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135f7a87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22135f7a870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135f7a870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2135f7a870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135f7a870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2135f7a870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135f7a870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2135f7a870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135f7a870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2135f7a870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135f7a87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22135f7a870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1.jpg"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8853" y="86497"/>
            <a:ext cx="11998411" cy="6685005"/>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1" descr="A picture containing text, clipart&#10;&#10;Description automatically generated"/>
          <p:cNvPicPr preferRelativeResize="0"/>
          <p:nvPr/>
        </p:nvPicPr>
        <p:blipFill rotWithShape="1">
          <a:blip r:embed="rId6">
            <a:alphaModFix/>
          </a:blip>
          <a:srcRect t="12813" r="7454"/>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1.jp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pic>
        <p:nvPicPr>
          <p:cNvPr id="33" name="Google Shape;33;p6" descr="A picture containing text, sign, outdoor&#10;&#10;Description automatically generated"/>
          <p:cNvPicPr preferRelativeResize="0"/>
          <p:nvPr/>
        </p:nvPicPr>
        <p:blipFill rotWithShape="1">
          <a:blip r:embed="rId3">
            <a:alphaModFix/>
          </a:blip>
          <a:srcRect/>
          <a:stretch/>
        </p:blipFill>
        <p:spPr>
          <a:xfrm>
            <a:off x="406433" y="168133"/>
            <a:ext cx="995100" cy="1694167"/>
          </a:xfrm>
          <a:prstGeom prst="rect">
            <a:avLst/>
          </a:prstGeom>
          <a:noFill/>
          <a:ln>
            <a:noFill/>
          </a:ln>
        </p:spPr>
      </p:pic>
      <p:pic>
        <p:nvPicPr>
          <p:cNvPr id="34" name="Google Shape;34;p6" descr="A picture containing text, clipart&#10;&#10;Description automatically generated"/>
          <p:cNvPicPr preferRelativeResize="0"/>
          <p:nvPr/>
        </p:nvPicPr>
        <p:blipFill rotWithShape="1">
          <a:blip r:embed="rId4">
            <a:alphaModFix/>
          </a:blip>
          <a:srcRect l="5826" t="14945" r="8483" b="10848"/>
          <a:stretch/>
        </p:blipFill>
        <p:spPr>
          <a:xfrm>
            <a:off x="4541333" y="436921"/>
            <a:ext cx="3109333" cy="1156600"/>
          </a:xfrm>
          <a:prstGeom prst="rect">
            <a:avLst/>
          </a:prstGeom>
          <a:noFill/>
          <a:ln>
            <a:noFill/>
          </a:ln>
        </p:spPr>
      </p:pic>
      <p:sp>
        <p:nvSpPr>
          <p:cNvPr id="35" name="Google Shape;35;p6"/>
          <p:cNvSpPr txBox="1"/>
          <p:nvPr/>
        </p:nvSpPr>
        <p:spPr>
          <a:xfrm>
            <a:off x="2177200" y="1780667"/>
            <a:ext cx="7837600" cy="1083310"/>
          </a:xfrm>
          <a:prstGeom prst="rect">
            <a:avLst/>
          </a:prstGeom>
          <a:noFill/>
          <a:ln>
            <a:noFill/>
          </a:ln>
        </p:spPr>
        <p:txBody>
          <a:bodyPr spcFirstLastPara="1" wrap="square" lIns="121900" tIns="121900" rIns="121900" bIns="121900" anchor="t" anchorCtr="0">
            <a:spAutoFit/>
          </a:bodyPr>
          <a:lstStyle/>
          <a:p>
            <a:pPr marL="0" marR="0" lvl="0" indent="0" algn="ctr" rtl="0">
              <a:spcBef>
                <a:spcPts val="0"/>
              </a:spcBef>
              <a:spcAft>
                <a:spcPts val="0"/>
              </a:spcAft>
              <a:buClr>
                <a:schemeClr val="dk1"/>
              </a:buClr>
              <a:buSzPts val="5465"/>
              <a:buFont typeface="Times New Roman"/>
              <a:buNone/>
            </a:pPr>
            <a:r>
              <a:rPr lang="en-US" sz="5465" b="1">
                <a:solidFill>
                  <a:schemeClr val="dk1"/>
                </a:solidFill>
                <a:latin typeface="Times New Roman"/>
                <a:ea typeface="Times New Roman"/>
                <a:cs typeface="Times New Roman"/>
                <a:sym typeface="Times New Roman"/>
              </a:rPr>
              <a:t>MINOR PROJECT</a:t>
            </a:r>
            <a:endParaRPr sz="5465" b="1">
              <a:solidFill>
                <a:schemeClr val="dk1"/>
              </a:solidFill>
              <a:latin typeface="Times New Roman"/>
              <a:ea typeface="Times New Roman"/>
              <a:cs typeface="Times New Roman"/>
              <a:sym typeface="Times New Roman"/>
            </a:endParaRPr>
          </a:p>
        </p:txBody>
      </p:sp>
      <p:sp>
        <p:nvSpPr>
          <p:cNvPr id="36" name="Google Shape;36;p6"/>
          <p:cNvSpPr txBox="1"/>
          <p:nvPr/>
        </p:nvSpPr>
        <p:spPr>
          <a:xfrm>
            <a:off x="1020600" y="2956417"/>
            <a:ext cx="10150800" cy="775970"/>
          </a:xfrm>
          <a:prstGeom prst="rect">
            <a:avLst/>
          </a:prstGeom>
          <a:noFill/>
          <a:ln>
            <a:noFill/>
          </a:ln>
        </p:spPr>
        <p:txBody>
          <a:bodyPr spcFirstLastPara="1" wrap="square" lIns="121900" tIns="121900" rIns="121900" bIns="121900" anchor="t" anchorCtr="0">
            <a:spAutoFit/>
          </a:bodyPr>
          <a:lstStyle/>
          <a:p>
            <a:pPr marL="0" marR="0" lvl="0" indent="0" algn="ctr" rtl="0">
              <a:spcBef>
                <a:spcPts val="0"/>
              </a:spcBef>
              <a:spcAft>
                <a:spcPts val="0"/>
              </a:spcAft>
              <a:buClr>
                <a:schemeClr val="dk1"/>
              </a:buClr>
              <a:buSzPts val="3465"/>
              <a:buFont typeface="Times New Roman"/>
              <a:buNone/>
            </a:pPr>
            <a:r>
              <a:rPr lang="en-US" sz="3465">
                <a:solidFill>
                  <a:schemeClr val="dk1"/>
                </a:solidFill>
                <a:latin typeface="Times New Roman"/>
                <a:ea typeface="Times New Roman"/>
                <a:cs typeface="Times New Roman"/>
                <a:sym typeface="Times New Roman"/>
              </a:rPr>
              <a:t>Google Stock Price Prediction Using Deep Learning</a:t>
            </a:r>
            <a:endParaRPr sz="3465">
              <a:solidFill>
                <a:schemeClr val="dk1"/>
              </a:solidFill>
              <a:latin typeface="Times New Roman"/>
              <a:ea typeface="Times New Roman"/>
              <a:cs typeface="Times New Roman"/>
              <a:sym typeface="Times New Roman"/>
            </a:endParaRPr>
          </a:p>
        </p:txBody>
      </p:sp>
      <p:sp>
        <p:nvSpPr>
          <p:cNvPr id="37" name="Google Shape;37;p6"/>
          <p:cNvSpPr txBox="1"/>
          <p:nvPr/>
        </p:nvSpPr>
        <p:spPr>
          <a:xfrm>
            <a:off x="498475" y="4180205"/>
            <a:ext cx="8382000" cy="208915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Presented By:</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R2142201580- Ayush Goel</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R2142201811- Kalpana Srivastava</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R2142201666- Md Saif Anjum Khan</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R2142201690- Yachika Maheshwari </a:t>
            </a:r>
            <a:endParaRPr sz="2400">
              <a:solidFill>
                <a:schemeClr val="dk1"/>
              </a:solidFill>
              <a:latin typeface="Times New Roman"/>
              <a:ea typeface="Times New Roman"/>
              <a:cs typeface="Times New Roman"/>
              <a:sym typeface="Times New Roman"/>
            </a:endParaRPr>
          </a:p>
        </p:txBody>
      </p:sp>
      <p:sp>
        <p:nvSpPr>
          <p:cNvPr id="38" name="Google Shape;38;p6"/>
          <p:cNvSpPr txBox="1"/>
          <p:nvPr/>
        </p:nvSpPr>
        <p:spPr>
          <a:xfrm>
            <a:off x="6531567" y="5005200"/>
            <a:ext cx="4857600" cy="611505"/>
          </a:xfrm>
          <a:prstGeom prst="rect">
            <a:avLst/>
          </a:prstGeom>
          <a:noFill/>
          <a:ln>
            <a:noFill/>
          </a:ln>
        </p:spPr>
        <p:txBody>
          <a:bodyPr spcFirstLastPara="1" wrap="square" lIns="121900" tIns="121900" rIns="121900" bIns="121900" anchor="t" anchorCtr="0">
            <a:spAutoFit/>
          </a:bodyPr>
          <a:lstStyle/>
          <a:p>
            <a:pPr marL="0" marR="0" lvl="0" indent="0" algn="r"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Mentor- Dr. Ambika Aggarwal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244933" y="242284"/>
            <a:ext cx="7837500" cy="8004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Results</a:t>
            </a:r>
            <a:endParaRPr sz="3600" b="1">
              <a:solidFill>
                <a:srgbClr val="24C1F6"/>
              </a:solidFill>
              <a:latin typeface="Times New Roman"/>
              <a:ea typeface="Times New Roman"/>
              <a:cs typeface="Times New Roman"/>
              <a:sym typeface="Times New Roman"/>
            </a:endParaRPr>
          </a:p>
        </p:txBody>
      </p:sp>
      <p:sp>
        <p:nvSpPr>
          <p:cNvPr id="104" name="Google Shape;104;p15"/>
          <p:cNvSpPr txBox="1"/>
          <p:nvPr/>
        </p:nvSpPr>
        <p:spPr>
          <a:xfrm>
            <a:off x="865900" y="1219567"/>
            <a:ext cx="9162300" cy="492600"/>
          </a:xfrm>
          <a:prstGeom prst="rect">
            <a:avLst/>
          </a:prstGeom>
          <a:noFill/>
          <a:ln>
            <a:noFill/>
          </a:ln>
        </p:spPr>
        <p:txBody>
          <a:bodyPr spcFirstLastPara="1" wrap="square" lIns="121900" tIns="60925" rIns="121900" bIns="60925" anchor="t" anchorCtr="0">
            <a:spAutoFit/>
          </a:bodyPr>
          <a:lstStyle/>
          <a:p>
            <a:pPr marL="0" marR="0" lvl="0" indent="0" algn="l" rtl="0">
              <a:spcBef>
                <a:spcPts val="0"/>
              </a:spcBef>
              <a:spcAft>
                <a:spcPts val="0"/>
              </a:spcAft>
              <a:buClr>
                <a:srgbClr val="AE36FF"/>
              </a:buClr>
              <a:buSzPts val="2400"/>
              <a:buFont typeface="Times New Roman"/>
              <a:buNone/>
            </a:pPr>
            <a:r>
              <a:rPr lang="en-US" sz="2400">
                <a:solidFill>
                  <a:srgbClr val="AE36FF"/>
                </a:solidFill>
                <a:latin typeface="Times New Roman"/>
                <a:ea typeface="Times New Roman"/>
                <a:cs typeface="Times New Roman"/>
                <a:sym typeface="Times New Roman"/>
              </a:rPr>
              <a:t>Tests Cases</a:t>
            </a:r>
            <a:endParaRPr sz="2400">
              <a:solidFill>
                <a:srgbClr val="AE36FF"/>
              </a:solidFill>
              <a:latin typeface="Times New Roman"/>
              <a:ea typeface="Times New Roman"/>
              <a:cs typeface="Times New Roman"/>
              <a:sym typeface="Times New Roman"/>
            </a:endParaRPr>
          </a:p>
        </p:txBody>
      </p:sp>
      <p:sp>
        <p:nvSpPr>
          <p:cNvPr id="105" name="Google Shape;105;p15"/>
          <p:cNvSpPr txBox="1"/>
          <p:nvPr/>
        </p:nvSpPr>
        <p:spPr>
          <a:xfrm>
            <a:off x="6901533" y="5044200"/>
            <a:ext cx="4936800" cy="8412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chemeClr val="dk1"/>
              </a:buClr>
              <a:buSzPts val="3865"/>
              <a:buFont typeface="Calibri"/>
              <a:buNone/>
            </a:pPr>
            <a:endParaRPr sz="3865">
              <a:solidFill>
                <a:schemeClr val="dk1"/>
              </a:solidFill>
              <a:latin typeface="Times New Roman"/>
              <a:ea typeface="Times New Roman"/>
              <a:cs typeface="Times New Roman"/>
              <a:sym typeface="Times New Roman"/>
            </a:endParaRPr>
          </a:p>
        </p:txBody>
      </p:sp>
      <p:sp>
        <p:nvSpPr>
          <p:cNvPr id="106" name="Google Shape;106;p15"/>
          <p:cNvSpPr txBox="1"/>
          <p:nvPr/>
        </p:nvSpPr>
        <p:spPr>
          <a:xfrm>
            <a:off x="1065275" y="1964950"/>
            <a:ext cx="100593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dk1"/>
                </a:solidFill>
                <a:highlight>
                  <a:srgbClr val="FFFFFF"/>
                </a:highlight>
                <a:latin typeface="Times New Roman"/>
                <a:ea typeface="Times New Roman"/>
                <a:cs typeface="Times New Roman"/>
                <a:sym typeface="Times New Roman"/>
              </a:rPr>
              <a:t>SVM</a:t>
            </a:r>
            <a:endParaRPr sz="2200"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2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2100">
                <a:solidFill>
                  <a:schemeClr val="dk1"/>
                </a:solidFill>
                <a:highlight>
                  <a:srgbClr val="FFFFFF"/>
                </a:highlight>
                <a:latin typeface="Times New Roman"/>
                <a:ea typeface="Times New Roman"/>
                <a:cs typeface="Times New Roman"/>
                <a:sym typeface="Times New Roman"/>
              </a:rPr>
              <a:t>Support Vector Machines (SVM) are a type of machine learning algorithm that can be used for stock price prediction, including the Google stock price. SVM models are particularly useful when the data is non-linear, which is often the case with stock prices. SVM models work by identifying the optimal hyperplane that separates the data points into different classes, with the goal of maximizing the margin between the classes. In the context of stock price prediction, SVM models can be used to classify the data into different categories, such as "up" or "down" based on past patterns in the data. SVM models can also handle both univariate and multivariate time-series data and can be used for both regression and classification problems. Overall, SVM models are a powerful tool for analyzing time-series data and can be an effective method for predicting Google stock prices.</a:t>
            </a:r>
            <a:endParaRPr sz="33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85733" y="258533"/>
            <a:ext cx="7837500" cy="8004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Comparative Study</a:t>
            </a:r>
            <a:endParaRPr sz="3600" b="1">
              <a:solidFill>
                <a:srgbClr val="24C1F6"/>
              </a:solidFill>
              <a:latin typeface="Times New Roman"/>
              <a:ea typeface="Times New Roman"/>
              <a:cs typeface="Times New Roman"/>
              <a:sym typeface="Times New Roman"/>
            </a:endParaRPr>
          </a:p>
        </p:txBody>
      </p:sp>
      <p:pic>
        <p:nvPicPr>
          <p:cNvPr id="112" name="Google Shape;112;p16"/>
          <p:cNvPicPr preferRelativeResize="0"/>
          <p:nvPr/>
        </p:nvPicPr>
        <p:blipFill rotWithShape="1">
          <a:blip r:embed="rId3">
            <a:alphaModFix/>
          </a:blip>
          <a:srcRect t="9033" r="16065"/>
          <a:stretch/>
        </p:blipFill>
        <p:spPr>
          <a:xfrm>
            <a:off x="789025" y="1502138"/>
            <a:ext cx="6830901" cy="4594975"/>
          </a:xfrm>
          <a:prstGeom prst="rect">
            <a:avLst/>
          </a:prstGeom>
          <a:noFill/>
          <a:ln w="12700" cap="flat" cmpd="sng">
            <a:solidFill>
              <a:srgbClr val="000000"/>
            </a:solidFill>
            <a:prstDash val="solid"/>
            <a:miter lim="8000"/>
            <a:headEnd type="none" w="sm" len="sm"/>
            <a:tailEnd type="none" w="sm" len="sm"/>
          </a:ln>
        </p:spPr>
      </p:pic>
      <p:sp>
        <p:nvSpPr>
          <p:cNvPr id="113" name="Google Shape;113;p16"/>
          <p:cNvSpPr txBox="1"/>
          <p:nvPr/>
        </p:nvSpPr>
        <p:spPr>
          <a:xfrm>
            <a:off x="8123225" y="3330125"/>
            <a:ext cx="36540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900" b="1">
                <a:latin typeface="Times New Roman"/>
                <a:ea typeface="Times New Roman"/>
                <a:cs typeface="Times New Roman"/>
                <a:sym typeface="Times New Roman"/>
              </a:rPr>
              <a:t>LSTM</a:t>
            </a:r>
            <a:endParaRPr sz="49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p:nvPr/>
        </p:nvSpPr>
        <p:spPr>
          <a:xfrm>
            <a:off x="285733" y="258533"/>
            <a:ext cx="7837500" cy="8004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Comparative Study</a:t>
            </a:r>
            <a:endParaRPr sz="3600" b="1">
              <a:solidFill>
                <a:srgbClr val="24C1F6"/>
              </a:solidFill>
              <a:latin typeface="Times New Roman"/>
              <a:ea typeface="Times New Roman"/>
              <a:cs typeface="Times New Roman"/>
              <a:sym typeface="Times New Roman"/>
            </a:endParaRPr>
          </a:p>
        </p:txBody>
      </p:sp>
      <p:sp>
        <p:nvSpPr>
          <p:cNvPr id="119" name="Google Shape;119;p17"/>
          <p:cNvSpPr txBox="1"/>
          <p:nvPr/>
        </p:nvSpPr>
        <p:spPr>
          <a:xfrm>
            <a:off x="9600300" y="3249650"/>
            <a:ext cx="36540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900" b="1">
                <a:latin typeface="Times New Roman"/>
                <a:ea typeface="Times New Roman"/>
                <a:cs typeface="Times New Roman"/>
                <a:sym typeface="Times New Roman"/>
              </a:rPr>
              <a:t>ARIMA</a:t>
            </a:r>
            <a:endParaRPr sz="4900" b="1">
              <a:latin typeface="Times New Roman"/>
              <a:ea typeface="Times New Roman"/>
              <a:cs typeface="Times New Roman"/>
              <a:sym typeface="Times New Roman"/>
            </a:endParaRPr>
          </a:p>
        </p:txBody>
      </p:sp>
      <p:pic>
        <p:nvPicPr>
          <p:cNvPr id="120" name="Google Shape;120;p17"/>
          <p:cNvPicPr preferRelativeResize="0"/>
          <p:nvPr/>
        </p:nvPicPr>
        <p:blipFill rotWithShape="1">
          <a:blip r:embed="rId3">
            <a:alphaModFix/>
          </a:blip>
          <a:srcRect l="12181" t="34249" r="32849" b="14169"/>
          <a:stretch/>
        </p:blipFill>
        <p:spPr>
          <a:xfrm>
            <a:off x="662950" y="1410506"/>
            <a:ext cx="8807000" cy="461727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p:nvPr/>
        </p:nvSpPr>
        <p:spPr>
          <a:xfrm>
            <a:off x="285733" y="258533"/>
            <a:ext cx="7837500" cy="8004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Comparative Study</a:t>
            </a:r>
            <a:endParaRPr sz="3600" b="1">
              <a:solidFill>
                <a:srgbClr val="24C1F6"/>
              </a:solidFill>
              <a:latin typeface="Times New Roman"/>
              <a:ea typeface="Times New Roman"/>
              <a:cs typeface="Times New Roman"/>
              <a:sym typeface="Times New Roman"/>
            </a:endParaRPr>
          </a:p>
        </p:txBody>
      </p:sp>
      <p:sp>
        <p:nvSpPr>
          <p:cNvPr id="126" name="Google Shape;126;p18"/>
          <p:cNvSpPr txBox="1"/>
          <p:nvPr/>
        </p:nvSpPr>
        <p:spPr>
          <a:xfrm>
            <a:off x="8123225" y="3357288"/>
            <a:ext cx="36540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900" b="1">
                <a:latin typeface="Times New Roman"/>
                <a:ea typeface="Times New Roman"/>
                <a:cs typeface="Times New Roman"/>
                <a:sym typeface="Times New Roman"/>
              </a:rPr>
              <a:t>SVM</a:t>
            </a:r>
            <a:endParaRPr sz="4900" b="1">
              <a:latin typeface="Times New Roman"/>
              <a:ea typeface="Times New Roman"/>
              <a:cs typeface="Times New Roman"/>
              <a:sym typeface="Times New Roman"/>
            </a:endParaRPr>
          </a:p>
        </p:txBody>
      </p:sp>
      <p:pic>
        <p:nvPicPr>
          <p:cNvPr id="127" name="Google Shape;127;p18"/>
          <p:cNvPicPr preferRelativeResize="0"/>
          <p:nvPr/>
        </p:nvPicPr>
        <p:blipFill rotWithShape="1">
          <a:blip r:embed="rId3">
            <a:alphaModFix/>
          </a:blip>
          <a:srcRect l="6852" t="42821" r="58206" b="10688"/>
          <a:stretch/>
        </p:blipFill>
        <p:spPr>
          <a:xfrm>
            <a:off x="911325" y="1290484"/>
            <a:ext cx="6782175" cy="507262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p:nvPr/>
        </p:nvSpPr>
        <p:spPr>
          <a:xfrm>
            <a:off x="285733" y="258533"/>
            <a:ext cx="7837500" cy="8004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Conclusion</a:t>
            </a:r>
            <a:endParaRPr sz="3600" b="1">
              <a:solidFill>
                <a:srgbClr val="24C1F6"/>
              </a:solidFill>
              <a:latin typeface="Times New Roman"/>
              <a:ea typeface="Times New Roman"/>
              <a:cs typeface="Times New Roman"/>
              <a:sym typeface="Times New Roman"/>
            </a:endParaRPr>
          </a:p>
        </p:txBody>
      </p:sp>
      <p:sp>
        <p:nvSpPr>
          <p:cNvPr id="133" name="Google Shape;133;p19"/>
          <p:cNvSpPr txBox="1"/>
          <p:nvPr/>
        </p:nvSpPr>
        <p:spPr>
          <a:xfrm>
            <a:off x="831000" y="1169788"/>
            <a:ext cx="58782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900" b="0" i="0" u="none" strike="noStrike" cap="none">
                <a:solidFill>
                  <a:srgbClr val="AE36FF"/>
                </a:solidFill>
                <a:latin typeface="Times New Roman"/>
                <a:ea typeface="Times New Roman"/>
                <a:cs typeface="Times New Roman"/>
                <a:sym typeface="Times New Roman"/>
              </a:rPr>
              <a:t>Future Scope</a:t>
            </a:r>
            <a:endParaRPr sz="2900" b="0" i="0" u="none" strike="noStrike" cap="none">
              <a:solidFill>
                <a:srgbClr val="AE36FF"/>
              </a:solidFill>
              <a:latin typeface="Times New Roman"/>
              <a:ea typeface="Times New Roman"/>
              <a:cs typeface="Times New Roman"/>
              <a:sym typeface="Times New Roman"/>
            </a:endParaRPr>
          </a:p>
        </p:txBody>
      </p:sp>
      <p:sp>
        <p:nvSpPr>
          <p:cNvPr id="134" name="Google Shape;134;p19"/>
          <p:cNvSpPr txBox="1"/>
          <p:nvPr/>
        </p:nvSpPr>
        <p:spPr>
          <a:xfrm>
            <a:off x="941075" y="2020150"/>
            <a:ext cx="10280100" cy="4167600"/>
          </a:xfrm>
          <a:prstGeom prst="rect">
            <a:avLst/>
          </a:prstGeom>
          <a:noFill/>
          <a:ln>
            <a:noFill/>
          </a:ln>
        </p:spPr>
        <p:txBody>
          <a:bodyPr spcFirstLastPara="1" wrap="square" lIns="91425" tIns="91425" rIns="91425" bIns="91425" anchor="t" anchorCtr="0">
            <a:spAutoFit/>
          </a:bodyPr>
          <a:lstStyle/>
          <a:p>
            <a:pPr marL="457200" lvl="0" indent="-349250" algn="just" rtl="0">
              <a:lnSpc>
                <a:spcPct val="15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LSTM models are highly complex and require a large amount of computational power to train and evaluate. As the amount of data increases, so does the complexity of the model, which can lead to overfitting. Overfitting occurs when the model becomes too complex and starts to memorize the training data instead of learning general patterns that can be applied to new data. This can lead to poor generalization and inaccurate predictions on new data. To address this challenge, techniques such as l1 and l2 regularization(which add a penalty term to the loss function to discourage large weights in the model) early stopping, and dropout can be used to prevent overfitting and improve the generalization ability of the model.</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p:nvPr/>
        </p:nvSpPr>
        <p:spPr>
          <a:xfrm>
            <a:off x="285733" y="258533"/>
            <a:ext cx="7837500" cy="8004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Conclusion</a:t>
            </a:r>
            <a:endParaRPr sz="3600" b="1">
              <a:solidFill>
                <a:srgbClr val="24C1F6"/>
              </a:solidFill>
              <a:latin typeface="Times New Roman"/>
              <a:ea typeface="Times New Roman"/>
              <a:cs typeface="Times New Roman"/>
              <a:sym typeface="Times New Roman"/>
            </a:endParaRPr>
          </a:p>
        </p:txBody>
      </p:sp>
      <p:sp>
        <p:nvSpPr>
          <p:cNvPr id="140" name="Google Shape;140;p20"/>
          <p:cNvSpPr txBox="1"/>
          <p:nvPr/>
        </p:nvSpPr>
        <p:spPr>
          <a:xfrm>
            <a:off x="831000" y="1169788"/>
            <a:ext cx="58782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900" b="0" i="0" u="none" strike="noStrike" cap="none">
                <a:solidFill>
                  <a:srgbClr val="AE36FF"/>
                </a:solidFill>
                <a:latin typeface="Times New Roman"/>
                <a:ea typeface="Times New Roman"/>
                <a:cs typeface="Times New Roman"/>
                <a:sym typeface="Times New Roman"/>
              </a:rPr>
              <a:t>Future Scope</a:t>
            </a:r>
            <a:endParaRPr sz="2900" b="0" i="0" u="none" strike="noStrike" cap="none">
              <a:solidFill>
                <a:srgbClr val="AE36FF"/>
              </a:solidFill>
              <a:latin typeface="Times New Roman"/>
              <a:ea typeface="Times New Roman"/>
              <a:cs typeface="Times New Roman"/>
              <a:sym typeface="Times New Roman"/>
            </a:endParaRPr>
          </a:p>
        </p:txBody>
      </p:sp>
      <p:sp>
        <p:nvSpPr>
          <p:cNvPr id="141" name="Google Shape;141;p20"/>
          <p:cNvSpPr txBox="1"/>
          <p:nvPr/>
        </p:nvSpPr>
        <p:spPr>
          <a:xfrm>
            <a:off x="941075" y="2020150"/>
            <a:ext cx="10280100" cy="4186800"/>
          </a:xfrm>
          <a:prstGeom prst="rect">
            <a:avLst/>
          </a:prstGeom>
          <a:noFill/>
          <a:ln>
            <a:noFill/>
          </a:ln>
        </p:spPr>
        <p:txBody>
          <a:bodyPr spcFirstLastPara="1" wrap="square" lIns="91425" tIns="91425" rIns="91425" bIns="91425" anchor="t" anchorCtr="0">
            <a:spAutoFit/>
          </a:bodyPr>
          <a:lstStyle/>
          <a:p>
            <a:pPr marL="457200" lvl="0" indent="-355600" algn="just" rtl="0">
              <a:lnSpc>
                <a:spcPct val="150000"/>
              </a:lnSpc>
              <a:spcBef>
                <a:spcPts val="0"/>
              </a:spcBef>
              <a:spcAft>
                <a:spcPts val="0"/>
              </a:spcAft>
              <a:buClr>
                <a:schemeClr val="dk1"/>
              </a:buClr>
              <a:buSzPts val="2000"/>
              <a:buFont typeface="Times New Roman"/>
              <a:buChar char="●"/>
            </a:pPr>
            <a:r>
              <a:rPr lang="en-US" sz="2000">
                <a:solidFill>
                  <a:srgbClr val="374151"/>
                </a:solidFill>
                <a:latin typeface="Times New Roman"/>
                <a:ea typeface="Times New Roman"/>
                <a:cs typeface="Times New Roman"/>
                <a:sym typeface="Times New Roman"/>
              </a:rPr>
              <a:t>Another potential application of LSTM in Google stock price prediction is to use it to optimize investment strategies. LSTM models could be used to predict the future performance of Google stocks, and then these predictions could be used to optimize investment strategies to maximize returns and minimize risk.</a:t>
            </a:r>
            <a:endParaRPr sz="2000">
              <a:solidFill>
                <a:srgbClr val="37415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2000">
              <a:solidFill>
                <a:srgbClr val="37415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374151"/>
              </a:buClr>
              <a:buSzPts val="2000"/>
              <a:buFont typeface="Times New Roman"/>
              <a:buChar char="●"/>
            </a:pPr>
            <a:r>
              <a:rPr lang="en-US" sz="2000">
                <a:solidFill>
                  <a:srgbClr val="374151"/>
                </a:solidFill>
                <a:latin typeface="Times New Roman"/>
                <a:ea typeface="Times New Roman"/>
                <a:cs typeface="Times New Roman"/>
                <a:sym typeface="Times New Roman"/>
              </a:rPr>
              <a:t>One limitation of LSTM models is their lack of interpretability, making it difficult to understand how the model is making its predictions. In the future, researchers could develop methods to improve the interpretability of these models, allowing traders and investors to better understand the reasoning behind the model's predictions.</a:t>
            </a:r>
            <a:endParaRPr sz="2000">
              <a:solidFill>
                <a:srgbClr val="37415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p:nvPr/>
        </p:nvSpPr>
        <p:spPr>
          <a:xfrm>
            <a:off x="1895294" y="3601496"/>
            <a:ext cx="84015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rgbClr val="46B0FA"/>
                </a:solidFill>
                <a:latin typeface="Times New Roman"/>
                <a:ea typeface="Times New Roman"/>
                <a:cs typeface="Times New Roman"/>
                <a:sym typeface="Times New Roman"/>
              </a:rPr>
              <a:t>Thank You</a:t>
            </a:r>
            <a:endParaRPr sz="7200" b="1">
              <a:solidFill>
                <a:srgbClr val="46B0FA"/>
              </a:solidFill>
              <a:latin typeface="Times New Roman"/>
              <a:ea typeface="Times New Roman"/>
              <a:cs typeface="Times New Roman"/>
              <a:sym typeface="Times New Roman"/>
            </a:endParaRPr>
          </a:p>
        </p:txBody>
      </p:sp>
      <p:sp>
        <p:nvSpPr>
          <p:cNvPr id="147" name="Google Shape;147;p21"/>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8" name="Google Shape;148;p21" descr="A picture containing text, clipart&#10;&#10;Description automatically generated"/>
          <p:cNvPicPr preferRelativeResize="0"/>
          <p:nvPr/>
        </p:nvPicPr>
        <p:blipFill rotWithShape="1">
          <a:blip r:embed="rId3">
            <a:alphaModFix/>
          </a:blip>
          <a:srcRect/>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7"/>
          <p:cNvSpPr txBox="1"/>
          <p:nvPr/>
        </p:nvSpPr>
        <p:spPr>
          <a:xfrm>
            <a:off x="251867" y="258533"/>
            <a:ext cx="7837600" cy="817245"/>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734"/>
              <a:buFont typeface="Times New Roman"/>
              <a:buNone/>
            </a:pPr>
            <a:r>
              <a:rPr lang="en-US" sz="3734" b="1">
                <a:solidFill>
                  <a:srgbClr val="24C1F6"/>
                </a:solidFill>
                <a:latin typeface="Times New Roman"/>
                <a:ea typeface="Times New Roman"/>
                <a:cs typeface="Times New Roman"/>
                <a:sym typeface="Times New Roman"/>
              </a:rPr>
              <a:t>Content</a:t>
            </a:r>
            <a:endParaRPr sz="4000" b="1">
              <a:solidFill>
                <a:srgbClr val="24C1F6"/>
              </a:solidFill>
              <a:latin typeface="Times New Roman"/>
              <a:ea typeface="Times New Roman"/>
              <a:cs typeface="Times New Roman"/>
              <a:sym typeface="Times New Roman"/>
            </a:endParaRPr>
          </a:p>
        </p:txBody>
      </p:sp>
      <p:sp>
        <p:nvSpPr>
          <p:cNvPr id="44" name="Google Shape;44;p7"/>
          <p:cNvSpPr txBox="1"/>
          <p:nvPr/>
        </p:nvSpPr>
        <p:spPr>
          <a:xfrm>
            <a:off x="449033" y="1360700"/>
            <a:ext cx="7837600" cy="611505"/>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p:txBody>
      </p:sp>
      <p:sp>
        <p:nvSpPr>
          <p:cNvPr id="45" name="Google Shape;45;p7"/>
          <p:cNvSpPr txBox="1"/>
          <p:nvPr/>
        </p:nvSpPr>
        <p:spPr>
          <a:xfrm>
            <a:off x="1272250" y="1828200"/>
            <a:ext cx="7948200" cy="3201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a:p>
            <a:pPr marL="457200" lvl="0" indent="0" algn="l" rtl="0">
              <a:spcBef>
                <a:spcPts val="0"/>
              </a:spcBef>
              <a:spcAft>
                <a:spcPts val="0"/>
              </a:spcAft>
              <a:buNone/>
            </a:pP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Result</a:t>
            </a:r>
            <a:endParaRPr sz="2800">
              <a:latin typeface="Times New Roman"/>
              <a:ea typeface="Times New Roman"/>
              <a:cs typeface="Times New Roman"/>
              <a:sym typeface="Times New Roman"/>
            </a:endParaRPr>
          </a:p>
          <a:p>
            <a:pPr marL="457200" lvl="0" indent="0" algn="l" rtl="0">
              <a:spcBef>
                <a:spcPts val="0"/>
              </a:spcBef>
              <a:spcAft>
                <a:spcPts val="0"/>
              </a:spcAft>
              <a:buNone/>
            </a:pP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Comparative Study</a:t>
            </a:r>
            <a:endParaRPr sz="2800">
              <a:latin typeface="Times New Roman"/>
              <a:ea typeface="Times New Roman"/>
              <a:cs typeface="Times New Roman"/>
              <a:sym typeface="Times New Roman"/>
            </a:endParaRPr>
          </a:p>
          <a:p>
            <a:pPr marL="457200" lvl="0" indent="0" algn="l" rtl="0">
              <a:spcBef>
                <a:spcPts val="0"/>
              </a:spcBef>
              <a:spcAft>
                <a:spcPts val="0"/>
              </a:spcAft>
              <a:buNone/>
            </a:pP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p:nvPr/>
        </p:nvSpPr>
        <p:spPr>
          <a:xfrm>
            <a:off x="285733" y="258533"/>
            <a:ext cx="7837600" cy="79629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Introduction</a:t>
            </a:r>
            <a:endParaRPr sz="3600" b="1">
              <a:solidFill>
                <a:srgbClr val="24C1F6"/>
              </a:solidFill>
              <a:latin typeface="Times New Roman"/>
              <a:ea typeface="Times New Roman"/>
              <a:cs typeface="Times New Roman"/>
              <a:sym typeface="Times New Roman"/>
            </a:endParaRPr>
          </a:p>
        </p:txBody>
      </p:sp>
      <p:sp>
        <p:nvSpPr>
          <p:cNvPr id="51" name="Google Shape;51;p8"/>
          <p:cNvSpPr txBox="1"/>
          <p:nvPr/>
        </p:nvSpPr>
        <p:spPr>
          <a:xfrm>
            <a:off x="285733" y="1058933"/>
            <a:ext cx="7837600" cy="135001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9900FF"/>
              </a:buClr>
              <a:buSzPts val="2400"/>
              <a:buFont typeface="Times New Roman"/>
              <a:buNone/>
            </a:pPr>
            <a:r>
              <a:rPr lang="en-US" sz="2400">
                <a:solidFill>
                  <a:srgbClr val="9900FF"/>
                </a:solidFill>
                <a:latin typeface="Times New Roman"/>
                <a:ea typeface="Times New Roman"/>
                <a:cs typeface="Times New Roman"/>
                <a:sym typeface="Times New Roman"/>
              </a:rPr>
              <a:t>Technical Background</a:t>
            </a:r>
            <a:endParaRPr sz="2400">
              <a:solidFill>
                <a:srgbClr val="9900FF"/>
              </a:solidFill>
              <a:latin typeface="Times New Roman"/>
              <a:ea typeface="Times New Roman"/>
              <a:cs typeface="Times New Roman"/>
              <a:sym typeface="Times New Roman"/>
            </a:endParaRPr>
          </a:p>
          <a:p>
            <a:pPr marL="0" marR="0" lvl="0" indent="0" algn="l" rtl="0">
              <a:spcBef>
                <a:spcPts val="0"/>
              </a:spcBef>
              <a:spcAft>
                <a:spcPts val="0"/>
              </a:spcAft>
              <a:buClr>
                <a:srgbClr val="9900FF"/>
              </a:buClr>
              <a:buSzPts val="2400"/>
              <a:buFont typeface="Times New Roman"/>
              <a:buNone/>
            </a:pPr>
            <a:r>
              <a:rPr lang="en-US" sz="2400">
                <a:solidFill>
                  <a:srgbClr val="9900FF"/>
                </a:solidFill>
                <a:latin typeface="Times New Roman"/>
                <a:ea typeface="Times New Roman"/>
                <a:cs typeface="Times New Roman"/>
                <a:sym typeface="Times New Roman"/>
              </a:rPr>
              <a:t>      </a:t>
            </a:r>
            <a:endParaRPr sz="2400">
              <a:solidFill>
                <a:srgbClr val="9900FF"/>
              </a:solidFill>
              <a:latin typeface="Times New Roman"/>
              <a:ea typeface="Times New Roman"/>
              <a:cs typeface="Times New Roman"/>
              <a:sym typeface="Times New Roman"/>
            </a:endParaRPr>
          </a:p>
          <a:p>
            <a:pPr marL="0" marR="0" lvl="0" indent="0" algn="l" rtl="0">
              <a:spcBef>
                <a:spcPts val="0"/>
              </a:spcBef>
              <a:spcAft>
                <a:spcPts val="0"/>
              </a:spcAft>
              <a:buClr>
                <a:srgbClr val="E82A2A"/>
              </a:buClr>
              <a:buSzPts val="2400"/>
              <a:buFont typeface="Times New Roman"/>
              <a:buNone/>
            </a:pPr>
            <a:r>
              <a:rPr lang="en-US" sz="2400">
                <a:solidFill>
                  <a:srgbClr val="E82A2A"/>
                </a:solidFill>
                <a:latin typeface="Times New Roman"/>
                <a:ea typeface="Times New Roman"/>
                <a:cs typeface="Times New Roman"/>
                <a:sym typeface="Times New Roman"/>
              </a:rPr>
              <a:t>      LSTM Architecture</a:t>
            </a:r>
            <a:endParaRPr sz="2400">
              <a:solidFill>
                <a:srgbClr val="E82A2A"/>
              </a:solidFill>
              <a:latin typeface="Times New Roman"/>
              <a:ea typeface="Times New Roman"/>
              <a:cs typeface="Times New Roman"/>
              <a:sym typeface="Times New Roman"/>
            </a:endParaRPr>
          </a:p>
        </p:txBody>
      </p:sp>
      <p:pic>
        <p:nvPicPr>
          <p:cNvPr id="52" name="Google Shape;52;p8"/>
          <p:cNvPicPr preferRelativeResize="0"/>
          <p:nvPr/>
        </p:nvPicPr>
        <p:blipFill rotWithShape="1">
          <a:blip r:embed="rId3">
            <a:alphaModFix/>
          </a:blip>
          <a:srcRect/>
          <a:stretch/>
        </p:blipFill>
        <p:spPr>
          <a:xfrm>
            <a:off x="2126601" y="3235575"/>
            <a:ext cx="7315200" cy="3257550"/>
          </a:xfrm>
          <a:prstGeom prst="rect">
            <a:avLst/>
          </a:prstGeom>
          <a:noFill/>
          <a:ln>
            <a:noFill/>
          </a:ln>
        </p:spPr>
      </p:pic>
      <p:sp>
        <p:nvSpPr>
          <p:cNvPr id="53" name="Google Shape;53;p8"/>
          <p:cNvSpPr txBox="1"/>
          <p:nvPr/>
        </p:nvSpPr>
        <p:spPr>
          <a:xfrm>
            <a:off x="763905" y="2293620"/>
            <a:ext cx="10040620" cy="8756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700"/>
              <a:buFont typeface="Arial"/>
              <a:buNone/>
            </a:pPr>
            <a:r>
              <a:rPr lang="en-US" sz="1700">
                <a:solidFill>
                  <a:schemeClr val="dk1"/>
                </a:solidFill>
                <a:latin typeface="Times New Roman"/>
                <a:ea typeface="Times New Roman"/>
                <a:cs typeface="Times New Roman"/>
                <a:sym typeface="Times New Roman"/>
              </a:rPr>
              <a:t>These three parts of an LSTM cell are known as </a:t>
            </a:r>
            <a:r>
              <a:rPr lang="en-US" sz="1700" b="1">
                <a:solidFill>
                  <a:schemeClr val="dk1"/>
                </a:solidFill>
                <a:latin typeface="Times New Roman"/>
                <a:ea typeface="Times New Roman"/>
                <a:cs typeface="Times New Roman"/>
                <a:sym typeface="Times New Roman"/>
              </a:rPr>
              <a:t>gates</a:t>
            </a:r>
            <a:r>
              <a:rPr lang="en-US" sz="1700">
                <a:solidFill>
                  <a:schemeClr val="dk1"/>
                </a:solidFill>
                <a:latin typeface="Times New Roman"/>
                <a:ea typeface="Times New Roman"/>
                <a:cs typeface="Times New Roman"/>
                <a:sym typeface="Times New Roman"/>
              </a:rPr>
              <a:t>. The first part is called </a:t>
            </a:r>
            <a:r>
              <a:rPr lang="en-US" sz="1700" b="1">
                <a:solidFill>
                  <a:schemeClr val="dk1"/>
                </a:solidFill>
                <a:latin typeface="Times New Roman"/>
                <a:ea typeface="Times New Roman"/>
                <a:cs typeface="Times New Roman"/>
                <a:sym typeface="Times New Roman"/>
              </a:rPr>
              <a:t>Forget gate</a:t>
            </a:r>
            <a:r>
              <a:rPr lang="en-US" sz="1700">
                <a:solidFill>
                  <a:schemeClr val="dk1"/>
                </a:solidFill>
                <a:latin typeface="Times New Roman"/>
                <a:ea typeface="Times New Roman"/>
                <a:cs typeface="Times New Roman"/>
                <a:sym typeface="Times New Roman"/>
              </a:rPr>
              <a:t>, the second part is known as the </a:t>
            </a:r>
            <a:r>
              <a:rPr lang="en-US" sz="1700" b="1">
                <a:solidFill>
                  <a:schemeClr val="dk1"/>
                </a:solidFill>
                <a:latin typeface="Times New Roman"/>
                <a:ea typeface="Times New Roman"/>
                <a:cs typeface="Times New Roman"/>
                <a:sym typeface="Times New Roman"/>
              </a:rPr>
              <a:t>Input gate</a:t>
            </a:r>
            <a:r>
              <a:rPr lang="en-US" sz="1700">
                <a:solidFill>
                  <a:schemeClr val="dk1"/>
                </a:solidFill>
                <a:latin typeface="Times New Roman"/>
                <a:ea typeface="Times New Roman"/>
                <a:cs typeface="Times New Roman"/>
                <a:sym typeface="Times New Roman"/>
              </a:rPr>
              <a:t> and the last one is the </a:t>
            </a:r>
            <a:r>
              <a:rPr lang="en-US" sz="1700" b="1">
                <a:solidFill>
                  <a:schemeClr val="dk1"/>
                </a:solidFill>
                <a:latin typeface="Times New Roman"/>
                <a:ea typeface="Times New Roman"/>
                <a:cs typeface="Times New Roman"/>
                <a:sym typeface="Times New Roman"/>
              </a:rPr>
              <a:t>Output gate</a:t>
            </a:r>
            <a:r>
              <a:rPr lang="en-US" sz="1700">
                <a:solidFill>
                  <a:schemeClr val="dk1"/>
                </a:solidFill>
                <a:latin typeface="Times New Roman"/>
                <a:ea typeface="Times New Roman"/>
                <a:cs typeface="Times New Roman"/>
                <a:sym typeface="Times New Roman"/>
              </a:rPr>
              <a:t>.</a:t>
            </a:r>
            <a:endParaRPr sz="1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p:nvPr/>
        </p:nvSpPr>
        <p:spPr>
          <a:xfrm>
            <a:off x="285733" y="258533"/>
            <a:ext cx="7837600" cy="79629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Introduction</a:t>
            </a:r>
            <a:endParaRPr sz="3600" b="1">
              <a:solidFill>
                <a:srgbClr val="24C1F6"/>
              </a:solidFill>
              <a:latin typeface="Times New Roman"/>
              <a:ea typeface="Times New Roman"/>
              <a:cs typeface="Times New Roman"/>
              <a:sym typeface="Times New Roman"/>
            </a:endParaRPr>
          </a:p>
        </p:txBody>
      </p:sp>
      <p:sp>
        <p:nvSpPr>
          <p:cNvPr id="59" name="Google Shape;59;p9"/>
          <p:cNvSpPr txBox="1"/>
          <p:nvPr/>
        </p:nvSpPr>
        <p:spPr>
          <a:xfrm>
            <a:off x="285733" y="1058933"/>
            <a:ext cx="7837600" cy="135001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9900FF"/>
              </a:buClr>
              <a:buSzPts val="2400"/>
              <a:buFont typeface="Times New Roman"/>
              <a:buNone/>
            </a:pPr>
            <a:r>
              <a:rPr lang="en-US" sz="2400">
                <a:solidFill>
                  <a:srgbClr val="9900FF"/>
                </a:solidFill>
                <a:latin typeface="Times New Roman"/>
                <a:ea typeface="Times New Roman"/>
                <a:cs typeface="Times New Roman"/>
                <a:sym typeface="Times New Roman"/>
              </a:rPr>
              <a:t>Technical Background</a:t>
            </a:r>
            <a:endParaRPr sz="2400">
              <a:solidFill>
                <a:srgbClr val="9900FF"/>
              </a:solidFill>
              <a:latin typeface="Times New Roman"/>
              <a:ea typeface="Times New Roman"/>
              <a:cs typeface="Times New Roman"/>
              <a:sym typeface="Times New Roman"/>
            </a:endParaRPr>
          </a:p>
          <a:p>
            <a:pPr marL="0" marR="0" lvl="0" indent="0" algn="l" rtl="0">
              <a:spcBef>
                <a:spcPts val="0"/>
              </a:spcBef>
              <a:spcAft>
                <a:spcPts val="0"/>
              </a:spcAft>
              <a:buClr>
                <a:srgbClr val="9900FF"/>
              </a:buClr>
              <a:buSzPts val="2400"/>
              <a:buFont typeface="Times New Roman"/>
              <a:buNone/>
            </a:pPr>
            <a:r>
              <a:rPr lang="en-US" sz="2400">
                <a:solidFill>
                  <a:srgbClr val="9900FF"/>
                </a:solidFill>
                <a:latin typeface="Times New Roman"/>
                <a:ea typeface="Times New Roman"/>
                <a:cs typeface="Times New Roman"/>
                <a:sym typeface="Times New Roman"/>
              </a:rPr>
              <a:t>      </a:t>
            </a:r>
            <a:endParaRPr sz="2400">
              <a:solidFill>
                <a:srgbClr val="9900FF"/>
              </a:solidFill>
              <a:latin typeface="Times New Roman"/>
              <a:ea typeface="Times New Roman"/>
              <a:cs typeface="Times New Roman"/>
              <a:sym typeface="Times New Roman"/>
            </a:endParaRPr>
          </a:p>
          <a:p>
            <a:pPr marL="0" marR="0" lvl="0" indent="0" algn="l" rtl="0">
              <a:spcBef>
                <a:spcPts val="0"/>
              </a:spcBef>
              <a:spcAft>
                <a:spcPts val="0"/>
              </a:spcAft>
              <a:buClr>
                <a:srgbClr val="E82A2A"/>
              </a:buClr>
              <a:buSzPts val="2400"/>
              <a:buFont typeface="Times New Roman"/>
              <a:buNone/>
            </a:pPr>
            <a:r>
              <a:rPr lang="en-US" sz="2400">
                <a:solidFill>
                  <a:srgbClr val="E82A2A"/>
                </a:solidFill>
                <a:latin typeface="Times New Roman"/>
                <a:ea typeface="Times New Roman"/>
                <a:cs typeface="Times New Roman"/>
                <a:sym typeface="Times New Roman"/>
              </a:rPr>
              <a:t>      LSTM Architecture</a:t>
            </a:r>
            <a:endParaRPr sz="2400">
              <a:solidFill>
                <a:srgbClr val="E82A2A"/>
              </a:solidFill>
              <a:latin typeface="Times New Roman"/>
              <a:ea typeface="Times New Roman"/>
              <a:cs typeface="Times New Roman"/>
              <a:sym typeface="Times New Roman"/>
            </a:endParaRPr>
          </a:p>
        </p:txBody>
      </p:sp>
      <p:pic>
        <p:nvPicPr>
          <p:cNvPr id="60" name="Google Shape;60;p9"/>
          <p:cNvPicPr preferRelativeResize="0"/>
          <p:nvPr/>
        </p:nvPicPr>
        <p:blipFill rotWithShape="1">
          <a:blip r:embed="rId3">
            <a:alphaModFix/>
          </a:blip>
          <a:srcRect/>
          <a:stretch/>
        </p:blipFill>
        <p:spPr>
          <a:xfrm>
            <a:off x="747522" y="2515616"/>
            <a:ext cx="10209276" cy="3835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52675" y="316455"/>
            <a:ext cx="7162800" cy="6438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LSTM Architecture</a:t>
            </a:r>
            <a:endParaRPr sz="3200" b="0" i="0" u="none" strike="noStrike" cap="none">
              <a:solidFill>
                <a:schemeClr val="dk1"/>
              </a:solidFill>
              <a:latin typeface="Times New Roman"/>
              <a:ea typeface="Times New Roman"/>
              <a:cs typeface="Times New Roman"/>
              <a:sym typeface="Times New Roman"/>
            </a:endParaRPr>
          </a:p>
        </p:txBody>
      </p:sp>
      <p:sp>
        <p:nvSpPr>
          <p:cNvPr id="66" name="Google Shape;66;p10"/>
          <p:cNvSpPr/>
          <p:nvPr/>
        </p:nvSpPr>
        <p:spPr>
          <a:xfrm>
            <a:off x="967740" y="1120775"/>
            <a:ext cx="9471660" cy="516953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800"/>
              <a:buFont typeface="Arial"/>
              <a:buChar char="•"/>
            </a:pPr>
            <a:r>
              <a:rPr lang="en-US" sz="2800" b="1">
                <a:solidFill>
                  <a:schemeClr val="dk1"/>
                </a:solidFill>
                <a:latin typeface="Times New Roman"/>
                <a:ea typeface="Times New Roman"/>
                <a:cs typeface="Times New Roman"/>
                <a:sym typeface="Times New Roman"/>
              </a:rPr>
              <a:t>Forget Gate: </a:t>
            </a:r>
            <a:r>
              <a:rPr lang="en-US" sz="2400">
                <a:solidFill>
                  <a:schemeClr val="dk1"/>
                </a:solidFill>
                <a:latin typeface="Times New Roman"/>
                <a:ea typeface="Times New Roman"/>
                <a:cs typeface="Times New Roman"/>
                <a:sym typeface="Times New Roman"/>
              </a:rPr>
              <a:t>In a cell of the LSTM network, the first step is to decide whether we should keep the information from the previous timestamp or forget it. Here is the equation for forget gate.</a:t>
            </a:r>
            <a:endParaRPr sz="2400">
              <a:solidFill>
                <a:schemeClr val="dk1"/>
              </a:solidFill>
              <a:latin typeface="Times New Roman"/>
              <a:ea typeface="Times New Roman"/>
              <a:cs typeface="Times New Roman"/>
              <a:sym typeface="Times New Roman"/>
            </a:endParaRPr>
          </a:p>
          <a:p>
            <a:pPr marL="342900" marR="0" lvl="0" indent="-190500" algn="just" rtl="0">
              <a:lnSpc>
                <a:spcPct val="15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800100" marR="0" lvl="1" indent="-342900" algn="just"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Xt: input to the current timestamp.</a:t>
            </a: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Uf: weight associated with the input</a:t>
            </a: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Ht-1: The hidden state of the previous timestamp</a:t>
            </a: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Wf: It is the weight matrix associated with hidden state</a:t>
            </a:r>
            <a:endParaRPr sz="2400" b="0" i="0" u="none" strike="noStrike" cap="none">
              <a:solidFill>
                <a:schemeClr val="dk1"/>
              </a:solidFill>
              <a:latin typeface="Times New Roman"/>
              <a:ea typeface="Times New Roman"/>
              <a:cs typeface="Times New Roman"/>
              <a:sym typeface="Times New Roman"/>
            </a:endParaRPr>
          </a:p>
        </p:txBody>
      </p:sp>
      <p:pic>
        <p:nvPicPr>
          <p:cNvPr id="67" name="Google Shape;67;p10" descr="Forget Gate LSTM"/>
          <p:cNvPicPr preferRelativeResize="0"/>
          <p:nvPr/>
        </p:nvPicPr>
        <p:blipFill rotWithShape="1">
          <a:blip r:embed="rId3">
            <a:alphaModFix/>
          </a:blip>
          <a:srcRect/>
          <a:stretch/>
        </p:blipFill>
        <p:spPr>
          <a:xfrm>
            <a:off x="2850515" y="3070225"/>
            <a:ext cx="3086100" cy="1009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007235" y="333340"/>
            <a:ext cx="7162800" cy="6438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LSTM Architecture</a:t>
            </a:r>
            <a:endParaRPr sz="1800" b="0" i="0" u="none" strike="noStrike" cap="none">
              <a:solidFill>
                <a:schemeClr val="dk1"/>
              </a:solidFill>
              <a:latin typeface="Times New Roman"/>
              <a:ea typeface="Times New Roman"/>
              <a:cs typeface="Times New Roman"/>
              <a:sym typeface="Times New Roman"/>
            </a:endParaRPr>
          </a:p>
        </p:txBody>
      </p:sp>
      <p:sp>
        <p:nvSpPr>
          <p:cNvPr id="73" name="Google Shape;73;p11"/>
          <p:cNvSpPr/>
          <p:nvPr/>
        </p:nvSpPr>
        <p:spPr>
          <a:xfrm>
            <a:off x="620525" y="1101274"/>
            <a:ext cx="10525800" cy="5307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800"/>
              <a:buFont typeface="Arial"/>
              <a:buChar char="•"/>
            </a:pPr>
            <a:r>
              <a:rPr lang="en-US" sz="2700" b="1">
                <a:solidFill>
                  <a:schemeClr val="dk1"/>
                </a:solidFill>
                <a:latin typeface="Times New Roman"/>
                <a:ea typeface="Times New Roman"/>
                <a:cs typeface="Times New Roman"/>
                <a:sym typeface="Times New Roman"/>
              </a:rPr>
              <a:t>Input Gate: </a:t>
            </a:r>
            <a:r>
              <a:rPr lang="en-US" sz="2300">
                <a:solidFill>
                  <a:schemeClr val="dk1"/>
                </a:solidFill>
                <a:latin typeface="Times New Roman"/>
                <a:ea typeface="Times New Roman"/>
                <a:cs typeface="Times New Roman"/>
                <a:sym typeface="Times New Roman"/>
              </a:rPr>
              <a:t>“Amit knows swimming. He told me over the phone that he had served the navy for four long years.”</a:t>
            </a:r>
            <a:endParaRPr sz="2300">
              <a:solidFill>
                <a:schemeClr val="dk1"/>
              </a:solidFill>
              <a:latin typeface="Times New Roman"/>
              <a:ea typeface="Times New Roman"/>
              <a:cs typeface="Times New Roman"/>
              <a:sym typeface="Times New Roman"/>
            </a:endParaRPr>
          </a:p>
          <a:p>
            <a:pPr marL="342900" marR="0" lvl="0" indent="-336550" algn="just" rtl="0">
              <a:lnSpc>
                <a:spcPct val="150000"/>
              </a:lnSpc>
              <a:spcBef>
                <a:spcPts val="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Input gate is used to quantify the importance of the new information carried by the input. Here is the equation of the input gate:</a:t>
            </a:r>
            <a:endParaRPr sz="2300">
              <a:solidFill>
                <a:schemeClr val="dk1"/>
              </a:solidFill>
              <a:latin typeface="Times New Roman"/>
              <a:ea typeface="Times New Roman"/>
              <a:cs typeface="Times New Roman"/>
              <a:sym typeface="Times New Roman"/>
            </a:endParaRPr>
          </a:p>
          <a:p>
            <a:pPr marL="342900" marR="0" lvl="0" indent="-190500" algn="just" rtl="0">
              <a:lnSpc>
                <a:spcPct val="150000"/>
              </a:lnSpc>
              <a:spcBef>
                <a:spcPts val="0"/>
              </a:spcBef>
              <a:spcAft>
                <a:spcPts val="0"/>
              </a:spcAft>
              <a:buClr>
                <a:schemeClr val="dk1"/>
              </a:buClr>
              <a:buSzPts val="2400"/>
              <a:buFont typeface="Arial"/>
              <a:buNone/>
            </a:pPr>
            <a:endParaRPr sz="2300">
              <a:solidFill>
                <a:schemeClr val="dk1"/>
              </a:solidFill>
              <a:latin typeface="Times New Roman"/>
              <a:ea typeface="Times New Roman"/>
              <a:cs typeface="Times New Roman"/>
              <a:sym typeface="Times New Roman"/>
            </a:endParaRPr>
          </a:p>
          <a:p>
            <a:pPr marL="342900" marR="0" lvl="0" indent="-336550" algn="just" rtl="0">
              <a:lnSpc>
                <a:spcPct val="150000"/>
              </a:lnSpc>
              <a:spcBef>
                <a:spcPts val="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Here</a:t>
            </a:r>
            <a:endParaRPr sz="2300">
              <a:solidFill>
                <a:schemeClr val="dk1"/>
              </a:solidFill>
              <a:latin typeface="Times New Roman"/>
              <a:ea typeface="Times New Roman"/>
              <a:cs typeface="Times New Roman"/>
              <a:sym typeface="Times New Roman"/>
            </a:endParaRPr>
          </a:p>
          <a:p>
            <a:pPr marL="800100" marR="0" lvl="1" indent="-336550" algn="just" rtl="0">
              <a:lnSpc>
                <a:spcPct val="150000"/>
              </a:lnSpc>
              <a:spcBef>
                <a:spcPts val="0"/>
              </a:spcBef>
              <a:spcAft>
                <a:spcPts val="0"/>
              </a:spcAft>
              <a:buClr>
                <a:schemeClr val="dk1"/>
              </a:buClr>
              <a:buSzPts val="1700"/>
              <a:buFont typeface="Arial"/>
              <a:buChar char="•"/>
            </a:pPr>
            <a:r>
              <a:rPr lang="en-US" sz="1700" b="0" i="0" u="none" strike="noStrike" cap="none">
                <a:solidFill>
                  <a:schemeClr val="dk1"/>
                </a:solidFill>
                <a:latin typeface="Times New Roman"/>
                <a:ea typeface="Times New Roman"/>
                <a:cs typeface="Times New Roman"/>
                <a:sym typeface="Times New Roman"/>
              </a:rPr>
              <a:t>Xt: Input at the current timestamp t</a:t>
            </a:r>
            <a:endParaRPr sz="1700" b="0" i="0" u="none" strike="noStrike" cap="none">
              <a:solidFill>
                <a:schemeClr val="dk1"/>
              </a:solidFill>
              <a:latin typeface="Times New Roman"/>
              <a:ea typeface="Times New Roman"/>
              <a:cs typeface="Times New Roman"/>
              <a:sym typeface="Times New Roman"/>
            </a:endParaRPr>
          </a:p>
          <a:p>
            <a:pPr marL="800100" marR="0" lvl="1" indent="-336550" algn="just" rtl="0">
              <a:lnSpc>
                <a:spcPct val="150000"/>
              </a:lnSpc>
              <a:spcBef>
                <a:spcPts val="0"/>
              </a:spcBef>
              <a:spcAft>
                <a:spcPts val="0"/>
              </a:spcAft>
              <a:buClr>
                <a:schemeClr val="dk1"/>
              </a:buClr>
              <a:buSzPts val="1700"/>
              <a:buFont typeface="Arial"/>
              <a:buChar char="•"/>
            </a:pPr>
            <a:r>
              <a:rPr lang="en-US" sz="1700" b="0" i="0" u="none" strike="noStrike" cap="none">
                <a:solidFill>
                  <a:schemeClr val="dk1"/>
                </a:solidFill>
                <a:latin typeface="Times New Roman"/>
                <a:ea typeface="Times New Roman"/>
                <a:cs typeface="Times New Roman"/>
                <a:sym typeface="Times New Roman"/>
              </a:rPr>
              <a:t>Ui: weight matrix of input</a:t>
            </a:r>
            <a:endParaRPr sz="1700" b="0" i="0" u="none" strike="noStrike" cap="none">
              <a:solidFill>
                <a:schemeClr val="dk1"/>
              </a:solidFill>
              <a:latin typeface="Times New Roman"/>
              <a:ea typeface="Times New Roman"/>
              <a:cs typeface="Times New Roman"/>
              <a:sym typeface="Times New Roman"/>
            </a:endParaRPr>
          </a:p>
          <a:p>
            <a:pPr marL="800100" marR="0" lvl="1" indent="-336550" algn="just" rtl="0">
              <a:lnSpc>
                <a:spcPct val="150000"/>
              </a:lnSpc>
              <a:spcBef>
                <a:spcPts val="0"/>
              </a:spcBef>
              <a:spcAft>
                <a:spcPts val="0"/>
              </a:spcAft>
              <a:buClr>
                <a:schemeClr val="dk1"/>
              </a:buClr>
              <a:buSzPts val="1700"/>
              <a:buFont typeface="Arial"/>
              <a:buChar char="•"/>
            </a:pPr>
            <a:r>
              <a:rPr lang="en-US" sz="1700" b="0" i="0" u="none" strike="noStrike" cap="none">
                <a:solidFill>
                  <a:schemeClr val="dk1"/>
                </a:solidFill>
                <a:latin typeface="Times New Roman"/>
                <a:ea typeface="Times New Roman"/>
                <a:cs typeface="Times New Roman"/>
                <a:sym typeface="Times New Roman"/>
              </a:rPr>
              <a:t>Ht-1: A hidden state at the previous timestamp</a:t>
            </a:r>
            <a:endParaRPr sz="1700" b="0" i="0" u="none" strike="noStrike" cap="none">
              <a:solidFill>
                <a:schemeClr val="dk1"/>
              </a:solidFill>
              <a:latin typeface="Times New Roman"/>
              <a:ea typeface="Times New Roman"/>
              <a:cs typeface="Times New Roman"/>
              <a:sym typeface="Times New Roman"/>
            </a:endParaRPr>
          </a:p>
          <a:p>
            <a:pPr marL="800100" marR="0" lvl="1" indent="-336550" algn="just" rtl="0">
              <a:lnSpc>
                <a:spcPct val="150000"/>
              </a:lnSpc>
              <a:spcBef>
                <a:spcPts val="0"/>
              </a:spcBef>
              <a:spcAft>
                <a:spcPts val="0"/>
              </a:spcAft>
              <a:buClr>
                <a:schemeClr val="dk1"/>
              </a:buClr>
              <a:buSzPts val="1700"/>
              <a:buFont typeface="Arial"/>
              <a:buChar char="•"/>
            </a:pPr>
            <a:r>
              <a:rPr lang="en-US" sz="1700" b="0" i="0" u="none" strike="noStrike" cap="none">
                <a:solidFill>
                  <a:schemeClr val="dk1"/>
                </a:solidFill>
                <a:latin typeface="Times New Roman"/>
                <a:ea typeface="Times New Roman"/>
                <a:cs typeface="Times New Roman"/>
                <a:sym typeface="Times New Roman"/>
              </a:rPr>
              <a:t>Wi: Weight matrix of input associated with hidden state</a:t>
            </a:r>
            <a:endParaRPr sz="1700" b="0" i="0" u="none" strike="noStrike" cap="none">
              <a:solidFill>
                <a:schemeClr val="dk1"/>
              </a:solidFill>
              <a:latin typeface="Times New Roman"/>
              <a:ea typeface="Times New Roman"/>
              <a:cs typeface="Times New Roman"/>
              <a:sym typeface="Times New Roman"/>
            </a:endParaRPr>
          </a:p>
          <a:p>
            <a:pPr marL="342900" marR="0" lvl="0" indent="-336550" algn="just" rtl="0">
              <a:lnSpc>
                <a:spcPct val="150000"/>
              </a:lnSpc>
              <a:spcBef>
                <a:spcPts val="0"/>
              </a:spcBef>
              <a:spcAft>
                <a:spcPts val="0"/>
              </a:spcAft>
              <a:buClr>
                <a:schemeClr val="dk1"/>
              </a:buClr>
              <a:buSzPts val="1700"/>
              <a:buFont typeface="Arial"/>
              <a:buChar char="•"/>
            </a:pPr>
            <a:r>
              <a:rPr lang="en-US" sz="1700">
                <a:solidFill>
                  <a:schemeClr val="dk1"/>
                </a:solidFill>
                <a:latin typeface="Times New Roman"/>
                <a:ea typeface="Times New Roman"/>
                <a:cs typeface="Times New Roman"/>
                <a:sym typeface="Times New Roman"/>
              </a:rPr>
              <a:t>Again we have applied sigmoid function over it. As a result, the value of I at timestamp t will be between 0 and 1.</a:t>
            </a:r>
            <a:endParaRPr sz="1700">
              <a:solidFill>
                <a:schemeClr val="dk1"/>
              </a:solidFill>
              <a:latin typeface="Times New Roman"/>
              <a:ea typeface="Times New Roman"/>
              <a:cs typeface="Times New Roman"/>
              <a:sym typeface="Times New Roman"/>
            </a:endParaRPr>
          </a:p>
        </p:txBody>
      </p:sp>
      <p:pic>
        <p:nvPicPr>
          <p:cNvPr id="74" name="Google Shape;74;p11"/>
          <p:cNvPicPr preferRelativeResize="0"/>
          <p:nvPr/>
        </p:nvPicPr>
        <p:blipFill rotWithShape="1">
          <a:blip r:embed="rId3">
            <a:alphaModFix/>
          </a:blip>
          <a:srcRect/>
          <a:stretch/>
        </p:blipFill>
        <p:spPr>
          <a:xfrm>
            <a:off x="5083115" y="3360843"/>
            <a:ext cx="2857500" cy="98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925955" y="511852"/>
            <a:ext cx="7162800" cy="6438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LSTM Architecture</a:t>
            </a:r>
            <a:endParaRPr sz="1800" b="0" i="0" u="none" strike="noStrike" cap="none">
              <a:solidFill>
                <a:schemeClr val="dk1"/>
              </a:solidFill>
              <a:latin typeface="Times New Roman"/>
              <a:ea typeface="Times New Roman"/>
              <a:cs typeface="Times New Roman"/>
              <a:sym typeface="Times New Roman"/>
            </a:endParaRPr>
          </a:p>
        </p:txBody>
      </p:sp>
      <p:sp>
        <p:nvSpPr>
          <p:cNvPr id="80" name="Google Shape;80;p12"/>
          <p:cNvSpPr/>
          <p:nvPr/>
        </p:nvSpPr>
        <p:spPr>
          <a:xfrm>
            <a:off x="571500" y="1452875"/>
            <a:ext cx="10694100" cy="433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800"/>
              <a:buFont typeface="Arial"/>
              <a:buChar char="•"/>
            </a:pPr>
            <a:r>
              <a:rPr lang="en-US" sz="2800" b="1">
                <a:solidFill>
                  <a:schemeClr val="dk1"/>
                </a:solidFill>
                <a:latin typeface="Times New Roman"/>
                <a:ea typeface="Times New Roman"/>
                <a:cs typeface="Times New Roman"/>
                <a:sym typeface="Times New Roman"/>
              </a:rPr>
              <a:t>Output Gate: </a:t>
            </a:r>
            <a:r>
              <a:rPr lang="en-US" sz="1800">
                <a:solidFill>
                  <a:schemeClr val="dk1"/>
                </a:solidFill>
                <a:latin typeface="Calibri"/>
                <a:ea typeface="Calibri"/>
                <a:cs typeface="Calibri"/>
                <a:sym typeface="Calibri"/>
              </a:rPr>
              <a:t>“Mr. Singh single-handedly fought the enemy and died for his country. For his contributions, brave________ .”</a:t>
            </a:r>
            <a:endParaRPr sz="1800">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Output gate, which is pretty similar to the two previous gates.</a:t>
            </a:r>
            <a:endParaRPr sz="2400">
              <a:solidFill>
                <a:schemeClr val="dk1"/>
              </a:solidFill>
              <a:latin typeface="Times New Roman"/>
              <a:ea typeface="Times New Roman"/>
              <a:cs typeface="Times New Roman"/>
              <a:sym typeface="Times New Roman"/>
            </a:endParaRPr>
          </a:p>
          <a:p>
            <a:pPr marL="342900" marR="0" lvl="0" indent="-190500" algn="just" rtl="0">
              <a:lnSpc>
                <a:spcPct val="15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190500" algn="just" rtl="0">
              <a:lnSpc>
                <a:spcPct val="15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Its value will also lie between 0 and 1 because of this sigmoid function. Now to calculate the current hidden state we will use Ot and tanh of the updated cell state. As shown below.</a:t>
            </a:r>
            <a:endParaRPr sz="2400">
              <a:solidFill>
                <a:schemeClr val="dk1"/>
              </a:solidFill>
              <a:latin typeface="Times New Roman"/>
              <a:ea typeface="Times New Roman"/>
              <a:cs typeface="Times New Roman"/>
              <a:sym typeface="Times New Roman"/>
            </a:endParaRPr>
          </a:p>
        </p:txBody>
      </p:sp>
      <p:pic>
        <p:nvPicPr>
          <p:cNvPr id="81" name="Google Shape;81;p12"/>
          <p:cNvPicPr preferRelativeResize="0"/>
          <p:nvPr/>
        </p:nvPicPr>
        <p:blipFill rotWithShape="1">
          <a:blip r:embed="rId3">
            <a:alphaModFix/>
          </a:blip>
          <a:srcRect/>
          <a:stretch/>
        </p:blipFill>
        <p:spPr>
          <a:xfrm>
            <a:off x="3287550" y="3198800"/>
            <a:ext cx="2709875" cy="918750"/>
          </a:xfrm>
          <a:prstGeom prst="rect">
            <a:avLst/>
          </a:prstGeom>
          <a:noFill/>
          <a:ln>
            <a:noFill/>
          </a:ln>
        </p:spPr>
      </p:pic>
      <p:pic>
        <p:nvPicPr>
          <p:cNvPr id="82" name="Google Shape;82;p12" descr="Ot and tanh"/>
          <p:cNvPicPr preferRelativeResize="0"/>
          <p:nvPr/>
        </p:nvPicPr>
        <p:blipFill rotWithShape="1">
          <a:blip r:embed="rId4">
            <a:alphaModFix/>
          </a:blip>
          <a:srcRect/>
          <a:stretch/>
        </p:blipFill>
        <p:spPr>
          <a:xfrm>
            <a:off x="3624575" y="5666173"/>
            <a:ext cx="1905000" cy="5123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p:nvPr/>
        </p:nvSpPr>
        <p:spPr>
          <a:xfrm>
            <a:off x="244933" y="242284"/>
            <a:ext cx="7837600" cy="79629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Results</a:t>
            </a:r>
            <a:endParaRPr sz="3600" b="1">
              <a:solidFill>
                <a:srgbClr val="24C1F6"/>
              </a:solidFill>
              <a:latin typeface="Times New Roman"/>
              <a:ea typeface="Times New Roman"/>
              <a:cs typeface="Times New Roman"/>
              <a:sym typeface="Times New Roman"/>
            </a:endParaRPr>
          </a:p>
        </p:txBody>
      </p:sp>
      <p:sp>
        <p:nvSpPr>
          <p:cNvPr id="88" name="Google Shape;88;p13"/>
          <p:cNvSpPr txBox="1"/>
          <p:nvPr/>
        </p:nvSpPr>
        <p:spPr>
          <a:xfrm>
            <a:off x="865900" y="1219567"/>
            <a:ext cx="9162400" cy="489585"/>
          </a:xfrm>
          <a:prstGeom prst="rect">
            <a:avLst/>
          </a:prstGeom>
          <a:noFill/>
          <a:ln>
            <a:noFill/>
          </a:ln>
        </p:spPr>
        <p:txBody>
          <a:bodyPr spcFirstLastPara="1" wrap="square" lIns="121900" tIns="60925" rIns="121900" bIns="60925" anchor="t" anchorCtr="0">
            <a:spAutoFit/>
          </a:bodyPr>
          <a:lstStyle/>
          <a:p>
            <a:pPr marL="0" marR="0" lvl="0" indent="0" algn="l" rtl="0">
              <a:spcBef>
                <a:spcPts val="0"/>
              </a:spcBef>
              <a:spcAft>
                <a:spcPts val="0"/>
              </a:spcAft>
              <a:buClr>
                <a:srgbClr val="AE36FF"/>
              </a:buClr>
              <a:buSzPts val="2400"/>
              <a:buFont typeface="Times New Roman"/>
              <a:buNone/>
            </a:pPr>
            <a:r>
              <a:rPr lang="en-US" sz="2400">
                <a:solidFill>
                  <a:srgbClr val="AE36FF"/>
                </a:solidFill>
                <a:latin typeface="Times New Roman"/>
                <a:ea typeface="Times New Roman"/>
                <a:cs typeface="Times New Roman"/>
                <a:sym typeface="Times New Roman"/>
              </a:rPr>
              <a:t>Tests Cases</a:t>
            </a:r>
            <a:endParaRPr sz="2400">
              <a:solidFill>
                <a:srgbClr val="AE36FF"/>
              </a:solidFill>
              <a:latin typeface="Times New Roman"/>
              <a:ea typeface="Times New Roman"/>
              <a:cs typeface="Times New Roman"/>
              <a:sym typeface="Times New Roman"/>
            </a:endParaRPr>
          </a:p>
        </p:txBody>
      </p:sp>
      <p:sp>
        <p:nvSpPr>
          <p:cNvPr id="89" name="Google Shape;89;p13"/>
          <p:cNvSpPr txBox="1"/>
          <p:nvPr/>
        </p:nvSpPr>
        <p:spPr>
          <a:xfrm>
            <a:off x="6901533" y="5044200"/>
            <a:ext cx="4936800" cy="837565"/>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chemeClr val="dk1"/>
              </a:buClr>
              <a:buSzPts val="3865"/>
              <a:buFont typeface="Calibri"/>
              <a:buNone/>
            </a:pPr>
            <a:endParaRPr sz="3865">
              <a:solidFill>
                <a:schemeClr val="dk1"/>
              </a:solidFill>
              <a:latin typeface="Times New Roman"/>
              <a:ea typeface="Times New Roman"/>
              <a:cs typeface="Times New Roman"/>
              <a:sym typeface="Times New Roman"/>
            </a:endParaRPr>
          </a:p>
        </p:txBody>
      </p:sp>
      <p:sp>
        <p:nvSpPr>
          <p:cNvPr id="90" name="Google Shape;90;p13"/>
          <p:cNvSpPr txBox="1"/>
          <p:nvPr/>
        </p:nvSpPr>
        <p:spPr>
          <a:xfrm>
            <a:off x="1065275" y="1964950"/>
            <a:ext cx="100593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solidFill>
                  <a:schemeClr val="dk1"/>
                </a:solidFill>
                <a:highlight>
                  <a:srgbClr val="FFFFFF"/>
                </a:highlight>
                <a:latin typeface="Times New Roman"/>
                <a:ea typeface="Times New Roman"/>
                <a:cs typeface="Times New Roman"/>
                <a:sym typeface="Times New Roman"/>
              </a:rPr>
              <a:t>LSTM</a:t>
            </a:r>
            <a:endParaRPr sz="2100"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1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2100">
                <a:solidFill>
                  <a:schemeClr val="dk1"/>
                </a:solidFill>
                <a:highlight>
                  <a:srgbClr val="FFFFFF"/>
                </a:highlight>
                <a:latin typeface="Times New Roman"/>
                <a:ea typeface="Times New Roman"/>
                <a:cs typeface="Times New Roman"/>
                <a:sym typeface="Times New Roman"/>
              </a:rPr>
              <a:t>Long Short-Term Memory (LSTM) models are well-suited for predicting time-series data like stock prices because they can capture complex patterns and dependencies in the data. LSTM models are designed to handle sequential data and can learn long-term dependencies between data points. This is important for stock price prediction, as stock prices are influenced by a wide range of factors that may have a delayed or cumulative effect on the price. Additionally, LSTMs can handle non-linear relationships and can learn from past errors, making them effective for predicting stock prices, which are notoriously difficult to forecast accurately. Overall, LSTM models are a powerful tool for analyzing time-series data and are well-suited for predicting Google stock prices.</a:t>
            </a:r>
            <a:endParaRPr sz="21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44933" y="242284"/>
            <a:ext cx="7837500" cy="8004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rgbClr val="24C1F6"/>
              </a:buClr>
              <a:buSzPts val="3600"/>
              <a:buFont typeface="Times New Roman"/>
              <a:buNone/>
            </a:pPr>
            <a:r>
              <a:rPr lang="en-US" sz="3600" b="1">
                <a:solidFill>
                  <a:srgbClr val="24C1F6"/>
                </a:solidFill>
                <a:latin typeface="Times New Roman"/>
                <a:ea typeface="Times New Roman"/>
                <a:cs typeface="Times New Roman"/>
                <a:sym typeface="Times New Roman"/>
              </a:rPr>
              <a:t>Results</a:t>
            </a:r>
            <a:endParaRPr sz="3600" b="1">
              <a:solidFill>
                <a:srgbClr val="24C1F6"/>
              </a:solidFill>
              <a:latin typeface="Times New Roman"/>
              <a:ea typeface="Times New Roman"/>
              <a:cs typeface="Times New Roman"/>
              <a:sym typeface="Times New Roman"/>
            </a:endParaRPr>
          </a:p>
        </p:txBody>
      </p:sp>
      <p:sp>
        <p:nvSpPr>
          <p:cNvPr id="96" name="Google Shape;96;p14"/>
          <p:cNvSpPr txBox="1"/>
          <p:nvPr/>
        </p:nvSpPr>
        <p:spPr>
          <a:xfrm>
            <a:off x="865900" y="1219567"/>
            <a:ext cx="9162300" cy="492600"/>
          </a:xfrm>
          <a:prstGeom prst="rect">
            <a:avLst/>
          </a:prstGeom>
          <a:noFill/>
          <a:ln>
            <a:noFill/>
          </a:ln>
        </p:spPr>
        <p:txBody>
          <a:bodyPr spcFirstLastPara="1" wrap="square" lIns="121900" tIns="60925" rIns="121900" bIns="60925" anchor="t" anchorCtr="0">
            <a:spAutoFit/>
          </a:bodyPr>
          <a:lstStyle/>
          <a:p>
            <a:pPr marL="0" marR="0" lvl="0" indent="0" algn="l" rtl="0">
              <a:spcBef>
                <a:spcPts val="0"/>
              </a:spcBef>
              <a:spcAft>
                <a:spcPts val="0"/>
              </a:spcAft>
              <a:buClr>
                <a:srgbClr val="AE36FF"/>
              </a:buClr>
              <a:buSzPts val="2400"/>
              <a:buFont typeface="Times New Roman"/>
              <a:buNone/>
            </a:pPr>
            <a:r>
              <a:rPr lang="en-US" sz="2400">
                <a:solidFill>
                  <a:srgbClr val="AE36FF"/>
                </a:solidFill>
                <a:latin typeface="Times New Roman"/>
                <a:ea typeface="Times New Roman"/>
                <a:cs typeface="Times New Roman"/>
                <a:sym typeface="Times New Roman"/>
              </a:rPr>
              <a:t>Tests Cases</a:t>
            </a:r>
            <a:endParaRPr sz="2400">
              <a:solidFill>
                <a:srgbClr val="AE36FF"/>
              </a:solidFill>
              <a:latin typeface="Times New Roman"/>
              <a:ea typeface="Times New Roman"/>
              <a:cs typeface="Times New Roman"/>
              <a:sym typeface="Times New Roman"/>
            </a:endParaRPr>
          </a:p>
        </p:txBody>
      </p:sp>
      <p:sp>
        <p:nvSpPr>
          <p:cNvPr id="97" name="Google Shape;97;p14"/>
          <p:cNvSpPr txBox="1"/>
          <p:nvPr/>
        </p:nvSpPr>
        <p:spPr>
          <a:xfrm>
            <a:off x="6901533" y="5044200"/>
            <a:ext cx="4936800" cy="84120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Clr>
                <a:schemeClr val="dk1"/>
              </a:buClr>
              <a:buSzPts val="3865"/>
              <a:buFont typeface="Calibri"/>
              <a:buNone/>
            </a:pPr>
            <a:endParaRPr sz="3865">
              <a:solidFill>
                <a:schemeClr val="dk1"/>
              </a:solidFill>
              <a:latin typeface="Times New Roman"/>
              <a:ea typeface="Times New Roman"/>
              <a:cs typeface="Times New Roman"/>
              <a:sym typeface="Times New Roman"/>
            </a:endParaRPr>
          </a:p>
        </p:txBody>
      </p:sp>
      <p:sp>
        <p:nvSpPr>
          <p:cNvPr id="98" name="Google Shape;98;p14"/>
          <p:cNvSpPr txBox="1"/>
          <p:nvPr/>
        </p:nvSpPr>
        <p:spPr>
          <a:xfrm>
            <a:off x="1065275" y="1964950"/>
            <a:ext cx="10059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solidFill>
                  <a:schemeClr val="dk1"/>
                </a:solidFill>
                <a:highlight>
                  <a:srgbClr val="FFFFFF"/>
                </a:highlight>
                <a:latin typeface="Times New Roman"/>
                <a:ea typeface="Times New Roman"/>
                <a:cs typeface="Times New Roman"/>
                <a:sym typeface="Times New Roman"/>
              </a:rPr>
              <a:t>ARIMA</a:t>
            </a:r>
            <a:endParaRPr sz="2100" b="1">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1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2100">
                <a:solidFill>
                  <a:schemeClr val="dk1"/>
                </a:solidFill>
                <a:highlight>
                  <a:srgbClr val="FFFFFF"/>
                </a:highlight>
                <a:latin typeface="Times New Roman"/>
                <a:ea typeface="Times New Roman"/>
                <a:cs typeface="Times New Roman"/>
                <a:sym typeface="Times New Roman"/>
              </a:rPr>
              <a:t>Autoregressive Integrated Moving Average (ARIMA) models are another popular method for predicting stock prices, including the Google stock price. ARIMA models are based on the assumption that the time-series data is stationary, which means that the statistical properties of the data do not change over time. This assumption is often reasonable for stock prices, which tend to exhibit stationary behavior over short periods of time. ARIMA models can capture the trend, seasonality, and cyclical behavior of the data, which is important for predicting stock prices that are influenced by a wide range of factors. Additionally, ARIMA models can handle both univariate and multivariate time-series data, making them a versatile tool for stock price prediction. Overall, ARIMA models are an effective method for analyzing time-series data and are a useful tool for predicting Google stock prices.</a:t>
            </a:r>
            <a:endParaRPr sz="21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LSTM Architecture</vt:lpstr>
      <vt:lpstr>LSTM Architecture</vt:lpstr>
      <vt:lpstr>LSTM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khansaif7484@gmail.com</cp:lastModifiedBy>
  <cp:revision>1</cp:revision>
  <dcterms:modified xsi:type="dcterms:W3CDTF">2023-08-25T13:46:29Z</dcterms:modified>
</cp:coreProperties>
</file>