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A20E5E-9193-4F14-947A-55E15BF94218}">
          <p14:sldIdLst>
            <p14:sldId id="256"/>
            <p14:sldId id="257"/>
            <p14:sldId id="258"/>
            <p14:sldId id="259"/>
            <p14:sldId id="261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line%20Study\Projects%20For%20Data%20Analysis\JB%20Music%20Therapy%20Analysis\Clean%20Data\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[Dashboard.xlsx]Streaming Service Usage!PivotTable1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Used Music Streaming Services</a:t>
            </a:r>
          </a:p>
        </c:rich>
      </c:tx>
      <c:layout>
        <c:manualLayout>
          <c:xMode val="edge"/>
          <c:yMode val="edge"/>
          <c:x val="0.54717691342534491"/>
          <c:y val="7.1761750986724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2.2697319673183888E-2"/>
          <c:y val="3.1855436800216984E-2"/>
          <c:w val="0.55169780377201905"/>
          <c:h val="0.94661603790376569"/>
        </c:manualLayout>
      </c:layout>
      <c:pieChart>
        <c:varyColors val="1"/>
        <c:ser>
          <c:idx val="0"/>
          <c:order val="0"/>
          <c:tx>
            <c:strRef>
              <c:f>'Streaming Service Usage'!$B$3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3-4E5D-8262-B0EADBB2B7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13-4E5D-8262-B0EADBB2B7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13-4E5D-8262-B0EADBB2B7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13-4E5D-8262-B0EADBB2B7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13-4E5D-8262-B0EADBB2B7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13-4E5D-8262-B0EADBB2B7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'Streaming Service Usage'!$A$4:$A$10</c:f>
              <c:strCache>
                <c:ptCount val="6"/>
                <c:pt idx="0">
                  <c:v>Pandora</c:v>
                </c:pt>
                <c:pt idx="1">
                  <c:v>Other streaming service</c:v>
                </c:pt>
                <c:pt idx="2">
                  <c:v>Apple Music</c:v>
                </c:pt>
                <c:pt idx="3">
                  <c:v>I do not use a streaming service.</c:v>
                </c:pt>
                <c:pt idx="4">
                  <c:v>YouTube Music</c:v>
                </c:pt>
                <c:pt idx="5">
                  <c:v>Spotify</c:v>
                </c:pt>
              </c:strCache>
            </c:strRef>
          </c:cat>
          <c:val>
            <c:numRef>
              <c:f>'Streaming Service Usage'!$B$4:$B$10</c:f>
              <c:numCache>
                <c:formatCode>0.00%</c:formatCode>
                <c:ptCount val="6"/>
                <c:pt idx="0">
                  <c:v>8.5634767715692568E-3</c:v>
                </c:pt>
                <c:pt idx="1">
                  <c:v>5.743368171113835E-2</c:v>
                </c:pt>
                <c:pt idx="2">
                  <c:v>7.0064809949203014E-2</c:v>
                </c:pt>
                <c:pt idx="3">
                  <c:v>8.1255717093867377E-2</c:v>
                </c:pt>
                <c:pt idx="4">
                  <c:v>0.11064401237811641</c:v>
                </c:pt>
                <c:pt idx="5">
                  <c:v>0.67203830209610549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13-4E5D-8262-B0EADBB2B7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02315770754506"/>
          <c:y val="0.26469180588163826"/>
          <c:w val="0.31342979084954403"/>
          <c:h val="0.56781739742166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[Dashboard.xlsx]Exploratory Listeners!PivotTable1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K"/>
              <a:t>People Who Are</a:t>
            </a:r>
            <a:r>
              <a:rPr lang="en-PK" baseline="0"/>
              <a:t> Exploratory Listners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'Exploratory Listeners'!$B$3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'Exploratory Listeners'!$A$4:$A$6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'Exploratory Listeners'!$B$4:$B$6</c:f>
              <c:numCache>
                <c:formatCode>General</c:formatCode>
                <c:ptCount val="2"/>
                <c:pt idx="0">
                  <c:v>204</c:v>
                </c:pt>
                <c:pt idx="1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C-45FA-A032-1FDD9C9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074112"/>
        <c:axId val="957074528"/>
      </c:barChart>
      <c:catAx>
        <c:axId val="95707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074528"/>
        <c:crosses val="autoZero"/>
        <c:auto val="1"/>
        <c:lblAlgn val="ctr"/>
        <c:lblOffset val="100"/>
        <c:noMultiLvlLbl val="0"/>
      </c:catAx>
      <c:valAx>
        <c:axId val="9570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0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[Dashboard.xlsx]Favorite Genre!PivotTable1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K"/>
              <a:t>Favorite Music Genre of People</a:t>
            </a:r>
            <a:endParaRPr lang="en-US"/>
          </a:p>
        </c:rich>
      </c:tx>
      <c:layout>
        <c:manualLayout>
          <c:xMode val="edge"/>
          <c:yMode val="edge"/>
          <c:x val="0.36035722222222216"/>
          <c:y val="4.281909722222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'Favorite Genre'!$B$3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'Favorite Genre'!$A$4:$A$20</c:f>
              <c:strCache>
                <c:ptCount val="16"/>
                <c:pt idx="0">
                  <c:v>Rock</c:v>
                </c:pt>
                <c:pt idx="1">
                  <c:v>Pop</c:v>
                </c:pt>
                <c:pt idx="2">
                  <c:v>Metal</c:v>
                </c:pt>
                <c:pt idx="3">
                  <c:v>Classical</c:v>
                </c:pt>
                <c:pt idx="4">
                  <c:v>Video game music</c:v>
                </c:pt>
                <c:pt idx="5">
                  <c:v>EDM</c:v>
                </c:pt>
                <c:pt idx="6">
                  <c:v>R&amp;B</c:v>
                </c:pt>
                <c:pt idx="7">
                  <c:v>Hip hop</c:v>
                </c:pt>
                <c:pt idx="8">
                  <c:v>Folk</c:v>
                </c:pt>
                <c:pt idx="9">
                  <c:v>Country</c:v>
                </c:pt>
                <c:pt idx="10">
                  <c:v>Rap</c:v>
                </c:pt>
                <c:pt idx="11">
                  <c:v>K pop</c:v>
                </c:pt>
                <c:pt idx="12">
                  <c:v>Jazz</c:v>
                </c:pt>
                <c:pt idx="13">
                  <c:v>Lofi</c:v>
                </c:pt>
                <c:pt idx="14">
                  <c:v>Gospel</c:v>
                </c:pt>
                <c:pt idx="15">
                  <c:v>Latin</c:v>
                </c:pt>
              </c:strCache>
            </c:strRef>
          </c:cat>
          <c:val>
            <c:numRef>
              <c:f>'Favorite Genre'!$B$4:$B$20</c:f>
              <c:numCache>
                <c:formatCode>General</c:formatCode>
                <c:ptCount val="16"/>
                <c:pt idx="0">
                  <c:v>184</c:v>
                </c:pt>
                <c:pt idx="1">
                  <c:v>114</c:v>
                </c:pt>
                <c:pt idx="2">
                  <c:v>87</c:v>
                </c:pt>
                <c:pt idx="3">
                  <c:v>51</c:v>
                </c:pt>
                <c:pt idx="4">
                  <c:v>43</c:v>
                </c:pt>
                <c:pt idx="5">
                  <c:v>36</c:v>
                </c:pt>
                <c:pt idx="6">
                  <c:v>35</c:v>
                </c:pt>
                <c:pt idx="7">
                  <c:v>34</c:v>
                </c:pt>
                <c:pt idx="8">
                  <c:v>29</c:v>
                </c:pt>
                <c:pt idx="9">
                  <c:v>24</c:v>
                </c:pt>
                <c:pt idx="10">
                  <c:v>22</c:v>
                </c:pt>
                <c:pt idx="11">
                  <c:v>21</c:v>
                </c:pt>
                <c:pt idx="12">
                  <c:v>20</c:v>
                </c:pt>
                <c:pt idx="13">
                  <c:v>10</c:v>
                </c:pt>
                <c:pt idx="14">
                  <c:v>6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3-4519-A901-8C0F64964C0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40334304"/>
        <c:axId val="640335136"/>
      </c:barChart>
      <c:catAx>
        <c:axId val="64033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35136"/>
        <c:crosses val="autoZero"/>
        <c:auto val="1"/>
        <c:lblAlgn val="ctr"/>
        <c:lblOffset val="100"/>
        <c:noMultiLvlLbl val="0"/>
      </c:catAx>
      <c:valAx>
        <c:axId val="6403351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3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[Dashboard.xlsx]Psycological Effects of Music!PivotTable1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K"/>
              <a:t>Effects of Music On</a:t>
            </a:r>
            <a:r>
              <a:rPr lang="en-PK" baseline="0"/>
              <a:t> Psycology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'Psycological Effects of Music'!$B$3:$B$5</c:f>
              <c:strCache>
                <c:ptCount val="1"/>
                <c:pt idx="0">
                  <c:v>Sum of Insomnia - Rock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'Psycological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'Psycological Effects of Music'!$B$6:$B$10</c:f>
              <c:numCache>
                <c:formatCode>General</c:formatCode>
                <c:ptCount val="4"/>
                <c:pt idx="0">
                  <c:v>271</c:v>
                </c:pt>
                <c:pt idx="1">
                  <c:v>332</c:v>
                </c:pt>
                <c:pt idx="2">
                  <c:v>798</c:v>
                </c:pt>
                <c:pt idx="3">
                  <c:v>1268.5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AE-4E40-8271-688065E47B44}"/>
            </c:ext>
          </c:extLst>
        </c:ser>
        <c:ser>
          <c:idx val="1"/>
          <c:order val="1"/>
          <c:tx>
            <c:strRef>
              <c:f>'Psycological Effects of Music'!$C$3:$C$5</c:f>
              <c:strCache>
                <c:ptCount val="1"/>
                <c:pt idx="0">
                  <c:v>Sum of Depression - Rock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'Psycological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'Psycological Effects of Music'!$C$6:$C$10</c:f>
              <c:numCache>
                <c:formatCode>General</c:formatCode>
                <c:ptCount val="4"/>
                <c:pt idx="0">
                  <c:v>327</c:v>
                </c:pt>
                <c:pt idx="1">
                  <c:v>374</c:v>
                </c:pt>
                <c:pt idx="2">
                  <c:v>1033</c:v>
                </c:pt>
                <c:pt idx="3">
                  <c:v>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E-4E40-8271-688065E47B44}"/>
            </c:ext>
          </c:extLst>
        </c:ser>
        <c:ser>
          <c:idx val="2"/>
          <c:order val="2"/>
          <c:tx>
            <c:strRef>
              <c:f>'Psycological Effects of Music'!$D$3:$D$5</c:f>
              <c:strCache>
                <c:ptCount val="1"/>
                <c:pt idx="0">
                  <c:v>Sum of Anxiety - Rock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'Psycological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'Psycological Effects of Music'!$D$6:$D$10</c:f>
              <c:numCache>
                <c:formatCode>General</c:formatCode>
                <c:ptCount val="4"/>
                <c:pt idx="0">
                  <c:v>513</c:v>
                </c:pt>
                <c:pt idx="1">
                  <c:v>476.5</c:v>
                </c:pt>
                <c:pt idx="2">
                  <c:v>1209</c:v>
                </c:pt>
                <c:pt idx="3">
                  <c:v>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AE-4E40-8271-688065E47B44}"/>
            </c:ext>
          </c:extLst>
        </c:ser>
        <c:ser>
          <c:idx val="3"/>
          <c:order val="3"/>
          <c:tx>
            <c:strRef>
              <c:f>'Psycological Effects of Music'!$E$3:$E$5</c:f>
              <c:strCache>
                <c:ptCount val="1"/>
                <c:pt idx="0">
                  <c:v>Sum of OCD - Rock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'Psycological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'Psycological Effects of Music'!$E$6:$E$10</c:f>
              <c:numCache>
                <c:formatCode>General</c:formatCode>
                <c:ptCount val="4"/>
                <c:pt idx="0">
                  <c:v>252</c:v>
                </c:pt>
                <c:pt idx="1">
                  <c:v>252.5</c:v>
                </c:pt>
                <c:pt idx="2">
                  <c:v>504</c:v>
                </c:pt>
                <c:pt idx="3">
                  <c:v>883.5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AE-4E40-8271-688065E47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725744"/>
        <c:axId val="513726160"/>
      </c:lineChart>
      <c:catAx>
        <c:axId val="51372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K"/>
                  <a:t>Frequency</a:t>
                </a:r>
                <a:r>
                  <a:rPr lang="en-PK" baseline="0"/>
                  <a:t> of Music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26160"/>
        <c:crosses val="autoZero"/>
        <c:auto val="1"/>
        <c:lblAlgn val="ctr"/>
        <c:lblOffset val="100"/>
        <c:noMultiLvlLbl val="0"/>
      </c:catAx>
      <c:valAx>
        <c:axId val="5137261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K"/>
                  <a:t>Level of Effect On Psycology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[Dashboard.xlsx]Mode Effects of Music!PivotTable1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K"/>
              <a:t>Effects of Music On</a:t>
            </a:r>
            <a:r>
              <a:rPr lang="en-GB"/>
              <a:t> </a:t>
            </a:r>
            <a:r>
              <a:rPr lang="en-PK"/>
              <a:t>Mode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'Mode Effects of Music'!$B$3:$B$5</c:f>
              <c:strCache>
                <c:ptCount val="1"/>
                <c:pt idx="0">
                  <c:v>Sum of Improve - Rock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'Mode Effects of Music'!$B$6:$B$10</c:f>
              <c:numCache>
                <c:formatCode>General</c:formatCode>
                <c:ptCount val="4"/>
                <c:pt idx="0">
                  <c:v>67</c:v>
                </c:pt>
                <c:pt idx="1">
                  <c:v>70</c:v>
                </c:pt>
                <c:pt idx="2">
                  <c:v>160</c:v>
                </c:pt>
                <c:pt idx="3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6-4B0E-A426-AACBCCF0DCF1}"/>
            </c:ext>
          </c:extLst>
        </c:ser>
        <c:ser>
          <c:idx val="1"/>
          <c:order val="1"/>
          <c:tx>
            <c:strRef>
              <c:f>'Mode Effects of Music'!$C$3:$C$5</c:f>
              <c:strCache>
                <c:ptCount val="1"/>
                <c:pt idx="0">
                  <c:v>Sum of Worsen - Rock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'Mode Effects of Music'!$C$6:$C$10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6-4B0E-A426-AACBCCF0DCF1}"/>
            </c:ext>
          </c:extLst>
        </c:ser>
        <c:ser>
          <c:idx val="2"/>
          <c:order val="2"/>
          <c:tx>
            <c:strRef>
              <c:f>'Mode Effects of Music'!$D$3:$D$5</c:f>
              <c:strCache>
                <c:ptCount val="1"/>
                <c:pt idx="0">
                  <c:v>Sum of No effect - Rock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Effects of Music'!$A$6:$A$10</c:f>
              <c:strCache>
                <c:ptCount val="4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Very frequently</c:v>
                </c:pt>
              </c:strCache>
            </c:strRef>
          </c:cat>
          <c:val>
            <c:numRef>
              <c:f>'Mode Effects of Music'!$D$6:$D$10</c:f>
              <c:numCache>
                <c:formatCode>General</c:formatCode>
                <c:ptCount val="4"/>
                <c:pt idx="0">
                  <c:v>16</c:v>
                </c:pt>
                <c:pt idx="1">
                  <c:v>21</c:v>
                </c:pt>
                <c:pt idx="2">
                  <c:v>49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16-4B0E-A426-AACBCCF0DC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963081184"/>
        <c:axId val="963082432"/>
      </c:barChart>
      <c:catAx>
        <c:axId val="9630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2432"/>
        <c:crosses val="autoZero"/>
        <c:auto val="1"/>
        <c:lblAlgn val="ctr"/>
        <c:lblOffset val="100"/>
        <c:noMultiLvlLbl val="0"/>
      </c:catAx>
      <c:valAx>
        <c:axId val="963082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630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[Dashboard.xlsx]Overall Effect of Music!PivotTable1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K"/>
              <a:t>Overall</a:t>
            </a:r>
            <a:r>
              <a:rPr lang="en-PK" baseline="0"/>
              <a:t> Effect of Music on Mood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'Overall Effect of Music'!$B$3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'Overall Effect of Music'!$A$4:$A$7</c:f>
              <c:strCache>
                <c:ptCount val="3"/>
                <c:pt idx="0">
                  <c:v>Improve</c:v>
                </c:pt>
                <c:pt idx="1">
                  <c:v>No effect</c:v>
                </c:pt>
                <c:pt idx="2">
                  <c:v>Worsen</c:v>
                </c:pt>
              </c:strCache>
            </c:strRef>
          </c:cat>
          <c:val>
            <c:numRef>
              <c:f>'Overall Effect of Music'!$B$4:$B$7</c:f>
              <c:numCache>
                <c:formatCode>General</c:formatCode>
                <c:ptCount val="3"/>
                <c:pt idx="0">
                  <c:v>535</c:v>
                </c:pt>
                <c:pt idx="1">
                  <c:v>166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82-4E9A-85EF-CC0C60E64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236640"/>
        <c:axId val="303227072"/>
      </c:barChart>
      <c:catAx>
        <c:axId val="30323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227072"/>
        <c:crosses val="autoZero"/>
        <c:auto val="1"/>
        <c:lblAlgn val="ctr"/>
        <c:lblOffset val="100"/>
        <c:noMultiLvlLbl val="0"/>
      </c:catAx>
      <c:valAx>
        <c:axId val="3032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23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2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4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1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1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2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3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9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1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9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C118E-3824-45D3-92DA-2868FA6AEF04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2B4E0-8D88-43F7-B5C8-2B13A45B7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23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DAA4-306F-478D-E123-0E23FB10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1575" y="2212822"/>
            <a:ext cx="6521447" cy="1783445"/>
          </a:xfrm>
        </p:spPr>
        <p:txBody>
          <a:bodyPr>
            <a:normAutofit fontScale="90000"/>
          </a:bodyPr>
          <a:lstStyle/>
          <a:p>
            <a:r>
              <a:rPr lang="en-GB"/>
              <a:t>JB Music Therapy Data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97C4-5623-5016-F66F-18A817C0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032933"/>
          </a:xfrm>
        </p:spPr>
        <p:txBody>
          <a:bodyPr/>
          <a:lstStyle/>
          <a:p>
            <a:r>
              <a:rPr lang="en-GB"/>
              <a:t>Submitted By: Sayed Saif Arslan Inam Shah</a:t>
            </a:r>
            <a:endParaRPr lang="en-GB" dirty="0"/>
          </a:p>
        </p:txBody>
      </p:sp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A28B4273-39A6-8869-030C-2FC58BDA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21" y="1834168"/>
            <a:ext cx="2477108" cy="2055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52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0FCAE-57FD-8582-0A51-6DF7A89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37" y="802701"/>
            <a:ext cx="3072785" cy="37238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00"/>
                </a:solidFill>
              </a:rPr>
              <a:t>Most Used Streaming Services For Music </a:t>
            </a:r>
          </a:p>
        </p:txBody>
      </p:sp>
      <p:sp useBgFill="1">
        <p:nvSpPr>
          <p:cNvPr id="35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CB45329-411D-425C-9DE7-B3538F676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698955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2FD3CC-3C86-E26F-CB03-7A355C97008E}"/>
              </a:ext>
            </a:extLst>
          </p:cNvPr>
          <p:cNvSpPr txBox="1">
            <a:spLocks/>
          </p:cNvSpPr>
          <p:nvPr/>
        </p:nvSpPr>
        <p:spPr>
          <a:xfrm>
            <a:off x="1119137" y="3910742"/>
            <a:ext cx="3128963" cy="9957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About more then 75% of People Stream Music On Spotify</a:t>
            </a:r>
          </a:p>
        </p:txBody>
      </p:sp>
    </p:spTree>
    <p:extLst>
      <p:ext uri="{BB962C8B-B14F-4D97-AF65-F5344CB8AC3E}">
        <p14:creationId xmlns:p14="http://schemas.microsoft.com/office/powerpoint/2010/main" val="37695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31F25-DB2A-009A-ECDE-361134FD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658658" cy="4377961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rgbClr val="000000"/>
                </a:solidFill>
              </a:rPr>
              <a:t>Most of the people are exploratory listener so they might listen different types of Music with what Streaming Services Offer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15EEA6B-0E51-4849-AD7A-EDF3E97C6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1352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9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EFF-F672-A5D6-8979-43F912BC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457450"/>
            <a:ext cx="3549121" cy="514350"/>
          </a:xfrm>
        </p:spPr>
        <p:txBody>
          <a:bodyPr/>
          <a:lstStyle/>
          <a:p>
            <a:r>
              <a:rPr lang="en-GB" dirty="0"/>
              <a:t>Music Genre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010C6-FCB9-9C74-2B7F-3BDE4E1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Data Indicates New Music Has been chosen as more favourite, With Metal Pop &amp; Rock taking the lead.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2DCA8F-A6BD-484D-B24C-ED85A3253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57198"/>
              </p:ext>
            </p:extLst>
          </p:nvPr>
        </p:nvGraphicFramePr>
        <p:xfrm>
          <a:off x="5262563" y="685800"/>
          <a:ext cx="624046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2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1FEE-5E50-A79A-78E6-D69D5079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17" y="276225"/>
            <a:ext cx="10018713" cy="1400175"/>
          </a:xfrm>
        </p:spPr>
        <p:txBody>
          <a:bodyPr/>
          <a:lstStyle/>
          <a:p>
            <a:r>
              <a:rPr lang="en-GB" dirty="0"/>
              <a:t>Music Effects On Mental Health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38557D-7922-4FDF-975B-60BAEADD46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727678"/>
              </p:ext>
            </p:extLst>
          </p:nvPr>
        </p:nvGraphicFramePr>
        <p:xfrm>
          <a:off x="1495424" y="1504950"/>
          <a:ext cx="5111749" cy="356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861F870-BB70-4672-B12C-CC98B3D0C5D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2916715"/>
              </p:ext>
            </p:extLst>
          </p:nvPr>
        </p:nvGraphicFramePr>
        <p:xfrm>
          <a:off x="6607173" y="1504950"/>
          <a:ext cx="5041900" cy="356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0B1B477-ECBA-E715-D3E0-2BE4D1F7D8FF}"/>
              </a:ext>
            </a:extLst>
          </p:cNvPr>
          <p:cNvSpPr txBox="1">
            <a:spLocks/>
          </p:cNvSpPr>
          <p:nvPr/>
        </p:nvSpPr>
        <p:spPr>
          <a:xfrm>
            <a:off x="2398711" y="5276850"/>
            <a:ext cx="8164513" cy="1019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Data Indicates that levels of anxiety, depression, insomnia &amp; OCD is on higher levels when Pop ,Metal and Rock are listened more frequently, yet it has overall better mode effect on people.</a:t>
            </a:r>
          </a:p>
        </p:txBody>
      </p:sp>
    </p:spTree>
    <p:extLst>
      <p:ext uri="{BB962C8B-B14F-4D97-AF65-F5344CB8AC3E}">
        <p14:creationId xmlns:p14="http://schemas.microsoft.com/office/powerpoint/2010/main" val="4732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616237-534A-8195-0BD0-C3F186D1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00"/>
                </a:solidFill>
              </a:rPr>
              <a:t>Overall Music Improves People’s Mood</a:t>
            </a:r>
          </a:p>
        </p:txBody>
      </p:sp>
      <p:sp useBgFill="1">
        <p:nvSpPr>
          <p:cNvPr id="22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8E3B4F-B849-41EC-AD1E-5FBAE7168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66703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208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70F2-5A4B-64B9-6EB9-0814BF08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 to What you should then to what you 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5861-210C-A32C-6FF0-9EBF255DD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Negative effects of Music on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EFC1-F764-F256-5EF1-CD9BADF36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most favourite Genre of Pop, Rock and Metal have the most negative effect on the overall psychology, even though it might improve your mode for a while. </a:t>
            </a:r>
          </a:p>
        </p:txBody>
      </p:sp>
    </p:spTree>
    <p:extLst>
      <p:ext uri="{BB962C8B-B14F-4D97-AF65-F5344CB8AC3E}">
        <p14:creationId xmlns:p14="http://schemas.microsoft.com/office/powerpoint/2010/main" val="320139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205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JB Music Therapy Data Analysis</vt:lpstr>
      <vt:lpstr>Most Used Streaming Services For Music </vt:lpstr>
      <vt:lpstr>Most of the people are exploratory listener so they might listen different types of Music with what Streaming Services Offer</vt:lpstr>
      <vt:lpstr>Music Genre</vt:lpstr>
      <vt:lpstr>Music Effects On Mental Health</vt:lpstr>
      <vt:lpstr>Overall Music Improves People’s Mood</vt:lpstr>
      <vt:lpstr>Listen to What you should then to what you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 Music Therapy Data Analysis</dc:title>
  <dc:creator>Sayed Hafeez Inam Shah</dc:creator>
  <cp:lastModifiedBy>Sayed Hafeez Inam Shah</cp:lastModifiedBy>
  <cp:revision>1</cp:revision>
  <dcterms:created xsi:type="dcterms:W3CDTF">2023-02-14T11:37:26Z</dcterms:created>
  <dcterms:modified xsi:type="dcterms:W3CDTF">2023-02-14T13:17:38Z</dcterms:modified>
</cp:coreProperties>
</file>