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73" r:id="rId5"/>
    <p:sldId id="272" r:id="rId6"/>
    <p:sldId id="274" r:id="rId7"/>
    <p:sldId id="275" r:id="rId8"/>
    <p:sldId id="290" r:id="rId9"/>
    <p:sldId id="281" r:id="rId10"/>
    <p:sldId id="282" r:id="rId11"/>
    <p:sldId id="283" r:id="rId12"/>
    <p:sldId id="284" r:id="rId13"/>
    <p:sldId id="285" r:id="rId14"/>
    <p:sldId id="286" r:id="rId15"/>
    <p:sldId id="287" r:id="rId16"/>
    <p:sldId id="288" r:id="rId17"/>
    <p:sldId id="289" r:id="rId18"/>
    <p:sldId id="277" r:id="rId19"/>
    <p:sldId id="278" r:id="rId20"/>
    <p:sldId id="291" r:id="rId21"/>
    <p:sldId id="292" r:id="rId2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A6F6A-A9CA-4F77-A1F6-12F400F82316}" type="doc">
      <dgm:prSet loTypeId="urn:microsoft.com/office/officeart/2005/8/layout/process1" loCatId="process" qsTypeId="urn:microsoft.com/office/officeart/2005/8/quickstyle/3d1" qsCatId="3D" csTypeId="urn:microsoft.com/office/officeart/2005/8/colors/accent0_1" csCatId="mainScheme" phldr="1"/>
      <dgm:spPr/>
    </dgm:pt>
    <dgm:pt modelId="{33E4C3DD-C091-434B-A07D-F2C89CF19AA1}">
      <dgm:prSet phldrT="[Text]"/>
      <dgm:spPr/>
      <dgm:t>
        <a:bodyPr/>
        <a:lstStyle/>
        <a:p>
          <a:r>
            <a:rPr lang="en-US" b="1" dirty="0"/>
            <a:t>Engy </a:t>
          </a:r>
          <a:r>
            <a:rPr lang="en-US" b="1" u="none" dirty="0"/>
            <a:t>Elghetany </a:t>
          </a:r>
        </a:p>
      </dgm:t>
    </dgm:pt>
    <dgm:pt modelId="{74947E64-D89C-4A5A-8FDD-EABDEB5A60AD}" type="parTrans" cxnId="{2FB973C4-2AB0-4EE0-9FDE-C7761C9121A4}">
      <dgm:prSet/>
      <dgm:spPr/>
      <dgm:t>
        <a:bodyPr/>
        <a:lstStyle/>
        <a:p>
          <a:endParaRPr lang="en-US"/>
        </a:p>
      </dgm:t>
    </dgm:pt>
    <dgm:pt modelId="{91512B29-2CEB-4586-9029-BA9D5CF0C2F1}" type="sibTrans" cxnId="{2FB973C4-2AB0-4EE0-9FDE-C7761C9121A4}">
      <dgm:prSet/>
      <dgm:spPr/>
      <dgm:t>
        <a:bodyPr/>
        <a:lstStyle/>
        <a:p>
          <a:endParaRPr lang="en-US"/>
        </a:p>
      </dgm:t>
    </dgm:pt>
    <dgm:pt modelId="{66A45161-1EBB-4DB9-9E69-0DCA8BC04655}">
      <dgm:prSet phldrT="[Text]"/>
      <dgm:spPr/>
      <dgm:t>
        <a:bodyPr/>
        <a:lstStyle/>
        <a:p>
          <a:r>
            <a:rPr lang="en-US" b="1" dirty="0"/>
            <a:t>Perihan Hassan</a:t>
          </a:r>
        </a:p>
      </dgm:t>
    </dgm:pt>
    <dgm:pt modelId="{302FAD08-5A68-4004-B276-E541703BA876}" type="parTrans" cxnId="{DAABC47A-D45E-49BA-840D-7D87CA1E2D75}">
      <dgm:prSet/>
      <dgm:spPr/>
      <dgm:t>
        <a:bodyPr/>
        <a:lstStyle/>
        <a:p>
          <a:endParaRPr lang="en-US"/>
        </a:p>
      </dgm:t>
    </dgm:pt>
    <dgm:pt modelId="{7EE52BB2-8816-47FB-AA86-8AB567BDFBFF}" type="sibTrans" cxnId="{DAABC47A-D45E-49BA-840D-7D87CA1E2D75}">
      <dgm:prSet/>
      <dgm:spPr/>
      <dgm:t>
        <a:bodyPr/>
        <a:lstStyle/>
        <a:p>
          <a:endParaRPr lang="en-US"/>
        </a:p>
      </dgm:t>
    </dgm:pt>
    <dgm:pt modelId="{988797F7-C13C-4BAD-B881-E7D9ED973725}">
      <dgm:prSet phldrT="[Text]"/>
      <dgm:spPr/>
      <dgm:t>
        <a:bodyPr/>
        <a:lstStyle/>
        <a:p>
          <a:r>
            <a:rPr lang="en-US" b="1" dirty="0"/>
            <a:t>Yahia Mostafa </a:t>
          </a:r>
        </a:p>
      </dgm:t>
    </dgm:pt>
    <dgm:pt modelId="{6C341CFF-C47D-4BD5-929E-81025C9D60FF}" type="parTrans" cxnId="{1EE94965-BE69-4F9E-90D9-CA5EFC1E9882}">
      <dgm:prSet/>
      <dgm:spPr/>
      <dgm:t>
        <a:bodyPr/>
        <a:lstStyle/>
        <a:p>
          <a:endParaRPr lang="en-US"/>
        </a:p>
      </dgm:t>
    </dgm:pt>
    <dgm:pt modelId="{C2564390-D0D3-48C1-BC3C-D2ECD50251E5}" type="sibTrans" cxnId="{1EE94965-BE69-4F9E-90D9-CA5EFC1E9882}">
      <dgm:prSet/>
      <dgm:spPr/>
      <dgm:t>
        <a:bodyPr/>
        <a:lstStyle/>
        <a:p>
          <a:endParaRPr lang="en-US"/>
        </a:p>
      </dgm:t>
    </dgm:pt>
    <dgm:pt modelId="{8FC72A5A-6651-448C-93CF-AF944E32DA8F}">
      <dgm:prSet phldrT="[Text]"/>
      <dgm:spPr/>
      <dgm:t>
        <a:bodyPr/>
        <a:lstStyle/>
        <a:p>
          <a:r>
            <a:rPr lang="en-US" b="1" dirty="0"/>
            <a:t>Omar Dawaba </a:t>
          </a:r>
        </a:p>
      </dgm:t>
    </dgm:pt>
    <dgm:pt modelId="{6B13D62C-F92B-4908-B79F-038A2F2DF85B}" type="parTrans" cxnId="{1ACE580F-F8B7-438E-B302-DB0859FAAF65}">
      <dgm:prSet/>
      <dgm:spPr/>
      <dgm:t>
        <a:bodyPr/>
        <a:lstStyle/>
        <a:p>
          <a:endParaRPr lang="en-US"/>
        </a:p>
      </dgm:t>
    </dgm:pt>
    <dgm:pt modelId="{A0854B8D-1522-4560-B4CB-945726E69E2B}" type="sibTrans" cxnId="{1ACE580F-F8B7-438E-B302-DB0859FAAF65}">
      <dgm:prSet/>
      <dgm:spPr/>
      <dgm:t>
        <a:bodyPr/>
        <a:lstStyle/>
        <a:p>
          <a:endParaRPr lang="en-US"/>
        </a:p>
      </dgm:t>
    </dgm:pt>
    <dgm:pt modelId="{60DC22AB-D0D1-458E-9B91-9C682F0A7D35}">
      <dgm:prSet phldrT="[Text]"/>
      <dgm:spPr/>
      <dgm:t>
        <a:bodyPr/>
        <a:lstStyle/>
        <a:p>
          <a:r>
            <a:rPr lang="en-US" b="1" dirty="0"/>
            <a:t>Saif Bakry</a:t>
          </a:r>
        </a:p>
      </dgm:t>
    </dgm:pt>
    <dgm:pt modelId="{AC14EF56-A6FE-495F-B0E4-1235EFD1BDB1}" type="parTrans" cxnId="{94273D51-5F18-4AF7-8026-F4E539546879}">
      <dgm:prSet/>
      <dgm:spPr/>
      <dgm:t>
        <a:bodyPr/>
        <a:lstStyle/>
        <a:p>
          <a:endParaRPr lang="en-US"/>
        </a:p>
      </dgm:t>
    </dgm:pt>
    <dgm:pt modelId="{FE92C0F9-A0C1-4C1A-A6D9-1D5B06A36672}" type="sibTrans" cxnId="{94273D51-5F18-4AF7-8026-F4E539546879}">
      <dgm:prSet/>
      <dgm:spPr/>
      <dgm:t>
        <a:bodyPr/>
        <a:lstStyle/>
        <a:p>
          <a:endParaRPr lang="en-US"/>
        </a:p>
      </dgm:t>
    </dgm:pt>
    <dgm:pt modelId="{D3BF5A2A-8FD9-42C6-9514-CBD70A7281A0}" type="pres">
      <dgm:prSet presAssocID="{FD9A6F6A-A9CA-4F77-A1F6-12F400F82316}" presName="Name0" presStyleCnt="0">
        <dgm:presLayoutVars>
          <dgm:dir/>
          <dgm:resizeHandles val="exact"/>
        </dgm:presLayoutVars>
      </dgm:prSet>
      <dgm:spPr/>
    </dgm:pt>
    <dgm:pt modelId="{8BDE9F6E-8B23-4D14-990A-D031B163F301}" type="pres">
      <dgm:prSet presAssocID="{33E4C3DD-C091-434B-A07D-F2C89CF19AA1}" presName="node" presStyleLbl="node1" presStyleIdx="0" presStyleCnt="5">
        <dgm:presLayoutVars>
          <dgm:bulletEnabled val="1"/>
        </dgm:presLayoutVars>
      </dgm:prSet>
      <dgm:spPr/>
    </dgm:pt>
    <dgm:pt modelId="{1EBE081A-4FD7-4DEE-AE1C-48D465361FAC}" type="pres">
      <dgm:prSet presAssocID="{91512B29-2CEB-4586-9029-BA9D5CF0C2F1}" presName="sibTrans" presStyleLbl="sibTrans2D1" presStyleIdx="0" presStyleCnt="4"/>
      <dgm:spPr/>
    </dgm:pt>
    <dgm:pt modelId="{E885A09D-E252-4961-BC2D-0B334E1FBFC0}" type="pres">
      <dgm:prSet presAssocID="{91512B29-2CEB-4586-9029-BA9D5CF0C2F1}" presName="connectorText" presStyleLbl="sibTrans2D1" presStyleIdx="0" presStyleCnt="4"/>
      <dgm:spPr/>
    </dgm:pt>
    <dgm:pt modelId="{82317AEF-F05B-4067-8D64-3A13EEABFE55}" type="pres">
      <dgm:prSet presAssocID="{66A45161-1EBB-4DB9-9E69-0DCA8BC04655}" presName="node" presStyleLbl="node1" presStyleIdx="1" presStyleCnt="5">
        <dgm:presLayoutVars>
          <dgm:bulletEnabled val="1"/>
        </dgm:presLayoutVars>
      </dgm:prSet>
      <dgm:spPr/>
    </dgm:pt>
    <dgm:pt modelId="{2988170A-A987-4515-8DFE-F50A6604BB63}" type="pres">
      <dgm:prSet presAssocID="{7EE52BB2-8816-47FB-AA86-8AB567BDFBFF}" presName="sibTrans" presStyleLbl="sibTrans2D1" presStyleIdx="1" presStyleCnt="4"/>
      <dgm:spPr/>
    </dgm:pt>
    <dgm:pt modelId="{A7369F66-CF0B-4A0E-8C19-387C2FFA61BB}" type="pres">
      <dgm:prSet presAssocID="{7EE52BB2-8816-47FB-AA86-8AB567BDFBFF}" presName="connectorText" presStyleLbl="sibTrans2D1" presStyleIdx="1" presStyleCnt="4"/>
      <dgm:spPr/>
    </dgm:pt>
    <dgm:pt modelId="{A00625D7-B8F6-4957-AA75-F1D5132DB51B}" type="pres">
      <dgm:prSet presAssocID="{988797F7-C13C-4BAD-B881-E7D9ED973725}" presName="node" presStyleLbl="node1" presStyleIdx="2" presStyleCnt="5">
        <dgm:presLayoutVars>
          <dgm:bulletEnabled val="1"/>
        </dgm:presLayoutVars>
      </dgm:prSet>
      <dgm:spPr/>
    </dgm:pt>
    <dgm:pt modelId="{D9E89236-EF80-4179-9405-394113AB4525}" type="pres">
      <dgm:prSet presAssocID="{C2564390-D0D3-48C1-BC3C-D2ECD50251E5}" presName="sibTrans" presStyleLbl="sibTrans2D1" presStyleIdx="2" presStyleCnt="4"/>
      <dgm:spPr/>
    </dgm:pt>
    <dgm:pt modelId="{33C956B3-10CE-4899-9BA1-AD4B1B5707C3}" type="pres">
      <dgm:prSet presAssocID="{C2564390-D0D3-48C1-BC3C-D2ECD50251E5}" presName="connectorText" presStyleLbl="sibTrans2D1" presStyleIdx="2" presStyleCnt="4"/>
      <dgm:spPr/>
    </dgm:pt>
    <dgm:pt modelId="{A6E81E5E-5808-4155-B36C-016CF2477CF5}" type="pres">
      <dgm:prSet presAssocID="{8FC72A5A-6651-448C-93CF-AF944E32DA8F}" presName="node" presStyleLbl="node1" presStyleIdx="3" presStyleCnt="5">
        <dgm:presLayoutVars>
          <dgm:bulletEnabled val="1"/>
        </dgm:presLayoutVars>
      </dgm:prSet>
      <dgm:spPr/>
    </dgm:pt>
    <dgm:pt modelId="{32749CB3-B1E3-4513-A7E3-9AA046B7660F}" type="pres">
      <dgm:prSet presAssocID="{A0854B8D-1522-4560-B4CB-945726E69E2B}" presName="sibTrans" presStyleLbl="sibTrans2D1" presStyleIdx="3" presStyleCnt="4"/>
      <dgm:spPr/>
    </dgm:pt>
    <dgm:pt modelId="{2D50E716-0AB2-4D59-9A52-7CC4A853556B}" type="pres">
      <dgm:prSet presAssocID="{A0854B8D-1522-4560-B4CB-945726E69E2B}" presName="connectorText" presStyleLbl="sibTrans2D1" presStyleIdx="3" presStyleCnt="4"/>
      <dgm:spPr/>
    </dgm:pt>
    <dgm:pt modelId="{9462FD65-CB7B-4007-89C2-116F72D6BD8A}" type="pres">
      <dgm:prSet presAssocID="{60DC22AB-D0D1-458E-9B91-9C682F0A7D35}" presName="node" presStyleLbl="node1" presStyleIdx="4" presStyleCnt="5">
        <dgm:presLayoutVars>
          <dgm:bulletEnabled val="1"/>
        </dgm:presLayoutVars>
      </dgm:prSet>
      <dgm:spPr/>
    </dgm:pt>
  </dgm:ptLst>
  <dgm:cxnLst>
    <dgm:cxn modelId="{1ACE580F-F8B7-438E-B302-DB0859FAAF65}" srcId="{FD9A6F6A-A9CA-4F77-A1F6-12F400F82316}" destId="{8FC72A5A-6651-448C-93CF-AF944E32DA8F}" srcOrd="3" destOrd="0" parTransId="{6B13D62C-F92B-4908-B79F-038A2F2DF85B}" sibTransId="{A0854B8D-1522-4560-B4CB-945726E69E2B}"/>
    <dgm:cxn modelId="{D8803933-79AA-47AC-B03B-6D03E78E8031}" type="presOf" srcId="{60DC22AB-D0D1-458E-9B91-9C682F0A7D35}" destId="{9462FD65-CB7B-4007-89C2-116F72D6BD8A}" srcOrd="0" destOrd="0" presId="urn:microsoft.com/office/officeart/2005/8/layout/process1"/>
    <dgm:cxn modelId="{5E817D5B-3518-4527-B8EF-D16566CF1F01}" type="presOf" srcId="{8FC72A5A-6651-448C-93CF-AF944E32DA8F}" destId="{A6E81E5E-5808-4155-B36C-016CF2477CF5}" srcOrd="0" destOrd="0" presId="urn:microsoft.com/office/officeart/2005/8/layout/process1"/>
    <dgm:cxn modelId="{7E59E45D-1040-4B4D-AA3A-65DAACD1F4F8}" type="presOf" srcId="{7EE52BB2-8816-47FB-AA86-8AB567BDFBFF}" destId="{A7369F66-CF0B-4A0E-8C19-387C2FFA61BB}" srcOrd="1" destOrd="0" presId="urn:microsoft.com/office/officeart/2005/8/layout/process1"/>
    <dgm:cxn modelId="{1EE94965-BE69-4F9E-90D9-CA5EFC1E9882}" srcId="{FD9A6F6A-A9CA-4F77-A1F6-12F400F82316}" destId="{988797F7-C13C-4BAD-B881-E7D9ED973725}" srcOrd="2" destOrd="0" parTransId="{6C341CFF-C47D-4BD5-929E-81025C9D60FF}" sibTransId="{C2564390-D0D3-48C1-BC3C-D2ECD50251E5}"/>
    <dgm:cxn modelId="{B640AC65-DFBF-4A71-8939-4500F9A1B47B}" type="presOf" srcId="{91512B29-2CEB-4586-9029-BA9D5CF0C2F1}" destId="{1EBE081A-4FD7-4DEE-AE1C-48D465361FAC}" srcOrd="0" destOrd="0" presId="urn:microsoft.com/office/officeart/2005/8/layout/process1"/>
    <dgm:cxn modelId="{85349A48-2803-430D-85F7-8A5570BA9C3F}" type="presOf" srcId="{66A45161-1EBB-4DB9-9E69-0DCA8BC04655}" destId="{82317AEF-F05B-4067-8D64-3A13EEABFE55}" srcOrd="0" destOrd="0" presId="urn:microsoft.com/office/officeart/2005/8/layout/process1"/>
    <dgm:cxn modelId="{94273D51-5F18-4AF7-8026-F4E539546879}" srcId="{FD9A6F6A-A9CA-4F77-A1F6-12F400F82316}" destId="{60DC22AB-D0D1-458E-9B91-9C682F0A7D35}" srcOrd="4" destOrd="0" parTransId="{AC14EF56-A6FE-495F-B0E4-1235EFD1BDB1}" sibTransId="{FE92C0F9-A0C1-4C1A-A6D9-1D5B06A36672}"/>
    <dgm:cxn modelId="{72069552-129F-400A-8B3A-77EDDECD83FD}" type="presOf" srcId="{FD9A6F6A-A9CA-4F77-A1F6-12F400F82316}" destId="{D3BF5A2A-8FD9-42C6-9514-CBD70A7281A0}" srcOrd="0" destOrd="0" presId="urn:microsoft.com/office/officeart/2005/8/layout/process1"/>
    <dgm:cxn modelId="{B5156F74-A607-402B-8788-0E162A35B968}" type="presOf" srcId="{91512B29-2CEB-4586-9029-BA9D5CF0C2F1}" destId="{E885A09D-E252-4961-BC2D-0B334E1FBFC0}" srcOrd="1" destOrd="0" presId="urn:microsoft.com/office/officeart/2005/8/layout/process1"/>
    <dgm:cxn modelId="{DAABC47A-D45E-49BA-840D-7D87CA1E2D75}" srcId="{FD9A6F6A-A9CA-4F77-A1F6-12F400F82316}" destId="{66A45161-1EBB-4DB9-9E69-0DCA8BC04655}" srcOrd="1" destOrd="0" parTransId="{302FAD08-5A68-4004-B276-E541703BA876}" sibTransId="{7EE52BB2-8816-47FB-AA86-8AB567BDFBFF}"/>
    <dgm:cxn modelId="{68E72C8C-1E64-478F-9417-5CAF0F763894}" type="presOf" srcId="{988797F7-C13C-4BAD-B881-E7D9ED973725}" destId="{A00625D7-B8F6-4957-AA75-F1D5132DB51B}" srcOrd="0" destOrd="0" presId="urn:microsoft.com/office/officeart/2005/8/layout/process1"/>
    <dgm:cxn modelId="{00008E91-C502-47CC-98DB-11DB34BE63A4}" type="presOf" srcId="{A0854B8D-1522-4560-B4CB-945726E69E2B}" destId="{2D50E716-0AB2-4D59-9A52-7CC4A853556B}" srcOrd="1" destOrd="0" presId="urn:microsoft.com/office/officeart/2005/8/layout/process1"/>
    <dgm:cxn modelId="{124E0EB2-9EBE-4186-8F14-BD3C879231C1}" type="presOf" srcId="{C2564390-D0D3-48C1-BC3C-D2ECD50251E5}" destId="{D9E89236-EF80-4179-9405-394113AB4525}" srcOrd="0" destOrd="0" presId="urn:microsoft.com/office/officeart/2005/8/layout/process1"/>
    <dgm:cxn modelId="{2FB973C4-2AB0-4EE0-9FDE-C7761C9121A4}" srcId="{FD9A6F6A-A9CA-4F77-A1F6-12F400F82316}" destId="{33E4C3DD-C091-434B-A07D-F2C89CF19AA1}" srcOrd="0" destOrd="0" parTransId="{74947E64-D89C-4A5A-8FDD-EABDEB5A60AD}" sibTransId="{91512B29-2CEB-4586-9029-BA9D5CF0C2F1}"/>
    <dgm:cxn modelId="{89BE38D4-9077-4F88-BF6D-51DC108DDD61}" type="presOf" srcId="{7EE52BB2-8816-47FB-AA86-8AB567BDFBFF}" destId="{2988170A-A987-4515-8DFE-F50A6604BB63}" srcOrd="0" destOrd="0" presId="urn:microsoft.com/office/officeart/2005/8/layout/process1"/>
    <dgm:cxn modelId="{43EDD8DA-AF3A-4467-8C9F-8E854A639D04}" type="presOf" srcId="{C2564390-D0D3-48C1-BC3C-D2ECD50251E5}" destId="{33C956B3-10CE-4899-9BA1-AD4B1B5707C3}" srcOrd="1" destOrd="0" presId="urn:microsoft.com/office/officeart/2005/8/layout/process1"/>
    <dgm:cxn modelId="{CFB195DE-5AAD-49EE-9093-D2E7DEDB188D}" type="presOf" srcId="{A0854B8D-1522-4560-B4CB-945726E69E2B}" destId="{32749CB3-B1E3-4513-A7E3-9AA046B7660F}" srcOrd="0" destOrd="0" presId="urn:microsoft.com/office/officeart/2005/8/layout/process1"/>
    <dgm:cxn modelId="{C4CD06F8-39FF-4D7B-8ACF-53FBA89C9CCA}" type="presOf" srcId="{33E4C3DD-C091-434B-A07D-F2C89CF19AA1}" destId="{8BDE9F6E-8B23-4D14-990A-D031B163F301}" srcOrd="0" destOrd="0" presId="urn:microsoft.com/office/officeart/2005/8/layout/process1"/>
    <dgm:cxn modelId="{0555772F-9CB7-473E-9D7D-FA06D46601F6}" type="presParOf" srcId="{D3BF5A2A-8FD9-42C6-9514-CBD70A7281A0}" destId="{8BDE9F6E-8B23-4D14-990A-D031B163F301}" srcOrd="0" destOrd="0" presId="urn:microsoft.com/office/officeart/2005/8/layout/process1"/>
    <dgm:cxn modelId="{F0E25A42-89FF-4AEF-AAD7-6C8AA71CDD0D}" type="presParOf" srcId="{D3BF5A2A-8FD9-42C6-9514-CBD70A7281A0}" destId="{1EBE081A-4FD7-4DEE-AE1C-48D465361FAC}" srcOrd="1" destOrd="0" presId="urn:microsoft.com/office/officeart/2005/8/layout/process1"/>
    <dgm:cxn modelId="{805E1BA6-15C2-4474-848F-6C3B4B25E634}" type="presParOf" srcId="{1EBE081A-4FD7-4DEE-AE1C-48D465361FAC}" destId="{E885A09D-E252-4961-BC2D-0B334E1FBFC0}" srcOrd="0" destOrd="0" presId="urn:microsoft.com/office/officeart/2005/8/layout/process1"/>
    <dgm:cxn modelId="{2BCE265E-0CE6-4BD3-8AE2-792AAE2912FB}" type="presParOf" srcId="{D3BF5A2A-8FD9-42C6-9514-CBD70A7281A0}" destId="{82317AEF-F05B-4067-8D64-3A13EEABFE55}" srcOrd="2" destOrd="0" presId="urn:microsoft.com/office/officeart/2005/8/layout/process1"/>
    <dgm:cxn modelId="{A88A2291-2F58-4D2F-A951-42AF7625AA30}" type="presParOf" srcId="{D3BF5A2A-8FD9-42C6-9514-CBD70A7281A0}" destId="{2988170A-A987-4515-8DFE-F50A6604BB63}" srcOrd="3" destOrd="0" presId="urn:microsoft.com/office/officeart/2005/8/layout/process1"/>
    <dgm:cxn modelId="{2A773F5A-885F-408C-90A0-D509A3F92109}" type="presParOf" srcId="{2988170A-A987-4515-8DFE-F50A6604BB63}" destId="{A7369F66-CF0B-4A0E-8C19-387C2FFA61BB}" srcOrd="0" destOrd="0" presId="urn:microsoft.com/office/officeart/2005/8/layout/process1"/>
    <dgm:cxn modelId="{A53B3FA3-441F-4E57-9E93-DF0F294F69A5}" type="presParOf" srcId="{D3BF5A2A-8FD9-42C6-9514-CBD70A7281A0}" destId="{A00625D7-B8F6-4957-AA75-F1D5132DB51B}" srcOrd="4" destOrd="0" presId="urn:microsoft.com/office/officeart/2005/8/layout/process1"/>
    <dgm:cxn modelId="{7B716FF0-FC4B-4F76-8517-029331D4FF92}" type="presParOf" srcId="{D3BF5A2A-8FD9-42C6-9514-CBD70A7281A0}" destId="{D9E89236-EF80-4179-9405-394113AB4525}" srcOrd="5" destOrd="0" presId="urn:microsoft.com/office/officeart/2005/8/layout/process1"/>
    <dgm:cxn modelId="{A4BAF0A8-660C-4D72-A033-463B72BF989A}" type="presParOf" srcId="{D9E89236-EF80-4179-9405-394113AB4525}" destId="{33C956B3-10CE-4899-9BA1-AD4B1B5707C3}" srcOrd="0" destOrd="0" presId="urn:microsoft.com/office/officeart/2005/8/layout/process1"/>
    <dgm:cxn modelId="{32AE4483-3CF4-4AC7-9155-5CC078F852FC}" type="presParOf" srcId="{D3BF5A2A-8FD9-42C6-9514-CBD70A7281A0}" destId="{A6E81E5E-5808-4155-B36C-016CF2477CF5}" srcOrd="6" destOrd="0" presId="urn:microsoft.com/office/officeart/2005/8/layout/process1"/>
    <dgm:cxn modelId="{61C2F65A-5E4C-4CAA-AF7A-7C5EFFA315E3}" type="presParOf" srcId="{D3BF5A2A-8FD9-42C6-9514-CBD70A7281A0}" destId="{32749CB3-B1E3-4513-A7E3-9AA046B7660F}" srcOrd="7" destOrd="0" presId="urn:microsoft.com/office/officeart/2005/8/layout/process1"/>
    <dgm:cxn modelId="{4519FE7C-DD02-4474-B76B-33E76BBD3E7D}" type="presParOf" srcId="{32749CB3-B1E3-4513-A7E3-9AA046B7660F}" destId="{2D50E716-0AB2-4D59-9A52-7CC4A853556B}" srcOrd="0" destOrd="0" presId="urn:microsoft.com/office/officeart/2005/8/layout/process1"/>
    <dgm:cxn modelId="{7D78B2D9-DD02-4C6B-A7AA-1632AED3A880}" type="presParOf" srcId="{D3BF5A2A-8FD9-42C6-9514-CBD70A7281A0}" destId="{9462FD65-CB7B-4007-89C2-116F72D6BD8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E9F6E-8B23-4D14-990A-D031B163F301}">
      <dsp:nvSpPr>
        <dsp:cNvPr id="0" name=""/>
        <dsp:cNvSpPr/>
      </dsp:nvSpPr>
      <dsp:spPr>
        <a:xfrm>
          <a:off x="3968" y="0"/>
          <a:ext cx="1230312" cy="732044"/>
        </a:xfrm>
        <a:prstGeom prst="roundRect">
          <a:avLst>
            <a:gd name="adj" fmla="val 10000"/>
          </a:avLst>
        </a:prstGeom>
        <a:gradFill rotWithShape="0">
          <a:gsLst>
            <a:gs pos="0">
              <a:schemeClr val="lt1">
                <a:hueOff val="0"/>
                <a:satOff val="0"/>
                <a:lumOff val="0"/>
                <a:alphaOff val="0"/>
                <a:tint val="85000"/>
                <a:shade val="98000"/>
                <a:satMod val="110000"/>
                <a:lumMod val="103000"/>
              </a:schemeClr>
            </a:gs>
            <a:gs pos="50000">
              <a:schemeClr val="lt1">
                <a:hueOff val="0"/>
                <a:satOff val="0"/>
                <a:lumOff val="0"/>
                <a:alphaOff val="0"/>
                <a:shade val="85000"/>
                <a:satMod val="105000"/>
                <a:lumMod val="100000"/>
              </a:schemeClr>
            </a:gs>
            <a:gs pos="100000">
              <a:schemeClr val="l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Engy </a:t>
          </a:r>
          <a:r>
            <a:rPr lang="en-US" sz="1800" b="1" u="none" kern="1200" dirty="0"/>
            <a:t>Elghetany </a:t>
          </a:r>
        </a:p>
      </dsp:txBody>
      <dsp:txXfrm>
        <a:off x="25409" y="21441"/>
        <a:ext cx="1187430" cy="689162"/>
      </dsp:txXfrm>
    </dsp:sp>
    <dsp:sp modelId="{1EBE081A-4FD7-4DEE-AE1C-48D465361FAC}">
      <dsp:nvSpPr>
        <dsp:cNvPr id="0" name=""/>
        <dsp:cNvSpPr/>
      </dsp:nvSpPr>
      <dsp:spPr>
        <a:xfrm>
          <a:off x="1357312" y="213463"/>
          <a:ext cx="260826" cy="305117"/>
        </a:xfrm>
        <a:prstGeom prst="rightArrow">
          <a:avLst>
            <a:gd name="adj1" fmla="val 60000"/>
            <a:gd name="adj2" fmla="val 50000"/>
          </a:avLst>
        </a:prstGeom>
        <a:gradFill rotWithShape="0">
          <a:gsLst>
            <a:gs pos="0">
              <a:schemeClr val="dk1">
                <a:tint val="60000"/>
                <a:hueOff val="0"/>
                <a:satOff val="0"/>
                <a:lumOff val="0"/>
                <a:alphaOff val="0"/>
                <a:tint val="85000"/>
                <a:shade val="98000"/>
                <a:satMod val="110000"/>
                <a:lumMod val="103000"/>
              </a:schemeClr>
            </a:gs>
            <a:gs pos="50000">
              <a:schemeClr val="dk1">
                <a:tint val="60000"/>
                <a:hueOff val="0"/>
                <a:satOff val="0"/>
                <a:lumOff val="0"/>
                <a:alphaOff val="0"/>
                <a:shade val="85000"/>
                <a:satMod val="105000"/>
                <a:lumMod val="100000"/>
              </a:schemeClr>
            </a:gs>
            <a:gs pos="100000">
              <a:schemeClr val="dk1">
                <a:tint val="60000"/>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357312" y="274486"/>
        <a:ext cx="182578" cy="183071"/>
      </dsp:txXfrm>
    </dsp:sp>
    <dsp:sp modelId="{82317AEF-F05B-4067-8D64-3A13EEABFE55}">
      <dsp:nvSpPr>
        <dsp:cNvPr id="0" name=""/>
        <dsp:cNvSpPr/>
      </dsp:nvSpPr>
      <dsp:spPr>
        <a:xfrm>
          <a:off x="1726406" y="0"/>
          <a:ext cx="1230312" cy="732044"/>
        </a:xfrm>
        <a:prstGeom prst="roundRect">
          <a:avLst>
            <a:gd name="adj" fmla="val 10000"/>
          </a:avLst>
        </a:prstGeom>
        <a:gradFill rotWithShape="0">
          <a:gsLst>
            <a:gs pos="0">
              <a:schemeClr val="lt1">
                <a:hueOff val="0"/>
                <a:satOff val="0"/>
                <a:lumOff val="0"/>
                <a:alphaOff val="0"/>
                <a:tint val="85000"/>
                <a:shade val="98000"/>
                <a:satMod val="110000"/>
                <a:lumMod val="103000"/>
              </a:schemeClr>
            </a:gs>
            <a:gs pos="50000">
              <a:schemeClr val="lt1">
                <a:hueOff val="0"/>
                <a:satOff val="0"/>
                <a:lumOff val="0"/>
                <a:alphaOff val="0"/>
                <a:shade val="85000"/>
                <a:satMod val="105000"/>
                <a:lumMod val="100000"/>
              </a:schemeClr>
            </a:gs>
            <a:gs pos="100000">
              <a:schemeClr val="l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Perihan Hassan</a:t>
          </a:r>
        </a:p>
      </dsp:txBody>
      <dsp:txXfrm>
        <a:off x="1747847" y="21441"/>
        <a:ext cx="1187430" cy="689162"/>
      </dsp:txXfrm>
    </dsp:sp>
    <dsp:sp modelId="{2988170A-A987-4515-8DFE-F50A6604BB63}">
      <dsp:nvSpPr>
        <dsp:cNvPr id="0" name=""/>
        <dsp:cNvSpPr/>
      </dsp:nvSpPr>
      <dsp:spPr>
        <a:xfrm>
          <a:off x="3079750" y="213463"/>
          <a:ext cx="260826" cy="305117"/>
        </a:xfrm>
        <a:prstGeom prst="rightArrow">
          <a:avLst>
            <a:gd name="adj1" fmla="val 60000"/>
            <a:gd name="adj2" fmla="val 50000"/>
          </a:avLst>
        </a:prstGeom>
        <a:gradFill rotWithShape="0">
          <a:gsLst>
            <a:gs pos="0">
              <a:schemeClr val="dk1">
                <a:tint val="60000"/>
                <a:hueOff val="0"/>
                <a:satOff val="0"/>
                <a:lumOff val="0"/>
                <a:alphaOff val="0"/>
                <a:tint val="85000"/>
                <a:shade val="98000"/>
                <a:satMod val="110000"/>
                <a:lumMod val="103000"/>
              </a:schemeClr>
            </a:gs>
            <a:gs pos="50000">
              <a:schemeClr val="dk1">
                <a:tint val="60000"/>
                <a:hueOff val="0"/>
                <a:satOff val="0"/>
                <a:lumOff val="0"/>
                <a:alphaOff val="0"/>
                <a:shade val="85000"/>
                <a:satMod val="105000"/>
                <a:lumMod val="100000"/>
              </a:schemeClr>
            </a:gs>
            <a:gs pos="100000">
              <a:schemeClr val="dk1">
                <a:tint val="60000"/>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79750" y="274486"/>
        <a:ext cx="182578" cy="183071"/>
      </dsp:txXfrm>
    </dsp:sp>
    <dsp:sp modelId="{A00625D7-B8F6-4957-AA75-F1D5132DB51B}">
      <dsp:nvSpPr>
        <dsp:cNvPr id="0" name=""/>
        <dsp:cNvSpPr/>
      </dsp:nvSpPr>
      <dsp:spPr>
        <a:xfrm>
          <a:off x="3448843" y="0"/>
          <a:ext cx="1230312" cy="732044"/>
        </a:xfrm>
        <a:prstGeom prst="roundRect">
          <a:avLst>
            <a:gd name="adj" fmla="val 10000"/>
          </a:avLst>
        </a:prstGeom>
        <a:gradFill rotWithShape="0">
          <a:gsLst>
            <a:gs pos="0">
              <a:schemeClr val="lt1">
                <a:hueOff val="0"/>
                <a:satOff val="0"/>
                <a:lumOff val="0"/>
                <a:alphaOff val="0"/>
                <a:tint val="85000"/>
                <a:shade val="98000"/>
                <a:satMod val="110000"/>
                <a:lumMod val="103000"/>
              </a:schemeClr>
            </a:gs>
            <a:gs pos="50000">
              <a:schemeClr val="lt1">
                <a:hueOff val="0"/>
                <a:satOff val="0"/>
                <a:lumOff val="0"/>
                <a:alphaOff val="0"/>
                <a:shade val="85000"/>
                <a:satMod val="105000"/>
                <a:lumMod val="100000"/>
              </a:schemeClr>
            </a:gs>
            <a:gs pos="100000">
              <a:schemeClr val="l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Yahia Mostafa </a:t>
          </a:r>
        </a:p>
      </dsp:txBody>
      <dsp:txXfrm>
        <a:off x="3470284" y="21441"/>
        <a:ext cx="1187430" cy="689162"/>
      </dsp:txXfrm>
    </dsp:sp>
    <dsp:sp modelId="{D9E89236-EF80-4179-9405-394113AB4525}">
      <dsp:nvSpPr>
        <dsp:cNvPr id="0" name=""/>
        <dsp:cNvSpPr/>
      </dsp:nvSpPr>
      <dsp:spPr>
        <a:xfrm>
          <a:off x="4802187" y="213463"/>
          <a:ext cx="260826" cy="305117"/>
        </a:xfrm>
        <a:prstGeom prst="rightArrow">
          <a:avLst>
            <a:gd name="adj1" fmla="val 60000"/>
            <a:gd name="adj2" fmla="val 50000"/>
          </a:avLst>
        </a:prstGeom>
        <a:gradFill rotWithShape="0">
          <a:gsLst>
            <a:gs pos="0">
              <a:schemeClr val="dk1">
                <a:tint val="60000"/>
                <a:hueOff val="0"/>
                <a:satOff val="0"/>
                <a:lumOff val="0"/>
                <a:alphaOff val="0"/>
                <a:tint val="85000"/>
                <a:shade val="98000"/>
                <a:satMod val="110000"/>
                <a:lumMod val="103000"/>
              </a:schemeClr>
            </a:gs>
            <a:gs pos="50000">
              <a:schemeClr val="dk1">
                <a:tint val="60000"/>
                <a:hueOff val="0"/>
                <a:satOff val="0"/>
                <a:lumOff val="0"/>
                <a:alphaOff val="0"/>
                <a:shade val="85000"/>
                <a:satMod val="105000"/>
                <a:lumMod val="100000"/>
              </a:schemeClr>
            </a:gs>
            <a:gs pos="100000">
              <a:schemeClr val="dk1">
                <a:tint val="60000"/>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02187" y="274486"/>
        <a:ext cx="182578" cy="183071"/>
      </dsp:txXfrm>
    </dsp:sp>
    <dsp:sp modelId="{A6E81E5E-5808-4155-B36C-016CF2477CF5}">
      <dsp:nvSpPr>
        <dsp:cNvPr id="0" name=""/>
        <dsp:cNvSpPr/>
      </dsp:nvSpPr>
      <dsp:spPr>
        <a:xfrm>
          <a:off x="5171281" y="0"/>
          <a:ext cx="1230312" cy="732044"/>
        </a:xfrm>
        <a:prstGeom prst="roundRect">
          <a:avLst>
            <a:gd name="adj" fmla="val 10000"/>
          </a:avLst>
        </a:prstGeom>
        <a:gradFill rotWithShape="0">
          <a:gsLst>
            <a:gs pos="0">
              <a:schemeClr val="lt1">
                <a:hueOff val="0"/>
                <a:satOff val="0"/>
                <a:lumOff val="0"/>
                <a:alphaOff val="0"/>
                <a:tint val="85000"/>
                <a:shade val="98000"/>
                <a:satMod val="110000"/>
                <a:lumMod val="103000"/>
              </a:schemeClr>
            </a:gs>
            <a:gs pos="50000">
              <a:schemeClr val="lt1">
                <a:hueOff val="0"/>
                <a:satOff val="0"/>
                <a:lumOff val="0"/>
                <a:alphaOff val="0"/>
                <a:shade val="85000"/>
                <a:satMod val="105000"/>
                <a:lumMod val="100000"/>
              </a:schemeClr>
            </a:gs>
            <a:gs pos="100000">
              <a:schemeClr val="l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Omar Dawaba </a:t>
          </a:r>
        </a:p>
      </dsp:txBody>
      <dsp:txXfrm>
        <a:off x="5192722" y="21441"/>
        <a:ext cx="1187430" cy="689162"/>
      </dsp:txXfrm>
    </dsp:sp>
    <dsp:sp modelId="{32749CB3-B1E3-4513-A7E3-9AA046B7660F}">
      <dsp:nvSpPr>
        <dsp:cNvPr id="0" name=""/>
        <dsp:cNvSpPr/>
      </dsp:nvSpPr>
      <dsp:spPr>
        <a:xfrm>
          <a:off x="6524624" y="213463"/>
          <a:ext cx="260826" cy="305117"/>
        </a:xfrm>
        <a:prstGeom prst="rightArrow">
          <a:avLst>
            <a:gd name="adj1" fmla="val 60000"/>
            <a:gd name="adj2" fmla="val 50000"/>
          </a:avLst>
        </a:prstGeom>
        <a:gradFill rotWithShape="0">
          <a:gsLst>
            <a:gs pos="0">
              <a:schemeClr val="dk1">
                <a:tint val="60000"/>
                <a:hueOff val="0"/>
                <a:satOff val="0"/>
                <a:lumOff val="0"/>
                <a:alphaOff val="0"/>
                <a:tint val="85000"/>
                <a:shade val="98000"/>
                <a:satMod val="110000"/>
                <a:lumMod val="103000"/>
              </a:schemeClr>
            </a:gs>
            <a:gs pos="50000">
              <a:schemeClr val="dk1">
                <a:tint val="60000"/>
                <a:hueOff val="0"/>
                <a:satOff val="0"/>
                <a:lumOff val="0"/>
                <a:alphaOff val="0"/>
                <a:shade val="85000"/>
                <a:satMod val="105000"/>
                <a:lumMod val="100000"/>
              </a:schemeClr>
            </a:gs>
            <a:gs pos="100000">
              <a:schemeClr val="dk1">
                <a:tint val="60000"/>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524624" y="274486"/>
        <a:ext cx="182578" cy="183071"/>
      </dsp:txXfrm>
    </dsp:sp>
    <dsp:sp modelId="{9462FD65-CB7B-4007-89C2-116F72D6BD8A}">
      <dsp:nvSpPr>
        <dsp:cNvPr id="0" name=""/>
        <dsp:cNvSpPr/>
      </dsp:nvSpPr>
      <dsp:spPr>
        <a:xfrm>
          <a:off x="6893718" y="0"/>
          <a:ext cx="1230312" cy="732044"/>
        </a:xfrm>
        <a:prstGeom prst="roundRect">
          <a:avLst>
            <a:gd name="adj" fmla="val 10000"/>
          </a:avLst>
        </a:prstGeom>
        <a:gradFill rotWithShape="0">
          <a:gsLst>
            <a:gs pos="0">
              <a:schemeClr val="lt1">
                <a:hueOff val="0"/>
                <a:satOff val="0"/>
                <a:lumOff val="0"/>
                <a:alphaOff val="0"/>
                <a:tint val="85000"/>
                <a:shade val="98000"/>
                <a:satMod val="110000"/>
                <a:lumMod val="103000"/>
              </a:schemeClr>
            </a:gs>
            <a:gs pos="50000">
              <a:schemeClr val="lt1">
                <a:hueOff val="0"/>
                <a:satOff val="0"/>
                <a:lumOff val="0"/>
                <a:alphaOff val="0"/>
                <a:shade val="85000"/>
                <a:satMod val="105000"/>
                <a:lumMod val="100000"/>
              </a:schemeClr>
            </a:gs>
            <a:gs pos="100000">
              <a:schemeClr val="lt1">
                <a:hueOff val="0"/>
                <a:satOff val="0"/>
                <a:lumOff val="0"/>
                <a:alphaOff val="0"/>
                <a:shade val="60000"/>
                <a:satMod val="120000"/>
                <a:lumMod val="100000"/>
              </a:schemeClr>
            </a:gs>
          </a:gsLst>
          <a:lin ang="5400000" scaled="0"/>
        </a:gradFill>
        <a:ln>
          <a:noFill/>
        </a:ln>
        <a:effectLst>
          <a:outerShdw blurRad="50800" dist="15875" dir="5400000" algn="ctr" rotWithShape="0">
            <a:srgbClr val="000000">
              <a:alpha val="6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Saif Bakry</a:t>
          </a:r>
        </a:p>
      </dsp:txBody>
      <dsp:txXfrm>
        <a:off x="6915159" y="21441"/>
        <a:ext cx="1187430" cy="6891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ECAA0BC-6609-4556-8B76-A1EDF3B4E98C}" type="datetimeFigureOut">
              <a:rPr lang="en-US" smtClean="0"/>
              <a:t>1/3/2021</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FCC1AE-E7EF-4791-9A7B-78636F2D2046}"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BCA79-3452-4F38-A69B-057A3157861A}"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1DF790C-96F8-42B4-A4E2-C3885C431F45}" type="datetime1">
              <a:rPr lang="en-US" smtClean="0"/>
              <a:t>1/3/2021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9E158-75C6-432B-B048-B9949C17EF44}" type="datetime1">
              <a:rPr lang="en-US" smtClean="0"/>
              <a:t>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2BDC4E4-693A-4FFF-A5D9-2CA953C67695}" type="datetime1">
              <a:rPr lang="en-US" smtClean="0"/>
              <a:t>1/3/2021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259FD-DD5F-4DD0-BAB4-0D5C1869E421}"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0231A0-2AF2-4ABA-9F1F-FDB258160CA7}" type="datetime1">
              <a:rPr lang="en-US" smtClean="0"/>
              <a:t>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9ACE2D-480C-4808-92F9-C9C0AB378B40}" type="datetime1">
              <a:rPr lang="en-US" smtClean="0"/>
              <a:t>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6101DE-2A57-49D4-94D8-0BA9CE72839F}" type="datetime1">
              <a:rPr lang="en-US" smtClean="0"/>
              <a:t>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16486-23FA-4184-8A33-8DE4E17E09E5}"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7C2C1-A8BE-4D01-8AED-5FD981F88362}" type="datetime1">
              <a:rPr lang="en-US" smtClean="0"/>
              <a:t>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EFC1905-9796-4EEB-8BB6-E1DC58867E0A}" type="datetime1">
              <a:rPr lang="en-US" smtClean="0"/>
              <a:t>1/3/2021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dirty="0">
                <a:solidFill>
                  <a:schemeClr val="bg1"/>
                </a:solidFill>
                <a:latin typeface="Adobe Gothic Std B" panose="020B0800000000000000" pitchFamily="34" charset="-128"/>
                <a:ea typeface="Adobe Gothic Std B" panose="020B0800000000000000" pitchFamily="34" charset="-128"/>
              </a:rPr>
              <a:t>Rail-fence cipher </a:t>
            </a:r>
          </a:p>
        </p:txBody>
      </p:sp>
      <p:sp>
        <p:nvSpPr>
          <p:cNvPr id="21" name="Rectangle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1108942"/>
          </a:xfrm>
        </p:spPr>
        <p:txBody>
          <a:bodyPr>
            <a:normAutofit/>
          </a:bodyPr>
          <a:lstStyle/>
          <a:p>
            <a:r>
              <a:rPr lang="en-US" b="1" dirty="0"/>
              <a:t>Supervised by </a:t>
            </a:r>
          </a:p>
          <a:p>
            <a:r>
              <a:rPr lang="en-US" b="1" dirty="0"/>
              <a:t>Dr Karim Abo Samra &amp; Eng Nagham Ayman </a:t>
            </a:r>
          </a:p>
        </p:txBody>
      </p:sp>
      <p:sp>
        <p:nvSpPr>
          <p:cNvPr id="4" name="TextBox 3">
            <a:extLst>
              <a:ext uri="{FF2B5EF4-FFF2-40B4-BE49-F238E27FC236}">
                <a16:creationId xmlns:a16="http://schemas.microsoft.com/office/drawing/2014/main" id="{3A59B01B-0BDB-4614-A2A3-435E69B2B177}"/>
              </a:ext>
            </a:extLst>
          </p:cNvPr>
          <p:cNvSpPr txBox="1"/>
          <p:nvPr/>
        </p:nvSpPr>
        <p:spPr>
          <a:xfrm>
            <a:off x="2014328" y="5022574"/>
            <a:ext cx="8441635" cy="461665"/>
          </a:xfrm>
          <a:prstGeom prst="rect">
            <a:avLst/>
          </a:prstGeom>
          <a:noFill/>
        </p:spPr>
        <p:txBody>
          <a:bodyPr wrap="square" rtlCol="0">
            <a:spAutoFit/>
          </a:bodyPr>
          <a:lstStyle/>
          <a:p>
            <a:pPr algn="ctr"/>
            <a:r>
              <a:rPr lang="en-US" sz="2400" b="1" dirty="0"/>
              <a:t>Prepared by </a:t>
            </a:r>
          </a:p>
        </p:txBody>
      </p:sp>
      <p:graphicFrame>
        <p:nvGraphicFramePr>
          <p:cNvPr id="5" name="Diagram 4">
            <a:extLst>
              <a:ext uri="{FF2B5EF4-FFF2-40B4-BE49-F238E27FC236}">
                <a16:creationId xmlns:a16="http://schemas.microsoft.com/office/drawing/2014/main" id="{B9DFC304-2F93-4CD5-A8DC-59BEBD21E104}"/>
              </a:ext>
            </a:extLst>
          </p:cNvPr>
          <p:cNvGraphicFramePr/>
          <p:nvPr>
            <p:extLst>
              <p:ext uri="{D42A27DB-BD31-4B8C-83A1-F6EECF244321}">
                <p14:modId xmlns:p14="http://schemas.microsoft.com/office/powerpoint/2010/main" val="1200412473"/>
              </p:ext>
            </p:extLst>
          </p:nvPr>
        </p:nvGraphicFramePr>
        <p:xfrm>
          <a:off x="2171146" y="5608336"/>
          <a:ext cx="8128000" cy="732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DCC7DF66-24B1-4A16-8A41-F67696B0B274}"/>
              </a:ext>
            </a:extLst>
          </p:cNvPr>
          <p:cNvSpPr>
            <a:spLocks noGrp="1"/>
          </p:cNvSpPr>
          <p:nvPr>
            <p:ph type="dt" sz="half" idx="10"/>
          </p:nvPr>
        </p:nvSpPr>
        <p:spPr/>
        <p:txBody>
          <a:bodyPr/>
          <a:lstStyle/>
          <a:p>
            <a:fld id="{10AA222C-6C98-4DAE-8DB2-ACD982ED28EF}" type="datetime1">
              <a:rPr lang="en-US" smtClean="0"/>
              <a:t>1/3/2021</a:t>
            </a:fld>
            <a:endParaRPr lang="en-US" dirty="0"/>
          </a:p>
        </p:txBody>
      </p:sp>
      <p:sp>
        <p:nvSpPr>
          <p:cNvPr id="8" name="Slide Number Placeholder 7">
            <a:extLst>
              <a:ext uri="{FF2B5EF4-FFF2-40B4-BE49-F238E27FC236}">
                <a16:creationId xmlns:a16="http://schemas.microsoft.com/office/drawing/2014/main" id="{85109DDC-5035-4DA6-80F4-5E4C019CD0CE}"/>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a:t>
            </a:r>
            <a:r>
              <a:rPr lang="en-US" dirty="0"/>
              <a:t>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9784080" cy="5318034"/>
          </a:xfrm>
        </p:spPr>
        <p:txBody>
          <a:bodyPr>
            <a:normAutofit lnSpcReduction="10000"/>
          </a:bodyPr>
          <a:lstStyle/>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rail_fence</a:t>
            </a:r>
            <a:r>
              <a:rPr lang="en-US" sz="2400" dirty="0">
                <a:ea typeface="Adobe Gothic Std B" panose="020B0800000000000000" pitchFamily="34" charset="-128"/>
              </a:rPr>
              <a:t> rf = new </a:t>
            </a:r>
            <a:r>
              <a:rPr lang="en-US" sz="2400" dirty="0" err="1">
                <a:ea typeface="Adobe Gothic Std B" panose="020B0800000000000000" pitchFamily="34" charset="-128"/>
              </a:rPr>
              <a:t>rail_fence</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rf.input</a:t>
            </a:r>
            <a:r>
              <a:rPr lang="en-US" sz="2400" dirty="0">
                <a:ea typeface="Adobe Gothic Std B" panose="020B0800000000000000" pitchFamily="34" charset="-128"/>
              </a:rPr>
              <a:t> = data;</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rf.key</a:t>
            </a:r>
            <a:r>
              <a:rPr lang="en-US" sz="2400" dirty="0">
                <a:ea typeface="Adobe Gothic Std B" panose="020B0800000000000000" pitchFamily="34" charset="-128"/>
              </a:rPr>
              <a:t>=</a:t>
            </a:r>
            <a:r>
              <a:rPr lang="en-US" sz="2400" dirty="0" err="1">
                <a:ea typeface="Adobe Gothic Std B" panose="020B0800000000000000" pitchFamily="34" charset="-128"/>
              </a:rPr>
              <a:t>numRails</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String </a:t>
            </a:r>
            <a:r>
              <a:rPr lang="en-US" sz="2400" dirty="0" err="1">
                <a:ea typeface="Adobe Gothic Std B" panose="020B0800000000000000" pitchFamily="34" charset="-128"/>
              </a:rPr>
              <a:t>enrypted_word</a:t>
            </a:r>
            <a:r>
              <a:rPr lang="en-US" sz="2400" dirty="0">
                <a:ea typeface="Adobe Gothic Std B" panose="020B0800000000000000" pitchFamily="34" charset="-128"/>
              </a:rPr>
              <a:t> = </a:t>
            </a:r>
            <a:r>
              <a:rPr lang="en-US" sz="2400" dirty="0" err="1">
                <a:ea typeface="Adobe Gothic Std B" panose="020B0800000000000000" pitchFamily="34" charset="-128"/>
              </a:rPr>
              <a:t>rf.decryption</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enc_field.setText</a:t>
            </a:r>
            <a:r>
              <a:rPr lang="en-US" sz="2400" dirty="0">
                <a:ea typeface="Adobe Gothic Std B" panose="020B0800000000000000" pitchFamily="34" charset="-128"/>
              </a:rPr>
              <a:t>(</a:t>
            </a:r>
            <a:r>
              <a:rPr lang="en-US" sz="2400" dirty="0" err="1">
                <a:ea typeface="Adobe Gothic Std B" panose="020B0800000000000000" pitchFamily="34" charset="-128"/>
              </a:rPr>
              <a:t>enrypted_word</a:t>
            </a:r>
            <a:r>
              <a:rPr lang="en-US" sz="2400" dirty="0">
                <a:ea typeface="Adobe Gothic Std B" panose="020B0800000000000000" pitchFamily="34" charset="-128"/>
              </a:rPr>
              <a:t>);    </a:t>
            </a:r>
          </a:p>
          <a:p>
            <a:pPr marL="0" indent="0">
              <a:buNone/>
            </a:pPr>
            <a:r>
              <a:rPr lang="en-US" sz="2400" dirty="0">
                <a:ea typeface="Adobe Gothic Std B" panose="020B0800000000000000" pitchFamily="34" charset="-128"/>
              </a:rPr>
              <a:t>            }</a:t>
            </a:r>
          </a:p>
          <a:p>
            <a:pPr marL="0" indent="0">
              <a:buNone/>
            </a:pPr>
            <a:r>
              <a:rPr lang="en-US" sz="2400" dirty="0">
                <a:ea typeface="Adobe Gothic Std B" panose="020B0800000000000000" pitchFamily="34" charset="-128"/>
              </a:rPr>
              <a:t>        });</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VBox</a:t>
            </a:r>
            <a:r>
              <a:rPr lang="en-US" sz="2400" dirty="0">
                <a:ea typeface="Adobe Gothic Std B" panose="020B0800000000000000" pitchFamily="34" charset="-128"/>
              </a:rPr>
              <a:t> </a:t>
            </a:r>
            <a:r>
              <a:rPr lang="en-US" sz="2400" dirty="0" err="1">
                <a:ea typeface="Adobe Gothic Std B" panose="020B0800000000000000" pitchFamily="34" charset="-128"/>
              </a:rPr>
              <a:t>hroot</a:t>
            </a:r>
            <a:r>
              <a:rPr lang="en-US" sz="2400" dirty="0">
                <a:ea typeface="Adobe Gothic Std B" panose="020B0800000000000000" pitchFamily="34" charset="-128"/>
              </a:rPr>
              <a:t> = new </a:t>
            </a:r>
            <a:r>
              <a:rPr lang="en-US" sz="2400" dirty="0" err="1">
                <a:ea typeface="Adobe Gothic Std B" panose="020B0800000000000000" pitchFamily="34" charset="-128"/>
              </a:rPr>
              <a:t>VBox</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hroot.setAlignment</a:t>
            </a:r>
            <a:r>
              <a:rPr lang="en-US" sz="2400" dirty="0">
                <a:ea typeface="Adobe Gothic Std B" panose="020B0800000000000000" pitchFamily="34" charset="-128"/>
              </a:rPr>
              <a:t>(</a:t>
            </a:r>
            <a:r>
              <a:rPr lang="en-US" sz="2400" dirty="0" err="1">
                <a:ea typeface="Adobe Gothic Std B" panose="020B0800000000000000" pitchFamily="34" charset="-128"/>
              </a:rPr>
              <a:t>Pos.CENTER</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hroot.setSpacing</a:t>
            </a:r>
            <a:r>
              <a:rPr lang="en-US" sz="2400" dirty="0">
                <a:ea typeface="Adobe Gothic Std B" panose="020B0800000000000000" pitchFamily="34" charset="-128"/>
              </a:rPr>
              <a:t>(20);</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GridPane</a:t>
            </a:r>
            <a:r>
              <a:rPr lang="en-US" sz="2400" dirty="0">
                <a:ea typeface="Adobe Gothic Std B" panose="020B0800000000000000" pitchFamily="34" charset="-128"/>
              </a:rPr>
              <a:t> root = new </a:t>
            </a:r>
            <a:r>
              <a:rPr lang="en-US" sz="2400" dirty="0" err="1">
                <a:ea typeface="Adobe Gothic Std B" panose="020B0800000000000000" pitchFamily="34" charset="-128"/>
              </a:rPr>
              <a:t>GridPane</a:t>
            </a:r>
            <a:r>
              <a:rPr lang="en-US" sz="2400" dirty="0">
                <a:ea typeface="Adobe Gothic Std B" panose="020B0800000000000000" pitchFamily="34" charset="-128"/>
              </a:rPr>
              <a:t>();</a:t>
            </a:r>
          </a:p>
        </p:txBody>
      </p:sp>
      <p:sp>
        <p:nvSpPr>
          <p:cNvPr id="3" name="Date Placeholder 2">
            <a:extLst>
              <a:ext uri="{FF2B5EF4-FFF2-40B4-BE49-F238E27FC236}">
                <a16:creationId xmlns:a16="http://schemas.microsoft.com/office/drawing/2014/main" id="{D32D0784-500B-4489-B2C5-AD42342C784F}"/>
              </a:ext>
            </a:extLst>
          </p:cNvPr>
          <p:cNvSpPr>
            <a:spLocks noGrp="1"/>
          </p:cNvSpPr>
          <p:nvPr>
            <p:ph type="dt" sz="half" idx="10"/>
          </p:nvPr>
        </p:nvSpPr>
        <p:spPr/>
        <p:txBody>
          <a:bodyPr/>
          <a:lstStyle/>
          <a:p>
            <a:fld id="{B0251108-823D-4659-83A6-85F9813837CD}" type="datetime1">
              <a:rPr lang="en-US" smtClean="0"/>
              <a:t>1/3/2021</a:t>
            </a:fld>
            <a:endParaRPr lang="en-US" dirty="0"/>
          </a:p>
        </p:txBody>
      </p:sp>
      <p:sp>
        <p:nvSpPr>
          <p:cNvPr id="6" name="Slide Number Placeholder 5">
            <a:extLst>
              <a:ext uri="{FF2B5EF4-FFF2-40B4-BE49-F238E27FC236}">
                <a16:creationId xmlns:a16="http://schemas.microsoft.com/office/drawing/2014/main" id="{9BACAA96-17EF-4845-8731-BB320C97801B}"/>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08137085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5401081" cy="5318034"/>
          </a:xfrm>
        </p:spPr>
        <p:txBody>
          <a:bodyPr>
            <a:normAutofit fontScale="85000" lnSpcReduction="20000"/>
          </a:bodyPr>
          <a:lstStyle/>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root.setAlignment</a:t>
            </a:r>
            <a:r>
              <a:rPr lang="en-US" sz="2400" dirty="0">
                <a:ea typeface="Adobe Gothic Std B" panose="020B0800000000000000" pitchFamily="34" charset="-128"/>
              </a:rPr>
              <a:t>(</a:t>
            </a:r>
            <a:r>
              <a:rPr lang="en-US" sz="2400" dirty="0" err="1">
                <a:ea typeface="Adobe Gothic Std B" panose="020B0800000000000000" pitchFamily="34" charset="-128"/>
              </a:rPr>
              <a:t>Pos.CENTER</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root.setHgap</a:t>
            </a:r>
            <a:r>
              <a:rPr lang="en-US" sz="2400" dirty="0">
                <a:ea typeface="Adobe Gothic Std B" panose="020B0800000000000000" pitchFamily="34" charset="-128"/>
              </a:rPr>
              <a:t>(20);</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root.add</a:t>
            </a:r>
            <a:r>
              <a:rPr lang="en-US" sz="2400" dirty="0">
                <a:ea typeface="Adobe Gothic Std B" panose="020B0800000000000000" pitchFamily="34" charset="-128"/>
              </a:rPr>
              <a:t>(</a:t>
            </a:r>
            <a:r>
              <a:rPr lang="en-US" sz="2400" dirty="0" err="1">
                <a:ea typeface="Adobe Gothic Std B" panose="020B0800000000000000" pitchFamily="34" charset="-128"/>
              </a:rPr>
              <a:t>key_text</a:t>
            </a:r>
            <a:r>
              <a:rPr lang="en-US" sz="2400" dirty="0">
                <a:ea typeface="Adobe Gothic Std B" panose="020B0800000000000000" pitchFamily="34" charset="-128"/>
              </a:rPr>
              <a:t>, 0, 0);</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root.add</a:t>
            </a:r>
            <a:r>
              <a:rPr lang="en-US" sz="2400" dirty="0">
                <a:ea typeface="Adobe Gothic Std B" panose="020B0800000000000000" pitchFamily="34" charset="-128"/>
              </a:rPr>
              <a:t>(</a:t>
            </a:r>
            <a:r>
              <a:rPr lang="en-US" sz="2400" dirty="0" err="1">
                <a:ea typeface="Adobe Gothic Std B" panose="020B0800000000000000" pitchFamily="34" charset="-128"/>
              </a:rPr>
              <a:t>key_field</a:t>
            </a:r>
            <a:r>
              <a:rPr lang="en-US" sz="2400" dirty="0">
                <a:ea typeface="Adobe Gothic Std B" panose="020B0800000000000000" pitchFamily="34" charset="-128"/>
              </a:rPr>
              <a:t>, 1, 0);</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hroot.getChildren</a:t>
            </a:r>
            <a:r>
              <a:rPr lang="en-US" sz="2400" dirty="0">
                <a:ea typeface="Adobe Gothic Std B" panose="020B0800000000000000" pitchFamily="34" charset="-128"/>
              </a:rPr>
              <a:t>().add(root);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hroot.getChildren</a:t>
            </a:r>
            <a:r>
              <a:rPr lang="en-US" sz="2400" dirty="0">
                <a:ea typeface="Adobe Gothic Std B" panose="020B0800000000000000" pitchFamily="34" charset="-128"/>
              </a:rPr>
              <a:t>().add(</a:t>
            </a:r>
            <a:r>
              <a:rPr lang="en-US" sz="2400" dirty="0" err="1">
                <a:ea typeface="Adobe Gothic Std B" panose="020B0800000000000000" pitchFamily="34" charset="-128"/>
              </a:rPr>
              <a:t>enc_field</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hroot.getChildren</a:t>
            </a:r>
            <a:r>
              <a:rPr lang="en-US" sz="2400" dirty="0">
                <a:ea typeface="Adobe Gothic Std B" panose="020B0800000000000000" pitchFamily="34" charset="-128"/>
              </a:rPr>
              <a:t>().add(</a:t>
            </a:r>
            <a:r>
              <a:rPr lang="en-US" sz="2400" dirty="0" err="1">
                <a:ea typeface="Adobe Gothic Std B" panose="020B0800000000000000" pitchFamily="34" charset="-128"/>
              </a:rPr>
              <a:t>btn_enc</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hroot.getChildren</a:t>
            </a:r>
            <a:r>
              <a:rPr lang="en-US" sz="2400" dirty="0">
                <a:ea typeface="Adobe Gothic Std B" panose="020B0800000000000000" pitchFamily="34" charset="-128"/>
              </a:rPr>
              <a:t>().add(</a:t>
            </a:r>
            <a:r>
              <a:rPr lang="en-US" sz="2400" dirty="0" err="1">
                <a:ea typeface="Adobe Gothic Std B" panose="020B0800000000000000" pitchFamily="34" charset="-128"/>
              </a:rPr>
              <a:t>dec_field</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hroot.getChildren</a:t>
            </a:r>
            <a:r>
              <a:rPr lang="en-US" sz="2400" dirty="0">
                <a:ea typeface="Adobe Gothic Std B" panose="020B0800000000000000" pitchFamily="34" charset="-128"/>
              </a:rPr>
              <a:t>().add(</a:t>
            </a:r>
            <a:r>
              <a:rPr lang="en-US" sz="2400" dirty="0" err="1">
                <a:ea typeface="Adobe Gothic Std B" panose="020B0800000000000000" pitchFamily="34" charset="-128"/>
              </a:rPr>
              <a:t>btn_dec</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Scene </a:t>
            </a:r>
            <a:r>
              <a:rPr lang="en-US" sz="2400" dirty="0" err="1">
                <a:ea typeface="Adobe Gothic Std B" panose="020B0800000000000000" pitchFamily="34" charset="-128"/>
              </a:rPr>
              <a:t>scene</a:t>
            </a:r>
            <a:r>
              <a:rPr lang="en-US" sz="2400" dirty="0">
                <a:ea typeface="Adobe Gothic Std B" panose="020B0800000000000000" pitchFamily="34" charset="-128"/>
              </a:rPr>
              <a:t> = new Scene(</a:t>
            </a:r>
            <a:r>
              <a:rPr lang="en-US" sz="2400" dirty="0" err="1">
                <a:ea typeface="Adobe Gothic Std B" panose="020B0800000000000000" pitchFamily="34" charset="-128"/>
              </a:rPr>
              <a:t>hroot</a:t>
            </a:r>
            <a:r>
              <a:rPr lang="en-US" sz="2400" dirty="0">
                <a:ea typeface="Adobe Gothic Std B" panose="020B0800000000000000" pitchFamily="34" charset="-128"/>
              </a:rPr>
              <a:t>, 300, 250);</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primaryStage.setTitle</a:t>
            </a:r>
            <a:r>
              <a:rPr lang="en-US" sz="2400" dirty="0">
                <a:ea typeface="Adobe Gothic Std B" panose="020B0800000000000000" pitchFamily="34" charset="-128"/>
              </a:rPr>
              <a:t>("</a:t>
            </a:r>
            <a:r>
              <a:rPr lang="en-US" sz="2400" dirty="0" err="1">
                <a:ea typeface="Adobe Gothic Std B" panose="020B0800000000000000" pitchFamily="34" charset="-128"/>
              </a:rPr>
              <a:t>Secuirty</a:t>
            </a:r>
            <a:r>
              <a:rPr lang="en-US" sz="2400" dirty="0">
                <a:ea typeface="Adobe Gothic Std B" panose="020B0800000000000000" pitchFamily="34" charset="-128"/>
              </a:rPr>
              <a:t> Project");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primaryStage.setScene</a:t>
            </a:r>
            <a:r>
              <a:rPr lang="en-US" sz="2400" dirty="0">
                <a:ea typeface="Adobe Gothic Std B" panose="020B0800000000000000" pitchFamily="34" charset="-128"/>
              </a:rPr>
              <a:t>(scene);</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primaryStage.show</a:t>
            </a:r>
            <a:r>
              <a:rPr lang="en-US" sz="2400" dirty="0">
                <a:ea typeface="Adobe Gothic Std B" panose="020B0800000000000000" pitchFamily="34" charset="-128"/>
              </a:rPr>
              <a:t>();</a:t>
            </a:r>
          </a:p>
        </p:txBody>
      </p:sp>
      <p:sp>
        <p:nvSpPr>
          <p:cNvPr id="6" name="TextBox 5">
            <a:extLst>
              <a:ext uri="{FF2B5EF4-FFF2-40B4-BE49-F238E27FC236}">
                <a16:creationId xmlns:a16="http://schemas.microsoft.com/office/drawing/2014/main" id="{CEA5B5B1-1E76-43A5-8104-F5D7A290952D}"/>
              </a:ext>
            </a:extLst>
          </p:cNvPr>
          <p:cNvSpPr txBox="1"/>
          <p:nvPr/>
        </p:nvSpPr>
        <p:spPr>
          <a:xfrm>
            <a:off x="6821714" y="2017359"/>
            <a:ext cx="4499429" cy="4655249"/>
          </a:xfrm>
          <a:prstGeom prst="rect">
            <a:avLst/>
          </a:prstGeom>
          <a:noFill/>
        </p:spPr>
        <p:txBody>
          <a:bodyPr wrap="square" rtlCol="0">
            <a:sp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 @param </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 the command line arguments</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public static void main(String[] </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launch(</a:t>
            </a:r>
            <a:r>
              <a:rPr lang="en-US" sz="1800" dirty="0" err="1">
                <a:effectLst/>
                <a:latin typeface="Calibri" panose="020F0502020204030204" pitchFamily="34" charset="0"/>
                <a:ea typeface="Calibri" panose="020F0502020204030204" pitchFamily="34" charset="0"/>
                <a:cs typeface="Arial" panose="020B0604020202020204" pitchFamily="34" charset="0"/>
              </a:rPr>
              <a:t>args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ea typeface="Adobe Gothic Std B" panose="020B0800000000000000" pitchFamily="34" charset="-128"/>
            </a:endParaRPr>
          </a:p>
          <a:p>
            <a:endParaRPr lang="en-US" dirty="0"/>
          </a:p>
        </p:txBody>
      </p:sp>
      <p:sp>
        <p:nvSpPr>
          <p:cNvPr id="7" name="Date Placeholder 6">
            <a:extLst>
              <a:ext uri="{FF2B5EF4-FFF2-40B4-BE49-F238E27FC236}">
                <a16:creationId xmlns:a16="http://schemas.microsoft.com/office/drawing/2014/main" id="{7D7F0774-E82D-427A-AC7C-13518A31ECA0}"/>
              </a:ext>
            </a:extLst>
          </p:cNvPr>
          <p:cNvSpPr>
            <a:spLocks noGrp="1"/>
          </p:cNvSpPr>
          <p:nvPr>
            <p:ph type="dt" sz="half" idx="10"/>
          </p:nvPr>
        </p:nvSpPr>
        <p:spPr/>
        <p:txBody>
          <a:bodyPr/>
          <a:lstStyle/>
          <a:p>
            <a:fld id="{89FCA131-FB1B-451E-AD3D-C3CD624F9248}" type="datetime1">
              <a:rPr lang="en-US" smtClean="0"/>
              <a:t>1/3/2021</a:t>
            </a:fld>
            <a:endParaRPr lang="en-US" dirty="0"/>
          </a:p>
        </p:txBody>
      </p:sp>
      <p:sp>
        <p:nvSpPr>
          <p:cNvPr id="8" name="Slide Number Placeholder 7">
            <a:extLst>
              <a:ext uri="{FF2B5EF4-FFF2-40B4-BE49-F238E27FC236}">
                <a16:creationId xmlns:a16="http://schemas.microsoft.com/office/drawing/2014/main" id="{167CFFBE-E318-4234-B45E-D13390BEAAEC}"/>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4259567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a:t>
            </a:r>
            <a:r>
              <a:rPr lang="en-US" dirty="0"/>
              <a:t>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4617310" cy="4966936"/>
          </a:xfrm>
        </p:spPr>
        <p:txBody>
          <a:bodyPr>
            <a:normAutofit fontScale="62500" lnSpcReduction="20000"/>
          </a:bodyPr>
          <a:lstStyle/>
          <a:p>
            <a:pPr marL="0" marR="0" indent="0">
              <a:lnSpc>
                <a:spcPct val="107000"/>
              </a:lnSpc>
              <a:spcBef>
                <a:spcPts val="0"/>
              </a:spcBef>
              <a:spcAft>
                <a:spcPts val="800"/>
              </a:spcAft>
              <a:buNone/>
            </a:pPr>
            <a:r>
              <a:rPr lang="en-US" sz="2400" dirty="0">
                <a:ea typeface="Adobe Gothic Std B" panose="020B0800000000000000" pitchFamily="34" charset="-128"/>
              </a:rPr>
              <a:t>public class </a:t>
            </a:r>
            <a:r>
              <a:rPr lang="en-US" sz="2400" dirty="0" err="1">
                <a:ea typeface="Adobe Gothic Std B" panose="020B0800000000000000" pitchFamily="34" charset="-128"/>
              </a:rPr>
              <a:t>rail_fence</a:t>
            </a:r>
            <a:r>
              <a:rPr lang="en-US" sz="2400" dirty="0">
                <a:ea typeface="Adobe Gothic Std B" panose="020B0800000000000000" pitchFamily="34" charset="-128"/>
              </a:rPr>
              <a:t> {</a:t>
            </a:r>
          </a:p>
          <a:p>
            <a:pPr marL="0" marR="0" indent="0">
              <a:lnSpc>
                <a:spcPct val="107000"/>
              </a:lnSpc>
              <a:spcBef>
                <a:spcPts val="0"/>
              </a:spcBef>
              <a:spcAft>
                <a:spcPts val="800"/>
              </a:spcAft>
              <a:buNone/>
            </a:pPr>
            <a:r>
              <a:rPr lang="en-US" sz="2400" dirty="0">
                <a:ea typeface="Adobe Gothic Std B" panose="020B0800000000000000" pitchFamily="34" charset="-128"/>
              </a:rPr>
              <a:t>    int key;</a:t>
            </a:r>
          </a:p>
          <a:p>
            <a:pPr marL="0" marR="0" indent="0">
              <a:lnSpc>
                <a:spcPct val="107000"/>
              </a:lnSpc>
              <a:spcBef>
                <a:spcPts val="0"/>
              </a:spcBef>
              <a:spcAft>
                <a:spcPts val="800"/>
              </a:spcAft>
              <a:buNone/>
            </a:pPr>
            <a:r>
              <a:rPr lang="en-US" sz="2400" dirty="0">
                <a:ea typeface="Adobe Gothic Std B" panose="020B0800000000000000" pitchFamily="34" charset="-128"/>
              </a:rPr>
              <a:t>    String input;</a:t>
            </a:r>
          </a:p>
          <a:p>
            <a:pPr marL="0" marR="0" indent="0">
              <a:lnSpc>
                <a:spcPct val="107000"/>
              </a:lnSpc>
              <a:spcBef>
                <a:spcPts val="0"/>
              </a:spcBef>
              <a:spcAft>
                <a:spcPts val="800"/>
              </a:spcAft>
              <a:buNone/>
            </a:pPr>
            <a:r>
              <a:rPr lang="en-US" sz="2400" dirty="0">
                <a:ea typeface="Adobe Gothic Std B" panose="020B0800000000000000" pitchFamily="34" charset="-128"/>
              </a:rPr>
              <a:t>    </a:t>
            </a:r>
          </a:p>
          <a:p>
            <a:pPr marL="0" marR="0" indent="0">
              <a:lnSpc>
                <a:spcPct val="107000"/>
              </a:lnSpc>
              <a:spcBef>
                <a:spcPts val="0"/>
              </a:spcBef>
              <a:spcAft>
                <a:spcPts val="800"/>
              </a:spcAft>
              <a:buNone/>
            </a:pPr>
            <a:r>
              <a:rPr lang="en-US" sz="2400" dirty="0">
                <a:ea typeface="Adobe Gothic Std B" panose="020B0800000000000000" pitchFamily="34" charset="-128"/>
              </a:rPr>
              <a:t>    public String encryption()</a:t>
            </a:r>
          </a:p>
          <a:p>
            <a:pPr marL="0" marR="0" indent="0">
              <a:lnSpc>
                <a:spcPct val="107000"/>
              </a:lnSpc>
              <a:spcBef>
                <a:spcPts val="0"/>
              </a:spcBef>
              <a:spcAft>
                <a:spcPts val="800"/>
              </a:spcAft>
              <a:buNone/>
            </a:pPr>
            <a:r>
              <a:rPr lang="en-US" sz="2400" dirty="0">
                <a:ea typeface="Adobe Gothic Std B" panose="020B0800000000000000" pitchFamily="34" charset="-128"/>
              </a:rPr>
              <a:t>    {</a:t>
            </a:r>
          </a:p>
          <a:p>
            <a:pPr marL="0" marR="0" indent="0">
              <a:lnSpc>
                <a:spcPct val="107000"/>
              </a:lnSpc>
              <a:spcBef>
                <a:spcPts val="0"/>
              </a:spcBef>
              <a:spcAft>
                <a:spcPts val="800"/>
              </a:spcAft>
              <a:buNone/>
            </a:pPr>
            <a:r>
              <a:rPr lang="en-US" sz="2400" dirty="0">
                <a:ea typeface="Adobe Gothic Std B" panose="020B0800000000000000" pitchFamily="34" charset="-128"/>
              </a:rPr>
              <a:t>        </a:t>
            </a:r>
          </a:p>
          <a:p>
            <a:pPr marL="0" marR="0" indent="0">
              <a:lnSpc>
                <a:spcPct val="107000"/>
              </a:lnSpc>
              <a:spcBef>
                <a:spcPts val="0"/>
              </a:spcBef>
              <a:spcAft>
                <a:spcPts val="800"/>
              </a:spcAft>
              <a:buNone/>
            </a:pPr>
            <a:r>
              <a:rPr lang="en-US" sz="2400" dirty="0">
                <a:ea typeface="Adobe Gothic Std B" panose="020B0800000000000000" pitchFamily="34" charset="-128"/>
              </a:rPr>
              <a:t>        char[] </a:t>
            </a:r>
            <a:r>
              <a:rPr lang="en-US" sz="2400" dirty="0" err="1">
                <a:ea typeface="Adobe Gothic Std B" panose="020B0800000000000000" pitchFamily="34" charset="-128"/>
              </a:rPr>
              <a:t>input_array</a:t>
            </a:r>
            <a:r>
              <a:rPr lang="en-US" sz="2400" dirty="0">
                <a:ea typeface="Adobe Gothic Std B" panose="020B0800000000000000" pitchFamily="34" charset="-128"/>
              </a:rPr>
              <a:t> = </a:t>
            </a:r>
            <a:r>
              <a:rPr lang="en-US" sz="2400" dirty="0" err="1">
                <a:ea typeface="Adobe Gothic Std B" panose="020B0800000000000000" pitchFamily="34" charset="-128"/>
              </a:rPr>
              <a:t>input.toCharArray</a:t>
            </a:r>
            <a:r>
              <a:rPr lang="en-US" sz="2400" dirty="0">
                <a:ea typeface="Adobe Gothic Std B" panose="020B0800000000000000" pitchFamily="34" charset="-128"/>
              </a:rPr>
              <a:t>();</a:t>
            </a:r>
          </a:p>
          <a:p>
            <a:pPr marL="0" marR="0" indent="0">
              <a:lnSpc>
                <a:spcPct val="107000"/>
              </a:lnSpc>
              <a:spcBef>
                <a:spcPts val="0"/>
              </a:spcBef>
              <a:spcAft>
                <a:spcPts val="800"/>
              </a:spcAft>
              <a:buNone/>
            </a:pPr>
            <a:r>
              <a:rPr lang="en-US" sz="2400" dirty="0">
                <a:ea typeface="Adobe Gothic Std B" panose="020B0800000000000000" pitchFamily="34" charset="-128"/>
              </a:rPr>
              <a:t>        char[] output = new char[</a:t>
            </a:r>
            <a:r>
              <a:rPr lang="en-US" sz="2400" dirty="0" err="1">
                <a:ea typeface="Adobe Gothic Std B" panose="020B0800000000000000" pitchFamily="34" charset="-128"/>
              </a:rPr>
              <a:t>input.length</a:t>
            </a:r>
            <a:r>
              <a:rPr lang="en-US" sz="2400" dirty="0">
                <a:ea typeface="Adobe Gothic Std B" panose="020B0800000000000000" pitchFamily="34" charset="-128"/>
              </a:rPr>
              <a:t>()];</a:t>
            </a:r>
          </a:p>
          <a:p>
            <a:pPr marL="0" marR="0" indent="0">
              <a:lnSpc>
                <a:spcPct val="107000"/>
              </a:lnSpc>
              <a:spcBef>
                <a:spcPts val="0"/>
              </a:spcBef>
              <a:spcAft>
                <a:spcPts val="800"/>
              </a:spcAft>
              <a:buNone/>
            </a:pPr>
            <a:r>
              <a:rPr lang="en-US" sz="2400" dirty="0">
                <a:ea typeface="Adobe Gothic Std B" panose="020B0800000000000000" pitchFamily="34" charset="-128"/>
              </a:rPr>
              <a:t>        int </a:t>
            </a:r>
            <a:r>
              <a:rPr lang="en-US" sz="2400" dirty="0" err="1">
                <a:ea typeface="Adobe Gothic Std B" panose="020B0800000000000000" pitchFamily="34" charset="-128"/>
              </a:rPr>
              <a:t>i</a:t>
            </a:r>
            <a:r>
              <a:rPr lang="en-US" sz="2400" dirty="0">
                <a:ea typeface="Adobe Gothic Std B" panose="020B0800000000000000" pitchFamily="34" charset="-128"/>
              </a:rPr>
              <a:t> = 0 , j = 0;</a:t>
            </a:r>
          </a:p>
          <a:p>
            <a:pPr marL="0" marR="0" indent="0">
              <a:lnSpc>
                <a:spcPct val="107000"/>
              </a:lnSpc>
              <a:spcBef>
                <a:spcPts val="0"/>
              </a:spcBef>
              <a:spcAft>
                <a:spcPts val="800"/>
              </a:spcAft>
              <a:buNone/>
            </a:pPr>
            <a:r>
              <a:rPr lang="en-US" sz="2400" dirty="0">
                <a:ea typeface="Adobe Gothic Std B" panose="020B0800000000000000" pitchFamily="34" charset="-128"/>
              </a:rPr>
              <a:t>        int length = </a:t>
            </a:r>
            <a:r>
              <a:rPr lang="en-US" sz="2400" dirty="0" err="1">
                <a:ea typeface="Adobe Gothic Std B" panose="020B0800000000000000" pitchFamily="34" charset="-128"/>
              </a:rPr>
              <a:t>input.length</a:t>
            </a:r>
            <a:r>
              <a:rPr lang="en-US" sz="2400" dirty="0">
                <a:ea typeface="Adobe Gothic Std B" panose="020B0800000000000000" pitchFamily="34" charset="-128"/>
              </a:rPr>
              <a:t>();</a:t>
            </a:r>
          </a:p>
          <a:p>
            <a:pPr marL="0" marR="0" indent="0">
              <a:lnSpc>
                <a:spcPct val="107000"/>
              </a:lnSpc>
              <a:spcBef>
                <a:spcPts val="0"/>
              </a:spcBef>
              <a:spcAft>
                <a:spcPts val="800"/>
              </a:spcAft>
              <a:buNone/>
            </a:pPr>
            <a:r>
              <a:rPr lang="en-US" sz="2400" dirty="0">
                <a:ea typeface="Adobe Gothic Std B" panose="020B0800000000000000" pitchFamily="34" charset="-128"/>
              </a:rPr>
              <a:t>        int x = </a:t>
            </a:r>
            <a:r>
              <a:rPr lang="en-US" sz="2400" dirty="0" err="1">
                <a:ea typeface="Adobe Gothic Std B" panose="020B0800000000000000" pitchFamily="34" charset="-128"/>
              </a:rPr>
              <a:t>input.length</a:t>
            </a:r>
            <a:r>
              <a:rPr lang="en-US" sz="2400" dirty="0">
                <a:ea typeface="Adobe Gothic Std B" panose="020B0800000000000000" pitchFamily="34" charset="-128"/>
              </a:rPr>
              <a:t>()% 2;</a:t>
            </a:r>
          </a:p>
          <a:p>
            <a:pPr marL="0" marR="0" indent="0">
              <a:lnSpc>
                <a:spcPct val="107000"/>
              </a:lnSpc>
              <a:spcBef>
                <a:spcPts val="0"/>
              </a:spcBef>
              <a:spcAft>
                <a:spcPts val="800"/>
              </a:spcAft>
              <a:buNone/>
            </a:pPr>
            <a:r>
              <a:rPr lang="en-US" sz="2400" dirty="0">
                <a:ea typeface="Adobe Gothic Std B" panose="020B0800000000000000" pitchFamily="34" charset="-128"/>
              </a:rPr>
              <a:t>        if(x==1)</a:t>
            </a:r>
          </a:p>
          <a:p>
            <a:pPr marL="0" marR="0" indent="0">
              <a:lnSpc>
                <a:spcPct val="107000"/>
              </a:lnSpc>
              <a:spcBef>
                <a:spcPts val="0"/>
              </a:spcBef>
              <a:spcAft>
                <a:spcPts val="800"/>
              </a:spcAft>
              <a:buNone/>
            </a:pPr>
            <a:r>
              <a:rPr lang="en-US" sz="2400" dirty="0">
                <a:ea typeface="Adobe Gothic Std B" panose="020B0800000000000000" pitchFamily="34" charset="-128"/>
              </a:rPr>
              <a:t>        {</a:t>
            </a:r>
          </a:p>
          <a:p>
            <a:pPr marL="0" marR="0" indent="0">
              <a:lnSpc>
                <a:spcPct val="107000"/>
              </a:lnSpc>
              <a:spcBef>
                <a:spcPts val="0"/>
              </a:spcBef>
              <a:spcAft>
                <a:spcPts val="800"/>
              </a:spcAft>
              <a:buNone/>
            </a:pPr>
            <a:r>
              <a:rPr lang="en-US" sz="2400" dirty="0">
                <a:ea typeface="Adobe Gothic Std B" panose="020B0800000000000000" pitchFamily="34" charset="-128"/>
              </a:rPr>
              <a:t>         while(j &lt; </a:t>
            </a:r>
            <a:r>
              <a:rPr lang="en-US" sz="2400" dirty="0" err="1">
                <a:ea typeface="Adobe Gothic Std B" panose="020B0800000000000000" pitchFamily="34" charset="-128"/>
              </a:rPr>
              <a:t>input.length</a:t>
            </a:r>
            <a:r>
              <a:rPr lang="en-US" sz="2400" dirty="0">
                <a:ea typeface="Adobe Gothic Std B" panose="020B0800000000000000" pitchFamily="34" charset="-128"/>
              </a:rPr>
              <a:t>()){</a:t>
            </a:r>
          </a:p>
          <a:p>
            <a:pPr marL="0" marR="0" indent="0">
              <a:lnSpc>
                <a:spcPct val="107000"/>
              </a:lnSpc>
              <a:spcBef>
                <a:spcPts val="0"/>
              </a:spcBef>
              <a:spcAft>
                <a:spcPts val="800"/>
              </a:spcAft>
              <a:buNone/>
            </a:pPr>
            <a:endParaRPr lang="en-US" sz="2400" dirty="0">
              <a:ea typeface="Adobe Gothic Std B" panose="020B0800000000000000" pitchFamily="34" charset="-128"/>
            </a:endParaRPr>
          </a:p>
        </p:txBody>
      </p:sp>
      <p:sp>
        <p:nvSpPr>
          <p:cNvPr id="3" name="TextBox 2">
            <a:extLst>
              <a:ext uri="{FF2B5EF4-FFF2-40B4-BE49-F238E27FC236}">
                <a16:creationId xmlns:a16="http://schemas.microsoft.com/office/drawing/2014/main" id="{3C89A611-6548-4338-B650-4296BBE05255}"/>
              </a:ext>
            </a:extLst>
          </p:cNvPr>
          <p:cNvSpPr txBox="1"/>
          <p:nvPr/>
        </p:nvSpPr>
        <p:spPr>
          <a:xfrm>
            <a:off x="5877971" y="1792936"/>
            <a:ext cx="5529942" cy="5384807"/>
          </a:xfrm>
          <a:prstGeom prst="rect">
            <a:avLst/>
          </a:prstGeom>
          <a:noFill/>
        </p:spPr>
        <p:txBody>
          <a:bodyPr wrap="square" rtlCol="0">
            <a:spAutoFit/>
          </a:bodyPr>
          <a:lstStyle/>
          <a:p>
            <a:pPr marL="0" marR="0">
              <a:lnSpc>
                <a:spcPct val="107000"/>
              </a:lnSpc>
              <a:spcBef>
                <a:spcPts val="0"/>
              </a:spcBef>
              <a:spcAft>
                <a:spcPts val="800"/>
              </a:spcAft>
            </a:pPr>
            <a:r>
              <a:rPr lang="en-US" sz="1200" dirty="0">
                <a:effectLst/>
                <a:latin typeface="Tahoma" panose="020B0604030504040204" pitchFamily="34" charset="0"/>
                <a:ea typeface="Tahoma" panose="020B0604030504040204" pitchFamily="34" charset="0"/>
                <a:cs typeface="Tahoma" panose="020B0604030504040204" pitchFamily="34" charset="0"/>
              </a:rPr>
              <a:t>output[j] = </a:t>
            </a:r>
            <a:r>
              <a:rPr lang="en-US" sz="1200" dirty="0" err="1">
                <a:effectLst/>
                <a:latin typeface="Tahoma" panose="020B0604030504040204" pitchFamily="34" charset="0"/>
                <a:ea typeface="Tahoma" panose="020B0604030504040204" pitchFamily="34" charset="0"/>
                <a:cs typeface="Tahoma" panose="020B0604030504040204" pitchFamily="34" charset="0"/>
              </a:rPr>
              <a:t>input_array</a:t>
            </a:r>
            <a:r>
              <a:rPr lang="en-US" sz="1200" dirty="0">
                <a:effectLst/>
                <a:latin typeface="Tahoma" panose="020B0604030504040204" pitchFamily="34" charset="0"/>
                <a:ea typeface="Tahoma" panose="020B0604030504040204" pitchFamily="34" charset="0"/>
                <a:cs typeface="Tahoma" panose="020B0604030504040204" pitchFamily="34" charset="0"/>
              </a:rPr>
              <a:t>[</a:t>
            </a:r>
            <a:r>
              <a:rPr lang="en-US" sz="1200" dirty="0" err="1">
                <a:effectLst/>
                <a:latin typeface="Tahoma" panose="020B0604030504040204" pitchFamily="34" charset="0"/>
                <a:ea typeface="Tahoma" panose="020B0604030504040204" pitchFamily="34" charset="0"/>
                <a:cs typeface="Tahoma" panose="020B0604030504040204" pitchFamily="34" charset="0"/>
              </a:rPr>
              <a:t>i</a:t>
            </a:r>
            <a:r>
              <a:rPr lang="en-US" sz="1200" dirty="0">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r>
              <a:rPr lang="en-US" sz="1200" dirty="0" err="1">
                <a:effectLst/>
                <a:latin typeface="Calibri" panose="020F0502020204030204" pitchFamily="34" charset="0"/>
                <a:ea typeface="Tahoma" panose="020B0604030504040204" pitchFamily="34" charset="0"/>
                <a:cs typeface="Calibri" panose="020F0502020204030204" pitchFamily="34" charset="0"/>
              </a:rPr>
              <a:t>j++</a:t>
            </a:r>
            <a:r>
              <a:rPr lang="en-US" sz="1200" dirty="0">
                <a:effectLst/>
                <a:latin typeface="Calibri" panose="020F0502020204030204" pitchFamily="34" charset="0"/>
                <a:ea typeface="Tahoma" panose="020B0604030504040204" pitchFamily="34" charset="0"/>
                <a:cs typeface="Calibri" panose="020F050202020403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r>
              <a:rPr lang="en-US" sz="1200" dirty="0" err="1">
                <a:effectLst/>
                <a:latin typeface="Calibri" panose="020F0502020204030204" pitchFamily="34" charset="0"/>
                <a:ea typeface="Tahoma" panose="020B0604030504040204" pitchFamily="34" charset="0"/>
                <a:cs typeface="Calibri" panose="020F0502020204030204" pitchFamily="34" charset="0"/>
              </a:rPr>
              <a:t>i</a:t>
            </a:r>
            <a:r>
              <a:rPr lang="en-US" sz="1200" dirty="0">
                <a:effectLst/>
                <a:latin typeface="Calibri" panose="020F0502020204030204" pitchFamily="34" charset="0"/>
                <a:ea typeface="Tahoma" panose="020B0604030504040204" pitchFamily="34" charset="0"/>
                <a:cs typeface="Calibri" panose="020F0502020204030204" pitchFamily="34" charset="0"/>
              </a:rPr>
              <a:t> = (</a:t>
            </a:r>
            <a:r>
              <a:rPr lang="en-US" sz="1200" dirty="0" err="1">
                <a:effectLst/>
                <a:latin typeface="Calibri" panose="020F0502020204030204" pitchFamily="34" charset="0"/>
                <a:ea typeface="Tahoma" panose="020B0604030504040204" pitchFamily="34" charset="0"/>
                <a:cs typeface="Calibri" panose="020F0502020204030204" pitchFamily="34" charset="0"/>
              </a:rPr>
              <a:t>i+key</a:t>
            </a:r>
            <a:r>
              <a:rPr lang="en-US" sz="1200" dirty="0">
                <a:effectLst/>
                <a:latin typeface="Calibri" panose="020F0502020204030204" pitchFamily="34" charset="0"/>
                <a:ea typeface="Tahoma" panose="020B0604030504040204" pitchFamily="34" charset="0"/>
                <a:cs typeface="Calibri" panose="020F0502020204030204" pitchFamily="34" charset="0"/>
              </a:rPr>
              <a:t>)%</a:t>
            </a:r>
            <a:r>
              <a:rPr lang="en-US" sz="1200" dirty="0" err="1">
                <a:effectLst/>
                <a:latin typeface="Calibri" panose="020F0502020204030204" pitchFamily="34" charset="0"/>
                <a:ea typeface="Tahoma" panose="020B0604030504040204" pitchFamily="34" charset="0"/>
                <a:cs typeface="Calibri" panose="020F0502020204030204" pitchFamily="34" charset="0"/>
              </a:rPr>
              <a:t>input.length</a:t>
            </a:r>
            <a:r>
              <a:rPr lang="en-US" sz="1200" dirty="0">
                <a:effectLst/>
                <a:latin typeface="Calibri" panose="020F0502020204030204" pitchFamily="34" charset="0"/>
                <a:ea typeface="Tahoma" panose="020B0604030504040204" pitchFamily="34" charset="0"/>
                <a:cs typeface="Calibri" panose="020F050202020403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         </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else    {   </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while(j &lt; </a:t>
            </a:r>
            <a:r>
              <a:rPr lang="en-US" sz="1200" dirty="0" err="1">
                <a:effectLst/>
                <a:latin typeface="Calibri" panose="020F0502020204030204" pitchFamily="34" charset="0"/>
                <a:ea typeface="Tahoma" panose="020B0604030504040204" pitchFamily="34" charset="0"/>
                <a:cs typeface="Calibri" panose="020F0502020204030204" pitchFamily="34" charset="0"/>
              </a:rPr>
              <a:t>input.length</a:t>
            </a:r>
            <a:r>
              <a:rPr lang="en-US" sz="1200" dirty="0">
                <a:effectLst/>
                <a:latin typeface="Calibri" panose="020F0502020204030204" pitchFamily="34" charset="0"/>
                <a:ea typeface="Tahoma" panose="020B0604030504040204" pitchFamily="34" charset="0"/>
                <a:cs typeface="Calibri" panose="020F050202020403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output[j] = </a:t>
            </a:r>
            <a:r>
              <a:rPr lang="en-US" sz="1200" dirty="0" err="1">
                <a:effectLst/>
                <a:latin typeface="Calibri" panose="020F0502020204030204" pitchFamily="34" charset="0"/>
                <a:ea typeface="Tahoma" panose="020B0604030504040204" pitchFamily="34" charset="0"/>
                <a:cs typeface="Calibri" panose="020F0502020204030204" pitchFamily="34" charset="0"/>
              </a:rPr>
              <a:t>input_array</a:t>
            </a:r>
            <a:r>
              <a:rPr lang="en-US" sz="1200" dirty="0">
                <a:effectLst/>
                <a:latin typeface="Calibri" panose="020F0502020204030204" pitchFamily="34" charset="0"/>
                <a:ea typeface="Tahoma" panose="020B0604030504040204" pitchFamily="34" charset="0"/>
                <a:cs typeface="Calibri" panose="020F0502020204030204" pitchFamily="34" charset="0"/>
              </a:rPr>
              <a:t>[</a:t>
            </a:r>
            <a:r>
              <a:rPr lang="en-US" sz="1200" dirty="0" err="1">
                <a:effectLst/>
                <a:latin typeface="Calibri" panose="020F0502020204030204" pitchFamily="34" charset="0"/>
                <a:ea typeface="Tahoma" panose="020B0604030504040204" pitchFamily="34" charset="0"/>
                <a:cs typeface="Calibri" panose="020F0502020204030204" pitchFamily="34" charset="0"/>
              </a:rPr>
              <a:t>i</a:t>
            </a:r>
            <a:r>
              <a:rPr lang="en-US" sz="1200" dirty="0">
                <a:effectLst/>
                <a:latin typeface="Calibri" panose="020F0502020204030204" pitchFamily="34" charset="0"/>
                <a:ea typeface="Tahoma" panose="020B0604030504040204" pitchFamily="34" charset="0"/>
                <a:cs typeface="Calibri" panose="020F050202020403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r>
              <a:rPr lang="en-US" sz="1200" dirty="0" err="1">
                <a:effectLst/>
                <a:latin typeface="Calibri" panose="020F0502020204030204" pitchFamily="34" charset="0"/>
                <a:ea typeface="Tahoma" panose="020B0604030504040204" pitchFamily="34" charset="0"/>
                <a:cs typeface="Calibri" panose="020F0502020204030204" pitchFamily="34" charset="0"/>
              </a:rPr>
              <a:t>j++</a:t>
            </a:r>
            <a:r>
              <a:rPr lang="en-US" sz="1200" dirty="0">
                <a:effectLst/>
                <a:latin typeface="Calibri" panose="020F0502020204030204" pitchFamily="34" charset="0"/>
                <a:ea typeface="Tahoma" panose="020B0604030504040204" pitchFamily="34" charset="0"/>
                <a:cs typeface="Calibri" panose="020F050202020403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if(</a:t>
            </a:r>
            <a:r>
              <a:rPr lang="en-US" sz="1200" dirty="0" err="1">
                <a:effectLst/>
                <a:latin typeface="Calibri" panose="020F0502020204030204" pitchFamily="34" charset="0"/>
                <a:ea typeface="Tahoma" panose="020B0604030504040204" pitchFamily="34" charset="0"/>
                <a:cs typeface="Calibri" panose="020F0502020204030204" pitchFamily="34" charset="0"/>
              </a:rPr>
              <a:t>i</a:t>
            </a:r>
            <a:r>
              <a:rPr lang="en-US" sz="1200" dirty="0">
                <a:effectLst/>
                <a:latin typeface="Calibri" panose="020F0502020204030204" pitchFamily="34" charset="0"/>
                <a:ea typeface="Tahoma" panose="020B0604030504040204" pitchFamily="34" charset="0"/>
                <a:cs typeface="Calibri" panose="020F0502020204030204" pitchFamily="34" charset="0"/>
              </a:rPr>
              <a:t> == key){</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r>
              <a:rPr lang="en-US" sz="1200" dirty="0" err="1">
                <a:effectLst/>
                <a:latin typeface="Calibri" panose="020F0502020204030204" pitchFamily="34" charset="0"/>
                <a:ea typeface="Tahoma" panose="020B0604030504040204" pitchFamily="34" charset="0"/>
                <a:cs typeface="Calibri" panose="020F0502020204030204" pitchFamily="34" charset="0"/>
              </a:rPr>
              <a:t>i</a:t>
            </a:r>
            <a:r>
              <a:rPr lang="en-US" sz="1200" dirty="0">
                <a:effectLst/>
                <a:latin typeface="Calibri" panose="020F0502020204030204" pitchFamily="34" charset="0"/>
                <a:ea typeface="Tahoma" panose="020B0604030504040204" pitchFamily="34" charset="0"/>
                <a:cs typeface="Calibri" panose="020F0502020204030204" pitchFamily="34" charset="0"/>
              </a:rPr>
              <a:t> = (</a:t>
            </a:r>
            <a:r>
              <a:rPr lang="en-US" sz="1200" dirty="0" err="1">
                <a:effectLst/>
                <a:latin typeface="Calibri" panose="020F0502020204030204" pitchFamily="34" charset="0"/>
                <a:ea typeface="Tahoma" panose="020B0604030504040204" pitchFamily="34" charset="0"/>
                <a:cs typeface="Calibri" panose="020F0502020204030204" pitchFamily="34" charset="0"/>
              </a:rPr>
              <a:t>i+key</a:t>
            </a:r>
            <a:r>
              <a:rPr lang="en-US" sz="1200" dirty="0">
                <a:effectLst/>
                <a:latin typeface="Calibri" panose="020F0502020204030204" pitchFamily="34" charset="0"/>
                <a:ea typeface="Tahoma" panose="020B0604030504040204" pitchFamily="34" charset="0"/>
                <a:cs typeface="Calibri" panose="020F0502020204030204" pitchFamily="34" charset="0"/>
              </a:rPr>
              <a:t>)%(</a:t>
            </a:r>
            <a:r>
              <a:rPr lang="en-US" sz="1200" dirty="0" err="1">
                <a:effectLst/>
                <a:latin typeface="Calibri" panose="020F0502020204030204" pitchFamily="34" charset="0"/>
                <a:ea typeface="Tahoma" panose="020B0604030504040204" pitchFamily="34" charset="0"/>
                <a:cs typeface="Calibri" panose="020F0502020204030204" pitchFamily="34" charset="0"/>
              </a:rPr>
              <a:t>input.length</a:t>
            </a:r>
            <a:r>
              <a:rPr lang="en-US" sz="1200" dirty="0">
                <a:effectLst/>
                <a:latin typeface="Calibri" panose="020F0502020204030204" pitchFamily="34" charset="0"/>
                <a:ea typeface="Tahoma" panose="020B0604030504040204" pitchFamily="34" charset="0"/>
                <a:cs typeface="Calibri" panose="020F050202020403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r>
              <a:rPr lang="en-US" sz="1200" dirty="0" err="1">
                <a:effectLst/>
                <a:latin typeface="Calibri" panose="020F0502020204030204" pitchFamily="34" charset="0"/>
                <a:ea typeface="Tahoma" panose="020B0604030504040204" pitchFamily="34" charset="0"/>
                <a:cs typeface="Calibri" panose="020F0502020204030204" pitchFamily="34" charset="0"/>
              </a:rPr>
              <a:t>i</a:t>
            </a:r>
            <a:r>
              <a:rPr lang="en-US" sz="1200" dirty="0">
                <a:effectLst/>
                <a:latin typeface="Calibri" panose="020F0502020204030204" pitchFamily="34" charset="0"/>
                <a:ea typeface="Tahoma" panose="020B0604030504040204" pitchFamily="34" charset="0"/>
                <a:cs typeface="Calibri" panose="020F050202020403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else if(</a:t>
            </a:r>
            <a:r>
              <a:rPr lang="en-US" sz="1200" dirty="0" err="1">
                <a:effectLst/>
                <a:latin typeface="Calibri" panose="020F0502020204030204" pitchFamily="34" charset="0"/>
                <a:ea typeface="Tahoma" panose="020B0604030504040204" pitchFamily="34" charset="0"/>
                <a:cs typeface="Calibri" panose="020F0502020204030204" pitchFamily="34" charset="0"/>
              </a:rPr>
              <a:t>i</a:t>
            </a:r>
            <a:r>
              <a:rPr lang="en-US" sz="1200" dirty="0">
                <a:effectLst/>
                <a:latin typeface="Calibri" panose="020F0502020204030204" pitchFamily="34" charset="0"/>
                <a:ea typeface="Tahoma" panose="020B0604030504040204" pitchFamily="34" charset="0"/>
                <a:cs typeface="Calibri" panose="020F0502020204030204" pitchFamily="34" charset="0"/>
              </a:rPr>
              <a:t> &lt; key) </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r>
              <a:rPr lang="en-US" sz="1200" dirty="0" err="1">
                <a:effectLst/>
                <a:latin typeface="Calibri" panose="020F0502020204030204" pitchFamily="34" charset="0"/>
                <a:ea typeface="Tahoma" panose="020B0604030504040204" pitchFamily="34" charset="0"/>
                <a:cs typeface="Calibri" panose="020F0502020204030204" pitchFamily="34" charset="0"/>
              </a:rPr>
              <a:t>i</a:t>
            </a:r>
            <a:r>
              <a:rPr lang="en-US" sz="1200" dirty="0">
                <a:effectLst/>
                <a:latin typeface="Calibri" panose="020F0502020204030204" pitchFamily="34" charset="0"/>
                <a:ea typeface="Tahoma" panose="020B0604030504040204" pitchFamily="34" charset="0"/>
                <a:cs typeface="Calibri" panose="020F0502020204030204" pitchFamily="34" charset="0"/>
              </a:rPr>
              <a:t> = (</a:t>
            </a:r>
            <a:r>
              <a:rPr lang="en-US" sz="1200" dirty="0" err="1">
                <a:effectLst/>
                <a:latin typeface="Calibri" panose="020F0502020204030204" pitchFamily="34" charset="0"/>
                <a:ea typeface="Tahoma" panose="020B0604030504040204" pitchFamily="34" charset="0"/>
                <a:cs typeface="Calibri" panose="020F0502020204030204" pitchFamily="34" charset="0"/>
              </a:rPr>
              <a:t>i+key</a:t>
            </a:r>
            <a:r>
              <a:rPr lang="en-US" sz="1200" dirty="0">
                <a:effectLst/>
                <a:latin typeface="Calibri" panose="020F0502020204030204" pitchFamily="34" charset="0"/>
                <a:ea typeface="Tahoma" panose="020B0604030504040204" pitchFamily="34" charset="0"/>
                <a:cs typeface="Calibri" panose="020F0502020204030204" pitchFamily="34" charset="0"/>
              </a:rPr>
              <a:t>)%(</a:t>
            </a:r>
            <a:r>
              <a:rPr lang="en-US" sz="1200" dirty="0" err="1">
                <a:effectLst/>
                <a:latin typeface="Calibri" panose="020F0502020204030204" pitchFamily="34" charset="0"/>
                <a:ea typeface="Tahoma" panose="020B0604030504040204" pitchFamily="34" charset="0"/>
                <a:cs typeface="Calibri" panose="020F0502020204030204" pitchFamily="34" charset="0"/>
              </a:rPr>
              <a:t>input.length</a:t>
            </a:r>
            <a:r>
              <a:rPr lang="en-US" sz="1200" dirty="0">
                <a:effectLst/>
                <a:latin typeface="Calibri" panose="020F0502020204030204" pitchFamily="34" charset="0"/>
                <a:ea typeface="Tahoma" panose="020B0604030504040204" pitchFamily="34" charset="0"/>
                <a:cs typeface="Calibri" panose="020F0502020204030204" pitchFamily="34" charset="0"/>
              </a:rPr>
              <a:t>());</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p>
          <a:p>
            <a:pPr marL="0" marR="0">
              <a:lnSpc>
                <a:spcPct val="107000"/>
              </a:lnSpc>
              <a:spcBef>
                <a:spcPts val="0"/>
              </a:spcBef>
              <a:spcAft>
                <a:spcPts val="800"/>
              </a:spcAft>
            </a:pPr>
            <a:r>
              <a:rPr lang="en-US" sz="1200" dirty="0">
                <a:effectLst/>
                <a:latin typeface="Calibri" panose="020F0502020204030204" pitchFamily="34" charset="0"/>
                <a:ea typeface="Tahoma" panose="020B0604030504040204" pitchFamily="34" charset="0"/>
                <a:cs typeface="Calibri" panose="020F0502020204030204" pitchFamily="34" charset="0"/>
              </a:rPr>
              <a:t>        </a:t>
            </a:r>
            <a:endParaRPr lang="en-US" sz="1400" dirty="0">
              <a:latin typeface="Calibri" panose="020F0502020204030204" pitchFamily="34" charset="0"/>
              <a:ea typeface="Tahoma" panose="020B0604030504040204" pitchFamily="34" charset="0"/>
              <a:cs typeface="Calibri" panose="020F0502020204030204" pitchFamily="34" charset="0"/>
            </a:endParaRPr>
          </a:p>
        </p:txBody>
      </p:sp>
      <p:sp>
        <p:nvSpPr>
          <p:cNvPr id="6" name="Date Placeholder 5">
            <a:extLst>
              <a:ext uri="{FF2B5EF4-FFF2-40B4-BE49-F238E27FC236}">
                <a16:creationId xmlns:a16="http://schemas.microsoft.com/office/drawing/2014/main" id="{CAE1E8DB-71C0-4174-A385-4F1FCF21B9F4}"/>
              </a:ext>
            </a:extLst>
          </p:cNvPr>
          <p:cNvSpPr>
            <a:spLocks noGrp="1"/>
          </p:cNvSpPr>
          <p:nvPr>
            <p:ph type="dt" sz="half" idx="10"/>
          </p:nvPr>
        </p:nvSpPr>
        <p:spPr/>
        <p:txBody>
          <a:bodyPr/>
          <a:lstStyle/>
          <a:p>
            <a:fld id="{A0B8AE20-409C-4661-8E45-52C6EE77CDDD}" type="datetime1">
              <a:rPr lang="en-US" smtClean="0"/>
              <a:t>1/3/2021</a:t>
            </a:fld>
            <a:endParaRPr lang="en-US" dirty="0"/>
          </a:p>
        </p:txBody>
      </p:sp>
      <p:sp>
        <p:nvSpPr>
          <p:cNvPr id="7" name="Slide Number Placeholder 6">
            <a:extLst>
              <a:ext uri="{FF2B5EF4-FFF2-40B4-BE49-F238E27FC236}">
                <a16:creationId xmlns:a16="http://schemas.microsoft.com/office/drawing/2014/main" id="{89E99702-923C-4089-AF27-3CA6FE7007C3}"/>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81265939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4501195" cy="4966936"/>
          </a:xfrm>
        </p:spPr>
        <p:txBody>
          <a:bodyPr>
            <a:noAutofit/>
          </a:bodyPr>
          <a:lstStyle/>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else {</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a:t>
            </a:r>
            <a:r>
              <a:rPr lang="en-US" sz="1400" dirty="0" err="1">
                <a:ea typeface="Adobe Gothic Std B" panose="020B0800000000000000" pitchFamily="34" charset="-128"/>
                <a:cs typeface="Calibri" panose="020F0502020204030204" pitchFamily="34" charset="0"/>
              </a:rPr>
              <a:t>i</a:t>
            </a:r>
            <a:r>
              <a:rPr lang="en-US" sz="1400" dirty="0">
                <a:ea typeface="Adobe Gothic Std B" panose="020B0800000000000000" pitchFamily="34" charset="-128"/>
                <a:cs typeface="Calibri" panose="020F0502020204030204" pitchFamily="34" charset="0"/>
              </a:rPr>
              <a:t>=1+i;</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a:t>
            </a:r>
            <a:r>
              <a:rPr lang="en-US" sz="1400" dirty="0" err="1">
                <a:ea typeface="Adobe Gothic Std B" panose="020B0800000000000000" pitchFamily="34" charset="-128"/>
                <a:cs typeface="Calibri" panose="020F0502020204030204" pitchFamily="34" charset="0"/>
              </a:rPr>
              <a:t>i</a:t>
            </a:r>
            <a:r>
              <a:rPr lang="en-US" sz="1400" dirty="0">
                <a:ea typeface="Adobe Gothic Std B" panose="020B0800000000000000" pitchFamily="34" charset="-128"/>
                <a:cs typeface="Calibri" panose="020F0502020204030204" pitchFamily="34" charset="0"/>
              </a:rPr>
              <a:t> = (</a:t>
            </a:r>
            <a:r>
              <a:rPr lang="en-US" sz="1400" dirty="0" err="1">
                <a:ea typeface="Adobe Gothic Std B" panose="020B0800000000000000" pitchFamily="34" charset="-128"/>
                <a:cs typeface="Calibri" panose="020F0502020204030204" pitchFamily="34" charset="0"/>
              </a:rPr>
              <a:t>i+key</a:t>
            </a:r>
            <a:r>
              <a:rPr lang="en-US" sz="1400" dirty="0">
                <a:ea typeface="Adobe Gothic Std B" panose="020B0800000000000000" pitchFamily="34" charset="-128"/>
                <a:cs typeface="Calibri" panose="020F0502020204030204" pitchFamily="34" charset="0"/>
              </a:rPr>
              <a:t>)%(</a:t>
            </a:r>
            <a:r>
              <a:rPr lang="en-US" sz="1400" dirty="0" err="1">
                <a:ea typeface="Adobe Gothic Std B" panose="020B0800000000000000" pitchFamily="34" charset="-128"/>
                <a:cs typeface="Calibri" panose="020F0502020204030204" pitchFamily="34" charset="0"/>
              </a:rPr>
              <a:t>input.length</a:t>
            </a:r>
            <a:r>
              <a:rPr lang="en-US" sz="1400" dirty="0">
                <a:ea typeface="Adobe Gothic Std B" panose="020B0800000000000000" pitchFamily="34" charset="-128"/>
                <a:cs typeface="Calibri" panose="020F0502020204030204" pitchFamily="34" charset="0"/>
              </a:rPr>
              <a:t>());</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    </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return new String(output)  ;</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public String decryption()</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int length = </a:t>
            </a:r>
            <a:r>
              <a:rPr lang="en-US" sz="1400" dirty="0" err="1">
                <a:ea typeface="Adobe Gothic Std B" panose="020B0800000000000000" pitchFamily="34" charset="-128"/>
                <a:cs typeface="Calibri" panose="020F0502020204030204" pitchFamily="34" charset="0"/>
              </a:rPr>
              <a:t>input.length</a:t>
            </a:r>
            <a:r>
              <a:rPr lang="en-US" sz="1400" dirty="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int </a:t>
            </a:r>
            <a:r>
              <a:rPr lang="en-US" sz="1400" dirty="0" err="1">
                <a:ea typeface="Adobe Gothic Std B" panose="020B0800000000000000" pitchFamily="34" charset="-128"/>
                <a:cs typeface="Calibri" panose="020F0502020204030204" pitchFamily="34" charset="0"/>
              </a:rPr>
              <a:t>ylength</a:t>
            </a:r>
            <a:r>
              <a:rPr lang="en-US" sz="1400" dirty="0">
                <a:ea typeface="Adobe Gothic Std B" panose="020B0800000000000000" pitchFamily="34" charset="-128"/>
                <a:cs typeface="Calibri" panose="020F0502020204030204" pitchFamily="34" charset="0"/>
              </a:rPr>
              <a:t>=(int) </a:t>
            </a:r>
            <a:r>
              <a:rPr lang="en-US" sz="1400" dirty="0" err="1">
                <a:ea typeface="Adobe Gothic Std B" panose="020B0800000000000000" pitchFamily="34" charset="-128"/>
                <a:cs typeface="Calibri" panose="020F0502020204030204" pitchFamily="34" charset="0"/>
              </a:rPr>
              <a:t>Math.ceil</a:t>
            </a:r>
            <a:r>
              <a:rPr lang="en-US" sz="1400" dirty="0">
                <a:ea typeface="Adobe Gothic Std B" panose="020B0800000000000000" pitchFamily="34" charset="-128"/>
                <a:cs typeface="Calibri" panose="020F0502020204030204" pitchFamily="34" charset="0"/>
              </a:rPr>
              <a:t>((double)length/key);</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char[] </a:t>
            </a:r>
            <a:r>
              <a:rPr lang="en-US" sz="1400" dirty="0" err="1">
                <a:ea typeface="Adobe Gothic Std B" panose="020B0800000000000000" pitchFamily="34" charset="-128"/>
                <a:cs typeface="Calibri" panose="020F0502020204030204" pitchFamily="34" charset="0"/>
              </a:rPr>
              <a:t>input_array</a:t>
            </a:r>
            <a:r>
              <a:rPr lang="en-US" sz="1400" dirty="0">
                <a:ea typeface="Adobe Gothic Std B" panose="020B0800000000000000" pitchFamily="34" charset="-128"/>
                <a:cs typeface="Calibri" panose="020F0502020204030204" pitchFamily="34" charset="0"/>
              </a:rPr>
              <a:t> = </a:t>
            </a:r>
            <a:r>
              <a:rPr lang="en-US" sz="1400" dirty="0" err="1">
                <a:ea typeface="Adobe Gothic Std B" panose="020B0800000000000000" pitchFamily="34" charset="-128"/>
                <a:cs typeface="Calibri" panose="020F0502020204030204" pitchFamily="34" charset="0"/>
              </a:rPr>
              <a:t>input.toCharArray</a:t>
            </a:r>
            <a:r>
              <a:rPr lang="en-US" sz="1400" dirty="0">
                <a:ea typeface="Adobe Gothic Std B" panose="020B0800000000000000" pitchFamily="34" charset="-128"/>
                <a:cs typeface="Calibri" panose="020F0502020204030204" pitchFamily="34" charset="0"/>
              </a:rPr>
              <a:t>();</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char[] output = new char[</a:t>
            </a:r>
            <a:r>
              <a:rPr lang="en-US" sz="1400" dirty="0" err="1">
                <a:ea typeface="Adobe Gothic Std B" panose="020B0800000000000000" pitchFamily="34" charset="-128"/>
                <a:cs typeface="Calibri" panose="020F0502020204030204" pitchFamily="34" charset="0"/>
              </a:rPr>
              <a:t>input.length</a:t>
            </a:r>
            <a:r>
              <a:rPr lang="en-US" sz="1400" dirty="0">
                <a:ea typeface="Adobe Gothic Std B" panose="020B0800000000000000" pitchFamily="34" charset="-128"/>
                <a:cs typeface="Calibri" panose="020F0502020204030204" pitchFamily="34" charset="0"/>
              </a:rPr>
              <a:t>()];</a:t>
            </a:r>
          </a:p>
          <a:p>
            <a:pPr marL="0" marR="0" indent="0">
              <a:lnSpc>
                <a:spcPct val="107000"/>
              </a:lnSpc>
              <a:spcBef>
                <a:spcPts val="0"/>
              </a:spcBef>
              <a:spcAft>
                <a:spcPts val="800"/>
              </a:spcAft>
              <a:buNone/>
            </a:pPr>
            <a:r>
              <a:rPr lang="en-US" sz="1400" dirty="0">
                <a:ea typeface="Adobe Gothic Std B" panose="020B0800000000000000" pitchFamily="34" charset="-128"/>
                <a:cs typeface="Calibri" panose="020F0502020204030204" pitchFamily="34" charset="0"/>
              </a:rPr>
              <a:t>        int </a:t>
            </a:r>
            <a:r>
              <a:rPr lang="en-US" sz="1400" dirty="0" err="1">
                <a:ea typeface="Adobe Gothic Std B" panose="020B0800000000000000" pitchFamily="34" charset="-128"/>
                <a:cs typeface="Calibri" panose="020F0502020204030204" pitchFamily="34" charset="0"/>
              </a:rPr>
              <a:t>i</a:t>
            </a:r>
            <a:r>
              <a:rPr lang="en-US" sz="1400" dirty="0">
                <a:ea typeface="Adobe Gothic Std B" panose="020B0800000000000000" pitchFamily="34" charset="-128"/>
                <a:cs typeface="Calibri" panose="020F0502020204030204" pitchFamily="34" charset="0"/>
              </a:rPr>
              <a:t> = 0 , j = 0;</a:t>
            </a:r>
          </a:p>
        </p:txBody>
      </p:sp>
      <p:sp>
        <p:nvSpPr>
          <p:cNvPr id="7" name="TextBox 6">
            <a:extLst>
              <a:ext uri="{FF2B5EF4-FFF2-40B4-BE49-F238E27FC236}">
                <a16:creationId xmlns:a16="http://schemas.microsoft.com/office/drawing/2014/main" id="{92E98284-71D8-47BF-8DA6-36B8094F86FF}"/>
              </a:ext>
            </a:extLst>
          </p:cNvPr>
          <p:cNvSpPr txBox="1"/>
          <p:nvPr/>
        </p:nvSpPr>
        <p:spPr>
          <a:xfrm>
            <a:off x="5834743" y="1877069"/>
            <a:ext cx="5152256" cy="5163016"/>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int x = </a:t>
            </a:r>
            <a:r>
              <a:rPr lang="en-US" sz="1800" dirty="0" err="1">
                <a:effectLst/>
                <a:ea typeface="Calibri" panose="020F0502020204030204" pitchFamily="34" charset="0"/>
                <a:cs typeface="Arial" panose="020B0604020202020204" pitchFamily="34" charset="0"/>
              </a:rPr>
              <a:t>input.length</a:t>
            </a:r>
            <a:r>
              <a:rPr lang="en-US" sz="1800" dirty="0">
                <a:effectLst/>
                <a:ea typeface="Calibri" panose="020F0502020204030204" pitchFamily="34" charset="0"/>
                <a:cs typeface="Arial" panose="020B0604020202020204" pitchFamily="34" charset="0"/>
              </a:rPr>
              <a:t>()% 2;</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if(x==1){</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while(j &lt; </a:t>
            </a:r>
            <a:r>
              <a:rPr lang="en-US" sz="1800" dirty="0" err="1">
                <a:effectLst/>
                <a:ea typeface="Calibri" panose="020F0502020204030204" pitchFamily="34" charset="0"/>
                <a:cs typeface="Arial" panose="020B0604020202020204" pitchFamily="34" charset="0"/>
              </a:rPr>
              <a:t>input.length</a:t>
            </a:r>
            <a:r>
              <a:rPr lang="en-US" sz="1800" dirty="0">
                <a:effectLst/>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output[j] = </a:t>
            </a:r>
            <a:r>
              <a:rPr lang="en-US" sz="1800" dirty="0" err="1">
                <a:effectLst/>
                <a:ea typeface="Calibri" panose="020F0502020204030204" pitchFamily="34" charset="0"/>
                <a:cs typeface="Arial" panose="020B0604020202020204" pitchFamily="34" charset="0"/>
              </a:rPr>
              <a:t>input_array</a:t>
            </a:r>
            <a:r>
              <a:rPr lang="en-US" sz="1800" dirty="0">
                <a:effectLst/>
                <a:ea typeface="Calibri" panose="020F0502020204030204" pitchFamily="34" charset="0"/>
                <a:cs typeface="Arial" panose="020B0604020202020204" pitchFamily="34" charset="0"/>
              </a:rPr>
              <a:t>[</a:t>
            </a:r>
            <a:r>
              <a:rPr lang="en-US" sz="1800" dirty="0" err="1">
                <a:effectLst/>
                <a:ea typeface="Calibri" panose="020F0502020204030204" pitchFamily="34" charset="0"/>
                <a:cs typeface="Arial" panose="020B0604020202020204" pitchFamily="34" charset="0"/>
              </a:rPr>
              <a:t>i</a:t>
            </a:r>
            <a:r>
              <a:rPr lang="en-US" sz="1800" dirty="0">
                <a:effectLst/>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a:t>
            </a:r>
            <a:r>
              <a:rPr lang="en-US" sz="1800" dirty="0" err="1">
                <a:effectLst/>
                <a:ea typeface="Calibri" panose="020F0502020204030204" pitchFamily="34" charset="0"/>
                <a:cs typeface="Arial" panose="020B0604020202020204" pitchFamily="34" charset="0"/>
              </a:rPr>
              <a:t>j++</a:t>
            </a:r>
            <a:r>
              <a:rPr lang="en-US" sz="1800" dirty="0">
                <a:effectLst/>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a:t>
            </a:r>
            <a:r>
              <a:rPr lang="en-US" sz="1800" dirty="0" err="1">
                <a:effectLst/>
                <a:ea typeface="Calibri" panose="020F0502020204030204" pitchFamily="34" charset="0"/>
                <a:cs typeface="Arial" panose="020B0604020202020204" pitchFamily="34" charset="0"/>
              </a:rPr>
              <a:t>i</a:t>
            </a:r>
            <a:r>
              <a:rPr lang="en-US" sz="1800" dirty="0">
                <a:effectLst/>
                <a:ea typeface="Calibri" panose="020F0502020204030204" pitchFamily="34" charset="0"/>
                <a:cs typeface="Arial" panose="020B0604020202020204" pitchFamily="34" charset="0"/>
              </a:rPr>
              <a:t> = (</a:t>
            </a:r>
            <a:r>
              <a:rPr lang="en-US" sz="1800" dirty="0" err="1">
                <a:effectLst/>
                <a:ea typeface="Calibri" panose="020F0502020204030204" pitchFamily="34" charset="0"/>
                <a:cs typeface="Arial" panose="020B0604020202020204" pitchFamily="34" charset="0"/>
              </a:rPr>
              <a:t>i+ylength</a:t>
            </a:r>
            <a:r>
              <a:rPr lang="en-US" sz="1800" dirty="0">
                <a:effectLst/>
                <a:ea typeface="Calibri" panose="020F0502020204030204" pitchFamily="34" charset="0"/>
                <a:cs typeface="Arial" panose="020B0604020202020204" pitchFamily="34" charset="0"/>
              </a:rPr>
              <a:t>)%</a:t>
            </a:r>
            <a:r>
              <a:rPr lang="en-US" sz="1800" dirty="0" err="1">
                <a:effectLst/>
                <a:ea typeface="Calibri" panose="020F0502020204030204" pitchFamily="34" charset="0"/>
                <a:cs typeface="Arial" panose="020B0604020202020204" pitchFamily="34" charset="0"/>
              </a:rPr>
              <a:t>input.length</a:t>
            </a:r>
            <a:r>
              <a:rPr lang="en-US" sz="1800" dirty="0">
                <a:effectLst/>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else {</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while(j &lt; </a:t>
            </a:r>
            <a:r>
              <a:rPr lang="en-US" sz="1800" dirty="0" err="1">
                <a:effectLst/>
                <a:ea typeface="Calibri" panose="020F0502020204030204" pitchFamily="34" charset="0"/>
                <a:cs typeface="Arial" panose="020B0604020202020204" pitchFamily="34" charset="0"/>
              </a:rPr>
              <a:t>input.length</a:t>
            </a:r>
            <a:r>
              <a:rPr lang="en-US" sz="1800" dirty="0">
                <a:effectLst/>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output[j] = </a:t>
            </a:r>
            <a:r>
              <a:rPr lang="en-US" sz="1800" dirty="0" err="1">
                <a:effectLst/>
                <a:ea typeface="Calibri" panose="020F0502020204030204" pitchFamily="34" charset="0"/>
                <a:cs typeface="Arial" panose="020B0604020202020204" pitchFamily="34" charset="0"/>
              </a:rPr>
              <a:t>input_array</a:t>
            </a:r>
            <a:r>
              <a:rPr lang="en-US" sz="1800" dirty="0">
                <a:effectLst/>
                <a:ea typeface="Calibri" panose="020F0502020204030204" pitchFamily="34" charset="0"/>
                <a:cs typeface="Arial" panose="020B0604020202020204" pitchFamily="34" charset="0"/>
              </a:rPr>
              <a:t>[</a:t>
            </a:r>
            <a:r>
              <a:rPr lang="en-US" sz="1800" dirty="0" err="1">
                <a:effectLst/>
                <a:ea typeface="Calibri" panose="020F0502020204030204" pitchFamily="34" charset="0"/>
                <a:cs typeface="Arial" panose="020B0604020202020204" pitchFamily="34" charset="0"/>
              </a:rPr>
              <a:t>i</a:t>
            </a:r>
            <a:r>
              <a:rPr lang="en-US" sz="1800" dirty="0">
                <a:effectLst/>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        </a:t>
            </a:r>
            <a:r>
              <a:rPr lang="en-US" sz="1800" dirty="0" err="1">
                <a:effectLst/>
                <a:ea typeface="Calibri" panose="020F0502020204030204" pitchFamily="34" charset="0"/>
                <a:cs typeface="Arial" panose="020B0604020202020204" pitchFamily="34" charset="0"/>
              </a:rPr>
              <a:t>j++</a:t>
            </a:r>
            <a:r>
              <a:rPr lang="en-US" sz="1800" dirty="0">
                <a:effectLst/>
                <a:ea typeface="Calibri" panose="020F0502020204030204" pitchFamily="34" charset="0"/>
                <a:cs typeface="Arial" panose="020B0604020202020204" pitchFamily="34" charset="0"/>
              </a:rPr>
              <a:t>;</a:t>
            </a:r>
          </a:p>
          <a:p>
            <a:pPr marL="0" marR="0">
              <a:lnSpc>
                <a:spcPct val="107000"/>
              </a:lnSpc>
              <a:spcBef>
                <a:spcPts val="0"/>
              </a:spcBef>
              <a:spcAft>
                <a:spcPts val="800"/>
              </a:spcAft>
            </a:pPr>
            <a:endParaRPr lang="en-US" dirty="0"/>
          </a:p>
        </p:txBody>
      </p:sp>
      <p:sp>
        <p:nvSpPr>
          <p:cNvPr id="9" name="Date Placeholder 8">
            <a:extLst>
              <a:ext uri="{FF2B5EF4-FFF2-40B4-BE49-F238E27FC236}">
                <a16:creationId xmlns:a16="http://schemas.microsoft.com/office/drawing/2014/main" id="{149DBD71-FA91-4767-87D7-BA3C40949068}"/>
              </a:ext>
            </a:extLst>
          </p:cNvPr>
          <p:cNvSpPr>
            <a:spLocks noGrp="1"/>
          </p:cNvSpPr>
          <p:nvPr>
            <p:ph type="dt" sz="half" idx="10"/>
          </p:nvPr>
        </p:nvSpPr>
        <p:spPr/>
        <p:txBody>
          <a:bodyPr/>
          <a:lstStyle/>
          <a:p>
            <a:fld id="{C5BA18E6-13EE-415C-AACA-871AC920CCC8}" type="datetime1">
              <a:rPr lang="en-US" smtClean="0"/>
              <a:t>1/3/2021</a:t>
            </a:fld>
            <a:endParaRPr lang="en-US" dirty="0"/>
          </a:p>
        </p:txBody>
      </p:sp>
      <p:sp>
        <p:nvSpPr>
          <p:cNvPr id="10" name="Slide Number Placeholder 9">
            <a:extLst>
              <a:ext uri="{FF2B5EF4-FFF2-40B4-BE49-F238E27FC236}">
                <a16:creationId xmlns:a16="http://schemas.microsoft.com/office/drawing/2014/main" id="{B8E91083-6FED-450F-BF2E-AC909B7EB912}"/>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06563468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9784080" cy="4966936"/>
          </a:xfrm>
        </p:spPr>
        <p:txBody>
          <a:bodyPr>
            <a:noAutofit/>
          </a:bodyPr>
          <a:lstStyle/>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if(</a:t>
            </a:r>
            <a:r>
              <a:rPr lang="en-US" sz="1400" b="1" dirty="0" err="1">
                <a:latin typeface="Calibri" panose="020F0502020204030204" pitchFamily="34" charset="0"/>
                <a:ea typeface="Adobe Gothic Std B" panose="020B0800000000000000" pitchFamily="34" charset="-128"/>
                <a:cs typeface="Calibri" panose="020F0502020204030204" pitchFamily="34" charset="0"/>
              </a:rPr>
              <a:t>i</a:t>
            </a:r>
            <a:r>
              <a:rPr lang="en-US" sz="1400" b="1" dirty="0">
                <a:latin typeface="Calibri" panose="020F0502020204030204" pitchFamily="34" charset="0"/>
                <a:ea typeface="Adobe Gothic Std B" panose="020B0800000000000000" pitchFamily="34" charset="-128"/>
                <a:cs typeface="Calibri" panose="020F0502020204030204" pitchFamily="34" charset="0"/>
              </a:rPr>
              <a:t> == key){</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r>
              <a:rPr lang="en-US" sz="1400" b="1" dirty="0" err="1">
                <a:latin typeface="Calibri" panose="020F0502020204030204" pitchFamily="34" charset="0"/>
                <a:ea typeface="Adobe Gothic Std B" panose="020B0800000000000000" pitchFamily="34" charset="-128"/>
                <a:cs typeface="Calibri" panose="020F0502020204030204" pitchFamily="34" charset="0"/>
              </a:rPr>
              <a:t>i</a:t>
            </a:r>
            <a:r>
              <a:rPr lang="en-US" sz="1400" b="1" dirty="0">
                <a:latin typeface="Calibri" panose="020F0502020204030204" pitchFamily="34" charset="0"/>
                <a:ea typeface="Adobe Gothic Std B" panose="020B0800000000000000" pitchFamily="34" charset="-128"/>
                <a:cs typeface="Calibri" panose="020F0502020204030204" pitchFamily="34" charset="0"/>
              </a:rPr>
              <a:t> = (</a:t>
            </a:r>
            <a:r>
              <a:rPr lang="en-US" sz="1400" b="1" dirty="0" err="1">
                <a:latin typeface="Calibri" panose="020F0502020204030204" pitchFamily="34" charset="0"/>
                <a:ea typeface="Adobe Gothic Std B" panose="020B0800000000000000" pitchFamily="34" charset="-128"/>
                <a:cs typeface="Calibri" panose="020F0502020204030204" pitchFamily="34" charset="0"/>
              </a:rPr>
              <a:t>i+ylength</a:t>
            </a:r>
            <a:r>
              <a:rPr lang="en-US" sz="1400" b="1" dirty="0">
                <a:latin typeface="Calibri" panose="020F0502020204030204" pitchFamily="34" charset="0"/>
                <a:ea typeface="Adobe Gothic Std B" panose="020B0800000000000000" pitchFamily="34" charset="-128"/>
                <a:cs typeface="Calibri" panose="020F0502020204030204" pitchFamily="34" charset="0"/>
              </a:rPr>
              <a:t>)%(</a:t>
            </a:r>
            <a:r>
              <a:rPr lang="en-US" sz="1400" b="1" dirty="0" err="1">
                <a:latin typeface="Calibri" panose="020F0502020204030204" pitchFamily="34" charset="0"/>
                <a:ea typeface="Adobe Gothic Std B" panose="020B0800000000000000" pitchFamily="34" charset="-128"/>
                <a:cs typeface="Calibri" panose="020F0502020204030204" pitchFamily="34" charset="0"/>
              </a:rPr>
              <a:t>input.length</a:t>
            </a:r>
            <a:r>
              <a:rPr lang="en-US" sz="1400" b="1" dirty="0">
                <a:latin typeface="Calibri" panose="020F0502020204030204" pitchFamily="34" charset="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else if(</a:t>
            </a:r>
            <a:r>
              <a:rPr lang="en-US" sz="1400" b="1" dirty="0" err="1">
                <a:latin typeface="Calibri" panose="020F0502020204030204" pitchFamily="34" charset="0"/>
                <a:ea typeface="Adobe Gothic Std B" panose="020B0800000000000000" pitchFamily="34" charset="-128"/>
                <a:cs typeface="Calibri" panose="020F0502020204030204" pitchFamily="34" charset="0"/>
              </a:rPr>
              <a:t>i</a:t>
            </a:r>
            <a:r>
              <a:rPr lang="en-US" sz="1400" b="1" dirty="0">
                <a:latin typeface="Calibri" panose="020F0502020204030204" pitchFamily="34" charset="0"/>
                <a:ea typeface="Adobe Gothic Std B" panose="020B0800000000000000" pitchFamily="34" charset="-128"/>
                <a:cs typeface="Calibri" panose="020F0502020204030204" pitchFamily="34" charset="0"/>
              </a:rPr>
              <a:t> &lt; key)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r>
              <a:rPr lang="en-US" sz="1400" b="1" dirty="0" err="1">
                <a:latin typeface="Calibri" panose="020F0502020204030204" pitchFamily="34" charset="0"/>
                <a:ea typeface="Adobe Gothic Std B" panose="020B0800000000000000" pitchFamily="34" charset="-128"/>
                <a:cs typeface="Calibri" panose="020F0502020204030204" pitchFamily="34" charset="0"/>
              </a:rPr>
              <a:t>i</a:t>
            </a:r>
            <a:r>
              <a:rPr lang="en-US" sz="1400" b="1" dirty="0">
                <a:latin typeface="Calibri" panose="020F0502020204030204" pitchFamily="34" charset="0"/>
                <a:ea typeface="Adobe Gothic Std B" panose="020B0800000000000000" pitchFamily="34" charset="-128"/>
                <a:cs typeface="Calibri" panose="020F0502020204030204" pitchFamily="34" charset="0"/>
              </a:rPr>
              <a:t> = (</a:t>
            </a:r>
            <a:r>
              <a:rPr lang="en-US" sz="1400" b="1" dirty="0" err="1">
                <a:latin typeface="Calibri" panose="020F0502020204030204" pitchFamily="34" charset="0"/>
                <a:ea typeface="Adobe Gothic Std B" panose="020B0800000000000000" pitchFamily="34" charset="-128"/>
                <a:cs typeface="Calibri" panose="020F0502020204030204" pitchFamily="34" charset="0"/>
              </a:rPr>
              <a:t>i+ylength</a:t>
            </a:r>
            <a:r>
              <a:rPr lang="en-US" sz="1400" b="1" dirty="0">
                <a:latin typeface="Calibri" panose="020F0502020204030204" pitchFamily="34" charset="0"/>
                <a:ea typeface="Adobe Gothic Std B" panose="020B0800000000000000" pitchFamily="34" charset="-128"/>
                <a:cs typeface="Calibri" panose="020F0502020204030204" pitchFamily="34" charset="0"/>
              </a:rPr>
              <a:t>)%(</a:t>
            </a:r>
            <a:r>
              <a:rPr lang="en-US" sz="1400" b="1" dirty="0" err="1">
                <a:latin typeface="Calibri" panose="020F0502020204030204" pitchFamily="34" charset="0"/>
                <a:ea typeface="Adobe Gothic Std B" panose="020B0800000000000000" pitchFamily="34" charset="-128"/>
                <a:cs typeface="Calibri" panose="020F0502020204030204" pitchFamily="34" charset="0"/>
              </a:rPr>
              <a:t>input.length</a:t>
            </a:r>
            <a:r>
              <a:rPr lang="en-US" sz="1400" b="1" dirty="0">
                <a:latin typeface="Calibri" panose="020F0502020204030204" pitchFamily="34" charset="0"/>
                <a:ea typeface="Adobe Gothic Std B" panose="020B0800000000000000" pitchFamily="34" charset="-128"/>
                <a:cs typeface="Calibri" panose="020F0502020204030204" pitchFamily="34" charset="0"/>
              </a:rPr>
              <a:t>());</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else</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r>
              <a:rPr lang="en-US" sz="1400" b="1" dirty="0" err="1">
                <a:latin typeface="Calibri" panose="020F0502020204030204" pitchFamily="34" charset="0"/>
                <a:ea typeface="Adobe Gothic Std B" panose="020B0800000000000000" pitchFamily="34" charset="-128"/>
                <a:cs typeface="Calibri" panose="020F0502020204030204" pitchFamily="34" charset="0"/>
              </a:rPr>
              <a:t>i</a:t>
            </a:r>
            <a:r>
              <a:rPr lang="en-US" sz="1400" b="1" dirty="0">
                <a:latin typeface="Calibri" panose="020F0502020204030204" pitchFamily="34" charset="0"/>
                <a:ea typeface="Adobe Gothic Std B" panose="020B0800000000000000" pitchFamily="34" charset="-128"/>
                <a:cs typeface="Calibri" panose="020F0502020204030204" pitchFamily="34" charset="0"/>
              </a:rPr>
              <a:t>=i+1;</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r>
              <a:rPr lang="en-US" sz="1400" b="1" dirty="0" err="1">
                <a:latin typeface="Calibri" panose="020F0502020204030204" pitchFamily="34" charset="0"/>
                <a:ea typeface="Adobe Gothic Std B" panose="020B0800000000000000" pitchFamily="34" charset="-128"/>
                <a:cs typeface="Calibri" panose="020F0502020204030204" pitchFamily="34" charset="0"/>
              </a:rPr>
              <a:t>i</a:t>
            </a:r>
            <a:r>
              <a:rPr lang="en-US" sz="1400" b="1" dirty="0">
                <a:latin typeface="Calibri" panose="020F0502020204030204" pitchFamily="34" charset="0"/>
                <a:ea typeface="Adobe Gothic Std B" panose="020B0800000000000000" pitchFamily="34" charset="-128"/>
                <a:cs typeface="Calibri" panose="020F0502020204030204" pitchFamily="34" charset="0"/>
              </a:rPr>
              <a:t> = (</a:t>
            </a:r>
            <a:r>
              <a:rPr lang="en-US" sz="1400" b="1" dirty="0" err="1">
                <a:latin typeface="Calibri" panose="020F0502020204030204" pitchFamily="34" charset="0"/>
                <a:ea typeface="Adobe Gothic Std B" panose="020B0800000000000000" pitchFamily="34" charset="-128"/>
                <a:cs typeface="Calibri" panose="020F0502020204030204" pitchFamily="34" charset="0"/>
              </a:rPr>
              <a:t>i+ylength</a:t>
            </a:r>
            <a:r>
              <a:rPr lang="en-US" sz="1400" b="1" dirty="0">
                <a:latin typeface="Calibri" panose="020F0502020204030204" pitchFamily="34" charset="0"/>
                <a:ea typeface="Adobe Gothic Std B" panose="020B0800000000000000" pitchFamily="34" charset="-128"/>
                <a:cs typeface="Calibri" panose="020F0502020204030204" pitchFamily="34" charset="0"/>
              </a:rPr>
              <a:t>)%(</a:t>
            </a:r>
            <a:r>
              <a:rPr lang="en-US" sz="1400" b="1" dirty="0" err="1">
                <a:latin typeface="Calibri" panose="020F0502020204030204" pitchFamily="34" charset="0"/>
                <a:ea typeface="Adobe Gothic Std B" panose="020B0800000000000000" pitchFamily="34" charset="-128"/>
                <a:cs typeface="Calibri" panose="020F0502020204030204" pitchFamily="34" charset="0"/>
              </a:rPr>
              <a:t>input.length</a:t>
            </a:r>
            <a:r>
              <a:rPr lang="en-US" sz="1400" b="1" dirty="0">
                <a:latin typeface="Calibri" panose="020F0502020204030204" pitchFamily="34" charset="0"/>
                <a:ea typeface="Adobe Gothic Std B" panose="020B0800000000000000" pitchFamily="34" charset="-128"/>
                <a:cs typeface="Calibri" panose="020F0502020204030204" pitchFamily="34" charset="0"/>
              </a:rPr>
              <a:t>());</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a:t>
            </a:r>
          </a:p>
          <a:p>
            <a:pPr marL="0" marR="0" indent="0">
              <a:lnSpc>
                <a:spcPct val="107000"/>
              </a:lnSpc>
              <a:spcBef>
                <a:spcPts val="0"/>
              </a:spcBef>
              <a:spcAft>
                <a:spcPts val="800"/>
              </a:spcAft>
              <a:buNone/>
            </a:pPr>
            <a:r>
              <a:rPr lang="en-US" sz="1400" b="1" dirty="0">
                <a:latin typeface="Calibri" panose="020F0502020204030204" pitchFamily="34" charset="0"/>
                <a:ea typeface="Adobe Gothic Std B" panose="020B0800000000000000" pitchFamily="34" charset="-128"/>
                <a:cs typeface="Calibri" panose="020F0502020204030204" pitchFamily="34" charset="0"/>
              </a:rPr>
              <a:t>        return new String(output); }  }</a:t>
            </a:r>
          </a:p>
          <a:p>
            <a:pPr marL="0" marR="0" indent="0">
              <a:lnSpc>
                <a:spcPct val="107000"/>
              </a:lnSpc>
              <a:spcBef>
                <a:spcPts val="0"/>
              </a:spcBef>
              <a:spcAft>
                <a:spcPts val="800"/>
              </a:spcAft>
              <a:buNone/>
            </a:pPr>
            <a:endParaRPr lang="en-US" sz="1400" dirty="0">
              <a:latin typeface="Calibri" panose="020F0502020204030204" pitchFamily="34" charset="0"/>
              <a:ea typeface="Adobe Gothic Std B" panose="020B0800000000000000" pitchFamily="34" charset="-128"/>
              <a:cs typeface="Calibri" panose="020F0502020204030204" pitchFamily="34" charset="0"/>
            </a:endParaRPr>
          </a:p>
          <a:p>
            <a:pPr marL="0" marR="0" indent="0">
              <a:lnSpc>
                <a:spcPct val="107000"/>
              </a:lnSpc>
              <a:spcBef>
                <a:spcPts val="0"/>
              </a:spcBef>
              <a:spcAft>
                <a:spcPts val="800"/>
              </a:spcAft>
              <a:buNone/>
            </a:pPr>
            <a:endParaRPr lang="en-US" sz="1400" dirty="0">
              <a:ea typeface="Adobe Gothic Std B" panose="020B0800000000000000" pitchFamily="34" charset="-128"/>
              <a:cs typeface="Calibri" panose="020F0502020204030204" pitchFamily="34" charset="0"/>
            </a:endParaRPr>
          </a:p>
        </p:txBody>
      </p:sp>
      <p:sp>
        <p:nvSpPr>
          <p:cNvPr id="3" name="Date Placeholder 2">
            <a:extLst>
              <a:ext uri="{FF2B5EF4-FFF2-40B4-BE49-F238E27FC236}">
                <a16:creationId xmlns:a16="http://schemas.microsoft.com/office/drawing/2014/main" id="{491E5188-35A2-4DD3-8C06-816F1B844AC0}"/>
              </a:ext>
            </a:extLst>
          </p:cNvPr>
          <p:cNvSpPr>
            <a:spLocks noGrp="1"/>
          </p:cNvSpPr>
          <p:nvPr>
            <p:ph type="dt" sz="half" idx="10"/>
          </p:nvPr>
        </p:nvSpPr>
        <p:spPr/>
        <p:txBody>
          <a:bodyPr/>
          <a:lstStyle/>
          <a:p>
            <a:fld id="{3A526DA0-C6F0-4811-B480-06498115C1BE}" type="datetime1">
              <a:rPr lang="en-US" smtClean="0"/>
              <a:t>1/3/2021</a:t>
            </a:fld>
            <a:endParaRPr lang="en-US" dirty="0"/>
          </a:p>
        </p:txBody>
      </p:sp>
      <p:sp>
        <p:nvSpPr>
          <p:cNvPr id="6" name="Slide Number Placeholder 5">
            <a:extLst>
              <a:ext uri="{FF2B5EF4-FFF2-40B4-BE49-F238E27FC236}">
                <a16:creationId xmlns:a16="http://schemas.microsoft.com/office/drawing/2014/main" id="{8C328367-3523-4AB3-9B35-A1D51255CDAF}"/>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6063729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Screenshots </a:t>
            </a:r>
          </a:p>
        </p:txBody>
      </p:sp>
      <p:pic>
        <p:nvPicPr>
          <p:cNvPr id="6" name="Picture 5">
            <a:extLst>
              <a:ext uri="{FF2B5EF4-FFF2-40B4-BE49-F238E27FC236}">
                <a16:creationId xmlns:a16="http://schemas.microsoft.com/office/drawing/2014/main" id="{5CA66049-0429-43F8-93E5-1C9E13B87405}"/>
              </a:ext>
            </a:extLst>
          </p:cNvPr>
          <p:cNvPicPr>
            <a:picLocks noChangeAspect="1"/>
          </p:cNvPicPr>
          <p:nvPr/>
        </p:nvPicPr>
        <p:blipFill>
          <a:blip r:embed="rId3"/>
          <a:stretch>
            <a:fillRect/>
          </a:stretch>
        </p:blipFill>
        <p:spPr>
          <a:xfrm>
            <a:off x="1202919" y="2207174"/>
            <a:ext cx="2847975" cy="3129022"/>
          </a:xfrm>
          <a:prstGeom prst="rect">
            <a:avLst/>
          </a:prstGeom>
        </p:spPr>
      </p:pic>
      <p:pic>
        <p:nvPicPr>
          <p:cNvPr id="7" name="Picture 6">
            <a:extLst>
              <a:ext uri="{FF2B5EF4-FFF2-40B4-BE49-F238E27FC236}">
                <a16:creationId xmlns:a16="http://schemas.microsoft.com/office/drawing/2014/main" id="{1852894F-64F9-4FC5-8BBB-6E5A47B54CAD}"/>
              </a:ext>
            </a:extLst>
          </p:cNvPr>
          <p:cNvPicPr>
            <a:picLocks noChangeAspect="1"/>
          </p:cNvPicPr>
          <p:nvPr/>
        </p:nvPicPr>
        <p:blipFill>
          <a:blip r:embed="rId4"/>
          <a:stretch>
            <a:fillRect/>
          </a:stretch>
        </p:blipFill>
        <p:spPr>
          <a:xfrm>
            <a:off x="5891963" y="2207174"/>
            <a:ext cx="2847975" cy="3129022"/>
          </a:xfrm>
          <a:prstGeom prst="rect">
            <a:avLst/>
          </a:prstGeom>
        </p:spPr>
      </p:pic>
      <p:sp>
        <p:nvSpPr>
          <p:cNvPr id="8" name="TextBox 7">
            <a:extLst>
              <a:ext uri="{FF2B5EF4-FFF2-40B4-BE49-F238E27FC236}">
                <a16:creationId xmlns:a16="http://schemas.microsoft.com/office/drawing/2014/main" id="{2751A00E-9CA5-45A1-91F4-B5537B367FBC}"/>
              </a:ext>
            </a:extLst>
          </p:cNvPr>
          <p:cNvSpPr txBox="1"/>
          <p:nvPr/>
        </p:nvSpPr>
        <p:spPr>
          <a:xfrm>
            <a:off x="1811897" y="5450766"/>
            <a:ext cx="1630018" cy="646331"/>
          </a:xfrm>
          <a:prstGeom prst="rect">
            <a:avLst/>
          </a:prstGeom>
          <a:noFill/>
        </p:spPr>
        <p:txBody>
          <a:bodyPr wrap="square" rtlCol="0">
            <a:spAutoFit/>
          </a:bodyPr>
          <a:lstStyle/>
          <a:p>
            <a:pPr algn="ctr"/>
            <a:r>
              <a:rPr lang="en-US" dirty="0"/>
              <a:t>Before encryption</a:t>
            </a:r>
          </a:p>
        </p:txBody>
      </p:sp>
      <p:sp>
        <p:nvSpPr>
          <p:cNvPr id="13" name="TextBox 12">
            <a:extLst>
              <a:ext uri="{FF2B5EF4-FFF2-40B4-BE49-F238E27FC236}">
                <a16:creationId xmlns:a16="http://schemas.microsoft.com/office/drawing/2014/main" id="{97CB26C8-2D82-4B4C-ADD6-A1CFC70D6B6B}"/>
              </a:ext>
            </a:extLst>
          </p:cNvPr>
          <p:cNvSpPr txBox="1"/>
          <p:nvPr/>
        </p:nvSpPr>
        <p:spPr>
          <a:xfrm>
            <a:off x="6500941" y="5450765"/>
            <a:ext cx="1630018" cy="646331"/>
          </a:xfrm>
          <a:prstGeom prst="rect">
            <a:avLst/>
          </a:prstGeom>
          <a:noFill/>
        </p:spPr>
        <p:txBody>
          <a:bodyPr wrap="square" rtlCol="0">
            <a:spAutoFit/>
          </a:bodyPr>
          <a:lstStyle/>
          <a:p>
            <a:pPr algn="ctr"/>
            <a:r>
              <a:rPr lang="en-US" dirty="0"/>
              <a:t>After encryption</a:t>
            </a:r>
          </a:p>
        </p:txBody>
      </p:sp>
      <p:sp>
        <p:nvSpPr>
          <p:cNvPr id="14" name="Date Placeholder 13">
            <a:extLst>
              <a:ext uri="{FF2B5EF4-FFF2-40B4-BE49-F238E27FC236}">
                <a16:creationId xmlns:a16="http://schemas.microsoft.com/office/drawing/2014/main" id="{66CA7860-C725-4E2C-8709-53402DD195D0}"/>
              </a:ext>
            </a:extLst>
          </p:cNvPr>
          <p:cNvSpPr>
            <a:spLocks noGrp="1"/>
          </p:cNvSpPr>
          <p:nvPr>
            <p:ph type="dt" sz="half" idx="10"/>
          </p:nvPr>
        </p:nvSpPr>
        <p:spPr/>
        <p:txBody>
          <a:bodyPr/>
          <a:lstStyle/>
          <a:p>
            <a:fld id="{9E987747-066B-4B14-83E5-0B94C99BDF95}" type="datetime1">
              <a:rPr lang="en-US" smtClean="0"/>
              <a:t>1/3/2021</a:t>
            </a:fld>
            <a:endParaRPr lang="en-US" dirty="0"/>
          </a:p>
        </p:txBody>
      </p:sp>
      <p:sp>
        <p:nvSpPr>
          <p:cNvPr id="15" name="Slide Number Placeholder 14">
            <a:extLst>
              <a:ext uri="{FF2B5EF4-FFF2-40B4-BE49-F238E27FC236}">
                <a16:creationId xmlns:a16="http://schemas.microsoft.com/office/drawing/2014/main" id="{C285088E-1E96-458C-BDEC-360EE96A57D9}"/>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04486176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Screenshots</a:t>
            </a:r>
            <a:r>
              <a:rPr lang="en-US" dirty="0"/>
              <a:t> </a:t>
            </a:r>
          </a:p>
        </p:txBody>
      </p:sp>
      <p:sp>
        <p:nvSpPr>
          <p:cNvPr id="8" name="TextBox 7">
            <a:extLst>
              <a:ext uri="{FF2B5EF4-FFF2-40B4-BE49-F238E27FC236}">
                <a16:creationId xmlns:a16="http://schemas.microsoft.com/office/drawing/2014/main" id="{2751A00E-9CA5-45A1-91F4-B5537B367FBC}"/>
              </a:ext>
            </a:extLst>
          </p:cNvPr>
          <p:cNvSpPr txBox="1"/>
          <p:nvPr/>
        </p:nvSpPr>
        <p:spPr>
          <a:xfrm>
            <a:off x="1811897" y="5450766"/>
            <a:ext cx="1630018" cy="646331"/>
          </a:xfrm>
          <a:prstGeom prst="rect">
            <a:avLst/>
          </a:prstGeom>
          <a:noFill/>
        </p:spPr>
        <p:txBody>
          <a:bodyPr wrap="square" rtlCol="0">
            <a:spAutoFit/>
          </a:bodyPr>
          <a:lstStyle/>
          <a:p>
            <a:pPr algn="ctr"/>
            <a:r>
              <a:rPr lang="en-US" dirty="0"/>
              <a:t>Before decryption</a:t>
            </a:r>
          </a:p>
        </p:txBody>
      </p:sp>
      <p:sp>
        <p:nvSpPr>
          <p:cNvPr id="13" name="TextBox 12">
            <a:extLst>
              <a:ext uri="{FF2B5EF4-FFF2-40B4-BE49-F238E27FC236}">
                <a16:creationId xmlns:a16="http://schemas.microsoft.com/office/drawing/2014/main" id="{97CB26C8-2D82-4B4C-ADD6-A1CFC70D6B6B}"/>
              </a:ext>
            </a:extLst>
          </p:cNvPr>
          <p:cNvSpPr txBox="1"/>
          <p:nvPr/>
        </p:nvSpPr>
        <p:spPr>
          <a:xfrm>
            <a:off x="6500941" y="5450765"/>
            <a:ext cx="1630018" cy="646331"/>
          </a:xfrm>
          <a:prstGeom prst="rect">
            <a:avLst/>
          </a:prstGeom>
          <a:noFill/>
        </p:spPr>
        <p:txBody>
          <a:bodyPr wrap="square" rtlCol="0">
            <a:spAutoFit/>
          </a:bodyPr>
          <a:lstStyle/>
          <a:p>
            <a:pPr algn="ctr"/>
            <a:r>
              <a:rPr lang="en-US" dirty="0"/>
              <a:t>After decryption</a:t>
            </a:r>
          </a:p>
        </p:txBody>
      </p:sp>
      <p:pic>
        <p:nvPicPr>
          <p:cNvPr id="3" name="Picture 2">
            <a:extLst>
              <a:ext uri="{FF2B5EF4-FFF2-40B4-BE49-F238E27FC236}">
                <a16:creationId xmlns:a16="http://schemas.microsoft.com/office/drawing/2014/main" id="{14687281-0AF5-4722-BE7C-2F253CA0012F}"/>
              </a:ext>
            </a:extLst>
          </p:cNvPr>
          <p:cNvPicPr>
            <a:picLocks noChangeAspect="1"/>
          </p:cNvPicPr>
          <p:nvPr/>
        </p:nvPicPr>
        <p:blipFill>
          <a:blip r:embed="rId3"/>
          <a:stretch>
            <a:fillRect/>
          </a:stretch>
        </p:blipFill>
        <p:spPr>
          <a:xfrm>
            <a:off x="1202919" y="2307866"/>
            <a:ext cx="2838450" cy="2667000"/>
          </a:xfrm>
          <a:prstGeom prst="rect">
            <a:avLst/>
          </a:prstGeom>
        </p:spPr>
      </p:pic>
      <p:pic>
        <p:nvPicPr>
          <p:cNvPr id="5" name="Picture 4">
            <a:extLst>
              <a:ext uri="{FF2B5EF4-FFF2-40B4-BE49-F238E27FC236}">
                <a16:creationId xmlns:a16="http://schemas.microsoft.com/office/drawing/2014/main" id="{410E7FCE-18BE-485A-8FF2-BB645EE28EA6}"/>
              </a:ext>
            </a:extLst>
          </p:cNvPr>
          <p:cNvPicPr>
            <a:picLocks noChangeAspect="1"/>
          </p:cNvPicPr>
          <p:nvPr/>
        </p:nvPicPr>
        <p:blipFill>
          <a:blip r:embed="rId4"/>
          <a:stretch>
            <a:fillRect/>
          </a:stretch>
        </p:blipFill>
        <p:spPr>
          <a:xfrm>
            <a:off x="5891962" y="2307866"/>
            <a:ext cx="2847975" cy="2667000"/>
          </a:xfrm>
          <a:prstGeom prst="rect">
            <a:avLst/>
          </a:prstGeom>
        </p:spPr>
      </p:pic>
      <p:sp>
        <p:nvSpPr>
          <p:cNvPr id="9" name="Date Placeholder 8">
            <a:extLst>
              <a:ext uri="{FF2B5EF4-FFF2-40B4-BE49-F238E27FC236}">
                <a16:creationId xmlns:a16="http://schemas.microsoft.com/office/drawing/2014/main" id="{97C110BC-306E-4F88-9F99-48F6372BF16C}"/>
              </a:ext>
            </a:extLst>
          </p:cNvPr>
          <p:cNvSpPr>
            <a:spLocks noGrp="1"/>
          </p:cNvSpPr>
          <p:nvPr>
            <p:ph type="dt" sz="half" idx="10"/>
          </p:nvPr>
        </p:nvSpPr>
        <p:spPr/>
        <p:txBody>
          <a:bodyPr/>
          <a:lstStyle/>
          <a:p>
            <a:fld id="{2DFFF686-8286-4568-9EF7-B71E0E16B5AE}" type="datetime1">
              <a:rPr lang="en-US" smtClean="0"/>
              <a:t>1/3/2021</a:t>
            </a:fld>
            <a:endParaRPr lang="en-US" dirty="0"/>
          </a:p>
        </p:txBody>
      </p:sp>
      <p:sp>
        <p:nvSpPr>
          <p:cNvPr id="10" name="Slide Number Placeholder 9">
            <a:extLst>
              <a:ext uri="{FF2B5EF4-FFF2-40B4-BE49-F238E27FC236}">
                <a16:creationId xmlns:a16="http://schemas.microsoft.com/office/drawing/2014/main" id="{669D5C4D-E513-47A4-9F7D-AA89B93D995C}"/>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28420260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DC36-C975-4321-9E48-E427F97B1AD0}"/>
              </a:ext>
            </a:extLst>
          </p:cNvPr>
          <p:cNvSpPr>
            <a:spLocks noGrp="1"/>
          </p:cNvSpPr>
          <p:nvPr>
            <p:ph type="title"/>
          </p:nvPr>
        </p:nvSpPr>
        <p:spPr>
          <a:xfrm>
            <a:off x="365759" y="1204111"/>
            <a:ext cx="11471565" cy="3367889"/>
          </a:xfrm>
        </p:spPr>
        <p:txBody>
          <a:bodyPr vert="horz" lIns="91440" tIns="45720" rIns="91440" bIns="45720" rtlCol="0" anchor="b">
            <a:normAutofit/>
          </a:bodyPr>
          <a:lstStyle/>
          <a:p>
            <a:r>
              <a:rPr lang="en-US" sz="8800" dirty="0">
                <a:solidFill>
                  <a:schemeClr val="tx1"/>
                </a:solidFill>
                <a:latin typeface="Eras Bold ITC" panose="020B0907030504020204" pitchFamily="34" charset="0"/>
              </a:rPr>
              <a:t>Any question</a:t>
            </a:r>
          </a:p>
        </p:txBody>
      </p:sp>
      <p:sp>
        <p:nvSpPr>
          <p:cNvPr id="12" name="Rectangle 11">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A9676D1F-8C31-4A8C-A0EA-1D75DAEAFD5D}"/>
              </a:ext>
            </a:extLst>
          </p:cNvPr>
          <p:cNvSpPr>
            <a:spLocks noGrp="1"/>
          </p:cNvSpPr>
          <p:nvPr>
            <p:ph type="dt" sz="half" idx="10"/>
          </p:nvPr>
        </p:nvSpPr>
        <p:spPr/>
        <p:txBody>
          <a:bodyPr/>
          <a:lstStyle/>
          <a:p>
            <a:fld id="{6CDF8DCD-E4C5-4824-B1DA-E98417664BE2}" type="datetime1">
              <a:rPr lang="en-US" smtClean="0"/>
              <a:t>1/3/2021</a:t>
            </a:fld>
            <a:endParaRPr lang="en-US" dirty="0"/>
          </a:p>
        </p:txBody>
      </p:sp>
      <p:sp>
        <p:nvSpPr>
          <p:cNvPr id="5" name="Slide Number Placeholder 4">
            <a:extLst>
              <a:ext uri="{FF2B5EF4-FFF2-40B4-BE49-F238E27FC236}">
                <a16:creationId xmlns:a16="http://schemas.microsoft.com/office/drawing/2014/main" id="{C3DC236C-FE23-4278-AE34-0FEADD2FB012}"/>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071769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DC36-C975-4321-9E48-E427F97B1AD0}"/>
              </a:ext>
            </a:extLst>
          </p:cNvPr>
          <p:cNvSpPr>
            <a:spLocks noGrp="1"/>
          </p:cNvSpPr>
          <p:nvPr>
            <p:ph type="title"/>
          </p:nvPr>
        </p:nvSpPr>
        <p:spPr>
          <a:xfrm>
            <a:off x="365759" y="1204111"/>
            <a:ext cx="11471565" cy="3367889"/>
          </a:xfrm>
        </p:spPr>
        <p:txBody>
          <a:bodyPr vert="horz" lIns="91440" tIns="45720" rIns="91440" bIns="45720" rtlCol="0" anchor="b">
            <a:normAutofit/>
          </a:bodyPr>
          <a:lstStyle/>
          <a:p>
            <a:r>
              <a:rPr lang="en-US" sz="8800" dirty="0">
                <a:solidFill>
                  <a:schemeClr val="tx1"/>
                </a:solidFill>
                <a:latin typeface="Eras Bold ITC" panose="020B0907030504020204" pitchFamily="34" charset="0"/>
              </a:rPr>
              <a:t>Thank you </a:t>
            </a:r>
          </a:p>
        </p:txBody>
      </p:sp>
      <p:sp>
        <p:nvSpPr>
          <p:cNvPr id="12" name="Rectangle 11">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a:extLst>
              <a:ext uri="{FF2B5EF4-FFF2-40B4-BE49-F238E27FC236}">
                <a16:creationId xmlns:a16="http://schemas.microsoft.com/office/drawing/2014/main" id="{A9676D1F-8C31-4A8C-A0EA-1D75DAEAFD5D}"/>
              </a:ext>
            </a:extLst>
          </p:cNvPr>
          <p:cNvSpPr>
            <a:spLocks noGrp="1"/>
          </p:cNvSpPr>
          <p:nvPr>
            <p:ph type="dt" sz="half" idx="10"/>
          </p:nvPr>
        </p:nvSpPr>
        <p:spPr/>
        <p:txBody>
          <a:bodyPr/>
          <a:lstStyle/>
          <a:p>
            <a:fld id="{6CDF8DCD-E4C5-4824-B1DA-E98417664BE2}" type="datetime1">
              <a:rPr lang="en-US" smtClean="0"/>
              <a:t>1/3/2021</a:t>
            </a:fld>
            <a:endParaRPr lang="en-US" dirty="0"/>
          </a:p>
        </p:txBody>
      </p:sp>
      <p:sp>
        <p:nvSpPr>
          <p:cNvPr id="5" name="Slide Number Placeholder 4">
            <a:extLst>
              <a:ext uri="{FF2B5EF4-FFF2-40B4-BE49-F238E27FC236}">
                <a16:creationId xmlns:a16="http://schemas.microsoft.com/office/drawing/2014/main" id="{C3DC236C-FE23-4278-AE34-0FEADD2FB012}"/>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146780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Outline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p:txBody>
          <a:bodyPr/>
          <a:lstStyle/>
          <a:p>
            <a:pPr>
              <a:buFont typeface="Wingdings" panose="05000000000000000000" pitchFamily="2" charset="2"/>
              <a:buChar char="v"/>
            </a:pPr>
            <a:r>
              <a:rPr lang="en-US" dirty="0">
                <a:latin typeface="Adobe Gothic Std B" panose="020B0800000000000000" pitchFamily="34" charset="-128"/>
                <a:ea typeface="Adobe Gothic Std B" panose="020B0800000000000000" pitchFamily="34" charset="-128"/>
              </a:rPr>
              <a:t>  </a:t>
            </a:r>
            <a:r>
              <a:rPr lang="en-US" sz="2400" dirty="0">
                <a:latin typeface="Adobe Gothic Std B" panose="020B0800000000000000" pitchFamily="34" charset="-128"/>
                <a:ea typeface="Adobe Gothic Std B" panose="020B0800000000000000" pitchFamily="34" charset="-128"/>
              </a:rPr>
              <a:t>Introduction </a:t>
            </a:r>
          </a:p>
          <a:p>
            <a:pPr>
              <a:buFont typeface="Wingdings" panose="05000000000000000000" pitchFamily="2" charset="2"/>
              <a:buChar char="v"/>
            </a:pPr>
            <a:r>
              <a:rPr lang="en-US" sz="2400" dirty="0">
                <a:latin typeface="Adobe Gothic Std B" panose="020B0800000000000000" pitchFamily="34" charset="-128"/>
                <a:ea typeface="Adobe Gothic Std B" panose="020B0800000000000000" pitchFamily="34" charset="-128"/>
              </a:rPr>
              <a:t> Algorithm explanation </a:t>
            </a:r>
          </a:p>
          <a:p>
            <a:pPr>
              <a:buFont typeface="Wingdings" panose="05000000000000000000" pitchFamily="2" charset="2"/>
              <a:buChar char="v"/>
            </a:pPr>
            <a:r>
              <a:rPr lang="en-US" sz="2400" dirty="0">
                <a:latin typeface="Adobe Gothic Std B" panose="020B0800000000000000" pitchFamily="34" charset="-128"/>
                <a:ea typeface="Adobe Gothic Std B" panose="020B0800000000000000" pitchFamily="34" charset="-128"/>
              </a:rPr>
              <a:t> System implementation </a:t>
            </a:r>
          </a:p>
          <a:p>
            <a:pPr>
              <a:buFont typeface="Wingdings" panose="05000000000000000000" pitchFamily="2" charset="2"/>
              <a:buChar char="v"/>
            </a:pPr>
            <a:r>
              <a:rPr lang="en-US" sz="2400" dirty="0">
                <a:latin typeface="Adobe Gothic Std B" panose="020B0800000000000000" pitchFamily="34" charset="-128"/>
                <a:ea typeface="Adobe Gothic Std B" panose="020B0800000000000000" pitchFamily="34" charset="-128"/>
              </a:rPr>
              <a:t> Screenshots From  our System</a:t>
            </a:r>
          </a:p>
        </p:txBody>
      </p:sp>
      <p:sp>
        <p:nvSpPr>
          <p:cNvPr id="7" name="Date Placeholder 6">
            <a:extLst>
              <a:ext uri="{FF2B5EF4-FFF2-40B4-BE49-F238E27FC236}">
                <a16:creationId xmlns:a16="http://schemas.microsoft.com/office/drawing/2014/main" id="{CCE2265F-845B-4C3B-869D-26F0E6F2B6EB}"/>
              </a:ext>
            </a:extLst>
          </p:cNvPr>
          <p:cNvSpPr>
            <a:spLocks noGrp="1"/>
          </p:cNvSpPr>
          <p:nvPr>
            <p:ph type="dt" sz="half" idx="10"/>
          </p:nvPr>
        </p:nvSpPr>
        <p:spPr/>
        <p:txBody>
          <a:bodyPr/>
          <a:lstStyle/>
          <a:p>
            <a:fld id="{5D30412A-4FF1-4759-93D7-B77F2DA09B1E}" type="datetime1">
              <a:rPr lang="en-US" smtClean="0"/>
              <a:t>1/3/2021</a:t>
            </a:fld>
            <a:endParaRPr lang="en-US" dirty="0"/>
          </a:p>
        </p:txBody>
      </p:sp>
      <p:sp>
        <p:nvSpPr>
          <p:cNvPr id="8" name="Slide Number Placeholder 7">
            <a:extLst>
              <a:ext uri="{FF2B5EF4-FFF2-40B4-BE49-F238E27FC236}">
                <a16:creationId xmlns:a16="http://schemas.microsoft.com/office/drawing/2014/main" id="{D74EA06B-5655-45F1-B85D-7A3588A321ED}"/>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9607826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Introduction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p:txBody>
          <a:bodyPr/>
          <a:lstStyle/>
          <a:p>
            <a:pPr marL="0" indent="0" algn="just">
              <a:buNone/>
            </a:pPr>
            <a:r>
              <a:rPr lang="en-US" sz="2400" dirty="0">
                <a:latin typeface="Adobe Gothic Std B" panose="020B0800000000000000" pitchFamily="34" charset="-128"/>
                <a:ea typeface="Adobe Gothic Std B" panose="020B0800000000000000" pitchFamily="34" charset="-128"/>
              </a:rPr>
              <a:t>Rail-fence is one of the transposition techniques that mixes up the request for the letters of a message utilizing an essential calculation. The rail fence figure works by composing your message on exchange lines over the page, and afterward perusing off each line thus.</a:t>
            </a:r>
          </a:p>
          <a:p>
            <a:pPr marL="0" indent="0" algn="just">
              <a:buNone/>
            </a:pPr>
            <a:r>
              <a:rPr lang="en-US" sz="2400" dirty="0">
                <a:latin typeface="Adobe Gothic Std B" panose="020B0800000000000000" pitchFamily="34" charset="-128"/>
                <a:ea typeface="Adobe Gothic Std B" panose="020B0800000000000000" pitchFamily="34" charset="-128"/>
              </a:rPr>
              <a:t>We made a GUI that will take the given plain-text message and a numeric key, encrypt/decrypt the given text using Rail Fence algorithm.</a:t>
            </a:r>
          </a:p>
        </p:txBody>
      </p:sp>
      <p:sp>
        <p:nvSpPr>
          <p:cNvPr id="3" name="Date Placeholder 2">
            <a:extLst>
              <a:ext uri="{FF2B5EF4-FFF2-40B4-BE49-F238E27FC236}">
                <a16:creationId xmlns:a16="http://schemas.microsoft.com/office/drawing/2014/main" id="{20E61A49-08A3-4B78-BC94-63B0C4CC01C4}"/>
              </a:ext>
            </a:extLst>
          </p:cNvPr>
          <p:cNvSpPr>
            <a:spLocks noGrp="1"/>
          </p:cNvSpPr>
          <p:nvPr>
            <p:ph type="dt" sz="half" idx="10"/>
          </p:nvPr>
        </p:nvSpPr>
        <p:spPr/>
        <p:txBody>
          <a:bodyPr/>
          <a:lstStyle/>
          <a:p>
            <a:fld id="{CC2F82BF-2DB0-4634-B6B2-F5EF34880465}" type="datetime1">
              <a:rPr lang="en-US" smtClean="0"/>
              <a:t>1/3/2021</a:t>
            </a:fld>
            <a:endParaRPr lang="en-US" dirty="0"/>
          </a:p>
        </p:txBody>
      </p:sp>
      <p:sp>
        <p:nvSpPr>
          <p:cNvPr id="6" name="Slide Number Placeholder 5">
            <a:extLst>
              <a:ext uri="{FF2B5EF4-FFF2-40B4-BE49-F238E27FC236}">
                <a16:creationId xmlns:a16="http://schemas.microsoft.com/office/drawing/2014/main" id="{EA532729-7B0A-42D2-A0D8-3A734BEC28C3}"/>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6415299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8888"/>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Algorithm</a:t>
            </a:r>
            <a:r>
              <a:rPr lang="en-US" dirty="0"/>
              <a:t>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p:txBody>
          <a:bodyPr/>
          <a:lstStyle/>
          <a:p>
            <a:pPr marL="0" indent="0" algn="just">
              <a:buNone/>
            </a:pPr>
            <a:r>
              <a:rPr lang="en-US" sz="2400" dirty="0">
                <a:latin typeface="Adobe Gothic Std B" panose="020B0800000000000000" pitchFamily="34" charset="-128"/>
                <a:ea typeface="Adobe Gothic Std B" panose="020B0800000000000000" pitchFamily="34" charset="-128"/>
              </a:rPr>
              <a:t>Encryption:</a:t>
            </a:r>
          </a:p>
          <a:p>
            <a:pPr marL="457200" indent="-45720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The plain text is written down on a sequence of columns according to the depth (no. of rows)</a:t>
            </a:r>
          </a:p>
          <a:p>
            <a:pPr marL="457200" indent="-45720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Cipher text is read off as a sequence of rows.</a:t>
            </a:r>
          </a:p>
          <a:p>
            <a:pPr marL="0" indent="0" algn="just">
              <a:buNone/>
            </a:pPr>
            <a:endParaRPr lang="en-US" sz="2400" dirty="0">
              <a:latin typeface="Adobe Gothic Std B" panose="020B0800000000000000" pitchFamily="34" charset="-128"/>
              <a:ea typeface="Adobe Gothic Std B" panose="020B0800000000000000" pitchFamily="34" charset="-128"/>
            </a:endParaRPr>
          </a:p>
          <a:p>
            <a:pPr marL="0" indent="0" algn="just">
              <a:buNone/>
            </a:pPr>
            <a:r>
              <a:rPr lang="en-US" sz="2400" dirty="0">
                <a:latin typeface="Adobe Gothic Std B" panose="020B0800000000000000" pitchFamily="34" charset="-128"/>
                <a:ea typeface="Adobe Gothic Std B" panose="020B0800000000000000" pitchFamily="34" charset="-128"/>
              </a:rPr>
              <a:t>Decryption:</a:t>
            </a:r>
          </a:p>
          <a:p>
            <a:pPr marL="457200" indent="-45720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The plain text is written down on a sequence of rows</a:t>
            </a:r>
          </a:p>
          <a:p>
            <a:pPr marL="457200" indent="-457200" algn="just">
              <a:buFont typeface="+mj-lt"/>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Then read off as a sequence of columns </a:t>
            </a:r>
          </a:p>
          <a:p>
            <a:pPr marL="0" indent="0">
              <a:buNone/>
            </a:pPr>
            <a:endParaRPr lang="en-US" sz="2400" dirty="0">
              <a:latin typeface="Adobe Gothic Std B" panose="020B0800000000000000" pitchFamily="34" charset="-128"/>
              <a:ea typeface="Adobe Gothic Std B" panose="020B0800000000000000" pitchFamily="34" charset="-128"/>
            </a:endParaRPr>
          </a:p>
          <a:p>
            <a:pPr marL="0" indent="0">
              <a:buNone/>
            </a:pPr>
            <a:endParaRPr lang="en-US" sz="2400" dirty="0">
              <a:latin typeface="Adobe Gothic Std B" panose="020B0800000000000000" pitchFamily="34" charset="-128"/>
              <a:ea typeface="Adobe Gothic Std B" panose="020B0800000000000000" pitchFamily="34" charset="-128"/>
            </a:endParaRPr>
          </a:p>
        </p:txBody>
      </p:sp>
      <p:sp>
        <p:nvSpPr>
          <p:cNvPr id="3" name="Date Placeholder 2">
            <a:extLst>
              <a:ext uri="{FF2B5EF4-FFF2-40B4-BE49-F238E27FC236}">
                <a16:creationId xmlns:a16="http://schemas.microsoft.com/office/drawing/2014/main" id="{27201795-240A-4ED1-ACFA-605F6A5ABBB9}"/>
              </a:ext>
            </a:extLst>
          </p:cNvPr>
          <p:cNvSpPr>
            <a:spLocks noGrp="1"/>
          </p:cNvSpPr>
          <p:nvPr>
            <p:ph type="dt" sz="half" idx="10"/>
          </p:nvPr>
        </p:nvSpPr>
        <p:spPr/>
        <p:txBody>
          <a:bodyPr/>
          <a:lstStyle/>
          <a:p>
            <a:fld id="{04C869F5-D6B9-44B3-ABC6-B9D0187EFDA7}" type="datetime1">
              <a:rPr lang="en-US" smtClean="0"/>
              <a:t>1/3/2021</a:t>
            </a:fld>
            <a:endParaRPr lang="en-US" dirty="0"/>
          </a:p>
        </p:txBody>
      </p:sp>
      <p:sp>
        <p:nvSpPr>
          <p:cNvPr id="6" name="Slide Number Placeholder 5">
            <a:extLst>
              <a:ext uri="{FF2B5EF4-FFF2-40B4-BE49-F238E27FC236}">
                <a16:creationId xmlns:a16="http://schemas.microsoft.com/office/drawing/2014/main" id="{622A0A86-82A8-49C4-933F-10DF93CD9EFB}"/>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03116775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Algorithm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p:txBody>
          <a:bodyPr/>
          <a:lstStyle/>
          <a:p>
            <a:pPr marL="0" indent="0" algn="just">
              <a:buNone/>
            </a:pPr>
            <a:r>
              <a:rPr lang="en-US" sz="2400" dirty="0">
                <a:latin typeface="Adobe Gothic Std B" panose="020B0800000000000000" pitchFamily="34" charset="-128"/>
                <a:ea typeface="Adobe Gothic Std B" panose="020B0800000000000000" pitchFamily="34" charset="-128"/>
              </a:rPr>
              <a:t>The Rail fence Cipher is easy to use to jumble up a message very quickly. It has some problems depending on what route you pick as you can end up with large chunks of plaintext in the right order within the ciphertext (or simply reversed) which gives away </a:t>
            </a:r>
            <a:r>
              <a:rPr lang="en-US" sz="2400" dirty="0" err="1">
                <a:latin typeface="Adobe Gothic Std B" panose="020B0800000000000000" pitchFamily="34" charset="-128"/>
                <a:ea typeface="Adobe Gothic Std B" panose="020B0800000000000000" pitchFamily="34" charset="-128"/>
              </a:rPr>
              <a:t>alot</a:t>
            </a:r>
            <a:r>
              <a:rPr lang="en-US" sz="2400" dirty="0">
                <a:latin typeface="Adobe Gothic Std B" panose="020B0800000000000000" pitchFamily="34" charset="-128"/>
                <a:ea typeface="Adobe Gothic Std B" panose="020B0800000000000000" pitchFamily="34" charset="-128"/>
              </a:rPr>
              <a:t> about the width of the grid and the route used.</a:t>
            </a:r>
          </a:p>
          <a:p>
            <a:pPr marL="0" indent="0" algn="just">
              <a:buNone/>
            </a:pPr>
            <a:r>
              <a:rPr lang="en-US" sz="2400" dirty="0">
                <a:latin typeface="Adobe Gothic Std B" panose="020B0800000000000000" pitchFamily="34" charset="-128"/>
                <a:ea typeface="Adobe Gothic Std B" panose="020B0800000000000000" pitchFamily="34" charset="-128"/>
              </a:rPr>
              <a:t>An historical use of the rail fence Cipher was the Union rail fence Cipher used by the Union forces during the American Civil War. Rather than transposing letters by the given route, it moved whole words around.</a:t>
            </a:r>
          </a:p>
          <a:p>
            <a:pPr marL="0" indent="0">
              <a:buNone/>
            </a:pPr>
            <a:endParaRPr lang="en-US" sz="2400" dirty="0">
              <a:latin typeface="Adobe Gothic Std B" panose="020B0800000000000000" pitchFamily="34" charset="-128"/>
              <a:ea typeface="Adobe Gothic Std B" panose="020B0800000000000000" pitchFamily="34" charset="-128"/>
            </a:endParaRPr>
          </a:p>
          <a:p>
            <a:pPr marL="0" indent="0">
              <a:buNone/>
            </a:pPr>
            <a:endParaRPr lang="en-US" sz="2400" dirty="0">
              <a:latin typeface="Adobe Gothic Std B" panose="020B0800000000000000" pitchFamily="34" charset="-128"/>
              <a:ea typeface="Adobe Gothic Std B" panose="020B0800000000000000" pitchFamily="34" charset="-128"/>
            </a:endParaRPr>
          </a:p>
          <a:p>
            <a:pPr marL="0" indent="0">
              <a:buNone/>
            </a:pPr>
            <a:endParaRPr lang="en-US" sz="2400" dirty="0">
              <a:latin typeface="Adobe Gothic Std B" panose="020B0800000000000000" pitchFamily="34" charset="-128"/>
              <a:ea typeface="Adobe Gothic Std B" panose="020B0800000000000000" pitchFamily="34" charset="-128"/>
            </a:endParaRPr>
          </a:p>
        </p:txBody>
      </p:sp>
      <p:sp>
        <p:nvSpPr>
          <p:cNvPr id="3" name="Date Placeholder 2">
            <a:extLst>
              <a:ext uri="{FF2B5EF4-FFF2-40B4-BE49-F238E27FC236}">
                <a16:creationId xmlns:a16="http://schemas.microsoft.com/office/drawing/2014/main" id="{52C26B17-5C40-47CD-9FC6-22105BCEF15F}"/>
              </a:ext>
            </a:extLst>
          </p:cNvPr>
          <p:cNvSpPr>
            <a:spLocks noGrp="1"/>
          </p:cNvSpPr>
          <p:nvPr>
            <p:ph type="dt" sz="half" idx="10"/>
          </p:nvPr>
        </p:nvSpPr>
        <p:spPr/>
        <p:txBody>
          <a:bodyPr/>
          <a:lstStyle/>
          <a:p>
            <a:fld id="{B97893DE-CCA3-4E7D-9B3C-FBDE256FFEAC}" type="datetime1">
              <a:rPr lang="en-US" smtClean="0"/>
              <a:t>1/3/2021</a:t>
            </a:fld>
            <a:endParaRPr lang="en-US" dirty="0"/>
          </a:p>
        </p:txBody>
      </p:sp>
      <p:sp>
        <p:nvSpPr>
          <p:cNvPr id="6" name="Slide Number Placeholder 5">
            <a:extLst>
              <a:ext uri="{FF2B5EF4-FFF2-40B4-BE49-F238E27FC236}">
                <a16:creationId xmlns:a16="http://schemas.microsoft.com/office/drawing/2014/main" id="{D579D261-63BA-4ACD-8CE8-B312C6E4D6D5}"/>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796912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8888"/>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a:t>
            </a:r>
            <a:r>
              <a:rPr lang="en-US" dirty="0"/>
              <a:t>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9784080" cy="4350710"/>
          </a:xfrm>
        </p:spPr>
        <p:txBody>
          <a:bodyPr>
            <a:normAutofit fontScale="25000" lnSpcReduction="20000"/>
          </a:bodyPr>
          <a:lstStyle/>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javafx.application.Application</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javafx.event.ActionEvent</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javafx.event.EventHandler</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javafx.geometry.Pos</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javafx.scene.Scene</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javafx.scene.control.Button</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javafx.scene.control.Label</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javafx.scene.control.TextField</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javafx.scene.layout.GridPane</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javafx.scene.layout.HBox</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javafx.scene.layout.StackPane</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javafx.scene.layout.VBox</a:t>
            </a: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import </a:t>
            </a:r>
            <a:r>
              <a:rPr lang="en-US" sz="4800" dirty="0" err="1">
                <a:effectLst/>
                <a:latin typeface="Calibri" panose="020F0502020204030204" pitchFamily="34" charset="0"/>
                <a:ea typeface="Tahoma" panose="020B0604030504040204" pitchFamily="34" charset="0"/>
                <a:cs typeface="Calibri" panose="020F0502020204030204" pitchFamily="34" charset="0"/>
              </a:rPr>
              <a:t>javafx.stage.Stage</a:t>
            </a:r>
            <a:r>
              <a:rPr lang="en-US" sz="4800" dirty="0">
                <a:effectLst/>
                <a:latin typeface="Calibri" panose="020F0502020204030204" pitchFamily="34" charset="0"/>
                <a:ea typeface="Tahoma" panose="020B0604030504040204" pitchFamily="34" charset="0"/>
                <a:cs typeface="Calibri" panose="020F0502020204030204" pitchFamily="34" charset="0"/>
              </a:rPr>
              <a:t>; </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 *</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 * @author Dawaba</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 */</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public class </a:t>
            </a:r>
            <a:r>
              <a:rPr lang="en-US" sz="4800" dirty="0" err="1">
                <a:effectLst/>
                <a:latin typeface="Calibri" panose="020F0502020204030204" pitchFamily="34" charset="0"/>
                <a:ea typeface="Tahoma" panose="020B0604030504040204" pitchFamily="34" charset="0"/>
                <a:cs typeface="Calibri" panose="020F0502020204030204" pitchFamily="34" charset="0"/>
              </a:rPr>
              <a:t>Secuirty_project</a:t>
            </a:r>
            <a:r>
              <a:rPr lang="en-US" sz="4800" dirty="0">
                <a:effectLst/>
                <a:latin typeface="Calibri" panose="020F0502020204030204" pitchFamily="34" charset="0"/>
                <a:ea typeface="Tahoma" panose="020B0604030504040204" pitchFamily="34" charset="0"/>
                <a:cs typeface="Calibri" panose="020F0502020204030204" pitchFamily="34" charset="0"/>
              </a:rPr>
              <a:t> extends Application { </a:t>
            </a:r>
          </a:p>
          <a:p>
            <a:pPr marL="0" marR="0" indent="0">
              <a:lnSpc>
                <a:spcPct val="107000"/>
              </a:lnSpc>
              <a:spcBef>
                <a:spcPts val="0"/>
              </a:spcBef>
              <a:spcAft>
                <a:spcPts val="800"/>
              </a:spcAft>
              <a:buNone/>
            </a:pPr>
            <a:r>
              <a:rPr lang="en-US" sz="4800" dirty="0">
                <a:effectLst/>
                <a:latin typeface="Calibri" panose="020F0502020204030204" pitchFamily="34" charset="0"/>
                <a:ea typeface="Tahoma" panose="020B0604030504040204" pitchFamily="34" charset="0"/>
                <a:cs typeface="Calibri" panose="020F0502020204030204" pitchFamily="34" charset="0"/>
              </a:rPr>
              <a:t>    @Override</a:t>
            </a:r>
          </a:p>
          <a:p>
            <a:pPr marL="0" indent="0">
              <a:buNone/>
            </a:pPr>
            <a:endParaRPr lang="en-US" sz="2400" dirty="0">
              <a:ea typeface="Adobe Gothic Std B" panose="020B0800000000000000" pitchFamily="34" charset="-128"/>
            </a:endParaRPr>
          </a:p>
        </p:txBody>
      </p:sp>
      <p:sp>
        <p:nvSpPr>
          <p:cNvPr id="3" name="Date Placeholder 2">
            <a:extLst>
              <a:ext uri="{FF2B5EF4-FFF2-40B4-BE49-F238E27FC236}">
                <a16:creationId xmlns:a16="http://schemas.microsoft.com/office/drawing/2014/main" id="{C070ABFF-B8EB-4728-BF17-FCE441507005}"/>
              </a:ext>
            </a:extLst>
          </p:cNvPr>
          <p:cNvSpPr>
            <a:spLocks noGrp="1"/>
          </p:cNvSpPr>
          <p:nvPr>
            <p:ph type="dt" sz="half" idx="10"/>
          </p:nvPr>
        </p:nvSpPr>
        <p:spPr/>
        <p:txBody>
          <a:bodyPr/>
          <a:lstStyle/>
          <a:p>
            <a:fld id="{562A9411-0892-45FB-B20C-51210063D3A8}" type="datetime1">
              <a:rPr lang="en-US" smtClean="0"/>
              <a:t>1/3/2021</a:t>
            </a:fld>
            <a:endParaRPr lang="en-US" dirty="0"/>
          </a:p>
        </p:txBody>
      </p:sp>
      <p:sp>
        <p:nvSpPr>
          <p:cNvPr id="6" name="Slide Number Placeholder 5">
            <a:extLst>
              <a:ext uri="{FF2B5EF4-FFF2-40B4-BE49-F238E27FC236}">
                <a16:creationId xmlns:a16="http://schemas.microsoft.com/office/drawing/2014/main" id="{439BC5DB-E852-4A5B-B2CC-D15D706140E7}"/>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327360629"/>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a:t>
            </a:r>
            <a:r>
              <a:rPr lang="en-US" dirty="0"/>
              <a:t>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9784080" cy="5318034"/>
          </a:xfrm>
        </p:spPr>
        <p:txBody>
          <a:bodyPr>
            <a:normAutofit/>
          </a:bodyPr>
          <a:lstStyle/>
          <a:p>
            <a:pPr marL="0" indent="0">
              <a:buNone/>
            </a:pPr>
            <a:r>
              <a:rPr lang="en-US" sz="2400" dirty="0">
                <a:ea typeface="Adobe Gothic Std B" panose="020B0800000000000000" pitchFamily="34" charset="-128"/>
              </a:rPr>
              <a:t> public void start(Stage </a:t>
            </a:r>
            <a:r>
              <a:rPr lang="en-US" sz="2400" dirty="0" err="1">
                <a:ea typeface="Adobe Gothic Std B" panose="020B0800000000000000" pitchFamily="34" charset="-128"/>
              </a:rPr>
              <a:t>primaryStage</a:t>
            </a:r>
            <a:r>
              <a:rPr lang="en-US" sz="2400" dirty="0">
                <a:ea typeface="Adobe Gothic Std B" panose="020B0800000000000000" pitchFamily="34" charset="-128"/>
              </a:rPr>
              <a:t>) {</a:t>
            </a:r>
          </a:p>
          <a:p>
            <a:pPr marL="0" indent="0">
              <a:buNone/>
            </a:pPr>
            <a:r>
              <a:rPr lang="en-US" sz="2400" dirty="0">
                <a:ea typeface="Adobe Gothic Std B" panose="020B0800000000000000" pitchFamily="34" charset="-128"/>
              </a:rPr>
              <a:t>        Button </a:t>
            </a:r>
            <a:r>
              <a:rPr lang="en-US" sz="2400" dirty="0" err="1">
                <a:ea typeface="Adobe Gothic Std B" panose="020B0800000000000000" pitchFamily="34" charset="-128"/>
              </a:rPr>
              <a:t>btn_enc</a:t>
            </a:r>
            <a:r>
              <a:rPr lang="en-US" sz="2400" dirty="0">
                <a:ea typeface="Adobe Gothic Std B" panose="020B0800000000000000" pitchFamily="34" charset="-128"/>
              </a:rPr>
              <a:t> = new Button();</a:t>
            </a:r>
          </a:p>
          <a:p>
            <a:pPr marL="0" indent="0">
              <a:buNone/>
            </a:pPr>
            <a:r>
              <a:rPr lang="en-US" sz="2400" dirty="0">
                <a:ea typeface="Adobe Gothic Std B" panose="020B0800000000000000" pitchFamily="34" charset="-128"/>
              </a:rPr>
              <a:t>        Button </a:t>
            </a:r>
            <a:r>
              <a:rPr lang="en-US" sz="2400" dirty="0" err="1">
                <a:ea typeface="Adobe Gothic Std B" panose="020B0800000000000000" pitchFamily="34" charset="-128"/>
              </a:rPr>
              <a:t>btn_dec</a:t>
            </a:r>
            <a:r>
              <a:rPr lang="en-US" sz="2400" dirty="0">
                <a:ea typeface="Adobe Gothic Std B" panose="020B0800000000000000" pitchFamily="34" charset="-128"/>
              </a:rPr>
              <a:t> = new Button();</a:t>
            </a:r>
          </a:p>
          <a:p>
            <a:pPr marL="0" indent="0">
              <a:buNone/>
            </a:pPr>
            <a:r>
              <a:rPr lang="en-US" sz="2400" dirty="0">
                <a:ea typeface="Adobe Gothic Std B" panose="020B0800000000000000" pitchFamily="34" charset="-128"/>
              </a:rPr>
              <a:t>        Label </a:t>
            </a:r>
            <a:r>
              <a:rPr lang="en-US" sz="2400" dirty="0" err="1">
                <a:ea typeface="Adobe Gothic Std B" panose="020B0800000000000000" pitchFamily="34" charset="-128"/>
              </a:rPr>
              <a:t>key_text</a:t>
            </a:r>
            <a:r>
              <a:rPr lang="en-US" sz="2400" dirty="0">
                <a:ea typeface="Adobe Gothic Std B" panose="020B0800000000000000" pitchFamily="34" charset="-128"/>
              </a:rPr>
              <a:t> = new Label("Enter Key");</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TextField</a:t>
            </a:r>
            <a:r>
              <a:rPr lang="en-US" sz="2400" dirty="0">
                <a:ea typeface="Adobe Gothic Std B" panose="020B0800000000000000" pitchFamily="34" charset="-128"/>
              </a:rPr>
              <a:t> </a:t>
            </a:r>
            <a:r>
              <a:rPr lang="en-US" sz="2400" dirty="0" err="1">
                <a:ea typeface="Adobe Gothic Std B" panose="020B0800000000000000" pitchFamily="34" charset="-128"/>
              </a:rPr>
              <a:t>key_field</a:t>
            </a:r>
            <a:r>
              <a:rPr lang="en-US" sz="2400" dirty="0">
                <a:ea typeface="Adobe Gothic Std B" panose="020B0800000000000000" pitchFamily="34" charset="-128"/>
              </a:rPr>
              <a:t> = new </a:t>
            </a:r>
            <a:r>
              <a:rPr lang="en-US" sz="2400" dirty="0" err="1">
                <a:ea typeface="Adobe Gothic Std B" panose="020B0800000000000000" pitchFamily="34" charset="-128"/>
              </a:rPr>
              <a:t>TextField</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TextField</a:t>
            </a:r>
            <a:r>
              <a:rPr lang="en-US" sz="2400" dirty="0">
                <a:ea typeface="Adobe Gothic Std B" panose="020B0800000000000000" pitchFamily="34" charset="-128"/>
              </a:rPr>
              <a:t> </a:t>
            </a:r>
            <a:r>
              <a:rPr lang="en-US" sz="2400" dirty="0" err="1">
                <a:ea typeface="Adobe Gothic Std B" panose="020B0800000000000000" pitchFamily="34" charset="-128"/>
              </a:rPr>
              <a:t>enc_field</a:t>
            </a:r>
            <a:r>
              <a:rPr lang="en-US" sz="2400" dirty="0">
                <a:ea typeface="Adobe Gothic Std B" panose="020B0800000000000000" pitchFamily="34" charset="-128"/>
              </a:rPr>
              <a:t> = new </a:t>
            </a:r>
            <a:r>
              <a:rPr lang="en-US" sz="2400" dirty="0" err="1">
                <a:ea typeface="Adobe Gothic Std B" panose="020B0800000000000000" pitchFamily="34" charset="-128"/>
              </a:rPr>
              <a:t>TextField</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enc_field.setMaxWidth</a:t>
            </a:r>
            <a:r>
              <a:rPr lang="en-US" sz="2400" dirty="0">
                <a:ea typeface="Adobe Gothic Std B" panose="020B0800000000000000" pitchFamily="34" charset="-128"/>
              </a:rPr>
              <a:t>(250);</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TextField</a:t>
            </a:r>
            <a:r>
              <a:rPr lang="en-US" sz="2400" dirty="0">
                <a:ea typeface="Adobe Gothic Std B" panose="020B0800000000000000" pitchFamily="34" charset="-128"/>
              </a:rPr>
              <a:t> </a:t>
            </a:r>
            <a:r>
              <a:rPr lang="en-US" sz="2400" dirty="0" err="1">
                <a:ea typeface="Adobe Gothic Std B" panose="020B0800000000000000" pitchFamily="34" charset="-128"/>
              </a:rPr>
              <a:t>dec_field</a:t>
            </a:r>
            <a:r>
              <a:rPr lang="en-US" sz="2400" dirty="0">
                <a:ea typeface="Adobe Gothic Std B" panose="020B0800000000000000" pitchFamily="34" charset="-128"/>
              </a:rPr>
              <a:t> = new </a:t>
            </a:r>
            <a:r>
              <a:rPr lang="en-US" sz="2400" dirty="0" err="1">
                <a:ea typeface="Adobe Gothic Std B" panose="020B0800000000000000" pitchFamily="34" charset="-128"/>
              </a:rPr>
              <a:t>TextField</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dec_field.setMaxWidth</a:t>
            </a:r>
            <a:r>
              <a:rPr lang="en-US" sz="2400" dirty="0">
                <a:ea typeface="Adobe Gothic Std B" panose="020B0800000000000000" pitchFamily="34" charset="-128"/>
              </a:rPr>
              <a:t>(250);</a:t>
            </a:r>
          </a:p>
          <a:p>
            <a:pPr marL="0" indent="0">
              <a:buNone/>
            </a:pPr>
            <a:endParaRPr lang="en-US" sz="2400" dirty="0">
              <a:ea typeface="Adobe Gothic Std B" panose="020B0800000000000000" pitchFamily="34" charset="-128"/>
            </a:endParaRPr>
          </a:p>
        </p:txBody>
      </p:sp>
      <p:sp>
        <p:nvSpPr>
          <p:cNvPr id="3" name="Date Placeholder 2">
            <a:extLst>
              <a:ext uri="{FF2B5EF4-FFF2-40B4-BE49-F238E27FC236}">
                <a16:creationId xmlns:a16="http://schemas.microsoft.com/office/drawing/2014/main" id="{29993B76-0A7E-40E2-A0F2-766D9DE69B54}"/>
              </a:ext>
            </a:extLst>
          </p:cNvPr>
          <p:cNvSpPr>
            <a:spLocks noGrp="1"/>
          </p:cNvSpPr>
          <p:nvPr>
            <p:ph type="dt" sz="half" idx="10"/>
          </p:nvPr>
        </p:nvSpPr>
        <p:spPr/>
        <p:txBody>
          <a:bodyPr/>
          <a:lstStyle/>
          <a:p>
            <a:fld id="{6DCFB6B4-D7CC-4CD3-BFAA-5872F3A5502C}" type="datetime1">
              <a:rPr lang="en-US" smtClean="0"/>
              <a:t>1/3/2021</a:t>
            </a:fld>
            <a:endParaRPr lang="en-US" dirty="0"/>
          </a:p>
        </p:txBody>
      </p:sp>
      <p:sp>
        <p:nvSpPr>
          <p:cNvPr id="6" name="Slide Number Placeholder 5">
            <a:extLst>
              <a:ext uri="{FF2B5EF4-FFF2-40B4-BE49-F238E27FC236}">
                <a16:creationId xmlns:a16="http://schemas.microsoft.com/office/drawing/2014/main" id="{66ECA3B3-BB42-40D1-9CEE-723BB5C096A9}"/>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6270537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a:t>
            </a:r>
            <a:r>
              <a:rPr lang="en-US" dirty="0"/>
              <a:t>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9784080" cy="5318034"/>
          </a:xfrm>
        </p:spPr>
        <p:txBody>
          <a:bodyPr>
            <a:normAutofit fontScale="85000" lnSpcReduction="20000"/>
          </a:bodyPr>
          <a:lstStyle/>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btn_enc.setText</a:t>
            </a:r>
            <a:r>
              <a:rPr lang="en-US" sz="2400" dirty="0">
                <a:ea typeface="Adobe Gothic Std B" panose="020B0800000000000000" pitchFamily="34" charset="-128"/>
              </a:rPr>
              <a:t>("encrypt");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btn_enc.setOnAction</a:t>
            </a:r>
            <a:r>
              <a:rPr lang="en-US" sz="2400" dirty="0">
                <a:ea typeface="Adobe Gothic Std B" panose="020B0800000000000000" pitchFamily="34" charset="-128"/>
              </a:rPr>
              <a:t>(new </a:t>
            </a:r>
            <a:r>
              <a:rPr lang="en-US" sz="2400" dirty="0" err="1">
                <a:ea typeface="Adobe Gothic Std B" panose="020B0800000000000000" pitchFamily="34" charset="-128"/>
              </a:rPr>
              <a:t>EventHandler</a:t>
            </a:r>
            <a:r>
              <a:rPr lang="en-US" sz="2400" dirty="0">
                <a:ea typeface="Adobe Gothic Std B" panose="020B0800000000000000" pitchFamily="34" charset="-128"/>
              </a:rPr>
              <a:t>&lt;</a:t>
            </a:r>
            <a:r>
              <a:rPr lang="en-US" sz="2400" dirty="0" err="1">
                <a:ea typeface="Adobe Gothic Std B" panose="020B0800000000000000" pitchFamily="34" charset="-128"/>
              </a:rPr>
              <a:t>ActionEvent</a:t>
            </a:r>
            <a:r>
              <a:rPr lang="en-US" sz="2400" dirty="0">
                <a:ea typeface="Adobe Gothic Std B" panose="020B0800000000000000" pitchFamily="34" charset="-128"/>
              </a:rPr>
              <a:t>&gt;() {</a:t>
            </a:r>
          </a:p>
          <a:p>
            <a:pPr marL="0" indent="0">
              <a:buNone/>
            </a:pPr>
            <a:r>
              <a:rPr lang="en-US" sz="2400" dirty="0">
                <a:ea typeface="Adobe Gothic Std B" panose="020B0800000000000000" pitchFamily="34" charset="-128"/>
              </a:rPr>
              <a:t>            @Override</a:t>
            </a:r>
          </a:p>
          <a:p>
            <a:pPr marL="0" indent="0">
              <a:buNone/>
            </a:pPr>
            <a:r>
              <a:rPr lang="en-US" sz="2400" dirty="0">
                <a:ea typeface="Adobe Gothic Std B" panose="020B0800000000000000" pitchFamily="34" charset="-128"/>
              </a:rPr>
              <a:t>            public void handle(</a:t>
            </a:r>
            <a:r>
              <a:rPr lang="en-US" sz="2400" dirty="0" err="1">
                <a:ea typeface="Adobe Gothic Std B" panose="020B0800000000000000" pitchFamily="34" charset="-128"/>
              </a:rPr>
              <a:t>ActionEvent</a:t>
            </a:r>
            <a:r>
              <a:rPr lang="en-US" sz="2400" dirty="0">
                <a:ea typeface="Adobe Gothic Std B" panose="020B0800000000000000" pitchFamily="34" charset="-128"/>
              </a:rPr>
              <a:t> event) {</a:t>
            </a:r>
          </a:p>
          <a:p>
            <a:pPr marL="0" indent="0">
              <a:buNone/>
            </a:pPr>
            <a:r>
              <a:rPr lang="en-US" sz="2400" dirty="0">
                <a:ea typeface="Adobe Gothic Std B" panose="020B0800000000000000" pitchFamily="34" charset="-128"/>
              </a:rPr>
              <a:t>                String key = </a:t>
            </a:r>
            <a:r>
              <a:rPr lang="en-US" sz="2400" dirty="0" err="1">
                <a:ea typeface="Adobe Gothic Std B" panose="020B0800000000000000" pitchFamily="34" charset="-128"/>
              </a:rPr>
              <a:t>key_field.getText</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int </a:t>
            </a:r>
            <a:r>
              <a:rPr lang="en-US" sz="2400" dirty="0" err="1">
                <a:ea typeface="Adobe Gothic Std B" panose="020B0800000000000000" pitchFamily="34" charset="-128"/>
              </a:rPr>
              <a:t>numRails</a:t>
            </a:r>
            <a:r>
              <a:rPr lang="en-US" sz="2400" dirty="0">
                <a:ea typeface="Adobe Gothic Std B" panose="020B0800000000000000" pitchFamily="34" charset="-128"/>
              </a:rPr>
              <a:t> = </a:t>
            </a:r>
            <a:r>
              <a:rPr lang="en-US" sz="2400" dirty="0" err="1">
                <a:ea typeface="Adobe Gothic Std B" panose="020B0800000000000000" pitchFamily="34" charset="-128"/>
              </a:rPr>
              <a:t>Integer.parseInt</a:t>
            </a:r>
            <a:r>
              <a:rPr lang="en-US" sz="2400" dirty="0">
                <a:ea typeface="Adobe Gothic Std B" panose="020B0800000000000000" pitchFamily="34" charset="-128"/>
              </a:rPr>
              <a:t>(key);</a:t>
            </a:r>
          </a:p>
          <a:p>
            <a:pPr marL="0" indent="0">
              <a:buNone/>
            </a:pPr>
            <a:r>
              <a:rPr lang="en-US" sz="2400" dirty="0">
                <a:ea typeface="Adobe Gothic Std B" panose="020B0800000000000000" pitchFamily="34" charset="-128"/>
              </a:rPr>
              <a:t>                String data = </a:t>
            </a:r>
            <a:r>
              <a:rPr lang="en-US" sz="2400" dirty="0" err="1">
                <a:ea typeface="Adobe Gothic Std B" panose="020B0800000000000000" pitchFamily="34" charset="-128"/>
              </a:rPr>
              <a:t>enc_field.getText</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char[] encrypted = new char[</a:t>
            </a:r>
            <a:r>
              <a:rPr lang="en-US" sz="2400" dirty="0" err="1">
                <a:ea typeface="Adobe Gothic Std B" panose="020B0800000000000000" pitchFamily="34" charset="-128"/>
              </a:rPr>
              <a:t>data.length</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int n = 0;</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rail_fence</a:t>
            </a:r>
            <a:r>
              <a:rPr lang="en-US" sz="2400" dirty="0">
                <a:ea typeface="Adobe Gothic Std B" panose="020B0800000000000000" pitchFamily="34" charset="-128"/>
              </a:rPr>
              <a:t> rf = new </a:t>
            </a:r>
            <a:r>
              <a:rPr lang="en-US" sz="2400" dirty="0" err="1">
                <a:ea typeface="Adobe Gothic Std B" panose="020B0800000000000000" pitchFamily="34" charset="-128"/>
              </a:rPr>
              <a:t>rail_fence</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rf.input</a:t>
            </a:r>
            <a:r>
              <a:rPr lang="en-US" sz="2400" dirty="0">
                <a:ea typeface="Adobe Gothic Std B" panose="020B0800000000000000" pitchFamily="34" charset="-128"/>
              </a:rPr>
              <a:t> = data;</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rf.key</a:t>
            </a:r>
            <a:r>
              <a:rPr lang="en-US" sz="2400" dirty="0">
                <a:ea typeface="Adobe Gothic Std B" panose="020B0800000000000000" pitchFamily="34" charset="-128"/>
              </a:rPr>
              <a:t>=</a:t>
            </a:r>
            <a:r>
              <a:rPr lang="en-US" sz="2400" dirty="0" err="1">
                <a:ea typeface="Adobe Gothic Std B" panose="020B0800000000000000" pitchFamily="34" charset="-128"/>
              </a:rPr>
              <a:t>numRails</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String </a:t>
            </a:r>
            <a:r>
              <a:rPr lang="en-US" sz="2400" dirty="0" err="1">
                <a:ea typeface="Adobe Gothic Std B" panose="020B0800000000000000" pitchFamily="34" charset="-128"/>
              </a:rPr>
              <a:t>enrypted_word</a:t>
            </a:r>
            <a:r>
              <a:rPr lang="en-US" sz="2400" dirty="0">
                <a:ea typeface="Adobe Gothic Std B" panose="020B0800000000000000" pitchFamily="34" charset="-128"/>
              </a:rPr>
              <a:t> = </a:t>
            </a:r>
            <a:r>
              <a:rPr lang="en-US" sz="2400" dirty="0" err="1">
                <a:ea typeface="Adobe Gothic Std B" panose="020B0800000000000000" pitchFamily="34" charset="-128"/>
              </a:rPr>
              <a:t>rf.encryption</a:t>
            </a:r>
            <a:r>
              <a:rPr lang="en-US" sz="2400" dirty="0">
                <a:ea typeface="Adobe Gothic Std B" panose="020B0800000000000000" pitchFamily="34" charset="-128"/>
              </a:rPr>
              <a:t>();</a:t>
            </a:r>
          </a:p>
        </p:txBody>
      </p:sp>
      <p:sp>
        <p:nvSpPr>
          <p:cNvPr id="3" name="Date Placeholder 2">
            <a:extLst>
              <a:ext uri="{FF2B5EF4-FFF2-40B4-BE49-F238E27FC236}">
                <a16:creationId xmlns:a16="http://schemas.microsoft.com/office/drawing/2014/main" id="{A371220A-E97B-4319-AFD7-02F1FE45AFD4}"/>
              </a:ext>
            </a:extLst>
          </p:cNvPr>
          <p:cNvSpPr>
            <a:spLocks noGrp="1"/>
          </p:cNvSpPr>
          <p:nvPr>
            <p:ph type="dt" sz="half" idx="10"/>
          </p:nvPr>
        </p:nvSpPr>
        <p:spPr/>
        <p:txBody>
          <a:bodyPr/>
          <a:lstStyle/>
          <a:p>
            <a:fld id="{E7522001-D4B2-4FAB-9043-C9587C3739FF}" type="datetime1">
              <a:rPr lang="en-US" smtClean="0"/>
              <a:t>1/3/2021</a:t>
            </a:fld>
            <a:endParaRPr lang="en-US" dirty="0"/>
          </a:p>
        </p:txBody>
      </p:sp>
      <p:sp>
        <p:nvSpPr>
          <p:cNvPr id="6" name="Slide Number Placeholder 5">
            <a:extLst>
              <a:ext uri="{FF2B5EF4-FFF2-40B4-BE49-F238E27FC236}">
                <a16:creationId xmlns:a16="http://schemas.microsoft.com/office/drawing/2014/main" id="{75694237-A3BD-49C4-B0A6-11BEF499F8C3}"/>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95814657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b="1" dirty="0"/>
              <a:t>Implementation</a:t>
            </a:r>
            <a:r>
              <a:rPr lang="en-US" dirty="0"/>
              <a:t>    </a:t>
            </a:r>
          </a:p>
        </p:txBody>
      </p:sp>
      <p:sp>
        <p:nvSpPr>
          <p:cNvPr id="5" name="Content Placeholder 4">
            <a:extLst>
              <a:ext uri="{FF2B5EF4-FFF2-40B4-BE49-F238E27FC236}">
                <a16:creationId xmlns:a16="http://schemas.microsoft.com/office/drawing/2014/main" id="{FC1ABC2F-9627-4319-9CC2-27367195B99E}"/>
              </a:ext>
            </a:extLst>
          </p:cNvPr>
          <p:cNvSpPr>
            <a:spLocks noGrp="1"/>
          </p:cNvSpPr>
          <p:nvPr>
            <p:ph idx="1"/>
          </p:nvPr>
        </p:nvSpPr>
        <p:spPr>
          <a:xfrm>
            <a:off x="1202919" y="1891064"/>
            <a:ext cx="9784080" cy="5318034"/>
          </a:xfrm>
        </p:spPr>
        <p:txBody>
          <a:bodyPr>
            <a:normAutofit fontScale="85000" lnSpcReduction="20000"/>
          </a:bodyPr>
          <a:lstStyle/>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dec_field.setText</a:t>
            </a:r>
            <a:r>
              <a:rPr lang="en-US" sz="2400" dirty="0">
                <a:ea typeface="Adobe Gothic Std B" panose="020B0800000000000000" pitchFamily="34" charset="-128"/>
              </a:rPr>
              <a:t>(</a:t>
            </a:r>
            <a:r>
              <a:rPr lang="en-US" sz="2400" dirty="0" err="1">
                <a:ea typeface="Adobe Gothic Std B" panose="020B0800000000000000" pitchFamily="34" charset="-128"/>
              </a:rPr>
              <a:t>enrypted_word</a:t>
            </a:r>
            <a:r>
              <a:rPr lang="en-US" sz="2400" dirty="0">
                <a:ea typeface="Adobe Gothic Std B" panose="020B0800000000000000" pitchFamily="34" charset="-128"/>
              </a:rPr>
              <a:t>);         </a:t>
            </a:r>
          </a:p>
          <a:p>
            <a:pPr marL="0" indent="0">
              <a:buNone/>
            </a:pPr>
            <a:r>
              <a:rPr lang="en-US" sz="2400" dirty="0">
                <a:ea typeface="Adobe Gothic Std B" panose="020B0800000000000000" pitchFamily="34" charset="-128"/>
              </a:rPr>
              <a:t>            }</a:t>
            </a:r>
          </a:p>
          <a:p>
            <a:pPr marL="0" indent="0">
              <a:buNone/>
            </a:pPr>
            <a:r>
              <a:rPr lang="en-US" sz="2400" dirty="0">
                <a:ea typeface="Adobe Gothic Std B" panose="020B0800000000000000" pitchFamily="34" charset="-128"/>
              </a:rPr>
              <a:t>        });</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btn_dec.setText</a:t>
            </a:r>
            <a:r>
              <a:rPr lang="en-US" sz="2400" dirty="0">
                <a:ea typeface="Adobe Gothic Std B" panose="020B0800000000000000" pitchFamily="34" charset="-128"/>
              </a:rPr>
              <a:t>("decrypt");</a:t>
            </a:r>
          </a:p>
          <a:p>
            <a:pPr marL="0" indent="0">
              <a:buNone/>
            </a:pPr>
            <a:r>
              <a:rPr lang="en-US" sz="2400" dirty="0">
                <a:ea typeface="Adobe Gothic Std B" panose="020B0800000000000000" pitchFamily="34" charset="-128"/>
              </a:rPr>
              <a:t>        </a:t>
            </a:r>
            <a:r>
              <a:rPr lang="en-US" sz="2400" dirty="0" err="1">
                <a:ea typeface="Adobe Gothic Std B" panose="020B0800000000000000" pitchFamily="34" charset="-128"/>
              </a:rPr>
              <a:t>btn_dec.setOnAction</a:t>
            </a:r>
            <a:r>
              <a:rPr lang="en-US" sz="2400" dirty="0">
                <a:ea typeface="Adobe Gothic Std B" panose="020B0800000000000000" pitchFamily="34" charset="-128"/>
              </a:rPr>
              <a:t>(new </a:t>
            </a:r>
            <a:r>
              <a:rPr lang="en-US" sz="2400" dirty="0" err="1">
                <a:ea typeface="Adobe Gothic Std B" panose="020B0800000000000000" pitchFamily="34" charset="-128"/>
              </a:rPr>
              <a:t>EventHandler</a:t>
            </a:r>
            <a:r>
              <a:rPr lang="en-US" sz="2400" dirty="0">
                <a:ea typeface="Adobe Gothic Std B" panose="020B0800000000000000" pitchFamily="34" charset="-128"/>
              </a:rPr>
              <a:t>&lt;</a:t>
            </a:r>
            <a:r>
              <a:rPr lang="en-US" sz="2400" dirty="0" err="1">
                <a:ea typeface="Adobe Gothic Std B" panose="020B0800000000000000" pitchFamily="34" charset="-128"/>
              </a:rPr>
              <a:t>ActionEvent</a:t>
            </a:r>
            <a:r>
              <a:rPr lang="en-US" sz="2400" dirty="0">
                <a:ea typeface="Adobe Gothic Std B" panose="020B0800000000000000" pitchFamily="34" charset="-128"/>
              </a:rPr>
              <a:t>&gt;() {</a:t>
            </a:r>
          </a:p>
          <a:p>
            <a:pPr marL="0" indent="0">
              <a:buNone/>
            </a:pPr>
            <a:r>
              <a:rPr lang="en-US" sz="2400" dirty="0">
                <a:ea typeface="Adobe Gothic Std B" panose="020B0800000000000000" pitchFamily="34" charset="-128"/>
              </a:rPr>
              <a:t>            </a:t>
            </a:r>
          </a:p>
          <a:p>
            <a:pPr marL="0" indent="0">
              <a:buNone/>
            </a:pPr>
            <a:r>
              <a:rPr lang="en-US" sz="2400" dirty="0">
                <a:ea typeface="Adobe Gothic Std B" panose="020B0800000000000000" pitchFamily="34" charset="-128"/>
              </a:rPr>
              <a:t>            @Override</a:t>
            </a:r>
          </a:p>
          <a:p>
            <a:pPr marL="0" indent="0">
              <a:buNone/>
            </a:pPr>
            <a:r>
              <a:rPr lang="en-US" sz="2400" dirty="0">
                <a:ea typeface="Adobe Gothic Std B" panose="020B0800000000000000" pitchFamily="34" charset="-128"/>
              </a:rPr>
              <a:t>            public void handle(</a:t>
            </a:r>
            <a:r>
              <a:rPr lang="en-US" sz="2400" dirty="0" err="1">
                <a:ea typeface="Adobe Gothic Std B" panose="020B0800000000000000" pitchFamily="34" charset="-128"/>
              </a:rPr>
              <a:t>ActionEvent</a:t>
            </a:r>
            <a:r>
              <a:rPr lang="en-US" sz="2400" dirty="0">
                <a:ea typeface="Adobe Gothic Std B" panose="020B0800000000000000" pitchFamily="34" charset="-128"/>
              </a:rPr>
              <a:t> event) {</a:t>
            </a:r>
          </a:p>
          <a:p>
            <a:pPr marL="0" indent="0">
              <a:buNone/>
            </a:pPr>
            <a:r>
              <a:rPr lang="en-US" sz="2400" dirty="0">
                <a:ea typeface="Adobe Gothic Std B" panose="020B0800000000000000" pitchFamily="34" charset="-128"/>
              </a:rPr>
              <a:t>               String key = </a:t>
            </a:r>
            <a:r>
              <a:rPr lang="en-US" sz="2400" dirty="0" err="1">
                <a:ea typeface="Adobe Gothic Std B" panose="020B0800000000000000" pitchFamily="34" charset="-128"/>
              </a:rPr>
              <a:t>key_field.getText</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int </a:t>
            </a:r>
            <a:r>
              <a:rPr lang="en-US" sz="2400" dirty="0" err="1">
                <a:ea typeface="Adobe Gothic Std B" panose="020B0800000000000000" pitchFamily="34" charset="-128"/>
              </a:rPr>
              <a:t>numRails</a:t>
            </a:r>
            <a:r>
              <a:rPr lang="en-US" sz="2400" dirty="0">
                <a:ea typeface="Adobe Gothic Std B" panose="020B0800000000000000" pitchFamily="34" charset="-128"/>
              </a:rPr>
              <a:t> = </a:t>
            </a:r>
            <a:r>
              <a:rPr lang="en-US" sz="2400" dirty="0" err="1">
                <a:ea typeface="Adobe Gothic Std B" panose="020B0800000000000000" pitchFamily="34" charset="-128"/>
              </a:rPr>
              <a:t>Integer.parseInt</a:t>
            </a:r>
            <a:r>
              <a:rPr lang="en-US" sz="2400" dirty="0">
                <a:ea typeface="Adobe Gothic Std B" panose="020B0800000000000000" pitchFamily="34" charset="-128"/>
              </a:rPr>
              <a:t>(key);</a:t>
            </a:r>
          </a:p>
          <a:p>
            <a:pPr marL="0" indent="0">
              <a:buNone/>
            </a:pPr>
            <a:r>
              <a:rPr lang="en-US" sz="2400" dirty="0">
                <a:ea typeface="Adobe Gothic Std B" panose="020B0800000000000000" pitchFamily="34" charset="-128"/>
              </a:rPr>
              <a:t>                String data = </a:t>
            </a:r>
            <a:r>
              <a:rPr lang="en-US" sz="2400" dirty="0" err="1">
                <a:ea typeface="Adobe Gothic Std B" panose="020B0800000000000000" pitchFamily="34" charset="-128"/>
              </a:rPr>
              <a:t>dec_field.getText</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char[] encrypted = new char[</a:t>
            </a:r>
            <a:r>
              <a:rPr lang="en-US" sz="2400" dirty="0" err="1">
                <a:ea typeface="Adobe Gothic Std B" panose="020B0800000000000000" pitchFamily="34" charset="-128"/>
              </a:rPr>
              <a:t>data.length</a:t>
            </a:r>
            <a:r>
              <a:rPr lang="en-US" sz="2400" dirty="0">
                <a:ea typeface="Adobe Gothic Std B" panose="020B0800000000000000" pitchFamily="34" charset="-128"/>
              </a:rPr>
              <a:t>()];</a:t>
            </a:r>
          </a:p>
          <a:p>
            <a:pPr marL="0" indent="0">
              <a:buNone/>
            </a:pPr>
            <a:r>
              <a:rPr lang="en-US" sz="2400" dirty="0">
                <a:ea typeface="Adobe Gothic Std B" panose="020B0800000000000000" pitchFamily="34" charset="-128"/>
              </a:rPr>
              <a:t>		int n = 0;</a:t>
            </a:r>
          </a:p>
        </p:txBody>
      </p:sp>
      <p:sp>
        <p:nvSpPr>
          <p:cNvPr id="3" name="Date Placeholder 2">
            <a:extLst>
              <a:ext uri="{FF2B5EF4-FFF2-40B4-BE49-F238E27FC236}">
                <a16:creationId xmlns:a16="http://schemas.microsoft.com/office/drawing/2014/main" id="{4C5C01E2-4882-43F9-9492-C80A9586A72C}"/>
              </a:ext>
            </a:extLst>
          </p:cNvPr>
          <p:cNvSpPr>
            <a:spLocks noGrp="1"/>
          </p:cNvSpPr>
          <p:nvPr>
            <p:ph type="dt" sz="half" idx="10"/>
          </p:nvPr>
        </p:nvSpPr>
        <p:spPr/>
        <p:txBody>
          <a:bodyPr/>
          <a:lstStyle/>
          <a:p>
            <a:fld id="{CBCDCF6B-C025-4ACC-929D-A3EBFF54A727}" type="datetime1">
              <a:rPr lang="en-US" smtClean="0"/>
              <a:t>1/3/2021</a:t>
            </a:fld>
            <a:endParaRPr lang="en-US" dirty="0"/>
          </a:p>
        </p:txBody>
      </p:sp>
      <p:sp>
        <p:nvSpPr>
          <p:cNvPr id="6" name="Slide Number Placeholder 5">
            <a:extLst>
              <a:ext uri="{FF2B5EF4-FFF2-40B4-BE49-F238E27FC236}">
                <a16:creationId xmlns:a16="http://schemas.microsoft.com/office/drawing/2014/main" id="{9EFE1ECA-280C-43D5-B78B-F4303E8CAF28}"/>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00339800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2.xml><?xml version="1.0" encoding="utf-8"?>
<ds:datastoreItem xmlns:ds="http://schemas.openxmlformats.org/officeDocument/2006/customXml" ds:itemID="{644E3864-550F-4194-BC9D-CCA442A52D0D}">
  <ds:schemaRefs>
    <ds:schemaRef ds:uri="http://purl.org/dc/terms/"/>
    <ds:schemaRef ds:uri="http://purl.org/dc/elements/1.1/"/>
    <ds:schemaRef ds:uri="http://schemas.microsoft.com/office/infopath/2007/PartnerControls"/>
    <ds:schemaRef ds:uri="http://schemas.openxmlformats.org/package/2006/metadata/core-properties"/>
    <ds:schemaRef ds:uri="16c05727-aa75-4e4a-9b5f-8a80a1165891"/>
    <ds:schemaRef ds:uri="http://schemas.microsoft.com/office/2006/documentManagement/types"/>
    <ds:schemaRef ds:uri="71af3243-3dd4-4a8d-8c0d-dd76da1f02a5"/>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990</TotalTime>
  <Words>1468</Words>
  <Application>Microsoft Office PowerPoint</Application>
  <PresentationFormat>Widescreen</PresentationFormat>
  <Paragraphs>245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Gothic Std B</vt:lpstr>
      <vt:lpstr>Calibri</vt:lpstr>
      <vt:lpstr>Corbel</vt:lpstr>
      <vt:lpstr>Eras Bold ITC</vt:lpstr>
      <vt:lpstr>Tahoma</vt:lpstr>
      <vt:lpstr>Wingdings</vt:lpstr>
      <vt:lpstr>Banded</vt:lpstr>
      <vt:lpstr>Rail-fence cipher </vt:lpstr>
      <vt:lpstr>Outline </vt:lpstr>
      <vt:lpstr>Introduction  </vt:lpstr>
      <vt:lpstr>Algorithm    </vt:lpstr>
      <vt:lpstr>Algorithm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Screenshots </vt:lpstr>
      <vt:lpstr>Screenshots </vt:lpstr>
      <vt:lpstr>Any question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Rail-fence cipher </dc:title>
  <dc:creator>SAIFALLAH HASSANIN</dc:creator>
  <cp:lastModifiedBy>SAIFALLAH HASSANIN</cp:lastModifiedBy>
  <cp:revision>10</cp:revision>
  <dcterms:created xsi:type="dcterms:W3CDTF">2020-08-10T21:03:02Z</dcterms:created>
  <dcterms:modified xsi:type="dcterms:W3CDTF">2021-01-03T20:08:08Z</dcterms:modified>
</cp:coreProperties>
</file>