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FCF"/>
          </a:solidFill>
        </a:fill>
      </a:tcStyle>
    </a:wholeTbl>
    <a:band2H>
      <a:tcTxStyle b="def" i="def"/>
      <a:tcStyle>
        <a:tcBdr/>
        <a:fill>
          <a:solidFill>
            <a:srgbClr val="F4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pPr/>
            <a:r>
              <a:t>Stepping into Web Arena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2057400" y="4483100"/>
            <a:ext cx="6400800" cy="1752600"/>
          </a:xfrm>
          <a:prstGeom prst="rect">
            <a:avLst/>
          </a:prstGeom>
        </p:spPr>
        <p:txBody>
          <a:bodyPr/>
          <a:lstStyle/>
          <a:p>
            <a:pPr algn="r">
              <a:defRPr>
                <a:solidFill>
                  <a:srgbClr val="808080"/>
                </a:solidFill>
              </a:defRPr>
            </a:pPr>
          </a:p>
          <a:p>
            <a:pPr algn="r">
              <a:defRPr>
                <a:solidFill>
                  <a:srgbClr val="808080"/>
                </a:solidFill>
              </a:defRPr>
            </a:pPr>
            <a:r>
              <a:t>Sajid Rabbani</a:t>
            </a:r>
          </a:p>
          <a:p>
            <a:pPr algn="r">
              <a:spcBef>
                <a:spcPts val="600"/>
              </a:spcBef>
              <a:defRPr sz="2800">
                <a:solidFill>
                  <a:srgbClr val="808080"/>
                </a:solidFill>
              </a:defRPr>
            </a:pPr>
            <a:r>
              <a:t>Esenteq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Identify HTML Tags</a:t>
            </a:r>
          </a:p>
        </p:txBody>
      </p:sp>
      <p:pic>
        <p:nvPicPr>
          <p:cNvPr id="142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432761"/>
            <a:ext cx="8229600" cy="4492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Make your hands dirty!</a:t>
            </a:r>
          </a:p>
        </p:txBody>
      </p:sp>
      <p:pic>
        <p:nvPicPr>
          <p:cNvPr id="145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rcRect l="0" t="5000" r="0" b="1522"/>
          <a:stretch>
            <a:fillRect/>
          </a:stretch>
        </p:blipFill>
        <p:spPr>
          <a:xfrm>
            <a:off x="800055" y="1168399"/>
            <a:ext cx="7175495" cy="5461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Linking Web Pages</a:t>
            </a:r>
          </a:p>
        </p:txBody>
      </p:sp>
      <p:pic>
        <p:nvPicPr>
          <p:cNvPr id="14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rcRect l="2707" t="0" r="2707" b="0"/>
          <a:stretch>
            <a:fillRect/>
          </a:stretch>
        </p:blipFill>
        <p:spPr>
          <a:xfrm>
            <a:off x="457199" y="1600200"/>
            <a:ext cx="8229601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Linking Web Pages</a:t>
            </a:r>
          </a:p>
        </p:txBody>
      </p:sp>
      <p:pic>
        <p:nvPicPr>
          <p:cNvPr id="151" name="Content Placeholder 11" descr="Content Placeholder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497416"/>
            <a:ext cx="8229600" cy="2358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Listing</a:t>
            </a:r>
          </a:p>
        </p:txBody>
      </p:sp>
      <p:pic>
        <p:nvPicPr>
          <p:cNvPr id="15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0" y="2352288"/>
            <a:ext cx="7353300" cy="2833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Listing Tags</a:t>
            </a:r>
          </a:p>
        </p:txBody>
      </p:sp>
      <p:sp>
        <p:nvSpPr>
          <p:cNvPr id="15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ul -&gt; </a:t>
            </a:r>
            <a:r>
              <a:rPr b="1"/>
              <a:t>u</a:t>
            </a:r>
            <a:r>
              <a:t>nordered </a:t>
            </a:r>
            <a:r>
              <a:rPr b="1"/>
              <a:t>l</a:t>
            </a:r>
            <a:r>
              <a:t>ist</a:t>
            </a:r>
          </a:p>
          <a:p>
            <a:pPr>
              <a:lnSpc>
                <a:spcPct val="200000"/>
              </a:lnSpc>
            </a:pPr>
            <a:r>
              <a:t>ol -&gt; </a:t>
            </a:r>
            <a:r>
              <a:rPr b="1"/>
              <a:t>o</a:t>
            </a:r>
            <a:r>
              <a:t>rdered </a:t>
            </a:r>
            <a:r>
              <a:rPr b="1"/>
              <a:t>l</a:t>
            </a:r>
            <a:r>
              <a:t>ist</a:t>
            </a:r>
          </a:p>
          <a:p>
            <a:pPr>
              <a:lnSpc>
                <a:spcPct val="200000"/>
              </a:lnSpc>
            </a:pPr>
            <a:r>
              <a:t>li -&gt; </a:t>
            </a:r>
            <a:r>
              <a:rPr b="1"/>
              <a:t>l</a:t>
            </a:r>
            <a:r>
              <a:t>ist </a:t>
            </a:r>
            <a:r>
              <a:rPr b="1"/>
              <a:t>i</a:t>
            </a:r>
            <a:r>
              <a:t>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Meeting the Media</a:t>
            </a:r>
          </a:p>
        </p:txBody>
      </p:sp>
      <p:pic>
        <p:nvPicPr>
          <p:cNvPr id="16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130848"/>
            <a:ext cx="8229600" cy="3464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Image Tag</a:t>
            </a:r>
          </a:p>
        </p:txBody>
      </p:sp>
      <p:pic>
        <p:nvPicPr>
          <p:cNvPr id="16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rcRect l="1912" t="0" r="1912" b="0"/>
          <a:stretch>
            <a:fillRect/>
          </a:stretch>
        </p:blipFill>
        <p:spPr>
          <a:xfrm>
            <a:off x="457199" y="1600200"/>
            <a:ext cx="8229601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Block vs. Inline</a:t>
            </a:r>
          </a:p>
        </p:txBody>
      </p:sp>
      <p:graphicFrame>
        <p:nvGraphicFramePr>
          <p:cNvPr id="166" name="Content Placeholder 5"/>
          <p:cNvGraphicFramePr/>
          <p:nvPr/>
        </p:nvGraphicFramePr>
        <p:xfrm>
          <a:off x="457200" y="1600200"/>
          <a:ext cx="8229600" cy="28575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0"/>
                <a:gridCol w="4114800"/>
              </a:tblGrid>
              <a:tr h="9525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Inline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952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Stands on its own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Goes with the flow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952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&lt;h1&gt;, &lt;h2&gt;, &lt;p&gt;, &lt;div&gt;, &lt;table&gt;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&lt;a&gt;,&lt;strong&gt;, &lt;img&gt;, &lt;span&gt;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67" name="TextBox 6"/>
          <p:cNvSpPr txBox="1"/>
          <p:nvPr/>
        </p:nvSpPr>
        <p:spPr>
          <a:xfrm>
            <a:off x="1587500" y="5295900"/>
            <a:ext cx="173011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Exploring CSS</a:t>
            </a:r>
          </a:p>
        </p:txBody>
      </p:sp>
      <p:pic>
        <p:nvPicPr>
          <p:cNvPr id="17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750484"/>
            <a:ext cx="8229600" cy="2225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722312" y="3476500"/>
            <a:ext cx="7772401" cy="13620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Why do we need to learn web programming?</a:t>
            </a:r>
          </a:p>
        </p:txBody>
      </p:sp>
      <p:sp>
        <p:nvSpPr>
          <p:cNvPr id="116" name="Tex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Exploring CSS</a:t>
            </a:r>
          </a:p>
        </p:txBody>
      </p:sp>
      <p:pic>
        <p:nvPicPr>
          <p:cNvPr id="173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" y="1948866"/>
            <a:ext cx="8737636" cy="33460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Try yourself!</a:t>
            </a:r>
          </a:p>
        </p:txBody>
      </p:sp>
      <p:pic>
        <p:nvPicPr>
          <p:cNvPr id="176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543" y="1600200"/>
            <a:ext cx="6624914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Important CSS Property</a:t>
            </a:r>
          </a:p>
        </p:txBody>
      </p:sp>
      <p:sp>
        <p:nvSpPr>
          <p:cNvPr id="17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5468" indent="-315468" defTabSz="420623">
              <a:defRPr sz="2944"/>
            </a:pPr>
            <a:r>
              <a:t>Color - used to set font color of text elements</a:t>
            </a:r>
          </a:p>
          <a:p>
            <a:pPr marL="315468" indent="-315468" defTabSz="420623">
              <a:defRPr sz="2944"/>
            </a:pPr>
            <a:r>
              <a:t>Font-weight - controls the weight of the text</a:t>
            </a:r>
          </a:p>
          <a:p>
            <a:pPr marL="315468" indent="-315468" defTabSz="420623">
              <a:defRPr sz="2944"/>
            </a:pPr>
            <a:r>
              <a:t>Left -  how to position left side of the element</a:t>
            </a:r>
          </a:p>
          <a:p>
            <a:pPr marL="315468" indent="-315468" defTabSz="420623">
              <a:defRPr sz="2944"/>
            </a:pPr>
            <a:r>
              <a:t>Line-height - sets space between lines</a:t>
            </a:r>
          </a:p>
          <a:p>
            <a:pPr marL="315468" indent="-315468" defTabSz="420623">
              <a:defRPr sz="2944"/>
            </a:pPr>
            <a:r>
              <a:t>Background-color – sets the background color</a:t>
            </a:r>
          </a:p>
          <a:p>
            <a:pPr marL="315468" indent="-315468" defTabSz="420623">
              <a:defRPr sz="2944"/>
            </a:pPr>
            <a:r>
              <a:t>Border – puts a border around the element</a:t>
            </a:r>
          </a:p>
          <a:p>
            <a:pPr marL="315468" indent="-315468" defTabSz="420623">
              <a:defRPr sz="2944"/>
            </a:pPr>
            <a:r>
              <a:t>Font-size – makes text bigger or smaller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Important CSS Property</a:t>
            </a:r>
          </a:p>
        </p:txBody>
      </p:sp>
      <p:sp>
        <p:nvSpPr>
          <p:cNvPr id="18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Margin – give space between element &amp; its content.</a:t>
            </a:r>
          </a:p>
          <a:p>
            <a:pPr/>
            <a:r>
              <a:t>Background-image – put image behind</a:t>
            </a:r>
          </a:p>
          <a:p>
            <a:pPr/>
            <a:r>
              <a:t>Text-align – used to align your text</a:t>
            </a:r>
          </a:p>
          <a:p>
            <a:pPr/>
            <a:r>
              <a:t>Font-style – used for italic or oblique text</a:t>
            </a:r>
          </a:p>
          <a:p>
            <a:pPr/>
            <a:r>
              <a:t>List-style – used to change the appearance of of list 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FF0000"/>
                </a:solidFill>
              </a:defRPr>
            </a:pPr>
          </a:p>
        </p:txBody>
      </p:sp>
      <p:pic>
        <p:nvPicPr>
          <p:cNvPr id="185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rcRect l="0" t="4382" r="0" b="0"/>
          <a:stretch>
            <a:fillRect/>
          </a:stretch>
        </p:blipFill>
        <p:spPr>
          <a:xfrm>
            <a:off x="546078" y="444499"/>
            <a:ext cx="8229540" cy="5922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722312" y="3579879"/>
            <a:ext cx="7772401" cy="13620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Do we know any web application?</a:t>
            </a:r>
          </a:p>
        </p:txBody>
      </p:sp>
      <p:sp>
        <p:nvSpPr>
          <p:cNvPr id="119" name="Tex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475" y="3445869"/>
            <a:ext cx="4374899" cy="1649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8752" y="251639"/>
            <a:ext cx="3551932" cy="3551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2746" y="1444789"/>
            <a:ext cx="3666194" cy="770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18413" y="3877409"/>
            <a:ext cx="2942648" cy="799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What does Web Server do?</a:t>
            </a:r>
          </a:p>
        </p:txBody>
      </p:sp>
      <p:pic>
        <p:nvPicPr>
          <p:cNvPr id="127" name="Content Placeholder 7" descr="Content Placeholder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905076"/>
            <a:ext cx="8229600" cy="3916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What does Web Browser do?</a:t>
            </a:r>
          </a:p>
        </p:txBody>
      </p:sp>
      <p:pic>
        <p:nvPicPr>
          <p:cNvPr id="13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619074"/>
            <a:ext cx="8229600" cy="24882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Checkout what is in HTML?</a:t>
            </a:r>
          </a:p>
        </p:txBody>
      </p:sp>
      <p:pic>
        <p:nvPicPr>
          <p:cNvPr id="13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246535"/>
            <a:ext cx="8229600" cy="3233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What is HTML?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lnSpc>
                <a:spcPct val="200000"/>
              </a:lnSpc>
              <a:defRPr sz="3168"/>
            </a:pPr>
            <a:r>
              <a:t>HTML stands for Hyper Text Markup Language</a:t>
            </a:r>
          </a:p>
          <a:p>
            <a:pPr marL="339470" indent="-339470" defTabSz="452627">
              <a:lnSpc>
                <a:spcPct val="200000"/>
              </a:lnSpc>
              <a:defRPr sz="3168"/>
            </a:pPr>
            <a:r>
              <a:t>Tell the browser about content &amp; structure</a:t>
            </a:r>
          </a:p>
          <a:p>
            <a:pPr marL="339470" indent="-339470" defTabSz="452627">
              <a:lnSpc>
                <a:spcPct val="200000"/>
              </a:lnSpc>
              <a:defRPr sz="3168"/>
            </a:pPr>
            <a:r>
              <a:t>.html or .htm file extension will make html file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Identify HTML Tags</a:t>
            </a:r>
          </a:p>
        </p:txBody>
      </p:sp>
      <p:pic>
        <p:nvPicPr>
          <p:cNvPr id="139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659908"/>
            <a:ext cx="8229600" cy="4406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