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/>
            <a:r>
              <a:t>Advanced Web Construction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2222500" y="4546600"/>
            <a:ext cx="6400800" cy="1435100"/>
          </a:xfrm>
          <a:prstGeom prst="rect">
            <a:avLst/>
          </a:prstGeom>
        </p:spPr>
        <p:txBody>
          <a:bodyPr/>
          <a:lstStyle/>
          <a:p>
            <a:pPr algn="r" defTabSz="448055">
              <a:lnSpc>
                <a:spcPct val="80000"/>
              </a:lnSpc>
              <a:defRPr sz="3332"/>
            </a:pPr>
          </a:p>
          <a:p>
            <a:pPr algn="r" defTabSz="448055">
              <a:lnSpc>
                <a:spcPct val="80000"/>
              </a:lnSpc>
              <a:defRPr sz="3332"/>
            </a:pPr>
            <a:r>
              <a:t>Sajid Rabbani</a:t>
            </a:r>
            <a:endParaRPr sz="2646"/>
          </a:p>
          <a:p>
            <a:pPr algn="r" defTabSz="448055">
              <a:lnSpc>
                <a:spcPct val="80000"/>
              </a:lnSpc>
              <a:spcBef>
                <a:spcPts val="600"/>
              </a:spcBef>
              <a:defRPr sz="2646"/>
            </a:pPr>
            <a:r>
              <a:t>Esenteq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More CSS Shortcuts</a:t>
            </a:r>
          </a:p>
        </p:txBody>
      </p:sp>
      <p:pic>
        <p:nvPicPr>
          <p:cNvPr id="14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021494"/>
            <a:ext cx="8229600" cy="2357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Understanding ‘span’</a:t>
            </a:r>
          </a:p>
        </p:txBody>
      </p:sp>
      <p:sp>
        <p:nvSpPr>
          <p:cNvPr id="144" name="Text Placeholder 2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t>S</a:t>
            </a:r>
            <a:r>
              <a:rPr sz="2800"/>
              <a:t>pan gives logically separate inline 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Example of Span</a:t>
            </a:r>
          </a:p>
        </p:txBody>
      </p:sp>
      <p:pic>
        <p:nvPicPr>
          <p:cNvPr id="147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08097"/>
            <a:ext cx="8229600" cy="2700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20623">
              <a:defRPr sz="3588">
                <a:solidFill>
                  <a:srgbClr val="FF0000"/>
                </a:solidFill>
              </a:defRPr>
            </a:lvl1pPr>
          </a:lstStyle>
          <a:p>
            <a:pPr/>
            <a:r>
              <a:t>&lt;a&gt; element with Multiple Personalities</a:t>
            </a:r>
          </a:p>
        </p:txBody>
      </p:sp>
      <p:pic>
        <p:nvPicPr>
          <p:cNvPr id="15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027" y="1600200"/>
            <a:ext cx="5817946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Tables</a:t>
            </a:r>
          </a:p>
        </p:txBody>
      </p:sp>
      <p:pic>
        <p:nvPicPr>
          <p:cNvPr id="15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563" y="1600200"/>
            <a:ext cx="6202874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HTML for Table</a:t>
            </a:r>
          </a:p>
        </p:txBody>
      </p:sp>
      <p:pic>
        <p:nvPicPr>
          <p:cNvPr id="156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592" y="1320800"/>
            <a:ext cx="6399616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Form &amp; its elements</a:t>
            </a:r>
          </a:p>
        </p:txBody>
      </p:sp>
      <p:pic>
        <p:nvPicPr>
          <p:cNvPr id="15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011404"/>
            <a:ext cx="8229600" cy="2377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Dropdown</a:t>
            </a:r>
          </a:p>
        </p:txBody>
      </p:sp>
      <p:pic>
        <p:nvPicPr>
          <p:cNvPr id="16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993505"/>
            <a:ext cx="8229600" cy="3739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Floating Element</a:t>
            </a:r>
          </a:p>
        </p:txBody>
      </p:sp>
      <p:pic>
        <p:nvPicPr>
          <p:cNvPr id="165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29" y="1600200"/>
            <a:ext cx="416794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Selectors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5000"/>
              </a:lnSpc>
            </a:pPr>
            <a:r>
              <a:t>In CSS, selectors are patterns used to select the element(s) you want to style</a:t>
            </a:r>
          </a:p>
          <a:p>
            <a:pPr>
              <a:lnSpc>
                <a:spcPct val="135000"/>
              </a:lnSpc>
            </a:pPr>
            <a:r>
              <a:t>Major Selectors –</a:t>
            </a:r>
          </a:p>
          <a:p>
            <a:pPr lvl="1" marL="742950" indent="-285750">
              <a:lnSpc>
                <a:spcPct val="135000"/>
              </a:lnSpc>
              <a:spcBef>
                <a:spcPts val="600"/>
              </a:spcBef>
              <a:defRPr sz="2800"/>
            </a:pPr>
            <a:r>
              <a:t>Element</a:t>
            </a:r>
          </a:p>
          <a:p>
            <a:pPr lvl="1" marL="742950" indent="-285750">
              <a:lnSpc>
                <a:spcPct val="135000"/>
              </a:lnSpc>
              <a:spcBef>
                <a:spcPts val="600"/>
              </a:spcBef>
              <a:defRPr sz="2800"/>
            </a:pPr>
            <a:r>
              <a:t>Class</a:t>
            </a:r>
          </a:p>
          <a:p>
            <a:pPr lvl="1" marL="742950" indent="-285750">
              <a:lnSpc>
                <a:spcPct val="135000"/>
              </a:lnSpc>
              <a:spcBef>
                <a:spcPts val="600"/>
              </a:spcBef>
              <a:defRPr sz="2800"/>
            </a:pPr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Selectors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5000"/>
              </a:lnSpc>
              <a:spcBef>
                <a:spcPts val="600"/>
              </a:spcBef>
              <a:defRPr sz="2900"/>
            </a:pPr>
            <a:r>
              <a:t>A </a:t>
            </a:r>
            <a:r>
              <a:rPr b="1"/>
              <a:t>Class </a:t>
            </a:r>
            <a:r>
              <a:t>is a name preceded by </a:t>
            </a:r>
            <a:r>
              <a:rPr b="1"/>
              <a:t>full stop ‘.’</a:t>
            </a:r>
          </a:p>
          <a:p>
            <a:pPr algn="just">
              <a:lnSpc>
                <a:spcPct val="135000"/>
              </a:lnSpc>
              <a:spcBef>
                <a:spcPts val="600"/>
              </a:spcBef>
              <a:defRPr sz="2900"/>
            </a:pPr>
            <a:r>
              <a:t>An </a:t>
            </a:r>
            <a:r>
              <a:rPr b="1"/>
              <a:t>ID </a:t>
            </a:r>
            <a:r>
              <a:t>is a name preceded by </a:t>
            </a:r>
            <a:r>
              <a:rPr b="1"/>
              <a:t>hash ‘#’</a:t>
            </a:r>
          </a:p>
          <a:p>
            <a:pPr algn="just">
              <a:lnSpc>
                <a:spcPct val="135000"/>
              </a:lnSpc>
              <a:spcBef>
                <a:spcPts val="600"/>
              </a:spcBef>
              <a:defRPr sz="2900"/>
            </a:pPr>
            <a:r>
              <a:t>An </a:t>
            </a:r>
            <a:r>
              <a:rPr b="1"/>
              <a:t>ID</a:t>
            </a:r>
            <a:r>
              <a:t> is used to identify an element just once</a:t>
            </a:r>
          </a:p>
          <a:p>
            <a:pPr algn="just">
              <a:lnSpc>
                <a:spcPct val="135000"/>
              </a:lnSpc>
              <a:spcBef>
                <a:spcPts val="600"/>
              </a:spcBef>
              <a:defRPr sz="2900"/>
            </a:pPr>
            <a:r>
              <a:t>A </a:t>
            </a:r>
            <a:r>
              <a:rPr b="1"/>
              <a:t>class</a:t>
            </a:r>
            <a:r>
              <a:t> can be used to identify more than one html element or tag</a:t>
            </a:r>
          </a:p>
          <a:p>
            <a:pPr algn="just">
              <a:lnSpc>
                <a:spcPct val="135000"/>
              </a:lnSpc>
              <a:spcBef>
                <a:spcPts val="600"/>
              </a:spcBef>
              <a:defRPr sz="2900"/>
            </a:pPr>
            <a:r>
              <a:t>Important for identifying for </a:t>
            </a:r>
            <a:r>
              <a:rPr b="1"/>
              <a:t>CSS</a:t>
            </a:r>
            <a:r>
              <a:t> &amp; </a:t>
            </a:r>
            <a:r>
              <a:rPr b="1"/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Example of Selectors</a:t>
            </a:r>
          </a:p>
        </p:txBody>
      </p:sp>
      <p:pic>
        <p:nvPicPr>
          <p:cNvPr id="122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995696"/>
            <a:ext cx="4038600" cy="3734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ontent Placeholder 6" descr="Content Placehold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2513195"/>
            <a:ext cx="4038600" cy="2699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29768">
              <a:defRPr sz="4136">
                <a:solidFill>
                  <a:srgbClr val="FF0000"/>
                </a:solidFill>
              </a:defRPr>
            </a:lvl1pPr>
          </a:lstStyle>
          <a:p>
            <a:pPr/>
            <a:r>
              <a:t>Dividing Page into Logical Sections</a:t>
            </a:r>
          </a:p>
        </p:txBody>
      </p:sp>
      <p:pic>
        <p:nvPicPr>
          <p:cNvPr id="12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5424" y="1600200"/>
            <a:ext cx="315315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Intro to “div”</a:t>
            </a:r>
          </a:p>
        </p:txBody>
      </p:sp>
      <p:pic>
        <p:nvPicPr>
          <p:cNvPr id="12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8202" y="1600200"/>
            <a:ext cx="4547596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Understanding Margin &amp; Padding</a:t>
            </a:r>
          </a:p>
        </p:txBody>
      </p:sp>
      <p:pic>
        <p:nvPicPr>
          <p:cNvPr id="13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3122" y="1600200"/>
            <a:ext cx="4297756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900">
                <a:solidFill>
                  <a:srgbClr val="FF0000"/>
                </a:solidFill>
              </a:defRPr>
            </a:lvl1pPr>
          </a:lstStyle>
          <a:p>
            <a:pPr/>
            <a:r>
              <a:t>CSS Shortcuts for Margin &amp; Padding</a:t>
            </a:r>
          </a:p>
        </p:txBody>
      </p:sp>
      <p:pic>
        <p:nvPicPr>
          <p:cNvPr id="13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678039"/>
            <a:ext cx="8229600" cy="2370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More CSS shortcuts</a:t>
            </a:r>
          </a:p>
        </p:txBody>
      </p:sp>
      <p:pic>
        <p:nvPicPr>
          <p:cNvPr id="13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665409"/>
            <a:ext cx="8229600" cy="1712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