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7" r:id="rId4"/>
    <p:sldId id="263" r:id="rId5"/>
    <p:sldId id="258" r:id="rId6"/>
    <p:sldId id="259" r:id="rId7"/>
    <p:sldId id="260" r:id="rId8"/>
    <p:sldId id="261" r:id="rId9"/>
    <p:sldId id="262" r:id="rId10"/>
    <p:sldId id="265" r:id="rId11"/>
    <p:sldId id="269" r:id="rId12"/>
    <p:sldId id="266" r:id="rId13"/>
    <p:sldId id="267" r:id="rId14"/>
    <p:sldId id="268" r:id="rId15"/>
    <p:sldId id="273" r:id="rId16"/>
    <p:sldId id="270" r:id="rId17"/>
    <p:sldId id="271" r:id="rId18"/>
    <p:sldId id="274" r:id="rId19"/>
    <p:sldId id="272" r:id="rId20"/>
    <p:sldId id="275" r:id="rId21"/>
    <p:sldId id="278" r:id="rId22"/>
    <p:sldId id="276" r:id="rId23"/>
    <p:sldId id="277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C5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dirty="0" smtClean="0">
                <a:solidFill>
                  <a:schemeClr val="bg1"/>
                </a:solidFill>
              </a:rPr>
              <a:t>Utilisateurs Agés </a:t>
            </a:r>
            <a:r>
              <a:rPr lang="fr-FR" dirty="0">
                <a:solidFill>
                  <a:schemeClr val="bg1"/>
                </a:solidFill>
              </a:rPr>
              <a:t>entre 20 et 49  ans</a:t>
            </a:r>
          </a:p>
        </c:rich>
      </c:tx>
      <c:layout>
        <c:manualLayout>
          <c:xMode val="edge"/>
          <c:yMode val="edge"/>
          <c:x val="0.29844830679861939"/>
          <c:y val="3.811949328754597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Agés entre 20 et 49  ans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Sheet1!$A$2:$A$3</c:f>
              <c:numCache>
                <c:formatCode>General</c:formatCode>
                <c:ptCount val="2"/>
                <c:pt idx="0">
                  <c:v>2018</c:v>
                </c:pt>
                <c:pt idx="1">
                  <c:v>2024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1.8</c:v>
                </c:pt>
                <c:pt idx="1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E85-4E50-8706-0E331335F0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29040256"/>
        <c:axId val="329039008"/>
      </c:lineChart>
      <c:catAx>
        <c:axId val="329040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29039008"/>
        <c:crosses val="autoZero"/>
        <c:auto val="1"/>
        <c:lblAlgn val="ctr"/>
        <c:lblOffset val="100"/>
        <c:noMultiLvlLbl val="0"/>
      </c:catAx>
      <c:valAx>
        <c:axId val="329039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29040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7AFD75-9E72-4E7B-85ED-3C4E46767481}" type="doc">
      <dgm:prSet loTypeId="urn:microsoft.com/office/officeart/2008/layout/RadialCluster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51B1BA-7D81-4B82-A348-9994600A1C85}">
      <dgm:prSet phldrT="[Text]"/>
      <dgm:spPr/>
      <dgm:t>
        <a:bodyPr/>
        <a:lstStyle/>
        <a:p>
          <a:r>
            <a:rPr lang="en-US" dirty="0" smtClean="0"/>
            <a:t>StudentPlus</a:t>
          </a:r>
          <a:endParaRPr lang="en-US" dirty="0"/>
        </a:p>
      </dgm:t>
    </dgm:pt>
    <dgm:pt modelId="{E7320D48-C81F-41F8-8B7E-FE4C642CE319}" type="parTrans" cxnId="{58D0336F-0A79-427A-B73C-FA91A07D3FBC}">
      <dgm:prSet/>
      <dgm:spPr/>
      <dgm:t>
        <a:bodyPr/>
        <a:lstStyle/>
        <a:p>
          <a:endParaRPr lang="en-US"/>
        </a:p>
      </dgm:t>
    </dgm:pt>
    <dgm:pt modelId="{59AAEDCC-420F-4F0F-A118-557530A89618}" type="sibTrans" cxnId="{58D0336F-0A79-427A-B73C-FA91A07D3FBC}">
      <dgm:prSet/>
      <dgm:spPr/>
      <dgm:t>
        <a:bodyPr/>
        <a:lstStyle/>
        <a:p>
          <a:endParaRPr lang="en-US"/>
        </a:p>
      </dgm:t>
    </dgm:pt>
    <dgm:pt modelId="{14816A39-3C67-4237-A16E-677681EC2D0A}">
      <dgm:prSet phldrT="[Text]"/>
      <dgm:spPr/>
      <dgm:t>
        <a:bodyPr/>
        <a:lstStyle/>
        <a:p>
          <a:r>
            <a:rPr lang="en-US" dirty="0" smtClean="0"/>
            <a:t>Administration</a:t>
          </a:r>
          <a:endParaRPr lang="en-US" dirty="0"/>
        </a:p>
      </dgm:t>
    </dgm:pt>
    <dgm:pt modelId="{BCC8E614-96C1-44A3-8C13-D4106503EECC}" type="parTrans" cxnId="{B1E61573-490D-42A7-B5AB-3ED6AB97AB59}">
      <dgm:prSet/>
      <dgm:spPr/>
      <dgm:t>
        <a:bodyPr/>
        <a:lstStyle/>
        <a:p>
          <a:endParaRPr lang="en-US"/>
        </a:p>
      </dgm:t>
    </dgm:pt>
    <dgm:pt modelId="{50DC4CE8-5AF0-4D04-88BA-C9BA875A4DC2}" type="sibTrans" cxnId="{B1E61573-490D-42A7-B5AB-3ED6AB97AB59}">
      <dgm:prSet/>
      <dgm:spPr/>
      <dgm:t>
        <a:bodyPr/>
        <a:lstStyle/>
        <a:p>
          <a:endParaRPr lang="en-US"/>
        </a:p>
      </dgm:t>
    </dgm:pt>
    <dgm:pt modelId="{974CD0B0-C32C-4BCC-BEFD-43E6AE000EFB}">
      <dgm:prSet phldrT="[Text]"/>
      <dgm:spPr/>
      <dgm:t>
        <a:bodyPr/>
        <a:lstStyle/>
        <a:p>
          <a:r>
            <a:rPr lang="en-US" dirty="0" smtClean="0"/>
            <a:t>Profs</a:t>
          </a:r>
          <a:endParaRPr lang="en-US" dirty="0"/>
        </a:p>
      </dgm:t>
    </dgm:pt>
    <dgm:pt modelId="{767C6062-308B-4BFD-967B-C973B7F8A920}" type="parTrans" cxnId="{9AAB50D7-9FA5-41C2-ABAE-5389C33DF7A3}">
      <dgm:prSet/>
      <dgm:spPr/>
      <dgm:t>
        <a:bodyPr/>
        <a:lstStyle/>
        <a:p>
          <a:endParaRPr lang="en-US"/>
        </a:p>
      </dgm:t>
    </dgm:pt>
    <dgm:pt modelId="{5E40E44B-28D0-46A1-A751-A498597E32B2}" type="sibTrans" cxnId="{9AAB50D7-9FA5-41C2-ABAE-5389C33DF7A3}">
      <dgm:prSet/>
      <dgm:spPr/>
      <dgm:t>
        <a:bodyPr/>
        <a:lstStyle/>
        <a:p>
          <a:endParaRPr lang="en-US"/>
        </a:p>
      </dgm:t>
    </dgm:pt>
    <dgm:pt modelId="{110CB8BC-A0A0-4522-9109-C1C0D4F8D60D}">
      <dgm:prSet phldrT="[Text]"/>
      <dgm:spPr/>
      <dgm:t>
        <a:bodyPr/>
        <a:lstStyle/>
        <a:p>
          <a:r>
            <a:rPr lang="en-US" dirty="0" smtClean="0"/>
            <a:t>SRT</a:t>
          </a:r>
          <a:endParaRPr lang="en-US" dirty="0"/>
        </a:p>
      </dgm:t>
    </dgm:pt>
    <dgm:pt modelId="{41296B92-21E9-42A2-A182-6F3090C415E5}" type="parTrans" cxnId="{B7B42782-467E-496A-8B7C-217E81DE63CA}">
      <dgm:prSet/>
      <dgm:spPr/>
      <dgm:t>
        <a:bodyPr/>
        <a:lstStyle/>
        <a:p>
          <a:endParaRPr lang="en-US"/>
        </a:p>
      </dgm:t>
    </dgm:pt>
    <dgm:pt modelId="{0C1964DA-DEE0-49A0-9272-A7176C87B3D9}" type="sibTrans" cxnId="{B7B42782-467E-496A-8B7C-217E81DE63CA}">
      <dgm:prSet/>
      <dgm:spPr/>
      <dgm:t>
        <a:bodyPr/>
        <a:lstStyle/>
        <a:p>
          <a:endParaRPr lang="en-US"/>
        </a:p>
      </dgm:t>
    </dgm:pt>
    <dgm:pt modelId="{66448BA2-E839-49F4-AE9C-C5C27003D3C4}" type="pres">
      <dgm:prSet presAssocID="{937AFD75-9E72-4E7B-85ED-3C4E46767481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C772EE3B-CF47-4053-9C44-C5CE4F366B10}" type="pres">
      <dgm:prSet presAssocID="{1C51B1BA-7D81-4B82-A348-9994600A1C85}" presName="singleCycle" presStyleCnt="0"/>
      <dgm:spPr/>
    </dgm:pt>
    <dgm:pt modelId="{14B0C48D-87B5-4D53-BFF9-BBDEF3D56907}" type="pres">
      <dgm:prSet presAssocID="{1C51B1BA-7D81-4B82-A348-9994600A1C85}" presName="singleCenter" presStyleLbl="node1" presStyleIdx="0" presStyleCnt="4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CED3C3AA-6497-4EE1-A14A-75C24DEE0822}" type="pres">
      <dgm:prSet presAssocID="{BCC8E614-96C1-44A3-8C13-D4106503EECC}" presName="Name56" presStyleLbl="parChTrans1D2" presStyleIdx="0" presStyleCnt="3"/>
      <dgm:spPr/>
      <dgm:t>
        <a:bodyPr/>
        <a:lstStyle/>
        <a:p>
          <a:endParaRPr lang="en-US"/>
        </a:p>
      </dgm:t>
    </dgm:pt>
    <dgm:pt modelId="{16C5CE37-7FC5-43AE-B447-FAB3EFD08502}" type="pres">
      <dgm:prSet presAssocID="{14816A39-3C67-4237-A16E-677681EC2D0A}" presName="text0" presStyleLbl="node1" presStyleIdx="1" presStyleCnt="4" custScaleX="17070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8FE01D-CA4E-44EF-8155-050A087929D1}" type="pres">
      <dgm:prSet presAssocID="{767C6062-308B-4BFD-967B-C973B7F8A920}" presName="Name56" presStyleLbl="parChTrans1D2" presStyleIdx="1" presStyleCnt="3"/>
      <dgm:spPr/>
      <dgm:t>
        <a:bodyPr/>
        <a:lstStyle/>
        <a:p>
          <a:endParaRPr lang="en-US"/>
        </a:p>
      </dgm:t>
    </dgm:pt>
    <dgm:pt modelId="{2CD0C2CC-E272-4E22-87A0-6C1270EAF398}" type="pres">
      <dgm:prSet presAssocID="{974CD0B0-C32C-4BCC-BEFD-43E6AE000EFB}" presName="text0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6430CE-6DBF-4A90-A7C6-EA8B7A84B873}" type="pres">
      <dgm:prSet presAssocID="{41296B92-21E9-42A2-A182-6F3090C415E5}" presName="Name56" presStyleLbl="parChTrans1D2" presStyleIdx="2" presStyleCnt="3"/>
      <dgm:spPr/>
      <dgm:t>
        <a:bodyPr/>
        <a:lstStyle/>
        <a:p>
          <a:endParaRPr lang="en-US"/>
        </a:p>
      </dgm:t>
    </dgm:pt>
    <dgm:pt modelId="{5345D1AC-3AD4-4BF3-BB10-037176B9819D}" type="pres">
      <dgm:prSet presAssocID="{110CB8BC-A0A0-4522-9109-C1C0D4F8D60D}" presName="text0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CDE82E-F76A-4E16-AD5B-0E546A67F878}" type="presOf" srcId="{1C51B1BA-7D81-4B82-A348-9994600A1C85}" destId="{14B0C48D-87B5-4D53-BFF9-BBDEF3D56907}" srcOrd="0" destOrd="0" presId="urn:microsoft.com/office/officeart/2008/layout/RadialCluster"/>
    <dgm:cxn modelId="{B1E61573-490D-42A7-B5AB-3ED6AB97AB59}" srcId="{1C51B1BA-7D81-4B82-A348-9994600A1C85}" destId="{14816A39-3C67-4237-A16E-677681EC2D0A}" srcOrd="0" destOrd="0" parTransId="{BCC8E614-96C1-44A3-8C13-D4106503EECC}" sibTransId="{50DC4CE8-5AF0-4D04-88BA-C9BA875A4DC2}"/>
    <dgm:cxn modelId="{58D0336F-0A79-427A-B73C-FA91A07D3FBC}" srcId="{937AFD75-9E72-4E7B-85ED-3C4E46767481}" destId="{1C51B1BA-7D81-4B82-A348-9994600A1C85}" srcOrd="0" destOrd="0" parTransId="{E7320D48-C81F-41F8-8B7E-FE4C642CE319}" sibTransId="{59AAEDCC-420F-4F0F-A118-557530A89618}"/>
    <dgm:cxn modelId="{A8224312-A374-4C18-B8C1-10E1C7B03503}" type="presOf" srcId="{110CB8BC-A0A0-4522-9109-C1C0D4F8D60D}" destId="{5345D1AC-3AD4-4BF3-BB10-037176B9819D}" srcOrd="0" destOrd="0" presId="urn:microsoft.com/office/officeart/2008/layout/RadialCluster"/>
    <dgm:cxn modelId="{A3BAA62A-B733-494E-BA81-A7473BB9C559}" type="presOf" srcId="{41296B92-21E9-42A2-A182-6F3090C415E5}" destId="{176430CE-6DBF-4A90-A7C6-EA8B7A84B873}" srcOrd="0" destOrd="0" presId="urn:microsoft.com/office/officeart/2008/layout/RadialCluster"/>
    <dgm:cxn modelId="{DE35E8E8-214E-4FB8-B9F5-AFD96DE24E0E}" type="presOf" srcId="{BCC8E614-96C1-44A3-8C13-D4106503EECC}" destId="{CED3C3AA-6497-4EE1-A14A-75C24DEE0822}" srcOrd="0" destOrd="0" presId="urn:microsoft.com/office/officeart/2008/layout/RadialCluster"/>
    <dgm:cxn modelId="{F5923F3A-71B9-45CC-822D-0BB95BFFD34B}" type="presOf" srcId="{767C6062-308B-4BFD-967B-C973B7F8A920}" destId="{D68FE01D-CA4E-44EF-8155-050A087929D1}" srcOrd="0" destOrd="0" presId="urn:microsoft.com/office/officeart/2008/layout/RadialCluster"/>
    <dgm:cxn modelId="{9AAB50D7-9FA5-41C2-ABAE-5389C33DF7A3}" srcId="{1C51B1BA-7D81-4B82-A348-9994600A1C85}" destId="{974CD0B0-C32C-4BCC-BEFD-43E6AE000EFB}" srcOrd="1" destOrd="0" parTransId="{767C6062-308B-4BFD-967B-C973B7F8A920}" sibTransId="{5E40E44B-28D0-46A1-A751-A498597E32B2}"/>
    <dgm:cxn modelId="{BA7655DC-5A0C-427F-AAF3-5BA47C4100A6}" type="presOf" srcId="{14816A39-3C67-4237-A16E-677681EC2D0A}" destId="{16C5CE37-7FC5-43AE-B447-FAB3EFD08502}" srcOrd="0" destOrd="0" presId="urn:microsoft.com/office/officeart/2008/layout/RadialCluster"/>
    <dgm:cxn modelId="{BBDCF5C6-A495-4570-8DCF-5B8D3772F506}" type="presOf" srcId="{974CD0B0-C32C-4BCC-BEFD-43E6AE000EFB}" destId="{2CD0C2CC-E272-4E22-87A0-6C1270EAF398}" srcOrd="0" destOrd="0" presId="urn:microsoft.com/office/officeart/2008/layout/RadialCluster"/>
    <dgm:cxn modelId="{BC08A9D6-B3B9-4EF6-859F-3117348430A9}" type="presOf" srcId="{937AFD75-9E72-4E7B-85ED-3C4E46767481}" destId="{66448BA2-E839-49F4-AE9C-C5C27003D3C4}" srcOrd="0" destOrd="0" presId="urn:microsoft.com/office/officeart/2008/layout/RadialCluster"/>
    <dgm:cxn modelId="{B7B42782-467E-496A-8B7C-217E81DE63CA}" srcId="{1C51B1BA-7D81-4B82-A348-9994600A1C85}" destId="{110CB8BC-A0A0-4522-9109-C1C0D4F8D60D}" srcOrd="2" destOrd="0" parTransId="{41296B92-21E9-42A2-A182-6F3090C415E5}" sibTransId="{0C1964DA-DEE0-49A0-9272-A7176C87B3D9}"/>
    <dgm:cxn modelId="{B4C1DE24-30F4-4910-81C1-05328261262D}" type="presParOf" srcId="{66448BA2-E839-49F4-AE9C-C5C27003D3C4}" destId="{C772EE3B-CF47-4053-9C44-C5CE4F366B10}" srcOrd="0" destOrd="0" presId="urn:microsoft.com/office/officeart/2008/layout/RadialCluster"/>
    <dgm:cxn modelId="{16BB4840-8C73-4F0D-9940-A8B34273CA18}" type="presParOf" srcId="{C772EE3B-CF47-4053-9C44-C5CE4F366B10}" destId="{14B0C48D-87B5-4D53-BFF9-BBDEF3D56907}" srcOrd="0" destOrd="0" presId="urn:microsoft.com/office/officeart/2008/layout/RadialCluster"/>
    <dgm:cxn modelId="{6453C7AB-0D9E-4A2E-9EFB-646F3E414F85}" type="presParOf" srcId="{C772EE3B-CF47-4053-9C44-C5CE4F366B10}" destId="{CED3C3AA-6497-4EE1-A14A-75C24DEE0822}" srcOrd="1" destOrd="0" presId="urn:microsoft.com/office/officeart/2008/layout/RadialCluster"/>
    <dgm:cxn modelId="{0233B923-49D5-4238-BB26-B10A3BCCA3EB}" type="presParOf" srcId="{C772EE3B-CF47-4053-9C44-C5CE4F366B10}" destId="{16C5CE37-7FC5-43AE-B447-FAB3EFD08502}" srcOrd="2" destOrd="0" presId="urn:microsoft.com/office/officeart/2008/layout/RadialCluster"/>
    <dgm:cxn modelId="{E95EBE6A-C9AC-4FD2-A816-A39424428A65}" type="presParOf" srcId="{C772EE3B-CF47-4053-9C44-C5CE4F366B10}" destId="{D68FE01D-CA4E-44EF-8155-050A087929D1}" srcOrd="3" destOrd="0" presId="urn:microsoft.com/office/officeart/2008/layout/RadialCluster"/>
    <dgm:cxn modelId="{93AD2B4E-6E0E-4B0F-9A26-EACF0E987B86}" type="presParOf" srcId="{C772EE3B-CF47-4053-9C44-C5CE4F366B10}" destId="{2CD0C2CC-E272-4E22-87A0-6C1270EAF398}" srcOrd="4" destOrd="0" presId="urn:microsoft.com/office/officeart/2008/layout/RadialCluster"/>
    <dgm:cxn modelId="{6AE113DD-9BB2-4986-91E2-3590C1E6C916}" type="presParOf" srcId="{C772EE3B-CF47-4053-9C44-C5CE4F366B10}" destId="{176430CE-6DBF-4A90-A7C6-EA8B7A84B873}" srcOrd="5" destOrd="0" presId="urn:microsoft.com/office/officeart/2008/layout/RadialCluster"/>
    <dgm:cxn modelId="{88EBC6F9-1870-48A2-A4C3-37A77870BE6F}" type="presParOf" srcId="{C772EE3B-CF47-4053-9C44-C5CE4F366B10}" destId="{5345D1AC-3AD4-4BF3-BB10-037176B9819D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B0C48D-87B5-4D53-BFF9-BBDEF3D56907}">
      <dsp:nvSpPr>
        <dsp:cNvPr id="0" name=""/>
        <dsp:cNvSpPr/>
      </dsp:nvSpPr>
      <dsp:spPr>
        <a:xfrm>
          <a:off x="2980800" y="2138525"/>
          <a:ext cx="1378998" cy="13789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StudentPlus</a:t>
          </a:r>
          <a:endParaRPr lang="en-US" sz="1700" kern="1200" dirty="0"/>
        </a:p>
      </dsp:txBody>
      <dsp:txXfrm>
        <a:off x="3048117" y="2205842"/>
        <a:ext cx="1244364" cy="1244364"/>
      </dsp:txXfrm>
    </dsp:sp>
    <dsp:sp modelId="{CED3C3AA-6497-4EE1-A14A-75C24DEE0822}">
      <dsp:nvSpPr>
        <dsp:cNvPr id="0" name=""/>
        <dsp:cNvSpPr/>
      </dsp:nvSpPr>
      <dsp:spPr>
        <a:xfrm rot="16200000">
          <a:off x="3186644" y="1654870"/>
          <a:ext cx="96731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6731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C5CE37-7FC5-43AE-B447-FAB3EFD08502}">
      <dsp:nvSpPr>
        <dsp:cNvPr id="0" name=""/>
        <dsp:cNvSpPr/>
      </dsp:nvSpPr>
      <dsp:spPr>
        <a:xfrm>
          <a:off x="2881684" y="247286"/>
          <a:ext cx="1577230" cy="9239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Administration</a:t>
          </a:r>
          <a:endParaRPr lang="en-US" sz="1600" kern="1200" dirty="0"/>
        </a:p>
      </dsp:txBody>
      <dsp:txXfrm>
        <a:off x="2926786" y="292388"/>
        <a:ext cx="1487026" cy="833725"/>
      </dsp:txXfrm>
    </dsp:sp>
    <dsp:sp modelId="{D68FE01D-CA4E-44EF-8155-050A087929D1}">
      <dsp:nvSpPr>
        <dsp:cNvPr id="0" name=""/>
        <dsp:cNvSpPr/>
      </dsp:nvSpPr>
      <dsp:spPr>
        <a:xfrm rot="1800000">
          <a:off x="4306934" y="3423402"/>
          <a:ext cx="78917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8917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D0C2CC-E272-4E22-87A0-6C1270EAF398}">
      <dsp:nvSpPr>
        <dsp:cNvPr id="0" name=""/>
        <dsp:cNvSpPr/>
      </dsp:nvSpPr>
      <dsp:spPr>
        <a:xfrm>
          <a:off x="5043247" y="3425447"/>
          <a:ext cx="923929" cy="9239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Profs</a:t>
          </a:r>
          <a:endParaRPr lang="en-US" sz="2500" kern="1200" dirty="0"/>
        </a:p>
      </dsp:txBody>
      <dsp:txXfrm>
        <a:off x="5088349" y="3470549"/>
        <a:ext cx="833725" cy="833725"/>
      </dsp:txXfrm>
    </dsp:sp>
    <dsp:sp modelId="{176430CE-6DBF-4A90-A7C6-EA8B7A84B873}">
      <dsp:nvSpPr>
        <dsp:cNvPr id="0" name=""/>
        <dsp:cNvSpPr/>
      </dsp:nvSpPr>
      <dsp:spPr>
        <a:xfrm rot="9000000">
          <a:off x="2244487" y="3423402"/>
          <a:ext cx="78917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8917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45D1AC-3AD4-4BF3-BB10-037176B9819D}">
      <dsp:nvSpPr>
        <dsp:cNvPr id="0" name=""/>
        <dsp:cNvSpPr/>
      </dsp:nvSpPr>
      <dsp:spPr>
        <a:xfrm>
          <a:off x="1373422" y="3425447"/>
          <a:ext cx="923929" cy="9239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SRT</a:t>
          </a:r>
          <a:endParaRPr lang="en-US" sz="3200" kern="1200" dirty="0"/>
        </a:p>
      </dsp:txBody>
      <dsp:txXfrm>
        <a:off x="1418524" y="3470549"/>
        <a:ext cx="833725" cy="8337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transition spd="med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ransition spd="med">
    <p:pull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microsoft.com/office/2007/relationships/hdphoto" Target="../media/hdphoto1.wdp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6" Type="http://schemas.microsoft.com/office/2007/relationships/hdphoto" Target="../media/hdphoto1.wdp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3.jpg"/><Relationship Id="rId7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femmesetrealites.com.tn/fr/2019/09/12/nombre-de-consommateurs-tunisiens-ayant-acces-a-digitalisation-a-ete-multiplie-trois-deux-ans/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681157"/>
            <a:ext cx="8144134" cy="1373070"/>
          </a:xfrm>
        </p:spPr>
        <p:txBody>
          <a:bodyPr/>
          <a:lstStyle/>
          <a:p>
            <a:pPr algn="ctr"/>
            <a:r>
              <a:rPr lang="fr-FR" sz="40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Electrolize" panose="02000506000000020004" pitchFamily="2" charset="0"/>
              </a:rPr>
              <a:t>StudentPLUS</a:t>
            </a:r>
            <a:r>
              <a:rPr lang="fr-FR" sz="4000" dirty="0" smtClean="0"/>
              <a:t> </a:t>
            </a:r>
            <a:r>
              <a:rPr lang="fr-FR" sz="4000" dirty="0"/>
              <a:t>– Gérez votre vie universitaire en un clic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702" y="211742"/>
            <a:ext cx="1622957" cy="13723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527" y="1165860"/>
            <a:ext cx="1006801" cy="12865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1" y="914400"/>
            <a:ext cx="1236003" cy="15379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57455">
            <a:off x="7538637" y="3478255"/>
            <a:ext cx="682853" cy="1151944"/>
          </a:xfrm>
          <a:prstGeom prst="rect">
            <a:avLst/>
          </a:prstGeom>
          <a:effectLst>
            <a:reflection endPos="0" dir="5400000" sy="-100000" algn="bl" rotWithShape="0"/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66" y="4384711"/>
            <a:ext cx="1763478" cy="176347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959" y="4384711"/>
            <a:ext cx="1442170" cy="144217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432" y="5151340"/>
            <a:ext cx="1348739" cy="135108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2677" b="67323" l="10416" r="90046">
                        <a14:foregroundMark x1="17770" y1="23836" x2="17770" y2="23836"/>
                        <a14:foregroundMark x1="34804" y1="31189" x2="34804" y2="31189"/>
                        <a14:foregroundMark x1="28676" y1="47672" x2="28676" y2="47672"/>
                        <a14:foregroundMark x1="35968" y1="43934" x2="35968" y2="43934"/>
                        <a14:foregroundMark x1="45159" y1="40257" x2="45159" y2="40257"/>
                        <a14:foregroundMark x1="51287" y1="45098" x2="51287" y2="45098"/>
                        <a14:foregroundMark x1="55147" y1="45037" x2="55147" y2="45037"/>
                        <a14:foregroundMark x1="59804" y1="45466" x2="59804" y2="45466"/>
                        <a14:foregroundMark x1="66728" y1="44730" x2="66728" y2="44730"/>
                        <a14:foregroundMark x1="74020" y1="44118" x2="74020" y2="44118"/>
                        <a14:foregroundMark x1="84130" y1="41422" x2="84130" y2="41422"/>
                        <a14:foregroundMark x1="81924" y1="33578" x2="81924" y2="33578"/>
                        <a14:foregroundMark x1="41850" y1="55699" x2="41850" y2="55699"/>
                        <a14:foregroundMark x1="46630" y1="54228" x2="46630" y2="54228"/>
                        <a14:foregroundMark x1="50368" y1="54596" x2="50368" y2="54596"/>
                        <a14:foregroundMark x1="53309" y1="55270" x2="53309" y2="55270"/>
                        <a14:foregroundMark x1="57353" y1="54718" x2="57353" y2="547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2" t="5846" r="-462" b="25846"/>
          <a:stretch/>
        </p:blipFill>
        <p:spPr>
          <a:xfrm>
            <a:off x="8824380" y="2189837"/>
            <a:ext cx="3448673" cy="235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45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Bauhaus 93" panose="04030905020B02020C02" pitchFamily="82" charset="0"/>
              </a:rPr>
              <a:t>Motivations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smtClean="0"/>
              <a:t>Avec la </a:t>
            </a:r>
            <a:r>
              <a:rPr lang="fr-FR" dirty="0" err="1" smtClean="0"/>
              <a:t>Map</a:t>
            </a:r>
            <a:r>
              <a:rPr lang="fr-FR" dirty="0" smtClean="0"/>
              <a:t> trouvée dans le menu de l’application les nouveaux étudiants ne vont plus perdre le temps à la recherche des salles ou de n’importe quel partie de l’université ou de son entourage,</a:t>
            </a:r>
            <a:endParaRPr lang="fr-FR" dirty="0"/>
          </a:p>
        </p:txBody>
      </p:sp>
      <p:sp>
        <p:nvSpPr>
          <p:cNvPr id="5" name="TextBox 4"/>
          <p:cNvSpPr txBox="1"/>
          <p:nvPr/>
        </p:nvSpPr>
        <p:spPr>
          <a:xfrm>
            <a:off x="10698480" y="570422"/>
            <a:ext cx="13487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800" dirty="0"/>
              <a:t>3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050" y="2119842"/>
            <a:ext cx="3585299" cy="4581439"/>
          </a:xfrm>
          <a:prstGeom prst="rect">
            <a:avLst/>
          </a:prstGeom>
        </p:spPr>
      </p:pic>
      <p:pic>
        <p:nvPicPr>
          <p:cNvPr id="7" name="Content Placeholder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9610" y="2405453"/>
            <a:ext cx="1699061" cy="280331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5223510" y="3291840"/>
            <a:ext cx="3394710" cy="2489778"/>
          </a:xfrm>
          <a:prstGeom prst="straightConnector1">
            <a:avLst/>
          </a:prstGeom>
          <a:ln w="539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Content Placeholder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77" b="61299"/>
          <a:stretch/>
        </p:blipFill>
        <p:spPr>
          <a:xfrm>
            <a:off x="1142443" y="5445273"/>
            <a:ext cx="4081067" cy="79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14352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Bauhaus 93" panose="04030905020B02020C02" pitchFamily="82" charset="0"/>
              </a:rPr>
              <a:t>Motivations</a:t>
            </a:r>
            <a:endParaRPr lang="fr-FR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80321" y="3258684"/>
            <a:ext cx="4400016" cy="3599316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Plus de fonctionnalités inclus dans l’application pour les découvrir .</a:t>
            </a:r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10698480" y="570422"/>
            <a:ext cx="13487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800" dirty="0"/>
              <a:t>3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677" b="67323" l="10416" r="90046">
                        <a14:foregroundMark x1="17770" y1="23836" x2="17770" y2="23836"/>
                        <a14:foregroundMark x1="34804" y1="31189" x2="34804" y2="31189"/>
                        <a14:foregroundMark x1="28676" y1="47672" x2="28676" y2="47672"/>
                        <a14:foregroundMark x1="35968" y1="43934" x2="35968" y2="43934"/>
                        <a14:foregroundMark x1="45159" y1="40257" x2="45159" y2="40257"/>
                        <a14:foregroundMark x1="51287" y1="45098" x2="51287" y2="45098"/>
                        <a14:foregroundMark x1="55147" y1="45037" x2="55147" y2="45037"/>
                        <a14:foregroundMark x1="59804" y1="45466" x2="59804" y2="45466"/>
                        <a14:foregroundMark x1="66728" y1="44730" x2="66728" y2="44730"/>
                        <a14:foregroundMark x1="74020" y1="44118" x2="74020" y2="44118"/>
                        <a14:foregroundMark x1="84130" y1="41422" x2="84130" y2="41422"/>
                        <a14:foregroundMark x1="81924" y1="33578" x2="81924" y2="33578"/>
                        <a14:foregroundMark x1="41850" y1="55699" x2="41850" y2="55699"/>
                        <a14:foregroundMark x1="46630" y1="54228" x2="46630" y2="54228"/>
                        <a14:foregroundMark x1="50368" y1="54596" x2="50368" y2="54596"/>
                        <a14:foregroundMark x1="53309" y1="55270" x2="53309" y2="55270"/>
                        <a14:foregroundMark x1="57353" y1="54718" x2="57353" y2="547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2" t="5846" r="-462" b="25846"/>
          <a:stretch/>
        </p:blipFill>
        <p:spPr>
          <a:xfrm>
            <a:off x="2038578" y="3484634"/>
            <a:ext cx="3448673" cy="235570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039" y="3258684"/>
            <a:ext cx="1424243" cy="270891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3039" y="3623780"/>
            <a:ext cx="1097280" cy="194951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150" y="4960930"/>
            <a:ext cx="877889" cy="87941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219" y="3484634"/>
            <a:ext cx="861100" cy="8611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7319" y="4848099"/>
            <a:ext cx="797415" cy="99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74665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645590"/>
            <a:ext cx="9441180" cy="5107969"/>
          </a:xfrm>
        </p:spPr>
        <p:txBody>
          <a:bodyPr>
            <a:normAutofit/>
          </a:bodyPr>
          <a:lstStyle/>
          <a:p>
            <a:r>
              <a:rPr lang="fr-FR" sz="2800" dirty="0" smtClean="0"/>
              <a:t>L’application StudentPlus a pour but , en premier lieu, </a:t>
            </a:r>
            <a:r>
              <a:rPr lang="fr-FR" sz="2800" dirty="0"/>
              <a:t>de </a:t>
            </a:r>
            <a:r>
              <a:rPr lang="fr-FR" sz="2800" dirty="0" smtClean="0"/>
              <a:t>prendre part dans </a:t>
            </a:r>
            <a:r>
              <a:rPr lang="fr-FR" sz="2800" dirty="0"/>
              <a:t>le projet </a:t>
            </a:r>
            <a:r>
              <a:rPr lang="fr-FR" sz="2800" dirty="0" smtClean="0"/>
              <a:t>de digitalisation des services de sorte à rendre plus simple la réussite des étudiants et garantir leur discipline dans la société où ils appartiennent.</a:t>
            </a:r>
            <a:endParaRPr lang="fr-FR" sz="2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0320" y="753196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latin typeface="Bauhaus 93" panose="04030905020B02020C02" pitchFamily="82" charset="0"/>
              </a:rPr>
              <a:t>Motivations</a:t>
            </a:r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10698479" y="570390"/>
            <a:ext cx="13487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800" dirty="0"/>
              <a:t>3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677" b="67323" l="10416" r="90046">
                        <a14:foregroundMark x1="17770" y1="23836" x2="17770" y2="23836"/>
                        <a14:foregroundMark x1="34804" y1="31189" x2="34804" y2="31189"/>
                        <a14:foregroundMark x1="28676" y1="47672" x2="28676" y2="47672"/>
                        <a14:foregroundMark x1="35968" y1="43934" x2="35968" y2="43934"/>
                        <a14:foregroundMark x1="45159" y1="40257" x2="45159" y2="40257"/>
                        <a14:foregroundMark x1="51287" y1="45098" x2="51287" y2="45098"/>
                        <a14:foregroundMark x1="55147" y1="45037" x2="55147" y2="45037"/>
                        <a14:foregroundMark x1="59804" y1="45466" x2="59804" y2="45466"/>
                        <a14:foregroundMark x1="66728" y1="44730" x2="66728" y2="44730"/>
                        <a14:foregroundMark x1="74020" y1="44118" x2="74020" y2="44118"/>
                        <a14:foregroundMark x1="84130" y1="41422" x2="84130" y2="41422"/>
                        <a14:foregroundMark x1="81924" y1="33578" x2="81924" y2="33578"/>
                        <a14:foregroundMark x1="41850" y1="55699" x2="41850" y2="55699"/>
                        <a14:foregroundMark x1="46630" y1="54228" x2="46630" y2="54228"/>
                        <a14:foregroundMark x1="50368" y1="54596" x2="50368" y2="54596"/>
                        <a14:foregroundMark x1="53309" y1="55270" x2="53309" y2="55270"/>
                        <a14:foregroundMark x1="57353" y1="54718" x2="57353" y2="547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2" t="5846" r="-462" b="25846"/>
          <a:stretch/>
        </p:blipFill>
        <p:spPr>
          <a:xfrm>
            <a:off x="8743327" y="4647287"/>
            <a:ext cx="3448673" cy="235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36542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0321" y="4696578"/>
            <a:ext cx="9613861" cy="1080938"/>
          </a:xfrm>
        </p:spPr>
        <p:txBody>
          <a:bodyPr/>
          <a:lstStyle/>
          <a:p>
            <a:pPr algn="r"/>
            <a:r>
              <a:rPr lang="fr-FR" dirty="0" smtClean="0">
                <a:latin typeface="Bauhaus 93" panose="04030905020B02020C02" pitchFamily="82" charset="0"/>
              </a:rPr>
              <a:t>Points Forts / Points faibles</a:t>
            </a:r>
            <a:endParaRPr lang="fr-FR" dirty="0"/>
          </a:p>
        </p:txBody>
      </p:sp>
      <p:sp>
        <p:nvSpPr>
          <p:cNvPr id="8" name="TextBox 7"/>
          <p:cNvSpPr txBox="1"/>
          <p:nvPr/>
        </p:nvSpPr>
        <p:spPr>
          <a:xfrm>
            <a:off x="10698480" y="4513772"/>
            <a:ext cx="13487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800" dirty="0" smtClean="0"/>
              <a:t>4</a:t>
            </a:r>
            <a:endParaRPr lang="fr-FR" sz="8800" dirty="0"/>
          </a:p>
        </p:txBody>
      </p:sp>
    </p:spTree>
    <p:extLst>
      <p:ext uri="{BB962C8B-B14F-4D97-AF65-F5344CB8AC3E}">
        <p14:creationId xmlns:p14="http://schemas.microsoft.com/office/powerpoint/2010/main" val="381069264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1" y="2028402"/>
            <a:ext cx="9714184" cy="4281097"/>
          </a:xfrm>
        </p:spPr>
        <p:txBody>
          <a:bodyPr>
            <a:normAutofit/>
          </a:bodyPr>
          <a:lstStyle/>
          <a:p>
            <a:r>
              <a:rPr lang="fr-FR" b="1" u="sng" dirty="0" smtClean="0"/>
              <a:t>Points forts:</a:t>
            </a:r>
          </a:p>
          <a:p>
            <a:pPr marL="0" indent="0">
              <a:buNone/>
            </a:pPr>
            <a:endParaRPr lang="fr-FR" b="1" u="sng" dirty="0" smtClean="0"/>
          </a:p>
          <a:p>
            <a:pPr lvl="1"/>
            <a:r>
              <a:rPr lang="fr-FR" b="1" dirty="0" smtClean="0"/>
              <a:t>Cross-Platform</a:t>
            </a:r>
            <a:r>
              <a:rPr lang="fr-FR" dirty="0" smtClean="0"/>
              <a:t>: L’application va-t-</a:t>
            </a:r>
            <a:r>
              <a:rPr lang="fr-FR" dirty="0" err="1" smtClean="0"/>
              <a:t>etre</a:t>
            </a:r>
            <a:r>
              <a:rPr lang="fr-FR" dirty="0" smtClean="0"/>
              <a:t> disponible sur les deux plus connues plateformes mobiles: ANDROID et IOS .</a:t>
            </a:r>
          </a:p>
          <a:p>
            <a:pPr lvl="1"/>
            <a:r>
              <a:rPr lang="fr-FR" b="1" dirty="0" smtClean="0"/>
              <a:t>Sécurité des données et de système d’authentification: </a:t>
            </a:r>
            <a:r>
              <a:rPr lang="fr-FR" dirty="0" smtClean="0"/>
              <a:t>On va s’assurer que les données des utilisateurs sont toujours sécurisés .</a:t>
            </a:r>
          </a:p>
          <a:p>
            <a:pPr lvl="1"/>
            <a:r>
              <a:rPr lang="fr-FR" dirty="0" smtClean="0"/>
              <a:t>StudentPlus n’est pas seulement pour les étudiants, mais l’administration et les profs aussi ont l’</a:t>
            </a:r>
            <a:r>
              <a:rPr lang="fr-FR" dirty="0" err="1" smtClean="0"/>
              <a:t>accés</a:t>
            </a:r>
            <a:r>
              <a:rPr lang="fr-FR" dirty="0" smtClean="0"/>
              <a:t> a des comptes spécifiquement désignés pour leur activités(envoi des </a:t>
            </a:r>
            <a:r>
              <a:rPr lang="fr-FR" dirty="0" err="1" smtClean="0"/>
              <a:t>cours,TD,TP,l’upload</a:t>
            </a:r>
            <a:r>
              <a:rPr lang="fr-FR" dirty="0" smtClean="0"/>
              <a:t> des notes, l’ajout d’emploi pour chaque classe…</a:t>
            </a:r>
            <a:r>
              <a:rPr lang="fr-FR" dirty="0" err="1" smtClean="0"/>
              <a:t>etc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Le design simplifié de l’application qui garantit pour tous les utilisateurs un UX (User </a:t>
            </a:r>
            <a:r>
              <a:rPr lang="fr-FR" dirty="0" err="1" smtClean="0"/>
              <a:t>Experience</a:t>
            </a:r>
            <a:r>
              <a:rPr lang="fr-FR" dirty="0" smtClean="0"/>
              <a:t>) simple et professionnelle.</a:t>
            </a:r>
          </a:p>
          <a:p>
            <a:pPr lvl="1"/>
            <a:endParaRPr lang="fr-F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182" y="3015940"/>
            <a:ext cx="2134864" cy="2597418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80321" y="74179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latin typeface="Bauhaus 93" panose="04030905020B02020C02" pitchFamily="82" charset="0"/>
              </a:rPr>
              <a:t>Points Forts / Points faibles</a:t>
            </a:r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10698480" y="581852"/>
            <a:ext cx="13487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800" dirty="0" smtClean="0"/>
              <a:t>4</a:t>
            </a:r>
            <a:endParaRPr lang="fr-FR" sz="8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4205" y="3298770"/>
            <a:ext cx="1148715" cy="205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0517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1" y="2028402"/>
            <a:ext cx="10726820" cy="4738158"/>
          </a:xfrm>
        </p:spPr>
        <p:txBody>
          <a:bodyPr>
            <a:noAutofit/>
          </a:bodyPr>
          <a:lstStyle/>
          <a:p>
            <a:r>
              <a:rPr lang="fr-FR" b="1" u="sng" dirty="0" smtClean="0"/>
              <a:t>Points faibles:</a:t>
            </a:r>
          </a:p>
          <a:p>
            <a:pPr marL="0" indent="0">
              <a:buNone/>
            </a:pPr>
            <a:endParaRPr lang="fr-FR" sz="2000" b="1" u="sng" dirty="0" smtClean="0"/>
          </a:p>
          <a:p>
            <a:pPr lvl="1"/>
            <a:r>
              <a:rPr lang="fr-FR" dirty="0" smtClean="0"/>
              <a:t>Le besoin d’une mise à jour chaque période soit pour suivre le changement des données , soit pour améliorer les performances et répondre aux avis des notre clients .</a:t>
            </a:r>
          </a:p>
          <a:p>
            <a:pPr lvl="1"/>
            <a:r>
              <a:rPr lang="fr-FR" dirty="0" smtClean="0"/>
              <a:t>Un accès à l’internet est indispensable pour le fonctionnement de l’application , cela peut être un inconvénient dans le marché tunisien.</a:t>
            </a:r>
          </a:p>
          <a:p>
            <a:pPr lvl="1"/>
            <a:r>
              <a:rPr lang="fr-FR" dirty="0" smtClean="0"/>
              <a:t>Le </a:t>
            </a:r>
            <a:r>
              <a:rPr lang="fr-FR" dirty="0"/>
              <a:t>coût de création d’une application mobile est relativement élevé et peut décupler </a:t>
            </a:r>
            <a:r>
              <a:rPr lang="fr-FR" dirty="0" smtClean="0"/>
              <a:t>notre </a:t>
            </a:r>
            <a:r>
              <a:rPr lang="fr-FR" dirty="0"/>
              <a:t>dépenses e-marketing, surtout si </a:t>
            </a:r>
            <a:r>
              <a:rPr lang="fr-FR" dirty="0" smtClean="0"/>
              <a:t>nous souhaitons </a:t>
            </a:r>
            <a:r>
              <a:rPr lang="fr-FR" dirty="0"/>
              <a:t>que </a:t>
            </a:r>
            <a:r>
              <a:rPr lang="fr-FR" dirty="0" smtClean="0"/>
              <a:t>notre </a:t>
            </a:r>
            <a:r>
              <a:rPr lang="fr-FR" dirty="0"/>
              <a:t>application soit disponible sur tous les systèmes d’exploitation pour </a:t>
            </a:r>
            <a:r>
              <a:rPr lang="fr-FR" dirty="0" smtClean="0"/>
              <a:t>mobiles…</a:t>
            </a:r>
          </a:p>
          <a:p>
            <a:pPr lvl="1"/>
            <a:r>
              <a:rPr lang="fr-FR" sz="2000" dirty="0" smtClean="0"/>
              <a:t>Le </a:t>
            </a:r>
            <a:r>
              <a:rPr lang="fr-FR" sz="2000" dirty="0"/>
              <a:t>respect des règles des plateformes </a:t>
            </a:r>
            <a:r>
              <a:rPr lang="fr-FR" sz="2000" dirty="0" smtClean="0"/>
              <a:t>mobiles</a:t>
            </a:r>
            <a:r>
              <a:rPr lang="fr-FR" dirty="0"/>
              <a:t> </a:t>
            </a:r>
            <a:r>
              <a:rPr lang="fr-FR" dirty="0" smtClean="0"/>
              <a:t>:L’</a:t>
            </a:r>
            <a:r>
              <a:rPr lang="fr-FR" dirty="0" err="1" smtClean="0"/>
              <a:t>apple</a:t>
            </a:r>
            <a:r>
              <a:rPr lang="fr-FR" dirty="0" smtClean="0"/>
              <a:t> store et le </a:t>
            </a:r>
            <a:r>
              <a:rPr lang="fr-FR" dirty="0" err="1"/>
              <a:t>play</a:t>
            </a:r>
            <a:r>
              <a:rPr lang="fr-FR" dirty="0"/>
              <a:t> store </a:t>
            </a:r>
            <a:r>
              <a:rPr lang="fr-FR" dirty="0" smtClean="0"/>
              <a:t>imposent </a:t>
            </a:r>
            <a:r>
              <a:rPr lang="fr-FR" dirty="0"/>
              <a:t>un certains nombre de règles pour les développeurs. Parfois contraignantes, elles sont un passage obligé si l’on souhaite pouvoir distribuer </a:t>
            </a:r>
            <a:r>
              <a:rPr lang="fr-FR" dirty="0" smtClean="0"/>
              <a:t>notre </a:t>
            </a:r>
            <a:r>
              <a:rPr lang="fr-FR" dirty="0"/>
              <a:t>application </a:t>
            </a:r>
            <a:r>
              <a:rPr lang="fr-FR" dirty="0" smtClean="0"/>
              <a:t>de </a:t>
            </a:r>
            <a:r>
              <a:rPr lang="fr-FR" dirty="0"/>
              <a:t>manière optimale</a:t>
            </a:r>
            <a:endParaRPr lang="fr-FR" dirty="0" smtClean="0"/>
          </a:p>
          <a:p>
            <a:pPr marL="0" indent="0">
              <a:buNone/>
            </a:pPr>
            <a:endParaRPr lang="fr-FR" sz="2000" b="1" u="sng" dirty="0" smtClean="0"/>
          </a:p>
          <a:p>
            <a:pPr lvl="1"/>
            <a:endParaRPr lang="fr-FR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0321" y="74179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latin typeface="Bauhaus 93" panose="04030905020B02020C02" pitchFamily="82" charset="0"/>
              </a:rPr>
              <a:t>Points Forts / Points faibles</a:t>
            </a:r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10698480" y="581852"/>
            <a:ext cx="13487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800" dirty="0" smtClean="0"/>
              <a:t>4</a:t>
            </a:r>
            <a:endParaRPr lang="fr-FR" sz="8800" dirty="0"/>
          </a:p>
        </p:txBody>
      </p:sp>
    </p:spTree>
    <p:extLst>
      <p:ext uri="{BB962C8B-B14F-4D97-AF65-F5344CB8AC3E}">
        <p14:creationId xmlns:p14="http://schemas.microsoft.com/office/powerpoint/2010/main" val="227368367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0321" y="4696578"/>
            <a:ext cx="9613861" cy="1080938"/>
          </a:xfrm>
        </p:spPr>
        <p:txBody>
          <a:bodyPr/>
          <a:lstStyle/>
          <a:p>
            <a:pPr algn="r"/>
            <a:r>
              <a:rPr lang="fr-FR" dirty="0">
                <a:latin typeface="Bauhaus 93" panose="04030905020B02020C02" pitchFamily="82" charset="0"/>
              </a:rPr>
              <a:t>Clients</a:t>
            </a:r>
            <a:r>
              <a:rPr lang="fr-FR" dirty="0" smtClean="0"/>
              <a:t> </a:t>
            </a:r>
            <a:r>
              <a:rPr lang="fr-FR" dirty="0">
                <a:latin typeface="Bauhaus 93" panose="04030905020B02020C02" pitchFamily="82" charset="0"/>
              </a:rPr>
              <a:t>cibles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8" name="TextBox 7"/>
          <p:cNvSpPr txBox="1"/>
          <p:nvPr/>
        </p:nvSpPr>
        <p:spPr>
          <a:xfrm>
            <a:off x="10698480" y="4513772"/>
            <a:ext cx="13487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800" dirty="0" smtClean="0"/>
              <a:t>5</a:t>
            </a:r>
            <a:endParaRPr lang="fr-FR" sz="8800" dirty="0"/>
          </a:p>
        </p:txBody>
      </p:sp>
    </p:spTree>
    <p:extLst>
      <p:ext uri="{BB962C8B-B14F-4D97-AF65-F5344CB8AC3E}">
        <p14:creationId xmlns:p14="http://schemas.microsoft.com/office/powerpoint/2010/main" val="389170182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latin typeface="Bauhaus 93" panose="04030905020B02020C02" pitchFamily="82" charset="0"/>
              </a:rPr>
              <a:t>Clients</a:t>
            </a:r>
            <a:r>
              <a:rPr lang="fr-FR" dirty="0" smtClean="0"/>
              <a:t> </a:t>
            </a:r>
            <a:r>
              <a:rPr lang="fr-FR" dirty="0" smtClean="0">
                <a:latin typeface="Bauhaus 93" panose="04030905020B02020C02" pitchFamily="82" charset="0"/>
              </a:rPr>
              <a:t>cibles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10698480" y="570422"/>
            <a:ext cx="13487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800" dirty="0" smtClean="0"/>
              <a:t>5</a:t>
            </a:r>
            <a:endParaRPr lang="fr-FR" sz="88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18207"/>
          </a:xfrm>
        </p:spPr>
        <p:txBody>
          <a:bodyPr>
            <a:normAutofit/>
          </a:bodyPr>
          <a:lstStyle/>
          <a:p>
            <a:r>
              <a:rPr lang="fr-FR" sz="2800" b="1" dirty="0" smtClean="0"/>
              <a:t>Les étudiant:</a:t>
            </a:r>
          </a:p>
          <a:p>
            <a:pPr marL="0" indent="0">
              <a:buNone/>
            </a:pPr>
            <a:endParaRPr lang="fr-FR" dirty="0" smtClean="0"/>
          </a:p>
          <a:p>
            <a:pPr lvl="1"/>
            <a:r>
              <a:rPr lang="fr-FR" sz="2400" dirty="0" smtClean="0"/>
              <a:t>Ayant des problèmes de s’engager à leur cours.</a:t>
            </a:r>
          </a:p>
          <a:p>
            <a:pPr lvl="1"/>
            <a:r>
              <a:rPr lang="fr-FR" sz="2400" dirty="0" smtClean="0"/>
              <a:t>Qui oublient toujours de faire leurs </a:t>
            </a:r>
            <a:r>
              <a:rPr lang="fr-FR" sz="2400" dirty="0" err="1" smtClean="0"/>
              <a:t>TDs</a:t>
            </a:r>
            <a:r>
              <a:rPr lang="fr-FR" sz="2400" dirty="0" smtClean="0"/>
              <a:t> .</a:t>
            </a:r>
          </a:p>
          <a:p>
            <a:pPr lvl="1"/>
            <a:r>
              <a:rPr lang="fr-FR" sz="2400" dirty="0" smtClean="0"/>
              <a:t>Qui veulent avoir </a:t>
            </a:r>
            <a:r>
              <a:rPr lang="fr-FR" sz="2400" dirty="0"/>
              <a:t>un </a:t>
            </a:r>
            <a:r>
              <a:rPr lang="fr-FR" sz="2400" dirty="0" smtClean="0"/>
              <a:t>autodiscipline .</a:t>
            </a:r>
          </a:p>
          <a:p>
            <a:pPr lvl="1"/>
            <a:r>
              <a:rPr lang="fr-FR" sz="2400" dirty="0" smtClean="0"/>
              <a:t>Qui sont toujours en retard et en course avec le bus .</a:t>
            </a:r>
          </a:p>
          <a:p>
            <a:pPr lvl="1"/>
            <a:r>
              <a:rPr lang="fr-FR" sz="2400" dirty="0" smtClean="0"/>
              <a:t>Qui sont des </a:t>
            </a:r>
            <a:r>
              <a:rPr lang="fr-FR" sz="2400" dirty="0" err="1" smtClean="0"/>
              <a:t>Freshmen</a:t>
            </a:r>
            <a:r>
              <a:rPr lang="fr-FR" sz="2400" dirty="0" smtClean="0"/>
              <a:t> (nouveaux étudiant) et veulent mieux connaitre l’environnement du campus universitaire .</a:t>
            </a:r>
          </a:p>
          <a:p>
            <a:pPr lvl="1"/>
            <a:r>
              <a:rPr lang="fr-FR" sz="2400" dirty="0" smtClean="0"/>
              <a:t>Et bien-sur ceux qui sont pour la digitalisation des services universitaires.</a:t>
            </a:r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25029708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latin typeface="Bauhaus 93" panose="04030905020B02020C02" pitchFamily="82" charset="0"/>
              </a:rPr>
              <a:t>Clients</a:t>
            </a:r>
            <a:r>
              <a:rPr lang="fr-FR" dirty="0" smtClean="0"/>
              <a:t> </a:t>
            </a:r>
            <a:r>
              <a:rPr lang="fr-FR" dirty="0" smtClean="0">
                <a:latin typeface="Bauhaus 93" panose="04030905020B02020C02" pitchFamily="82" charset="0"/>
              </a:rPr>
              <a:t>cibles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10698480" y="570422"/>
            <a:ext cx="13487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800" dirty="0" smtClean="0"/>
              <a:t>5</a:t>
            </a:r>
            <a:endParaRPr lang="fr-FR" sz="88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46031" y="2336872"/>
            <a:ext cx="7812169" cy="4018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 smtClean="0"/>
              <a:t>Les Profs </a:t>
            </a:r>
            <a:r>
              <a:rPr lang="fr-FR" dirty="0" smtClean="0"/>
              <a:t>Voulant </a:t>
            </a:r>
            <a:r>
              <a:rPr lang="fr-FR" dirty="0"/>
              <a:t>s’assurer que le travail parvient aux étudiants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2800" b="1" dirty="0" smtClean="0"/>
              <a:t>L’administration </a:t>
            </a:r>
            <a:r>
              <a:rPr lang="fr-FR" dirty="0" smtClean="0"/>
              <a:t>qui va fournir les informations relatives aux étudiants .</a:t>
            </a:r>
            <a:endParaRPr lang="fr-FR" b="1" dirty="0" smtClean="0"/>
          </a:p>
          <a:p>
            <a:endParaRPr lang="fr-FR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92290359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0321" y="4696578"/>
            <a:ext cx="9613861" cy="1080938"/>
          </a:xfrm>
        </p:spPr>
        <p:txBody>
          <a:bodyPr/>
          <a:lstStyle/>
          <a:p>
            <a:pPr algn="r"/>
            <a:r>
              <a:rPr lang="fr-FR" dirty="0" smtClean="0">
                <a:latin typeface="Bauhaus 93" panose="04030905020B02020C02" pitchFamily="82" charset="0"/>
              </a:rPr>
              <a:t>Les fournisseurs</a:t>
            </a:r>
            <a:endParaRPr lang="fr-FR" dirty="0"/>
          </a:p>
        </p:txBody>
      </p:sp>
      <p:sp>
        <p:nvSpPr>
          <p:cNvPr id="8" name="TextBox 7"/>
          <p:cNvSpPr txBox="1"/>
          <p:nvPr/>
        </p:nvSpPr>
        <p:spPr>
          <a:xfrm>
            <a:off x="10698480" y="4513772"/>
            <a:ext cx="13487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800" dirty="0" smtClean="0"/>
              <a:t>6</a:t>
            </a:r>
            <a:endParaRPr lang="fr-FR" sz="8800" dirty="0"/>
          </a:p>
        </p:txBody>
      </p:sp>
    </p:spTree>
    <p:extLst>
      <p:ext uri="{BB962C8B-B14F-4D97-AF65-F5344CB8AC3E}">
        <p14:creationId xmlns:p14="http://schemas.microsoft.com/office/powerpoint/2010/main" val="101640135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5480920" y="4789170"/>
            <a:ext cx="4886090" cy="822959"/>
          </a:xfrm>
        </p:spPr>
        <p:txBody>
          <a:bodyPr>
            <a:noAutofit/>
          </a:bodyPr>
          <a:lstStyle/>
          <a:p>
            <a:pPr algn="ctr"/>
            <a:r>
              <a:rPr lang="fr-FR" sz="6000" dirty="0" smtClean="0">
                <a:latin typeface="Bauhaus 93" panose="04030905020B02020C02" pitchFamily="82" charset="0"/>
              </a:rPr>
              <a:t>Définition</a:t>
            </a:r>
            <a:endParaRPr lang="fr-FR" sz="4000" dirty="0">
              <a:latin typeface="Bauhaus 93" panose="04030905020B02020C02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41330" y="4415819"/>
            <a:ext cx="15506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 smtClean="0"/>
              <a:t>1</a:t>
            </a:r>
            <a:endParaRPr lang="fr-FR" sz="9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0" y="1817370"/>
            <a:ext cx="1424243" cy="27089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30" y="2203486"/>
            <a:ext cx="1097280" cy="19495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185" y="538379"/>
            <a:ext cx="2622170" cy="388503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425" y="926097"/>
            <a:ext cx="2331719" cy="310301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2677" b="67323" l="10416" r="90046">
                        <a14:foregroundMark x1="17770" y1="23836" x2="17770" y2="23836"/>
                        <a14:foregroundMark x1="34804" y1="31189" x2="34804" y2="31189"/>
                        <a14:foregroundMark x1="28676" y1="47672" x2="28676" y2="47672"/>
                        <a14:foregroundMark x1="35968" y1="43934" x2="35968" y2="43934"/>
                        <a14:foregroundMark x1="45159" y1="40257" x2="45159" y2="40257"/>
                        <a14:foregroundMark x1="51287" y1="45098" x2="51287" y2="45098"/>
                        <a14:foregroundMark x1="55147" y1="45037" x2="55147" y2="45037"/>
                        <a14:foregroundMark x1="59804" y1="45466" x2="59804" y2="45466"/>
                        <a14:foregroundMark x1="66728" y1="44730" x2="66728" y2="44730"/>
                        <a14:foregroundMark x1="74020" y1="44118" x2="74020" y2="44118"/>
                        <a14:foregroundMark x1="84130" y1="41422" x2="84130" y2="41422"/>
                        <a14:foregroundMark x1="81924" y1="33578" x2="81924" y2="33578"/>
                        <a14:foregroundMark x1="41850" y1="55699" x2="41850" y2="55699"/>
                        <a14:foregroundMark x1="46630" y1="54228" x2="46630" y2="54228"/>
                        <a14:foregroundMark x1="50368" y1="54596" x2="50368" y2="54596"/>
                        <a14:foregroundMark x1="53309" y1="55270" x2="53309" y2="55270"/>
                        <a14:foregroundMark x1="57353" y1="54718" x2="57353" y2="547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2" t="5846" r="-462" b="25846"/>
          <a:stretch/>
        </p:blipFill>
        <p:spPr>
          <a:xfrm>
            <a:off x="5164634" y="538379"/>
            <a:ext cx="5266463" cy="359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98156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Bauhaus 93" panose="04030905020B02020C02" pitchFamily="82" charset="0"/>
              </a:rPr>
              <a:t>Les fournisseurs</a:t>
            </a:r>
            <a:endParaRPr lang="fr-FR" dirty="0"/>
          </a:p>
        </p:txBody>
      </p:sp>
      <p:sp>
        <p:nvSpPr>
          <p:cNvPr id="5" name="TextBox 4"/>
          <p:cNvSpPr txBox="1"/>
          <p:nvPr/>
        </p:nvSpPr>
        <p:spPr>
          <a:xfrm>
            <a:off x="10698480" y="570422"/>
            <a:ext cx="13487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800" dirty="0" smtClean="0"/>
              <a:t>6</a:t>
            </a:r>
            <a:endParaRPr lang="fr-FR" sz="8800" dirty="0"/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650065505"/>
              </p:ext>
            </p:extLst>
          </p:nvPr>
        </p:nvGraphicFramePr>
        <p:xfrm>
          <a:off x="2203450" y="1931670"/>
          <a:ext cx="7340600" cy="4596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744334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Bauhaus 93" panose="04030905020B02020C02" pitchFamily="82" charset="0"/>
              </a:rPr>
              <a:t>Les fournisseurs</a:t>
            </a:r>
            <a:endParaRPr lang="fr-F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209120" y="2141229"/>
            <a:ext cx="4472327" cy="693135"/>
          </a:xfrm>
        </p:spPr>
        <p:txBody>
          <a:bodyPr/>
          <a:lstStyle/>
          <a:p>
            <a:r>
              <a:rPr lang="fr-FR" dirty="0" smtClean="0"/>
              <a:t>L’administration et les profs :</a:t>
            </a:r>
            <a:endParaRPr lang="fr-FR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32154" y="3167315"/>
            <a:ext cx="4698355" cy="2906179"/>
          </a:xfrm>
        </p:spPr>
        <p:txBody>
          <a:bodyPr/>
          <a:lstStyle/>
          <a:p>
            <a:r>
              <a:rPr lang="fr-FR" dirty="0" smtClean="0"/>
              <a:t>Fournir</a:t>
            </a:r>
          </a:p>
          <a:p>
            <a:pPr lvl="1"/>
            <a:r>
              <a:rPr lang="fr-FR" dirty="0" smtClean="0"/>
              <a:t>Des emplois de temps bien détaillés</a:t>
            </a:r>
          </a:p>
          <a:p>
            <a:pPr lvl="1"/>
            <a:r>
              <a:rPr lang="fr-FR" dirty="0"/>
              <a:t>L</a:t>
            </a:r>
            <a:r>
              <a:rPr lang="fr-FR" dirty="0" smtClean="0"/>
              <a:t>es listes des classes</a:t>
            </a:r>
          </a:p>
          <a:p>
            <a:pPr lvl="1"/>
            <a:r>
              <a:rPr lang="fr-FR" dirty="0" smtClean="0"/>
              <a:t>Les cours , TD et </a:t>
            </a:r>
            <a:r>
              <a:rPr lang="fr-FR" dirty="0" err="1" smtClean="0"/>
              <a:t>TPs</a:t>
            </a:r>
            <a:r>
              <a:rPr lang="fr-FR" dirty="0" smtClean="0"/>
              <a:t> </a:t>
            </a:r>
            <a:r>
              <a:rPr lang="fr-FR" dirty="0" err="1" smtClean="0"/>
              <a:t>aus</a:t>
            </a:r>
            <a:r>
              <a:rPr lang="fr-FR" dirty="0" smtClean="0"/>
              <a:t> formes numériques</a:t>
            </a:r>
          </a:p>
          <a:p>
            <a:pPr lvl="1"/>
            <a:endParaRPr lang="fr-FR" dirty="0" smtClean="0"/>
          </a:p>
          <a:p>
            <a:endParaRPr lang="fr-FR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5998421" y="2154702"/>
            <a:ext cx="5467971" cy="692076"/>
          </a:xfrm>
        </p:spPr>
        <p:txBody>
          <a:bodyPr>
            <a:normAutofit/>
          </a:bodyPr>
          <a:lstStyle/>
          <a:p>
            <a:r>
              <a:rPr lang="fr-FR" dirty="0" smtClean="0"/>
              <a:t>SRT(</a:t>
            </a:r>
            <a:r>
              <a:rPr lang="fr-FR" b="0" dirty="0"/>
              <a:t>Société Régionale de </a:t>
            </a:r>
            <a:r>
              <a:rPr lang="fr-FR" b="0" dirty="0" smtClean="0"/>
              <a:t>Transport):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5998421" y="3134230"/>
            <a:ext cx="4700059" cy="2906179"/>
          </a:xfrm>
        </p:spPr>
        <p:txBody>
          <a:bodyPr/>
          <a:lstStyle/>
          <a:p>
            <a:r>
              <a:rPr lang="fr-FR" dirty="0" smtClean="0"/>
              <a:t>Fournir les horaires exactes de départ et d’arrivée du bus </a:t>
            </a:r>
            <a:endParaRPr lang="fr-FR" dirty="0"/>
          </a:p>
        </p:txBody>
      </p:sp>
      <p:sp>
        <p:nvSpPr>
          <p:cNvPr id="5" name="TextBox 4"/>
          <p:cNvSpPr txBox="1"/>
          <p:nvPr/>
        </p:nvSpPr>
        <p:spPr>
          <a:xfrm>
            <a:off x="10698480" y="570422"/>
            <a:ext cx="13487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800" dirty="0" smtClean="0"/>
              <a:t>6</a:t>
            </a:r>
            <a:endParaRPr lang="fr-FR" sz="8800" dirty="0"/>
          </a:p>
        </p:txBody>
      </p:sp>
    </p:spTree>
    <p:extLst>
      <p:ext uri="{BB962C8B-B14F-4D97-AF65-F5344CB8AC3E}">
        <p14:creationId xmlns:p14="http://schemas.microsoft.com/office/powerpoint/2010/main" val="403453424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0321" y="4696578"/>
            <a:ext cx="9613861" cy="1080938"/>
          </a:xfrm>
        </p:spPr>
        <p:txBody>
          <a:bodyPr>
            <a:normAutofit/>
          </a:bodyPr>
          <a:lstStyle/>
          <a:p>
            <a:pPr algn="r"/>
            <a:r>
              <a:rPr lang="fr-FR" sz="3600" dirty="0" smtClean="0">
                <a:latin typeface="Bauhaus 93" panose="04030905020B02020C02" pitchFamily="82" charset="0"/>
              </a:rPr>
              <a:t>Concurrence dans le marché</a:t>
            </a:r>
            <a:endParaRPr lang="fr-FR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10698480" y="4513772"/>
            <a:ext cx="13487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800" dirty="0" smtClean="0"/>
              <a:t>7</a:t>
            </a:r>
            <a:endParaRPr lang="fr-FR" sz="8800" dirty="0"/>
          </a:p>
        </p:txBody>
      </p:sp>
    </p:spTree>
    <p:extLst>
      <p:ext uri="{BB962C8B-B14F-4D97-AF65-F5344CB8AC3E}">
        <p14:creationId xmlns:p14="http://schemas.microsoft.com/office/powerpoint/2010/main" val="289833417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8631845" cy="4158520"/>
          </a:xfrm>
        </p:spPr>
        <p:txBody>
          <a:bodyPr/>
          <a:lstStyle/>
          <a:p>
            <a:r>
              <a:rPr lang="fr-FR" dirty="0" smtClean="0"/>
              <a:t>Ils se trouve plusieurs application qui délivre les mêmes services que StudentPlus , mais comme le nom l’indique , on a un grand plus devant ces applications puisque la </a:t>
            </a:r>
            <a:r>
              <a:rPr lang="fr-FR" dirty="0"/>
              <a:t>notre Rassemble toutes </a:t>
            </a:r>
            <a:r>
              <a:rPr lang="fr-FR" dirty="0" smtClean="0"/>
              <a:t>les service en un seul endroit .</a:t>
            </a:r>
          </a:p>
          <a:p>
            <a:endParaRPr lang="fr-FR" dirty="0" smtClean="0"/>
          </a:p>
          <a:p>
            <a:r>
              <a:rPr lang="fr-FR" dirty="0" smtClean="0"/>
              <a:t>Mais cela ne nie pas que ses applications sont des concurrents pour StudentPlus </a:t>
            </a:r>
          </a:p>
          <a:p>
            <a:endParaRPr lang="fr-FR" dirty="0"/>
          </a:p>
          <a:p>
            <a:r>
              <a:rPr lang="fr-FR" dirty="0" smtClean="0"/>
              <a:t>Mais aussi en Tunisie ,heureusement, ses applications n’existent pas pour le moment .</a:t>
            </a:r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0321" y="744699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fr-FR" dirty="0"/>
          </a:p>
        </p:txBody>
      </p:sp>
      <p:sp>
        <p:nvSpPr>
          <p:cNvPr id="5" name="TextBox 4"/>
          <p:cNvSpPr txBox="1"/>
          <p:nvPr/>
        </p:nvSpPr>
        <p:spPr>
          <a:xfrm>
            <a:off x="10698480" y="561893"/>
            <a:ext cx="13487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800" dirty="0" smtClean="0"/>
              <a:t>7</a:t>
            </a:r>
            <a:endParaRPr lang="fr-FR" sz="880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0321" y="776233"/>
            <a:ext cx="9613861" cy="1080938"/>
          </a:xfrm>
        </p:spPr>
        <p:txBody>
          <a:bodyPr>
            <a:normAutofit/>
          </a:bodyPr>
          <a:lstStyle/>
          <a:p>
            <a:r>
              <a:rPr lang="fr-FR" sz="3600" dirty="0" smtClean="0">
                <a:latin typeface="Bauhaus 93" panose="04030905020B02020C02" pitchFamily="82" charset="0"/>
              </a:rPr>
              <a:t>Concurrence dans le marché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2208325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49093" y="4696578"/>
            <a:ext cx="9613861" cy="1080938"/>
          </a:xfrm>
        </p:spPr>
        <p:txBody>
          <a:bodyPr>
            <a:normAutofit/>
          </a:bodyPr>
          <a:lstStyle/>
          <a:p>
            <a:pPr algn="r"/>
            <a:r>
              <a:rPr lang="fr-FR" sz="4400" dirty="0" smtClean="0">
                <a:latin typeface="Bauhaus 93" panose="04030905020B02020C02" pitchFamily="82" charset="0"/>
              </a:rPr>
              <a:t>Valeurs</a:t>
            </a:r>
            <a:r>
              <a:rPr lang="fr-FR" sz="3600" dirty="0" smtClean="0">
                <a:latin typeface="Bauhaus 93" panose="04030905020B02020C02" pitchFamily="82" charset="0"/>
              </a:rPr>
              <a:t> </a:t>
            </a:r>
            <a:endParaRPr lang="fr-FR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10698480" y="4513772"/>
            <a:ext cx="13487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800" dirty="0" smtClean="0"/>
              <a:t>8</a:t>
            </a:r>
            <a:endParaRPr lang="fr-FR" sz="8800" dirty="0"/>
          </a:p>
        </p:txBody>
      </p:sp>
    </p:spTree>
    <p:extLst>
      <p:ext uri="{BB962C8B-B14F-4D97-AF65-F5344CB8AC3E}">
        <p14:creationId xmlns:p14="http://schemas.microsoft.com/office/powerpoint/2010/main" val="141782027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49093" y="755211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400" dirty="0" smtClean="0">
                <a:latin typeface="Bauhaus 93" panose="04030905020B02020C02" pitchFamily="82" charset="0"/>
              </a:rPr>
              <a:t>Valeurs</a:t>
            </a:r>
            <a:r>
              <a:rPr lang="fr-FR" dirty="0" smtClean="0">
                <a:latin typeface="Bauhaus 93" panose="04030905020B02020C02" pitchFamily="82" charset="0"/>
              </a:rPr>
              <a:t> </a:t>
            </a:r>
            <a:endParaRPr lang="fr-FR" dirty="0"/>
          </a:p>
        </p:txBody>
      </p:sp>
      <p:sp>
        <p:nvSpPr>
          <p:cNvPr id="5" name="TextBox 4"/>
          <p:cNvSpPr txBox="1"/>
          <p:nvPr/>
        </p:nvSpPr>
        <p:spPr>
          <a:xfrm>
            <a:off x="10698480" y="572405"/>
            <a:ext cx="13487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800" dirty="0" smtClean="0"/>
              <a:t>8</a:t>
            </a:r>
            <a:endParaRPr lang="fr-FR" sz="88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0321" y="2189727"/>
            <a:ext cx="9613861" cy="4421279"/>
          </a:xfrm>
        </p:spPr>
        <p:txBody>
          <a:bodyPr>
            <a:normAutofit/>
          </a:bodyPr>
          <a:lstStyle/>
          <a:p>
            <a:r>
              <a:rPr lang="fr-FR" sz="2800" dirty="0"/>
              <a:t>C</a:t>
            </a:r>
            <a:r>
              <a:rPr lang="fr-FR" sz="2800" dirty="0" smtClean="0"/>
              <a:t>e projet (StudentPlus) va développer </a:t>
            </a:r>
            <a:r>
              <a:rPr lang="fr-FR" sz="2800" dirty="0"/>
              <a:t>chez les membres de </a:t>
            </a:r>
            <a:r>
              <a:rPr lang="fr-FR" sz="2800" dirty="0" smtClean="0"/>
              <a:t>l’</a:t>
            </a:r>
            <a:r>
              <a:rPr lang="fr-FR" sz="2800" dirty="0"/>
              <a:t>é</a:t>
            </a:r>
            <a:r>
              <a:rPr lang="fr-FR" sz="2800" dirty="0" smtClean="0"/>
              <a:t>quipe  :</a:t>
            </a:r>
          </a:p>
          <a:p>
            <a:endParaRPr lang="fr-FR" sz="2800" dirty="0" smtClean="0"/>
          </a:p>
          <a:p>
            <a:pPr lvl="1"/>
            <a:r>
              <a:rPr lang="fr-FR" sz="2400" dirty="0"/>
              <a:t>l’esprit de travail en groupe.	</a:t>
            </a:r>
          </a:p>
          <a:p>
            <a:pPr lvl="1"/>
            <a:r>
              <a:rPr lang="fr-FR" sz="2400" dirty="0"/>
              <a:t>La discipline </a:t>
            </a:r>
          </a:p>
          <a:p>
            <a:pPr lvl="1"/>
            <a:r>
              <a:rPr lang="fr-FR" sz="2400" dirty="0"/>
              <a:t>La coopération</a:t>
            </a:r>
          </a:p>
          <a:p>
            <a:pPr lvl="1"/>
            <a:r>
              <a:rPr lang="fr-FR" sz="2400" dirty="0"/>
              <a:t>Des nouvelles connaissances depuis le travail accompli par les autres membres .</a:t>
            </a:r>
          </a:p>
          <a:p>
            <a:pPr marL="0" indent="0">
              <a:buNone/>
            </a:pPr>
            <a:r>
              <a:rPr lang="fr-FR" dirty="0" smtClean="0"/>
              <a:t>Enfin le groupe qui vont être sur la création de l’application  finiront </a:t>
            </a:r>
            <a:r>
              <a:rPr lang="fr-FR" dirty="0"/>
              <a:t>comme </a:t>
            </a:r>
            <a:r>
              <a:rPr lang="fr-FR" dirty="0" smtClean="0"/>
              <a:t>des membres de la même famille .</a:t>
            </a:r>
          </a:p>
          <a:p>
            <a:pPr lvl="1"/>
            <a:endParaRPr lang="fr-FR" dirty="0"/>
          </a:p>
          <a:p>
            <a:pPr lvl="1"/>
            <a:endParaRPr lang="fr-FR" sz="2400" dirty="0" smtClean="0"/>
          </a:p>
        </p:txBody>
      </p:sp>
    </p:spTree>
    <p:extLst>
      <p:ext uri="{BB962C8B-B14F-4D97-AF65-F5344CB8AC3E}">
        <p14:creationId xmlns:p14="http://schemas.microsoft.com/office/powerpoint/2010/main" val="255037396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0" y="1817370"/>
            <a:ext cx="1424243" cy="27089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30" y="2203486"/>
            <a:ext cx="1097280" cy="19495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185" y="538379"/>
            <a:ext cx="2622170" cy="388503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425" y="926097"/>
            <a:ext cx="2331719" cy="31030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2677" b="67323" l="10416" r="90046">
                        <a14:foregroundMark x1="17770" y1="23836" x2="17770" y2="23836"/>
                        <a14:foregroundMark x1="34804" y1="31189" x2="34804" y2="31189"/>
                        <a14:foregroundMark x1="28676" y1="47672" x2="28676" y2="47672"/>
                        <a14:foregroundMark x1="35968" y1="43934" x2="35968" y2="43934"/>
                        <a14:foregroundMark x1="45159" y1="40257" x2="45159" y2="40257"/>
                        <a14:foregroundMark x1="51287" y1="45098" x2="51287" y2="45098"/>
                        <a14:foregroundMark x1="55147" y1="45037" x2="55147" y2="45037"/>
                        <a14:foregroundMark x1="59804" y1="45466" x2="59804" y2="45466"/>
                        <a14:foregroundMark x1="66728" y1="44730" x2="66728" y2="44730"/>
                        <a14:foregroundMark x1="74020" y1="44118" x2="74020" y2="44118"/>
                        <a14:foregroundMark x1="84130" y1="41422" x2="84130" y2="41422"/>
                        <a14:foregroundMark x1="81924" y1="33578" x2="81924" y2="33578"/>
                        <a14:foregroundMark x1="41850" y1="55699" x2="41850" y2="55699"/>
                        <a14:foregroundMark x1="46630" y1="54228" x2="46630" y2="54228"/>
                        <a14:foregroundMark x1="50368" y1="54596" x2="50368" y2="54596"/>
                        <a14:foregroundMark x1="53309" y1="55270" x2="53309" y2="55270"/>
                        <a14:foregroundMark x1="57353" y1="54718" x2="57353" y2="547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2" t="5846" r="-462" b="25846"/>
          <a:stretch/>
        </p:blipFill>
        <p:spPr>
          <a:xfrm>
            <a:off x="10384307" y="632974"/>
            <a:ext cx="2012224" cy="137450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904" y="2334343"/>
            <a:ext cx="1565732" cy="156475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556" y="2351477"/>
            <a:ext cx="1463778" cy="146377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336959" y="1597691"/>
            <a:ext cx="4700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i="1" dirty="0" smtClean="0">
                <a:solidFill>
                  <a:srgbClr val="FFC000"/>
                </a:solidFill>
                <a:latin typeface="Evogria" panose="02000800000000000000" pitchFamily="2" charset="0"/>
                <a:cs typeface="Aharoni" panose="02010803020104030203" pitchFamily="2" charset="-79"/>
              </a:rPr>
              <a:t>Bientôt disponible sur :  </a:t>
            </a:r>
            <a:endParaRPr lang="fr-FR" sz="2800" i="1" dirty="0">
              <a:solidFill>
                <a:srgbClr val="FFC000"/>
              </a:solidFill>
              <a:latin typeface="Evogria" panose="02000800000000000000" pitchFamily="2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4465787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</a:t>
            </a:r>
            <a:r>
              <a:rPr lang="fr-FR" sz="4000" dirty="0">
                <a:latin typeface="Bauhaus 93" panose="04030905020B02020C02" pitchFamily="82" charset="0"/>
                <a:ea typeface="+mn-ea"/>
                <a:cs typeface="+mn-cs"/>
              </a:rPr>
              <a:t>Définition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80321" y="2622623"/>
            <a:ext cx="9526669" cy="3599316"/>
          </a:xfrm>
        </p:spPr>
        <p:txBody>
          <a:bodyPr>
            <a:normAutofit/>
          </a:bodyPr>
          <a:lstStyle/>
          <a:p>
            <a:r>
              <a:rPr lang="fr-FR" sz="2800" spc="300" dirty="0" smtClean="0"/>
              <a:t>StudentPlus est une application mobile crée spécialement pour les étudiants a fin qu’ils se peuvent bénéficier de ses services pour avoir la meilleure expérience tout au long de leur parcours universitaire .</a:t>
            </a:r>
          </a:p>
          <a:p>
            <a:endParaRPr lang="fr-FR" sz="2800" spc="300" dirty="0"/>
          </a:p>
          <a:p>
            <a:r>
              <a:rPr lang="fr-FR" sz="2800" spc="300" dirty="0" smtClean="0"/>
              <a:t>L’application va </a:t>
            </a:r>
            <a:r>
              <a:rPr lang="fr-FR" sz="2800" spc="300" dirty="0" err="1" smtClean="0"/>
              <a:t>etre</a:t>
            </a:r>
            <a:r>
              <a:rPr lang="fr-FR" sz="2800" spc="300" dirty="0" smtClean="0"/>
              <a:t> disponible pour ANDROID et IOS.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0611893" y="650358"/>
            <a:ext cx="1580107" cy="131560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r-FR" sz="8000" dirty="0" smtClean="0"/>
              <a:t>1</a:t>
            </a:r>
            <a:endParaRPr lang="fr-FR" sz="8000" dirty="0"/>
          </a:p>
        </p:txBody>
      </p:sp>
    </p:spTree>
    <p:extLst>
      <p:ext uri="{BB962C8B-B14F-4D97-AF65-F5344CB8AC3E}">
        <p14:creationId xmlns:p14="http://schemas.microsoft.com/office/powerpoint/2010/main" val="238456185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6275070" y="4723045"/>
            <a:ext cx="3931921" cy="1090789"/>
          </a:xfrm>
        </p:spPr>
        <p:txBody>
          <a:bodyPr>
            <a:noAutofit/>
          </a:bodyPr>
          <a:lstStyle/>
          <a:p>
            <a:r>
              <a:rPr lang="fr-FR" sz="4800" dirty="0" smtClean="0">
                <a:latin typeface="Bauhaus 93" panose="04030905020B02020C02" pitchFamily="82" charset="0"/>
              </a:rPr>
              <a:t>Les ressources</a:t>
            </a:r>
            <a:endParaRPr lang="fr-FR" sz="4800" dirty="0">
              <a:latin typeface="Bauhaus 93" panose="04030905020B02020C02" pitchFamily="8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641330" y="4480573"/>
            <a:ext cx="1550670" cy="1575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 smtClean="0"/>
              <a:t>2</a:t>
            </a:r>
            <a:endParaRPr lang="fr-FR" sz="9600" dirty="0"/>
          </a:p>
        </p:txBody>
      </p:sp>
    </p:spTree>
    <p:extLst>
      <p:ext uri="{BB962C8B-B14F-4D97-AF65-F5344CB8AC3E}">
        <p14:creationId xmlns:p14="http://schemas.microsoft.com/office/powerpoint/2010/main" val="206089719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dirty="0">
                <a:latin typeface="Bauhaus 93" panose="04030905020B02020C02" pitchFamily="82" charset="0"/>
                <a:ea typeface="+mn-ea"/>
                <a:cs typeface="+mn-cs"/>
              </a:rPr>
              <a:t>Les</a:t>
            </a:r>
            <a:r>
              <a:rPr lang="fr-FR" dirty="0" smtClean="0"/>
              <a:t> </a:t>
            </a:r>
            <a:r>
              <a:rPr lang="fr-FR" sz="4000" dirty="0">
                <a:latin typeface="Bauhaus 93" panose="04030905020B02020C02" pitchFamily="82" charset="0"/>
                <a:ea typeface="+mn-ea"/>
                <a:cs typeface="+mn-cs"/>
              </a:rPr>
              <a:t>ressources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0260" y="2091690"/>
            <a:ext cx="11618360" cy="45834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800" b="1" dirty="0" smtClean="0"/>
              <a:t>L’application </a:t>
            </a:r>
            <a:r>
              <a:rPr lang="fr-FR" sz="1800" b="1" dirty="0" err="1" smtClean="0"/>
              <a:t>studentPlus</a:t>
            </a:r>
            <a:r>
              <a:rPr lang="fr-FR" sz="1800" b="1" dirty="0" smtClean="0"/>
              <a:t> a besoin des ressources soit </a:t>
            </a:r>
            <a:r>
              <a:rPr lang="fr-FR" sz="1800" b="1" dirty="0" err="1" smtClean="0"/>
              <a:t>materielles</a:t>
            </a:r>
            <a:r>
              <a:rPr lang="fr-FR" sz="1800" b="1" dirty="0" smtClean="0"/>
              <a:t> soit </a:t>
            </a:r>
            <a:r>
              <a:rPr lang="fr-FR" sz="1800" b="1" dirty="0" err="1" smtClean="0"/>
              <a:t>immaterielles</a:t>
            </a:r>
            <a:r>
              <a:rPr lang="fr-FR" sz="1800" b="1" dirty="0" smtClean="0"/>
              <a:t> pour qu’elle se peut exister.</a:t>
            </a:r>
          </a:p>
          <a:p>
            <a:pPr marL="0" indent="0">
              <a:buNone/>
            </a:pPr>
            <a:r>
              <a:rPr lang="fr-FR" sz="1800" b="1" dirty="0" smtClean="0"/>
              <a:t>  Ressources tangibles(matérielles):</a:t>
            </a:r>
            <a:r>
              <a:rPr lang="fr-FR" sz="1800" b="1" dirty="0"/>
              <a:t> </a:t>
            </a:r>
            <a:endParaRPr lang="fr-FR" sz="1800" b="1" dirty="0" smtClean="0"/>
          </a:p>
          <a:p>
            <a:pPr marL="0" indent="0">
              <a:buNone/>
            </a:pPr>
            <a:r>
              <a:rPr lang="fr-FR" sz="1800" b="1" dirty="0"/>
              <a:t>	</a:t>
            </a:r>
            <a:r>
              <a:rPr lang="fr-FR" sz="1800" b="1" dirty="0" smtClean="0"/>
              <a:t>Ceux sont généralement :</a:t>
            </a:r>
          </a:p>
          <a:p>
            <a:pPr marL="0" indent="0">
              <a:buNone/>
            </a:pPr>
            <a:r>
              <a:rPr lang="fr-FR" sz="1800" b="1" dirty="0"/>
              <a:t>	</a:t>
            </a:r>
            <a:r>
              <a:rPr lang="fr-FR" sz="1800" b="1" dirty="0" smtClean="0"/>
              <a:t>-Les financements nécessaires pour couvrir les frais de développement , </a:t>
            </a:r>
          </a:p>
          <a:p>
            <a:pPr marL="0" indent="0">
              <a:buNone/>
            </a:pPr>
            <a:r>
              <a:rPr lang="fr-FR" sz="1800" b="1" dirty="0"/>
              <a:t>	</a:t>
            </a:r>
            <a:r>
              <a:rPr lang="fr-FR" sz="1800" b="1" dirty="0" smtClean="0"/>
              <a:t>de marketing et pour garantir la continuité de l’application.</a:t>
            </a:r>
          </a:p>
          <a:p>
            <a:pPr marL="0" indent="0">
              <a:buNone/>
            </a:pPr>
            <a:r>
              <a:rPr lang="fr-FR" sz="1800" b="1" dirty="0"/>
              <a:t>	</a:t>
            </a:r>
            <a:r>
              <a:rPr lang="fr-FR" sz="1800" b="1" dirty="0" smtClean="0"/>
              <a:t>-Les </a:t>
            </a:r>
            <a:r>
              <a:rPr lang="fr-FR" sz="1800" b="1" dirty="0" err="1" smtClean="0"/>
              <a:t>PCs</a:t>
            </a:r>
            <a:r>
              <a:rPr lang="fr-FR" sz="1800" b="1" dirty="0" smtClean="0"/>
              <a:t> sur lesquelles on va développer les différents phases de l’application.</a:t>
            </a:r>
          </a:p>
          <a:p>
            <a:pPr marL="0" indent="0">
              <a:buNone/>
            </a:pPr>
            <a:r>
              <a:rPr lang="fr-FR" sz="1800" b="1" dirty="0" smtClean="0"/>
              <a:t>  Ressources intangibles(immatérielles): </a:t>
            </a:r>
          </a:p>
          <a:p>
            <a:pPr marL="0" indent="0">
              <a:buNone/>
            </a:pPr>
            <a:r>
              <a:rPr lang="fr-FR" sz="1800" b="1" dirty="0"/>
              <a:t>	</a:t>
            </a:r>
            <a:r>
              <a:rPr lang="fr-FR" sz="1800" b="1" dirty="0" smtClean="0"/>
              <a:t>Ils contiennent :</a:t>
            </a:r>
          </a:p>
          <a:p>
            <a:pPr marL="0" indent="0">
              <a:buNone/>
            </a:pPr>
            <a:r>
              <a:rPr lang="fr-FR" sz="1800" b="1" dirty="0"/>
              <a:t>	</a:t>
            </a:r>
            <a:r>
              <a:rPr lang="fr-FR" sz="1800" b="1" dirty="0" smtClean="0"/>
              <a:t>-Les efforts des programmeurs et des designeurs </a:t>
            </a:r>
          </a:p>
          <a:p>
            <a:pPr marL="0" indent="0">
              <a:buNone/>
            </a:pPr>
            <a:r>
              <a:rPr lang="fr-FR" sz="1800" b="1" dirty="0"/>
              <a:t>	</a:t>
            </a:r>
            <a:r>
              <a:rPr lang="fr-FR" sz="1800" b="1" dirty="0" smtClean="0"/>
              <a:t>-Les logiciels utilisés pour le développement</a:t>
            </a:r>
          </a:p>
          <a:p>
            <a:pPr marL="0" indent="0">
              <a:buNone/>
            </a:pPr>
            <a:r>
              <a:rPr lang="fr-FR" sz="1800" b="1" dirty="0"/>
              <a:t>	</a:t>
            </a:r>
            <a:r>
              <a:rPr lang="fr-FR" sz="1800" b="1" dirty="0" smtClean="0"/>
              <a:t>-Les idées nécessaires pour développer et mettre à jour l’application</a:t>
            </a:r>
          </a:p>
          <a:p>
            <a:pPr marL="0" indent="0">
              <a:buNone/>
            </a:pPr>
            <a:r>
              <a:rPr lang="fr-FR" sz="1800" b="1" dirty="0" smtClean="0"/>
              <a:t>	</a:t>
            </a:r>
          </a:p>
          <a:p>
            <a:pPr marL="0" indent="0">
              <a:buNone/>
            </a:pPr>
            <a:endParaRPr lang="fr-FR" sz="2000" b="1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29900" y="610004"/>
            <a:ext cx="1562100" cy="122416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r-FR" sz="9600" dirty="0" smtClean="0"/>
              <a:t>2</a:t>
            </a:r>
            <a:endParaRPr lang="fr-FR" sz="9600" dirty="0"/>
          </a:p>
        </p:txBody>
      </p:sp>
    </p:spTree>
    <p:extLst>
      <p:ext uri="{BB962C8B-B14F-4D97-AF65-F5344CB8AC3E}">
        <p14:creationId xmlns:p14="http://schemas.microsoft.com/office/powerpoint/2010/main" val="6225430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r"/>
            <a:r>
              <a:rPr lang="fr-FR" sz="4800" dirty="0">
                <a:latin typeface="Bauhaus 93" panose="04030905020B02020C02" pitchFamily="82" charset="0"/>
              </a:rPr>
              <a:t>Motivations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98480" y="4472179"/>
            <a:ext cx="13258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/>
              <a:t>3</a:t>
            </a:r>
            <a:endParaRPr lang="fr-FR" sz="6600" dirty="0"/>
          </a:p>
        </p:txBody>
      </p:sp>
    </p:spTree>
    <p:extLst>
      <p:ext uri="{BB962C8B-B14F-4D97-AF65-F5344CB8AC3E}">
        <p14:creationId xmlns:p14="http://schemas.microsoft.com/office/powerpoint/2010/main" val="158160539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Bauhaus 93" panose="04030905020B02020C02" pitchFamily="82" charset="0"/>
              </a:rPr>
              <a:t>Motivations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016972"/>
            <a:ext cx="11366899" cy="4841028"/>
          </a:xfrm>
        </p:spPr>
        <p:txBody>
          <a:bodyPr>
            <a:normAutofit/>
          </a:bodyPr>
          <a:lstStyle/>
          <a:p>
            <a:r>
              <a:rPr lang="fr-FR" dirty="0"/>
              <a:t>L</a:t>
            </a:r>
            <a:r>
              <a:rPr lang="fr-FR" dirty="0" smtClean="0"/>
              <a:t>es étudiants de ce jour là ont tous presque des smartphone et sont habitués à les utiliser tout au long de la journée.</a:t>
            </a:r>
          </a:p>
          <a:p>
            <a:r>
              <a:rPr lang="fr-FR" dirty="0" smtClean="0"/>
              <a:t>Cela une statistique montrant l’utilisation des donnée mobile (en </a:t>
            </a:r>
            <a:r>
              <a:rPr lang="fr-FR" dirty="0" err="1" smtClean="0"/>
              <a:t>Exabytes</a:t>
            </a:r>
            <a:r>
              <a:rPr lang="fr-FR" dirty="0" smtClean="0"/>
              <a:t>/mois) attendue en Tunisie dans les 4 ans prochains . 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 </a:t>
            </a:r>
          </a:p>
          <a:p>
            <a:endParaRPr lang="fr-FR" dirty="0"/>
          </a:p>
        </p:txBody>
      </p:sp>
      <p:sp>
        <p:nvSpPr>
          <p:cNvPr id="4" name="TextBox 3"/>
          <p:cNvSpPr txBox="1"/>
          <p:nvPr/>
        </p:nvSpPr>
        <p:spPr>
          <a:xfrm>
            <a:off x="10698480" y="570422"/>
            <a:ext cx="13487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800" dirty="0"/>
              <a:t>3</a:t>
            </a:r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4262732695"/>
              </p:ext>
            </p:extLst>
          </p:nvPr>
        </p:nvGraphicFramePr>
        <p:xfrm>
          <a:off x="902200" y="3463522"/>
          <a:ext cx="10037229" cy="27658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12821" y="6412157"/>
            <a:ext cx="10701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hlinkClick r:id="rId3"/>
              </a:rPr>
              <a:t>http</a:t>
            </a:r>
            <a:r>
              <a:rPr lang="fr-FR" sz="1200" dirty="0">
                <a:hlinkClick r:id="rId3"/>
              </a:rPr>
              <a:t>://femmesetrealites.com.tn/fr/2019/09/12/nombre-de-consommateurs-tunisiens-ayant-acces-a-digitalisation-a-ete-multiplie-trois-deux-ans/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81011636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Bauhaus 93" panose="04030905020B02020C02" pitchFamily="82" charset="0"/>
              </a:rPr>
              <a:t>Motivations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25443"/>
            <a:ext cx="5354719" cy="4441118"/>
          </a:xfrm>
        </p:spPr>
        <p:txBody>
          <a:bodyPr>
            <a:normAutofit/>
          </a:bodyPr>
          <a:lstStyle/>
          <a:p>
            <a:r>
              <a:rPr lang="fr-FR" dirty="0" smtClean="0"/>
              <a:t>On veut exploiter cette habitude pour simplifier la vie universitaire</a:t>
            </a:r>
            <a:r>
              <a:rPr lang="fr-FR" dirty="0"/>
              <a:t> </a:t>
            </a:r>
            <a:r>
              <a:rPr lang="fr-FR" dirty="0" smtClean="0"/>
              <a:t>pour les étudiant et pour ne plus rater, soit les évènements et les réunions des clubs ,soit leurs classes et leurs examens à travers </a:t>
            </a:r>
            <a:r>
              <a:rPr lang="fr-FR" b="1" dirty="0" smtClean="0"/>
              <a:t>un emploi de temps </a:t>
            </a:r>
            <a:r>
              <a:rPr lang="fr-FR" dirty="0" smtClean="0"/>
              <a:t>bien détaillé sur lequel est notés </a:t>
            </a:r>
            <a:r>
              <a:rPr lang="fr-FR" dirty="0"/>
              <a:t>toutes les dates qui concernent </a:t>
            </a:r>
            <a:r>
              <a:rPr lang="fr-FR" dirty="0" smtClean="0"/>
              <a:t>l'étudiant.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98480" y="570422"/>
            <a:ext cx="13487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800" dirty="0"/>
              <a:t>3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050" y="2142702"/>
            <a:ext cx="3585299" cy="4581439"/>
          </a:xfrm>
          <a:prstGeom prst="rect">
            <a:avLst/>
          </a:prstGeom>
        </p:spPr>
      </p:pic>
      <p:pic>
        <p:nvPicPr>
          <p:cNvPr id="6" name="Content Placeholder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544" y="2416883"/>
            <a:ext cx="1716052" cy="2795197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5772150" y="4446270"/>
            <a:ext cx="2800350" cy="1577340"/>
          </a:xfrm>
          <a:prstGeom prst="straightConnector1">
            <a:avLst/>
          </a:prstGeom>
          <a:ln w="53975" cmpd="sng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146" b="20643"/>
          <a:stretch/>
        </p:blipFill>
        <p:spPr>
          <a:xfrm>
            <a:off x="1121489" y="5585204"/>
            <a:ext cx="4604941" cy="8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18906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Bauhaus 93" panose="04030905020B02020C02" pitchFamily="82" charset="0"/>
              </a:rPr>
              <a:t>Motivations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817510" cy="3599316"/>
          </a:xfrm>
        </p:spPr>
        <p:txBody>
          <a:bodyPr/>
          <a:lstStyle/>
          <a:p>
            <a:r>
              <a:rPr lang="fr-FR" sz="2800" dirty="0"/>
              <a:t>StudentPlus va réduire le pourcentage des mauvaises notes par faire faciliter l’</a:t>
            </a:r>
            <a:r>
              <a:rPr lang="fr-FR" sz="2800" dirty="0" err="1"/>
              <a:t>accés</a:t>
            </a:r>
            <a:r>
              <a:rPr lang="fr-FR" sz="2800" dirty="0"/>
              <a:t> aux cours, </a:t>
            </a:r>
            <a:r>
              <a:rPr lang="fr-FR" sz="2800" dirty="0" err="1"/>
              <a:t>TPs</a:t>
            </a:r>
            <a:r>
              <a:rPr lang="fr-FR" sz="2800" dirty="0"/>
              <a:t> et </a:t>
            </a:r>
            <a:r>
              <a:rPr lang="fr-FR" sz="2800" dirty="0" err="1"/>
              <a:t>TDs</a:t>
            </a:r>
            <a:r>
              <a:rPr lang="fr-FR" sz="2800" dirty="0"/>
              <a:t> fournis par les profs.</a:t>
            </a:r>
          </a:p>
          <a:p>
            <a:pPr marL="0" indent="0">
              <a:buNone/>
            </a:pPr>
            <a:endParaRPr lang="fr-FR" dirty="0"/>
          </a:p>
          <a:p>
            <a:endParaRPr lang="fr-FR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0698480" y="570422"/>
            <a:ext cx="13487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800" dirty="0"/>
              <a:t>3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050" y="2119842"/>
            <a:ext cx="3585299" cy="4581439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9610" y="2405453"/>
            <a:ext cx="1699061" cy="2803310"/>
          </a:xfrm>
        </p:spPr>
      </p:pic>
      <p:cxnSp>
        <p:nvCxnSpPr>
          <p:cNvPr id="11" name="Straight Arrow Connector 10"/>
          <p:cNvCxnSpPr/>
          <p:nvPr/>
        </p:nvCxnSpPr>
        <p:spPr>
          <a:xfrm flipH="1">
            <a:off x="5335681" y="3600928"/>
            <a:ext cx="3280410" cy="1619265"/>
          </a:xfrm>
          <a:prstGeom prst="straightConnector1">
            <a:avLst/>
          </a:prstGeom>
          <a:ln w="539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Content Placeholder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84" b="51882"/>
          <a:stretch/>
        </p:blipFill>
        <p:spPr>
          <a:xfrm>
            <a:off x="739599" y="4796804"/>
            <a:ext cx="4596082" cy="80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6411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583</TotalTime>
  <Words>812</Words>
  <Application>Microsoft Office PowerPoint</Application>
  <PresentationFormat>Widescreen</PresentationFormat>
  <Paragraphs>144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Aharoni</vt:lpstr>
      <vt:lpstr>Arial</vt:lpstr>
      <vt:lpstr>Bauhaus 93</vt:lpstr>
      <vt:lpstr>Electrolize</vt:lpstr>
      <vt:lpstr>Evogria</vt:lpstr>
      <vt:lpstr>Trebuchet MS</vt:lpstr>
      <vt:lpstr>Berlin</vt:lpstr>
      <vt:lpstr>StudentPLUS – Gérez votre vie universitaire en un clic </vt:lpstr>
      <vt:lpstr>PowerPoint Presentation</vt:lpstr>
      <vt:lpstr> Définition </vt:lpstr>
      <vt:lpstr>PowerPoint Presentation</vt:lpstr>
      <vt:lpstr>Les ressources </vt:lpstr>
      <vt:lpstr>PowerPoint Presentation</vt:lpstr>
      <vt:lpstr>Motivations</vt:lpstr>
      <vt:lpstr>Motivations</vt:lpstr>
      <vt:lpstr>Motivations</vt:lpstr>
      <vt:lpstr>Motivations</vt:lpstr>
      <vt:lpstr>Motivations</vt:lpstr>
      <vt:lpstr>PowerPoint Presentation</vt:lpstr>
      <vt:lpstr>Points Forts / Points faibles</vt:lpstr>
      <vt:lpstr>PowerPoint Presentation</vt:lpstr>
      <vt:lpstr>PowerPoint Presentation</vt:lpstr>
      <vt:lpstr>Clients cibles </vt:lpstr>
      <vt:lpstr>PowerPoint Presentation</vt:lpstr>
      <vt:lpstr>PowerPoint Presentation</vt:lpstr>
      <vt:lpstr>Les fournisseurs</vt:lpstr>
      <vt:lpstr>Les fournisseurs</vt:lpstr>
      <vt:lpstr>Les fournisseurs</vt:lpstr>
      <vt:lpstr>Concurrence dans le marché</vt:lpstr>
      <vt:lpstr>Concurrence dans le marché</vt:lpstr>
      <vt:lpstr>Valeurs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saifeddinmatoui</dc:creator>
  <cp:lastModifiedBy>saifeddinmatoui</cp:lastModifiedBy>
  <cp:revision>60</cp:revision>
  <dcterms:created xsi:type="dcterms:W3CDTF">2019-10-23T16:15:25Z</dcterms:created>
  <dcterms:modified xsi:type="dcterms:W3CDTF">2019-10-28T09:17:33Z</dcterms:modified>
</cp:coreProperties>
</file>