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3061cf4e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3061cf4e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dad5c516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dad5c516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dad5c51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dad5c51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3061cf4e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3061cf4e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3061cf4e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3061cf4e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3061cf4e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3061cf4e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db8c595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db8c595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db8c595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db8c595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db8c595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db8c595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3061cf4ed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3061cf4ed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3061cf4e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3061cf4e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Maze Router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3304 - Digital Design 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Output</a:t>
            </a:r>
            <a:endParaRPr sz="2600"/>
          </a:p>
        </p:txBody>
      </p:sp>
      <p:sp>
        <p:nvSpPr>
          <p:cNvPr id="189" name="Google Shape;189;p22"/>
          <p:cNvSpPr txBox="1"/>
          <p:nvPr>
            <p:ph idx="1" type="body"/>
          </p:nvPr>
        </p:nvSpPr>
        <p:spPr>
          <a:xfrm>
            <a:off x="1052550" y="1418975"/>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output file is generated from a four nested loops</a:t>
            </a:r>
            <a:endParaRPr sz="1800"/>
          </a:p>
          <a:p>
            <a:pPr indent="-342900" lvl="0" marL="457200" rtl="0" algn="l">
              <a:spcBef>
                <a:spcPts val="0"/>
              </a:spcBef>
              <a:spcAft>
                <a:spcPts val="0"/>
              </a:spcAft>
              <a:buSzPts val="1800"/>
              <a:buChar char="●"/>
            </a:pPr>
            <a:r>
              <a:rPr lang="en" sz="1800"/>
              <a:t>The first loop goes through the different Nets there are</a:t>
            </a:r>
            <a:endParaRPr sz="1800"/>
          </a:p>
          <a:p>
            <a:pPr indent="-342900" lvl="0" marL="457200" rtl="0" algn="l">
              <a:spcBef>
                <a:spcPts val="0"/>
              </a:spcBef>
              <a:spcAft>
                <a:spcPts val="0"/>
              </a:spcAft>
              <a:buSzPts val="1800"/>
              <a:buChar char="●"/>
            </a:pPr>
            <a:r>
              <a:rPr lang="en" sz="1800"/>
              <a:t>The second, third and fourth loops travers through the 3D grid in order to find “taken” cells by the respective Net</a:t>
            </a:r>
            <a:endParaRPr sz="1800"/>
          </a:p>
          <a:p>
            <a:pPr indent="-342900" lvl="0" marL="457200" rtl="0" algn="l">
              <a:spcBef>
                <a:spcPts val="0"/>
              </a:spcBef>
              <a:spcAft>
                <a:spcPts val="0"/>
              </a:spcAft>
              <a:buSzPts val="1800"/>
              <a:buChar char="●"/>
            </a:pPr>
            <a:r>
              <a:rPr lang="en" sz="1800"/>
              <a:t>The output is then printed and stored in an output file called “output.txt” when the conditions are met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Testing</a:t>
            </a:r>
            <a:endParaRPr sz="2600"/>
          </a:p>
        </p:txBody>
      </p:sp>
      <p:sp>
        <p:nvSpPr>
          <p:cNvPr id="195" name="Google Shape;195;p23"/>
          <p:cNvSpPr txBox="1"/>
          <p:nvPr>
            <p:ph idx="1" type="body"/>
          </p:nvPr>
        </p:nvSpPr>
        <p:spPr>
          <a:xfrm>
            <a:off x="1297500" y="12049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 test the program, we created multiple test cases.</a:t>
            </a:r>
            <a:endParaRPr sz="1800"/>
          </a:p>
          <a:p>
            <a:pPr indent="-342900" lvl="0" marL="457200" rtl="0" algn="l">
              <a:spcBef>
                <a:spcPts val="0"/>
              </a:spcBef>
              <a:spcAft>
                <a:spcPts val="0"/>
              </a:spcAft>
              <a:buSzPts val="1800"/>
              <a:buChar char="●"/>
            </a:pPr>
            <a:r>
              <a:rPr lang="en" sz="1800"/>
              <a:t>Each test case had a purpose.</a:t>
            </a:r>
            <a:endParaRPr sz="1800"/>
          </a:p>
          <a:p>
            <a:pPr indent="-342900" lvl="0" marL="457200" rtl="0" algn="l">
              <a:spcBef>
                <a:spcPts val="0"/>
              </a:spcBef>
              <a:spcAft>
                <a:spcPts val="0"/>
              </a:spcAft>
              <a:buSzPts val="1800"/>
              <a:buChar char="●"/>
            </a:pPr>
            <a:r>
              <a:rPr lang="en" sz="1800"/>
              <a:t>We were testing the ability of connecting multiple pins and pins on different layers.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ctrTitle"/>
          </p:nvPr>
        </p:nvSpPr>
        <p:spPr>
          <a:xfrm>
            <a:off x="3140950" y="17823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THANK YOU</a:t>
            </a:r>
            <a:endParaRPr sz="3600"/>
          </a:p>
        </p:txBody>
      </p:sp>
      <p:sp>
        <p:nvSpPr>
          <p:cNvPr id="201" name="Google Shape;201;p24"/>
          <p:cNvSpPr txBox="1"/>
          <p:nvPr>
            <p:ph idx="1" type="subTitle"/>
          </p:nvPr>
        </p:nvSpPr>
        <p:spPr>
          <a:xfrm>
            <a:off x="4068100" y="3585325"/>
            <a:ext cx="4910100" cy="5061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1800"/>
              <a:buNone/>
            </a:pPr>
            <a:r>
              <a:rPr lang="en" sz="1800"/>
              <a:t>Work by Feras Awaga, Youssef Ragai and Saif El Din Abbas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Introduction</a:t>
            </a:r>
            <a:endParaRPr sz="2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Objective</a:t>
            </a:r>
            <a:endParaRPr sz="1800"/>
          </a:p>
          <a:p>
            <a:pPr indent="-342900" lvl="0" marL="457200" rtl="0" algn="l">
              <a:lnSpc>
                <a:spcPct val="115000"/>
              </a:lnSpc>
              <a:spcBef>
                <a:spcPts val="0"/>
              </a:spcBef>
              <a:spcAft>
                <a:spcPts val="0"/>
              </a:spcAft>
              <a:buSzPts val="1800"/>
              <a:buChar char="●"/>
            </a:pPr>
            <a:r>
              <a:rPr lang="en" sz="1800"/>
              <a:t>Language used : C++</a:t>
            </a:r>
            <a:endParaRPr sz="1800"/>
          </a:p>
          <a:p>
            <a:pPr indent="-342900" lvl="0" marL="457200" rtl="0" algn="l">
              <a:lnSpc>
                <a:spcPct val="115000"/>
              </a:lnSpc>
              <a:spcBef>
                <a:spcPts val="0"/>
              </a:spcBef>
              <a:spcAft>
                <a:spcPts val="0"/>
              </a:spcAft>
              <a:buSzPts val="1800"/>
              <a:buChar char="●"/>
            </a:pPr>
            <a:r>
              <a:rPr lang="en" sz="1800"/>
              <a:t>Methodology</a:t>
            </a:r>
            <a:endParaRPr sz="1800"/>
          </a:p>
          <a:p>
            <a:pPr indent="-342900" lvl="1" marL="914400" rtl="0" algn="l">
              <a:lnSpc>
                <a:spcPct val="115000"/>
              </a:lnSpc>
              <a:spcBef>
                <a:spcPts val="0"/>
              </a:spcBef>
              <a:spcAft>
                <a:spcPts val="0"/>
              </a:spcAft>
              <a:buSzPts val="1800"/>
              <a:buChar char="○"/>
            </a:pPr>
            <a:r>
              <a:rPr lang="en" sz="1800"/>
              <a:t>Parser</a:t>
            </a:r>
            <a:endParaRPr sz="1800"/>
          </a:p>
          <a:p>
            <a:pPr indent="-342900" lvl="1" marL="914400" rtl="0" algn="l">
              <a:lnSpc>
                <a:spcPct val="115000"/>
              </a:lnSpc>
              <a:spcBef>
                <a:spcPts val="0"/>
              </a:spcBef>
              <a:spcAft>
                <a:spcPts val="0"/>
              </a:spcAft>
              <a:buSzPts val="1800"/>
              <a:buChar char="○"/>
            </a:pPr>
            <a:r>
              <a:rPr lang="en" sz="1800"/>
              <a:t>Algorithm : Lee’s Algorithm</a:t>
            </a:r>
            <a:endParaRPr sz="1800"/>
          </a:p>
          <a:p>
            <a:pPr indent="-342900" lvl="1" marL="914400" rtl="0" algn="l">
              <a:lnSpc>
                <a:spcPct val="115000"/>
              </a:lnSpc>
              <a:spcBef>
                <a:spcPts val="0"/>
              </a:spcBef>
              <a:spcAft>
                <a:spcPts val="0"/>
              </a:spcAft>
              <a:buSzPts val="1800"/>
              <a:buChar char="○"/>
            </a:pPr>
            <a:r>
              <a:rPr lang="en" sz="1800"/>
              <a:t>Pathfinding</a:t>
            </a:r>
            <a:endParaRPr sz="1800"/>
          </a:p>
          <a:p>
            <a:pPr indent="-342900" lvl="1" marL="914400" rtl="0" algn="l">
              <a:lnSpc>
                <a:spcPct val="115000"/>
              </a:lnSpc>
              <a:spcBef>
                <a:spcPts val="0"/>
              </a:spcBef>
              <a:spcAft>
                <a:spcPts val="0"/>
              </a:spcAft>
              <a:buSzPts val="1800"/>
              <a:buChar char="○"/>
            </a:pPr>
            <a:r>
              <a:rPr lang="en" sz="1800"/>
              <a:t>Layers (working in a third dimension)</a:t>
            </a:r>
            <a:endParaRPr sz="1800"/>
          </a:p>
          <a:p>
            <a:pPr indent="-342900" lvl="1" marL="914400" rtl="0" algn="l">
              <a:spcBef>
                <a:spcPts val="0"/>
              </a:spcBef>
              <a:spcAft>
                <a:spcPts val="0"/>
              </a:spcAft>
              <a:buSzPts val="1800"/>
              <a:buChar char="○"/>
            </a:pPr>
            <a:r>
              <a:rPr lang="en" sz="1800"/>
              <a:t>Output</a:t>
            </a:r>
            <a:endParaRPr sz="1800"/>
          </a:p>
          <a:p>
            <a:pPr indent="-342900" lvl="0" marL="457200" rtl="0" algn="l">
              <a:lnSpc>
                <a:spcPct val="115000"/>
              </a:lnSpc>
              <a:spcBef>
                <a:spcPts val="0"/>
              </a:spcBef>
              <a:spcAft>
                <a:spcPts val="0"/>
              </a:spcAft>
              <a:buSzPts val="1800"/>
              <a:buChar char="●"/>
            </a:pPr>
            <a:r>
              <a:rPr lang="en" sz="1800"/>
              <a:t>Testing</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File Parser</a:t>
            </a:r>
            <a:endParaRPr sz="26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Nets are extracted line by line into string</a:t>
            </a:r>
            <a:endParaRPr sz="1800"/>
          </a:p>
          <a:p>
            <a:pPr indent="-342900" lvl="0" marL="457200" rtl="0" algn="l">
              <a:spcBef>
                <a:spcPts val="0"/>
              </a:spcBef>
              <a:spcAft>
                <a:spcPts val="0"/>
              </a:spcAft>
              <a:buSzPts val="1800"/>
              <a:buChar char="●"/>
            </a:pPr>
            <a:r>
              <a:rPr lang="en" sz="1800"/>
              <a:t>Number inside each line are extracted sequentially</a:t>
            </a:r>
            <a:endParaRPr sz="1800"/>
          </a:p>
          <a:p>
            <a:pPr indent="-342900" lvl="0" marL="457200" rtl="0" algn="l">
              <a:spcBef>
                <a:spcPts val="0"/>
              </a:spcBef>
              <a:spcAft>
                <a:spcPts val="0"/>
              </a:spcAft>
              <a:buSzPts val="1800"/>
              <a:buChar char="●"/>
            </a:pPr>
            <a:r>
              <a:rPr lang="en" sz="1800"/>
              <a:t>Points inside Net are stored in a class</a:t>
            </a:r>
            <a:endParaRPr sz="1800"/>
          </a:p>
          <a:p>
            <a:pPr indent="-342900" lvl="0" marL="457200" rtl="0" algn="l">
              <a:spcBef>
                <a:spcPts val="0"/>
              </a:spcBef>
              <a:spcAft>
                <a:spcPts val="0"/>
              </a:spcAft>
              <a:buSzPts val="1800"/>
              <a:buChar char="●"/>
            </a:pPr>
            <a:r>
              <a:rPr lang="en" sz="1800"/>
              <a:t>NET Class</a:t>
            </a:r>
            <a:endParaRPr sz="1800"/>
          </a:p>
          <a:p>
            <a:pPr indent="-342900" lvl="1" marL="914400" rtl="0" algn="l">
              <a:spcBef>
                <a:spcPts val="0"/>
              </a:spcBef>
              <a:spcAft>
                <a:spcPts val="0"/>
              </a:spcAft>
              <a:buSzPts val="1800"/>
              <a:buChar char="○"/>
            </a:pPr>
            <a:r>
              <a:rPr lang="en" sz="1800"/>
              <a:t>Net number</a:t>
            </a:r>
            <a:endParaRPr sz="1800"/>
          </a:p>
          <a:p>
            <a:pPr indent="-342900" lvl="1" marL="914400" rtl="0" algn="l">
              <a:spcBef>
                <a:spcPts val="0"/>
              </a:spcBef>
              <a:spcAft>
                <a:spcPts val="0"/>
              </a:spcAft>
              <a:buSzPts val="1800"/>
              <a:buChar char="○"/>
            </a:pPr>
            <a:r>
              <a:rPr lang="en" sz="1800"/>
              <a:t>Array of points</a:t>
            </a:r>
            <a:endParaRPr sz="1800"/>
          </a:p>
          <a:p>
            <a:pPr indent="-342900" lvl="1" marL="914400" rtl="0" algn="l">
              <a:spcBef>
                <a:spcPts val="0"/>
              </a:spcBef>
              <a:spcAft>
                <a:spcPts val="0"/>
              </a:spcAft>
              <a:buSzPts val="1800"/>
              <a:buChar char="○"/>
            </a:pPr>
            <a:r>
              <a:rPr lang="en" sz="1800"/>
              <a:t>Number of points inside Net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Net &amp; Grid Traversal</a:t>
            </a:r>
            <a:endParaRPr sz="26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Several major loops</a:t>
            </a:r>
            <a:endParaRPr sz="2000"/>
          </a:p>
          <a:p>
            <a:pPr indent="-355600" lvl="0" marL="457200" rtl="0" algn="l">
              <a:spcBef>
                <a:spcPts val="0"/>
              </a:spcBef>
              <a:spcAft>
                <a:spcPts val="0"/>
              </a:spcAft>
              <a:buSzPts val="2000"/>
              <a:buChar char="●"/>
            </a:pPr>
            <a:r>
              <a:rPr lang="en" sz="2000"/>
              <a:t>Cycle through all of the nets in the input (first loop)</a:t>
            </a:r>
            <a:endParaRPr sz="2000"/>
          </a:p>
          <a:p>
            <a:pPr indent="-355600" lvl="0" marL="457200" rtl="0" algn="l">
              <a:spcBef>
                <a:spcPts val="0"/>
              </a:spcBef>
              <a:spcAft>
                <a:spcPts val="0"/>
              </a:spcAft>
              <a:buSzPts val="2000"/>
              <a:buChar char="●"/>
            </a:pPr>
            <a:r>
              <a:rPr lang="en" sz="2000"/>
              <a:t>Cycle through all of the points inside each net (second loop)</a:t>
            </a:r>
            <a:endParaRPr sz="2000"/>
          </a:p>
          <a:p>
            <a:pPr indent="-355600" lvl="0" marL="457200" rtl="0" algn="l">
              <a:spcBef>
                <a:spcPts val="0"/>
              </a:spcBef>
              <a:spcAft>
                <a:spcPts val="0"/>
              </a:spcAft>
              <a:buSzPts val="2000"/>
              <a:buChar char="●"/>
            </a:pPr>
            <a:r>
              <a:rPr lang="en" sz="2000"/>
              <a:t>Grid traversal around each point to locate source and target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Lee’s Algorithm</a:t>
            </a:r>
            <a:endParaRPr/>
          </a:p>
        </p:txBody>
      </p:sp>
      <p:sp>
        <p:nvSpPr>
          <p:cNvPr id="159" name="Google Shape;159;p17"/>
          <p:cNvSpPr txBox="1"/>
          <p:nvPr>
            <p:ph idx="1" type="body"/>
          </p:nvPr>
        </p:nvSpPr>
        <p:spPr>
          <a:xfrm>
            <a:off x="1064450" y="1405175"/>
            <a:ext cx="7763400" cy="350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For our metal layers, we chose to create a grid of 1000x1000. Each one of these cells is a struct containing its status (available, visited, taken), netnumber and distance from source.</a:t>
            </a:r>
            <a:endParaRPr sz="1600"/>
          </a:p>
          <a:p>
            <a:pPr indent="-330200" lvl="0" marL="457200" rtl="0" algn="l">
              <a:spcBef>
                <a:spcPts val="0"/>
              </a:spcBef>
              <a:spcAft>
                <a:spcPts val="0"/>
              </a:spcAft>
              <a:buSzPts val="1600"/>
              <a:buChar char="●"/>
            </a:pPr>
            <a:r>
              <a:rPr lang="en" sz="1600"/>
              <a:t>When initializing the program, we set all the internal members of the struct to 0.</a:t>
            </a:r>
            <a:endParaRPr sz="1600"/>
          </a:p>
          <a:p>
            <a:pPr indent="-330200" lvl="0" marL="457200" rtl="0" algn="l">
              <a:spcBef>
                <a:spcPts val="0"/>
              </a:spcBef>
              <a:spcAft>
                <a:spcPts val="0"/>
              </a:spcAft>
              <a:buSzPts val="1600"/>
              <a:buChar char="●"/>
            </a:pPr>
            <a:r>
              <a:rPr lang="en" sz="1600"/>
              <a:t>Upon extracting the first two cells, we can now start lee’s algorithm.</a:t>
            </a:r>
            <a:endParaRPr sz="1600"/>
          </a:p>
          <a:p>
            <a:pPr indent="-330200" lvl="0" marL="457200" rtl="0" algn="l">
              <a:spcBef>
                <a:spcPts val="0"/>
              </a:spcBef>
              <a:spcAft>
                <a:spcPts val="0"/>
              </a:spcAft>
              <a:buSzPts val="1600"/>
              <a:buChar char="●"/>
            </a:pPr>
            <a:r>
              <a:rPr lang="en" sz="1600"/>
              <a:t>The idea behind lee’s algorithm is to try all the movements surrounding your source cell and assigning them a distance. In our case, we pushed a struct containing the coordinates and the distance from the source cell in a queue.  In a loop, we pop the front of the queue to get the source coordinates, we then manipulate the coordinates to move up, down, right and left one at a time if and only if the cell status is available.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1052550" y="141190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checker is now active to compare the new cell coordinates generated by the loop to the coordinates of the target. </a:t>
            </a:r>
            <a:endParaRPr sz="1600"/>
          </a:p>
          <a:p>
            <a:pPr indent="-330200" lvl="1" marL="914400" rtl="0" algn="l">
              <a:spcBef>
                <a:spcPts val="0"/>
              </a:spcBef>
              <a:spcAft>
                <a:spcPts val="0"/>
              </a:spcAft>
              <a:buSzPts val="1600"/>
              <a:buChar char="○"/>
            </a:pPr>
            <a:r>
              <a:rPr lang="en" sz="1600"/>
              <a:t>If they do not match, a new struct containing the new coordinates will be pushed in the queue. All while incrementing the distance by 1. Meanwhile, we alter the status of that cell to visited and its distance from source to the distance in the pushed struct.</a:t>
            </a:r>
            <a:endParaRPr sz="1600"/>
          </a:p>
          <a:p>
            <a:pPr indent="-330200" lvl="1" marL="914400" rtl="0" algn="l">
              <a:spcBef>
                <a:spcPts val="0"/>
              </a:spcBef>
              <a:spcAft>
                <a:spcPts val="0"/>
              </a:spcAft>
              <a:buSzPts val="1600"/>
              <a:buChar char="○"/>
            </a:pPr>
            <a:r>
              <a:rPr lang="en" sz="1600"/>
              <a:t>If they match, the function pathfinder will be called to determine the shortest path between source and target.</a:t>
            </a:r>
            <a:endParaRPr sz="1600"/>
          </a:p>
          <a:p>
            <a:pPr indent="0" lvl="0" marL="0" rtl="0" algn="l">
              <a:spcBef>
                <a:spcPts val="1600"/>
              </a:spcBef>
              <a:spcAft>
                <a:spcPts val="1600"/>
              </a:spcAft>
              <a:buNone/>
            </a:pPr>
            <a:r>
              <a:t/>
            </a:r>
            <a:endParaRPr sz="1600"/>
          </a:p>
        </p:txBody>
      </p:sp>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Lee’s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comments on lee’s algorithm function</a:t>
            </a:r>
            <a:endParaRPr/>
          </a:p>
        </p:txBody>
      </p:sp>
      <p:sp>
        <p:nvSpPr>
          <p:cNvPr id="171" name="Google Shape;171;p19"/>
          <p:cNvSpPr txBox="1"/>
          <p:nvPr>
            <p:ph idx="1" type="body"/>
          </p:nvPr>
        </p:nvSpPr>
        <p:spPr>
          <a:xfrm>
            <a:off x="1052925" y="1402175"/>
            <a:ext cx="7941300" cy="339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Our choice to create a grid of structs might be very memory consuming but very effective. The status of each grid helps us know when to avoid some grids for the purpose of not overlapping. It also helps us know which cells are traversable when routing a path  .The netnumber will help us generate the output file since all taken cells will have a corresponding netnumber.</a:t>
            </a:r>
            <a:endParaRPr sz="1600"/>
          </a:p>
          <a:p>
            <a:pPr indent="-330200" lvl="0" marL="457200" rtl="0" algn="l">
              <a:spcBef>
                <a:spcPts val="0"/>
              </a:spcBef>
              <a:spcAft>
                <a:spcPts val="0"/>
              </a:spcAft>
              <a:buSzPts val="1600"/>
              <a:buChar char="●"/>
            </a:pPr>
            <a:r>
              <a:rPr lang="en" sz="1600"/>
              <a:t>Notes:</a:t>
            </a:r>
            <a:endParaRPr sz="1600"/>
          </a:p>
          <a:p>
            <a:pPr indent="-330200" lvl="1" marL="914400" rtl="0" algn="l">
              <a:spcBef>
                <a:spcPts val="0"/>
              </a:spcBef>
              <a:spcAft>
                <a:spcPts val="0"/>
              </a:spcAft>
              <a:buSzPts val="1600"/>
              <a:buChar char="○"/>
            </a:pPr>
            <a:r>
              <a:rPr lang="en" sz="1600"/>
              <a:t>Everytime lee’s algorithm function is called, unless the cell is taken it gets </a:t>
            </a:r>
            <a:r>
              <a:rPr lang="en" sz="1600"/>
              <a:t>reseted</a:t>
            </a:r>
            <a:r>
              <a:rPr lang="en" sz="1600"/>
              <a:t>.</a:t>
            </a:r>
            <a:endParaRPr sz="1600"/>
          </a:p>
          <a:p>
            <a:pPr indent="-330200" lvl="1" marL="914400" rtl="0" algn="l">
              <a:spcBef>
                <a:spcPts val="0"/>
              </a:spcBef>
              <a:spcAft>
                <a:spcPts val="0"/>
              </a:spcAft>
              <a:buSzPts val="1600"/>
              <a:buChar char="○"/>
            </a:pPr>
            <a:r>
              <a:rPr lang="en" sz="1600"/>
              <a:t>Every </a:t>
            </a:r>
            <a:r>
              <a:rPr lang="en" sz="1600"/>
              <a:t>iteration</a:t>
            </a:r>
            <a:r>
              <a:rPr lang="en" sz="1600"/>
              <a:t> of the loop, if the target is not found, the struct in the queue gets popped. In that way, we guarantee that there are no overlaps.</a:t>
            </a:r>
            <a:endParaRPr sz="1600"/>
          </a:p>
          <a:p>
            <a:pPr indent="-330200" lvl="1" marL="914400" rtl="0" algn="l">
              <a:spcBef>
                <a:spcPts val="0"/>
              </a:spcBef>
              <a:spcAft>
                <a:spcPts val="0"/>
              </a:spcAft>
              <a:buSzPts val="1600"/>
              <a:buChar char="○"/>
            </a:pPr>
            <a:r>
              <a:rPr lang="en" sz="1600"/>
              <a:t>If a cell status is visited, its coordinated cannot be pushed again in the queue to avoid overlaps.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Backtracking &amp; Path Drawing</a:t>
            </a:r>
            <a:endParaRPr sz="2600"/>
          </a:p>
        </p:txBody>
      </p:sp>
      <p:sp>
        <p:nvSpPr>
          <p:cNvPr id="177" name="Google Shape;177;p20"/>
          <p:cNvSpPr txBox="1"/>
          <p:nvPr>
            <p:ph idx="1" type="body"/>
          </p:nvPr>
        </p:nvSpPr>
        <p:spPr>
          <a:xfrm>
            <a:off x="1040025" y="1379625"/>
            <a:ext cx="7876800" cy="3309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function pathfinder receives the target coordinates and the netnumber from lee’s algorithm.</a:t>
            </a:r>
            <a:endParaRPr sz="1600"/>
          </a:p>
          <a:p>
            <a:pPr indent="-330200" lvl="0" marL="457200" rtl="0" algn="l">
              <a:spcBef>
                <a:spcPts val="0"/>
              </a:spcBef>
              <a:spcAft>
                <a:spcPts val="0"/>
              </a:spcAft>
              <a:buSzPts val="1600"/>
              <a:buChar char="●"/>
            </a:pPr>
            <a:r>
              <a:rPr lang="en" sz="1600"/>
              <a:t>Backtracking</a:t>
            </a:r>
            <a:r>
              <a:rPr lang="en" sz="1600"/>
              <a:t> steps:</a:t>
            </a:r>
            <a:endParaRPr sz="1600"/>
          </a:p>
          <a:p>
            <a:pPr indent="-330200" lvl="1" marL="914400" rtl="0" algn="l">
              <a:spcBef>
                <a:spcPts val="0"/>
              </a:spcBef>
              <a:spcAft>
                <a:spcPts val="0"/>
              </a:spcAft>
              <a:buSzPts val="1600"/>
              <a:buChar char="○"/>
            </a:pPr>
            <a:r>
              <a:rPr lang="en" sz="1600"/>
              <a:t>Check the status of all adjacent cells. We can only move in a cell that has been visited by the source.</a:t>
            </a:r>
            <a:endParaRPr sz="1600"/>
          </a:p>
          <a:p>
            <a:pPr indent="-330200" lvl="1" marL="914400" rtl="0" algn="l">
              <a:spcBef>
                <a:spcPts val="0"/>
              </a:spcBef>
              <a:spcAft>
                <a:spcPts val="0"/>
              </a:spcAft>
              <a:buSzPts val="1600"/>
              <a:buChar char="○"/>
            </a:pPr>
            <a:r>
              <a:rPr lang="en" sz="1600"/>
              <a:t>Compare the distance from source of all adjacent cells.</a:t>
            </a:r>
            <a:endParaRPr sz="1600"/>
          </a:p>
          <a:p>
            <a:pPr indent="-330200" lvl="1" marL="914400" rtl="0" algn="l">
              <a:spcBef>
                <a:spcPts val="0"/>
              </a:spcBef>
              <a:spcAft>
                <a:spcPts val="0"/>
              </a:spcAft>
              <a:buSzPts val="1600"/>
              <a:buChar char="○"/>
            </a:pPr>
            <a:r>
              <a:rPr lang="en" sz="1600"/>
              <a:t>We added extra distance to sway the layers horizontally and vertically.</a:t>
            </a:r>
            <a:endParaRPr sz="1600"/>
          </a:p>
          <a:p>
            <a:pPr indent="-330200" lvl="1" marL="914400" rtl="0" algn="l">
              <a:spcBef>
                <a:spcPts val="0"/>
              </a:spcBef>
              <a:spcAft>
                <a:spcPts val="0"/>
              </a:spcAft>
              <a:buSzPts val="1600"/>
              <a:buChar char="○"/>
            </a:pPr>
            <a:r>
              <a:rPr lang="en" sz="1600"/>
              <a:t>We move to the next available cell with the least distance from source. Everytime we stand in a cell, that cell’s status becomes taken and its netnumber becomes the one sent from lee’s algorithm function.</a:t>
            </a:r>
            <a:endParaRPr sz="1600"/>
          </a:p>
          <a:p>
            <a:pPr indent="-330200" lvl="1" marL="914400" rtl="0" algn="l">
              <a:spcBef>
                <a:spcPts val="0"/>
              </a:spcBef>
              <a:spcAft>
                <a:spcPts val="0"/>
              </a:spcAft>
              <a:buSzPts val="1600"/>
              <a:buChar char="○"/>
            </a:pPr>
            <a:r>
              <a:rPr lang="en" sz="1600"/>
              <a:t>We keep iterating in that way until we reach the cell whose distance is 1, it is the source.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Working in the Third Dimension (Layers)</a:t>
            </a:r>
            <a:endParaRPr sz="2600"/>
          </a:p>
        </p:txBody>
      </p:sp>
      <p:sp>
        <p:nvSpPr>
          <p:cNvPr id="183" name="Google Shape;183;p21"/>
          <p:cNvSpPr txBox="1"/>
          <p:nvPr>
            <p:ph idx="1" type="body"/>
          </p:nvPr>
        </p:nvSpPr>
        <p:spPr>
          <a:xfrm>
            <a:off x="1018800" y="1373000"/>
            <a:ext cx="7594200" cy="349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made an assumption here, which is that vias can only be installed over the source cell. In that way, the source cell with the matching x and y coordinates but in the wrong layer will turn into taken and have its netnumber be setted.</a:t>
            </a:r>
            <a:endParaRPr sz="1600"/>
          </a:p>
          <a:p>
            <a:pPr indent="-330200" lvl="0" marL="457200" rtl="0" algn="l">
              <a:spcBef>
                <a:spcPts val="0"/>
              </a:spcBef>
              <a:spcAft>
                <a:spcPts val="0"/>
              </a:spcAft>
              <a:buSzPts val="1600"/>
              <a:buChar char="●"/>
            </a:pPr>
            <a:r>
              <a:rPr lang="en" sz="1600"/>
              <a:t>We will keep doing the first point while incrementing/decrementing the layer number until we are on the same layer. Then, the problem is reduced to a 2 dimensional one. We then call the lee’s algorithm function which in its turn calls the pathfinding function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