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5" r:id="rId3"/>
    <p:sldId id="327" r:id="rId4"/>
    <p:sldId id="328" r:id="rId5"/>
    <p:sldId id="309" r:id="rId6"/>
    <p:sldId id="322" r:id="rId7"/>
    <p:sldId id="318" r:id="rId8"/>
    <p:sldId id="326" r:id="rId9"/>
    <p:sldId id="308" r:id="rId10"/>
    <p:sldId id="321" r:id="rId11"/>
    <p:sldId id="317" r:id="rId12"/>
    <p:sldId id="325" r:id="rId13"/>
    <p:sldId id="306" r:id="rId14"/>
    <p:sldId id="319" r:id="rId15"/>
    <p:sldId id="315" r:id="rId16"/>
    <p:sldId id="323" r:id="rId17"/>
    <p:sldId id="307" r:id="rId18"/>
    <p:sldId id="320" r:id="rId19"/>
    <p:sldId id="316" r:id="rId20"/>
    <p:sldId id="324" r:id="rId21"/>
    <p:sldId id="258" r:id="rId22"/>
    <p:sldId id="310" r:id="rId23"/>
    <p:sldId id="304" r:id="rId24"/>
    <p:sldId id="305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rph" id="{09E9FBBA-07D8-4A5E-95AF-BC3141996A6A}">
          <p14:sldIdLst>
            <p14:sldId id="256"/>
            <p14:sldId id="285"/>
          </p14:sldIdLst>
        </p14:section>
        <p14:section name="intro" id="{19AA4CED-D279-4C3A-9CE6-A381D928BA11}">
          <p14:sldIdLst>
            <p14:sldId id="327"/>
            <p14:sldId id="328"/>
          </p14:sldIdLst>
        </p14:section>
        <p14:section name="uart" id="{BE21437E-A900-445F-9B6A-F435E034FB88}">
          <p14:sldIdLst>
            <p14:sldId id="309"/>
            <p14:sldId id="322"/>
            <p14:sldId id="318"/>
            <p14:sldId id="326"/>
          </p14:sldIdLst>
        </p14:section>
        <p14:section name="servo" id="{06A6DE3B-1538-43C1-89A2-4CDCD79DC9E5}">
          <p14:sldIdLst>
            <p14:sldId id="308"/>
            <p14:sldId id="321"/>
            <p14:sldId id="317"/>
            <p14:sldId id="325"/>
          </p14:sldIdLst>
        </p14:section>
        <p14:section name="led" id="{176DDE12-C240-47A8-8596-B49DBC5BA066}">
          <p14:sldIdLst>
            <p14:sldId id="306"/>
            <p14:sldId id="319"/>
            <p14:sldId id="315"/>
            <p14:sldId id="323"/>
          </p14:sldIdLst>
        </p14:section>
        <p14:section name="dc" id="{A58F60DF-3646-4E80-9831-7693B29E3E93}">
          <p14:sldIdLst>
            <p14:sldId id="307"/>
            <p14:sldId id="320"/>
            <p14:sldId id="316"/>
            <p14:sldId id="324"/>
          </p14:sldIdLst>
        </p14:section>
        <p14:section name="LCD" id="{A86E7C34-4CE1-457F-A1A9-84DAC2149F7C}">
          <p14:sldIdLst>
            <p14:sldId id="258"/>
            <p14:sldId id="310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D24"/>
    <a:srgbClr val="FBC531"/>
    <a:srgbClr val="CFE1F3"/>
    <a:srgbClr val="4C8298"/>
    <a:srgbClr val="CCD2D9"/>
    <a:srgbClr val="EBC088"/>
    <a:srgbClr val="E0E0D0"/>
    <a:srgbClr val="000000"/>
    <a:srgbClr val="FCB7BE"/>
    <a:srgbClr val="D6B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Level up! PowerPoin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5"/>
              </a:solidFill>
            </a:ln>
          </a:bottom>
          <a:insideH>
            <a:ln w="9525" cap="flat" cmpd="sng" algn="ctr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E12572B-F973-4732-A453-119EA490170A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BB83C12-F094-4EDD-ABDC-7BADBDED5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3A8927E5-BED3-44D0-9ADF-FA873E1D6DAF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GB" alt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7324DA73-AE27-4433-BD53-3E1DB6191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324DA73-AE27-4433-BD53-3E1DB61918F0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77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9275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487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02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0442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21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3210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22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42542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23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5849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827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6983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066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1432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0888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9657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972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495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398588"/>
            <a:ext cx="10749280" cy="1543821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>
            <a:lvl1pPr marL="0" indent="0" fontAlgn="base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600" cap="all" baseline="0">
                <a:solidFill>
                  <a:schemeClr val="tx2"/>
                </a:solidFill>
                <a:latin typeface="+mj-lt"/>
                <a:ea typeface="+mj-ea"/>
                <a:sym typeface="+mn-lt"/>
              </a:defRPr>
            </a:lvl1pPr>
            <a:lvl2pPr marL="0" indent="0" fontAlgn="base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800" cap="all" baseline="0">
                <a:solidFill>
                  <a:schemeClr val="accent1"/>
                </a:solidFill>
                <a:latin typeface="+mn-lt"/>
                <a:ea typeface="+mj-ea"/>
                <a:sym typeface="+mn-lt"/>
              </a:defRPr>
            </a:lvl2pPr>
            <a:lvl3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200" cap="all">
                <a:solidFill>
                  <a:schemeClr val="accent1"/>
                </a:solidFill>
                <a:latin typeface="+mj-lt"/>
                <a:ea typeface="+mj-ea"/>
              </a:defRPr>
            </a:lvl3pPr>
            <a:lvl4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200" cap="all">
                <a:solidFill>
                  <a:schemeClr val="accent1"/>
                </a:solidFill>
                <a:latin typeface="+mj-lt"/>
                <a:ea typeface="+mj-ea"/>
              </a:defRPr>
            </a:lvl4pPr>
            <a:lvl5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200" cap="all">
                <a:solidFill>
                  <a:schemeClr val="accent1"/>
                </a:solidFill>
                <a:latin typeface="+mj-lt"/>
                <a:ea typeface="+mj-ea"/>
              </a:defRPr>
            </a:lvl5pPr>
            <a:lvl6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200" cap="all">
                <a:solidFill>
                  <a:schemeClr val="accent1"/>
                </a:solidFill>
                <a:latin typeface="+mj-lt"/>
                <a:ea typeface="+mj-ea"/>
              </a:defRPr>
            </a:lvl6pPr>
            <a:lvl7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200" cap="all">
                <a:solidFill>
                  <a:schemeClr val="accent1"/>
                </a:solidFill>
                <a:latin typeface="+mj-lt"/>
                <a:ea typeface="+mj-ea"/>
              </a:defRPr>
            </a:lvl7pPr>
            <a:lvl8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200" cap="all">
                <a:solidFill>
                  <a:schemeClr val="accent1"/>
                </a:solidFill>
                <a:latin typeface="+mj-lt"/>
                <a:ea typeface="+mj-ea"/>
              </a:defRPr>
            </a:lvl8pPr>
            <a:lvl9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200" cap="all">
                <a:solidFill>
                  <a:schemeClr val="accent1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3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3204845"/>
            <a:ext cx="6309360" cy="307777"/>
          </a:xfrm>
          <a:prstGeom prst="rect">
            <a:avLst/>
          </a:prstGeom>
        </p:spPr>
        <p:txBody>
          <a:bodyPr lIns="0" tIns="0" rIns="0" bIns="0" numCol="1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  <a:ea typeface="+mj-ea"/>
                <a:sym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2000" cap="all">
                <a:solidFill>
                  <a:schemeClr val="accent1"/>
                </a:solidFill>
                <a:latin typeface="+mj-lt"/>
                <a:ea typeface="+mj-ea"/>
                <a:sym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cap="all">
                <a:solidFill>
                  <a:schemeClr val="accent1"/>
                </a:solidFill>
                <a:latin typeface="+mj-lt"/>
                <a:ea typeface="+mj-ea"/>
                <a:sym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cap="all">
                <a:solidFill>
                  <a:schemeClr val="accent1"/>
                </a:solidFill>
                <a:latin typeface="+mj-lt"/>
                <a:ea typeface="+mj-ea"/>
                <a:sym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cap="all">
                <a:solidFill>
                  <a:schemeClr val="accent1"/>
                </a:solidFill>
                <a:latin typeface="+mj-lt"/>
                <a:ea typeface="+mj-ea"/>
                <a:sym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2000" cap="all">
                <a:solidFill>
                  <a:schemeClr val="accent1"/>
                </a:solidFill>
                <a:latin typeface="+mj-lt"/>
                <a:ea typeface="+mj-ea"/>
                <a:sym typeface="+mn-lt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2000" cap="all">
                <a:solidFill>
                  <a:schemeClr val="accent1"/>
                </a:solidFill>
                <a:latin typeface="+mj-lt"/>
                <a:ea typeface="+mj-ea"/>
                <a:sym typeface="+mn-lt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2000" cap="all">
                <a:solidFill>
                  <a:schemeClr val="accent1"/>
                </a:solidFill>
                <a:latin typeface="+mj-lt"/>
                <a:ea typeface="+mj-ea"/>
                <a:sym typeface="+mn-lt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2000" cap="all">
                <a:solidFill>
                  <a:schemeClr val="accent1"/>
                </a:solidFill>
                <a:latin typeface="+mj-lt"/>
                <a:ea typeface="+mj-ea"/>
                <a:sym typeface="+mn-lt"/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4028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0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D2037D5-9F9A-4CC9-98B0-68BDD36B02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13818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51" imgH="450" progId="TCLayout.ActiveDocument.1">
                  <p:embed/>
                </p:oleObj>
              </mc:Choice>
              <mc:Fallback>
                <p:oleObj name="think-cell Slide" r:id="rId6" imgW="451" imgH="45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D2037D5-9F9A-4CC9-98B0-68BDD36B0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E612F5A-FB47-481F-9DE2-4A75D564380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kern="0" baseline="0" dirty="0" err="1">
              <a:solidFill>
                <a:schemeClr val="tx1"/>
              </a:solidFill>
              <a:latin typeface="Segoe UI Black" panose="020B0A02040204020203" pitchFamily="34" charset="0"/>
              <a:ea typeface="+mj-ea"/>
              <a:cs typeface="+mj-cs"/>
              <a:sym typeface="Segoe UI Black" panose="020B0A0204020402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68680" y="384048"/>
            <a:ext cx="10744200" cy="866648"/>
          </a:xfrm>
          <a:prstGeom prst="rect">
            <a:avLst/>
          </a:prstGeom>
        </p:spPr>
        <p:txBody>
          <a:bodyPr vert="horz" lIns="0" tIns="0" rIns="0" bIns="0" numCol="1" rtlCol="0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868680" y="1399032"/>
            <a:ext cx="10744200" cy="4928616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" hidden="1"/>
          <p:cNvSpPr>
            <a:spLocks noGrp="1"/>
          </p:cNvSpPr>
          <p:nvPr>
            <p:ph type="dt" sz="half" idx="2"/>
          </p:nvPr>
        </p:nvSpPr>
        <p:spPr>
          <a:xfrm>
            <a:off x="457200" y="6864350"/>
            <a:ext cx="314325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l">
              <a:defRPr sz="300">
                <a:solidFill>
                  <a:schemeClr val="accent4"/>
                </a:solidFill>
              </a:defRPr>
            </a:lvl1pPr>
          </a:lstStyle>
          <a:p>
            <a:fld id="{7ECE2914-4E17-487A-A4E5-C87617449E51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" hidden="1"/>
          <p:cNvSpPr>
            <a:spLocks noGrp="1"/>
          </p:cNvSpPr>
          <p:nvPr>
            <p:ph type="ftr" sz="quarter" idx="3"/>
          </p:nvPr>
        </p:nvSpPr>
        <p:spPr>
          <a:xfrm>
            <a:off x="771525" y="6864350"/>
            <a:ext cx="533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ctr">
              <a:defRPr sz="3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" hidden="1"/>
          <p:cNvSpPr>
            <a:spLocks noGrp="1"/>
          </p:cNvSpPr>
          <p:nvPr>
            <p:ph type="sldNum" sz="quarter" idx="4"/>
          </p:nvPr>
        </p:nvSpPr>
        <p:spPr>
          <a:xfrm>
            <a:off x="1304925" y="6864350"/>
            <a:ext cx="152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r">
              <a:defRPr sz="300">
                <a:solidFill>
                  <a:schemeClr val="accent4"/>
                </a:solidFill>
              </a:defRPr>
            </a:lvl1pPr>
          </a:lstStyle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55474-9BC5-4F9B-B58E-7222E6C30C6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199136" y="145379"/>
            <a:ext cx="775377" cy="6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7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3200" ker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2400" kern="0">
          <a:solidFill>
            <a:schemeClr val="tx1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0">
          <a:solidFill>
            <a:schemeClr val="tx1"/>
          </a:solidFill>
          <a:latin typeface="+mn-lt"/>
          <a:ea typeface="+mn-ea"/>
          <a:cs typeface="+mn-cs"/>
        </a:defRPr>
      </a:lvl4pPr>
      <a:lvl5pPr marL="756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5pPr>
      <a:lvl6pPr marL="1008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7pPr>
      <a:lvl8pPr marL="1512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8pPr>
      <a:lvl9pPr marL="1764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1pPr>
      <a:lvl2pPr marL="252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2pPr>
      <a:lvl3pPr marL="504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3pPr>
      <a:lvl4pPr marL="756000" algn="l" defTabSz="914400" rtl="0" eaLnBrk="1" latinLnBrk="0" hangingPunct="1">
        <a:defRPr sz="200" kern="0">
          <a:solidFill>
            <a:schemeClr val="tx1"/>
          </a:solidFill>
          <a:latin typeface="+mn-lt"/>
          <a:ea typeface="+mn-ea"/>
          <a:cs typeface="+mn-cs"/>
        </a:defRPr>
      </a:lvl4pPr>
      <a:lvl5pPr marL="1008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5pPr>
      <a:lvl6pPr marL="1260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6pPr>
      <a:lvl7pPr marL="1512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7pPr>
      <a:lvl8pPr marL="1764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8pPr>
      <a:lvl9pPr marL="2016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8" userDrawn="1">
          <p15:clr>
            <a:srgbClr val="C35EA4"/>
          </p15:clr>
        </p15:guide>
        <p15:guide id="2" pos="7543" userDrawn="1">
          <p15:clr>
            <a:srgbClr val="C35EA4"/>
          </p15:clr>
        </p15:guide>
        <p15:guide id="3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4.sv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0.sv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sv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1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0.png"/><Relationship Id="rId18" Type="http://schemas.openxmlformats.org/officeDocument/2006/relationships/slide" Target="slide13.xml"/><Relationship Id="rId3" Type="http://schemas.openxmlformats.org/officeDocument/2006/relationships/slide" Target="slide30.xml"/><Relationship Id="rId7" Type="http://schemas.openxmlformats.org/officeDocument/2006/relationships/image" Target="../media/image50.png"/><Relationship Id="rId12" Type="http://schemas.openxmlformats.org/officeDocument/2006/relationships/slide" Target="slide17.xml"/><Relationship Id="rId17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slide" Target="slide21.xml"/><Relationship Id="rId10" Type="http://schemas.openxmlformats.org/officeDocument/2006/relationships/image" Target="../media/image60.png"/><Relationship Id="rId19" Type="http://schemas.openxmlformats.org/officeDocument/2006/relationships/image" Target="../media/image90.png"/><Relationship Id="rId4" Type="http://schemas.openxmlformats.org/officeDocument/2006/relationships/image" Target="../media/image4.png"/><Relationship Id="rId9" Type="http://schemas.openxmlformats.org/officeDocument/2006/relationships/slide" Target="slide9.xm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sv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2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sv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2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4.sv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5.jp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49FA4-C9BC-4F62-9263-38322C1A7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3600" y="3429000"/>
            <a:ext cx="10749280" cy="2275046"/>
          </a:xfrm>
        </p:spPr>
        <p:txBody>
          <a:bodyPr numCol="1"/>
          <a:lstStyle/>
          <a:p>
            <a:r>
              <a:rPr lang="en-US" sz="9600" dirty="0"/>
              <a:t>Smart home</a:t>
            </a:r>
          </a:p>
          <a:p>
            <a:pPr lvl="1"/>
            <a:r>
              <a:rPr lang="en-US" sz="7200" dirty="0"/>
              <a:t>Software simulation</a:t>
            </a:r>
          </a:p>
        </p:txBody>
      </p:sp>
    </p:spTree>
    <p:extLst>
      <p:ext uri="{BB962C8B-B14F-4D97-AF65-F5344CB8AC3E}">
        <p14:creationId xmlns:p14="http://schemas.microsoft.com/office/powerpoint/2010/main" val="82954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7561942" y="0"/>
            <a:ext cx="463005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95214" y="1109436"/>
            <a:ext cx="5082930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4C8298"/>
                </a:solidFill>
              </a:rPr>
              <a:t>Servo Motor | Function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95214" y="2073275"/>
            <a:ext cx="6056086" cy="258532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To control the door 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Openning the door by +90 deg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Close the door by return to 0 deg</a:t>
            </a:r>
          </a:p>
          <a:p>
            <a:endParaRPr lang="de-DE" altLang="de-DE" sz="2400" dirty="0"/>
          </a:p>
          <a:p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2121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95215" y="5809130"/>
            <a:ext cx="228600" cy="228600"/>
          </a:xfrm>
          <a:prstGeom prst="ellipse">
            <a:avLst/>
          </a:prstGeom>
          <a:solidFill>
            <a:srgbClr val="0A5F74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946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1297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CE5E58-F806-443A-840F-4982B48917A1}"/>
              </a:ext>
            </a:extLst>
          </p:cNvPr>
          <p:cNvSpPr/>
          <p:nvPr/>
        </p:nvSpPr>
        <p:spPr>
          <a:xfrm>
            <a:off x="-4736845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3FE0A-E9DE-E458-48B0-BA7C4D164AAD}"/>
              </a:ext>
            </a:extLst>
          </p:cNvPr>
          <p:cNvSpPr/>
          <p:nvPr/>
        </p:nvSpPr>
        <p:spPr>
          <a:xfrm>
            <a:off x="-7426749" y="1630693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" name="Graphic 2" descr="Questions outline">
            <a:extLst>
              <a:ext uri="{FF2B5EF4-FFF2-40B4-BE49-F238E27FC236}">
                <a16:creationId xmlns:a16="http://schemas.microsoft.com/office/drawing/2014/main" id="{F7BE854B-6EB4-1199-D545-1AF8FE3AA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549276" y="1816142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401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421214" y="1109436"/>
            <a:ext cx="4730334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Servo Motor |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1869168"/>
            <a:ext cx="6056086" cy="1846659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Clock frequency </a:t>
            </a:r>
          </a:p>
          <a:p>
            <a:pPr marL="457200" indent="-457200">
              <a:buFont typeface="+mj-lt"/>
              <a:buAutoNum type="arabicPeriod"/>
            </a:pPr>
            <a:endParaRPr lang="en-US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Duty cycle value</a:t>
            </a:r>
          </a:p>
          <a:p>
            <a:pPr marL="457200" indent="-457200">
              <a:buFont typeface="+mj-lt"/>
              <a:buAutoNum type="arabicPeriod"/>
            </a:pPr>
            <a:endParaRPr lang="en-US" altLang="de-DE" sz="2400" dirty="0"/>
          </a:p>
          <a:p>
            <a:r>
              <a:rPr lang="en-US" altLang="de-DE" sz="2400" dirty="0"/>
              <a:t>3.   ICR1A value</a:t>
            </a:r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EE813B-CC06-006F-94A0-A1B3322E1DAF}"/>
              </a:ext>
            </a:extLst>
          </p:cNvPr>
          <p:cNvSpPr/>
          <p:nvPr/>
        </p:nvSpPr>
        <p:spPr>
          <a:xfrm>
            <a:off x="508746" y="163454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2" name="Graphic 1" descr="Questions outline">
            <a:extLst>
              <a:ext uri="{FF2B5EF4-FFF2-40B4-BE49-F238E27FC236}">
                <a16:creationId xmlns:a16="http://schemas.microsoft.com/office/drawing/2014/main" id="{C8DB8406-A340-D669-95C6-32BF00E2F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343" y="1869168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316686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421214" y="1109436"/>
            <a:ext cx="6112122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CFE1F3"/>
                </a:solidFill>
              </a:rPr>
              <a:t>Servo Motor | problem 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2086144"/>
            <a:ext cx="6268254" cy="295465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16MHz as external clock so the timer will get 250kHz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suitable value for ICR1A that gives period of 20ms (50Hz)</a:t>
            </a:r>
          </a:p>
          <a:p>
            <a:endParaRPr lang="en-US" sz="2400" dirty="0"/>
          </a:p>
          <a:p>
            <a:r>
              <a:rPr lang="en-US" sz="2400" dirty="0"/>
              <a:t>3.  Choose suitable values for OCR1A </a:t>
            </a:r>
          </a:p>
          <a:p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rgbClr val="CFE1F3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0D864B-4BD8-4409-3D29-AB8E098FB511}"/>
              </a:ext>
            </a:extLst>
          </p:cNvPr>
          <p:cNvSpPr/>
          <p:nvPr/>
        </p:nvSpPr>
        <p:spPr>
          <a:xfrm>
            <a:off x="675189" y="144007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0" name="Graphic 29" descr="Good Idea outline">
            <a:extLst>
              <a:ext uri="{FF2B5EF4-FFF2-40B4-BE49-F238E27FC236}">
                <a16:creationId xmlns:a16="http://schemas.microsoft.com/office/drawing/2014/main" id="{64FB6F5F-0F85-F36C-6F2C-61C6A5C4B3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460" y="1604343"/>
            <a:ext cx="4211058" cy="4211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608614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Picture 1287" descr="A picture containing lit, dark, light&#10;&#10;Description automatically generated">
            <a:extLst>
              <a:ext uri="{FF2B5EF4-FFF2-40B4-BE49-F238E27FC236}">
                <a16:creationId xmlns:a16="http://schemas.microsoft.com/office/drawing/2014/main" id="{565069DE-AB05-22E7-33FD-A895BC61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841" y="425536"/>
            <a:ext cx="2114939" cy="1586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8813BB-D448-4521-9F33-B74EFDC2BCD9}"/>
              </a:ext>
            </a:extLst>
          </p:cNvPr>
          <p:cNvSpPr/>
          <p:nvPr/>
        </p:nvSpPr>
        <p:spPr>
          <a:xfrm>
            <a:off x="5393227" y="2166484"/>
            <a:ext cx="5524168" cy="2568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26F08B3-37B7-4D5C-80DD-85ECEA54CD23}"/>
              </a:ext>
            </a:extLst>
          </p:cNvPr>
          <p:cNvSpPr/>
          <p:nvPr/>
        </p:nvSpPr>
        <p:spPr>
          <a:xfrm>
            <a:off x="5500914" y="2166483"/>
            <a:ext cx="6691086" cy="25682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33B0-BA71-4453-853F-974C3C7535A2}"/>
              </a:ext>
            </a:extLst>
          </p:cNvPr>
          <p:cNvSpPr txBox="1"/>
          <p:nvPr/>
        </p:nvSpPr>
        <p:spPr>
          <a:xfrm>
            <a:off x="5847372" y="2324859"/>
            <a:ext cx="5989776" cy="553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de-DE" altLang="de-DE" sz="3600" dirty="0">
                <a:latin typeface="+mj-lt"/>
              </a:rPr>
              <a:t>LEDs &amp; Alarm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9EC-E6A4-4053-A5B4-CB9DBB8C3F88}"/>
              </a:ext>
            </a:extLst>
          </p:cNvPr>
          <p:cNvSpPr txBox="1"/>
          <p:nvPr/>
        </p:nvSpPr>
        <p:spPr>
          <a:xfrm>
            <a:off x="2319967" y="1590035"/>
            <a:ext cx="2840521" cy="3677930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3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03</a:t>
            </a:r>
          </a:p>
        </p:txBody>
      </p:sp>
      <p:pic>
        <p:nvPicPr>
          <p:cNvPr id="1282" name="Graphic 1281">
            <a:extLst>
              <a:ext uri="{FF2B5EF4-FFF2-40B4-BE49-F238E27FC236}">
                <a16:creationId xmlns:a16="http://schemas.microsoft.com/office/drawing/2014/main" id="{BB46B521-9BC6-5608-9F92-5BFD709835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26000" contrast="41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42350"/>
          <a:stretch/>
        </p:blipFill>
        <p:spPr>
          <a:xfrm>
            <a:off x="6096000" y="2324859"/>
            <a:ext cx="4920631" cy="2280971"/>
          </a:xfrm>
          <a:prstGeom prst="rect">
            <a:avLst/>
          </a:prstGeom>
        </p:spPr>
      </p:pic>
      <p:pic>
        <p:nvPicPr>
          <p:cNvPr id="1278" name="Graphic 1277">
            <a:extLst>
              <a:ext uri="{FF2B5EF4-FFF2-40B4-BE49-F238E27FC236}">
                <a16:creationId xmlns:a16="http://schemas.microsoft.com/office/drawing/2014/main" id="{211FEFD1-4D54-7387-4C3C-2FC6E05A302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lum bright="26000" contrast="41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7121" y="3588472"/>
            <a:ext cx="3553095" cy="243055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6B043C7-FD98-86F9-7490-39C17310F7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26000" contrast="41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5793" t="55380" r="-5145"/>
          <a:stretch/>
        </p:blipFill>
        <p:spPr>
          <a:xfrm flipV="1">
            <a:off x="8271334" y="3921032"/>
            <a:ext cx="2920508" cy="17654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25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7561942" y="0"/>
            <a:ext cx="463005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221428" y="1245072"/>
            <a:ext cx="6803657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4C8298"/>
                </a:solidFill>
              </a:rPr>
              <a:t>LEDs &amp; Alarm System | Function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95214" y="1869168"/>
            <a:ext cx="6056086" cy="443198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LEDs are used to light each room separately ( 5 LEDs are independent )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Dimmer lamp with adjustable brightness which the user can control.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The Alarm System fires when 	a suspicious entry occurs on the LCD contol system turning on the LEDs and the Buzzer as an alert to the admin.</a:t>
            </a:r>
          </a:p>
          <a:p>
            <a:endParaRPr lang="de-DE" altLang="de-DE" sz="2400" dirty="0"/>
          </a:p>
          <a:p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330919" y="1646864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95215" y="5809130"/>
            <a:ext cx="228600" cy="228600"/>
          </a:xfrm>
          <a:prstGeom prst="ellipse">
            <a:avLst/>
          </a:prstGeom>
          <a:solidFill>
            <a:srgbClr val="0A5F74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946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1297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CE5E58-F806-443A-840F-4982B48917A1}"/>
              </a:ext>
            </a:extLst>
          </p:cNvPr>
          <p:cNvSpPr/>
          <p:nvPr/>
        </p:nvSpPr>
        <p:spPr>
          <a:xfrm>
            <a:off x="-4736845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3FE0A-E9DE-E458-48B0-BA7C4D164AAD}"/>
              </a:ext>
            </a:extLst>
          </p:cNvPr>
          <p:cNvSpPr/>
          <p:nvPr/>
        </p:nvSpPr>
        <p:spPr>
          <a:xfrm>
            <a:off x="-7426749" y="1630693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" name="Graphic 2" descr="Questions outline">
            <a:extLst>
              <a:ext uri="{FF2B5EF4-FFF2-40B4-BE49-F238E27FC236}">
                <a16:creationId xmlns:a16="http://schemas.microsoft.com/office/drawing/2014/main" id="{F7BE854B-6EB4-1199-D545-1AF8FE3AA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549276" y="1816142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833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421214" y="1109436"/>
            <a:ext cx="6444649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LEDs &amp; Alarm System |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1869168"/>
            <a:ext cx="6056086" cy="258532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How to control the dimmer lamp brightness</a:t>
            </a:r>
          </a:p>
          <a:p>
            <a:pPr marL="457200" indent="-457200">
              <a:buFont typeface="+mj-lt"/>
              <a:buAutoNum type="arabicPeriod"/>
            </a:pPr>
            <a:endParaRPr lang="en-US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How to isolate the LEDs and the dimmer lamp.</a:t>
            </a:r>
          </a:p>
          <a:p>
            <a:pPr marL="457200" indent="-457200">
              <a:buFont typeface="+mj-lt"/>
              <a:buAutoNum type="arabicPeriod"/>
            </a:pPr>
            <a:endParaRPr lang="en-US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Connections of the buzzer &amp; relay</a:t>
            </a:r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EE813B-CC06-006F-94A0-A1B3322E1DAF}"/>
              </a:ext>
            </a:extLst>
          </p:cNvPr>
          <p:cNvSpPr/>
          <p:nvPr/>
        </p:nvSpPr>
        <p:spPr>
          <a:xfrm>
            <a:off x="508746" y="163454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2" name="Graphic 1" descr="Questions outline">
            <a:extLst>
              <a:ext uri="{FF2B5EF4-FFF2-40B4-BE49-F238E27FC236}">
                <a16:creationId xmlns:a16="http://schemas.microsoft.com/office/drawing/2014/main" id="{C8DB8406-A340-D669-95C6-32BF00E2F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343" y="1869168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963203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421214" y="1007394"/>
            <a:ext cx="6388544" cy="861774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CFE1F3"/>
                </a:solidFill>
              </a:rPr>
              <a:t>LEDs &amp; Alarm System | Problem </a:t>
            </a:r>
          </a:p>
          <a:p>
            <a:r>
              <a:rPr lang="de-DE" altLang="de-DE" sz="2800" spc="300" dirty="0">
                <a:solidFill>
                  <a:srgbClr val="CFE1F3"/>
                </a:solidFill>
              </a:rPr>
              <a:t>					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1869168"/>
            <a:ext cx="6268254" cy="4062651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PWM to convert the given brightness level into a variable voltage to the lamp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4n25 transistor in order to isolate the circuits and avoid shorting them or damaging the ATMEGA 32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the same transistor in the connection of the buzzer and the relay made it easier &amp; safer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6010728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9820" y="6010728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38425" y="6010728"/>
            <a:ext cx="228600" cy="228600"/>
          </a:xfrm>
          <a:prstGeom prst="ellipse">
            <a:avLst/>
          </a:prstGeom>
          <a:solidFill>
            <a:srgbClr val="CFE1F3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0D864B-4BD8-4409-3D29-AB8E098FB511}"/>
              </a:ext>
            </a:extLst>
          </p:cNvPr>
          <p:cNvSpPr/>
          <p:nvPr/>
        </p:nvSpPr>
        <p:spPr>
          <a:xfrm>
            <a:off x="675189" y="144007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0" name="Graphic 29" descr="Good Idea outline">
            <a:extLst>
              <a:ext uri="{FF2B5EF4-FFF2-40B4-BE49-F238E27FC236}">
                <a16:creationId xmlns:a16="http://schemas.microsoft.com/office/drawing/2014/main" id="{64FB6F5F-0F85-F36C-6F2C-61C6A5C4B3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460" y="1604343"/>
            <a:ext cx="4211058" cy="4211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091524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8813BB-D448-4521-9F33-B74EFDC2BCD9}"/>
              </a:ext>
            </a:extLst>
          </p:cNvPr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F08B3-37B7-4D5C-80DD-85ECEA54CD23}"/>
              </a:ext>
            </a:extLst>
          </p:cNvPr>
          <p:cNvSpPr/>
          <p:nvPr/>
        </p:nvSpPr>
        <p:spPr>
          <a:xfrm>
            <a:off x="5500914" y="1412341"/>
            <a:ext cx="6691086" cy="403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33B0-BA71-4453-853F-974C3C7535A2}"/>
              </a:ext>
            </a:extLst>
          </p:cNvPr>
          <p:cNvSpPr txBox="1"/>
          <p:nvPr/>
        </p:nvSpPr>
        <p:spPr>
          <a:xfrm>
            <a:off x="5637320" y="2324859"/>
            <a:ext cx="6199828" cy="553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de-DE" altLang="de-DE" sz="3600" dirty="0">
                <a:latin typeface="+mj-lt"/>
              </a:rPr>
              <a:t>DC Motor </a:t>
            </a:r>
            <a:r>
              <a:rPr lang="de-DE" altLang="de-DE" sz="3600" b="1" dirty="0">
                <a:latin typeface="+mj-lt"/>
              </a:rPr>
              <a:t>|</a:t>
            </a:r>
            <a:r>
              <a:rPr lang="de-DE" altLang="de-DE" sz="3600" dirty="0">
                <a:latin typeface="+mj-lt"/>
              </a:rPr>
              <a:t> </a:t>
            </a:r>
            <a:r>
              <a:rPr lang="de-DE" altLang="de-DE" sz="2400" dirty="0">
                <a:latin typeface="+mj-lt"/>
              </a:rPr>
              <a:t>Tempreature control</a:t>
            </a:r>
            <a:endParaRPr lang="de-DE" altLang="de-DE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9EC-E6A4-4053-A5B4-CB9DBB8C3F88}"/>
              </a:ext>
            </a:extLst>
          </p:cNvPr>
          <p:cNvSpPr txBox="1"/>
          <p:nvPr/>
        </p:nvSpPr>
        <p:spPr>
          <a:xfrm>
            <a:off x="2379477" y="1626547"/>
            <a:ext cx="2826095" cy="3677930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3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DA5B2-CB14-FBC0-928E-9FFB50A60E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" t="16311" r="1617" b="13716"/>
          <a:stretch/>
        </p:blipFill>
        <p:spPr>
          <a:xfrm>
            <a:off x="5656202" y="2986919"/>
            <a:ext cx="6380510" cy="1608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02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7561942" y="0"/>
            <a:ext cx="463005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321295" y="1513477"/>
            <a:ext cx="8617527" cy="43088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4C8298"/>
                </a:solidFill>
              </a:rPr>
              <a:t>DC Motor | Function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95214" y="1869168"/>
            <a:ext cx="5934895" cy="332398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de-DE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Measures The Tempreature 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If The Tempreature is &gt; 28 </a:t>
            </a:r>
            <a:r>
              <a:rPr lang="he-IL" altLang="de-DE" sz="2400" dirty="0"/>
              <a:t>֯</a:t>
            </a:r>
            <a:r>
              <a:rPr lang="en-US" altLang="de-DE" sz="2400" dirty="0"/>
              <a:t>C The </a:t>
            </a:r>
            <a:r>
              <a:rPr lang="de-DE" altLang="de-DE" sz="2400" dirty="0"/>
              <a:t>Air conditoner turns on“DC Motor“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If The Tempreature is &lt; 21 </a:t>
            </a:r>
            <a:r>
              <a:rPr lang="he-IL" altLang="de-DE" sz="2400" dirty="0"/>
              <a:t>֯</a:t>
            </a:r>
            <a:r>
              <a:rPr lang="en-US" altLang="de-DE" sz="2400" dirty="0"/>
              <a:t>C The</a:t>
            </a:r>
            <a:r>
              <a:rPr lang="de-DE" altLang="de-DE" sz="2400" dirty="0"/>
              <a:t> Air conditoner turns off“DC Motor</a:t>
            </a:r>
          </a:p>
          <a:p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530109" y="1728921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95215" y="5809130"/>
            <a:ext cx="228600" cy="228600"/>
          </a:xfrm>
          <a:prstGeom prst="ellipse">
            <a:avLst/>
          </a:prstGeom>
          <a:solidFill>
            <a:srgbClr val="0A5F74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946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1297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CE5E58-F806-443A-840F-4982B48917A1}"/>
              </a:ext>
            </a:extLst>
          </p:cNvPr>
          <p:cNvSpPr/>
          <p:nvPr/>
        </p:nvSpPr>
        <p:spPr>
          <a:xfrm>
            <a:off x="-4736845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3FE0A-E9DE-E458-48B0-BA7C4D164AAD}"/>
              </a:ext>
            </a:extLst>
          </p:cNvPr>
          <p:cNvSpPr/>
          <p:nvPr/>
        </p:nvSpPr>
        <p:spPr>
          <a:xfrm>
            <a:off x="-7426749" y="1630693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" name="Graphic 2" descr="Questions outline">
            <a:extLst>
              <a:ext uri="{FF2B5EF4-FFF2-40B4-BE49-F238E27FC236}">
                <a16:creationId xmlns:a16="http://schemas.microsoft.com/office/drawing/2014/main" id="{F7BE854B-6EB4-1199-D545-1AF8FE3AA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549276" y="1816142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846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421214" y="1109436"/>
            <a:ext cx="4146520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DC motor |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1869168"/>
            <a:ext cx="6056086" cy="1846659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Sensing The Temperature </a:t>
            </a:r>
          </a:p>
          <a:p>
            <a:pPr marL="457200" indent="-457200">
              <a:buFont typeface="+mj-lt"/>
              <a:buAutoNum type="arabicPeriod"/>
            </a:pPr>
            <a:endParaRPr lang="en-US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Sending The Temperature to motor </a:t>
            </a:r>
          </a:p>
          <a:p>
            <a:pPr marL="457200" indent="-457200">
              <a:buFont typeface="+mj-lt"/>
              <a:buAutoNum type="arabicPeriod"/>
            </a:pPr>
            <a:endParaRPr lang="en-US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Turning The motor ON/OFF</a:t>
            </a:r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EE813B-CC06-006F-94A0-A1B3322E1DAF}"/>
              </a:ext>
            </a:extLst>
          </p:cNvPr>
          <p:cNvSpPr/>
          <p:nvPr/>
        </p:nvSpPr>
        <p:spPr>
          <a:xfrm>
            <a:off x="508746" y="163454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2" name="Graphic 1" descr="Questions outline">
            <a:extLst>
              <a:ext uri="{FF2B5EF4-FFF2-40B4-BE49-F238E27FC236}">
                <a16:creationId xmlns:a16="http://schemas.microsoft.com/office/drawing/2014/main" id="{C8DB8406-A340-D669-95C6-32BF00E2F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343" y="1869168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84888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2D4359AE-F626-9457-91CE-6CC25CDA3D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1550783"/>
                  </p:ext>
                </p:extLst>
              </p:nvPr>
            </p:nvGraphicFramePr>
            <p:xfrm>
              <a:off x="382555" y="55750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9AA4CED-D279-4C3A-9CE6-A381D928BA11}">
                    <psez:zmPr id="{6C7B7136-7866-409C-933C-BAB3DD1C361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2D4359AE-F626-9457-91CE-6CC25CDA3D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555" y="55750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5456B909-4EB0-1134-FE76-D0D87D1B30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9182161"/>
                  </p:ext>
                </p:extLst>
              </p:nvPr>
            </p:nvGraphicFramePr>
            <p:xfrm>
              <a:off x="382555" y="266155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E21437E-A900-445F-9B6A-F435E034FB88}">
                    <psez:zmPr id="{42AAA2B3-34AF-4F1B-B452-A4BFA5609BA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5456B909-4EB0-1134-FE76-D0D87D1B30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555" y="266155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A4E795BA-EFD4-C293-671E-0E76C3FF9B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4577546"/>
                  </p:ext>
                </p:extLst>
              </p:nvPr>
            </p:nvGraphicFramePr>
            <p:xfrm>
              <a:off x="356120" y="463945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6A6DE3B-1538-43C1-89A2-4CDCD79DC9E5}">
                    <psez:zmPr id="{12023EE0-419B-4AA3-BE39-79F7F9823B54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ection Zoom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A4E795BA-EFD4-C293-671E-0E76C3FF9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6120" y="463945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4BECA4C9-4F32-12EC-7490-163598F87D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4063348"/>
                  </p:ext>
                </p:extLst>
              </p:nvPr>
            </p:nvGraphicFramePr>
            <p:xfrm>
              <a:off x="8652584" y="266155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58F60DF-3646-4E80-9831-7693B29E3E93}">
                    <psez:zmPr id="{CA1211BF-F4D7-4723-9E3F-88417C61AE61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4BECA4C9-4F32-12EC-7490-163598F87D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52584" y="266155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2733C1D0-7C7F-6426-6DBE-D1847CC2FC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142735"/>
                  </p:ext>
                </p:extLst>
              </p:nvPr>
            </p:nvGraphicFramePr>
            <p:xfrm>
              <a:off x="8677469" y="476561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86E7C34-4CE1-457F-A1A9-84DAC2149F7C}">
                    <psez:zmPr id="{29773746-6E06-440F-8058-E30FF048F232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3" name="Section Zoom 2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2733C1D0-7C7F-6426-6DBE-D1847CC2FC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77469" y="476561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CD2A917-DE32-7D99-E19B-CB916DC48A89}"/>
              </a:ext>
            </a:extLst>
          </p:cNvPr>
          <p:cNvSpPr txBox="1"/>
          <p:nvPr/>
        </p:nvSpPr>
        <p:spPr>
          <a:xfrm>
            <a:off x="382555" y="2314413"/>
            <a:ext cx="3265715" cy="21544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1400" kern="0" dirty="0"/>
              <a:t>INTRO</a:t>
            </a:r>
            <a:endParaRPr lang="en-AE" sz="1400" kern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3F1A6-A267-0A55-776B-126B5D6A2351}"/>
              </a:ext>
            </a:extLst>
          </p:cNvPr>
          <p:cNvSpPr txBox="1"/>
          <p:nvPr/>
        </p:nvSpPr>
        <p:spPr>
          <a:xfrm>
            <a:off x="382555" y="4400035"/>
            <a:ext cx="3265715" cy="21544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1400" kern="0" dirty="0"/>
              <a:t>UART</a:t>
            </a:r>
            <a:endParaRPr lang="en-AE" sz="1400" kern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ACDA9-8D55-D753-7F03-91B5B12692D9}"/>
              </a:ext>
            </a:extLst>
          </p:cNvPr>
          <p:cNvSpPr txBox="1"/>
          <p:nvPr/>
        </p:nvSpPr>
        <p:spPr>
          <a:xfrm>
            <a:off x="382554" y="6474793"/>
            <a:ext cx="3265715" cy="21544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1400" kern="0" dirty="0"/>
              <a:t>SERVO</a:t>
            </a:r>
            <a:endParaRPr lang="en-AE" sz="1400" kern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275DA6-892C-9A6D-1989-DBA2BF49EF57}"/>
              </a:ext>
            </a:extLst>
          </p:cNvPr>
          <p:cNvSpPr txBox="1"/>
          <p:nvPr/>
        </p:nvSpPr>
        <p:spPr>
          <a:xfrm>
            <a:off x="8677469" y="2314413"/>
            <a:ext cx="3265715" cy="21544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1400" kern="0" dirty="0"/>
              <a:t>LED</a:t>
            </a:r>
            <a:endParaRPr lang="en-AE" sz="1400" kern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74AA9-BE50-62AE-0B7A-FF83BD8D9FF8}"/>
              </a:ext>
            </a:extLst>
          </p:cNvPr>
          <p:cNvSpPr txBox="1"/>
          <p:nvPr/>
        </p:nvSpPr>
        <p:spPr>
          <a:xfrm>
            <a:off x="8677467" y="4334722"/>
            <a:ext cx="3265715" cy="21544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1400" kern="0" dirty="0"/>
              <a:t>DC</a:t>
            </a:r>
            <a:endParaRPr lang="en-AE" sz="1400" kern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DCDC27-79E5-A4B0-C243-426381DA4DEF}"/>
              </a:ext>
            </a:extLst>
          </p:cNvPr>
          <p:cNvSpPr txBox="1"/>
          <p:nvPr/>
        </p:nvSpPr>
        <p:spPr>
          <a:xfrm>
            <a:off x="8677467" y="6481603"/>
            <a:ext cx="3265715" cy="21544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1400" kern="0" dirty="0"/>
              <a:t>LCD</a:t>
            </a:r>
            <a:endParaRPr lang="en-AE" sz="1400" kern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EF78BE-0E9A-BE41-379F-5B62B121FC60}"/>
              </a:ext>
            </a:extLst>
          </p:cNvPr>
          <p:cNvSpPr txBox="1"/>
          <p:nvPr/>
        </p:nvSpPr>
        <p:spPr>
          <a:xfrm>
            <a:off x="4051040" y="2529857"/>
            <a:ext cx="3788229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numCol="1" rtlCol="0">
            <a:spAutoFit/>
          </a:bodyPr>
          <a:lstStyle/>
          <a:p>
            <a:pPr algn="ctr"/>
            <a:r>
              <a:rPr lang="en-US" sz="4800" b="1" kern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Presentation content </a:t>
            </a:r>
            <a:endParaRPr lang="en-AE" sz="4800" b="1" kern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52D02EC-DCA4-6CDF-DA4F-DDA48A4BBCB7}"/>
              </a:ext>
            </a:extLst>
          </p:cNvPr>
          <p:cNvCxnSpPr>
            <a:endCxn id="3" idx="3"/>
          </p:cNvCxnSpPr>
          <p:nvPr/>
        </p:nvCxnSpPr>
        <p:spPr>
          <a:xfrm rot="16200000" flipV="1">
            <a:off x="3406404" y="1438906"/>
            <a:ext cx="1115103" cy="1066800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44D14BF-FC44-5F73-61D8-EFDCC2BB1D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2523" y="1444969"/>
            <a:ext cx="1115103" cy="1066800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7E5A69A-EF45-B8AD-CC69-799B5C97E2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6561" y="4007184"/>
            <a:ext cx="1267406" cy="928707"/>
          </a:xfrm>
          <a:prstGeom prst="bentConnector3">
            <a:avLst>
              <a:gd name="adj1" fmla="val 41902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CB36CFA-611C-25DE-4AB9-DA627B3279A6}"/>
              </a:ext>
            </a:extLst>
          </p:cNvPr>
          <p:cNvCxnSpPr>
            <a:cxnSpLocks/>
          </p:cNvCxnSpPr>
          <p:nvPr/>
        </p:nvCxnSpPr>
        <p:spPr>
          <a:xfrm>
            <a:off x="6913984" y="4007184"/>
            <a:ext cx="1738605" cy="9317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414F5D-05A9-C24F-FB67-BB2C9777D9F8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3463213" y="3268521"/>
            <a:ext cx="58782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3DD20D-A70C-C6D1-E4CC-D6635A32B338}"/>
              </a:ext>
            </a:extLst>
          </p:cNvPr>
          <p:cNvCxnSpPr>
            <a:cxnSpLocks/>
          </p:cNvCxnSpPr>
          <p:nvPr/>
        </p:nvCxnSpPr>
        <p:spPr>
          <a:xfrm>
            <a:off x="7839269" y="3308649"/>
            <a:ext cx="81331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7" name="Section Zoom 56">
                <a:extLst>
                  <a:ext uri="{FF2B5EF4-FFF2-40B4-BE49-F238E27FC236}">
                    <a16:creationId xmlns:a16="http://schemas.microsoft.com/office/drawing/2014/main" id="{C44291C5-9361-8F4A-A7AC-962A8D7CA1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3618215"/>
                  </p:ext>
                </p:extLst>
              </p:nvPr>
            </p:nvGraphicFramePr>
            <p:xfrm>
              <a:off x="8714793" y="56333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76DDE12-C240-47A8-8596-B49DBC5BA066}">
                    <psez:zmPr id="{BA0AE3F2-71DB-434E-A47B-0F578BCB5B7C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7" name="Section Zoom 56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C44291C5-9361-8F4A-A7AC-962A8D7CA1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14793" y="56333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35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4843779" y="1091320"/>
            <a:ext cx="11405332" cy="43088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CFE1F3"/>
                </a:solidFill>
              </a:rPr>
              <a:t>DC Motor| Problem 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1869168"/>
            <a:ext cx="6268254" cy="332398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PWM in Timer 2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LM35 Temperature sensor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Choosing timer 2 pins and ADC pins to control the motor “ON/OFF Situation” when its necessary </a:t>
            </a:r>
          </a:p>
          <a:p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rgbClr val="CFE1F3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0D864B-4BD8-4409-3D29-AB8E098FB511}"/>
              </a:ext>
            </a:extLst>
          </p:cNvPr>
          <p:cNvSpPr/>
          <p:nvPr/>
        </p:nvSpPr>
        <p:spPr>
          <a:xfrm>
            <a:off x="675189" y="144007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0" name="Graphic 29" descr="Good Idea outline">
            <a:extLst>
              <a:ext uri="{FF2B5EF4-FFF2-40B4-BE49-F238E27FC236}">
                <a16:creationId xmlns:a16="http://schemas.microsoft.com/office/drawing/2014/main" id="{64FB6F5F-0F85-F36C-6F2C-61C6A5C4B3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460" y="1604343"/>
            <a:ext cx="4211058" cy="4211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87093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8813BB-D448-4521-9F33-B74EFDC2BCD9}"/>
              </a:ext>
            </a:extLst>
          </p:cNvPr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F08B3-37B7-4D5C-80DD-85ECEA54CD23}"/>
              </a:ext>
            </a:extLst>
          </p:cNvPr>
          <p:cNvSpPr/>
          <p:nvPr/>
        </p:nvSpPr>
        <p:spPr>
          <a:xfrm>
            <a:off x="5500914" y="1412341"/>
            <a:ext cx="6691086" cy="403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33B0-BA71-4453-853F-974C3C7535A2}"/>
              </a:ext>
            </a:extLst>
          </p:cNvPr>
          <p:cNvSpPr txBox="1"/>
          <p:nvPr/>
        </p:nvSpPr>
        <p:spPr>
          <a:xfrm>
            <a:off x="5847372" y="2324859"/>
            <a:ext cx="5989776" cy="553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de-DE" altLang="de-DE" sz="3600" dirty="0">
                <a:latin typeface="+mj-lt"/>
              </a:rPr>
              <a:t>LCD &amp; KEYPAD|</a:t>
            </a:r>
            <a:r>
              <a:rPr lang="de-DE" altLang="de-DE" sz="2400" dirty="0">
                <a:latin typeface="+mj-lt"/>
              </a:rPr>
              <a:t>emergancy case</a:t>
            </a:r>
            <a:endParaRPr lang="de-DE" altLang="de-DE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9EC-E6A4-4053-A5B4-CB9DBB8C3F88}"/>
              </a:ext>
            </a:extLst>
          </p:cNvPr>
          <p:cNvSpPr txBox="1"/>
          <p:nvPr/>
        </p:nvSpPr>
        <p:spPr>
          <a:xfrm>
            <a:off x="2397109" y="1626547"/>
            <a:ext cx="2822889" cy="3677930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3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05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0800FF-EF44-7AAB-F070-D78CFC8D53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3376"/>
          <a:stretch/>
        </p:blipFill>
        <p:spPr>
          <a:xfrm>
            <a:off x="5847372" y="2994698"/>
            <a:ext cx="5890225" cy="159335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76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7561942" y="0"/>
            <a:ext cx="463005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433132" y="1252769"/>
            <a:ext cx="5239063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4C8298"/>
                </a:solidFill>
              </a:rPr>
              <a:t>LCD &amp; Keypad | Function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95214" y="1869168"/>
            <a:ext cx="6056086" cy="332398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To control the system via keypad and LCD at emergancy cases(every thing except the door)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2400" dirty="0"/>
              <a:t>LCD shows each device working   (including tempreture of the room)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2400" dirty="0"/>
          </a:p>
          <a:p>
            <a:endParaRPr lang="de-DE" altLang="de-DE" sz="2400" dirty="0"/>
          </a:p>
          <a:p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2121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95215" y="5809130"/>
            <a:ext cx="228600" cy="228600"/>
          </a:xfrm>
          <a:prstGeom prst="ellipse">
            <a:avLst/>
          </a:prstGeom>
          <a:solidFill>
            <a:srgbClr val="0A5F74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946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1297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CE5E58-F806-443A-840F-4982B48917A1}"/>
              </a:ext>
            </a:extLst>
          </p:cNvPr>
          <p:cNvSpPr/>
          <p:nvPr/>
        </p:nvSpPr>
        <p:spPr>
          <a:xfrm>
            <a:off x="-4736845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3FE0A-E9DE-E458-48B0-BA7C4D164AAD}"/>
              </a:ext>
            </a:extLst>
          </p:cNvPr>
          <p:cNvSpPr/>
          <p:nvPr/>
        </p:nvSpPr>
        <p:spPr>
          <a:xfrm>
            <a:off x="-7426749" y="1630693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" name="Graphic 2" descr="Questions outline">
            <a:extLst>
              <a:ext uri="{FF2B5EF4-FFF2-40B4-BE49-F238E27FC236}">
                <a16:creationId xmlns:a16="http://schemas.microsoft.com/office/drawing/2014/main" id="{F7BE854B-6EB4-1199-D545-1AF8FE3AA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549276" y="1816142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773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421214" y="1109436"/>
            <a:ext cx="5017912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LCD &amp; Keypad |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1869168"/>
            <a:ext cx="6056086" cy="258532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Polling in case of the writing the code in main </a:t>
            </a:r>
          </a:p>
          <a:p>
            <a:pPr marL="457200" indent="-457200">
              <a:buFont typeface="+mj-lt"/>
              <a:buAutoNum type="arabicPeriod"/>
            </a:pPr>
            <a:endParaRPr lang="en-US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Connections of KEYPAD</a:t>
            </a:r>
          </a:p>
          <a:p>
            <a:pPr marL="457200" indent="-457200">
              <a:buFont typeface="+mj-lt"/>
              <a:buAutoNum type="arabicPeriod"/>
            </a:pPr>
            <a:endParaRPr lang="en-US" altLang="de-DE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2400" dirty="0"/>
              <a:t>Limitation of the words that can fit the LCD</a:t>
            </a:r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EE813B-CC06-006F-94A0-A1B3322E1DAF}"/>
              </a:ext>
            </a:extLst>
          </p:cNvPr>
          <p:cNvSpPr/>
          <p:nvPr/>
        </p:nvSpPr>
        <p:spPr>
          <a:xfrm>
            <a:off x="508746" y="163454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2" name="Graphic 1" descr="Questions outline">
            <a:extLst>
              <a:ext uri="{FF2B5EF4-FFF2-40B4-BE49-F238E27FC236}">
                <a16:creationId xmlns:a16="http://schemas.microsoft.com/office/drawing/2014/main" id="{C8DB8406-A340-D669-95C6-32BF00E2F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343" y="1869168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10985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421214" y="1109436"/>
            <a:ext cx="6261842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CFE1F3"/>
                </a:solidFill>
              </a:rPr>
              <a:t>LCD &amp; Keypad| Problem 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1869168"/>
            <a:ext cx="6268254" cy="295465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external interrupt to avoid polling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Choosing pins far from timer pins ,ADC… that are in sequence to avoid the logical error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rgbClr val="CFE1F3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0D864B-4BD8-4409-3D29-AB8E098FB511}"/>
              </a:ext>
            </a:extLst>
          </p:cNvPr>
          <p:cNvSpPr/>
          <p:nvPr/>
        </p:nvSpPr>
        <p:spPr>
          <a:xfrm>
            <a:off x="675189" y="144007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0" name="Graphic 29" descr="Good Idea outline">
            <a:extLst>
              <a:ext uri="{FF2B5EF4-FFF2-40B4-BE49-F238E27FC236}">
                <a16:creationId xmlns:a16="http://schemas.microsoft.com/office/drawing/2014/main" id="{64FB6F5F-0F85-F36C-6F2C-61C6A5C4B3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460" y="1604343"/>
            <a:ext cx="4211058" cy="4211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51481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DDB40-F027-8A7D-C1B3-D23C40FC7392}"/>
              </a:ext>
            </a:extLst>
          </p:cNvPr>
          <p:cNvSpPr txBox="1"/>
          <p:nvPr/>
        </p:nvSpPr>
        <p:spPr>
          <a:xfrm>
            <a:off x="3312368" y="3570839"/>
            <a:ext cx="1875453" cy="215443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Communication Protocol</a:t>
            </a:r>
          </a:p>
          <a:p>
            <a:pPr marL="342900" indent="-342900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5 Features (Characteristics)</a:t>
            </a:r>
          </a:p>
          <a:p>
            <a:pPr marL="342900" indent="-342900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4 Pins</a:t>
            </a:r>
          </a:p>
          <a:p>
            <a:pPr algn="l"/>
            <a:endParaRPr lang="en-AE" sz="14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8E345-1574-D53F-50C6-663CE927B1CB}"/>
              </a:ext>
            </a:extLst>
          </p:cNvPr>
          <p:cNvSpPr txBox="1"/>
          <p:nvPr/>
        </p:nvSpPr>
        <p:spPr>
          <a:xfrm>
            <a:off x="6749143" y="3429000"/>
            <a:ext cx="2012302" cy="193899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Represent The air condition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Using Lm35 as Temperature sensor</a:t>
            </a:r>
          </a:p>
          <a:p>
            <a:pPr marL="342900" indent="-342900" algn="l">
              <a:buFont typeface="+mj-lt"/>
              <a:buAutoNum type="arabicPeriod"/>
            </a:pPr>
            <a:endParaRPr lang="en-AE" kern="0" dirty="0">
              <a:latin typeface="Abadi Extra Light" panose="020B02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685B4-B746-3EAE-A606-EF61D372B312}"/>
              </a:ext>
            </a:extLst>
          </p:cNvPr>
          <p:cNvSpPr txBox="1"/>
          <p:nvPr/>
        </p:nvSpPr>
        <p:spPr>
          <a:xfrm>
            <a:off x="10016413" y="3429000"/>
            <a:ext cx="1953208" cy="249299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lvl="0" indent="-342900">
              <a:buClr>
                <a:schemeClr val="tx1"/>
              </a:buClr>
              <a:buSzPct val="110000"/>
              <a:buFont typeface="+mj-lt"/>
              <a:buAutoNum type="arabicPeriod"/>
            </a:pPr>
            <a:r>
              <a:rPr lang="en-US" b="1" i="1" dirty="0">
                <a:effectLst/>
                <a:latin typeface="Abadi Extra Light" panose="020B0204020104020204" pitchFamily="34" charset="0"/>
              </a:rPr>
              <a:t>a type of electromechanical actuators</a:t>
            </a:r>
          </a:p>
          <a:p>
            <a:pPr marL="342900" lvl="0" indent="-342900">
              <a:buClr>
                <a:schemeClr val="tx1"/>
              </a:buClr>
              <a:buSzPct val="110000"/>
              <a:buFont typeface="+mj-lt"/>
              <a:buAutoNum type="arabicPeriod"/>
            </a:pPr>
            <a:endParaRPr lang="en-US" b="1" i="1" dirty="0">
              <a:effectLst/>
              <a:latin typeface="Abadi Extra Light" panose="020B0204020104020204" pitchFamily="34" charset="0"/>
            </a:endParaRPr>
          </a:p>
          <a:p>
            <a:pPr marL="342900" lvl="0" indent="-342900">
              <a:buClr>
                <a:schemeClr val="tx1"/>
              </a:buClr>
              <a:buSzPct val="110000"/>
              <a:buFont typeface="+mj-lt"/>
              <a:buAutoNum type="arabicPeriod"/>
            </a:pPr>
            <a:r>
              <a:rPr lang="en-US" b="1" i="1" dirty="0">
                <a:effectLst/>
                <a:latin typeface="Abadi Extra Light" panose="020B0204020104020204" pitchFamily="34" charset="0"/>
              </a:rPr>
              <a:t>Controlled by PWM</a:t>
            </a:r>
          </a:p>
          <a:p>
            <a:pPr marL="342900" lvl="0" indent="-342900">
              <a:buClr>
                <a:schemeClr val="tx1"/>
              </a:buClr>
              <a:buSzPct val="110000"/>
              <a:buFont typeface="+mj-lt"/>
              <a:buAutoNum type="arabicPeriod"/>
            </a:pPr>
            <a:endParaRPr lang="en-US" b="1" i="1" dirty="0">
              <a:latin typeface="Abadi Extra Light" panose="020B0204020104020204" pitchFamily="34" charset="0"/>
            </a:endParaRPr>
          </a:p>
          <a:p>
            <a:pPr marL="342900" lvl="0" indent="-342900">
              <a:buClr>
                <a:schemeClr val="tx1"/>
              </a:buClr>
              <a:buSzPct val="110000"/>
              <a:buFont typeface="+mj-lt"/>
              <a:buAutoNum type="arabicPeriod"/>
            </a:pPr>
            <a:r>
              <a:rPr lang="en-US" b="1" i="1" dirty="0">
                <a:latin typeface="Abadi Extra Light" panose="020B0204020104020204" pitchFamily="34" charset="0"/>
              </a:rPr>
              <a:t>3 wires</a:t>
            </a:r>
            <a:endParaRPr lang="en-AE" dirty="0">
              <a:latin typeface="Abadi Extra Light" panose="020B02040201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AE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1A85-6FAD-0656-FCD7-C8512DEB4C02}"/>
              </a:ext>
            </a:extLst>
          </p:cNvPr>
          <p:cNvSpPr txBox="1"/>
          <p:nvPr/>
        </p:nvSpPr>
        <p:spPr>
          <a:xfrm>
            <a:off x="222379" y="3570839"/>
            <a:ext cx="2502160" cy="304698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External Memory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16kbits (2kbytes) 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I2C communications protocol 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5 pins-self-</a:t>
            </a:r>
            <a:r>
              <a:rPr lang="en-US" b="1" i="1" kern="0" dirty="0" err="1">
                <a:latin typeface="Abadi Extra Light" panose="020B0204020104020204" pitchFamily="34" charset="0"/>
              </a:rPr>
              <a:t>timeted</a:t>
            </a:r>
            <a:r>
              <a:rPr lang="en-US" b="1" i="1" kern="0" dirty="0">
                <a:latin typeface="Abadi Extra Light" panose="020B0204020104020204" pitchFamily="34" charset="0"/>
              </a:rPr>
              <a:t> cycle: 5ms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frequency: 400</a:t>
            </a:r>
            <a:r>
              <a:rPr lang="en-US" sz="1400" b="1" i="1" kern="0" dirty="0">
                <a:latin typeface="Abadi Extra Light" panose="020B0204020104020204" pitchFamily="34" charset="0"/>
              </a:rPr>
              <a:t>k</a:t>
            </a:r>
            <a:r>
              <a:rPr lang="en-US" sz="1200" b="1" i="1" kern="0" dirty="0">
                <a:latin typeface="Abadi Extra Light" panose="020B0204020104020204" pitchFamily="34" charset="0"/>
              </a:rPr>
              <a:t>Hz</a:t>
            </a:r>
            <a:endParaRPr lang="en-AE" b="1" i="1" kern="0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EBAF8-4EAA-8EE3-8FF9-452705C30AEA}"/>
              </a:ext>
            </a:extLst>
          </p:cNvPr>
          <p:cNvSpPr txBox="1"/>
          <p:nvPr/>
        </p:nvSpPr>
        <p:spPr>
          <a:xfrm>
            <a:off x="270587" y="121302"/>
            <a:ext cx="6316825" cy="553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3600" b="1" i="1" kern="0" dirty="0">
                <a:latin typeface="Abadi Extra Light" panose="020B0204020104020204" pitchFamily="34" charset="0"/>
              </a:rPr>
              <a:t>Components</a:t>
            </a:r>
            <a:endParaRPr lang="en-AE" sz="3600" b="1" i="1" kern="0" dirty="0">
              <a:latin typeface="Abadi Extra Light" panose="020B0204020104020204" pitchFamily="34" charset="0"/>
            </a:endParaRP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8BD89C-776E-7241-AA06-8E0FDEED0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4"/>
          <a:stretch/>
        </p:blipFill>
        <p:spPr>
          <a:xfrm>
            <a:off x="3505200" y="1280160"/>
            <a:ext cx="1962539" cy="1958951"/>
          </a:xfrm>
          <a:prstGeom prst="flowChartAlternateProcess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2E027F-D86A-1291-9A0A-65B8655C6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438" l="7813" r="90938">
                        <a14:foregroundMark x1="7813" y1="30938" x2="7813" y2="30938"/>
                        <a14:foregroundMark x1="44219" y1="93438" x2="44219" y2="93438"/>
                        <a14:foregroundMark x1="90938" y1="43594" x2="90938" y2="435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279" y="1348169"/>
            <a:ext cx="1938992" cy="1938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18A0E4C-316B-DDE2-A66B-F135941F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510" y="1348169"/>
            <a:ext cx="2037183" cy="1773874"/>
          </a:xfrm>
          <a:prstGeom prst="rect">
            <a:avLst/>
          </a:prstGeom>
        </p:spPr>
      </p:pic>
      <p:pic>
        <p:nvPicPr>
          <p:cNvPr id="18" name="Picture 17" descr="A picture containing text, blue&#10;&#10;Description automatically generated">
            <a:extLst>
              <a:ext uri="{FF2B5EF4-FFF2-40B4-BE49-F238E27FC236}">
                <a16:creationId xmlns:a16="http://schemas.microsoft.com/office/drawing/2014/main" id="{530C09E6-FC52-807A-F7AD-0253D6C0A0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87" t="18669" r="50000" b="1476"/>
          <a:stretch/>
        </p:blipFill>
        <p:spPr>
          <a:xfrm>
            <a:off x="9834465" y="1348169"/>
            <a:ext cx="2037183" cy="18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09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4471AF-EB4F-98F1-5663-9634162FB604}"/>
              </a:ext>
            </a:extLst>
          </p:cNvPr>
          <p:cNvCxnSpPr>
            <a:cxnSpLocks/>
          </p:cNvCxnSpPr>
          <p:nvPr/>
        </p:nvCxnSpPr>
        <p:spPr>
          <a:xfrm flipH="1">
            <a:off x="373224" y="3657600"/>
            <a:ext cx="2146041" cy="951722"/>
          </a:xfrm>
          <a:prstGeom prst="line">
            <a:avLst/>
          </a:prstGeom>
          <a:ln w="57150">
            <a:solidFill>
              <a:srgbClr val="1A1D2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17BBC66-1638-0350-DE3E-4E1B8F459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" r="26165"/>
          <a:stretch/>
        </p:blipFill>
        <p:spPr>
          <a:xfrm>
            <a:off x="3950805" y="1881493"/>
            <a:ext cx="2661646" cy="1418065"/>
          </a:xfrm>
          <a:prstGeom prst="rect">
            <a:avLst/>
          </a:prstGeom>
        </p:spPr>
      </p:pic>
      <p:pic>
        <p:nvPicPr>
          <p:cNvPr id="20" name="Picture 19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04A7BC-8DEA-5BB6-8675-3166C6AA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1769526"/>
            <a:ext cx="1841240" cy="1380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2A3C1A-4384-A1FC-4B43-CE777F80FF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8" t="6395" r="13981" b="47755"/>
          <a:stretch/>
        </p:blipFill>
        <p:spPr>
          <a:xfrm>
            <a:off x="8678472" y="1733483"/>
            <a:ext cx="1841240" cy="17140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66DD7F-7DA2-FC39-6981-1EA1949AC221}"/>
              </a:ext>
            </a:extLst>
          </p:cNvPr>
          <p:cNvSpPr txBox="1"/>
          <p:nvPr/>
        </p:nvSpPr>
        <p:spPr>
          <a:xfrm>
            <a:off x="237929" y="447874"/>
            <a:ext cx="6316825" cy="553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3600" b="1" i="1" kern="0" dirty="0">
                <a:latin typeface="Abadi Extra Light" panose="020B0204020104020204" pitchFamily="34" charset="0"/>
              </a:rPr>
              <a:t>Components</a:t>
            </a:r>
            <a:endParaRPr lang="en-AE" sz="3600" b="1" i="1" kern="0" dirty="0">
              <a:latin typeface="Abadi Extra Light" panose="020B02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B8E11D-006C-2942-3821-2132C9F48A98}"/>
              </a:ext>
            </a:extLst>
          </p:cNvPr>
          <p:cNvSpPr txBox="1"/>
          <p:nvPr/>
        </p:nvSpPr>
        <p:spPr>
          <a:xfrm>
            <a:off x="237929" y="3657600"/>
            <a:ext cx="3191070" cy="304698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Each room has a LED as a source of light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Used in the alarm system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The alarm system protect the house from unauthorized person to access it by lighting the LEDs , Buzzer, </a:t>
            </a:r>
            <a:r>
              <a:rPr lang="en-US" b="1" i="1" kern="0" dirty="0" err="1">
                <a:latin typeface="Abadi Extra Light" panose="020B0204020104020204" pitchFamily="34" charset="0"/>
              </a:rPr>
              <a:t>etc</a:t>
            </a:r>
            <a:r>
              <a:rPr lang="en-US" b="1" i="1" kern="0" dirty="0">
                <a:latin typeface="Abadi Extra Light" panose="020B0204020104020204" pitchFamily="34" charset="0"/>
              </a:rPr>
              <a:t>…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E83C4B-4A34-05B6-5EEE-0BF45E266BEF}"/>
              </a:ext>
            </a:extLst>
          </p:cNvPr>
          <p:cNvSpPr txBox="1"/>
          <p:nvPr/>
        </p:nvSpPr>
        <p:spPr>
          <a:xfrm>
            <a:off x="4047605" y="3558443"/>
            <a:ext cx="3191069" cy="2769989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b="1" i="1" dirty="0">
                <a:effectLst/>
                <a:latin typeface="Abadi Extra Light" panose="020B0204020104020204" pitchFamily="34" charset="0"/>
              </a:rPr>
              <a:t>electronic display module</a:t>
            </a:r>
          </a:p>
          <a:p>
            <a:pPr marL="228600" indent="-2286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b="1" i="1" kern="0" dirty="0">
                <a:latin typeface="Abadi Extra Light" panose="020B0204020104020204" pitchFamily="34" charset="0"/>
              </a:rPr>
              <a:t>Has 13 pins</a:t>
            </a:r>
          </a:p>
          <a:p>
            <a:pPr marL="228600" indent="-228600" algn="l">
              <a:buFont typeface="+mj-lt"/>
              <a:buAutoNum type="arabicPeriod"/>
            </a:pPr>
            <a:endParaRPr lang="en-US" b="1" i="1" kern="0" dirty="0">
              <a:latin typeface="Abadi Extra Light" panose="020B0204020104020204" pitchFamily="34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b="1" i="1" dirty="0">
                <a:effectLst/>
                <a:latin typeface="Abadi Extra Light" panose="020B0204020104020204" pitchFamily="34" charset="0"/>
              </a:rPr>
              <a:t>can display 32 ASCII characters in two rows of 16 characters each </a:t>
            </a:r>
            <a:r>
              <a:rPr lang="en-US" b="1" i="1" dirty="0" err="1">
                <a:effectLst/>
                <a:latin typeface="Abadi Extra Light" panose="020B0204020104020204" pitchFamily="34" charset="0"/>
              </a:rPr>
              <a:t>Each</a:t>
            </a:r>
            <a:r>
              <a:rPr lang="en-US" b="1" i="1" dirty="0">
                <a:effectLst/>
                <a:latin typeface="Abadi Extra Light" panose="020B0204020104020204" pitchFamily="34" charset="0"/>
              </a:rPr>
              <a:t> of these rectangles is a grid of 5×8 pixels</a:t>
            </a:r>
          </a:p>
          <a:p>
            <a:pPr marL="228600" indent="-228600" algn="l">
              <a:buFont typeface="+mj-lt"/>
              <a:buAutoNum type="arabicPeriod"/>
            </a:pPr>
            <a:endParaRPr lang="en-US" b="1" i="1" dirty="0">
              <a:effectLst/>
              <a:latin typeface="Abadi Extra Light" panose="020B0204020104020204" pitchFamily="34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b="1" i="1" dirty="0">
                <a:effectLst/>
                <a:latin typeface="Abadi Extra Light" panose="020B0204020104020204" pitchFamily="34" charset="0"/>
              </a:rPr>
              <a:t>Has two modes</a:t>
            </a:r>
            <a:endParaRPr lang="en-US" b="1" i="1" kern="0" dirty="0">
              <a:latin typeface="Abadi Extra Light" panose="020B02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F03FE-596B-6258-7B4A-015149D1AA73}"/>
              </a:ext>
            </a:extLst>
          </p:cNvPr>
          <p:cNvSpPr txBox="1"/>
          <p:nvPr/>
        </p:nvSpPr>
        <p:spPr>
          <a:xfrm>
            <a:off x="8003558" y="3639826"/>
            <a:ext cx="3191069" cy="193899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>
                <a:effectLst/>
                <a:latin typeface="Abadi Extra Light" panose="020B0204020104020204" pitchFamily="34" charset="0"/>
              </a:rPr>
              <a:t>have EIGHT TERMINALS. four are ROWS of MATRIX and four are COLUMNS of MATRIX. 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>
              <a:effectLst/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effectLst/>
                <a:latin typeface="Abadi Extra Light" panose="020B0204020104020204" pitchFamily="34" charset="0"/>
              </a:rPr>
              <a:t>These 8 PINS are driven out from 16 buttons present in the MODULE. </a:t>
            </a:r>
            <a:endParaRPr lang="en-AE" b="1" i="1" kern="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7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8813BB-D448-4521-9F33-B74EFDC2BCD9}"/>
              </a:ext>
            </a:extLst>
          </p:cNvPr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F08B3-37B7-4D5C-80DD-85ECEA54CD23}"/>
              </a:ext>
            </a:extLst>
          </p:cNvPr>
          <p:cNvSpPr/>
          <p:nvPr/>
        </p:nvSpPr>
        <p:spPr>
          <a:xfrm>
            <a:off x="5500914" y="1412341"/>
            <a:ext cx="6691086" cy="403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33B0-BA71-4453-853F-974C3C7535A2}"/>
              </a:ext>
            </a:extLst>
          </p:cNvPr>
          <p:cNvSpPr txBox="1"/>
          <p:nvPr/>
        </p:nvSpPr>
        <p:spPr>
          <a:xfrm>
            <a:off x="5589038" y="2353506"/>
            <a:ext cx="6602962" cy="86177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de-DE" altLang="de-DE" sz="3600" dirty="0">
                <a:latin typeface="+mj-lt"/>
              </a:rPr>
              <a:t>UART &amp; EEPROM|</a:t>
            </a:r>
            <a:r>
              <a:rPr lang="de-DE" altLang="de-DE" sz="2000" dirty="0">
                <a:latin typeface="+mj-lt"/>
              </a:rPr>
              <a:t>Controlling The System</a:t>
            </a:r>
            <a:endParaRPr lang="de-DE" altLang="de-DE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9EC-E6A4-4053-A5B4-CB9DBB8C3F88}"/>
              </a:ext>
            </a:extLst>
          </p:cNvPr>
          <p:cNvSpPr txBox="1"/>
          <p:nvPr/>
        </p:nvSpPr>
        <p:spPr>
          <a:xfrm>
            <a:off x="2994832" y="1590035"/>
            <a:ext cx="2151230" cy="3677930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3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01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6"/>
          <a:srcRect l="38012" t="13167" r="20975" b="13523"/>
          <a:stretch/>
        </p:blipFill>
        <p:spPr bwMode="auto">
          <a:xfrm>
            <a:off x="5847372" y="3465512"/>
            <a:ext cx="2788920" cy="1531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7"/>
          <a:srcRect l="19206" t="23132" r="15173" b="18150"/>
          <a:stretch/>
        </p:blipFill>
        <p:spPr bwMode="auto">
          <a:xfrm>
            <a:off x="8636292" y="3465511"/>
            <a:ext cx="2146356" cy="15316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19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7561942" y="0"/>
            <a:ext cx="463005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95214" y="1109436"/>
            <a:ext cx="5536516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4C8298"/>
                </a:solidFill>
              </a:rPr>
              <a:t>UART &amp; EEPROM| Function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95214" y="1869168"/>
            <a:ext cx="6056086" cy="3693319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de-DE" altLang="de-DE" sz="2400" b="1" u="sng" dirty="0"/>
              <a:t>UART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altLang="de-DE" sz="2400" dirty="0"/>
              <a:t>Used to communicate with the microcontroller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altLang="de-DE" sz="2400" dirty="0"/>
              <a:t>Used as a main access to the system (Admin &amp; User)</a:t>
            </a:r>
          </a:p>
          <a:p>
            <a:pPr marL="457200" indent="-457200">
              <a:buAutoNum type="alphaUcPeriod" startAt="2"/>
            </a:pPr>
            <a:r>
              <a:rPr lang="de-DE" altLang="de-DE" sz="2400" b="1" u="sng" dirty="0"/>
              <a:t>EEPROM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altLang="de-DE" sz="2400" dirty="0"/>
              <a:t>Used to store the username &amp; passwords of admins and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altLang="de-DE" sz="2400" dirty="0"/>
              <a:t>Used to store the crictial variables in the project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2121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95215" y="5809130"/>
            <a:ext cx="228600" cy="228600"/>
          </a:xfrm>
          <a:prstGeom prst="ellipse">
            <a:avLst/>
          </a:prstGeom>
          <a:solidFill>
            <a:srgbClr val="0A5F74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946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1297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CE5E58-F806-443A-840F-4982B48917A1}"/>
              </a:ext>
            </a:extLst>
          </p:cNvPr>
          <p:cNvSpPr/>
          <p:nvPr/>
        </p:nvSpPr>
        <p:spPr>
          <a:xfrm>
            <a:off x="-4736845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3FE0A-E9DE-E458-48B0-BA7C4D164AAD}"/>
              </a:ext>
            </a:extLst>
          </p:cNvPr>
          <p:cNvSpPr/>
          <p:nvPr/>
        </p:nvSpPr>
        <p:spPr>
          <a:xfrm>
            <a:off x="-7426749" y="1630693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" name="Graphic 2" descr="Questions outline">
            <a:extLst>
              <a:ext uri="{FF2B5EF4-FFF2-40B4-BE49-F238E27FC236}">
                <a16:creationId xmlns:a16="http://schemas.microsoft.com/office/drawing/2014/main" id="{F7BE854B-6EB4-1199-D545-1AF8FE3AA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549276" y="1816142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347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421214" y="1109436"/>
            <a:ext cx="5515741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UART &amp; EEPROM|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1869168"/>
            <a:ext cx="6056086" cy="517064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AutoNum type="alphaUcPeriod"/>
            </a:pPr>
            <a:r>
              <a:rPr lang="en-US" altLang="de-DE" sz="2400" b="1" u="sng" dirty="0"/>
              <a:t>UART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2400" dirty="0"/>
              <a:t>How to make it the first priority for  the system.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2400" dirty="0"/>
              <a:t>The complicated connection with emergency case system.</a:t>
            </a:r>
          </a:p>
          <a:p>
            <a:pPr marL="457200" indent="-457200">
              <a:buAutoNum type="alphaUcPeriod" startAt="2"/>
            </a:pPr>
            <a:r>
              <a:rPr lang="en-US" altLang="de-DE" sz="2400" b="1" u="sng" dirty="0"/>
              <a:t>EEPROM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2400" dirty="0"/>
              <a:t>Searching for the Alternative to AT24C16A in Proteus.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2400" dirty="0"/>
              <a:t>How to add and delete Admin/User. </a:t>
            </a:r>
          </a:p>
          <a:p>
            <a:pPr lvl="1"/>
            <a:endParaRPr lang="en-US" altLang="de-DE" sz="2400" b="1" u="sng" dirty="0"/>
          </a:p>
          <a:p>
            <a:pPr lvl="1"/>
            <a:r>
              <a:rPr lang="en-US" altLang="de-DE" sz="2400" dirty="0"/>
              <a:t>                                                                           </a:t>
            </a:r>
          </a:p>
          <a:p>
            <a:pPr lvl="1"/>
            <a:endParaRPr lang="en-US" altLang="de-DE" sz="2400" dirty="0"/>
          </a:p>
          <a:p>
            <a:pPr lvl="1"/>
            <a:endParaRPr lang="en-US" altLang="de-DE" sz="2400" dirty="0"/>
          </a:p>
          <a:p>
            <a:pPr lvl="1"/>
            <a:r>
              <a:rPr lang="en-US" altLang="de-DE" sz="2400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EE813B-CC06-006F-94A0-A1B3322E1DAF}"/>
              </a:ext>
            </a:extLst>
          </p:cNvPr>
          <p:cNvSpPr/>
          <p:nvPr/>
        </p:nvSpPr>
        <p:spPr>
          <a:xfrm>
            <a:off x="508746" y="163454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2" name="Graphic 1" descr="Questions outline">
            <a:extLst>
              <a:ext uri="{FF2B5EF4-FFF2-40B4-BE49-F238E27FC236}">
                <a16:creationId xmlns:a16="http://schemas.microsoft.com/office/drawing/2014/main" id="{C8DB8406-A340-D669-95C6-32BF00E2F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343" y="1869168"/>
            <a:ext cx="4354151" cy="4354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260236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82ED0F6-80F0-48FE-AAEF-C8FBAA758E53}"/>
              </a:ext>
            </a:extLst>
          </p:cNvPr>
          <p:cNvSpPr/>
          <p:nvPr/>
        </p:nvSpPr>
        <p:spPr>
          <a:xfrm>
            <a:off x="12268457" y="0"/>
            <a:ext cx="4630057" cy="6907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5421214" y="1109436"/>
            <a:ext cx="6759671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CFE1F3"/>
                </a:solidFill>
              </a:rPr>
              <a:t>UART &amp; EEPROM| problem 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73559-491A-4614-A844-496762024E0B}"/>
              </a:ext>
            </a:extLst>
          </p:cNvPr>
          <p:cNvSpPr txBox="1"/>
          <p:nvPr/>
        </p:nvSpPr>
        <p:spPr>
          <a:xfrm>
            <a:off x="5421214" y="1869168"/>
            <a:ext cx="6268254" cy="553997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b="1" u="sng" dirty="0"/>
              <a:t>UART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Using UART receive interrupt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Using Key-Variables that make it easier to link</a:t>
            </a:r>
          </a:p>
          <a:p>
            <a:pPr marL="457200" indent="-457200">
              <a:buAutoNum type="alphaUcPeriod" startAt="2"/>
            </a:pPr>
            <a:r>
              <a:rPr lang="en-US" sz="2400" b="1" u="sng" dirty="0"/>
              <a:t>EEPROM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Using Google &amp; You-tube to search for Alternative and by trying many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 Using Linked List method concept</a:t>
            </a:r>
          </a:p>
          <a:p>
            <a:endParaRPr lang="en-US" sz="2400" b="1" u="sng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de-DE" alt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7203D-3153-48DC-8594-E6178C5E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778016" y="1683656"/>
            <a:ext cx="4441372" cy="4441372"/>
          </a:xfrm>
          <a:prstGeom prst="ellipse">
            <a:avLst/>
          </a:prstGeom>
          <a:ln w="22225">
            <a:solidFill>
              <a:schemeClr val="bg2"/>
            </a:solidFill>
          </a:ln>
        </p:spPr>
      </p:pic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rgbClr val="CFE1F3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0D864B-4BD8-4409-3D29-AB8E098FB511}"/>
              </a:ext>
            </a:extLst>
          </p:cNvPr>
          <p:cNvSpPr/>
          <p:nvPr/>
        </p:nvSpPr>
        <p:spPr>
          <a:xfrm>
            <a:off x="675189" y="1440072"/>
            <a:ext cx="4539600" cy="453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en-AE" sz="1000" kern="0" dirty="0" err="1">
              <a:solidFill>
                <a:schemeClr val="tx1"/>
              </a:solidFill>
            </a:endParaRPr>
          </a:p>
        </p:txBody>
      </p:sp>
      <p:pic>
        <p:nvPicPr>
          <p:cNvPr id="30" name="Graphic 29" descr="Good Idea outline">
            <a:extLst>
              <a:ext uri="{FF2B5EF4-FFF2-40B4-BE49-F238E27FC236}">
                <a16:creationId xmlns:a16="http://schemas.microsoft.com/office/drawing/2014/main" id="{64FB6F5F-0F85-F36C-6F2C-61C6A5C4B3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460" y="1604343"/>
            <a:ext cx="4211058" cy="4211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909742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8813BB-D448-4521-9F33-B74EFDC2BCD9}"/>
              </a:ext>
            </a:extLst>
          </p:cNvPr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F08B3-37B7-4D5C-80DD-85ECEA54CD23}"/>
              </a:ext>
            </a:extLst>
          </p:cNvPr>
          <p:cNvSpPr/>
          <p:nvPr/>
        </p:nvSpPr>
        <p:spPr>
          <a:xfrm>
            <a:off x="5500914" y="990094"/>
            <a:ext cx="6691086" cy="403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33B0-BA71-4453-853F-974C3C7535A2}"/>
              </a:ext>
            </a:extLst>
          </p:cNvPr>
          <p:cNvSpPr txBox="1"/>
          <p:nvPr/>
        </p:nvSpPr>
        <p:spPr>
          <a:xfrm>
            <a:off x="5691607" y="2384614"/>
            <a:ext cx="6058687" cy="553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de-DE" sz="3600" dirty="0">
                <a:latin typeface="+mj-lt"/>
              </a:rPr>
              <a:t>Servo Motor | </a:t>
            </a:r>
            <a:r>
              <a:rPr lang="en-US" altLang="de-DE" sz="2400" dirty="0">
                <a:latin typeface="+mj-lt"/>
              </a:rPr>
              <a:t>SG90</a:t>
            </a:r>
            <a:endParaRPr lang="de-DE" altLang="de-DE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9EC-E6A4-4053-A5B4-CB9DBB8C3F88}"/>
              </a:ext>
            </a:extLst>
          </p:cNvPr>
          <p:cNvSpPr txBox="1"/>
          <p:nvPr/>
        </p:nvSpPr>
        <p:spPr>
          <a:xfrm>
            <a:off x="2437185" y="1590035"/>
            <a:ext cx="2782813" cy="3677930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3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6C81A-2B57-23F7-200E-0CEA1F3A0A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812403" y="3061287"/>
            <a:ext cx="3942412" cy="14874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64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afMjsWiZAvtFQNKyrA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09A9FD79-4AD2-4296-A2DD-9F92A25C9D11}" vid="{BFDEAB75-776D-4FD4-B1CD-15298D2A28B5}"/>
    </a:ext>
  </a:extLst>
</a:theme>
</file>

<file path=ppt/theme/theme2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78599F88-281C-49F3-85D0-E1461EE50E6A}" vid="{6CF95794-CF56-4202-9084-2222FB314BAE}"/>
    </a:ext>
  </a:extLst>
</a:theme>
</file>

<file path=ppt/theme/theme3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78599F88-281C-49F3-85D0-E1461EE50E6A}" vid="{6CF95794-CF56-4202-9084-2222FB314B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YouTube Template</Template>
  <TotalTime>7211</TotalTime>
  <Words>744</Words>
  <Application>Microsoft Office PowerPoint</Application>
  <PresentationFormat>Widescreen</PresentationFormat>
  <Paragraphs>179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Abadi Extra Light</vt:lpstr>
      <vt:lpstr>Agency FB</vt:lpstr>
      <vt:lpstr>Arial</vt:lpstr>
      <vt:lpstr>Segoe UI Black</vt:lpstr>
      <vt:lpstr>Segoe UI Semibold</vt:lpstr>
      <vt:lpstr>Level up! PowerPoint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Miriam Vogel</dc:creator>
  <cp:keywords/>
  <cp:lastModifiedBy>ŜĂЯắ 34</cp:lastModifiedBy>
  <cp:revision>110</cp:revision>
  <dcterms:created xsi:type="dcterms:W3CDTF">2018-05-09T07:34:30Z</dcterms:created>
  <dcterms:modified xsi:type="dcterms:W3CDTF">2022-12-17T15:51:41Z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msoLanguageIDEnglishUS</vt:lpwstr>
  </property>
</Properties>
</file>