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9" r:id="rId6"/>
    <p:sldId id="269" r:id="rId7"/>
    <p:sldId id="271" r:id="rId8"/>
    <p:sldId id="283" r:id="rId9"/>
    <p:sldId id="275" r:id="rId10"/>
    <p:sldId id="276" r:id="rId11"/>
    <p:sldId id="274" r:id="rId12"/>
    <p:sldId id="279" r:id="rId13"/>
    <p:sldId id="280" r:id="rId14"/>
    <p:sldId id="281" r:id="rId15"/>
    <p:sldId id="284" r:id="rId16"/>
    <p:sldId id="282" r:id="rId17"/>
    <p:sldId id="28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2F2F2"/>
    <a:srgbClr val="EED176"/>
    <a:srgbClr val="BECD99"/>
    <a:srgbClr val="1A323E"/>
    <a:srgbClr val="014067"/>
    <a:srgbClr val="3F3F3F"/>
    <a:srgbClr val="014E7D"/>
    <a:srgbClr val="013657"/>
    <a:srgbClr val="014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29" autoAdjust="0"/>
    <p:restoredTop sz="94674" autoAdjust="0"/>
  </p:normalViewPr>
  <p:slideViewPr>
    <p:cSldViewPr snapToGrid="0" showGuides="1">
      <p:cViewPr varScale="1">
        <p:scale>
          <a:sx n="76" d="100"/>
          <a:sy n="76" d="100"/>
        </p:scale>
        <p:origin x="246" y="5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computer-science/particle-swarm-optimization-algorith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270179" cy="1634914"/>
          </a:xfrm>
        </p:spPr>
        <p:txBody>
          <a:bodyPr anchor="b">
            <a:normAutofit/>
          </a:bodyPr>
          <a:lstStyle/>
          <a:p>
            <a:r>
              <a:rPr lang="en-US" b="0" dirty="0" smtClean="0"/>
              <a:t>Simulated</a:t>
            </a:r>
            <a:r>
              <a:rPr lang="ar-EG" b="0" dirty="0" smtClean="0"/>
              <a:t> </a:t>
            </a:r>
            <a:r>
              <a:rPr lang="en-US" b="0" dirty="0" smtClean="0"/>
              <a:t>Annealing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</p:spPr>
        <p:txBody>
          <a:bodyPr>
            <a:normAutofit/>
          </a:bodyPr>
          <a:lstStyle/>
          <a:p>
            <a:r>
              <a:rPr lang="en-US" dirty="0" smtClean="0"/>
              <a:t>Evolutionary</a:t>
            </a:r>
            <a:r>
              <a:rPr lang="ar-EG" dirty="0" smtClean="0"/>
              <a:t> </a:t>
            </a:r>
            <a:r>
              <a:rPr lang="en-US" dirty="0" smtClean="0"/>
              <a:t>Algorithms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9" y="1584008"/>
            <a:ext cx="7342622" cy="1311591"/>
          </a:xfrm>
        </p:spPr>
        <p:txBody>
          <a:bodyPr>
            <a:normAutofit/>
          </a:bodyPr>
          <a:lstStyle/>
          <a:p>
            <a:r>
              <a:rPr lang="en-US" sz="4000" dirty="0"/>
              <a:t>Particle Swarm Optimization</a:t>
            </a:r>
            <a:endParaRPr lang="en-US" sz="3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9" y="3149600"/>
            <a:ext cx="6352021" cy="2865120"/>
          </a:xfrm>
        </p:spPr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a computational method used for optimization tasks. It's inspired by the social behavior of birds flocking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61638"/>
            <a:ext cx="8333222" cy="1147969"/>
          </a:xfrm>
        </p:spPr>
        <p:txBody>
          <a:bodyPr>
            <a:normAutofit/>
          </a:bodyPr>
          <a:lstStyle/>
          <a:p>
            <a:r>
              <a:rPr lang="en-US" dirty="0" smtClean="0"/>
              <a:t>The Main Functionalities Of PSO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371599"/>
            <a:ext cx="5475290" cy="549459"/>
          </a:xfrm>
        </p:spPr>
        <p:txBody>
          <a:bodyPr/>
          <a:lstStyle/>
          <a:p>
            <a:r>
              <a:rPr lang="en-US" dirty="0" smtClean="0"/>
              <a:t>Initialization: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921060"/>
            <a:ext cx="5885500" cy="1250252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800" dirty="0"/>
              <a:t>The algorithm starts by initializing a population of particles, where each particle represents a potential solution to the TSP. The particles are randomly generated and their positions are updated based on the principles of swarm intelligence.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042" y="3355072"/>
            <a:ext cx="5475600" cy="528340"/>
          </a:xfrm>
        </p:spPr>
        <p:txBody>
          <a:bodyPr/>
          <a:lstStyle/>
          <a:p>
            <a:r>
              <a:rPr lang="en-US" dirty="0"/>
              <a:t>Fitness Evaluation: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1042" y="3881483"/>
            <a:ext cx="5815156" cy="113745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800" dirty="0"/>
              <a:t>The fitness of each particle is evaluated using a fitness function, which calculates the total distance traveled by the </a:t>
            </a:r>
            <a:r>
              <a:rPr lang="en-US" sz="1800" dirty="0" smtClean="0"/>
              <a:t>salesman </a:t>
            </a:r>
            <a:r>
              <a:rPr lang="en-US" sz="1800" dirty="0"/>
              <a:t>to determine the quality of the solutions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352" y="4859367"/>
            <a:ext cx="5475290" cy="549460"/>
          </a:xfrm>
        </p:spPr>
        <p:txBody>
          <a:bodyPr/>
          <a:lstStyle/>
          <a:p>
            <a:r>
              <a:rPr lang="en-US" dirty="0"/>
              <a:t>Particle Movement: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518678" y="5426166"/>
            <a:ext cx="5885500" cy="15631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800" dirty="0"/>
              <a:t>The particles are updated based on their </a:t>
            </a:r>
            <a:r>
              <a:rPr lang="en-US" sz="1800" dirty="0" smtClean="0"/>
              <a:t>local best </a:t>
            </a:r>
            <a:r>
              <a:rPr lang="en-US" sz="1800" dirty="0"/>
              <a:t>and global best </a:t>
            </a:r>
            <a:r>
              <a:rPr lang="en-US" sz="1800" dirty="0" smtClean="0"/>
              <a:t>positions. </a:t>
            </a:r>
            <a:r>
              <a:rPr lang="en-US" sz="1800" dirty="0"/>
              <a:t>The particles are updated using the principles of </a:t>
            </a:r>
            <a:r>
              <a:rPr lang="en-US" sz="1800" dirty="0" smtClean="0"/>
              <a:t>swarm </a:t>
            </a:r>
            <a:r>
              <a:rPr lang="en-US" sz="1800" dirty="0"/>
              <a:t>intelligence, which allows them to explore the search space more </a:t>
            </a:r>
            <a:r>
              <a:rPr lang="en-US" sz="1800" dirty="0" smtClean="0"/>
              <a:t>effectively.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14">
            <a:extLst>
              <a:ext uri="{FF2B5EF4-FFF2-40B4-BE49-F238E27FC236}">
                <a16:creationId xmlns="" xmlns:a16="http://schemas.microsoft.com/office/drawing/2014/main" id="{F562B8B1-42EA-D673-D9A2-2B13D9691E64}"/>
              </a:ext>
            </a:extLst>
          </p:cNvPr>
          <p:cNvSpPr txBox="1">
            <a:spLocks/>
          </p:cNvSpPr>
          <p:nvPr/>
        </p:nvSpPr>
        <p:spPr>
          <a:xfrm>
            <a:off x="6469637" y="4814715"/>
            <a:ext cx="5051741" cy="5494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Termination: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15">
            <a:extLst>
              <a:ext uri="{FF2B5EF4-FFF2-40B4-BE49-F238E27FC236}">
                <a16:creationId xmlns="" xmlns:a16="http://schemas.microsoft.com/office/drawing/2014/main" id="{BC74AA65-9C1B-E1C5-0C01-CFB02FF81FBD}"/>
              </a:ext>
            </a:extLst>
          </p:cNvPr>
          <p:cNvSpPr txBox="1">
            <a:spLocks/>
          </p:cNvSpPr>
          <p:nvPr/>
        </p:nvSpPr>
        <p:spPr>
          <a:xfrm>
            <a:off x="6404178" y="5375632"/>
            <a:ext cx="5650081" cy="11999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800" dirty="0"/>
              <a:t>The algorithm terminates when a stopping criterion is met, such as reaching a maximum number of </a:t>
            </a:r>
            <a:r>
              <a:rPr lang="en-US" sz="1800" dirty="0" smtClean="0"/>
              <a:t>iterations, or the </a:t>
            </a:r>
            <a:r>
              <a:rPr lang="en-US" sz="1800" dirty="0"/>
              <a:t>best solution found by the algorithm is returned as the final solution to the TSP.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9637" y="2964467"/>
            <a:ext cx="5265104" cy="549460"/>
          </a:xfrm>
        </p:spPr>
        <p:txBody>
          <a:bodyPr/>
          <a:lstStyle/>
          <a:p>
            <a:r>
              <a:rPr lang="en-US" dirty="0"/>
              <a:t>Local Search: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6469637" y="3513927"/>
            <a:ext cx="5263518" cy="12502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800" dirty="0"/>
              <a:t>A local search technique is used to further improve the quality of the </a:t>
            </a:r>
            <a:r>
              <a:rPr lang="en-US" sz="1800" dirty="0" smtClean="0"/>
              <a:t>solutions to </a:t>
            </a:r>
            <a:r>
              <a:rPr lang="en-US" sz="1800" dirty="0"/>
              <a:t>improve the quality of the solutions by making small changes to the permutation of cities.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4178" y="1357655"/>
            <a:ext cx="5265104" cy="549460"/>
          </a:xfrm>
        </p:spPr>
        <p:txBody>
          <a:bodyPr/>
          <a:lstStyle/>
          <a:p>
            <a:r>
              <a:rPr lang="en-US" dirty="0"/>
              <a:t>Velocity: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6404178" y="1907115"/>
            <a:ext cx="3870122" cy="12502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EAB200"/>
              </a:buClr>
            </a:pPr>
            <a:r>
              <a:rPr lang="en-US" sz="1800" dirty="0" smtClean="0"/>
              <a:t>Each </a:t>
            </a:r>
            <a:r>
              <a:rPr lang="en-US" sz="1800" dirty="0"/>
              <a:t>particle has a velocity vector that determines the direction and magnitude of the particle's movement in the search space.</a:t>
            </a:r>
          </a:p>
        </p:txBody>
      </p:sp>
    </p:spTree>
    <p:extLst>
      <p:ext uri="{BB962C8B-B14F-4D97-AF65-F5344CB8AC3E}">
        <p14:creationId xmlns:p14="http://schemas.microsoft.com/office/powerpoint/2010/main" val="428022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1938"/>
            <a:ext cx="8333222" cy="1147969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PSO Advantages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371599"/>
            <a:ext cx="5475290" cy="549459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Implementation</a:t>
            </a:r>
            <a:r>
              <a:rPr lang="en-US" b="0" dirty="0" smtClean="0"/>
              <a:t>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921060"/>
            <a:ext cx="5885500" cy="114679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2000" dirty="0"/>
              <a:t>PSO is relatively easy to understand and implement compared to other optimization techniques like genetic </a:t>
            </a:r>
            <a:r>
              <a:rPr lang="en-US" sz="2000" dirty="0" smtClean="0"/>
              <a:t>algorithms.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042" y="3012172"/>
            <a:ext cx="5475600" cy="528340"/>
          </a:xfrm>
        </p:spPr>
        <p:txBody>
          <a:bodyPr/>
          <a:lstStyle/>
          <a:p>
            <a:r>
              <a:rPr lang="en-US" dirty="0"/>
              <a:t>No Derivatives Required</a:t>
            </a:r>
            <a:r>
              <a:rPr lang="en-US" b="0" dirty="0"/>
              <a:t>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1042" y="3538583"/>
            <a:ext cx="5815156" cy="113745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2000" dirty="0"/>
              <a:t>PSO does not require derivatives or gradients of the objective function, which is advantageous when dealing with noisy or non-smooth functions.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7784" y="2641599"/>
            <a:ext cx="5265104" cy="549460"/>
          </a:xfrm>
        </p:spPr>
        <p:txBody>
          <a:bodyPr/>
          <a:lstStyle/>
          <a:p>
            <a:r>
              <a:rPr lang="en-US" dirty="0"/>
              <a:t>Fewer Parameters to Tune</a:t>
            </a:r>
            <a:r>
              <a:rPr lang="en-US" b="0" dirty="0"/>
              <a:t>: 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6407784" y="3191059"/>
            <a:ext cx="4082416" cy="11904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000" dirty="0"/>
              <a:t>PSO typically has fewer parameters to tune compared to other optimization algorithms.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14">
            <a:extLst>
              <a:ext uri="{FF2B5EF4-FFF2-40B4-BE49-F238E27FC236}">
                <a16:creationId xmlns="" xmlns:a16="http://schemas.microsoft.com/office/drawing/2014/main" id="{F562B8B1-42EA-D673-D9A2-2B13D9691E64}"/>
              </a:ext>
            </a:extLst>
          </p:cNvPr>
          <p:cNvSpPr txBox="1">
            <a:spLocks/>
          </p:cNvSpPr>
          <p:nvPr/>
        </p:nvSpPr>
        <p:spPr>
          <a:xfrm>
            <a:off x="518678" y="4676038"/>
            <a:ext cx="5051741" cy="5494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Global and Local Search</a:t>
            </a:r>
            <a:r>
              <a:rPr lang="en-US" b="0" dirty="0"/>
              <a:t>: 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15">
            <a:extLst>
              <a:ext uri="{FF2B5EF4-FFF2-40B4-BE49-F238E27FC236}">
                <a16:creationId xmlns="" xmlns:a16="http://schemas.microsoft.com/office/drawing/2014/main" id="{BC74AA65-9C1B-E1C5-0C01-CFB02FF81FBD}"/>
              </a:ext>
            </a:extLst>
          </p:cNvPr>
          <p:cNvSpPr txBox="1">
            <a:spLocks/>
          </p:cNvSpPr>
          <p:nvPr/>
        </p:nvSpPr>
        <p:spPr>
          <a:xfrm>
            <a:off x="528838" y="5239863"/>
            <a:ext cx="5261929" cy="18896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000" dirty="0"/>
              <a:t>PSO maintains a balance between exploration (searching the entire solution space) and exploitation (focusing on promising regions) through the movement of particles.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149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61638"/>
            <a:ext cx="8333222" cy="1147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AB200"/>
                </a:solidFill>
              </a:rPr>
              <a:t>PSO </a:t>
            </a:r>
            <a:r>
              <a:rPr lang="en-US" dirty="0" smtClean="0">
                <a:solidFill>
                  <a:srgbClr val="EAB200"/>
                </a:solidFill>
              </a:rPr>
              <a:t>Algorithm</a:t>
            </a:r>
            <a:endParaRPr lang="en-US" dirty="0">
              <a:solidFill>
                <a:srgbClr val="EAB20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1400360"/>
            <a:ext cx="9996922" cy="3438340"/>
          </a:xfrm>
        </p:spPr>
        <p:txBody>
          <a:bodyPr>
            <a:noAutofit/>
          </a:bodyPr>
          <a:lstStyle/>
          <a:p>
            <a:pPr lvl="0">
              <a:buClr>
                <a:srgbClr val="EAB200"/>
              </a:buClr>
            </a:pPr>
            <a:r>
              <a:rPr lang="en-US" dirty="0"/>
              <a:t>Initialize the swarm of particles with random routes.</a:t>
            </a:r>
          </a:p>
          <a:p>
            <a:pPr lvl="0">
              <a:buClr>
                <a:srgbClr val="EAB200"/>
              </a:buClr>
            </a:pPr>
            <a:r>
              <a:rPr lang="en-US" dirty="0"/>
              <a:t>Evaluate the cost of each particle's route using the path_cost function.</a:t>
            </a:r>
          </a:p>
          <a:p>
            <a:pPr lvl="0">
              <a:buClr>
                <a:srgbClr val="EAB200"/>
              </a:buClr>
            </a:pPr>
            <a:r>
              <a:rPr lang="en-US" dirty="0"/>
              <a:t>Update the global best particle and each particle's personal best route.</a:t>
            </a:r>
          </a:p>
          <a:p>
            <a:pPr lvl="0">
              <a:buClr>
                <a:srgbClr val="EAB200"/>
              </a:buClr>
            </a:pPr>
            <a:r>
              <a:rPr lang="en-US" dirty="0"/>
              <a:t>Update the velocity of each particle using the update_velocity function.</a:t>
            </a:r>
          </a:p>
          <a:p>
            <a:pPr lvl="0">
              <a:buClr>
                <a:srgbClr val="EAB200"/>
              </a:buClr>
            </a:pPr>
            <a:r>
              <a:rPr lang="en-US" dirty="0"/>
              <a:t>Update the position of each particle using the update_position function.</a:t>
            </a:r>
          </a:p>
          <a:p>
            <a:pPr lvl="0">
              <a:buClr>
                <a:srgbClr val="EAB200"/>
              </a:buClr>
            </a:pPr>
            <a:r>
              <a:rPr lang="en-US" dirty="0"/>
              <a:t>Repeat steps 2-5 until the maximum number of iterations is reached.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36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736600"/>
            <a:ext cx="12192000" cy="6121400"/>
          </a:xfrm>
        </p:spPr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43637"/>
              </p:ext>
            </p:extLst>
          </p:nvPr>
        </p:nvGraphicFramePr>
        <p:xfrm>
          <a:off x="-1" y="736602"/>
          <a:ext cx="12192000" cy="954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1"/>
                <a:gridCol w="5562599"/>
                <a:gridCol w="4064000"/>
              </a:tblGrid>
              <a:tr h="765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Simulated Annealing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PSO</a:t>
                      </a:r>
                      <a:endParaRPr lang="en-US" sz="3600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Concepts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 Generation.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Acceptance Criteria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a probability.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Velocity and Position Update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and Local Bests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</a:t>
                      </a:r>
                      <a:endParaRPr lang="en-US" sz="2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 is effective for problems where the objective function is complex.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strong theoretical foundations in optimization and probability.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PSO is relatively easy to implement and tune.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efficiently explore complex search spaces and escape local optima.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fewer parameters to adjust compared to some other optimization techniques.</a:t>
                      </a:r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Disadvantages</a:t>
                      </a:r>
                      <a:endParaRPr lang="en-US" sz="2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SA's performance heavily depends on setting appropriate cooling schedules and step sizes.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be slower than other metaheuristics for finding the global optimum.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PSO may struggle with certain types of optimization problems, especially those with irregular or discontinuous search spaces.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converge prematurely to suboptimal solutions.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Exploration vs. Exploitation</a:t>
                      </a:r>
                      <a:endParaRPr lang="en-US" sz="2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 balances exploration (accepting worse solutions) and exploitation (moving towards the optimal solution) based on the cooling schedule.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PSO tends to emphasize exploration of the solution space by leveraging social interactions between particles.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Convergence and Robustness</a:t>
                      </a:r>
                    </a:p>
                    <a:p>
                      <a:pPr algn="ctr"/>
                      <a:endParaRPr lang="en-US" sz="2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 is often slower but more robust in finding global optima due to its probabilistic acceptance of worse solutions early in the search.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PSO can converge quickly but may get stuck in local optima.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Suitability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 can handle both continuous and combinatorial optimization problems.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PSO is effective for continuous and smooth optimization problems.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4775200" cy="736600"/>
          </a:xfrm>
          <a:solidFill>
            <a:srgbClr val="EAB200">
              <a:alpha val="90000"/>
            </a:srgb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Analysis Comparison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2928" y="1471700"/>
            <a:ext cx="4853573" cy="1616252"/>
          </a:xfrm>
        </p:spPr>
        <p:txBody>
          <a:bodyPr>
            <a:normAutofit/>
          </a:bodyPr>
          <a:lstStyle/>
          <a:p>
            <a:r>
              <a:rPr lang="en-US" sz="6000" dirty="0"/>
              <a:t>Thank </a:t>
            </a:r>
            <a:r>
              <a:rPr lang="en-US" sz="6000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22929" y="3461163"/>
            <a:ext cx="3445782" cy="1896874"/>
          </a:xfrm>
        </p:spPr>
        <p:txBody>
          <a:bodyPr/>
          <a:lstStyle/>
          <a:p>
            <a:r>
              <a:rPr lang="en-US" sz="1600" dirty="0" smtClean="0"/>
              <a:t>Saif </a:t>
            </a:r>
            <a:r>
              <a:rPr lang="en-US" sz="1600" dirty="0"/>
              <a:t>Hossam.</a:t>
            </a:r>
          </a:p>
          <a:p>
            <a:r>
              <a:rPr lang="en-US" sz="1600" dirty="0"/>
              <a:t>Mazen Ahmad.</a:t>
            </a:r>
          </a:p>
          <a:p>
            <a:r>
              <a:rPr lang="en-US" sz="1600" dirty="0"/>
              <a:t>Aly Kharbosh.</a:t>
            </a:r>
          </a:p>
          <a:p>
            <a:r>
              <a:rPr lang="en-US" sz="1600" dirty="0"/>
              <a:t>Abdelrahman Khaled.</a:t>
            </a:r>
          </a:p>
          <a:p>
            <a:r>
              <a:rPr lang="en-US" sz="1600" dirty="0"/>
              <a:t>Sherif Ashraf.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5721" y="3429488"/>
            <a:ext cx="447207" cy="15870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9" y="1584008"/>
            <a:ext cx="7342622" cy="1311591"/>
          </a:xfrm>
        </p:spPr>
        <p:txBody>
          <a:bodyPr>
            <a:normAutofit/>
          </a:bodyPr>
          <a:lstStyle/>
          <a:p>
            <a:r>
              <a:rPr lang="en-US" sz="3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</a:t>
            </a:r>
            <a:endParaRPr lang="en-US" sz="3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9" y="3149600"/>
            <a:ext cx="6352021" cy="286512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optimization algorithm.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Aims to find the global optimum of a given optimization problem by simulating the annealing process of metals.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Particularly useful for solving combinatorial optimization problems.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441038"/>
            <a:ext cx="8625322" cy="11479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Core Components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828799"/>
            <a:ext cx="4929622" cy="5113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 (Temp):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340160"/>
            <a:ext cx="4927602" cy="3500376"/>
          </a:xfrm>
        </p:spPr>
        <p:txBody>
          <a:bodyPr>
            <a:normAutofit fontScale="92500"/>
          </a:bodyPr>
          <a:lstStyle/>
          <a:p>
            <a:pPr>
              <a:buClr>
                <a:schemeClr val="accent2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Controls the randomness in accepting worse solutions early in the optimization process.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Initially set to a high value, temperature gradually decreases over time according to an annealing schedule.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temperatures allow for more exploration of the solution space, while lower temperatures prioritize exploitation of promising solutions.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522970" y="4280419"/>
            <a:ext cx="5475290" cy="14091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5448300" y="2335705"/>
            <a:ext cx="5475290" cy="35003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dirty="0" smtClean="0"/>
              <a:t>Defines how the temperature decreases over time.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The rate at which the temperature decreases is known as the cooling rate.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Common cooling schedules include exponential decay, geometric decay, or linear decay.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The choice of annealing schedule influences the balance between exploration and exploitation during the optimization process.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D4336FEE-23FE-F6B9-5307-6DA1059DECD8}"/>
              </a:ext>
            </a:extLst>
          </p:cNvPr>
          <p:cNvSpPr txBox="1">
            <a:spLocks/>
          </p:cNvSpPr>
          <p:nvPr/>
        </p:nvSpPr>
        <p:spPr>
          <a:xfrm>
            <a:off x="5448300" y="1824346"/>
            <a:ext cx="5315231" cy="511359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Annealing Schedule (Cooling Rate):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441038"/>
            <a:ext cx="8917422" cy="11479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Core Components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9235" y="1558970"/>
            <a:ext cx="4895885" cy="78118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Neighbor Generation: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235" y="2342843"/>
            <a:ext cx="4895885" cy="4013507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each iteration, a neighboring solution is generated by perturbing the current solution.</a:t>
            </a:r>
          </a:p>
          <a:p>
            <a:pPr>
              <a:buClr>
                <a:schemeClr val="accent2"/>
              </a:buClr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involves making small modifications to the current route, such as swapping the positions of two cities.</a:t>
            </a:r>
          </a:p>
          <a:p>
            <a:pPr>
              <a:buClr>
                <a:schemeClr val="accent2"/>
              </a:buClr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Generating diverse neighbors allows the algorithm to explore the solution space effectively and potentially find better solutions.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="" xmlns:a16="http://schemas.microsoft.com/office/drawing/2014/main" id="{AA939896-A975-4723-112A-F097D4665DE4}"/>
              </a:ext>
            </a:extLst>
          </p:cNvPr>
          <p:cNvSpPr txBox="1">
            <a:spLocks/>
          </p:cNvSpPr>
          <p:nvPr/>
        </p:nvSpPr>
        <p:spPr>
          <a:xfrm>
            <a:off x="5405119" y="2340158"/>
            <a:ext cx="4895885" cy="40135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whether a worse solution is accepted or not based on the difference in cost between the current solution and a neighboring solution.</a:t>
            </a:r>
          </a:p>
          <a:p>
            <a:pPr>
              <a:buClr>
                <a:schemeClr val="accent2"/>
              </a:buClr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temperature decreases, the likelihood of accepting worse solutions decreases.</a:t>
            </a:r>
          </a:p>
          <a:p>
            <a:pPr>
              <a:buClr>
                <a:schemeClr val="accent2"/>
              </a:buClr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Enables the algorithm to converge towards an optimal solution gradually.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16">
            <a:extLst>
              <a:ext uri="{FF2B5EF4-FFF2-40B4-BE49-F238E27FC236}">
                <a16:creationId xmlns="" xmlns:a16="http://schemas.microsoft.com/office/drawing/2014/main" id="{840EBE1C-3AC1-D4E4-6DD9-798A81739391}"/>
              </a:ext>
            </a:extLst>
          </p:cNvPr>
          <p:cNvSpPr txBox="1">
            <a:spLocks/>
          </p:cNvSpPr>
          <p:nvPr/>
        </p:nvSpPr>
        <p:spPr>
          <a:xfrm>
            <a:off x="5414563" y="1556285"/>
            <a:ext cx="4419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Probability:</a:t>
            </a:r>
          </a:p>
        </p:txBody>
      </p:sp>
    </p:spTree>
    <p:extLst>
      <p:ext uri="{BB962C8B-B14F-4D97-AF65-F5344CB8AC3E}">
        <p14:creationId xmlns:p14="http://schemas.microsoft.com/office/powerpoint/2010/main" val="274024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61638"/>
            <a:ext cx="9476222" cy="1147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AB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</a:t>
            </a:r>
            <a:r>
              <a:rPr lang="en-US" dirty="0" smtClean="0">
                <a:solidFill>
                  <a:srgbClr val="EAB200"/>
                </a:solidFill>
              </a:rPr>
              <a:t>Algorithm</a:t>
            </a:r>
            <a:endParaRPr lang="en-US" dirty="0">
              <a:solidFill>
                <a:srgbClr val="EAB20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1400360"/>
            <a:ext cx="11368520" cy="3743140"/>
          </a:xfrm>
        </p:spPr>
        <p:txBody>
          <a:bodyPr>
            <a:noAutofit/>
          </a:bodyPr>
          <a:lstStyle/>
          <a:p>
            <a:pPr lvl="0">
              <a:buClr>
                <a:srgbClr val="EAB200"/>
              </a:buClr>
            </a:pPr>
            <a:r>
              <a:rPr lang="en-US" dirty="0"/>
              <a:t>Initialize </a:t>
            </a:r>
            <a:r>
              <a:rPr lang="en-US" dirty="0" smtClean="0"/>
              <a:t>initial random route.</a:t>
            </a:r>
            <a:endParaRPr lang="en-US" dirty="0"/>
          </a:p>
          <a:p>
            <a:pPr lvl="0">
              <a:buClr>
                <a:srgbClr val="EAB200"/>
              </a:buClr>
            </a:pPr>
            <a:r>
              <a:rPr lang="en-US" dirty="0" smtClean="0"/>
              <a:t>Calculate the </a:t>
            </a:r>
            <a:r>
              <a:rPr lang="en-US" dirty="0"/>
              <a:t>cost of </a:t>
            </a:r>
            <a:r>
              <a:rPr lang="en-US" dirty="0" smtClean="0"/>
              <a:t>the initial route.</a:t>
            </a:r>
            <a:endParaRPr lang="en-US" dirty="0"/>
          </a:p>
          <a:p>
            <a:pPr>
              <a:buClr>
                <a:srgbClr val="EAB200"/>
              </a:buClr>
            </a:pPr>
            <a:r>
              <a:rPr lang="en-US" dirty="0"/>
              <a:t>Update the </a:t>
            </a:r>
            <a:r>
              <a:rPr lang="en-US" dirty="0" smtClean="0"/>
              <a:t>route by swapping the </a:t>
            </a:r>
            <a:r>
              <a:rPr lang="en-US" dirty="0"/>
              <a:t>positions of two cities in the </a:t>
            </a:r>
            <a:r>
              <a:rPr lang="en-US" dirty="0" smtClean="0"/>
              <a:t>route.</a:t>
            </a:r>
            <a:endParaRPr lang="en-US" dirty="0"/>
          </a:p>
          <a:p>
            <a:pPr>
              <a:buClr>
                <a:srgbClr val="EAB200"/>
              </a:buClr>
            </a:pPr>
            <a:r>
              <a:rPr lang="en-US" dirty="0" smtClean="0"/>
              <a:t>Calculate </a:t>
            </a:r>
            <a:r>
              <a:rPr lang="en-US" dirty="0"/>
              <a:t>the new </a:t>
            </a:r>
            <a:r>
              <a:rPr lang="en-US" dirty="0" smtClean="0"/>
              <a:t>distance.</a:t>
            </a:r>
            <a:endParaRPr lang="en-US" dirty="0"/>
          </a:p>
          <a:p>
            <a:pPr>
              <a:buClr>
                <a:srgbClr val="EAB200"/>
              </a:buClr>
            </a:pPr>
            <a:r>
              <a:rPr lang="en-US" dirty="0" smtClean="0"/>
              <a:t>Decide </a:t>
            </a:r>
            <a:r>
              <a:rPr lang="en-US" dirty="0"/>
              <a:t>whether to accept the new </a:t>
            </a:r>
            <a:r>
              <a:rPr lang="en-US" dirty="0" smtClean="0"/>
              <a:t>route based on the new distance &amp; the </a:t>
            </a:r>
            <a:r>
              <a:rPr lang="en-US" dirty="0"/>
              <a:t>acceptance probability based on the </a:t>
            </a:r>
            <a:r>
              <a:rPr lang="en-US" dirty="0" smtClean="0"/>
              <a:t>temperature … e^(1/T).</a:t>
            </a:r>
          </a:p>
          <a:p>
            <a:pPr>
              <a:buClr>
                <a:srgbClr val="EAB200"/>
              </a:buClr>
            </a:pPr>
            <a:r>
              <a:rPr lang="en-US" dirty="0" smtClean="0"/>
              <a:t>Decrease </a:t>
            </a:r>
            <a:r>
              <a:rPr lang="en-US" dirty="0"/>
              <a:t>the </a:t>
            </a:r>
            <a:r>
              <a:rPr lang="en-US" dirty="0" smtClean="0"/>
              <a:t>temperature.</a:t>
            </a:r>
            <a:endParaRPr lang="en-US" dirty="0"/>
          </a:p>
          <a:p>
            <a:pPr lvl="0">
              <a:buClr>
                <a:srgbClr val="EAB200"/>
              </a:buClr>
            </a:pPr>
            <a:r>
              <a:rPr lang="en-US" dirty="0" smtClean="0"/>
              <a:t>Repeat </a:t>
            </a:r>
            <a:r>
              <a:rPr lang="en-US" dirty="0"/>
              <a:t>steps </a:t>
            </a:r>
            <a:r>
              <a:rPr lang="en-US" dirty="0" smtClean="0"/>
              <a:t>2-6 </a:t>
            </a:r>
            <a:r>
              <a:rPr lang="en-US" dirty="0"/>
              <a:t>until the best solution found by the algorithm is </a:t>
            </a:r>
            <a:r>
              <a:rPr lang="en-US" dirty="0" smtClean="0"/>
              <a:t>returned.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42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1938"/>
            <a:ext cx="8333222" cy="1147969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Advantages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371599"/>
            <a:ext cx="5475290" cy="549459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For Complex Problems: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921060"/>
            <a:ext cx="5885500" cy="114679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for solving complex </a:t>
            </a:r>
            <a:r>
              <a:rPr lang="en-US" sz="2000" dirty="0" smtClean="0"/>
              <a:t>optimization problems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especially those with a large solution space or multiple local optima.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042" y="3012172"/>
            <a:ext cx="5475600" cy="52834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Versatility: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1042" y="3538583"/>
            <a:ext cx="5815156" cy="113745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can be applied to a wide range of optimization problems, including scheduling, routing, and machine learning.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7784" y="2641599"/>
            <a:ext cx="5265104" cy="54946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Optimization: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6407784" y="3191059"/>
            <a:ext cx="4082416" cy="17568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Unlike some local search algorithms, simulated annealing has the ability to escape local optima and find near-optimal solutions globally.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14">
            <a:extLst>
              <a:ext uri="{FF2B5EF4-FFF2-40B4-BE49-F238E27FC236}">
                <a16:creationId xmlns="" xmlns:a16="http://schemas.microsoft.com/office/drawing/2014/main" id="{F562B8B1-42EA-D673-D9A2-2B13D9691E64}"/>
              </a:ext>
            </a:extLst>
          </p:cNvPr>
          <p:cNvSpPr txBox="1">
            <a:spLocks/>
          </p:cNvSpPr>
          <p:nvPr/>
        </p:nvSpPr>
        <p:spPr>
          <a:xfrm>
            <a:off x="518678" y="4676038"/>
            <a:ext cx="5051741" cy="5494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Ease Of Implementation: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15">
            <a:extLst>
              <a:ext uri="{FF2B5EF4-FFF2-40B4-BE49-F238E27FC236}">
                <a16:creationId xmlns="" xmlns:a16="http://schemas.microsoft.com/office/drawing/2014/main" id="{BC74AA65-9C1B-E1C5-0C01-CFB02FF81FBD}"/>
              </a:ext>
            </a:extLst>
          </p:cNvPr>
          <p:cNvSpPr txBox="1">
            <a:spLocks/>
          </p:cNvSpPr>
          <p:nvPr/>
        </p:nvSpPr>
        <p:spPr>
          <a:xfrm>
            <a:off x="528838" y="5239863"/>
            <a:ext cx="5261929" cy="18896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Simulated annealing is relatively simple to implement compared to some other optimization algorithms, requiring fewer parameter tunings and heuristics.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3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61638"/>
            <a:ext cx="8333222" cy="1147969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Limitations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371599"/>
            <a:ext cx="5475290" cy="54945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Sensitivity: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921060"/>
            <a:ext cx="9359902" cy="114679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depends heavily on parameter settings.</a:t>
            </a:r>
          </a:p>
          <a:p>
            <a:pPr>
              <a:buClr>
                <a:schemeClr val="accent2"/>
              </a:buClr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careful tuning of parameters like initial temperature and cooling rate.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042" y="3012172"/>
            <a:ext cx="5475600" cy="52834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Slow Convergence: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1042" y="3538583"/>
            <a:ext cx="9848358" cy="113745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converge slowly, especially for complex problems.</a:t>
            </a:r>
          </a:p>
          <a:p>
            <a:pPr>
              <a:buClr>
                <a:schemeClr val="accent2"/>
              </a:buClr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a large number of iterations to reach convergence.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4631624"/>
            <a:ext cx="5265104" cy="5494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 Complexity: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518678" y="5181084"/>
            <a:ext cx="9565122" cy="10587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computational complexity for large-scale problems.</a:t>
            </a:r>
          </a:p>
          <a:p>
            <a:pPr>
              <a:buClr>
                <a:schemeClr val="accent2"/>
              </a:buClr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Particularly if solutions evaluation is computationally expensive.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855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500299"/>
            <a:ext cx="8137642" cy="11479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Simulated Annealing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2240280"/>
            <a:ext cx="7202922" cy="237744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Traveling salesperson problem (TSP)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scheduling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 layout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 folding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portfolio optimization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256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4993" y="2006084"/>
            <a:ext cx="6514779" cy="1634914"/>
          </a:xfrm>
        </p:spPr>
        <p:txBody>
          <a:bodyPr anchor="b">
            <a:normAutofit/>
          </a:bodyPr>
          <a:lstStyle/>
          <a:p>
            <a:r>
              <a:rPr lang="en-US" sz="4000" b="0" dirty="0" smtClean="0"/>
              <a:t>Particle Swarm Optimization</a:t>
            </a:r>
            <a:endParaRPr lang="en-US" sz="4000" b="0" dirty="0">
              <a:hlinkClick r:id="rId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4993" y="3640998"/>
            <a:ext cx="4854339" cy="1257574"/>
          </a:xfrm>
        </p:spPr>
        <p:txBody>
          <a:bodyPr>
            <a:normAutofit/>
          </a:bodyPr>
          <a:lstStyle/>
          <a:p>
            <a:r>
              <a:rPr lang="en-US" dirty="0" smtClean="0"/>
              <a:t>Evolutionary</a:t>
            </a:r>
            <a:r>
              <a:rPr lang="ar-EG" dirty="0" smtClean="0"/>
              <a:t> </a:t>
            </a:r>
            <a:r>
              <a:rPr lang="en-US" dirty="0" smtClean="0"/>
              <a:t>Algorithms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1209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Simulated Annealing</vt:lpstr>
      <vt:lpstr>Simulated Annealing </vt:lpstr>
      <vt:lpstr>Simulated Annealing Core Components</vt:lpstr>
      <vt:lpstr>Simulated Annealing Core Components</vt:lpstr>
      <vt:lpstr>Simulated Annealing Algorithm</vt:lpstr>
      <vt:lpstr>Simulated Annealing Advantages</vt:lpstr>
      <vt:lpstr>Simulated Annealing Limitations</vt:lpstr>
      <vt:lpstr>Applications Of Simulated Annealing</vt:lpstr>
      <vt:lpstr>Particle Swarm Optimization</vt:lpstr>
      <vt:lpstr>Particle Swarm Optimization</vt:lpstr>
      <vt:lpstr>The Main Functionalities Of PSO</vt:lpstr>
      <vt:lpstr>PSO Advantages</vt:lpstr>
      <vt:lpstr>PSO Algorithm</vt:lpstr>
      <vt:lpstr>Analysis Comparison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2024-04-29T05:57:49Z</dcterms:created>
  <dcterms:modified xsi:type="dcterms:W3CDTF">2024-05-10T22:23:44Z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