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ra Jafar" initials="NJ" lastIdx="1" clrIdx="0">
    <p:extLst>
      <p:ext uri="{19B8F6BF-5375-455C-9EA6-DF929625EA0E}">
        <p15:presenceInfo xmlns:p15="http://schemas.microsoft.com/office/powerpoint/2012/main" userId="S-1-5-21-761130968-1120454752-2362033812-16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82" autoAdjust="0"/>
    <p:restoredTop sz="94660"/>
  </p:normalViewPr>
  <p:slideViewPr>
    <p:cSldViewPr snapToGrid="0">
      <p:cViewPr>
        <p:scale>
          <a:sx n="66" d="100"/>
          <a:sy n="66" d="100"/>
        </p:scale>
        <p:origin x="-672" y="-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DA769F9-CDB1-43AF-A86E-D5035791F910}" type="datetimeFigureOut">
              <a:rPr lang="en-US" smtClean="0"/>
              <a:t>27-Oct-22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43B0197-81F1-47EA-8974-D9708871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69F9-CDB1-43AF-A86E-D5035791F910}" type="datetimeFigureOut">
              <a:rPr lang="en-US" smtClean="0"/>
              <a:t>27-Oct-22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0197-81F1-47EA-8974-D9708871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9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DA769F9-CDB1-43AF-A86E-D5035791F910}" type="datetimeFigureOut">
              <a:rPr lang="en-US" smtClean="0"/>
              <a:t>27-Oct-22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43B0197-81F1-47EA-8974-D9708871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51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DA769F9-CDB1-43AF-A86E-D5035791F910}" type="datetimeFigureOut">
              <a:rPr lang="en-US" smtClean="0"/>
              <a:t>27-Oct-22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43B0197-81F1-47EA-8974-D9708871238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9090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DA769F9-CDB1-43AF-A86E-D5035791F910}" type="datetimeFigureOut">
              <a:rPr lang="en-US" smtClean="0"/>
              <a:t>27-Oct-22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43B0197-81F1-47EA-8974-D9708871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85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69F9-CDB1-43AF-A86E-D5035791F910}" type="datetimeFigureOut">
              <a:rPr lang="en-US" smtClean="0"/>
              <a:t>27-Oct-22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0197-81F1-47EA-8974-D9708871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4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69F9-CDB1-43AF-A86E-D5035791F910}" type="datetimeFigureOut">
              <a:rPr lang="en-US" smtClean="0"/>
              <a:t>27-Oct-22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0197-81F1-47EA-8974-D9708871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87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69F9-CDB1-43AF-A86E-D5035791F910}" type="datetimeFigureOut">
              <a:rPr lang="en-US" smtClean="0"/>
              <a:t>27-Oct-22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0197-81F1-47EA-8974-D9708871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44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DA769F9-CDB1-43AF-A86E-D5035791F910}" type="datetimeFigureOut">
              <a:rPr lang="en-US" smtClean="0"/>
              <a:t>27-Oct-22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43B0197-81F1-47EA-8974-D9708871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3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69F9-CDB1-43AF-A86E-D5035791F910}" type="datetimeFigureOut">
              <a:rPr lang="en-US" smtClean="0"/>
              <a:t>27-Oct-22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0197-81F1-47EA-8974-D9708871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5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DA769F9-CDB1-43AF-A86E-D5035791F910}" type="datetimeFigureOut">
              <a:rPr lang="en-US" smtClean="0"/>
              <a:t>27-Oct-22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43B0197-81F1-47EA-8974-D9708871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9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69F9-CDB1-43AF-A86E-D5035791F910}" type="datetimeFigureOut">
              <a:rPr lang="en-US" smtClean="0"/>
              <a:t>27-Oct-22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0197-81F1-47EA-8974-D9708871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5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69F9-CDB1-43AF-A86E-D5035791F910}" type="datetimeFigureOut">
              <a:rPr lang="en-US" smtClean="0"/>
              <a:t>27-Oct-22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0197-81F1-47EA-8974-D9708871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69F9-CDB1-43AF-A86E-D5035791F910}" type="datetimeFigureOut">
              <a:rPr lang="en-US" smtClean="0"/>
              <a:t>27-Oct-22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0197-81F1-47EA-8974-D9708871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7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69F9-CDB1-43AF-A86E-D5035791F910}" type="datetimeFigureOut">
              <a:rPr lang="en-US" smtClean="0"/>
              <a:t>27-Oct-22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0197-81F1-47EA-8974-D9708871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4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69F9-CDB1-43AF-A86E-D5035791F910}" type="datetimeFigureOut">
              <a:rPr lang="en-US" smtClean="0"/>
              <a:t>27-Oct-22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0197-81F1-47EA-8974-D9708871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5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69F9-CDB1-43AF-A86E-D5035791F910}" type="datetimeFigureOut">
              <a:rPr lang="en-US" smtClean="0"/>
              <a:t>27-Oct-22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0197-81F1-47EA-8974-D9708871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83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769F9-CDB1-43AF-A86E-D5035791F910}" type="datetimeFigureOut">
              <a:rPr lang="en-US" smtClean="0"/>
              <a:t>27-Oct-22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B0197-81F1-47EA-8974-D9708871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38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454C0-245A-4B1E-8F1F-422F1CBD2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Legal web app</a:t>
            </a:r>
          </a:p>
        </p:txBody>
      </p:sp>
    </p:spTree>
    <p:extLst>
      <p:ext uri="{BB962C8B-B14F-4D97-AF65-F5344CB8AC3E}">
        <p14:creationId xmlns:p14="http://schemas.microsoft.com/office/powerpoint/2010/main" val="498273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20F6-2A40-4769-B235-997BD789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IQ" dirty="0"/>
              <a:t>العقود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DAFF7-C0A1-4A72-BB9D-3CCE1CF49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ar-IQ" b="1" dirty="0">
                <a:solidFill>
                  <a:srgbClr val="FF0000"/>
                </a:solidFill>
              </a:rPr>
              <a:t>اضافة خيار (اضافة عقد)</a:t>
            </a:r>
          </a:p>
          <a:p>
            <a:pPr marL="0" indent="0" algn="r">
              <a:buNone/>
            </a:pPr>
            <a:r>
              <a:rPr lang="ar-IQ" b="1" dirty="0">
                <a:solidFill>
                  <a:srgbClr val="FF0000"/>
                </a:solidFill>
              </a:rPr>
              <a:t>يتضمن فقط اسم العقد وارفاق مستند (كل الصيغ)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497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79125C-BC94-42CB-8917-53F5D5EA2771}"/>
              </a:ext>
            </a:extLst>
          </p:cNvPr>
          <p:cNvSpPr txBox="1"/>
          <p:nvPr/>
        </p:nvSpPr>
        <p:spPr>
          <a:xfrm>
            <a:off x="9031131" y="627529"/>
            <a:ext cx="2969083" cy="4190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ar-IQ" sz="3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اسماء المحاكم </a:t>
            </a:r>
            <a:endParaRPr lang="en-US" sz="24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تحقيق الكرخ الاولى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تحقيق الكرخ الثانية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تحقيق الكرخ الثالثة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تحقيق الكرخ المركزية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تحقيق النزاهة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تحقيق الرصافة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تحقيق الرصافة المركزية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بداءة الكرخ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CADFD5-6737-4500-83A5-855D6D2AB08E}"/>
              </a:ext>
            </a:extLst>
          </p:cNvPr>
          <p:cNvSpPr txBox="1"/>
          <p:nvPr/>
        </p:nvSpPr>
        <p:spPr>
          <a:xfrm>
            <a:off x="4274310" y="850602"/>
            <a:ext cx="4647427" cy="5156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بداءة الرصافة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استئناف الكرخ بصفتها الاصلية (الهيئة الاولى)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استئناف الكرخ بصفتها الاصلية (الهيئة الثانية)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استئناف الكرخ بصفتها التمييزية (الجزائية)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استئناف الكرخ بصفتها التمييزية (البدائية)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استئناف الرصافة بصفتها الاصلية (الهيئة الاولى)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استئناف الرصافة بصفتها الاصلية (الهيئة الثانية)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استئناف الرصافة بصفتها التمييزية (الجزائية)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استئناف الرصافة بصفتها التمييزية (البدائية)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جنح الكرخ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جنح نزاهة الكرخ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جنايات الكرخ (الاولى)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E4EAD-0CDE-4DF5-9F0D-A7762F82511A}"/>
              </a:ext>
            </a:extLst>
          </p:cNvPr>
          <p:cNvSpPr txBox="1"/>
          <p:nvPr/>
        </p:nvSpPr>
        <p:spPr>
          <a:xfrm>
            <a:off x="105919" y="850602"/>
            <a:ext cx="3977372" cy="5156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جنايات الكرخ (الثالثة)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جنايات الكرخ (الثانية)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جنايات الكرخ المختصة بقضايا الفساد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جنايات الرصافة (الاولى)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جنايات الرصافة (الثانية)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جنايات الرصافة (الثالثة)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جنايات الرصافة المختصة بقضايا الفساد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جنايات نزاهة الرصافة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جنح الرصافة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جنح النزاهة في الرصافة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التمييز الاتحادية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المحاكم الادارية (الموظفين)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0DA5FD-9C5E-459C-AF09-4B2C230AEFC5}"/>
              </a:ext>
            </a:extLst>
          </p:cNvPr>
          <p:cNvSpPr txBox="1"/>
          <p:nvPr/>
        </p:nvSpPr>
        <p:spPr>
          <a:xfrm>
            <a:off x="1635515" y="5693129"/>
            <a:ext cx="2457725" cy="11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المحاكم الادارية (العاملين)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الاحداث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العمل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019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13181-9F6B-4F93-AEE3-6989E6DD0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apricated your efforts </a:t>
            </a:r>
            <a:r>
              <a:rPr lang="en-US" dirty="0">
                <a:solidFill>
                  <a:srgbClr val="FF0000"/>
                </a:solidFill>
              </a:rPr>
              <a:t>❤</a:t>
            </a:r>
          </a:p>
        </p:txBody>
      </p:sp>
    </p:spTree>
    <p:extLst>
      <p:ext uri="{BB962C8B-B14F-4D97-AF65-F5344CB8AC3E}">
        <p14:creationId xmlns:p14="http://schemas.microsoft.com/office/powerpoint/2010/main" val="71237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217D2-C729-4CB1-9493-6EBDBC03D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IQ" dirty="0"/>
              <a:t>اضافة الدعوى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2775B-E0E0-4D0E-AE56-9947B6A3A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r">
              <a:buNone/>
            </a:pPr>
            <a:r>
              <a:rPr lang="ar-IQ" dirty="0"/>
              <a:t>رقم الدعوى : يتم ادخاله اجبارياً من قبل الموظف.</a:t>
            </a:r>
          </a:p>
          <a:p>
            <a:pPr marL="0" indent="0" algn="r">
              <a:buNone/>
            </a:pPr>
            <a:r>
              <a:rPr lang="ar-IQ" dirty="0"/>
              <a:t>عنوان الدعوى.</a:t>
            </a:r>
          </a:p>
          <a:p>
            <a:pPr marL="0" indent="0" algn="r">
              <a:buNone/>
            </a:pPr>
            <a:r>
              <a:rPr lang="ar-IQ" dirty="0"/>
              <a:t>نوع الدعوى: (تحقيق ، مدني ، جزائي ، نزاهة ، تنفيذ ، تحكيم ، تدوين ، شركات ، ضرائب ، عمل ، تدقيق ، اداري ، تأمين ، تجاري ، مصرفية ، جنح ، جنايات ، بداءة).</a:t>
            </a:r>
          </a:p>
          <a:p>
            <a:pPr marL="0" indent="0" algn="r">
              <a:buNone/>
            </a:pPr>
            <a:r>
              <a:rPr lang="ar-IQ" dirty="0"/>
              <a:t>اسم المحكمه: مذكورة في سلايد رقم11</a:t>
            </a:r>
          </a:p>
          <a:p>
            <a:pPr marL="0" indent="0" algn="r">
              <a:buNone/>
            </a:pPr>
            <a:r>
              <a:rPr lang="ar-IQ" dirty="0"/>
              <a:t>اسم القاضي.</a:t>
            </a:r>
          </a:p>
          <a:p>
            <a:pPr marL="0" indent="0" algn="r">
              <a:buNone/>
            </a:pPr>
            <a:r>
              <a:rPr lang="ar-IQ" dirty="0"/>
              <a:t>اسم المحقق او الضابط.</a:t>
            </a:r>
          </a:p>
          <a:p>
            <a:pPr marL="0" indent="0" algn="r">
              <a:buNone/>
            </a:pPr>
            <a:r>
              <a:rPr lang="ar-IQ" dirty="0"/>
              <a:t>مرحلة الدعوى: (تحقيق ، قيد المرافعه ، ابطلت ، محسومه ، قيد التمييز ، قيد الاستئناف ، تركت للمراجعه ، اغلقت ، تصحيح القرار التمييزي ، اعادة محاكمة) </a:t>
            </a:r>
            <a:r>
              <a:rPr lang="ar-IQ" dirty="0">
                <a:solidFill>
                  <a:srgbClr val="FF0000"/>
                </a:solidFill>
              </a:rPr>
              <a:t>(مع امكانية تغيير المرحلة بداخل الدعوى ووجود ارشيف لمن قام بالتغيير وتاريخ التعديل).</a:t>
            </a:r>
          </a:p>
          <a:p>
            <a:pPr marL="0" indent="0" algn="r">
              <a:buNone/>
            </a:pPr>
            <a:r>
              <a:rPr lang="ar-IQ" dirty="0"/>
              <a:t>تاريخ فتح الدعوى وغلقها</a:t>
            </a:r>
          </a:p>
          <a:p>
            <a:pPr marL="0" indent="0" algn="r">
              <a:buNone/>
            </a:pPr>
            <a:endParaRPr lang="ar-IQ" dirty="0"/>
          </a:p>
        </p:txBody>
      </p:sp>
    </p:spTree>
    <p:extLst>
      <p:ext uri="{BB962C8B-B14F-4D97-AF65-F5344CB8AC3E}">
        <p14:creationId xmlns:p14="http://schemas.microsoft.com/office/powerpoint/2010/main" val="166079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A4FB9-79AF-47DA-BAC9-4F521F856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72" y="818866"/>
            <a:ext cx="11028528" cy="5399819"/>
          </a:xfrm>
        </p:spPr>
        <p:txBody>
          <a:bodyPr>
            <a:normAutofit fontScale="92500" lnSpcReduction="10000"/>
          </a:bodyPr>
          <a:lstStyle/>
          <a:p>
            <a:pPr marL="0" indent="0" algn="r">
              <a:buNone/>
            </a:pPr>
            <a:endParaRPr lang="ar-IQ" dirty="0"/>
          </a:p>
          <a:p>
            <a:pPr marL="0" indent="0" algn="r">
              <a:buNone/>
            </a:pPr>
            <a:r>
              <a:rPr lang="ar-IQ" dirty="0"/>
              <a:t>اولوية الدعوى : (خطرة ، عاليه ، متوسطه ، عادية)</a:t>
            </a:r>
          </a:p>
          <a:p>
            <a:pPr marL="0" indent="0" algn="r">
              <a:buNone/>
            </a:pPr>
            <a:r>
              <a:rPr lang="ar-IQ" dirty="0"/>
              <a:t>صفة الشركة (بالنسبة لدعاوى الشركة) :</a:t>
            </a:r>
            <a:endParaRPr lang="en-US" dirty="0"/>
          </a:p>
          <a:p>
            <a:pPr lvl="0" algn="r" rtl="1"/>
            <a:r>
              <a:rPr lang="ar-IQ" dirty="0"/>
              <a:t>مدعي / مدعى عليه</a:t>
            </a:r>
            <a:endParaRPr lang="en-US" dirty="0"/>
          </a:p>
          <a:p>
            <a:pPr lvl="0" algn="r" rtl="1"/>
            <a:r>
              <a:rPr lang="ar-IQ" dirty="0"/>
              <a:t>مشكو / مشكو منه</a:t>
            </a:r>
            <a:endParaRPr lang="en-US" dirty="0"/>
          </a:p>
          <a:p>
            <a:pPr lvl="0" algn="r" rtl="1"/>
            <a:r>
              <a:rPr lang="ar-IQ" dirty="0"/>
              <a:t>طرف ثالث</a:t>
            </a:r>
            <a:endParaRPr lang="en-US" dirty="0"/>
          </a:p>
          <a:p>
            <a:pPr lvl="0" algn="r" rtl="1"/>
            <a:r>
              <a:rPr lang="ar-IQ" dirty="0"/>
              <a:t>مستأنف/ مستأنف عليه</a:t>
            </a:r>
            <a:endParaRPr lang="en-US" dirty="0"/>
          </a:p>
          <a:p>
            <a:pPr lvl="0" algn="r" rtl="1"/>
            <a:r>
              <a:rPr lang="ar-IQ" dirty="0"/>
              <a:t>مميز / مميز عليه</a:t>
            </a:r>
          </a:p>
          <a:p>
            <a:pPr marL="0" indent="0" algn="r" rtl="1">
              <a:buNone/>
            </a:pPr>
            <a:r>
              <a:rPr lang="ar-IQ" dirty="0"/>
              <a:t>صفة الخصم (بالنسبة لدعاوى الشركة والدعاوى الشخصية) :</a:t>
            </a:r>
          </a:p>
          <a:p>
            <a:pPr marL="0" lvl="0" indent="0" algn="r" rtl="1">
              <a:buNone/>
            </a:pPr>
            <a:r>
              <a:rPr lang="ar-IQ" dirty="0"/>
              <a:t>مدعي / مدعى عليه</a:t>
            </a:r>
            <a:endParaRPr lang="en-US" dirty="0"/>
          </a:p>
          <a:p>
            <a:pPr marL="0" lvl="0" indent="0" algn="r" rtl="1">
              <a:buNone/>
            </a:pPr>
            <a:r>
              <a:rPr lang="ar-IQ" dirty="0"/>
              <a:t>مشكو / مشكو منه</a:t>
            </a:r>
            <a:endParaRPr lang="en-US" dirty="0"/>
          </a:p>
          <a:p>
            <a:pPr marL="0" lvl="0" indent="0" algn="r" rtl="1">
              <a:buNone/>
            </a:pPr>
            <a:r>
              <a:rPr lang="ar-IQ" dirty="0"/>
              <a:t>طرف ثالث</a:t>
            </a:r>
            <a:endParaRPr lang="en-US" dirty="0"/>
          </a:p>
          <a:p>
            <a:pPr marL="0" lvl="0" indent="0" algn="r" rtl="1">
              <a:buNone/>
            </a:pPr>
            <a:r>
              <a:rPr lang="ar-IQ" dirty="0"/>
              <a:t>مستأنف/ مستأنف عليه</a:t>
            </a:r>
            <a:endParaRPr lang="en-US" dirty="0"/>
          </a:p>
          <a:p>
            <a:pPr marL="0" lvl="0" indent="0" algn="r" rtl="1">
              <a:buNone/>
            </a:pPr>
            <a:r>
              <a:rPr lang="ar-IQ" dirty="0"/>
              <a:t>مميز / مميز عليه</a:t>
            </a:r>
            <a:endParaRPr lang="en-US" dirty="0"/>
          </a:p>
          <a:p>
            <a:pPr marL="0" indent="0" algn="r" rtl="1">
              <a:buNone/>
            </a:pPr>
            <a:endParaRPr lang="en-US" dirty="0"/>
          </a:p>
          <a:p>
            <a:pPr marL="0" indent="0" algn="r">
              <a:buNone/>
            </a:pPr>
            <a:endParaRPr lang="ar-IQ" dirty="0"/>
          </a:p>
          <a:p>
            <a:pPr marL="0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34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4A044-D4B1-4000-9D29-EB3F6C0A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IQ" dirty="0"/>
              <a:t>المهام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43466-C03C-43C4-A04D-8FE964F02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ar-IQ" dirty="0"/>
              <a:t>اسم المهمه </a:t>
            </a:r>
          </a:p>
          <a:p>
            <a:pPr marL="0" indent="0" algn="r">
              <a:buNone/>
            </a:pPr>
            <a:r>
              <a:rPr lang="ar-IQ" dirty="0"/>
              <a:t>تفاصيل المهمه</a:t>
            </a:r>
          </a:p>
          <a:p>
            <a:pPr marL="0" indent="0" algn="r">
              <a:buNone/>
            </a:pPr>
            <a:r>
              <a:rPr lang="ar-IQ" dirty="0"/>
              <a:t>تاريخ انجاز المهمة : (تحدد من قبل الشخص المنشئ للمهمه) </a:t>
            </a:r>
            <a:r>
              <a:rPr lang="ar-IQ" dirty="0">
                <a:solidFill>
                  <a:srgbClr val="FF0000"/>
                </a:solidFill>
              </a:rPr>
              <a:t>(مع امكانية التعليق على المهمه وتاريخ التعليق)</a:t>
            </a:r>
          </a:p>
          <a:p>
            <a:pPr marL="0" indent="0" algn="r">
              <a:buNone/>
            </a:pPr>
            <a:r>
              <a:rPr lang="ar-IQ" dirty="0">
                <a:solidFill>
                  <a:srgbClr val="FF0000"/>
                </a:solidFill>
              </a:rPr>
              <a:t>اضافة حقل اسم الدعوى (اختياري) ليتم تضمين المهمه بالدعوى</a:t>
            </a:r>
          </a:p>
          <a:p>
            <a:pPr marL="0" indent="0" algn="r">
              <a:buNone/>
            </a:pPr>
            <a:r>
              <a:rPr lang="ar-IQ" dirty="0"/>
              <a:t>اسم المكلف</a:t>
            </a:r>
          </a:p>
          <a:p>
            <a:pPr marL="0" indent="0" algn="r">
              <a:buNone/>
            </a:pPr>
            <a:endParaRPr lang="ar-IQ" dirty="0">
              <a:solidFill>
                <a:srgbClr val="FF0000"/>
              </a:solidFill>
            </a:endParaRPr>
          </a:p>
          <a:p>
            <a:pPr marL="0" indent="0" algn="r">
              <a:buNone/>
            </a:pPr>
            <a:endParaRPr lang="ar-IQ" dirty="0">
              <a:solidFill>
                <a:srgbClr val="FF0000"/>
              </a:solidFill>
            </a:endParaRPr>
          </a:p>
          <a:p>
            <a:pPr marL="0" indent="0" algn="r">
              <a:buNone/>
            </a:pPr>
            <a:r>
              <a:rPr lang="ar-IQ" dirty="0">
                <a:solidFill>
                  <a:srgbClr val="FF0000"/>
                </a:solidFill>
              </a:rPr>
              <a:t>يمكن اضافة المهمه بشكل منفصل او من داخل الدعوى ذاتها اذا كانت متعلقه بدعوى معينة</a:t>
            </a:r>
          </a:p>
          <a:p>
            <a:pPr marL="0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679C-1DA3-4196-A228-541A8231D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IQ" dirty="0"/>
              <a:t>المرافعات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545F9-B65C-43B5-BC08-EC8BEAD76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ar-IQ" dirty="0"/>
              <a:t>اسم المحكمة</a:t>
            </a:r>
          </a:p>
          <a:p>
            <a:pPr lvl="1" algn="r"/>
            <a:r>
              <a:rPr lang="ar-IQ" dirty="0"/>
              <a:t>تاريخ المرافعة</a:t>
            </a:r>
          </a:p>
          <a:p>
            <a:pPr lvl="1" algn="r"/>
            <a:r>
              <a:rPr lang="ar-IQ" dirty="0"/>
              <a:t>ملاحظات حول المرافعة</a:t>
            </a:r>
          </a:p>
          <a:p>
            <a:pPr lvl="1" algn="r"/>
            <a:r>
              <a:rPr lang="ar-IQ" dirty="0"/>
              <a:t>اسم المكلف</a:t>
            </a:r>
          </a:p>
          <a:p>
            <a:pPr marL="457200" lvl="1" indent="0" algn="r">
              <a:buNone/>
            </a:pPr>
            <a:endParaRPr lang="ar-IQ" dirty="0"/>
          </a:p>
          <a:p>
            <a:pPr marL="457200" lvl="1" indent="0" algn="r">
              <a:buNone/>
            </a:pPr>
            <a:r>
              <a:rPr lang="ar-IQ" dirty="0">
                <a:solidFill>
                  <a:srgbClr val="FF0000"/>
                </a:solidFill>
              </a:rPr>
              <a:t>اضافة حقل عنوان الدعوى (اختياري) ليتم تضمين المرافعة مع الدعوى ويمكن انشاؤها بصورة منفصله او من داخل الدعوى</a:t>
            </a:r>
          </a:p>
          <a:p>
            <a:pPr marL="457200" lvl="1" indent="0" algn="r">
              <a:buNone/>
            </a:pPr>
            <a:endParaRPr lang="ar-IQ" dirty="0"/>
          </a:p>
          <a:p>
            <a:pPr algn="r"/>
            <a:endParaRPr lang="ar-IQ" dirty="0"/>
          </a:p>
          <a:p>
            <a:pPr algn="r"/>
            <a:endParaRPr lang="ar-IQ" dirty="0"/>
          </a:p>
        </p:txBody>
      </p:sp>
    </p:spTree>
    <p:extLst>
      <p:ext uri="{BB962C8B-B14F-4D97-AF65-F5344CB8AC3E}">
        <p14:creationId xmlns:p14="http://schemas.microsoft.com/office/powerpoint/2010/main" val="189200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AC621F-8988-4563-BB3C-327CD9167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66" y="207310"/>
            <a:ext cx="11163868" cy="6388790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D2D2BF-4EFA-4CC7-9D1E-BF46CACD527D}"/>
              </a:ext>
            </a:extLst>
          </p:cNvPr>
          <p:cNvSpPr/>
          <p:nvPr/>
        </p:nvSpPr>
        <p:spPr>
          <a:xfrm>
            <a:off x="5581934" y="464024"/>
            <a:ext cx="641445" cy="2047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39D717-2439-4091-99EB-81A8DF9DCFFB}"/>
              </a:ext>
            </a:extLst>
          </p:cNvPr>
          <p:cNvSpPr txBox="1"/>
          <p:nvPr/>
        </p:nvSpPr>
        <p:spPr>
          <a:xfrm>
            <a:off x="6242863" y="412493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IQ" sz="1400" dirty="0">
                <a:solidFill>
                  <a:srgbClr val="FF0000"/>
                </a:solidFill>
              </a:rPr>
              <a:t>فقط لاستلام الاشعارات</a:t>
            </a:r>
            <a:endParaRPr lang="en-US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254D92-556C-46F4-91E0-E5316ADAB3C6}"/>
              </a:ext>
            </a:extLst>
          </p:cNvPr>
          <p:cNvSpPr/>
          <p:nvPr/>
        </p:nvSpPr>
        <p:spPr>
          <a:xfrm>
            <a:off x="3875964" y="464024"/>
            <a:ext cx="545911" cy="2047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0144F-7CCA-4382-8F88-1F13E8D12945}"/>
              </a:ext>
            </a:extLst>
          </p:cNvPr>
          <p:cNvSpPr txBox="1"/>
          <p:nvPr/>
        </p:nvSpPr>
        <p:spPr>
          <a:xfrm>
            <a:off x="3746311" y="621160"/>
            <a:ext cx="135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pleadings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C3CE6B-7C46-4938-91D1-0C1119C606DB}"/>
              </a:ext>
            </a:extLst>
          </p:cNvPr>
          <p:cNvSpPr txBox="1"/>
          <p:nvPr/>
        </p:nvSpPr>
        <p:spPr>
          <a:xfrm>
            <a:off x="1542197" y="1883392"/>
            <a:ext cx="201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calendar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25A9C3-7073-4BD6-A92D-2FEA13B71672}"/>
              </a:ext>
            </a:extLst>
          </p:cNvPr>
          <p:cNvSpPr txBox="1"/>
          <p:nvPr/>
        </p:nvSpPr>
        <p:spPr>
          <a:xfrm>
            <a:off x="4790063" y="1883392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Tasks for today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5CED96-62E9-4DF4-929D-AAB8E11DE1B1}"/>
              </a:ext>
            </a:extLst>
          </p:cNvPr>
          <p:cNvSpPr txBox="1"/>
          <p:nvPr/>
        </p:nvSpPr>
        <p:spPr>
          <a:xfrm>
            <a:off x="7967900" y="1883392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Pleadings for today</a:t>
            </a:r>
          </a:p>
        </p:txBody>
      </p:sp>
      <p:sp>
        <p:nvSpPr>
          <p:cNvPr id="13" name="Action Button: Sound 12">
            <a:hlinkClick r:id="" action="ppaction://noaction" highlightClick="1">
              <a:snd r:embed="rId3" name="applause.wav"/>
            </a:hlinkClick>
            <a:extLst>
              <a:ext uri="{FF2B5EF4-FFF2-40B4-BE49-F238E27FC236}">
                <a16:creationId xmlns:a16="http://schemas.microsoft.com/office/drawing/2014/main" id="{D6599067-CB89-4A59-BA01-A271A2FAC8E2}"/>
              </a:ext>
            </a:extLst>
          </p:cNvPr>
          <p:cNvSpPr/>
          <p:nvPr/>
        </p:nvSpPr>
        <p:spPr>
          <a:xfrm>
            <a:off x="8066964" y="347165"/>
            <a:ext cx="641444" cy="412494"/>
          </a:xfrm>
          <a:prstGeom prst="actionButtonSound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62080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40337B-4031-42EB-82B2-8E43545F6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55" y="194811"/>
            <a:ext cx="11212490" cy="646837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9179E7-C40B-48CA-AE28-F900A2281204}"/>
              </a:ext>
            </a:extLst>
          </p:cNvPr>
          <p:cNvSpPr/>
          <p:nvPr/>
        </p:nvSpPr>
        <p:spPr>
          <a:xfrm>
            <a:off x="614149" y="2224585"/>
            <a:ext cx="1883391" cy="4776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75B511-A7CF-43C0-BD5E-07554C373571}"/>
              </a:ext>
            </a:extLst>
          </p:cNvPr>
          <p:cNvSpPr txBox="1"/>
          <p:nvPr/>
        </p:nvSpPr>
        <p:spPr>
          <a:xfrm>
            <a:off x="614149" y="1872804"/>
            <a:ext cx="344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IQ" sz="1400" dirty="0">
                <a:solidFill>
                  <a:srgbClr val="FF0000"/>
                </a:solidFill>
              </a:rPr>
              <a:t>تكون بشكل خيار (اضافة مرافعة ) مع مزامنتها مع التقويم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2DABD0-C50E-41E0-9479-71C5C2C1CC8E}"/>
              </a:ext>
            </a:extLst>
          </p:cNvPr>
          <p:cNvSpPr/>
          <p:nvPr/>
        </p:nvSpPr>
        <p:spPr>
          <a:xfrm>
            <a:off x="7151427" y="1255594"/>
            <a:ext cx="627797" cy="163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E17DFC-2A19-49A1-A149-F6AB27C76565}"/>
              </a:ext>
            </a:extLst>
          </p:cNvPr>
          <p:cNvSpPr txBox="1"/>
          <p:nvPr/>
        </p:nvSpPr>
        <p:spPr>
          <a:xfrm>
            <a:off x="6372046" y="1183591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IQ" sz="1400" dirty="0">
                <a:solidFill>
                  <a:srgbClr val="FF0000"/>
                </a:solidFill>
              </a:rPr>
              <a:t>فقط دعوى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8F5A0C-C53F-4BAF-A917-865BEF237C8F}"/>
              </a:ext>
            </a:extLst>
          </p:cNvPr>
          <p:cNvSpPr txBox="1"/>
          <p:nvPr/>
        </p:nvSpPr>
        <p:spPr>
          <a:xfrm>
            <a:off x="7871387" y="1872804"/>
            <a:ext cx="3706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IQ" sz="1200" dirty="0">
                <a:solidFill>
                  <a:srgbClr val="FF0000"/>
                </a:solidFill>
              </a:rPr>
              <a:t>الاشعار فقط عند التكليف او التعديل او انشاء مهمه او مرافعه او تذكيرات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7AE7F7A-070C-4590-8235-52F64F2DDF14}"/>
              </a:ext>
            </a:extLst>
          </p:cNvPr>
          <p:cNvSpPr/>
          <p:nvPr/>
        </p:nvSpPr>
        <p:spPr>
          <a:xfrm>
            <a:off x="7151427" y="1872804"/>
            <a:ext cx="595566" cy="163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07ACCA6-639C-420C-BA98-9C3A823F822C}"/>
              </a:ext>
            </a:extLst>
          </p:cNvPr>
          <p:cNvSpPr/>
          <p:nvPr/>
        </p:nvSpPr>
        <p:spPr>
          <a:xfrm>
            <a:off x="9498842" y="3234520"/>
            <a:ext cx="1897039" cy="8052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17B9A2-2DB0-4295-B273-327103DB8D97}"/>
              </a:ext>
            </a:extLst>
          </p:cNvPr>
          <p:cNvSpPr txBox="1"/>
          <p:nvPr/>
        </p:nvSpPr>
        <p:spPr>
          <a:xfrm>
            <a:off x="6761736" y="3487280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IQ" dirty="0">
                <a:solidFill>
                  <a:srgbClr val="FF0000"/>
                </a:solidFill>
              </a:rPr>
              <a:t>خيار اضافة مهمة وتظهربشكل تعليق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90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3F18A0-F759-4995-824F-581ADB20A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70" y="304364"/>
            <a:ext cx="11526859" cy="6249272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B949C4-4FD4-44DB-A5A9-4635B559F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717080"/>
              </p:ext>
            </p:extLst>
          </p:nvPr>
        </p:nvGraphicFramePr>
        <p:xfrm>
          <a:off x="1856115" y="927819"/>
          <a:ext cx="6596380" cy="782765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748665">
                  <a:extLst>
                    <a:ext uri="{9D8B030D-6E8A-4147-A177-3AD203B41FA5}">
                      <a16:colId xmlns:a16="http://schemas.microsoft.com/office/drawing/2014/main" val="1700612760"/>
                    </a:ext>
                  </a:extLst>
                </a:gridCol>
                <a:gridCol w="802640">
                  <a:extLst>
                    <a:ext uri="{9D8B030D-6E8A-4147-A177-3AD203B41FA5}">
                      <a16:colId xmlns:a16="http://schemas.microsoft.com/office/drawing/2014/main" val="3288352837"/>
                    </a:ext>
                  </a:extLst>
                </a:gridCol>
                <a:gridCol w="788035">
                  <a:extLst>
                    <a:ext uri="{9D8B030D-6E8A-4147-A177-3AD203B41FA5}">
                      <a16:colId xmlns:a16="http://schemas.microsoft.com/office/drawing/2014/main" val="3533252364"/>
                    </a:ext>
                  </a:extLst>
                </a:gridCol>
                <a:gridCol w="794385">
                  <a:extLst>
                    <a:ext uri="{9D8B030D-6E8A-4147-A177-3AD203B41FA5}">
                      <a16:colId xmlns:a16="http://schemas.microsoft.com/office/drawing/2014/main" val="392221009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60861180"/>
                    </a:ext>
                  </a:extLst>
                </a:gridCol>
                <a:gridCol w="794385">
                  <a:extLst>
                    <a:ext uri="{9D8B030D-6E8A-4147-A177-3AD203B41FA5}">
                      <a16:colId xmlns:a16="http://schemas.microsoft.com/office/drawing/2014/main" val="1806386900"/>
                    </a:ext>
                  </a:extLst>
                </a:gridCol>
                <a:gridCol w="799465">
                  <a:extLst>
                    <a:ext uri="{9D8B030D-6E8A-4147-A177-3AD203B41FA5}">
                      <a16:colId xmlns:a16="http://schemas.microsoft.com/office/drawing/2014/main" val="1248172407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4272322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28775" algn="l"/>
                        </a:tabLst>
                      </a:pPr>
                      <a:r>
                        <a:rPr lang="ar-IQ" sz="1600">
                          <a:effectLst/>
                        </a:rPr>
                        <a:t>ت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28775" algn="l"/>
                        </a:tabLst>
                      </a:pPr>
                      <a:r>
                        <a:rPr lang="ar-IQ" sz="1600">
                          <a:effectLst/>
                        </a:rPr>
                        <a:t>رقم الدعوى والعنوان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28775" algn="l"/>
                        </a:tabLst>
                      </a:pPr>
                      <a:r>
                        <a:rPr lang="ar-IQ" sz="1600">
                          <a:effectLst/>
                        </a:rPr>
                        <a:t>الخصم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28775" algn="l"/>
                        </a:tabLst>
                      </a:pPr>
                      <a:r>
                        <a:rPr lang="ar-IQ" sz="1600">
                          <a:effectLst/>
                        </a:rPr>
                        <a:t>مرحلة الدعوى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28775" algn="l"/>
                        </a:tabLs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28775" algn="l"/>
                        </a:tabLst>
                      </a:pPr>
                      <a:r>
                        <a:rPr lang="ar-IQ" sz="1600">
                          <a:effectLst/>
                        </a:rPr>
                        <a:t>قسم الدعوى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28775" algn="l"/>
                        </a:tabLst>
                      </a:pPr>
                      <a:r>
                        <a:rPr lang="ar-IQ" sz="1600">
                          <a:effectLst/>
                        </a:rPr>
                        <a:t>اسم المحامي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28775" algn="l"/>
                        </a:tabLst>
                      </a:pPr>
                      <a:r>
                        <a:rPr lang="ar-IQ" sz="1600" dirty="0">
                          <a:effectLst/>
                        </a:rPr>
                        <a:t>اسم المحكمة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72997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9CED5F0-5845-4A12-8C23-E74AAA121D72}"/>
              </a:ext>
            </a:extLst>
          </p:cNvPr>
          <p:cNvSpPr txBox="1"/>
          <p:nvPr/>
        </p:nvSpPr>
        <p:spPr>
          <a:xfrm>
            <a:off x="4162567" y="3940840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IQ" dirty="0">
                <a:solidFill>
                  <a:srgbClr val="FF0000"/>
                </a:solidFill>
              </a:rPr>
              <a:t>امكانية الفلتره على كل الحقول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05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41C409-4778-486F-91F4-1621B3879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358" y="1078315"/>
            <a:ext cx="8407021" cy="23506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7F9237-7503-437E-8294-7280535EAADC}"/>
              </a:ext>
            </a:extLst>
          </p:cNvPr>
          <p:cNvSpPr txBox="1"/>
          <p:nvPr/>
        </p:nvSpPr>
        <p:spPr>
          <a:xfrm>
            <a:off x="2784143" y="3875965"/>
            <a:ext cx="810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IQ" b="1" dirty="0">
                <a:solidFill>
                  <a:srgbClr val="FF0000"/>
                </a:solidFill>
              </a:rPr>
              <a:t>امكانية فتح الدعوى عن طريق علامة (+) في حالة تضمين الدعوى مهام او مرافعات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FF6CB0-7EF3-4B4F-9597-AAE885D16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358" y="4541434"/>
            <a:ext cx="8407021" cy="184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5184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765</TotalTime>
  <Words>555</Words>
  <Application>Microsoft Office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Vapor Trail</vt:lpstr>
      <vt:lpstr>Legal web app</vt:lpstr>
      <vt:lpstr>اضافة الدعوى</vt:lpstr>
      <vt:lpstr>PowerPoint Presentation</vt:lpstr>
      <vt:lpstr>المهام</vt:lpstr>
      <vt:lpstr>المرافعات</vt:lpstr>
      <vt:lpstr>PowerPoint Presentation</vt:lpstr>
      <vt:lpstr>PowerPoint Presentation</vt:lpstr>
      <vt:lpstr>PowerPoint Presentation</vt:lpstr>
      <vt:lpstr>PowerPoint Presentation</vt:lpstr>
      <vt:lpstr>العقود</vt:lpstr>
      <vt:lpstr>PowerPoint Presentation</vt:lpstr>
      <vt:lpstr>Much apricated your efforts 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Legal web app</dc:title>
  <dc:creator>Nora Jafar</dc:creator>
  <cp:lastModifiedBy>Youser Ahmed Rasheed</cp:lastModifiedBy>
  <cp:revision>62</cp:revision>
  <dcterms:created xsi:type="dcterms:W3CDTF">2022-10-24T12:24:12Z</dcterms:created>
  <dcterms:modified xsi:type="dcterms:W3CDTF">2022-10-27T09:57:37Z</dcterms:modified>
</cp:coreProperties>
</file>