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9" r:id="rId3"/>
    <p:sldId id="257" r:id="rId4"/>
    <p:sldId id="258" r:id="rId5"/>
    <p:sldId id="259" r:id="rId6"/>
    <p:sldId id="260" r:id="rId7"/>
    <p:sldId id="290" r:id="rId8"/>
    <p:sldId id="261" r:id="rId9"/>
    <p:sldId id="262" r:id="rId10"/>
    <p:sldId id="263" r:id="rId11"/>
    <p:sldId id="264" r:id="rId12"/>
    <p:sldId id="285" r:id="rId13"/>
    <p:sldId id="265" r:id="rId14"/>
    <p:sldId id="266" r:id="rId15"/>
    <p:sldId id="287" r:id="rId16"/>
    <p:sldId id="288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75F61-3D0B-4078-88A4-D8C06C41337E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557BF-966A-4044-90E0-1BA4333A6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04850" y="922338"/>
            <a:ext cx="5902325" cy="3321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888" y="4567238"/>
            <a:ext cx="5057775" cy="3602037"/>
          </a:xfrm>
          <a:noFill/>
          <a:ln/>
        </p:spPr>
        <p:txBody>
          <a:bodyPr wrap="none" anchor="ctr"/>
          <a:lstStyle/>
          <a:p>
            <a:pPr eaLnBrk="1" hangingPunct="1"/>
            <a:endParaRPr lang="ar-IQ" smtClean="0"/>
          </a:p>
        </p:txBody>
      </p:sp>
    </p:spTree>
    <p:extLst>
      <p:ext uri="{BB962C8B-B14F-4D97-AF65-F5344CB8AC3E}">
        <p14:creationId xmlns:p14="http://schemas.microsoft.com/office/powerpoint/2010/main" val="988861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04850" y="922338"/>
            <a:ext cx="5902325" cy="3321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1888" y="4567238"/>
            <a:ext cx="5057775" cy="3602037"/>
          </a:xfrm>
          <a:noFill/>
          <a:ln/>
        </p:spPr>
        <p:txBody>
          <a:bodyPr wrap="none" anchor="ctr"/>
          <a:lstStyle/>
          <a:p>
            <a:pPr eaLnBrk="1" hangingPunct="1"/>
            <a:endParaRPr lang="ar-IQ" smtClean="0"/>
          </a:p>
        </p:txBody>
      </p:sp>
    </p:spTree>
    <p:extLst>
      <p:ext uri="{BB962C8B-B14F-4D97-AF65-F5344CB8AC3E}">
        <p14:creationId xmlns:p14="http://schemas.microsoft.com/office/powerpoint/2010/main" val="293283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9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5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7DD33B5-5891-4925-9093-714074EE89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09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1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8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6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6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A599E-7199-4C14-A218-934D80AC7DDC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9B79-99FB-4766-B016-941465AFF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5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Concepts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68" y="3619539"/>
            <a:ext cx="10601863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1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25959"/>
            <a:ext cx="1132114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dissimilarity between fuzzy logic system (FLS) and neural network is that FLS </a:t>
            </a:r>
            <a:r>
              <a:rPr lang="en-US" sz="32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heuristic </a:t>
            </a:r>
            <a:r>
              <a:rPr 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to form rules and tunes these rules using sample data, whereas NN </a:t>
            </a:r>
            <a:r>
              <a:rPr lang="en-US" sz="32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 “</a:t>
            </a:r>
            <a:r>
              <a:rPr 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rules” based entirely on data.</a:t>
            </a:r>
          </a:p>
        </p:txBody>
      </p:sp>
    </p:spTree>
    <p:extLst>
      <p:ext uri="{BB962C8B-B14F-4D97-AF65-F5344CB8AC3E}">
        <p14:creationId xmlns:p14="http://schemas.microsoft.com/office/powerpoint/2010/main" val="148180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91" y="121980"/>
            <a:ext cx="11730447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methods have been applied to many real-world problems</a:t>
            </a:r>
            <a:r>
              <a:rPr 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Applications </a:t>
            </a:r>
            <a:r>
              <a:rPr lang="en-US" sz="2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 in: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and Industrial Inspection,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Forecasting,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Processing,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Rating,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Process Control,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 Control,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Understanding,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Application Interfaces,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err="1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Automaticized</a:t>
            </a: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Management, 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Fault Diagnostics and Information Security</a:t>
            </a:r>
            <a:endParaRPr lang="en-US" sz="2600" dirty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6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 bwMode="auto">
          <a:xfrm>
            <a:off x="404949" y="158750"/>
            <a:ext cx="7808913" cy="83185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3600" dirty="0">
                <a:solidFill>
                  <a:srgbClr val="FF0000"/>
                </a:solidFill>
                <a:latin typeface="Times New Roman" pitchFamily="18" charset="0"/>
              </a:rPr>
              <a:t>Hard Vs Soft Computing Paradigms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>
          <a:xfrm>
            <a:off x="404949" y="990600"/>
            <a:ext cx="11560628" cy="5410200"/>
          </a:xfrm>
        </p:spPr>
        <p:txBody>
          <a:bodyPr vert="horz" lIns="0" tIns="0" rIns="0" bIns="0" rtlCol="0">
            <a:normAutofit/>
          </a:bodyPr>
          <a:lstStyle/>
          <a:p>
            <a:pPr marL="431800" indent="-323850" algn="just" defTabSz="457200">
              <a:buClr>
                <a:srgbClr val="C00000"/>
              </a:buClr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200" dirty="0">
                <a:solidFill>
                  <a:srgbClr val="C00000"/>
                </a:solidFill>
                <a:latin typeface="Times New Roman" pitchFamily="18" charset="0"/>
              </a:rPr>
              <a:t>Hard computing</a:t>
            </a:r>
          </a:p>
          <a:p>
            <a:pPr marL="1033462" lvl="1" indent="-457200" algn="just" defTabSz="457200">
              <a:buClr>
                <a:srgbClr val="6600FF"/>
              </a:buClr>
              <a:buFont typeface="Courier New" panose="02070309020205020404" pitchFamily="49" charset="0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solidFill>
                  <a:srgbClr val="6600FF"/>
                </a:solidFill>
                <a:latin typeface="Times New Roman" pitchFamily="18" charset="0"/>
              </a:rPr>
              <a:t>Based on the concept of precise </a:t>
            </a:r>
            <a:r>
              <a:rPr lang="en-GB" sz="2800" dirty="0" smtClean="0">
                <a:solidFill>
                  <a:srgbClr val="6600FF"/>
                </a:solidFill>
                <a:latin typeface="Times New Roman" pitchFamily="18" charset="0"/>
              </a:rPr>
              <a:t>modelling </a:t>
            </a:r>
            <a:r>
              <a:rPr lang="en-GB" sz="2800" dirty="0">
                <a:solidFill>
                  <a:srgbClr val="6600FF"/>
                </a:solidFill>
                <a:latin typeface="Times New Roman" pitchFamily="18" charset="0"/>
              </a:rPr>
              <a:t>and </a:t>
            </a:r>
            <a:r>
              <a:rPr lang="en-GB" sz="2800" dirty="0" err="1">
                <a:solidFill>
                  <a:srgbClr val="6600FF"/>
                </a:solidFill>
                <a:latin typeface="Times New Roman" pitchFamily="18" charset="0"/>
              </a:rPr>
              <a:t>analyzing</a:t>
            </a:r>
            <a:r>
              <a:rPr lang="en-GB" sz="2800" dirty="0">
                <a:solidFill>
                  <a:srgbClr val="6600FF"/>
                </a:solidFill>
                <a:latin typeface="Times New Roman" pitchFamily="18" charset="0"/>
              </a:rPr>
              <a:t> to yield accurate results.</a:t>
            </a:r>
          </a:p>
          <a:p>
            <a:pPr marL="1033462" lvl="1" indent="-457200" algn="just" defTabSz="457200">
              <a:buClr>
                <a:srgbClr val="6600FF"/>
              </a:buClr>
              <a:buFont typeface="Courier New" panose="02070309020205020404" pitchFamily="49" charset="0"/>
              <a:buChar char="o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solidFill>
                  <a:srgbClr val="6600FF"/>
                </a:solidFill>
                <a:latin typeface="Times New Roman" pitchFamily="18" charset="0"/>
              </a:rPr>
              <a:t>Works well for simple problems, but is bound by the NP-Complete set.</a:t>
            </a:r>
          </a:p>
          <a:p>
            <a:pPr marL="431800" indent="-323850" algn="just" defTabSz="457200">
              <a:buClr>
                <a:srgbClr val="C00000"/>
              </a:buClr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200" dirty="0">
                <a:solidFill>
                  <a:srgbClr val="C00000"/>
                </a:solidFill>
                <a:latin typeface="Times New Roman" pitchFamily="18" charset="0"/>
              </a:rPr>
              <a:t>Soft computing</a:t>
            </a:r>
            <a:r>
              <a:rPr lang="en-GB" sz="2400" dirty="0">
                <a:solidFill>
                  <a:srgbClr val="C00000"/>
                </a:solidFill>
                <a:latin typeface="Times New Roman" pitchFamily="18" charset="0"/>
              </a:rPr>
              <a:t> </a:t>
            </a:r>
          </a:p>
          <a:p>
            <a:pPr marL="1033462" lvl="1" indent="-457200" algn="just" defTabSz="457200">
              <a:buClr>
                <a:srgbClr val="6600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solidFill>
                  <a:srgbClr val="6600FF"/>
                </a:solidFill>
                <a:latin typeface="Times New Roman" pitchFamily="18" charset="0"/>
              </a:rPr>
              <a:t>Aims to surmount NP-complete problems. </a:t>
            </a:r>
          </a:p>
          <a:p>
            <a:pPr marL="1033462" lvl="1" indent="-457200" algn="just" defTabSz="457200">
              <a:buClr>
                <a:srgbClr val="6600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solidFill>
                  <a:srgbClr val="6600FF"/>
                </a:solidFill>
                <a:latin typeface="Times New Roman" pitchFamily="18" charset="0"/>
              </a:rPr>
              <a:t>Uses inexact methods to give useful but inexact answers to intractable problems.</a:t>
            </a:r>
          </a:p>
          <a:p>
            <a:pPr marL="1033462" lvl="1" indent="-457200" algn="just" defTabSz="457200">
              <a:buClr>
                <a:srgbClr val="6600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2800" dirty="0">
                <a:solidFill>
                  <a:srgbClr val="6600FF"/>
                </a:solidFill>
                <a:latin typeface="Times New Roman" pitchFamily="18" charset="0"/>
              </a:rPr>
              <a:t>Represents a significant paradigm shift in the aims of computing - a shift which reflects the human mind. </a:t>
            </a:r>
          </a:p>
          <a:p>
            <a:pPr marL="1033462" lvl="1" indent="-457200" algn="just" defTabSz="457200">
              <a:buClr>
                <a:srgbClr val="6600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Tolerant to imprecision, uncertainty, partial truth, and approximation.</a:t>
            </a:r>
          </a:p>
          <a:p>
            <a:pPr marL="1033462" lvl="1" indent="-457200" algn="just" defTabSz="457200">
              <a:buClr>
                <a:srgbClr val="6600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Well suited for real world problems where ideal models are not available.</a:t>
            </a:r>
            <a:endParaRPr lang="en-GB" sz="28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540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62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339766"/>
              </p:ext>
            </p:extLst>
          </p:nvPr>
        </p:nvGraphicFramePr>
        <p:xfrm>
          <a:off x="-1" y="804834"/>
          <a:ext cx="12192000" cy="627547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Computing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Soft Computing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39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 computing requires a precisely stated analytical model.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 computing is tolerant of imprecision.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39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Often requires a lot of computation time.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solve some real world problems in reasonably less time.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52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suited for real world problems for which ideal model is not present.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for real world problems.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9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full truth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work with partial truth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9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precise and accurate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Imprecise.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97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cost for solution</a:t>
                      </a:r>
                      <a:endParaRPr kumimoji="0" 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cost for solution</a:t>
                      </a:r>
                      <a:endParaRPr kumimoji="0" lang="en-US" sz="24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68580" marR="68580" marT="0" marB="0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386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 programs to be written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evolve its own programs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386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Deterministic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Stochastic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386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 exact input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deal with ambiguous and noisy data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3861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Produce precise answer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u="none" strike="noStrike" kern="1200" cap="none" normalizeH="0" baseline="0" dirty="0" smtClean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Produce approximate answers</a:t>
                      </a:r>
                      <a:endParaRPr kumimoji="0" lang="en-GB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766663" cy="8048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Soft and Hard Computing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54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/>
          </p:cNvSpPr>
          <p:nvPr>
            <p:ph type="title"/>
          </p:nvPr>
        </p:nvSpPr>
        <p:spPr bwMode="auto">
          <a:xfrm>
            <a:off x="328748" y="365126"/>
            <a:ext cx="10515600" cy="875846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 smtClean="0">
                <a:solidFill>
                  <a:srgbClr val="FF0000"/>
                </a:solidFill>
                <a:effectLst/>
                <a:latin typeface="Times New Roman" pitchFamily="18" charset="0"/>
              </a:rPr>
              <a:t>Unique Features of Soft Computing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>
          <a:xfrm>
            <a:off x="485500" y="1481138"/>
            <a:ext cx="11035937" cy="4525962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SzTx/>
              <a:buFontTx/>
              <a:buChar char="•"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Soft Computing is an approach for constructing systems which are</a:t>
            </a:r>
          </a:p>
          <a:p>
            <a:pPr lvl="1"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Computationally </a:t>
            </a:r>
            <a:r>
              <a:rPr lang="en-US" sz="32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intelligent,</a:t>
            </a:r>
          </a:p>
          <a:p>
            <a:pPr lvl="1"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Possess </a:t>
            </a:r>
            <a:r>
              <a:rPr lang="en-US" sz="32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human like expertise in particular domain, </a:t>
            </a:r>
          </a:p>
          <a:p>
            <a:pPr lvl="1"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32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adapt to the changing environment and can learn to do better </a:t>
            </a:r>
          </a:p>
          <a:p>
            <a:pPr lvl="1" algn="just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sz="32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explain their decisions</a:t>
            </a:r>
          </a:p>
          <a:p>
            <a:pPr marL="0" indent="0" eaLnBrk="1" hangingPunct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938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/>
          </p:nvPr>
        </p:nvSpPr>
        <p:spPr bwMode="auto">
          <a:xfrm>
            <a:off x="195943" y="298266"/>
            <a:ext cx="9810071" cy="7620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 defTabSz="4572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Soft Computing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>
          <a:xfrm>
            <a:off x="195943" y="1524000"/>
            <a:ext cx="11874137" cy="4343400"/>
          </a:xfrm>
        </p:spPr>
        <p:txBody>
          <a:bodyPr vert="horz" lIns="0" tIns="0" rIns="0" bIns="0" rtlCol="0">
            <a:normAutofit/>
          </a:bodyPr>
          <a:lstStyle/>
          <a:p>
            <a:pPr marL="431800" indent="-323850" algn="just" defTabSz="457200">
              <a:buClr>
                <a:schemeClr val="tx1"/>
              </a:buClr>
              <a:buFont typeface="Lucida Sans Unicode" pitchFamily="34" charset="0"/>
              <a:buChar char="∙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dirty="0">
                <a:solidFill>
                  <a:srgbClr val="FFC000"/>
                </a:solidFill>
                <a:latin typeface="Times New Roman" pitchFamily="18" charset="0"/>
              </a:rPr>
              <a:t>Components of soft computing include:</a:t>
            </a:r>
          </a:p>
          <a:p>
            <a:pPr marL="1033462" lvl="1" indent="-457200" algn="just" defTabSz="457200">
              <a:buClr>
                <a:srgbClr val="6600FF"/>
              </a:buClr>
              <a:buFont typeface="Wingdings" panose="05000000000000000000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Fuzzy Logic (</a:t>
            </a:r>
            <a:r>
              <a:rPr lang="en-US" sz="32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FL)</a:t>
            </a:r>
          </a:p>
          <a:p>
            <a:pPr marL="1033462" lvl="1" indent="-457200" algn="just" defTabSz="457200">
              <a:buClr>
                <a:srgbClr val="6600FF"/>
              </a:buClr>
              <a:buFont typeface="Wingdings" panose="05000000000000000000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Evolutionary </a:t>
            </a:r>
            <a:r>
              <a:rPr lang="en-US" sz="32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Computation (EC) - based o</a:t>
            </a:r>
            <a:r>
              <a:rPr lang="en-GB" sz="3200" dirty="0">
                <a:solidFill>
                  <a:srgbClr val="6600FF"/>
                </a:solidFill>
                <a:latin typeface="Times New Roman" pitchFamily="18" charset="0"/>
              </a:rPr>
              <a:t>n the origin of the species</a:t>
            </a:r>
            <a:endParaRPr lang="en-US" sz="3200" dirty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295400" lvl="2" indent="-215900" algn="just" defTabSz="457200">
              <a:buClr>
                <a:srgbClr val="00B050"/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Genetic Algorithm</a:t>
            </a:r>
          </a:p>
          <a:p>
            <a:pPr marL="1295400" lvl="2" indent="-215900" algn="just" defTabSz="457200">
              <a:buClr>
                <a:srgbClr val="00B050"/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Swarm Intelligence</a:t>
            </a:r>
          </a:p>
          <a:p>
            <a:pPr marL="1295400" lvl="2" indent="-215900" algn="just" defTabSz="457200">
              <a:buClr>
                <a:srgbClr val="00B050"/>
              </a:buClr>
              <a:buSzPct val="75000"/>
              <a:buFont typeface="Wingdings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Ant Colony Optimizations</a:t>
            </a:r>
          </a:p>
          <a:p>
            <a:pPr marL="1033462" lvl="1" indent="-457200" defTabSz="457200">
              <a:buClr>
                <a:srgbClr val="6600FF"/>
              </a:buClr>
              <a:buFont typeface="Wingdings" panose="05000000000000000000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Neural Network (NN)</a:t>
            </a:r>
          </a:p>
          <a:p>
            <a:pPr marL="1033462" lvl="1" indent="-457200" defTabSz="457200">
              <a:buClr>
                <a:srgbClr val="6600FF"/>
              </a:buClr>
              <a:buFont typeface="Wingdings" panose="05000000000000000000" pitchFamily="2" charset="2"/>
              <a:buChar char="q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200" dirty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Machine Learning (ML) </a:t>
            </a:r>
          </a:p>
        </p:txBody>
      </p:sp>
    </p:spTree>
    <p:extLst>
      <p:ext uri="{BB962C8B-B14F-4D97-AF65-F5344CB8AC3E}">
        <p14:creationId xmlns:p14="http://schemas.microsoft.com/office/powerpoint/2010/main" val="510851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075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3A4DC-FE71-4149-93CF-E3D2471D1252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2068" y="272349"/>
            <a:ext cx="10363200" cy="877182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systems (ISs)</a:t>
            </a:r>
            <a:endParaRPr lang="en-US" altLang="en-US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22068" y="1412740"/>
            <a:ext cx="10894422" cy="3540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Intelligence: System must </a:t>
            </a:r>
          </a:p>
          <a:p>
            <a:pPr lvl="1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ü"/>
            </a:pPr>
            <a:r>
              <a:rPr lang="en-US" alt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meaningful operations.</a:t>
            </a:r>
          </a:p>
          <a:p>
            <a:pPr lvl="1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ü"/>
            </a:pPr>
            <a:r>
              <a:rPr lang="en-US" alt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 information. </a:t>
            </a:r>
          </a:p>
          <a:p>
            <a:pPr lvl="1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ü"/>
            </a:pPr>
            <a:r>
              <a:rPr lang="en-US" alt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comprehend the relations between phenomena or objects.</a:t>
            </a:r>
          </a:p>
          <a:p>
            <a:pPr lvl="1">
              <a:spcBef>
                <a:spcPct val="50000"/>
              </a:spcBef>
              <a:buClr>
                <a:srgbClr val="6600FF"/>
              </a:buClr>
              <a:buFont typeface="Wingdings" panose="05000000000000000000" pitchFamily="2" charset="2"/>
              <a:buChar char="ü"/>
            </a:pPr>
            <a:r>
              <a:rPr lang="en-US" alt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the acquired information to new conditions.</a:t>
            </a:r>
          </a:p>
        </p:txBody>
      </p:sp>
    </p:spTree>
    <p:extLst>
      <p:ext uri="{BB962C8B-B14F-4D97-AF65-F5344CB8AC3E}">
        <p14:creationId xmlns:p14="http://schemas.microsoft.com/office/powerpoint/2010/main" val="33084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1074" y="506161"/>
            <a:ext cx="113777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Soft Computing is the </a:t>
            </a:r>
            <a:r>
              <a:rPr lang="en-US" sz="4000" dirty="0">
                <a:solidFill>
                  <a:srgbClr val="00B0F0"/>
                </a:solidFill>
                <a:latin typeface="Times New Roman" panose="02020603050405020304" pitchFamily="18" charset="0"/>
              </a:rPr>
              <a:t>fusion of methodologies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were designed to model and enable solutions to real world problems, which are not modeled, or too difficult to model, mathematically. These problems are typically associated with 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</a:rPr>
              <a:t>fuzzy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</a:rPr>
              <a:t>complex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</a:rPr>
              <a:t>dynamical systems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, with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uncertain parameters</a:t>
            </a:r>
            <a:r>
              <a:rPr lang="en-US" sz="4000" dirty="0">
                <a:solidFill>
                  <a:srgbClr val="000000"/>
                </a:solidFill>
                <a:latin typeface="Times New Roman" panose="02020603050405020304" pitchFamily="18" charset="0"/>
              </a:rPr>
              <a:t>. These systems are the ones that model the real world and are of most interest to the modern science.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08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5609" y="440680"/>
            <a:ext cx="1171738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sz="32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proposed by the inventor of fuzzy logic, </a:t>
            </a:r>
            <a:r>
              <a:rPr 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Lotfi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Zadeh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He 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it 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follows [</a:t>
            </a:r>
            <a:r>
              <a:rPr lang="en-US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Zadeh</a:t>
            </a:r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1994</a:t>
            </a:r>
            <a:r>
              <a:rPr lang="en-US" sz="3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 </a:t>
            </a:r>
          </a:p>
          <a:p>
            <a:endParaRPr lang="en-US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is a collection of methodologies that aim to exploit the tolerance for </a:t>
            </a:r>
            <a:r>
              <a:rPr 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imprecision</a:t>
            </a:r>
            <a:r>
              <a:rPr lang="en-US" sz="32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achieve </a:t>
            </a:r>
            <a:r>
              <a:rPr lang="en-US" sz="3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tractability, robustness, and low solution cost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Its principal </a:t>
            </a:r>
            <a:r>
              <a:rPr lang="en-US" sz="32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constituents are 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logic, neurocomputing, and probabilistic reasoning. Soft computing is likely to play </a:t>
            </a:r>
            <a:r>
              <a:rPr lang="en-US" sz="32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increasingly 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role in many application areas, including software engineering. The </a:t>
            </a:r>
            <a:r>
              <a:rPr lang="en-US" sz="32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model </a:t>
            </a:r>
            <a:r>
              <a:rPr lang="en-US" sz="3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soft computing is the human mind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666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944" y="388429"/>
            <a:ext cx="117957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 computing is not precisely defined. It consists of distinct concepts and techniques which aim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encountered in real world problems. These problems result from the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that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world seems to be </a:t>
            </a:r>
            <a:r>
              <a:rPr lang="en-US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imprecise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categorize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uncertainty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measured quantity is due to inherent variations in the measurement process itself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 in a result is due to the combined and accumulated effects of these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uncertainties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were used in the calculation of that result [Kirkpatrick, 1992].</a:t>
            </a:r>
          </a:p>
        </p:txBody>
      </p:sp>
    </p:spTree>
    <p:extLst>
      <p:ext uri="{BB962C8B-B14F-4D97-AF65-F5344CB8AC3E}">
        <p14:creationId xmlns:p14="http://schemas.microsoft.com/office/powerpoint/2010/main" val="33482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949" y="250095"/>
            <a:ext cx="1149531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name of a family of problem-solving methods that have analogy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biological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and problem solving (sometimes referred to as cognitive computing). </a:t>
            </a:r>
          </a:p>
          <a:p>
            <a:pPr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methods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in cognitive computing are </a:t>
            </a:r>
            <a:r>
              <a:rPr lang="en-US" sz="36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logic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(FL), </a:t>
            </a: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(NN) and </a:t>
            </a:r>
            <a:r>
              <a:rPr lang="en-US" sz="3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(GA) - the methods which do not derive from classical theories.</a:t>
            </a:r>
          </a:p>
        </p:txBody>
      </p:sp>
    </p:spTree>
    <p:extLst>
      <p:ext uri="{BB962C8B-B14F-4D97-AF65-F5344CB8AC3E}">
        <p14:creationId xmlns:p14="http://schemas.microsoft.com/office/powerpoint/2010/main" val="34772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 development history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8291" y="1384664"/>
            <a:ext cx="8373385" cy="251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5645" y="3867150"/>
            <a:ext cx="10409434" cy="214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725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4171" y="404949"/>
            <a:ext cx="1159546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logic is mainly associated to imprecision, approximate reasoning and computing with words</a:t>
            </a:r>
            <a:r>
              <a:rPr lang="en-US" sz="32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neurocomputing </a:t>
            </a:r>
            <a:r>
              <a:rPr 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learning and curve fitting (also to classification), and probabilistic reasoning to</a:t>
            </a:r>
          </a:p>
          <a:p>
            <a:pPr algn="just"/>
            <a:r>
              <a:rPr lang="en-US" sz="32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uncertainty and belief propagation (belief networks). These methods have in common that </a:t>
            </a:r>
            <a:r>
              <a:rPr lang="en-US" sz="32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they:</a:t>
            </a:r>
            <a:endParaRPr lang="en-US" sz="3200" dirty="0">
              <a:solidFill>
                <a:srgbClr val="66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are nonlinear,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have ability to deal with </a:t>
            </a:r>
            <a:r>
              <a:rPr lang="en-US" sz="32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</a:t>
            </a:r>
            <a:r>
              <a:rPr lang="en-US" sz="3200" dirty="0" err="1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linearities</a:t>
            </a:r>
            <a:r>
              <a:rPr lang="en-US" sz="3200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2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follow more human-like reasoning paths than classical methods,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utilize self-learning,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utilize yet-to-be-proven theorems,</a:t>
            </a:r>
          </a:p>
          <a:p>
            <a:pPr lvl="1"/>
            <a:r>
              <a:rPr lang="en-US" sz="32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are robust in the presence of noise or errors.</a:t>
            </a:r>
          </a:p>
        </p:txBody>
      </p:sp>
    </p:spTree>
    <p:extLst>
      <p:ext uri="{BB962C8B-B14F-4D97-AF65-F5344CB8AC3E}">
        <p14:creationId xmlns:p14="http://schemas.microsoft.com/office/powerpoint/2010/main" val="21706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6239" y="0"/>
            <a:ext cx="1145177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Kosko</a:t>
            </a:r>
            <a:r>
              <a:rPr lang="en-US" sz="3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lists the following similarities between fuzzy logic systems and neural </a:t>
            </a:r>
            <a:r>
              <a:rPr lang="en-US" sz="3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endParaRPr lang="en-US" sz="3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from sample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require mathematical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expressed as a graph which is made up of nodes and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 inputs to numerical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inexact information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inexactly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same state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n neurons defines n -dimensional fuzzy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unknown probability function " p (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 as associative </a:t>
            </a: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100" dirty="0" smtClean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31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any system provided the number of nodes is sufficient.</a:t>
            </a:r>
          </a:p>
        </p:txBody>
      </p:sp>
    </p:spTree>
    <p:extLst>
      <p:ext uri="{BB962C8B-B14F-4D97-AF65-F5344CB8AC3E}">
        <p14:creationId xmlns:p14="http://schemas.microsoft.com/office/powerpoint/2010/main" val="9029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3264</TotalTime>
  <Words>978</Words>
  <Application>Microsoft Office PowerPoint</Application>
  <PresentationFormat>Widescreen</PresentationFormat>
  <Paragraphs>102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Lucida Sans Unicode</vt:lpstr>
      <vt:lpstr>Times New Roman</vt:lpstr>
      <vt:lpstr>Wingdings</vt:lpstr>
      <vt:lpstr>Office Theme</vt:lpstr>
      <vt:lpstr>Soft Computing Concepts </vt:lpstr>
      <vt:lpstr>Intelligent systems (ISs)</vt:lpstr>
      <vt:lpstr>PowerPoint Presentation</vt:lpstr>
      <vt:lpstr>PowerPoint Presentation</vt:lpstr>
      <vt:lpstr>PowerPoint Presentation</vt:lpstr>
      <vt:lpstr>PowerPoint Presentation</vt:lpstr>
      <vt:lpstr>SC development history</vt:lpstr>
      <vt:lpstr>PowerPoint Presentation</vt:lpstr>
      <vt:lpstr>PowerPoint Presentation</vt:lpstr>
      <vt:lpstr>PowerPoint Presentation</vt:lpstr>
      <vt:lpstr>PowerPoint Presentation</vt:lpstr>
      <vt:lpstr>Hard Vs Soft Computing Paradigms</vt:lpstr>
      <vt:lpstr>PowerPoint Presentation</vt:lpstr>
      <vt:lpstr>Difference Between Soft and Hard Computing</vt:lpstr>
      <vt:lpstr>Unique Features of Soft Computing</vt:lpstr>
      <vt:lpstr>Components of Soft Computing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Computing Concepts </dc:title>
  <dc:creator>Mohammed Al Salam</dc:creator>
  <cp:lastModifiedBy>Mohammed Al Salam</cp:lastModifiedBy>
  <cp:revision>27</cp:revision>
  <dcterms:created xsi:type="dcterms:W3CDTF">2016-09-19T18:02:24Z</dcterms:created>
  <dcterms:modified xsi:type="dcterms:W3CDTF">2016-10-04T20:40:47Z</dcterms:modified>
</cp:coreProperties>
</file>