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7.xml"/><Relationship Id="rId44" Type="http://schemas.openxmlformats.org/officeDocument/2006/relationships/font" Target="fonts/Merriweather-boldItalic.fntdata"/><Relationship Id="rId21" Type="http://schemas.openxmlformats.org/officeDocument/2006/relationships/slide" Target="slides/slide16.xml"/><Relationship Id="rId43" Type="http://schemas.openxmlformats.org/officeDocument/2006/relationships/font" Target="fonts/Merriweather-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809b150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809b15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809b150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809b150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a41030c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a41030c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ce1b0b8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ce1b0b8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ce1b0b86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ce1b0b86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a41030c9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a41030c9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ca60346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ca60346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ca60346f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ca60346f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a41030c9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a41030c9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c809b150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c809b150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a41030c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a41030c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ce1b0ab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ce1b0ab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ce1b0ab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ce1b0ab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ce1b0ab9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ce1b0ab9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e1b0b86c_2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e1b0b86c_2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ce1b0ab9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ce1b0ab9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ce1b0ab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ce1b0ab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ce1b0ab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ce1b0ab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ce1b0b86c_1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ce1b0b86c_1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ce1b0b86c_1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ce1b0b86c_1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ce1b0b86c_1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ce1b0b86c_1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c809b1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c809b1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ce1b0b86c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ce1b0b86c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ce1b0b86c_1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ce1b0b86c_1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41030c9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41030c9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c809b15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c809b15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809b15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809b150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ce1b0ab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ce1b0ab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a41030c9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a41030c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c809b15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c809b15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geeksforgeeks.org/how-does-the-blockchain-work/" TargetMode="External"/><Relationship Id="rId4" Type="http://schemas.openxmlformats.org/officeDocument/2006/relationships/hyperlink" Target="https://www.jesoc.com/wp-content/uploads/2019/08/KC13_015.pdf" TargetMode="External"/><Relationship Id="rId5" Type="http://schemas.openxmlformats.org/officeDocument/2006/relationships/hyperlink" Target="https://pdfs.semanticscholar.org/4db1/edd97c5867ced07692e4c1e277c0fa3205ae.pdf" TargetMode="External"/><Relationship Id="rId6" Type="http://schemas.openxmlformats.org/officeDocument/2006/relationships/hyperlink" Target="https://www.bbc.com/news/business-44341490" TargetMode="External"/><Relationship Id="rId7" Type="http://schemas.openxmlformats.org/officeDocument/2006/relationships/hyperlink" Target="https://www.forbes.com/sites/kevinanderton/2019/06/26/the%20business-of-video-games-market-share-for-gaming-platforms-in-2019-%20infographic/6f39edfe7b25" TargetMode="External"/><Relationship Id="rId8" Type="http://schemas.openxmlformats.org/officeDocument/2006/relationships/hyperlink" Target="https://www.statista.com/statistics/748044/numb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eips.ethereum.org/EIPS/eip-721" TargetMode="External"/><Relationship Id="rId4" Type="http://schemas.openxmlformats.org/officeDocument/2006/relationships/hyperlink" Target="https://eips.ethereum.org/EIPS/eip-20" TargetMode="External"/><Relationship Id="rId11" Type="http://schemas.openxmlformats.org/officeDocument/2006/relationships/hyperlink" Target="https://thegivingblock.com/resources/what-is-nft-fundraising/" TargetMode="External"/><Relationship Id="rId10" Type="http://schemas.openxmlformats.org/officeDocument/2006/relationships/hyperlink" Target="https://news.bloomberglaw.com/ip-law/the-trendy-hot-nft-market-has-a-new-entrant-patents" TargetMode="External"/><Relationship Id="rId9" Type="http://schemas.openxmlformats.org/officeDocument/2006/relationships/hyperlink" Target="https://aws.amazon.com/blockchain/nfts-explained/" TargetMode="External"/><Relationship Id="rId5" Type="http://schemas.openxmlformats.org/officeDocument/2006/relationships/hyperlink" Target="https://ethereum.org/en/nft/" TargetMode="External"/><Relationship Id="rId6" Type="http://schemas.openxmlformats.org/officeDocument/2006/relationships/hyperlink" Target="https://ethereum.org/en/nft/" TargetMode="External"/><Relationship Id="rId7" Type="http://schemas.openxmlformats.org/officeDocument/2006/relationships/hyperlink" Target="https://www.toprankedlegal.com/nft-mechanism-and-legal-issues-of-nft-transactions/" TargetMode="External"/><Relationship Id="rId8" Type="http://schemas.openxmlformats.org/officeDocument/2006/relationships/hyperlink" Target="https://www.analyticsinsight.net/nfts-basics-examples-uses-and-benefi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doi.org/10.1016/j.techfore.2022.122248" TargetMode="External"/><Relationship Id="rId4" Type="http://schemas.openxmlformats.org/officeDocument/2006/relationships/hyperlink" Target="https://www.sciencedirect.com/science/article/pii/S0167811622000544" TargetMode="External"/><Relationship Id="rId9" Type="http://schemas.openxmlformats.org/officeDocument/2006/relationships/hyperlink" Target="https://www.bing.com/images/search?q=Banking+scenario+based+on+Blockchain&amp;form=HDRSC4&amp;first=1" TargetMode="External"/><Relationship Id="rId5" Type="http://schemas.openxmlformats.org/officeDocument/2006/relationships/hyperlink" Target="https://support.opensea.io/hc/en-us/articles/4408474998419" TargetMode="External"/><Relationship Id="rId6" Type="http://schemas.openxmlformats.org/officeDocument/2006/relationships/hyperlink" Target="https://101blockchains.com/smart-contract-security-guide/" TargetMode="External"/><Relationship Id="rId7" Type="http://schemas.openxmlformats.org/officeDocument/2006/relationships/hyperlink" Target="https://doi.org/10.1016/j.bushor.2021.10.007" TargetMode="External"/><Relationship Id="rId8" Type="http://schemas.openxmlformats.org/officeDocument/2006/relationships/hyperlink" Target="https://en.wikipedia.org/wiki/History_of_bank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0" y="0"/>
            <a:ext cx="9144000" cy="1379400"/>
          </a:xfrm>
          <a:prstGeom prst="rect">
            <a:avLst/>
          </a:prstGeom>
        </p:spPr>
        <p:txBody>
          <a:bodyPr anchorCtr="0" anchor="t" bIns="91425" lIns="91425" spcFirstLastPara="1" rIns="91425" wrap="square" tIns="91425">
            <a:noAutofit/>
          </a:bodyPr>
          <a:lstStyle/>
          <a:p>
            <a:pPr indent="177800" lvl="0" marL="0" rtl="0" algn="ctr">
              <a:lnSpc>
                <a:spcPct val="86363"/>
              </a:lnSpc>
              <a:spcBef>
                <a:spcPts val="0"/>
              </a:spcBef>
              <a:spcAft>
                <a:spcPts val="0"/>
              </a:spcAft>
              <a:buNone/>
            </a:pPr>
            <a:r>
              <a:rPr lang="en">
                <a:solidFill>
                  <a:srgbClr val="000000"/>
                </a:solidFill>
              </a:rPr>
              <a:t>Analysis of Publications on Applications of Blockchain Technology</a:t>
            </a:r>
            <a:endParaRPr>
              <a:solidFill>
                <a:srgbClr val="000000"/>
              </a:solidFill>
            </a:endParaRPr>
          </a:p>
          <a:p>
            <a:pPr indent="177800" lvl="0" marL="0" rtl="0" algn="ctr">
              <a:lnSpc>
                <a:spcPct val="86363"/>
              </a:lnSpc>
              <a:spcBef>
                <a:spcPts val="600"/>
              </a:spcBef>
              <a:spcAft>
                <a:spcPts val="0"/>
              </a:spcAft>
              <a:buNone/>
            </a:pPr>
            <a:r>
              <a:t/>
            </a:r>
            <a:endParaRPr sz="1100">
              <a:solidFill>
                <a:srgbClr val="000000"/>
              </a:solidFill>
            </a:endParaRPr>
          </a:p>
          <a:p>
            <a:pPr indent="177800" lvl="0" marL="0" rtl="0" algn="ctr">
              <a:lnSpc>
                <a:spcPct val="86363"/>
              </a:lnSpc>
              <a:spcBef>
                <a:spcPts val="600"/>
              </a:spcBef>
              <a:spcAft>
                <a:spcPts val="0"/>
              </a:spcAft>
              <a:buNone/>
            </a:pPr>
            <a:r>
              <a:rPr lang="en" sz="1800">
                <a:solidFill>
                  <a:srgbClr val="000000"/>
                </a:solidFill>
              </a:rPr>
              <a:t>INSE 6120: Cryptographic protocols and Network Security</a:t>
            </a:r>
            <a:endParaRPr sz="1800">
              <a:solidFill>
                <a:srgbClr val="000000"/>
              </a:solidFill>
            </a:endParaRPr>
          </a:p>
          <a:p>
            <a:pPr indent="177800" lvl="0" marL="0" rtl="0" algn="ctr">
              <a:lnSpc>
                <a:spcPct val="86363"/>
              </a:lnSpc>
              <a:spcBef>
                <a:spcPts val="600"/>
              </a:spcBef>
              <a:spcAft>
                <a:spcPts val="600"/>
              </a:spcAft>
              <a:buNone/>
            </a:pPr>
            <a:r>
              <a:rPr lang="en" sz="1800">
                <a:solidFill>
                  <a:srgbClr val="000000"/>
                </a:solidFill>
              </a:rPr>
              <a:t>Presented to: Professor Ivan Pustogarov</a:t>
            </a:r>
            <a:endParaRPr sz="1800">
              <a:solidFill>
                <a:srgbClr val="000000"/>
              </a:solidFill>
            </a:endParaRPr>
          </a:p>
        </p:txBody>
      </p:sp>
      <p:sp>
        <p:nvSpPr>
          <p:cNvPr id="65" name="Google Shape;65;p13"/>
          <p:cNvSpPr txBox="1"/>
          <p:nvPr>
            <p:ph idx="1" type="subTitle"/>
          </p:nvPr>
        </p:nvSpPr>
        <p:spPr>
          <a:xfrm>
            <a:off x="3596575" y="3242550"/>
            <a:ext cx="4151100" cy="1720500"/>
          </a:xfrm>
          <a:prstGeom prst="rect">
            <a:avLst/>
          </a:prstGeom>
        </p:spPr>
        <p:txBody>
          <a:bodyPr anchorCtr="0" anchor="t" bIns="91425" lIns="91425" spcFirstLastPara="1" rIns="91425" wrap="square" tIns="91425">
            <a:noAutofit/>
          </a:bodyPr>
          <a:lstStyle/>
          <a:p>
            <a:pPr indent="0" lvl="0" marL="0" rtl="0" algn="l">
              <a:lnSpc>
                <a:spcPct val="87916"/>
              </a:lnSpc>
              <a:spcBef>
                <a:spcPts val="0"/>
              </a:spcBef>
              <a:spcAft>
                <a:spcPts val="0"/>
              </a:spcAft>
              <a:buSzPts val="275"/>
              <a:buNone/>
            </a:pPr>
            <a:r>
              <a:rPr lang="en" sz="2400">
                <a:solidFill>
                  <a:schemeClr val="lt1"/>
                </a:solidFill>
                <a:latin typeface="Merriweather"/>
                <a:ea typeface="Merriweather"/>
                <a:cs typeface="Merriweather"/>
                <a:sym typeface="Merriweather"/>
              </a:rPr>
              <a:t>Presented By:</a:t>
            </a:r>
            <a:endParaRPr sz="2400">
              <a:solidFill>
                <a:schemeClr val="lt1"/>
              </a:solidFill>
              <a:latin typeface="Merriweather"/>
              <a:ea typeface="Merriweather"/>
              <a:cs typeface="Merriweather"/>
              <a:sym typeface="Merriweather"/>
            </a:endParaRPr>
          </a:p>
          <a:p>
            <a:pPr indent="0" lvl="0" marL="0" rtl="0" algn="ctr">
              <a:lnSpc>
                <a:spcPct val="87916"/>
              </a:lnSpc>
              <a:spcBef>
                <a:spcPts val="800"/>
              </a:spcBef>
              <a:spcAft>
                <a:spcPts val="0"/>
              </a:spcAft>
              <a:buSzPts val="275"/>
              <a:buNone/>
            </a:pPr>
            <a:r>
              <a:rPr lang="en" sz="1400">
                <a:solidFill>
                  <a:schemeClr val="lt1"/>
                </a:solidFill>
                <a:latin typeface="Merriweather"/>
                <a:ea typeface="Merriweather"/>
                <a:cs typeface="Merriweather"/>
                <a:sym typeface="Merriweather"/>
              </a:rPr>
              <a:t>Mirza Aliva Salvin	  </a:t>
            </a:r>
            <a:r>
              <a:rPr b="1" lang="en" sz="1400">
                <a:solidFill>
                  <a:schemeClr val="lt1"/>
                </a:solidFill>
                <a:latin typeface="Merriweather"/>
                <a:ea typeface="Merriweather"/>
                <a:cs typeface="Merriweather"/>
                <a:sym typeface="Merriweather"/>
              </a:rPr>
              <a:t>40198142 </a:t>
            </a:r>
            <a:r>
              <a:rPr lang="en" sz="1400">
                <a:solidFill>
                  <a:schemeClr val="lt1"/>
                </a:solidFill>
                <a:latin typeface="Merriweather"/>
                <a:ea typeface="Merriweather"/>
                <a:cs typeface="Merriweather"/>
                <a:sym typeface="Merriweather"/>
              </a:rPr>
              <a:t>               </a:t>
            </a:r>
            <a:endParaRPr sz="1400">
              <a:solidFill>
                <a:schemeClr val="lt1"/>
              </a:solidFill>
              <a:latin typeface="Merriweather"/>
              <a:ea typeface="Merriweather"/>
              <a:cs typeface="Merriweather"/>
              <a:sym typeface="Merriweather"/>
            </a:endParaRPr>
          </a:p>
          <a:p>
            <a:pPr indent="0" lvl="0" marL="0" rtl="0" algn="ctr">
              <a:lnSpc>
                <a:spcPct val="87916"/>
              </a:lnSpc>
              <a:spcBef>
                <a:spcPts val="800"/>
              </a:spcBef>
              <a:spcAft>
                <a:spcPts val="0"/>
              </a:spcAft>
              <a:buSzPts val="275"/>
              <a:buNone/>
            </a:pPr>
            <a:r>
              <a:rPr lang="en" sz="1400">
                <a:solidFill>
                  <a:schemeClr val="lt1"/>
                </a:solidFill>
                <a:latin typeface="Merriweather"/>
                <a:ea typeface="Merriweather"/>
                <a:cs typeface="Merriweather"/>
                <a:sym typeface="Merriweather"/>
              </a:rPr>
              <a:t>Md. Aminul Islam	  </a:t>
            </a:r>
            <a:r>
              <a:rPr b="1" lang="en" sz="1400">
                <a:solidFill>
                  <a:schemeClr val="lt1"/>
                </a:solidFill>
                <a:latin typeface="Merriweather"/>
                <a:ea typeface="Merriweather"/>
                <a:cs typeface="Merriweather"/>
                <a:sym typeface="Merriweather"/>
              </a:rPr>
              <a:t>40203451</a:t>
            </a:r>
            <a:endParaRPr b="1" sz="1400">
              <a:solidFill>
                <a:schemeClr val="lt1"/>
              </a:solidFill>
              <a:latin typeface="Merriweather"/>
              <a:ea typeface="Merriweather"/>
              <a:cs typeface="Merriweather"/>
              <a:sym typeface="Merriweather"/>
            </a:endParaRPr>
          </a:p>
          <a:p>
            <a:pPr indent="0" lvl="0" marL="0" rtl="0" algn="ctr">
              <a:lnSpc>
                <a:spcPct val="87916"/>
              </a:lnSpc>
              <a:spcBef>
                <a:spcPts val="800"/>
              </a:spcBef>
              <a:spcAft>
                <a:spcPts val="0"/>
              </a:spcAft>
              <a:buSzPts val="275"/>
              <a:buNone/>
            </a:pPr>
            <a:r>
              <a:rPr lang="en" sz="1400">
                <a:solidFill>
                  <a:schemeClr val="lt1"/>
                </a:solidFill>
                <a:latin typeface="Merriweather"/>
                <a:ea typeface="Merriweather"/>
                <a:cs typeface="Merriweather"/>
                <a:sym typeface="Merriweather"/>
              </a:rPr>
              <a:t>Saif Manjar Ahmad	  </a:t>
            </a:r>
            <a:r>
              <a:rPr b="1" lang="en" sz="1400">
                <a:solidFill>
                  <a:schemeClr val="lt1"/>
                </a:solidFill>
                <a:latin typeface="Merriweather"/>
                <a:ea typeface="Merriweather"/>
                <a:cs typeface="Merriweather"/>
                <a:sym typeface="Merriweather"/>
              </a:rPr>
              <a:t>40217056</a:t>
            </a:r>
            <a:endParaRPr b="1" sz="1400">
              <a:solidFill>
                <a:schemeClr val="lt1"/>
              </a:solidFill>
              <a:latin typeface="Merriweather"/>
              <a:ea typeface="Merriweather"/>
              <a:cs typeface="Merriweather"/>
              <a:sym typeface="Merriweather"/>
            </a:endParaRPr>
          </a:p>
          <a:p>
            <a:pPr indent="0" lvl="0" marL="0" rtl="0" algn="ctr">
              <a:lnSpc>
                <a:spcPct val="87916"/>
              </a:lnSpc>
              <a:spcBef>
                <a:spcPts val="800"/>
              </a:spcBef>
              <a:spcAft>
                <a:spcPts val="0"/>
              </a:spcAft>
              <a:buSzPts val="275"/>
              <a:buNone/>
            </a:pPr>
            <a:r>
              <a:rPr lang="en" sz="1400">
                <a:solidFill>
                  <a:schemeClr val="lt1"/>
                </a:solidFill>
                <a:latin typeface="Merriweather"/>
                <a:ea typeface="Merriweather"/>
                <a:cs typeface="Merriweather"/>
                <a:sym typeface="Merriweather"/>
              </a:rPr>
              <a:t>          Taufiq Al-Din	            </a:t>
            </a:r>
            <a:r>
              <a:rPr b="1" lang="en" sz="1400">
                <a:solidFill>
                  <a:schemeClr val="lt1"/>
                </a:solidFill>
                <a:latin typeface="Merriweather"/>
                <a:ea typeface="Merriweather"/>
                <a:cs typeface="Merriweather"/>
                <a:sym typeface="Merriweather"/>
              </a:rPr>
              <a:t>40217260</a:t>
            </a:r>
            <a:r>
              <a:rPr lang="en" sz="1400">
                <a:solidFill>
                  <a:schemeClr val="lt1"/>
                </a:solidFill>
                <a:latin typeface="Merriweather"/>
                <a:ea typeface="Merriweather"/>
                <a:cs typeface="Merriweather"/>
                <a:sym typeface="Merriweather"/>
              </a:rPr>
              <a:t>	</a:t>
            </a:r>
            <a:endParaRPr sz="1400">
              <a:solidFill>
                <a:schemeClr val="lt1"/>
              </a:solidFill>
              <a:latin typeface="Merriweather"/>
              <a:ea typeface="Merriweather"/>
              <a:cs typeface="Merriweather"/>
              <a:sym typeface="Merriweather"/>
            </a:endParaRPr>
          </a:p>
          <a:p>
            <a:pPr indent="0" lvl="0" marL="0" rtl="0" algn="ctr">
              <a:lnSpc>
                <a:spcPct val="87916"/>
              </a:lnSpc>
              <a:spcBef>
                <a:spcPts val="800"/>
              </a:spcBef>
              <a:spcAft>
                <a:spcPts val="800"/>
              </a:spcAft>
              <a:buSzPts val="275"/>
              <a:buNone/>
            </a:pPr>
            <a:r>
              <a:rPr lang="en" sz="1400">
                <a:solidFill>
                  <a:schemeClr val="lt1"/>
                </a:solidFill>
                <a:latin typeface="Merriweather"/>
                <a:ea typeface="Merriweather"/>
                <a:cs typeface="Merriweather"/>
                <a:sym typeface="Merriweather"/>
              </a:rPr>
              <a:t>Kareem Shamayleh	  </a:t>
            </a:r>
            <a:r>
              <a:rPr b="1" lang="en" sz="1400">
                <a:solidFill>
                  <a:schemeClr val="lt1"/>
                </a:solidFill>
                <a:latin typeface="Merriweather"/>
                <a:ea typeface="Merriweather"/>
                <a:cs typeface="Merriweather"/>
                <a:sym typeface="Merriweather"/>
              </a:rPr>
              <a:t>40222388</a:t>
            </a:r>
            <a:endParaRPr b="1" sz="14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Based IOT</a:t>
            </a:r>
            <a:endParaRPr/>
          </a:p>
        </p:txBody>
      </p:sp>
      <p:sp>
        <p:nvSpPr>
          <p:cNvPr id="125" name="Google Shape;125;p22"/>
          <p:cNvSpPr txBox="1"/>
          <p:nvPr>
            <p:ph idx="1" type="body"/>
          </p:nvPr>
        </p:nvSpPr>
        <p:spPr>
          <a:xfrm>
            <a:off x="-77350" y="1124625"/>
            <a:ext cx="5620500" cy="3277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400"/>
          </a:p>
          <a:p>
            <a:pPr indent="-317500" lvl="0" marL="457200" rtl="0" algn="l">
              <a:lnSpc>
                <a:spcPct val="90000"/>
              </a:lnSpc>
              <a:spcBef>
                <a:spcPts val="0"/>
              </a:spcBef>
              <a:spcAft>
                <a:spcPts val="0"/>
              </a:spcAft>
              <a:buSzPts val="1400"/>
              <a:buChar char="●"/>
            </a:pPr>
            <a:r>
              <a:rPr lang="en" sz="1400"/>
              <a:t>Cloud Storage:</a:t>
            </a:r>
            <a:endParaRPr sz="1400"/>
          </a:p>
          <a:p>
            <a:pPr indent="-317500" lvl="1" marL="914400" rtl="0" algn="l">
              <a:lnSpc>
                <a:spcPct val="90000"/>
              </a:lnSpc>
              <a:spcBef>
                <a:spcPts val="0"/>
              </a:spcBef>
              <a:spcAft>
                <a:spcPts val="0"/>
              </a:spcAft>
              <a:buSzPts val="1400"/>
              <a:buChar char="○"/>
            </a:pPr>
            <a:r>
              <a:rPr lang="en" sz="1400"/>
              <a:t>Hash and block number encrypted via Diffie-Hellman to ensure authentic data delivery to third party services</a:t>
            </a:r>
            <a:endParaRPr sz="1400"/>
          </a:p>
          <a:p>
            <a:pPr indent="-317500" lvl="0" marL="457200" rtl="0" algn="l">
              <a:lnSpc>
                <a:spcPct val="90000"/>
              </a:lnSpc>
              <a:spcBef>
                <a:spcPts val="0"/>
              </a:spcBef>
              <a:spcAft>
                <a:spcPts val="0"/>
              </a:spcAft>
              <a:buSzPts val="1400"/>
              <a:buChar char="●"/>
            </a:pPr>
            <a:r>
              <a:rPr lang="en" sz="1400"/>
              <a:t>Transaction Handling</a:t>
            </a:r>
            <a:endParaRPr sz="1400"/>
          </a:p>
          <a:p>
            <a:pPr indent="-317500" lvl="0" marL="457200" rtl="0" algn="l">
              <a:lnSpc>
                <a:spcPct val="90000"/>
              </a:lnSpc>
              <a:spcBef>
                <a:spcPts val="0"/>
              </a:spcBef>
              <a:spcAft>
                <a:spcPts val="0"/>
              </a:spcAft>
              <a:buSzPts val="1400"/>
              <a:buChar char="●"/>
            </a:pPr>
            <a:r>
              <a:rPr lang="en" sz="1400"/>
              <a:t>Storing: </a:t>
            </a:r>
            <a:endParaRPr sz="1400"/>
          </a:p>
          <a:p>
            <a:pPr indent="-317500" lvl="1" marL="914400" rtl="0" algn="l">
              <a:lnSpc>
                <a:spcPct val="90000"/>
              </a:lnSpc>
              <a:spcBef>
                <a:spcPts val="0"/>
              </a:spcBef>
              <a:spcAft>
                <a:spcPts val="0"/>
              </a:spcAft>
              <a:buSzPts val="1400"/>
              <a:buChar char="○"/>
            </a:pPr>
            <a:r>
              <a:rPr lang="en" sz="1400"/>
              <a:t>Data sent to local miner that verifies policy and miner sends hash &amp; block of data to corresponding storage ( cloud, local ) to ensure all parties are aware of its inclusion to maintain trust</a:t>
            </a:r>
            <a:endParaRPr sz="1400"/>
          </a:p>
          <a:p>
            <a:pPr indent="-317500" lvl="0" marL="457200" rtl="0" algn="l">
              <a:lnSpc>
                <a:spcPct val="90000"/>
              </a:lnSpc>
              <a:spcBef>
                <a:spcPts val="0"/>
              </a:spcBef>
              <a:spcAft>
                <a:spcPts val="0"/>
              </a:spcAft>
              <a:buSzPts val="1400"/>
              <a:buChar char="●"/>
            </a:pPr>
            <a:r>
              <a:rPr lang="en" sz="1400"/>
              <a:t>Accessing : </a:t>
            </a:r>
            <a:endParaRPr sz="1400"/>
          </a:p>
          <a:p>
            <a:pPr indent="-317500" lvl="1" marL="914400" rtl="0" algn="l">
              <a:lnSpc>
                <a:spcPct val="90000"/>
              </a:lnSpc>
              <a:spcBef>
                <a:spcPts val="0"/>
              </a:spcBef>
              <a:spcAft>
                <a:spcPts val="0"/>
              </a:spcAft>
              <a:buSzPts val="1400"/>
              <a:buChar char="○"/>
            </a:pPr>
            <a:r>
              <a:rPr lang="en" sz="1400"/>
              <a:t>multi-signature( signed by both provider and miner ) is created and verified by local BC.</a:t>
            </a:r>
            <a:endParaRPr sz="1400"/>
          </a:p>
          <a:p>
            <a:pPr indent="-317500" lvl="1" marL="914400" rtl="0" algn="l">
              <a:lnSpc>
                <a:spcPct val="90000"/>
              </a:lnSpc>
              <a:spcBef>
                <a:spcPts val="0"/>
              </a:spcBef>
              <a:spcAft>
                <a:spcPts val="0"/>
              </a:spcAft>
              <a:buSzPts val="1400"/>
              <a:buChar char="○"/>
            </a:pPr>
            <a:r>
              <a:rPr lang="en" sz="1400"/>
              <a:t>Miner transmits the data to requester to encrypting with SP’s public key.</a:t>
            </a:r>
            <a:endParaRPr sz="1400"/>
          </a:p>
          <a:p>
            <a:pPr indent="-317500" lvl="1" marL="914400" rtl="0" algn="l">
              <a:lnSpc>
                <a:spcPct val="90000"/>
              </a:lnSpc>
              <a:spcBef>
                <a:spcPts val="0"/>
              </a:spcBef>
              <a:spcAft>
                <a:spcPts val="0"/>
              </a:spcAft>
              <a:buSzPts val="1400"/>
              <a:buChar char="○"/>
            </a:pPr>
            <a:r>
              <a:rPr lang="en" sz="1400"/>
              <a:t>Distributed Trust: using Beta Reputation System (direct and indirect trust level), CH maintains trust</a:t>
            </a:r>
            <a:endParaRPr sz="1400"/>
          </a:p>
          <a:p>
            <a:pPr indent="-317500" lvl="1" marL="914400" rtl="0" algn="l">
              <a:lnSpc>
                <a:spcPct val="90000"/>
              </a:lnSpc>
              <a:spcBef>
                <a:spcPts val="0"/>
              </a:spcBef>
              <a:spcAft>
                <a:spcPts val="0"/>
              </a:spcAft>
              <a:buSzPts val="1400"/>
              <a:buChar char="○"/>
            </a:pPr>
            <a:r>
              <a:rPr lang="en" sz="1400"/>
              <a:t>CH’s verifies(multi-sig) either random portion or full block </a:t>
            </a:r>
            <a:endParaRPr sz="1400"/>
          </a:p>
          <a:p>
            <a:pPr indent="0" lvl="0" marL="0" rtl="0" algn="l">
              <a:spcBef>
                <a:spcPts val="0"/>
              </a:spcBef>
              <a:spcAft>
                <a:spcPts val="1200"/>
              </a:spcAft>
              <a:buNone/>
            </a:pPr>
            <a:r>
              <a:t/>
            </a:r>
            <a:endParaRPr sz="1400"/>
          </a:p>
        </p:txBody>
      </p:sp>
      <p:pic>
        <p:nvPicPr>
          <p:cNvPr id="126" name="Google Shape;126;p22"/>
          <p:cNvPicPr preferRelativeResize="0"/>
          <p:nvPr/>
        </p:nvPicPr>
        <p:blipFill>
          <a:blip r:embed="rId3">
            <a:alphaModFix/>
          </a:blip>
          <a:stretch>
            <a:fillRect/>
          </a:stretch>
        </p:blipFill>
        <p:spPr>
          <a:xfrm>
            <a:off x="5543125" y="1304700"/>
            <a:ext cx="2798925" cy="1700325"/>
          </a:xfrm>
          <a:prstGeom prst="rect">
            <a:avLst/>
          </a:prstGeom>
          <a:noFill/>
          <a:ln>
            <a:noFill/>
          </a:ln>
        </p:spPr>
      </p:pic>
      <p:pic>
        <p:nvPicPr>
          <p:cNvPr id="127" name="Google Shape;127;p22"/>
          <p:cNvPicPr preferRelativeResize="0"/>
          <p:nvPr/>
        </p:nvPicPr>
        <p:blipFill>
          <a:blip r:embed="rId4">
            <a:alphaModFix/>
          </a:blip>
          <a:stretch>
            <a:fillRect/>
          </a:stretch>
        </p:blipFill>
        <p:spPr>
          <a:xfrm>
            <a:off x="5710698" y="3110550"/>
            <a:ext cx="2682975" cy="178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a:t>Preventions</a:t>
            </a:r>
            <a:r>
              <a:rPr b="1" lang="en"/>
              <a:t> </a:t>
            </a:r>
            <a:r>
              <a:rPr lang="en"/>
              <a:t>of attacks</a:t>
            </a:r>
            <a:endParaRPr b="1" sz="4500"/>
          </a:p>
        </p:txBody>
      </p:sp>
      <p:sp>
        <p:nvSpPr>
          <p:cNvPr id="133" name="Google Shape;133;p23"/>
          <p:cNvSpPr txBox="1"/>
          <p:nvPr>
            <p:ph idx="1" type="body"/>
          </p:nvPr>
        </p:nvSpPr>
        <p:spPr>
          <a:xfrm>
            <a:off x="311700" y="1263325"/>
            <a:ext cx="8832300" cy="3828600"/>
          </a:xfrm>
          <a:prstGeom prst="rect">
            <a:avLst/>
          </a:prstGeom>
        </p:spPr>
        <p:txBody>
          <a:bodyPr anchorCtr="0" anchor="t" bIns="91425" lIns="91425" spcFirstLastPara="1" rIns="91425" wrap="square" tIns="91425">
            <a:noAutofit/>
          </a:bodyPr>
          <a:lstStyle/>
          <a:p>
            <a:pPr indent="0" lvl="0" marL="457200" rtl="0" algn="l">
              <a:lnSpc>
                <a:spcPct val="90000"/>
              </a:lnSpc>
              <a:spcBef>
                <a:spcPts val="1000"/>
              </a:spcBef>
              <a:spcAft>
                <a:spcPts val="0"/>
              </a:spcAft>
              <a:buNone/>
            </a:pPr>
            <a:r>
              <a:t/>
            </a:r>
            <a:endParaRPr sz="1400"/>
          </a:p>
          <a:p>
            <a:pPr indent="-317500" lvl="0" marL="457200" rtl="0" algn="l">
              <a:lnSpc>
                <a:spcPct val="90000"/>
              </a:lnSpc>
              <a:spcBef>
                <a:spcPts val="0"/>
              </a:spcBef>
              <a:spcAft>
                <a:spcPts val="0"/>
              </a:spcAft>
              <a:buSzPts val="1400"/>
              <a:buChar char="●"/>
            </a:pPr>
            <a:r>
              <a:rPr lang="en" sz="1400"/>
              <a:t>DOS attack prevention: </a:t>
            </a:r>
            <a:endParaRPr sz="1400"/>
          </a:p>
          <a:p>
            <a:pPr indent="-317500" lvl="1" marL="914400" rtl="0" algn="l">
              <a:lnSpc>
                <a:spcPct val="90000"/>
              </a:lnSpc>
              <a:spcBef>
                <a:spcPts val="0"/>
              </a:spcBef>
              <a:spcAft>
                <a:spcPts val="0"/>
              </a:spcAft>
              <a:buSzPts val="1400"/>
              <a:buChar char="○"/>
            </a:pPr>
            <a:r>
              <a:rPr lang="en" sz="1400"/>
              <a:t>Using primary key the CH blocks unauthorized access</a:t>
            </a:r>
            <a:endParaRPr sz="1400"/>
          </a:p>
          <a:p>
            <a:pPr indent="-317500" lvl="0" marL="457200" rtl="0" algn="l">
              <a:lnSpc>
                <a:spcPct val="90000"/>
              </a:lnSpc>
              <a:spcBef>
                <a:spcPts val="0"/>
              </a:spcBef>
              <a:spcAft>
                <a:spcPts val="0"/>
              </a:spcAft>
              <a:buSzPts val="1400"/>
              <a:buChar char="●"/>
            </a:pPr>
            <a:r>
              <a:rPr lang="en" sz="1400"/>
              <a:t>Modification attack prevention: </a:t>
            </a:r>
            <a:endParaRPr sz="1400"/>
          </a:p>
          <a:p>
            <a:pPr indent="-317500" lvl="1" marL="914400" rtl="0" algn="l">
              <a:lnSpc>
                <a:spcPct val="90000"/>
              </a:lnSpc>
              <a:spcBef>
                <a:spcPts val="0"/>
              </a:spcBef>
              <a:spcAft>
                <a:spcPts val="0"/>
              </a:spcAft>
              <a:buSzPts val="1400"/>
              <a:buChar char="○"/>
            </a:pPr>
            <a:r>
              <a:rPr lang="en" sz="1400"/>
              <a:t>Hash of data between different entity ( cloud, local storage ) are compared to detect any unauthorized modification</a:t>
            </a:r>
            <a:endParaRPr sz="1400"/>
          </a:p>
          <a:p>
            <a:pPr indent="-317500" lvl="0" marL="457200" rtl="0" algn="l">
              <a:lnSpc>
                <a:spcPct val="90000"/>
              </a:lnSpc>
              <a:spcBef>
                <a:spcPts val="0"/>
              </a:spcBef>
              <a:spcAft>
                <a:spcPts val="0"/>
              </a:spcAft>
              <a:buSzPts val="1400"/>
              <a:buChar char="●"/>
            </a:pPr>
            <a:r>
              <a:rPr lang="en" sz="1400"/>
              <a:t>Dropping attack prevention: </a:t>
            </a:r>
            <a:endParaRPr sz="1400"/>
          </a:p>
          <a:p>
            <a:pPr indent="-317500" lvl="1" marL="914400" rtl="0" algn="l">
              <a:lnSpc>
                <a:spcPct val="90000"/>
              </a:lnSpc>
              <a:spcBef>
                <a:spcPts val="0"/>
              </a:spcBef>
              <a:spcAft>
                <a:spcPts val="0"/>
              </a:spcAft>
              <a:buSzPts val="1400"/>
              <a:buChar char="○"/>
            </a:pPr>
            <a:r>
              <a:rPr lang="en" sz="1400"/>
              <a:t>when compromised CH deletes all incoming request, other nodes on same cluster notice this activity and choose new CH </a:t>
            </a:r>
            <a:endParaRPr sz="1400"/>
          </a:p>
          <a:p>
            <a:pPr indent="-317500" lvl="0" marL="457200" rtl="0" algn="l">
              <a:lnSpc>
                <a:spcPct val="90000"/>
              </a:lnSpc>
              <a:spcBef>
                <a:spcPts val="0"/>
              </a:spcBef>
              <a:spcAft>
                <a:spcPts val="0"/>
              </a:spcAft>
              <a:buSzPts val="1400"/>
              <a:buChar char="●"/>
            </a:pPr>
            <a:r>
              <a:rPr lang="en" sz="1400"/>
              <a:t>Mining attack prevention: </a:t>
            </a:r>
            <a:endParaRPr sz="1400"/>
          </a:p>
          <a:p>
            <a:pPr indent="-317500" lvl="1" marL="914400" rtl="0" algn="l">
              <a:lnSpc>
                <a:spcPct val="90000"/>
              </a:lnSpc>
              <a:spcBef>
                <a:spcPts val="0"/>
              </a:spcBef>
              <a:spcAft>
                <a:spcPts val="0"/>
              </a:spcAft>
              <a:buSzPts val="1400"/>
              <a:buChar char="○"/>
            </a:pPr>
            <a:r>
              <a:rPr lang="en" sz="1400"/>
              <a:t>Fake block inclusion prevention is done by CH validating transactions on blocks</a:t>
            </a:r>
            <a:endParaRPr sz="1400"/>
          </a:p>
          <a:p>
            <a:pPr indent="-317500" lvl="0" marL="457200" rtl="0" algn="l">
              <a:lnSpc>
                <a:spcPct val="90000"/>
              </a:lnSpc>
              <a:spcBef>
                <a:spcPts val="0"/>
              </a:spcBef>
              <a:spcAft>
                <a:spcPts val="0"/>
              </a:spcAft>
              <a:buSzPts val="1400"/>
              <a:buChar char="●"/>
            </a:pPr>
            <a:r>
              <a:rPr lang="en" sz="1400"/>
              <a:t>Anonymity attack prevention: </a:t>
            </a:r>
            <a:endParaRPr sz="1400"/>
          </a:p>
          <a:p>
            <a:pPr indent="-317500" lvl="1" marL="914400" rtl="0" algn="l">
              <a:lnSpc>
                <a:spcPct val="90000"/>
              </a:lnSpc>
              <a:spcBef>
                <a:spcPts val="0"/>
              </a:spcBef>
              <a:spcAft>
                <a:spcPts val="0"/>
              </a:spcAft>
              <a:buSzPts val="1400"/>
              <a:buChar char="○"/>
            </a:pPr>
            <a:r>
              <a:rPr lang="en" sz="1400"/>
              <a:t>Overlay network is used to protect user anonymity ( transactions not recorded on public server)</a:t>
            </a:r>
            <a:endParaRPr sz="1400"/>
          </a:p>
          <a:p>
            <a:pPr indent="-317500" lvl="0" marL="457200" rtl="0" algn="l">
              <a:lnSpc>
                <a:spcPct val="90000"/>
              </a:lnSpc>
              <a:spcBef>
                <a:spcPts val="0"/>
              </a:spcBef>
              <a:spcAft>
                <a:spcPts val="0"/>
              </a:spcAft>
              <a:buSzPts val="1400"/>
              <a:buChar char="●"/>
            </a:pPr>
            <a:r>
              <a:rPr lang="en" sz="1400"/>
              <a:t>Authentication and access control attack prevention: </a:t>
            </a:r>
            <a:endParaRPr sz="1400"/>
          </a:p>
          <a:p>
            <a:pPr indent="-317500" lvl="1" marL="914400" rtl="0" algn="l">
              <a:lnSpc>
                <a:spcPct val="90000"/>
              </a:lnSpc>
              <a:spcBef>
                <a:spcPts val="0"/>
              </a:spcBef>
              <a:spcAft>
                <a:spcPts val="0"/>
              </a:spcAft>
              <a:buSzPts val="1400"/>
              <a:buChar char="○"/>
            </a:pPr>
            <a:r>
              <a:rPr lang="en" sz="1400"/>
              <a:t>Unauthorized addition of devices are prevented by pre-registering the devices by device owner. </a:t>
            </a:r>
            <a:endParaRPr sz="1400"/>
          </a:p>
          <a:p>
            <a:pPr indent="0" lvl="0" marL="457200" rtl="0" algn="l">
              <a:lnSpc>
                <a:spcPct val="90000"/>
              </a:lnSpc>
              <a:spcBef>
                <a:spcPts val="1000"/>
              </a:spcBef>
              <a:spcAft>
                <a:spcPts val="0"/>
              </a:spcAft>
              <a:buNone/>
            </a:pPr>
            <a:r>
              <a:t/>
            </a:r>
            <a:endParaRPr sz="1400"/>
          </a:p>
          <a:p>
            <a:pPr indent="0" lvl="0" marL="0" rtl="0" algn="l">
              <a:spcBef>
                <a:spcPts val="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ctrTitle"/>
          </p:nvPr>
        </p:nvSpPr>
        <p:spPr>
          <a:xfrm>
            <a:off x="401150" y="16770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and Video Games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 of blockchain in gaming</a:t>
            </a:r>
            <a:endParaRPr/>
          </a:p>
        </p:txBody>
      </p:sp>
      <p:sp>
        <p:nvSpPr>
          <p:cNvPr id="144" name="Google Shape;144;p25"/>
          <p:cNvSpPr txBox="1"/>
          <p:nvPr>
            <p:ph idx="4294967295" type="subTitle"/>
          </p:nvPr>
        </p:nvSpPr>
        <p:spPr>
          <a:xfrm>
            <a:off x="413400" y="2103660"/>
            <a:ext cx="5109300" cy="18531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800"/>
              </a:spcBef>
              <a:spcAft>
                <a:spcPts val="0"/>
              </a:spcAft>
              <a:buSzPts val="1400"/>
              <a:buChar char="●"/>
            </a:pPr>
            <a:r>
              <a:rPr lang="en" sz="1400"/>
              <a:t>Crypto-collectibles</a:t>
            </a:r>
            <a:endParaRPr sz="1400"/>
          </a:p>
          <a:p>
            <a:pPr indent="-317500" lvl="0" marL="457200" rtl="0" algn="l">
              <a:lnSpc>
                <a:spcPct val="115000"/>
              </a:lnSpc>
              <a:spcBef>
                <a:spcPts val="0"/>
              </a:spcBef>
              <a:spcAft>
                <a:spcPts val="0"/>
              </a:spcAft>
              <a:buSzPts val="1400"/>
              <a:buChar char="●"/>
            </a:pPr>
            <a:r>
              <a:rPr lang="en" sz="1400"/>
              <a:t>Blockchain-based marketplaces</a:t>
            </a:r>
            <a:endParaRPr sz="1400"/>
          </a:p>
          <a:p>
            <a:pPr indent="-317500" lvl="0" marL="457200" rtl="0" algn="l">
              <a:lnSpc>
                <a:spcPct val="115000"/>
              </a:lnSpc>
              <a:spcBef>
                <a:spcPts val="0"/>
              </a:spcBef>
              <a:spcAft>
                <a:spcPts val="0"/>
              </a:spcAft>
              <a:buSzPts val="1400"/>
              <a:buChar char="●"/>
            </a:pPr>
            <a:r>
              <a:rPr lang="en" sz="1400"/>
              <a:t>Decentralized gaming platforms</a:t>
            </a:r>
            <a:endParaRPr sz="1400"/>
          </a:p>
          <a:p>
            <a:pPr indent="-317500" lvl="0" marL="457200" rtl="0" algn="l">
              <a:lnSpc>
                <a:spcPct val="115000"/>
              </a:lnSpc>
              <a:spcBef>
                <a:spcPts val="0"/>
              </a:spcBef>
              <a:spcAft>
                <a:spcPts val="0"/>
              </a:spcAft>
              <a:buSzPts val="1400"/>
              <a:buChar char="●"/>
            </a:pPr>
            <a:r>
              <a:rPr lang="en" sz="1400"/>
              <a:t>Anti-cheat mechanisms</a:t>
            </a:r>
            <a:endParaRPr sz="1400">
              <a:solidFill>
                <a:srgbClr val="000000"/>
              </a:solidFill>
              <a:latin typeface="Calibri"/>
              <a:ea typeface="Calibri"/>
              <a:cs typeface="Calibri"/>
              <a:sym typeface="Calibri"/>
            </a:endParaRPr>
          </a:p>
          <a:p>
            <a:pPr indent="0" lvl="0" marL="0" rtl="0" algn="l">
              <a:spcBef>
                <a:spcPts val="1200"/>
              </a:spcBef>
              <a:spcAft>
                <a:spcPts val="1200"/>
              </a:spcAft>
              <a:buNone/>
            </a:pPr>
            <a:r>
              <a:t/>
            </a:r>
            <a:endParaRPr sz="1400"/>
          </a:p>
        </p:txBody>
      </p:sp>
      <p:pic>
        <p:nvPicPr>
          <p:cNvPr id="145" name="Google Shape;145;p25"/>
          <p:cNvPicPr preferRelativeResize="0"/>
          <p:nvPr/>
        </p:nvPicPr>
        <p:blipFill>
          <a:blip r:embed="rId3">
            <a:alphaModFix/>
          </a:blip>
          <a:stretch>
            <a:fillRect/>
          </a:stretch>
        </p:blipFill>
        <p:spPr>
          <a:xfrm>
            <a:off x="5301250" y="1315700"/>
            <a:ext cx="33147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solidFill>
                  <a:schemeClr val="lt1"/>
                </a:solidFill>
              </a:rPr>
              <a:t>Challenges and limitations of blockchain in gaming</a:t>
            </a:r>
            <a:endParaRPr/>
          </a:p>
        </p:txBody>
      </p:sp>
      <p:sp>
        <p:nvSpPr>
          <p:cNvPr id="151" name="Google Shape;151;p26"/>
          <p:cNvSpPr txBox="1"/>
          <p:nvPr>
            <p:ph idx="4294967295" type="subTitle"/>
          </p:nvPr>
        </p:nvSpPr>
        <p:spPr>
          <a:xfrm>
            <a:off x="311700" y="1878521"/>
            <a:ext cx="6243900" cy="22437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800"/>
              </a:spcBef>
              <a:spcAft>
                <a:spcPts val="0"/>
              </a:spcAft>
              <a:buSzPts val="1400"/>
              <a:buChar char="●"/>
            </a:pPr>
            <a:r>
              <a:rPr lang="en" sz="1400"/>
              <a:t>Scalability</a:t>
            </a:r>
            <a:endParaRPr sz="1400"/>
          </a:p>
          <a:p>
            <a:pPr indent="-317500" lvl="0" marL="457200" rtl="0" algn="l">
              <a:lnSpc>
                <a:spcPct val="115000"/>
              </a:lnSpc>
              <a:spcBef>
                <a:spcPts val="0"/>
              </a:spcBef>
              <a:spcAft>
                <a:spcPts val="0"/>
              </a:spcAft>
              <a:buSzPts val="1400"/>
              <a:buChar char="●"/>
            </a:pPr>
            <a:r>
              <a:rPr lang="en" sz="1400"/>
              <a:t>High transaction fees</a:t>
            </a:r>
            <a:endParaRPr sz="1400"/>
          </a:p>
          <a:p>
            <a:pPr indent="-317500" lvl="0" marL="457200" rtl="0" algn="l">
              <a:lnSpc>
                <a:spcPct val="115000"/>
              </a:lnSpc>
              <a:spcBef>
                <a:spcPts val="0"/>
              </a:spcBef>
              <a:spcAft>
                <a:spcPts val="0"/>
              </a:spcAft>
              <a:buSzPts val="1400"/>
              <a:buChar char="●"/>
            </a:pPr>
            <a:r>
              <a:rPr lang="en" sz="1400"/>
              <a:t>Complexity of implementation</a:t>
            </a:r>
            <a:endParaRPr sz="1400"/>
          </a:p>
          <a:p>
            <a:pPr indent="-317500" lvl="0" marL="457200" rtl="0" algn="l">
              <a:lnSpc>
                <a:spcPct val="115000"/>
              </a:lnSpc>
              <a:spcBef>
                <a:spcPts val="0"/>
              </a:spcBef>
              <a:spcAft>
                <a:spcPts val="0"/>
              </a:spcAft>
              <a:buSzPts val="1400"/>
              <a:buChar char="●"/>
            </a:pPr>
            <a:r>
              <a:rPr lang="en" sz="1400"/>
              <a:t>User experience</a:t>
            </a:r>
            <a:endParaRPr sz="1400"/>
          </a:p>
          <a:p>
            <a:pPr indent="-317500" lvl="0" marL="457200" rtl="0" algn="l">
              <a:lnSpc>
                <a:spcPct val="115000"/>
              </a:lnSpc>
              <a:spcBef>
                <a:spcPts val="0"/>
              </a:spcBef>
              <a:spcAft>
                <a:spcPts val="0"/>
              </a:spcAft>
              <a:buSzPts val="1400"/>
              <a:buChar char="●"/>
            </a:pPr>
            <a:r>
              <a:rPr lang="en" sz="1400"/>
              <a:t>Adoption</a:t>
            </a:r>
            <a:endParaRPr sz="1400">
              <a:solidFill>
                <a:srgbClr val="000000"/>
              </a:solidFill>
              <a:latin typeface="Calibri"/>
              <a:ea typeface="Calibri"/>
              <a:cs typeface="Calibri"/>
              <a:sym typeface="Calibri"/>
            </a:endParaRPr>
          </a:p>
          <a:p>
            <a:pPr indent="0" lvl="0" marL="0" rtl="0" algn="l">
              <a:spcBef>
                <a:spcPts val="1200"/>
              </a:spcBef>
              <a:spcAft>
                <a:spcPts val="1200"/>
              </a:spcAft>
              <a:buNone/>
            </a:pPr>
            <a:r>
              <a:t/>
            </a:r>
            <a:endParaRPr sz="1400"/>
          </a:p>
        </p:txBody>
      </p:sp>
      <p:pic>
        <p:nvPicPr>
          <p:cNvPr id="152" name="Google Shape;152;p26"/>
          <p:cNvPicPr preferRelativeResize="0"/>
          <p:nvPr/>
        </p:nvPicPr>
        <p:blipFill>
          <a:blip r:embed="rId3">
            <a:alphaModFix/>
          </a:blip>
          <a:stretch>
            <a:fillRect/>
          </a:stretch>
        </p:blipFill>
        <p:spPr>
          <a:xfrm>
            <a:off x="5393125" y="1715325"/>
            <a:ext cx="2283600" cy="228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ctrTitle"/>
          </p:nvPr>
        </p:nvSpPr>
        <p:spPr>
          <a:xfrm>
            <a:off x="691050" y="13803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in NFTs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30575" y="994600"/>
            <a:ext cx="3706500" cy="3380400"/>
          </a:xfrm>
          <a:prstGeom prst="rect">
            <a:avLst/>
          </a:prstGeom>
        </p:spPr>
        <p:txBody>
          <a:bodyPr anchorCtr="0" anchor="t" bIns="91425" lIns="91425" spcFirstLastPara="1" rIns="91425" wrap="square" tIns="91425">
            <a:noAutofit/>
          </a:bodyPr>
          <a:lstStyle/>
          <a:p>
            <a:pPr indent="-344170" lvl="0" marL="457200" rtl="0" algn="l">
              <a:lnSpc>
                <a:spcPct val="150000"/>
              </a:lnSpc>
              <a:spcBef>
                <a:spcPts val="0"/>
              </a:spcBef>
              <a:spcAft>
                <a:spcPts val="0"/>
              </a:spcAft>
              <a:buSzPts val="1820"/>
              <a:buChar char="●"/>
            </a:pPr>
            <a:r>
              <a:rPr lang="en" sz="1820"/>
              <a:t>NFT Mechanism</a:t>
            </a:r>
            <a:endParaRPr sz="1820"/>
          </a:p>
          <a:p>
            <a:pPr indent="-344170" lvl="0" marL="457200" rtl="0" algn="l">
              <a:lnSpc>
                <a:spcPct val="150000"/>
              </a:lnSpc>
              <a:spcBef>
                <a:spcPts val="0"/>
              </a:spcBef>
              <a:spcAft>
                <a:spcPts val="0"/>
              </a:spcAft>
              <a:buSzPts val="1820"/>
              <a:buChar char="●"/>
            </a:pPr>
            <a:r>
              <a:rPr lang="en" sz="1820"/>
              <a:t>Advantages of using NFT</a:t>
            </a:r>
            <a:endParaRPr sz="1820"/>
          </a:p>
          <a:p>
            <a:pPr indent="-344170" lvl="0" marL="457200" rtl="0" algn="l">
              <a:lnSpc>
                <a:spcPct val="150000"/>
              </a:lnSpc>
              <a:spcBef>
                <a:spcPts val="0"/>
              </a:spcBef>
              <a:spcAft>
                <a:spcPts val="0"/>
              </a:spcAft>
              <a:buSzPts val="1820"/>
              <a:buChar char="●"/>
            </a:pPr>
            <a:r>
              <a:rPr lang="en" sz="1820"/>
              <a:t>Applications of NFT</a:t>
            </a:r>
            <a:endParaRPr sz="1820"/>
          </a:p>
          <a:p>
            <a:pPr indent="-344170" lvl="0" marL="457200" rtl="0" algn="l">
              <a:lnSpc>
                <a:spcPct val="150000"/>
              </a:lnSpc>
              <a:spcBef>
                <a:spcPts val="0"/>
              </a:spcBef>
              <a:spcAft>
                <a:spcPts val="0"/>
              </a:spcAft>
              <a:buSzPts val="1820"/>
              <a:buChar char="●"/>
            </a:pPr>
            <a:r>
              <a:rPr lang="en" sz="1820"/>
              <a:t>Key Challenges of NFT</a:t>
            </a:r>
            <a:endParaRPr sz="1820"/>
          </a:p>
          <a:p>
            <a:pPr indent="-344170" lvl="0" marL="457200" rtl="0" algn="l">
              <a:lnSpc>
                <a:spcPct val="150000"/>
              </a:lnSpc>
              <a:spcBef>
                <a:spcPts val="0"/>
              </a:spcBef>
              <a:spcAft>
                <a:spcPts val="0"/>
              </a:spcAft>
              <a:buSzPts val="1820"/>
              <a:buChar char="●"/>
            </a:pPr>
            <a:r>
              <a:rPr lang="en" sz="1820"/>
              <a:t>Mitigation for these issues</a:t>
            </a:r>
            <a:endParaRPr sz="1820"/>
          </a:p>
          <a:p>
            <a:pPr indent="-344170" lvl="0" marL="457200" rtl="0" algn="l">
              <a:lnSpc>
                <a:spcPct val="150000"/>
              </a:lnSpc>
              <a:spcBef>
                <a:spcPts val="0"/>
              </a:spcBef>
              <a:spcAft>
                <a:spcPts val="0"/>
              </a:spcAft>
              <a:buSzPts val="1820"/>
              <a:buChar char="●"/>
            </a:pPr>
            <a:r>
              <a:rPr lang="en" sz="1820"/>
              <a:t>Future of NFT</a:t>
            </a:r>
            <a:endParaRPr sz="1820"/>
          </a:p>
        </p:txBody>
      </p:sp>
      <p:pic>
        <p:nvPicPr>
          <p:cNvPr id="163" name="Google Shape;163;p28"/>
          <p:cNvPicPr preferRelativeResize="0"/>
          <p:nvPr/>
        </p:nvPicPr>
        <p:blipFill>
          <a:blip r:embed="rId3">
            <a:alphaModFix/>
          </a:blip>
          <a:stretch>
            <a:fillRect/>
          </a:stretch>
        </p:blipFill>
        <p:spPr>
          <a:xfrm>
            <a:off x="4517450" y="887200"/>
            <a:ext cx="4408775" cy="3088175"/>
          </a:xfrm>
          <a:prstGeom prst="rect">
            <a:avLst/>
          </a:prstGeom>
          <a:noFill/>
          <a:ln>
            <a:noFill/>
          </a:ln>
        </p:spPr>
      </p:pic>
      <p:sp>
        <p:nvSpPr>
          <p:cNvPr id="164" name="Google Shape;164;p28"/>
          <p:cNvSpPr txBox="1"/>
          <p:nvPr/>
        </p:nvSpPr>
        <p:spPr>
          <a:xfrm>
            <a:off x="4818938" y="4013075"/>
            <a:ext cx="380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Figure : How NFTs work</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57975" y="263775"/>
            <a:ext cx="8474400" cy="8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NFT PAPER REVIEWs</a:t>
            </a:r>
            <a:endParaRPr sz="1500">
              <a:latin typeface="Arial"/>
              <a:ea typeface="Arial"/>
              <a:cs typeface="Arial"/>
              <a:sym typeface="Arial"/>
            </a:endParaRPr>
          </a:p>
          <a:p>
            <a:pPr indent="0" lvl="0" marL="0" rtl="0" algn="l">
              <a:spcBef>
                <a:spcPts val="0"/>
              </a:spcBef>
              <a:spcAft>
                <a:spcPts val="0"/>
              </a:spcAft>
              <a:buNone/>
            </a:pPr>
            <a:r>
              <a:t/>
            </a:r>
            <a:endParaRPr/>
          </a:p>
        </p:txBody>
      </p:sp>
      <p:sp>
        <p:nvSpPr>
          <p:cNvPr id="170" name="Google Shape;170;p29"/>
          <p:cNvSpPr txBox="1"/>
          <p:nvPr/>
        </p:nvSpPr>
        <p:spPr>
          <a:xfrm>
            <a:off x="-6975" y="1202125"/>
            <a:ext cx="9204300" cy="401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1 : A review of the key challenges of non-fungible tokens</a:t>
            </a:r>
            <a:endParaRPr b="1" sz="1300">
              <a:solidFill>
                <a:schemeClr val="accent1"/>
              </a:solidFill>
              <a:latin typeface="Merriweather"/>
              <a:ea typeface="Merriweather"/>
              <a:cs typeface="Merriweather"/>
              <a:sym typeface="Merriweather"/>
            </a:endParaRPr>
          </a:p>
          <a:p>
            <a:pPr indent="-311150" lvl="0" marL="457200" marR="0" rtl="0" algn="l">
              <a:lnSpc>
                <a:spcPct val="90000"/>
              </a:lnSpc>
              <a:spcBef>
                <a:spcPts val="1000"/>
              </a:spcBef>
              <a:spcAft>
                <a:spcPts val="0"/>
              </a:spcAft>
              <a:buClr>
                <a:schemeClr val="dk2"/>
              </a:buClr>
              <a:buSzPts val="1300"/>
              <a:buFont typeface="Roboto"/>
              <a:buChar char="●"/>
            </a:pPr>
            <a:r>
              <a:rPr lang="en" sz="1300">
                <a:solidFill>
                  <a:schemeClr val="dk2"/>
                </a:solidFill>
                <a:latin typeface="Roboto"/>
                <a:ea typeface="Roboto"/>
                <a:cs typeface="Roboto"/>
                <a:sym typeface="Roboto"/>
              </a:rPr>
              <a:t>Reviewed 42 articles</a:t>
            </a:r>
            <a:endParaRPr sz="1300">
              <a:solidFill>
                <a:schemeClr val="dk2"/>
              </a:solidFill>
              <a:latin typeface="Roboto"/>
              <a:ea typeface="Roboto"/>
              <a:cs typeface="Roboto"/>
              <a:sym typeface="Roboto"/>
            </a:endParaRPr>
          </a:p>
          <a:p>
            <a:pPr indent="-311150" lvl="0" marL="4572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Classified challenges in 7 categories :</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Usability </a:t>
            </a:r>
            <a:r>
              <a:rPr lang="en" sz="1300">
                <a:solidFill>
                  <a:schemeClr val="dk2"/>
                </a:solidFill>
                <a:latin typeface="Roboto"/>
                <a:ea typeface="Roboto"/>
                <a:cs typeface="Roboto"/>
                <a:sym typeface="Roboto"/>
              </a:rPr>
              <a:t>Challenges</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Privacy Issues</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Governance Consideration</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Security Issues</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Extensibility Issues</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Environmental Impact</a:t>
            </a:r>
            <a:endParaRPr sz="1300">
              <a:solidFill>
                <a:schemeClr val="dk2"/>
              </a:solidFill>
              <a:latin typeface="Roboto"/>
              <a:ea typeface="Roboto"/>
              <a:cs typeface="Roboto"/>
              <a:sym typeface="Roboto"/>
            </a:endParaRPr>
          </a:p>
          <a:p>
            <a:pPr indent="-311150" lvl="1" marL="914400" marR="0" rtl="0" algn="l">
              <a:lnSpc>
                <a:spcPct val="9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Intellectual Property Issues</a:t>
            </a:r>
            <a:endParaRPr sz="13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300">
                <a:solidFill>
                  <a:schemeClr val="dk2"/>
                </a:solidFill>
                <a:latin typeface="Roboto"/>
                <a:ea typeface="Roboto"/>
                <a:cs typeface="Roboto"/>
                <a:sym typeface="Roboto"/>
              </a:rPr>
              <a:t>2</a:t>
            </a:r>
            <a:r>
              <a:rPr b="1" lang="en" sz="1300">
                <a:solidFill>
                  <a:schemeClr val="dk2"/>
                </a:solidFill>
                <a:latin typeface="Roboto"/>
                <a:ea typeface="Roboto"/>
                <a:cs typeface="Roboto"/>
                <a:sym typeface="Roboto"/>
              </a:rPr>
              <a:t> : Blockchain technology for creative industries: Current state and research opportunities</a:t>
            </a:r>
            <a:endParaRPr b="1" sz="13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b="1" sz="1300">
              <a:solidFill>
                <a:schemeClr val="accent1"/>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Moved through heritage phases and into exploration, with a persistent drive for exploitation.</a:t>
            </a:r>
            <a:endParaRPr sz="1300">
              <a:solidFill>
                <a:schemeClr val="dk2"/>
              </a:solidFill>
              <a:latin typeface="Roboto"/>
              <a:ea typeface="Roboto"/>
              <a:cs typeface="Roboto"/>
              <a:sym typeface="Roboto"/>
            </a:endParaRPr>
          </a:p>
          <a:p>
            <a:pPr indent="-311150" lvl="0" marL="457200" rtl="0" algn="l">
              <a:lnSpc>
                <a:spcPct val="15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Generated disruption across a wide range of markets, including fine arts, sports, law, escrow, tickets, digital collectibles, gaming, and crypto-technical sectors.</a:t>
            </a:r>
            <a:endParaRPr sz="1300">
              <a:solidFill>
                <a:schemeClr val="dk2"/>
              </a:solidFill>
              <a:latin typeface="Roboto"/>
              <a:ea typeface="Roboto"/>
              <a:cs typeface="Roboto"/>
              <a:sym typeface="Roboto"/>
            </a:endParaRPr>
          </a:p>
          <a:p>
            <a:pPr indent="-311150" lvl="0" marL="457200" rtl="0" algn="l">
              <a:lnSpc>
                <a:spcPct val="150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Have the potential to disrupt several industries and have already facilitated the birth of new marketplaces.</a:t>
            </a:r>
            <a:endParaRPr sz="1300">
              <a:solidFill>
                <a:schemeClr val="accent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ctrTitle"/>
          </p:nvPr>
        </p:nvSpPr>
        <p:spPr>
          <a:xfrm>
            <a:off x="796225" y="15460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in Banking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500"/>
              <a:t> </a:t>
            </a:r>
            <a:r>
              <a:rPr lang="en"/>
              <a:t>Traditional</a:t>
            </a:r>
            <a:r>
              <a:rPr b="1" lang="en" sz="2500"/>
              <a:t> </a:t>
            </a:r>
            <a:r>
              <a:rPr lang="en"/>
              <a:t>Banking System</a:t>
            </a:r>
            <a:endParaRPr sz="2500"/>
          </a:p>
        </p:txBody>
      </p:sp>
      <p:sp>
        <p:nvSpPr>
          <p:cNvPr id="181" name="Google Shape;181;p31"/>
          <p:cNvSpPr txBox="1"/>
          <p:nvPr/>
        </p:nvSpPr>
        <p:spPr>
          <a:xfrm>
            <a:off x="373850" y="1701600"/>
            <a:ext cx="46923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latin typeface="Roboto"/>
                <a:ea typeface="Roboto"/>
                <a:cs typeface="Roboto"/>
                <a:sym typeface="Roboto"/>
              </a:rPr>
              <a:t>Banking:</a:t>
            </a:r>
            <a:endParaRPr b="1">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Important to an Economy’s Smooth Operation</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Make Purchases, Withdraw Cash &amp; Loan activity.</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Online Banking</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2"/>
                </a:solidFill>
                <a:latin typeface="Roboto"/>
                <a:ea typeface="Roboto"/>
                <a:cs typeface="Roboto"/>
                <a:sym typeface="Roboto"/>
              </a:rPr>
              <a:t>Traditional Banking:</a:t>
            </a:r>
            <a:endParaRPr b="1">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Foundation of the Global Financial System for Business and Economy.</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Centralized database (Security and Integrity).</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All Banks Work with Central Electronic Ledger.</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82" name="Google Shape;182;p31"/>
          <p:cNvPicPr preferRelativeResize="0"/>
          <p:nvPr/>
        </p:nvPicPr>
        <p:blipFill>
          <a:blip r:embed="rId3">
            <a:alphaModFix/>
          </a:blip>
          <a:stretch>
            <a:fillRect/>
          </a:stretch>
        </p:blipFill>
        <p:spPr>
          <a:xfrm>
            <a:off x="5540825" y="1341475"/>
            <a:ext cx="3225050" cy="371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 </a:t>
            </a:r>
            <a:r>
              <a:rPr lang="en" sz="2500"/>
              <a:t>C</a:t>
            </a:r>
            <a:r>
              <a:rPr lang="en" sz="2500"/>
              <a:t>hallenges of</a:t>
            </a:r>
            <a:r>
              <a:rPr lang="en" sz="2500"/>
              <a:t> T</a:t>
            </a:r>
            <a:r>
              <a:rPr lang="en" sz="2500"/>
              <a:t>raditional</a:t>
            </a:r>
            <a:r>
              <a:rPr lang="en" sz="2500"/>
              <a:t> B</a:t>
            </a:r>
            <a:r>
              <a:rPr lang="en" sz="2500"/>
              <a:t>anking</a:t>
            </a:r>
            <a:r>
              <a:rPr lang="en" sz="2500"/>
              <a:t> Sy</a:t>
            </a:r>
            <a:r>
              <a:rPr lang="en" sz="2500"/>
              <a:t>stem</a:t>
            </a:r>
            <a:endParaRPr/>
          </a:p>
        </p:txBody>
      </p:sp>
      <p:sp>
        <p:nvSpPr>
          <p:cNvPr id="188" name="Google Shape;188;p3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Main Challenges of Traditional Banking:</a:t>
            </a:r>
            <a:endParaRPr sz="1400"/>
          </a:p>
          <a:p>
            <a:pPr indent="-317500" lvl="0" marL="457200" rtl="0" algn="l">
              <a:spcBef>
                <a:spcPts val="0"/>
              </a:spcBef>
              <a:spcAft>
                <a:spcPts val="0"/>
              </a:spcAft>
              <a:buSzPts val="1400"/>
              <a:buChar char="●"/>
            </a:pPr>
            <a:r>
              <a:rPr lang="en" sz="1400"/>
              <a:t>Inefficiency</a:t>
            </a:r>
            <a:endParaRPr sz="1400"/>
          </a:p>
          <a:p>
            <a:pPr indent="-317500" lvl="0" marL="457200" rtl="0" algn="l">
              <a:spcBef>
                <a:spcPts val="0"/>
              </a:spcBef>
              <a:spcAft>
                <a:spcPts val="0"/>
              </a:spcAft>
              <a:buSzPts val="1400"/>
              <a:buChar char="●"/>
            </a:pPr>
            <a:r>
              <a:rPr lang="en" sz="1400"/>
              <a:t>Transparency Issue</a:t>
            </a:r>
            <a:endParaRPr sz="1400"/>
          </a:p>
          <a:p>
            <a:pPr indent="-317500" lvl="0" marL="457200" rtl="0" algn="l">
              <a:spcBef>
                <a:spcPts val="0"/>
              </a:spcBef>
              <a:spcAft>
                <a:spcPts val="0"/>
              </a:spcAft>
              <a:buSzPts val="1400"/>
              <a:buChar char="●"/>
            </a:pPr>
            <a:r>
              <a:rPr lang="en" sz="1400"/>
              <a:t>Limited Accessibility</a:t>
            </a:r>
            <a:endParaRPr sz="1400"/>
          </a:p>
          <a:p>
            <a:pPr indent="-317500" lvl="0" marL="457200" rtl="0" algn="l">
              <a:spcBef>
                <a:spcPts val="0"/>
              </a:spcBef>
              <a:spcAft>
                <a:spcPts val="0"/>
              </a:spcAft>
              <a:buSzPts val="1400"/>
              <a:buChar char="●"/>
            </a:pPr>
            <a:r>
              <a:rPr lang="en" sz="1400"/>
              <a:t>Centralization Issue</a:t>
            </a:r>
            <a:endParaRPr sz="1400"/>
          </a:p>
          <a:p>
            <a:pPr indent="-317500" lvl="0" marL="457200" rtl="0" algn="l">
              <a:spcBef>
                <a:spcPts val="0"/>
              </a:spcBef>
              <a:spcAft>
                <a:spcPts val="0"/>
              </a:spcAft>
              <a:buSzPts val="1400"/>
              <a:buChar char="●"/>
            </a:pPr>
            <a:r>
              <a:rPr lang="en" sz="1400"/>
              <a:t>Security Issue</a:t>
            </a:r>
            <a:endParaRPr sz="1400"/>
          </a:p>
          <a:p>
            <a:pPr indent="-317500" lvl="0" marL="457200" rtl="0" algn="l">
              <a:spcBef>
                <a:spcPts val="0"/>
              </a:spcBef>
              <a:spcAft>
                <a:spcPts val="0"/>
              </a:spcAft>
              <a:buSzPts val="1400"/>
              <a:buChar char="●"/>
            </a:pPr>
            <a:r>
              <a:rPr lang="en" sz="1400"/>
              <a:t>Intermediaries</a:t>
            </a:r>
            <a:endParaRPr sz="1400"/>
          </a:p>
          <a:p>
            <a:pPr indent="-317500" lvl="0" marL="457200" rtl="0" algn="l">
              <a:spcBef>
                <a:spcPts val="0"/>
              </a:spcBef>
              <a:spcAft>
                <a:spcPts val="0"/>
              </a:spcAft>
              <a:buSzPts val="1400"/>
              <a:buChar char="●"/>
            </a:pPr>
            <a:r>
              <a:rPr lang="en" sz="1400"/>
              <a:t>Costs</a:t>
            </a:r>
            <a:endParaRPr sz="1400"/>
          </a:p>
          <a:p>
            <a:pPr indent="-317500" lvl="0" marL="457200" rtl="0" algn="l">
              <a:spcBef>
                <a:spcPts val="0"/>
              </a:spcBef>
              <a:spcAft>
                <a:spcPts val="0"/>
              </a:spcAft>
              <a:buSzPts val="1400"/>
              <a:buChar char="●"/>
            </a:pPr>
            <a:r>
              <a:rPr lang="en" sz="1400"/>
              <a:t>Lack of Innovation</a:t>
            </a:r>
            <a:endParaRPr sz="1400"/>
          </a:p>
        </p:txBody>
      </p:sp>
      <p:pic>
        <p:nvPicPr>
          <p:cNvPr id="189" name="Google Shape;189;p32"/>
          <p:cNvPicPr preferRelativeResize="0"/>
          <p:nvPr/>
        </p:nvPicPr>
        <p:blipFill>
          <a:blip r:embed="rId3">
            <a:alphaModFix/>
          </a:blip>
          <a:stretch>
            <a:fillRect/>
          </a:stretch>
        </p:blipFill>
        <p:spPr>
          <a:xfrm>
            <a:off x="4950433" y="1627950"/>
            <a:ext cx="3763824" cy="250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U</a:t>
            </a:r>
            <a:r>
              <a:rPr lang="en" sz="2300">
                <a:solidFill>
                  <a:srgbClr val="FFFFFF"/>
                </a:solidFill>
              </a:rPr>
              <a:t>se of </a:t>
            </a:r>
            <a:r>
              <a:rPr lang="en" sz="2300">
                <a:solidFill>
                  <a:srgbClr val="FFFFFF"/>
                </a:solidFill>
              </a:rPr>
              <a:t>B</a:t>
            </a:r>
            <a:r>
              <a:rPr lang="en" sz="2300">
                <a:solidFill>
                  <a:srgbClr val="FFFFFF"/>
                </a:solidFill>
              </a:rPr>
              <a:t>lockchain</a:t>
            </a:r>
            <a:r>
              <a:rPr lang="en" sz="2300">
                <a:solidFill>
                  <a:srgbClr val="FFFFFF"/>
                </a:solidFill>
              </a:rPr>
              <a:t> in B</a:t>
            </a:r>
            <a:r>
              <a:rPr lang="en" sz="2300">
                <a:solidFill>
                  <a:srgbClr val="FFFFFF"/>
                </a:solidFill>
              </a:rPr>
              <a:t>anking</a:t>
            </a:r>
            <a:endParaRPr/>
          </a:p>
        </p:txBody>
      </p:sp>
      <p:sp>
        <p:nvSpPr>
          <p:cNvPr id="195" name="Google Shape;195;p33"/>
          <p:cNvSpPr txBox="1"/>
          <p:nvPr>
            <p:ph idx="1" type="body"/>
          </p:nvPr>
        </p:nvSpPr>
        <p:spPr>
          <a:xfrm>
            <a:off x="311725" y="2098675"/>
            <a:ext cx="4728600" cy="16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Blockchain in Banking</a:t>
            </a:r>
            <a:endParaRPr b="1" sz="1400"/>
          </a:p>
          <a:p>
            <a:pPr indent="-317500" lvl="0" marL="457200" rtl="0" algn="l">
              <a:spcBef>
                <a:spcPts val="0"/>
              </a:spcBef>
              <a:spcAft>
                <a:spcPts val="0"/>
              </a:spcAft>
              <a:buSzPts val="1400"/>
              <a:buChar char="●"/>
            </a:pPr>
            <a:r>
              <a:rPr lang="en" sz="1400"/>
              <a:t>Decentralized and Distributed Digital Ledger</a:t>
            </a:r>
            <a:endParaRPr sz="1400"/>
          </a:p>
          <a:p>
            <a:pPr indent="-317500" lvl="0" marL="457200" rtl="0" algn="l">
              <a:spcBef>
                <a:spcPts val="0"/>
              </a:spcBef>
              <a:spcAft>
                <a:spcPts val="0"/>
              </a:spcAft>
              <a:buSzPts val="1400"/>
              <a:buChar char="●"/>
            </a:pPr>
            <a:r>
              <a:rPr lang="en" sz="1400"/>
              <a:t>Consortium Blockchain</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pic>
        <p:nvPicPr>
          <p:cNvPr id="196" name="Google Shape;196;p33"/>
          <p:cNvPicPr preferRelativeResize="0"/>
          <p:nvPr/>
        </p:nvPicPr>
        <p:blipFill>
          <a:blip r:embed="rId3">
            <a:alphaModFix/>
          </a:blip>
          <a:stretch>
            <a:fillRect/>
          </a:stretch>
        </p:blipFill>
        <p:spPr>
          <a:xfrm>
            <a:off x="5185900" y="1505700"/>
            <a:ext cx="3292891" cy="3390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300">
                <a:solidFill>
                  <a:srgbClr val="FFFFFF"/>
                </a:solidFill>
              </a:rPr>
              <a:t>B</a:t>
            </a:r>
            <a:r>
              <a:rPr lang="en" sz="2300">
                <a:solidFill>
                  <a:srgbClr val="FFFFFF"/>
                </a:solidFill>
              </a:rPr>
              <a:t>lockchain</a:t>
            </a:r>
            <a:r>
              <a:rPr lang="en">
                <a:solidFill>
                  <a:srgbClr val="FFFFFF"/>
                </a:solidFill>
              </a:rPr>
              <a:t> </a:t>
            </a:r>
            <a:r>
              <a:rPr lang="en" sz="2300">
                <a:solidFill>
                  <a:srgbClr val="FFFFFF"/>
                </a:solidFill>
              </a:rPr>
              <a:t>B</a:t>
            </a:r>
            <a:r>
              <a:rPr lang="en" sz="2300">
                <a:solidFill>
                  <a:srgbClr val="FFFFFF"/>
                </a:solidFill>
              </a:rPr>
              <a:t>ased</a:t>
            </a:r>
            <a:r>
              <a:rPr lang="en" sz="2300">
                <a:solidFill>
                  <a:srgbClr val="FFFFFF"/>
                </a:solidFill>
              </a:rPr>
              <a:t> B</a:t>
            </a:r>
            <a:r>
              <a:rPr lang="en" sz="2300">
                <a:solidFill>
                  <a:srgbClr val="FFFFFF"/>
                </a:solidFill>
              </a:rPr>
              <a:t>anking</a:t>
            </a:r>
            <a:endParaRPr sz="2300">
              <a:solidFill>
                <a:srgbClr val="FFFFFF"/>
              </a:solidFill>
            </a:endParaRPr>
          </a:p>
        </p:txBody>
      </p:sp>
      <p:sp>
        <p:nvSpPr>
          <p:cNvPr id="202" name="Google Shape;202;p3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Blockchain Based Banking</a:t>
            </a:r>
            <a:endParaRPr sz="1400"/>
          </a:p>
          <a:p>
            <a:pPr indent="-317500" lvl="0" marL="457200" rtl="0" algn="l">
              <a:spcBef>
                <a:spcPts val="0"/>
              </a:spcBef>
              <a:spcAft>
                <a:spcPts val="0"/>
              </a:spcAft>
              <a:buSzPts val="1400"/>
              <a:buChar char="●"/>
            </a:pPr>
            <a:r>
              <a:rPr lang="en" sz="1400"/>
              <a:t>Making a Blockchain Network</a:t>
            </a:r>
            <a:endParaRPr sz="1400"/>
          </a:p>
          <a:p>
            <a:pPr indent="-317500" lvl="0" marL="457200" rtl="0" algn="l">
              <a:spcBef>
                <a:spcPts val="0"/>
              </a:spcBef>
              <a:spcAft>
                <a:spcPts val="0"/>
              </a:spcAft>
              <a:buSzPts val="1400"/>
              <a:buChar char="●"/>
            </a:pPr>
            <a:r>
              <a:rPr lang="en" sz="1400"/>
              <a:t>Digital wallet creation</a:t>
            </a:r>
            <a:endParaRPr sz="1400"/>
          </a:p>
          <a:p>
            <a:pPr indent="-317500" lvl="0" marL="457200" rtl="0" algn="l">
              <a:spcBef>
                <a:spcPts val="0"/>
              </a:spcBef>
              <a:spcAft>
                <a:spcPts val="0"/>
              </a:spcAft>
              <a:buSzPts val="1400"/>
              <a:buChar char="●"/>
            </a:pPr>
            <a:r>
              <a:rPr lang="en" sz="1400"/>
              <a:t>Initiating Transactions</a:t>
            </a:r>
            <a:endParaRPr sz="1400"/>
          </a:p>
          <a:p>
            <a:pPr indent="-317500" lvl="0" marL="457200" rtl="0" algn="l">
              <a:spcBef>
                <a:spcPts val="0"/>
              </a:spcBef>
              <a:spcAft>
                <a:spcPts val="0"/>
              </a:spcAft>
              <a:buSzPts val="1400"/>
              <a:buChar char="●"/>
            </a:pPr>
            <a:r>
              <a:rPr lang="en" sz="1400"/>
              <a:t>Recording Transactions</a:t>
            </a:r>
            <a:endParaRPr sz="1400"/>
          </a:p>
          <a:p>
            <a:pPr indent="-317500" lvl="0" marL="457200" rtl="0" algn="l">
              <a:spcBef>
                <a:spcPts val="0"/>
              </a:spcBef>
              <a:spcAft>
                <a:spcPts val="0"/>
              </a:spcAft>
              <a:buSzPts val="1400"/>
              <a:buChar char="●"/>
            </a:pPr>
            <a:r>
              <a:rPr lang="en" sz="1400"/>
              <a:t>Settlement</a:t>
            </a:r>
            <a:endParaRPr sz="1400"/>
          </a:p>
          <a:p>
            <a:pPr indent="-317500" lvl="0" marL="457200" rtl="0" algn="l">
              <a:spcBef>
                <a:spcPts val="0"/>
              </a:spcBef>
              <a:spcAft>
                <a:spcPts val="0"/>
              </a:spcAft>
              <a:buSzPts val="1400"/>
              <a:buChar char="●"/>
            </a:pPr>
            <a:r>
              <a:rPr lang="en" sz="1400"/>
              <a:t>Regulation and compliance</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
        <p:nvSpPr>
          <p:cNvPr id="203" name="Google Shape;203;p3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4"/>
          <p:cNvPicPr preferRelativeResize="0"/>
          <p:nvPr/>
        </p:nvPicPr>
        <p:blipFill>
          <a:blip r:embed="rId3">
            <a:alphaModFix/>
          </a:blip>
          <a:stretch>
            <a:fillRect/>
          </a:stretch>
        </p:blipFill>
        <p:spPr>
          <a:xfrm>
            <a:off x="3751275" y="1505700"/>
            <a:ext cx="5183551" cy="338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Key Features</a:t>
            </a:r>
            <a:r>
              <a:rPr lang="en" sz="2300">
                <a:solidFill>
                  <a:srgbClr val="FFFFFF"/>
                </a:solidFill>
              </a:rPr>
              <a:t> of Blockchain in Banking</a:t>
            </a:r>
            <a:endParaRPr/>
          </a:p>
        </p:txBody>
      </p:sp>
      <p:sp>
        <p:nvSpPr>
          <p:cNvPr id="210" name="Google Shape;210;p35"/>
          <p:cNvSpPr txBox="1"/>
          <p:nvPr>
            <p:ph idx="1" type="body"/>
          </p:nvPr>
        </p:nvSpPr>
        <p:spPr>
          <a:xfrm>
            <a:off x="311700" y="1505700"/>
            <a:ext cx="52314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Key Features of Blockchain based Banking</a:t>
            </a:r>
            <a:endParaRPr sz="1400"/>
          </a:p>
          <a:p>
            <a:pPr indent="-317500" lvl="0" marL="457200" rtl="0" algn="l">
              <a:spcBef>
                <a:spcPts val="0"/>
              </a:spcBef>
              <a:spcAft>
                <a:spcPts val="0"/>
              </a:spcAft>
              <a:buSzPts val="1400"/>
              <a:buChar char="●"/>
            </a:pPr>
            <a:r>
              <a:rPr lang="en" sz="1400"/>
              <a:t>No Centralized Authority or intermediary to Facilitate Transactions</a:t>
            </a:r>
            <a:endParaRPr sz="1400"/>
          </a:p>
          <a:p>
            <a:pPr indent="-317500" lvl="0" marL="457200" rtl="0" algn="l">
              <a:spcBef>
                <a:spcPts val="0"/>
              </a:spcBef>
              <a:spcAft>
                <a:spcPts val="0"/>
              </a:spcAft>
              <a:buSzPts val="1400"/>
              <a:buChar char="●"/>
            </a:pPr>
            <a:r>
              <a:rPr lang="en" sz="1400"/>
              <a:t>Secure and Faster International Money Transfer</a:t>
            </a:r>
            <a:endParaRPr sz="1400"/>
          </a:p>
          <a:p>
            <a:pPr indent="-317500" lvl="0" marL="457200" rtl="0" algn="l">
              <a:spcBef>
                <a:spcPts val="0"/>
              </a:spcBef>
              <a:spcAft>
                <a:spcPts val="0"/>
              </a:spcAft>
              <a:buSzPts val="1400"/>
              <a:buChar char="●"/>
            </a:pPr>
            <a:r>
              <a:rPr lang="en" sz="1400"/>
              <a:t>Reducing Operational Risks and Enabling Real-time </a:t>
            </a:r>
            <a:endParaRPr b="1" sz="1400"/>
          </a:p>
          <a:p>
            <a:pPr indent="-317500" lvl="0" marL="457200" rtl="0" algn="l">
              <a:lnSpc>
                <a:spcPct val="120000"/>
              </a:lnSpc>
              <a:spcBef>
                <a:spcPts val="0"/>
              </a:spcBef>
              <a:spcAft>
                <a:spcPts val="0"/>
              </a:spcAft>
              <a:buSzPts val="1400"/>
              <a:buChar char="●"/>
            </a:pPr>
            <a:r>
              <a:rPr lang="en" sz="1400"/>
              <a:t>Streamlined Credit Prediction and Credit Scoring</a:t>
            </a:r>
            <a:endParaRPr sz="1400"/>
          </a:p>
          <a:p>
            <a:pPr indent="-317500" lvl="0" marL="457200" rtl="0" algn="l">
              <a:lnSpc>
                <a:spcPct val="120000"/>
              </a:lnSpc>
              <a:spcBef>
                <a:spcPts val="0"/>
              </a:spcBef>
              <a:spcAft>
                <a:spcPts val="0"/>
              </a:spcAft>
              <a:buSzPts val="1400"/>
              <a:buChar char="●"/>
            </a:pPr>
            <a:r>
              <a:rPr lang="en" sz="1400"/>
              <a:t>Less Operational Cost for Banks and Customers</a:t>
            </a:r>
            <a:endParaRPr sz="1400"/>
          </a:p>
          <a:p>
            <a:pPr indent="-317500" lvl="0" marL="457200" rtl="0" algn="l">
              <a:lnSpc>
                <a:spcPct val="120000"/>
              </a:lnSpc>
              <a:spcBef>
                <a:spcPts val="0"/>
              </a:spcBef>
              <a:spcAft>
                <a:spcPts val="0"/>
              </a:spcAft>
              <a:buSzPts val="1400"/>
              <a:buChar char="●"/>
            </a:pPr>
            <a:r>
              <a:rPr lang="en" sz="1400"/>
              <a:t>Low Chance of Processing Error</a:t>
            </a:r>
            <a:endParaRPr sz="1400"/>
          </a:p>
          <a:p>
            <a:pPr indent="-317500" lvl="0" marL="457200" rtl="0" algn="l">
              <a:lnSpc>
                <a:spcPct val="120000"/>
              </a:lnSpc>
              <a:spcBef>
                <a:spcPts val="0"/>
              </a:spcBef>
              <a:spcAft>
                <a:spcPts val="0"/>
              </a:spcAft>
              <a:buSzPts val="1400"/>
              <a:buChar char="●"/>
            </a:pPr>
            <a:r>
              <a:rPr lang="en" sz="1400"/>
              <a:t>Easier Lending and Borrowing Operations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pic>
        <p:nvPicPr>
          <p:cNvPr id="211" name="Google Shape;211;p35"/>
          <p:cNvPicPr preferRelativeResize="0"/>
          <p:nvPr/>
        </p:nvPicPr>
        <p:blipFill>
          <a:blip r:embed="rId3">
            <a:alphaModFix/>
          </a:blip>
          <a:stretch>
            <a:fillRect/>
          </a:stretch>
        </p:blipFill>
        <p:spPr>
          <a:xfrm>
            <a:off x="6275600" y="2334075"/>
            <a:ext cx="2286000" cy="1428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FFFFFF"/>
                </a:solidFill>
              </a:rPr>
              <a:t> </a:t>
            </a:r>
            <a:r>
              <a:rPr lang="en" sz="2300">
                <a:solidFill>
                  <a:srgbClr val="FFFFFF"/>
                </a:solidFill>
              </a:rPr>
              <a:t>S</a:t>
            </a:r>
            <a:r>
              <a:rPr lang="en" sz="2300">
                <a:solidFill>
                  <a:srgbClr val="FFFFFF"/>
                </a:solidFill>
              </a:rPr>
              <a:t>ecurity</a:t>
            </a:r>
            <a:r>
              <a:rPr lang="en" sz="2300">
                <a:solidFill>
                  <a:srgbClr val="FFFFFF"/>
                </a:solidFill>
              </a:rPr>
              <a:t> I</a:t>
            </a:r>
            <a:r>
              <a:rPr lang="en" sz="2300">
                <a:solidFill>
                  <a:srgbClr val="FFFFFF"/>
                </a:solidFill>
              </a:rPr>
              <a:t>mpacts</a:t>
            </a:r>
            <a:r>
              <a:rPr lang="en" sz="2300">
                <a:solidFill>
                  <a:srgbClr val="FFFFFF"/>
                </a:solidFill>
              </a:rPr>
              <a:t> </a:t>
            </a:r>
            <a:r>
              <a:rPr lang="en" sz="2300">
                <a:solidFill>
                  <a:srgbClr val="FFFFFF"/>
                </a:solidFill>
              </a:rPr>
              <a:t>of </a:t>
            </a:r>
            <a:r>
              <a:rPr lang="en" sz="2300">
                <a:solidFill>
                  <a:srgbClr val="FFFFFF"/>
                </a:solidFill>
              </a:rPr>
              <a:t>B</a:t>
            </a:r>
            <a:r>
              <a:rPr lang="en" sz="2300">
                <a:solidFill>
                  <a:srgbClr val="FFFFFF"/>
                </a:solidFill>
              </a:rPr>
              <a:t>lockchain</a:t>
            </a:r>
            <a:r>
              <a:rPr lang="en" sz="2300">
                <a:solidFill>
                  <a:srgbClr val="FFFFFF"/>
                </a:solidFill>
              </a:rPr>
              <a:t> </a:t>
            </a:r>
            <a:endParaRPr/>
          </a:p>
        </p:txBody>
      </p:sp>
      <p:sp>
        <p:nvSpPr>
          <p:cNvPr id="217" name="Google Shape;217;p3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Security Impact Of Blockchain Technology With Existing Systems:</a:t>
            </a:r>
            <a:endParaRPr sz="1400"/>
          </a:p>
          <a:p>
            <a:pPr indent="-317500" lvl="0" marL="457200" marR="0" rtl="0" algn="l">
              <a:lnSpc>
                <a:spcPct val="115000"/>
              </a:lnSpc>
              <a:spcBef>
                <a:spcPts val="0"/>
              </a:spcBef>
              <a:spcAft>
                <a:spcPts val="0"/>
              </a:spcAft>
              <a:buSzPts val="1400"/>
              <a:buChar char="●"/>
            </a:pPr>
            <a:r>
              <a:rPr lang="en" sz="1400"/>
              <a:t>Man-in-the-middle attacks</a:t>
            </a:r>
            <a:endParaRPr sz="1400"/>
          </a:p>
          <a:p>
            <a:pPr indent="-317500" lvl="0" marL="457200" marR="0" rtl="0" algn="l">
              <a:lnSpc>
                <a:spcPct val="115000"/>
              </a:lnSpc>
              <a:spcBef>
                <a:spcPts val="0"/>
              </a:spcBef>
              <a:spcAft>
                <a:spcPts val="0"/>
              </a:spcAft>
              <a:buSzPts val="1400"/>
              <a:buChar char="●"/>
            </a:pPr>
            <a:r>
              <a:rPr lang="en" sz="1400"/>
              <a:t>Central Server Hacking</a:t>
            </a:r>
            <a:endParaRPr sz="1400"/>
          </a:p>
          <a:p>
            <a:pPr indent="-317500" lvl="0" marL="457200" marR="0" rtl="0" algn="l">
              <a:lnSpc>
                <a:spcPct val="115000"/>
              </a:lnSpc>
              <a:spcBef>
                <a:spcPts val="0"/>
              </a:spcBef>
              <a:spcAft>
                <a:spcPts val="0"/>
              </a:spcAft>
              <a:buSzPts val="1400"/>
              <a:buChar char="●"/>
            </a:pPr>
            <a:r>
              <a:rPr lang="en" sz="1400"/>
              <a:t>DDoS attacks</a:t>
            </a:r>
            <a:endParaRPr sz="1400"/>
          </a:p>
          <a:p>
            <a:pPr indent="-317500" lvl="0" marL="457200" marR="0" rtl="0" algn="l">
              <a:lnSpc>
                <a:spcPct val="115000"/>
              </a:lnSpc>
              <a:spcBef>
                <a:spcPts val="0"/>
              </a:spcBef>
              <a:spcAft>
                <a:spcPts val="0"/>
              </a:spcAft>
              <a:buSzPts val="1400"/>
              <a:buChar char="●"/>
            </a:pPr>
            <a:r>
              <a:rPr lang="en" sz="1400"/>
              <a:t>Race condition attacks</a:t>
            </a:r>
            <a:endParaRPr sz="1400"/>
          </a:p>
          <a:p>
            <a:pPr indent="-317500" lvl="0" marL="457200" marR="0" rtl="0" algn="l">
              <a:lnSpc>
                <a:spcPct val="115000"/>
              </a:lnSpc>
              <a:spcBef>
                <a:spcPts val="0"/>
              </a:spcBef>
              <a:spcAft>
                <a:spcPts val="0"/>
              </a:spcAft>
              <a:buSzPts val="1400"/>
              <a:buChar char="●"/>
            </a:pPr>
            <a:r>
              <a:rPr lang="en" sz="1400"/>
              <a:t>Malicious hubs</a:t>
            </a:r>
            <a:endParaRPr sz="1400"/>
          </a:p>
          <a:p>
            <a:pPr indent="-317500" lvl="0" marL="457200" marR="0" rtl="0" algn="l">
              <a:lnSpc>
                <a:spcPct val="115000"/>
              </a:lnSpc>
              <a:spcBef>
                <a:spcPts val="0"/>
              </a:spcBef>
              <a:spcAft>
                <a:spcPts val="0"/>
              </a:spcAft>
              <a:buSzPts val="1400"/>
              <a:buChar char="●"/>
            </a:pPr>
            <a:r>
              <a:rPr lang="en" sz="1400"/>
              <a:t>Sybil attacks</a:t>
            </a:r>
            <a:endParaRPr sz="1400"/>
          </a:p>
          <a:p>
            <a:pPr indent="-317500" lvl="0" marL="457200" marR="0" rtl="0" algn="l">
              <a:lnSpc>
                <a:spcPct val="115000"/>
              </a:lnSpc>
              <a:spcBef>
                <a:spcPts val="0"/>
              </a:spcBef>
              <a:spcAft>
                <a:spcPts val="0"/>
              </a:spcAft>
              <a:buSzPts val="1400"/>
              <a:buChar char="●"/>
            </a:pPr>
            <a:r>
              <a:rPr lang="en" sz="1400"/>
              <a:t>Replay attacks</a:t>
            </a:r>
            <a:endParaRPr sz="1400"/>
          </a:p>
          <a:p>
            <a:pPr indent="-317500" lvl="0" marL="457200" marR="0" rtl="0" algn="l">
              <a:lnSpc>
                <a:spcPct val="115000"/>
              </a:lnSpc>
              <a:spcBef>
                <a:spcPts val="0"/>
              </a:spcBef>
              <a:spcAft>
                <a:spcPts val="0"/>
              </a:spcAft>
              <a:buSzPts val="1400"/>
              <a:buChar char="●"/>
            </a:pPr>
            <a:r>
              <a:rPr lang="en" sz="1400"/>
              <a:t>Front-running attacks</a:t>
            </a:r>
            <a:endParaRPr sz="1400"/>
          </a:p>
          <a:p>
            <a:pPr indent="-317500" lvl="0" marL="457200" marR="0" rtl="0" algn="l">
              <a:lnSpc>
                <a:spcPct val="115000"/>
              </a:lnSpc>
              <a:spcBef>
                <a:spcPts val="0"/>
              </a:spcBef>
              <a:spcAft>
                <a:spcPts val="0"/>
              </a:spcAft>
              <a:buSzPts val="1400"/>
              <a:buChar char="●"/>
            </a:pPr>
            <a:r>
              <a:rPr lang="en" sz="1400"/>
              <a:t>Routing attacks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
        <p:nvSpPr>
          <p:cNvPr id="218" name="Google Shape;218;p3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19" name="Google Shape;219;p36"/>
          <p:cNvPicPr preferRelativeResize="0"/>
          <p:nvPr/>
        </p:nvPicPr>
        <p:blipFill>
          <a:blip r:embed="rId3">
            <a:alphaModFix/>
          </a:blip>
          <a:stretch>
            <a:fillRect/>
          </a:stretch>
        </p:blipFill>
        <p:spPr>
          <a:xfrm>
            <a:off x="5217850" y="1431222"/>
            <a:ext cx="3229000" cy="3304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C</a:t>
            </a:r>
            <a:r>
              <a:rPr lang="en" sz="2300">
                <a:solidFill>
                  <a:srgbClr val="FFFFFF"/>
                </a:solidFill>
              </a:rPr>
              <a:t>hallenges of </a:t>
            </a:r>
            <a:r>
              <a:rPr lang="en" sz="2300">
                <a:solidFill>
                  <a:srgbClr val="FFFFFF"/>
                </a:solidFill>
              </a:rPr>
              <a:t>T</a:t>
            </a:r>
            <a:r>
              <a:rPr lang="en" sz="2300">
                <a:solidFill>
                  <a:srgbClr val="FFFFFF"/>
                </a:solidFill>
              </a:rPr>
              <a:t>his</a:t>
            </a:r>
            <a:r>
              <a:rPr lang="en" sz="2300">
                <a:solidFill>
                  <a:srgbClr val="FFFFFF"/>
                </a:solidFill>
              </a:rPr>
              <a:t> S</a:t>
            </a:r>
            <a:r>
              <a:rPr lang="en" sz="2300">
                <a:solidFill>
                  <a:srgbClr val="FFFFFF"/>
                </a:solidFill>
              </a:rPr>
              <a:t>urvey</a:t>
            </a:r>
            <a:endParaRPr/>
          </a:p>
        </p:txBody>
      </p:sp>
      <p:sp>
        <p:nvSpPr>
          <p:cNvPr id="225" name="Google Shape;225;p37"/>
          <p:cNvSpPr txBox="1"/>
          <p:nvPr>
            <p:ph idx="1" type="body"/>
          </p:nvPr>
        </p:nvSpPr>
        <p:spPr>
          <a:xfrm>
            <a:off x="311700" y="1505700"/>
            <a:ext cx="4341900" cy="3418800"/>
          </a:xfrm>
          <a:prstGeom prst="rect">
            <a:avLst/>
          </a:prstGeom>
        </p:spPr>
        <p:txBody>
          <a:bodyPr anchorCtr="0" anchor="t" bIns="91425" lIns="91425" spcFirstLastPara="1" rIns="91425" wrap="square" tIns="91425">
            <a:normAutofit/>
          </a:bodyPr>
          <a:lstStyle/>
          <a:p>
            <a:pPr indent="0" lvl="0" marL="0" rtl="0" algn="just">
              <a:lnSpc>
                <a:spcPct val="108000"/>
              </a:lnSpc>
              <a:spcBef>
                <a:spcPts val="0"/>
              </a:spcBef>
              <a:spcAft>
                <a:spcPts val="0"/>
              </a:spcAft>
              <a:buNone/>
            </a:pPr>
            <a:r>
              <a:rPr lang="en" sz="1400"/>
              <a:t>Challenges of This Survey:</a:t>
            </a:r>
            <a:endParaRPr sz="1400"/>
          </a:p>
          <a:p>
            <a:pPr indent="0" lvl="0" marL="0" rtl="0" algn="just">
              <a:lnSpc>
                <a:spcPct val="108000"/>
              </a:lnSpc>
              <a:spcBef>
                <a:spcPts val="0"/>
              </a:spcBef>
              <a:spcAft>
                <a:spcPts val="0"/>
              </a:spcAft>
              <a:buNone/>
            </a:pPr>
            <a:r>
              <a:t/>
            </a:r>
            <a:endParaRPr sz="1400"/>
          </a:p>
          <a:p>
            <a:pPr indent="-317500" lvl="0" marL="457200" rtl="0" algn="just">
              <a:lnSpc>
                <a:spcPct val="108000"/>
              </a:lnSpc>
              <a:spcBef>
                <a:spcPts val="0"/>
              </a:spcBef>
              <a:spcAft>
                <a:spcPts val="0"/>
              </a:spcAft>
              <a:buSzPts val="1400"/>
              <a:buChar char="●"/>
            </a:pPr>
            <a:r>
              <a:rPr lang="en" sz="1400"/>
              <a:t>There was very little research done before with all the application fields together to put in one study.</a:t>
            </a:r>
            <a:endParaRPr sz="1400"/>
          </a:p>
          <a:p>
            <a:pPr indent="-317500" lvl="0" marL="457200" rtl="0" algn="just">
              <a:lnSpc>
                <a:spcPct val="108000"/>
              </a:lnSpc>
              <a:spcBef>
                <a:spcPts val="0"/>
              </a:spcBef>
              <a:spcAft>
                <a:spcPts val="0"/>
              </a:spcAft>
              <a:buSzPts val="1400"/>
              <a:buChar char="●"/>
            </a:pPr>
            <a:r>
              <a:rPr lang="en" sz="1400"/>
              <a:t>No research has mentioned the main changes in existing system that has been brought by blockchain technology.</a:t>
            </a:r>
            <a:endParaRPr sz="1400"/>
          </a:p>
          <a:p>
            <a:pPr indent="-317500" lvl="0" marL="457200" rtl="0" algn="just">
              <a:lnSpc>
                <a:spcPct val="108000"/>
              </a:lnSpc>
              <a:spcBef>
                <a:spcPts val="0"/>
              </a:spcBef>
              <a:spcAft>
                <a:spcPts val="0"/>
              </a:spcAft>
              <a:buSzPts val="1400"/>
              <a:buChar char="●"/>
            </a:pPr>
            <a:r>
              <a:rPr lang="en" sz="1400"/>
              <a:t>Studied many research papers, articles and blogs to gather all fields.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
        <p:nvSpPr>
          <p:cNvPr id="226" name="Google Shape;226;p3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27" name="Google Shape;227;p37"/>
          <p:cNvPicPr preferRelativeResize="0"/>
          <p:nvPr/>
        </p:nvPicPr>
        <p:blipFill>
          <a:blip r:embed="rId3">
            <a:alphaModFix/>
          </a:blip>
          <a:stretch>
            <a:fillRect/>
          </a:stretch>
        </p:blipFill>
        <p:spPr>
          <a:xfrm>
            <a:off x="4898575" y="1403149"/>
            <a:ext cx="3517850" cy="298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C</a:t>
            </a:r>
            <a:r>
              <a:rPr lang="en" sz="2300">
                <a:solidFill>
                  <a:srgbClr val="FFFFFF"/>
                </a:solidFill>
              </a:rPr>
              <a:t>onclusion</a:t>
            </a:r>
            <a:endParaRPr sz="2300">
              <a:solidFill>
                <a:srgbClr val="FFFFFF"/>
              </a:solidFill>
            </a:endParaRPr>
          </a:p>
        </p:txBody>
      </p:sp>
      <p:sp>
        <p:nvSpPr>
          <p:cNvPr id="233" name="Google Shape;233;p3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317500" lvl="0" marL="457200" rtl="0" algn="just">
              <a:lnSpc>
                <a:spcPct val="108000"/>
              </a:lnSpc>
              <a:spcBef>
                <a:spcPts val="0"/>
              </a:spcBef>
              <a:spcAft>
                <a:spcPts val="0"/>
              </a:spcAft>
              <a:buSzPts val="1400"/>
              <a:buChar char="●"/>
            </a:pPr>
            <a:r>
              <a:rPr lang="en" sz="1400"/>
              <a:t>In this survey project we have focused heavily on several sectors of the industry, namely Military, IoT, Video Games, Non-Fungible Tokens(NFTs), and Banking regarding the adoption of Blockchain Technology.</a:t>
            </a:r>
            <a:endParaRPr sz="1400"/>
          </a:p>
          <a:p>
            <a:pPr indent="0" lvl="0" marL="457200" rtl="0" algn="just">
              <a:lnSpc>
                <a:spcPct val="108000"/>
              </a:lnSpc>
              <a:spcBef>
                <a:spcPts val="0"/>
              </a:spcBef>
              <a:spcAft>
                <a:spcPts val="0"/>
              </a:spcAft>
              <a:buNone/>
            </a:pPr>
            <a:r>
              <a:t/>
            </a:r>
            <a:endParaRPr sz="1400"/>
          </a:p>
          <a:p>
            <a:pPr indent="-317500" lvl="0" marL="457200" rtl="0" algn="just">
              <a:lnSpc>
                <a:spcPct val="108000"/>
              </a:lnSpc>
              <a:spcBef>
                <a:spcPts val="0"/>
              </a:spcBef>
              <a:spcAft>
                <a:spcPts val="0"/>
              </a:spcAft>
              <a:buSzPts val="1400"/>
              <a:buChar char="●"/>
            </a:pPr>
            <a:r>
              <a:rPr lang="en" sz="1400"/>
              <a:t>Blockchain is the technology that is being adopted into the different domains of several industries which ensuring transparency, decentralization, reduced costs of business, enhanced security, fraud control.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
        <p:nvSpPr>
          <p:cNvPr id="234" name="Google Shape;234;p3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35" name="Google Shape;235;p38"/>
          <p:cNvPicPr preferRelativeResize="0"/>
          <p:nvPr/>
        </p:nvPicPr>
        <p:blipFill>
          <a:blip r:embed="rId3">
            <a:alphaModFix/>
          </a:blip>
          <a:stretch>
            <a:fillRect/>
          </a:stretch>
        </p:blipFill>
        <p:spPr>
          <a:xfrm>
            <a:off x="5427102" y="1369351"/>
            <a:ext cx="2464000" cy="2936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References</a:t>
            </a:r>
            <a:endParaRPr sz="2300">
              <a:solidFill>
                <a:srgbClr val="FFFFFF"/>
              </a:solidFill>
            </a:endParaRPr>
          </a:p>
        </p:txBody>
      </p:sp>
      <p:sp>
        <p:nvSpPr>
          <p:cNvPr id="241" name="Google Shape;241;p3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42" name="Google Shape;242;p39"/>
          <p:cNvSpPr txBox="1"/>
          <p:nvPr/>
        </p:nvSpPr>
        <p:spPr>
          <a:xfrm>
            <a:off x="64450" y="1276200"/>
            <a:ext cx="9079500" cy="2955300"/>
          </a:xfrm>
          <a:prstGeom prst="rect">
            <a:avLst/>
          </a:prstGeom>
          <a:noFill/>
          <a:ln>
            <a:noFill/>
          </a:ln>
        </p:spPr>
        <p:txBody>
          <a:bodyPr anchorCtr="0" anchor="t" bIns="91425" lIns="91425" spcFirstLastPara="1" rIns="91425" wrap="square" tIns="91425">
            <a:spAutoFit/>
          </a:bodyPr>
          <a:lstStyle/>
          <a:p>
            <a:pPr indent="-228600" lvl="0" marL="457200" rtl="0" algn="l">
              <a:lnSpc>
                <a:spcPct val="75000"/>
              </a:lnSpc>
              <a:spcBef>
                <a:spcPts val="0"/>
              </a:spcBef>
              <a:spcAft>
                <a:spcPts val="0"/>
              </a:spcAft>
              <a:buNone/>
            </a:pPr>
            <a:r>
              <a:rPr lang="en" sz="1100">
                <a:latin typeface="Roboto"/>
                <a:ea typeface="Roboto"/>
                <a:cs typeface="Roboto"/>
                <a:sym typeface="Roboto"/>
              </a:rPr>
              <a:t>[1]   </a:t>
            </a:r>
            <a:r>
              <a:rPr lang="en" sz="1100" u="sng">
                <a:solidFill>
                  <a:srgbClr val="1155CC"/>
                </a:solidFill>
                <a:latin typeface="Roboto"/>
                <a:ea typeface="Roboto"/>
                <a:cs typeface="Roboto"/>
                <a:sym typeface="Roboto"/>
                <a:hlinkClick r:id="rId3">
                  <a:extLst>
                    <a:ext uri="{A12FA001-AC4F-418D-AE19-62706E023703}">
                      <ahyp:hlinkClr val="tx"/>
                    </a:ext>
                  </a:extLst>
                </a:hlinkClick>
              </a:rPr>
              <a:t>https://www.geeksforgeeks.org/how-does-the-blockchain-work/</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   Rahayu, Syarifah Bahiyah, et al. Military Blockchain for Supply Chain Management - JESOC.</a:t>
            </a:r>
            <a:r>
              <a:rPr lang="en" sz="1100" u="sng">
                <a:solidFill>
                  <a:srgbClr val="0563C1"/>
                </a:solidFill>
                <a:latin typeface="Roboto"/>
                <a:ea typeface="Roboto"/>
                <a:cs typeface="Roboto"/>
                <a:sym typeface="Roboto"/>
                <a:hlinkClick r:id="rId4">
                  <a:extLst>
                    <a:ext uri="{A12FA001-AC4F-418D-AE19-62706E023703}">
                      <ahyp:hlinkClr val="tx"/>
                    </a:ext>
                  </a:extLst>
                </a:hlinkClick>
              </a:rPr>
              <a:t>https://www.jesoc.com/wp-content/uploads/2019/08/KC13_015.pdf</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[3]   M. McAbee, Ashley S., et al. Military Intelligence Applications for Blockchain Technology. </a:t>
            </a:r>
            <a:r>
              <a:rPr lang="en" sz="1100" u="sng">
                <a:solidFill>
                  <a:srgbClr val="0563C1"/>
                </a:solidFill>
                <a:latin typeface="Roboto"/>
                <a:ea typeface="Roboto"/>
                <a:cs typeface="Roboto"/>
                <a:sym typeface="Roboto"/>
                <a:hlinkClick r:id="rId5">
                  <a:extLst>
                    <a:ext uri="{A12FA001-AC4F-418D-AE19-62706E023703}">
                      <ahyp:hlinkClr val="tx"/>
                    </a:ext>
                  </a:extLst>
                </a:hlinkClick>
              </a:rPr>
              <a:t>https://pdfs.semanticscholar.org/4db1/edd97c5867ced07692e4c1e277c0fa3205ae.pdf</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[4]   </a:t>
            </a:r>
            <a:r>
              <a:rPr lang="en" sz="1100" u="sng">
                <a:solidFill>
                  <a:srgbClr val="0563C1"/>
                </a:solidFill>
                <a:latin typeface="Roboto"/>
                <a:ea typeface="Roboto"/>
                <a:cs typeface="Roboto"/>
                <a:sym typeface="Roboto"/>
                <a:hlinkClick r:id="rId6">
                  <a:extLst>
                    <a:ext uri="{A12FA001-AC4F-418D-AE19-62706E023703}">
                      <ahyp:hlinkClr val="tx"/>
                    </a:ext>
                  </a:extLst>
                </a:hlinkClick>
              </a:rPr>
              <a:t>https://www.bbc.com/news/business-44341490</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[5]   Ali Dorri, Salil S. Kanhere, and Raja Jurdak, “Blockchain in Internet of Things: Challenges and Solutions”</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[6]   Volkan Dedeoglu, Raja Jurdak, Guntur D. Putra, “A Trust Architecture for Blockchain in IoT”</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[7]   Salil S. Kanhere, Raja Jurdaky and Praveen Gauravaram, “Blockchain for IoT Security and Privacy: The Case Study of a Smart Home”</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[8]   Raja Jurdak, Ali Dorri, Salil S. Kanhere “Towards an Optimized BlockChain for IoT”.</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[9]   K. Anderton, “The business of video games: Market share for gaming platforms in 2019 [infographic]”. Jun 2019. [Online].Available: </a:t>
            </a:r>
            <a:r>
              <a:rPr lang="en" sz="1100" u="sng">
                <a:solidFill>
                  <a:srgbClr val="0563C1"/>
                </a:solidFill>
                <a:latin typeface="Roboto"/>
                <a:ea typeface="Roboto"/>
                <a:cs typeface="Roboto"/>
                <a:sym typeface="Roboto"/>
                <a:hlinkClick r:id="rId7">
                  <a:extLst>
                    <a:ext uri="{A12FA001-AC4F-418D-AE19-62706E023703}">
                      <ahyp:hlinkClr val="tx"/>
                    </a:ext>
                  </a:extLst>
                </a:hlinkClick>
              </a:rPr>
              <a:t>https://www.forbes.com/sites/kevinanderton/2019/06/26/the business-of-video-games-market-share-for-gaming-platforms-in-2019- infographic/6f39edfe7b25</a:t>
            </a:r>
            <a:endParaRPr sz="1100">
              <a:latin typeface="Roboto"/>
              <a:ea typeface="Roboto"/>
              <a:cs typeface="Roboto"/>
              <a:sym typeface="Roboto"/>
            </a:endParaRPr>
          </a:p>
          <a:p>
            <a:pPr indent="-228600" lvl="0" marL="457200" rtl="0" algn="l">
              <a:lnSpc>
                <a:spcPct val="75000"/>
              </a:lnSpc>
              <a:spcBef>
                <a:spcPts val="200"/>
              </a:spcBef>
              <a:spcAft>
                <a:spcPts val="200"/>
              </a:spcAft>
              <a:buNone/>
            </a:pPr>
            <a:r>
              <a:rPr lang="en" sz="1100">
                <a:latin typeface="Roboto"/>
                <a:ea typeface="Roboto"/>
                <a:cs typeface="Roboto"/>
                <a:sym typeface="Roboto"/>
              </a:rPr>
              <a:t>[10]C. Gough, “Number of gamers worldwide 2021 Aug 2019.[Online].Available: </a:t>
            </a:r>
            <a:r>
              <a:rPr lang="en" sz="1100" u="sng">
                <a:solidFill>
                  <a:srgbClr val="0563C1"/>
                </a:solidFill>
                <a:latin typeface="Roboto"/>
                <a:ea typeface="Roboto"/>
                <a:cs typeface="Roboto"/>
                <a:sym typeface="Roboto"/>
                <a:hlinkClick r:id="rId8">
                  <a:extLst>
                    <a:ext uri="{A12FA001-AC4F-418D-AE19-62706E023703}">
                      <ahyp:hlinkClr val="tx"/>
                    </a:ext>
                  </a:extLst>
                </a:hlinkClick>
              </a:rPr>
              <a:t>https://www.statista.com/statistics/748044/number</a:t>
            </a:r>
            <a:r>
              <a:rPr lang="en" sz="1100">
                <a:latin typeface="Roboto"/>
                <a:ea typeface="Roboto"/>
                <a:cs typeface="Roboto"/>
                <a:sym typeface="Roboto"/>
              </a:rPr>
              <a:t> video-gamers-world/</a:t>
            </a:r>
            <a:endParaRPr sz="1100" u="sng">
              <a:solidFill>
                <a:srgbClr val="1155CC"/>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References</a:t>
            </a:r>
            <a:endParaRPr sz="2300">
              <a:solidFill>
                <a:srgbClr val="FFFFFF"/>
              </a:solidFill>
            </a:endParaRPr>
          </a:p>
        </p:txBody>
      </p:sp>
      <p:sp>
        <p:nvSpPr>
          <p:cNvPr id="248" name="Google Shape;248;p4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49" name="Google Shape;249;p40"/>
          <p:cNvSpPr txBox="1"/>
          <p:nvPr/>
        </p:nvSpPr>
        <p:spPr>
          <a:xfrm>
            <a:off x="0" y="1250425"/>
            <a:ext cx="8894700" cy="3032400"/>
          </a:xfrm>
          <a:prstGeom prst="rect">
            <a:avLst/>
          </a:prstGeom>
          <a:noFill/>
          <a:ln>
            <a:noFill/>
          </a:ln>
        </p:spPr>
        <p:txBody>
          <a:bodyPr anchorCtr="0" anchor="t" bIns="91425" lIns="91425" spcFirstLastPara="1" rIns="91425" wrap="square" tIns="91425">
            <a:spAutoFit/>
          </a:bodyPr>
          <a:lstStyle/>
          <a:p>
            <a:pPr indent="0" lvl="0" marL="0" rtl="0" algn="l">
              <a:lnSpc>
                <a:spcPct val="68181"/>
              </a:lnSpc>
              <a:spcBef>
                <a:spcPts val="0"/>
              </a:spcBef>
              <a:spcAft>
                <a:spcPts val="0"/>
              </a:spcAft>
              <a:buNone/>
            </a:pPr>
            <a:r>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[11]V. Buterin “Ethereum: A next-generation smart contract and decentralised application platform”, Dec 2014</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[12]W. Entriken and D. Shirley, “Eip 721: Erc-721 nonfungible token standard”,” Jan 2018.[Online].Available: </a:t>
            </a:r>
            <a:r>
              <a:rPr lang="en" sz="1100" u="sng">
                <a:solidFill>
                  <a:srgbClr val="0563C1"/>
                </a:solidFill>
                <a:latin typeface="Roboto"/>
                <a:ea typeface="Roboto"/>
                <a:cs typeface="Roboto"/>
                <a:sym typeface="Roboto"/>
                <a:hlinkClick r:id="rId3">
                  <a:extLst>
                    <a:ext uri="{A12FA001-AC4F-418D-AE19-62706E023703}">
                      <ahyp:hlinkClr val="tx"/>
                    </a:ext>
                  </a:extLst>
                </a:hlinkClick>
              </a:rPr>
              <a:t>https://eips.ethereum.org/EIPS/eip-721</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[13]V. Buterin and F. Vogelsteller Eip 20: Erc-20 token standard, Nov 2015. [Online]. Available: </a:t>
            </a:r>
            <a:r>
              <a:rPr lang="en" sz="1100">
                <a:uFill>
                  <a:noFill/>
                </a:uFill>
                <a:latin typeface="Roboto"/>
                <a:ea typeface="Roboto"/>
                <a:cs typeface="Roboto"/>
                <a:sym typeface="Roboto"/>
                <a:hlinkClick r:id="rId4"/>
              </a:rPr>
              <a:t>https://eips.ethereum.org/EIPS/eip-20</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[14] W. Radomski, A. Cooke, and P. Castongua Eip 1155: Erc 1155 multi token standard, ,” Jun 2018. [Online]. Available: https://eips.ethereum.org/EIPS/eip-1155 2020 Second International Conference on Blockchain Computing and Applications (BCCA)</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[15]</a:t>
            </a:r>
            <a:r>
              <a:rPr lang="en" sz="1100" u="sng">
                <a:solidFill>
                  <a:srgbClr val="0563C1"/>
                </a:solidFill>
                <a:latin typeface="Roboto"/>
                <a:ea typeface="Roboto"/>
                <a:cs typeface="Roboto"/>
                <a:sym typeface="Roboto"/>
                <a:hlinkClick r:id="rId5">
                  <a:extLst>
                    <a:ext uri="{A12FA001-AC4F-418D-AE19-62706E023703}">
                      <ahyp:hlinkClr val="tx"/>
                    </a:ext>
                  </a:extLst>
                </a:hlinkClick>
              </a:rPr>
              <a:t>https://ethereum.org/en/nft</a:t>
            </a:r>
            <a:r>
              <a:rPr lang="en" sz="1100" u="sng">
                <a:solidFill>
                  <a:srgbClr val="0563C1"/>
                </a:solidFill>
                <a:latin typeface="Roboto"/>
                <a:ea typeface="Roboto"/>
                <a:cs typeface="Roboto"/>
                <a:sym typeface="Roboto"/>
                <a:hlinkClick r:id="rId6">
                  <a:extLst>
                    <a:ext uri="{A12FA001-AC4F-418D-AE19-62706E023703}">
                      <ahyp:hlinkClr val="tx"/>
                    </a:ext>
                  </a:extLst>
                </a:hlinkClick>
              </a:rPr>
              <a:t>/</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[16]</a:t>
            </a:r>
            <a:r>
              <a:rPr lang="en" sz="1100" u="sng">
                <a:solidFill>
                  <a:srgbClr val="0563C1"/>
                </a:solidFill>
                <a:latin typeface="Roboto"/>
                <a:ea typeface="Roboto"/>
                <a:cs typeface="Roboto"/>
                <a:sym typeface="Roboto"/>
                <a:hlinkClick r:id="rId7">
                  <a:extLst>
                    <a:ext uri="{A12FA001-AC4F-418D-AE19-62706E023703}">
                      <ahyp:hlinkClr val="tx"/>
                    </a:ext>
                  </a:extLst>
                </a:hlinkClick>
              </a:rPr>
              <a:t>https://www.toprankedlegal.com/nft-mechanism-and-legal-issues-of-nft-transactions/</a:t>
            </a:r>
            <a:r>
              <a:rPr lang="en" sz="1100" u="sng">
                <a:solidFill>
                  <a:srgbClr val="0563C1"/>
                </a:solidFill>
                <a:latin typeface="Roboto"/>
                <a:ea typeface="Roboto"/>
                <a:cs typeface="Roboto"/>
                <a:sym typeface="Roboto"/>
              </a:rPr>
              <a:t>   </a:t>
            </a:r>
            <a:endParaRPr sz="1100" u="sng">
              <a:solidFill>
                <a:srgbClr val="0563C1"/>
              </a:solidFill>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[17]</a:t>
            </a:r>
            <a:r>
              <a:rPr lang="en" sz="1100" u="sng">
                <a:solidFill>
                  <a:srgbClr val="0563C1"/>
                </a:solidFill>
                <a:latin typeface="Roboto"/>
                <a:ea typeface="Roboto"/>
                <a:cs typeface="Roboto"/>
                <a:sym typeface="Roboto"/>
                <a:hlinkClick r:id="rId8">
                  <a:extLst>
                    <a:ext uri="{A12FA001-AC4F-418D-AE19-62706E023703}">
                      <ahyp:hlinkClr val="tx"/>
                    </a:ext>
                  </a:extLst>
                </a:hlinkClick>
              </a:rPr>
              <a:t>https://www.analyticsinsight.net/nfts-basics-examples-uses-and-benefits/</a:t>
            </a:r>
            <a:r>
              <a:rPr lang="en" sz="1100" u="sng">
                <a:solidFill>
                  <a:srgbClr val="0563C1"/>
                </a:solidFill>
                <a:latin typeface="Roboto"/>
                <a:ea typeface="Roboto"/>
                <a:cs typeface="Roboto"/>
                <a:sym typeface="Roboto"/>
              </a:rPr>
              <a:t> </a:t>
            </a:r>
            <a:endParaRPr sz="1100" u="sng">
              <a:solidFill>
                <a:srgbClr val="0563C1"/>
              </a:solidFill>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[18]</a:t>
            </a:r>
            <a:r>
              <a:rPr lang="en" sz="1100" u="sng">
                <a:solidFill>
                  <a:srgbClr val="0563C1"/>
                </a:solidFill>
                <a:latin typeface="Roboto"/>
                <a:ea typeface="Roboto"/>
                <a:cs typeface="Roboto"/>
                <a:sym typeface="Roboto"/>
                <a:hlinkClick r:id="rId9">
                  <a:extLst>
                    <a:ext uri="{A12FA001-AC4F-418D-AE19-62706E023703}">
                      <ahyp:hlinkClr val="tx"/>
                    </a:ext>
                  </a:extLst>
                </a:hlinkClick>
              </a:rPr>
              <a:t>https://aws.amazon.com/blockchain/nfts-explained/</a:t>
            </a:r>
            <a:r>
              <a:rPr lang="en" sz="1100" u="sng">
                <a:solidFill>
                  <a:srgbClr val="0563C1"/>
                </a:solidFill>
                <a:latin typeface="Roboto"/>
                <a:ea typeface="Roboto"/>
                <a:cs typeface="Roboto"/>
                <a:sym typeface="Roboto"/>
              </a:rPr>
              <a:t> </a:t>
            </a:r>
            <a:endParaRPr sz="1100" u="sng">
              <a:solidFill>
                <a:srgbClr val="0563C1"/>
              </a:solidFill>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[19]</a:t>
            </a:r>
            <a:r>
              <a:rPr lang="en" sz="1100" u="sng">
                <a:solidFill>
                  <a:srgbClr val="0563C1"/>
                </a:solidFill>
                <a:latin typeface="Roboto"/>
                <a:ea typeface="Roboto"/>
                <a:cs typeface="Roboto"/>
                <a:sym typeface="Roboto"/>
                <a:hlinkClick r:id="rId10">
                  <a:extLst>
                    <a:ext uri="{A12FA001-AC4F-418D-AE19-62706E023703}">
                      <ahyp:hlinkClr val="tx"/>
                    </a:ext>
                  </a:extLst>
                </a:hlinkClick>
              </a:rPr>
              <a:t>https://news.bloomberglaw.com/ip-law/the-trendy-hot-nft-market-has-a-new-entrant-patents</a:t>
            </a:r>
            <a:r>
              <a:rPr lang="en" sz="1100" u="sng">
                <a:solidFill>
                  <a:srgbClr val="0563C1"/>
                </a:solidFill>
                <a:latin typeface="Roboto"/>
                <a:ea typeface="Roboto"/>
                <a:cs typeface="Roboto"/>
                <a:sym typeface="Roboto"/>
              </a:rPr>
              <a:t> </a:t>
            </a:r>
            <a:endParaRPr sz="1100" u="sng">
              <a:solidFill>
                <a:srgbClr val="0563C1"/>
              </a:solidFill>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[20]</a:t>
            </a:r>
            <a:r>
              <a:rPr lang="en" sz="1100" u="sng">
                <a:solidFill>
                  <a:srgbClr val="0563C1"/>
                </a:solidFill>
                <a:latin typeface="Roboto"/>
                <a:ea typeface="Roboto"/>
                <a:cs typeface="Roboto"/>
                <a:sym typeface="Roboto"/>
                <a:hlinkClick r:id="rId11">
                  <a:extLst>
                    <a:ext uri="{A12FA001-AC4F-418D-AE19-62706E023703}">
                      <ahyp:hlinkClr val="tx"/>
                    </a:ext>
                  </a:extLst>
                </a:hlinkClick>
              </a:rPr>
              <a:t>https://thegivingblock.com/resources/what-is-nft-fundraising/</a:t>
            </a:r>
            <a:endParaRPr sz="1100" u="sng">
              <a:solidFill>
                <a:srgbClr val="0563C1"/>
              </a:solidFill>
              <a:latin typeface="Roboto"/>
              <a:ea typeface="Roboto"/>
              <a:cs typeface="Roboto"/>
              <a:sym typeface="Roboto"/>
            </a:endParaRPr>
          </a:p>
          <a:p>
            <a:pPr indent="0" lvl="0" marL="457200" rtl="0" algn="l">
              <a:lnSpc>
                <a:spcPct val="68181"/>
              </a:lnSpc>
              <a:spcBef>
                <a:spcPts val="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200"/>
              </a:spcAft>
              <a:buNone/>
            </a:pPr>
            <a:r>
              <a:t/>
            </a:r>
            <a:endParaRPr sz="1100" u="sng">
              <a:solidFill>
                <a:srgbClr val="1155CC"/>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References</a:t>
            </a:r>
            <a:endParaRPr sz="2300">
              <a:solidFill>
                <a:srgbClr val="FFFFFF"/>
              </a:solidFill>
            </a:endParaRPr>
          </a:p>
        </p:txBody>
      </p:sp>
      <p:sp>
        <p:nvSpPr>
          <p:cNvPr id="255" name="Google Shape;255;p4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56" name="Google Shape;256;p41"/>
          <p:cNvSpPr txBox="1"/>
          <p:nvPr/>
        </p:nvSpPr>
        <p:spPr>
          <a:xfrm>
            <a:off x="-116025" y="1008600"/>
            <a:ext cx="9260100" cy="3370800"/>
          </a:xfrm>
          <a:prstGeom prst="rect">
            <a:avLst/>
          </a:prstGeom>
          <a:noFill/>
          <a:ln>
            <a:noFill/>
          </a:ln>
        </p:spPr>
        <p:txBody>
          <a:bodyPr anchorCtr="0" anchor="t" bIns="91425" lIns="91425" spcFirstLastPara="1" rIns="91425" wrap="square" tIns="91425">
            <a:spAutoFit/>
          </a:bodyPr>
          <a:lstStyle/>
          <a:p>
            <a:pPr indent="-228600" lvl="0" marL="457200" rtl="0" algn="l">
              <a:lnSpc>
                <a:spcPct val="75000"/>
              </a:lnSpc>
              <a:spcBef>
                <a:spcPts val="0"/>
              </a:spcBef>
              <a:spcAft>
                <a:spcPts val="0"/>
              </a:spcAft>
              <a:buNone/>
            </a:pPr>
            <a:r>
              <a:t/>
            </a:r>
            <a:endParaRPr sz="1100" u="sng">
              <a:solidFill>
                <a:srgbClr val="0563C1"/>
              </a:solidFill>
              <a:latin typeface="Roboto"/>
              <a:ea typeface="Roboto"/>
              <a:cs typeface="Roboto"/>
              <a:sym typeface="Roboto"/>
            </a:endParaRPr>
          </a:p>
          <a:p>
            <a:pPr indent="0" lvl="0" marL="457200" rtl="0" algn="l">
              <a:lnSpc>
                <a:spcPct val="68181"/>
              </a:lnSpc>
              <a:spcBef>
                <a:spcPts val="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p>
            <a:pPr indent="0" lvl="0" marL="228600" rtl="0" algn="l">
              <a:lnSpc>
                <a:spcPct val="75000"/>
              </a:lnSpc>
              <a:spcBef>
                <a:spcPts val="200"/>
              </a:spcBef>
              <a:spcAft>
                <a:spcPts val="0"/>
              </a:spcAft>
              <a:buNone/>
            </a:pPr>
            <a:r>
              <a:rPr lang="en" sz="1100">
                <a:latin typeface="Roboto"/>
                <a:ea typeface="Roboto"/>
                <a:cs typeface="Roboto"/>
                <a:sym typeface="Roboto"/>
              </a:rPr>
              <a:t>[21]Omar Ali, Mujtaba Momin, Anup Shrestha, Ronnie Das, Fadia Alhajj, Yogesh K. Dwivedi, A review of the key challenges of non-fungible tokens, Technological Forecasting and Social Change, Volume 187, 2023, 122248, ISSN 0040-1625, </a:t>
            </a:r>
            <a:r>
              <a:rPr lang="en" sz="1100">
                <a:uFill>
                  <a:noFill/>
                </a:uFill>
                <a:latin typeface="Roboto"/>
                <a:ea typeface="Roboto"/>
                <a:cs typeface="Roboto"/>
                <a:sym typeface="Roboto"/>
                <a:hlinkClick r:id="rId3"/>
              </a:rPr>
              <a:t>https://doi.org/10.1016/j.techfore.2022.122248</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[22]</a:t>
            </a:r>
            <a:r>
              <a:rPr lang="en" sz="1100">
                <a:uFill>
                  <a:noFill/>
                </a:uFill>
                <a:latin typeface="Roboto"/>
                <a:ea typeface="Roboto"/>
                <a:cs typeface="Roboto"/>
                <a:sym typeface="Roboto"/>
                <a:hlinkClick r:id="rId4"/>
              </a:rPr>
              <a:t>https://www.sciencedirect.com/science/article/pii/S0167811622000544</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[23]</a:t>
            </a:r>
            <a:r>
              <a:rPr lang="en" sz="1100">
                <a:uFill>
                  <a:noFill/>
                </a:uFill>
                <a:latin typeface="Roboto"/>
                <a:ea typeface="Roboto"/>
                <a:cs typeface="Roboto"/>
                <a:sym typeface="Roboto"/>
                <a:hlinkClick r:id="rId5"/>
              </a:rPr>
              <a:t>https://support.opensea.io/hc/en-us/articles/4408474998419</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[24]</a:t>
            </a:r>
            <a:r>
              <a:rPr lang="en" sz="1100">
                <a:uFill>
                  <a:noFill/>
                </a:uFill>
                <a:latin typeface="Roboto"/>
                <a:ea typeface="Roboto"/>
                <a:cs typeface="Roboto"/>
                <a:sym typeface="Roboto"/>
                <a:hlinkClick r:id="rId6"/>
              </a:rPr>
              <a:t>https://101blockchains.com/smart-contract-security-guide/</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[25]Kathleen Bridget Wilson, Adam Karg, Hadi Ghaderi, Prospecting non-fungible tokens in the digital economy: Stakeholders and ecosystem, risk and opportunity,Business Horizons,Volume 65, Issue 5,2022,Pages 657-670,ISSN 0007-6813, </a:t>
            </a:r>
            <a:r>
              <a:rPr lang="en" sz="1100">
                <a:uFill>
                  <a:noFill/>
                </a:uFill>
                <a:latin typeface="Roboto"/>
                <a:ea typeface="Roboto"/>
                <a:cs typeface="Roboto"/>
                <a:sym typeface="Roboto"/>
                <a:hlinkClick r:id="rId7"/>
              </a:rPr>
              <a:t>https://doi.org/10.1016/j.bushor.2021.10.007</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[26]Guo Y, Liang C. Blockchain application and outlook in the banking industry. Financ Innov 2: 24.</a:t>
            </a:r>
            <a:r>
              <a:rPr lang="en" sz="1100">
                <a:latin typeface="Roboto"/>
                <a:ea typeface="Roboto"/>
                <a:cs typeface="Roboto"/>
                <a:sym typeface="Roboto"/>
              </a:rPr>
              <a:t> </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[27]Hassani H, Huang X, Silva E. Banking with blockchain-ed big data. Journal of Management Analytics. 2018 Oct 2;5(4):256-75.</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[28]Isaak J, Hanna MJ. User data privacy: Facebook, Cambridge Analytica, and privacy protection. Computer. 2018 Aug 14;51(8):56-9.</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[29]Su H, Jung C. Perceptual enhancement of low light images based on two-step noise suppression. IEEE Access. 2018 Jan 8;6:7005-18.</a:t>
            </a:r>
            <a:endParaRPr sz="1100">
              <a:latin typeface="Roboto"/>
              <a:ea typeface="Roboto"/>
              <a:cs typeface="Roboto"/>
              <a:sym typeface="Roboto"/>
            </a:endParaRPr>
          </a:p>
          <a:p>
            <a:pPr indent="-228600" lvl="0" marL="457200" rtl="0" algn="l">
              <a:lnSpc>
                <a:spcPct val="75000"/>
              </a:lnSpc>
              <a:spcBef>
                <a:spcPts val="200"/>
              </a:spcBef>
              <a:spcAft>
                <a:spcPts val="0"/>
              </a:spcAft>
              <a:buNone/>
            </a:pPr>
            <a:r>
              <a:rPr lang="en" sz="1100">
                <a:latin typeface="Roboto"/>
                <a:ea typeface="Roboto"/>
                <a:cs typeface="Roboto"/>
                <a:sym typeface="Roboto"/>
              </a:rPr>
              <a:t>[30]</a:t>
            </a:r>
            <a:r>
              <a:rPr lang="en" sz="1100" u="sng">
                <a:solidFill>
                  <a:srgbClr val="1155CC"/>
                </a:solidFill>
                <a:latin typeface="Roboto"/>
                <a:ea typeface="Roboto"/>
                <a:cs typeface="Roboto"/>
                <a:sym typeface="Roboto"/>
                <a:hlinkClick r:id="rId8">
                  <a:extLst>
                    <a:ext uri="{A12FA001-AC4F-418D-AE19-62706E023703}">
                      <ahyp:hlinkClr val="tx"/>
                    </a:ext>
                  </a:extLst>
                </a:hlinkClick>
              </a:rPr>
              <a:t>https://en.wikipedia.org/wiki/History_of_banking/</a:t>
            </a:r>
            <a:endParaRPr sz="1100">
              <a:latin typeface="Roboto"/>
              <a:ea typeface="Roboto"/>
              <a:cs typeface="Roboto"/>
              <a:sym typeface="Roboto"/>
            </a:endParaRPr>
          </a:p>
          <a:p>
            <a:pPr indent="-228600" lvl="0" marL="457200" rtl="0" algn="l">
              <a:lnSpc>
                <a:spcPct val="75000"/>
              </a:lnSpc>
              <a:spcBef>
                <a:spcPts val="200"/>
              </a:spcBef>
              <a:spcAft>
                <a:spcPts val="200"/>
              </a:spcAft>
              <a:buNone/>
            </a:pPr>
            <a:r>
              <a:rPr lang="en" sz="1100">
                <a:latin typeface="Roboto"/>
                <a:ea typeface="Roboto"/>
                <a:cs typeface="Roboto"/>
                <a:sym typeface="Roboto"/>
              </a:rPr>
              <a:t>[31]</a:t>
            </a:r>
            <a:r>
              <a:rPr lang="en" sz="1100" u="sng">
                <a:solidFill>
                  <a:srgbClr val="1155CC"/>
                </a:solidFill>
                <a:latin typeface="Roboto"/>
                <a:ea typeface="Roboto"/>
                <a:cs typeface="Roboto"/>
                <a:sym typeface="Roboto"/>
                <a:hlinkClick r:id="rId9">
                  <a:extLst>
                    <a:ext uri="{A12FA001-AC4F-418D-AE19-62706E023703}">
                      <ahyp:hlinkClr val="tx"/>
                    </a:ext>
                  </a:extLst>
                </a:hlinkClick>
              </a:rPr>
              <a:t>https://www.bing.com/images/search?q=Banking+scenario+based+on+Blockchain&amp;form=HDRSC4&amp;first=1</a:t>
            </a:r>
            <a:endParaRPr sz="1100" u="sng">
              <a:solidFill>
                <a:srgbClr val="1155CC"/>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Mechanism</a:t>
            </a:r>
            <a:endParaRPr/>
          </a:p>
        </p:txBody>
      </p:sp>
      <p:sp>
        <p:nvSpPr>
          <p:cNvPr id="76" name="Google Shape;76;p15"/>
          <p:cNvSpPr txBox="1"/>
          <p:nvPr>
            <p:ph idx="1" type="body"/>
          </p:nvPr>
        </p:nvSpPr>
        <p:spPr>
          <a:xfrm>
            <a:off x="4644700" y="754350"/>
            <a:ext cx="4417500" cy="4389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9720" lvl="0" marL="457200" marR="0" rtl="0" algn="just">
              <a:lnSpc>
                <a:spcPct val="95000"/>
              </a:lnSpc>
              <a:spcBef>
                <a:spcPts val="1200"/>
              </a:spcBef>
              <a:spcAft>
                <a:spcPts val="0"/>
              </a:spcAft>
              <a:buSzPct val="100000"/>
              <a:buAutoNum type="arabicPeriod"/>
            </a:pPr>
            <a:r>
              <a:rPr lang="en" sz="1600"/>
              <a:t>Blockchain is a distributed ledger that keeps records of transactions in a way that is both immutable and visible.</a:t>
            </a:r>
            <a:endParaRPr sz="1600"/>
          </a:p>
          <a:p>
            <a:pPr indent="-299720" lvl="0" marL="457200" rtl="0" algn="just">
              <a:lnSpc>
                <a:spcPct val="95000"/>
              </a:lnSpc>
              <a:spcBef>
                <a:spcPts val="1200"/>
              </a:spcBef>
              <a:spcAft>
                <a:spcPts val="0"/>
              </a:spcAft>
              <a:buSzPct val="100000"/>
              <a:buAutoNum type="arabicPeriod"/>
            </a:pPr>
            <a:r>
              <a:rPr lang="en" sz="1600"/>
              <a:t>Each block in the chain includes a cryptographic hash of the prior block, making for a secure and unalterable ledger of all past transactions.</a:t>
            </a:r>
            <a:endParaRPr sz="1600"/>
          </a:p>
          <a:p>
            <a:pPr indent="-299720" lvl="0" marL="457200" rtl="0" algn="just">
              <a:lnSpc>
                <a:spcPct val="95000"/>
              </a:lnSpc>
              <a:spcBef>
                <a:spcPts val="1200"/>
              </a:spcBef>
              <a:spcAft>
                <a:spcPts val="0"/>
              </a:spcAft>
              <a:buSzPct val="100000"/>
              <a:buAutoNum type="arabicPeriod"/>
            </a:pPr>
            <a:r>
              <a:rPr lang="en" sz="1600"/>
              <a:t>As a new block is added to the blockchain, a notification is sent out throughout the network and every node updates its own blockchain to reflect the change.</a:t>
            </a:r>
            <a:endParaRPr sz="1600"/>
          </a:p>
          <a:p>
            <a:pPr indent="-299720" lvl="0" marL="457200" rtl="0" algn="just">
              <a:lnSpc>
                <a:spcPct val="95000"/>
              </a:lnSpc>
              <a:spcBef>
                <a:spcPts val="1200"/>
              </a:spcBef>
              <a:spcAft>
                <a:spcPts val="0"/>
              </a:spcAft>
              <a:buSzPct val="100000"/>
              <a:buAutoNum type="arabicPeriod"/>
            </a:pPr>
            <a:r>
              <a:rPr lang="en" sz="1600"/>
              <a:t>Types of blockchain mechanisms:</a:t>
            </a:r>
            <a:endParaRPr sz="1600"/>
          </a:p>
          <a:p>
            <a:pPr indent="-299719" lvl="1" marL="914400" rtl="0" algn="just">
              <a:lnSpc>
                <a:spcPct val="95000"/>
              </a:lnSpc>
              <a:spcBef>
                <a:spcPts val="1200"/>
              </a:spcBef>
              <a:spcAft>
                <a:spcPts val="0"/>
              </a:spcAft>
              <a:buSzPct val="100000"/>
              <a:buAutoNum type="alphaLcPeriod"/>
            </a:pPr>
            <a:r>
              <a:rPr lang="en" sz="1600"/>
              <a:t>Proof-Of-Work (POW)</a:t>
            </a:r>
            <a:endParaRPr sz="1600"/>
          </a:p>
          <a:p>
            <a:pPr indent="-299719" lvl="1" marL="914400" rtl="0" algn="just">
              <a:lnSpc>
                <a:spcPct val="95000"/>
              </a:lnSpc>
              <a:spcBef>
                <a:spcPts val="1200"/>
              </a:spcBef>
              <a:spcAft>
                <a:spcPts val="0"/>
              </a:spcAft>
              <a:buSzPct val="100000"/>
              <a:buAutoNum type="alphaLcPeriod"/>
            </a:pPr>
            <a:r>
              <a:rPr lang="en" sz="1600"/>
              <a:t>Proof-Of-Stake (POS)</a:t>
            </a:r>
            <a:endParaRPr sz="1600"/>
          </a:p>
          <a:p>
            <a:pPr indent="-299719" lvl="1" marL="914400" rtl="0" algn="just">
              <a:lnSpc>
                <a:spcPct val="95000"/>
              </a:lnSpc>
              <a:spcBef>
                <a:spcPts val="1200"/>
              </a:spcBef>
              <a:spcAft>
                <a:spcPts val="1200"/>
              </a:spcAft>
              <a:buSzPct val="100000"/>
              <a:buAutoNum type="alphaLcPeriod"/>
            </a:pPr>
            <a:r>
              <a:rPr lang="en" sz="1600"/>
              <a:t>Delegated Proof-Of-Stake (DPOS)</a:t>
            </a:r>
            <a:endParaRPr sz="1600"/>
          </a:p>
        </p:txBody>
      </p:sp>
      <p:pic>
        <p:nvPicPr>
          <p:cNvPr id="77" name="Google Shape;77;p15"/>
          <p:cNvPicPr preferRelativeResize="0"/>
          <p:nvPr/>
        </p:nvPicPr>
        <p:blipFill>
          <a:blip r:embed="rId3">
            <a:alphaModFix/>
          </a:blip>
          <a:stretch>
            <a:fillRect/>
          </a:stretch>
        </p:blipFill>
        <p:spPr>
          <a:xfrm>
            <a:off x="5096715" y="0"/>
            <a:ext cx="3262325" cy="2197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FFFFFF"/>
                </a:solidFill>
              </a:rPr>
              <a:t>Questions &amp; Answer</a:t>
            </a:r>
            <a:endParaRPr sz="2300">
              <a:solidFill>
                <a:srgbClr val="FFFFFF"/>
              </a:solidFill>
            </a:endParaRPr>
          </a:p>
        </p:txBody>
      </p:sp>
      <p:sp>
        <p:nvSpPr>
          <p:cNvPr id="262" name="Google Shape;262;p4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63" name="Google Shape;263;p42"/>
          <p:cNvPicPr preferRelativeResize="0"/>
          <p:nvPr/>
        </p:nvPicPr>
        <p:blipFill>
          <a:blip r:embed="rId3">
            <a:alphaModFix/>
          </a:blip>
          <a:stretch>
            <a:fillRect/>
          </a:stretch>
        </p:blipFill>
        <p:spPr>
          <a:xfrm>
            <a:off x="1763775" y="1505700"/>
            <a:ext cx="4219575" cy="3190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69" name="Google Shape;269;p43"/>
          <p:cNvPicPr preferRelativeResize="0"/>
          <p:nvPr/>
        </p:nvPicPr>
        <p:blipFill>
          <a:blip r:embed="rId3">
            <a:alphaModFix/>
          </a:blip>
          <a:stretch>
            <a:fillRect/>
          </a:stretch>
        </p:blipFill>
        <p:spPr>
          <a:xfrm>
            <a:off x="1495350" y="1291200"/>
            <a:ext cx="4474575" cy="385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623400" y="1502100"/>
            <a:ext cx="64434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and the Military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040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Military Blockchain for Supply Chain Management Review</a:t>
            </a:r>
            <a:endParaRPr baseline="30000"/>
          </a:p>
        </p:txBody>
      </p:sp>
      <p:sp>
        <p:nvSpPr>
          <p:cNvPr id="88" name="Google Shape;88;p17"/>
          <p:cNvSpPr txBox="1"/>
          <p:nvPr>
            <p:ph idx="1" type="body"/>
          </p:nvPr>
        </p:nvSpPr>
        <p:spPr>
          <a:xfrm>
            <a:off x="0" y="1505700"/>
            <a:ext cx="5529300" cy="3586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400"/>
              <a:t>SCM(Supply chain management) is a system in which we ensure the transportation of raw materials from a supplier until it is delivered to the end customer as a final product. In the middle of it all the raw materials have been presumably processed into parts and those parts put together to create the final product.</a:t>
            </a:r>
            <a:endParaRPr sz="1400"/>
          </a:p>
          <a:p>
            <a:pPr indent="0" lvl="0" marL="0" rtl="0" algn="just">
              <a:lnSpc>
                <a:spcPct val="95000"/>
              </a:lnSpc>
              <a:spcBef>
                <a:spcPts val="600"/>
              </a:spcBef>
              <a:spcAft>
                <a:spcPts val="0"/>
              </a:spcAft>
              <a:buNone/>
            </a:pPr>
            <a:r>
              <a:t/>
            </a:r>
            <a:endParaRPr sz="1400"/>
          </a:p>
          <a:p>
            <a:pPr indent="0" lvl="0" marL="0" rtl="0" algn="just">
              <a:lnSpc>
                <a:spcPct val="95000"/>
              </a:lnSpc>
              <a:spcBef>
                <a:spcPts val="600"/>
              </a:spcBef>
              <a:spcAft>
                <a:spcPts val="0"/>
              </a:spcAft>
              <a:buNone/>
            </a:pPr>
            <a:r>
              <a:rPr b="1" lang="en" sz="1400"/>
              <a:t>Issues pertaining to modern SCMs:</a:t>
            </a:r>
            <a:endParaRPr b="1" sz="1400"/>
          </a:p>
          <a:p>
            <a:pPr indent="-317500" lvl="0" marL="457200" rtl="0" algn="just">
              <a:lnSpc>
                <a:spcPct val="95000"/>
              </a:lnSpc>
              <a:spcBef>
                <a:spcPts val="600"/>
              </a:spcBef>
              <a:spcAft>
                <a:spcPts val="0"/>
              </a:spcAft>
              <a:buSzPts val="1400"/>
              <a:buChar char="●"/>
            </a:pPr>
            <a:r>
              <a:rPr lang="en" sz="1400"/>
              <a:t>Counterfeiting.</a:t>
            </a:r>
            <a:endParaRPr sz="1400"/>
          </a:p>
          <a:p>
            <a:pPr indent="-317500" lvl="0" marL="457200" rtl="0" algn="just">
              <a:lnSpc>
                <a:spcPct val="95000"/>
              </a:lnSpc>
              <a:spcBef>
                <a:spcPts val="0"/>
              </a:spcBef>
              <a:spcAft>
                <a:spcPts val="0"/>
              </a:spcAft>
              <a:buSzPts val="1400"/>
              <a:buChar char="●"/>
            </a:pPr>
            <a:r>
              <a:rPr lang="en" sz="1400"/>
              <a:t>Failure to find source of error.</a:t>
            </a:r>
            <a:endParaRPr sz="1400"/>
          </a:p>
          <a:p>
            <a:pPr indent="-317500" lvl="0" marL="457200" rtl="0" algn="just">
              <a:lnSpc>
                <a:spcPct val="95000"/>
              </a:lnSpc>
              <a:spcBef>
                <a:spcPts val="0"/>
              </a:spcBef>
              <a:spcAft>
                <a:spcPts val="0"/>
              </a:spcAft>
              <a:buSzPts val="1400"/>
              <a:buChar char="●"/>
            </a:pPr>
            <a:r>
              <a:rPr lang="en" sz="1400"/>
              <a:t>Missing parts.</a:t>
            </a:r>
            <a:endParaRPr sz="1400"/>
          </a:p>
          <a:p>
            <a:pPr indent="-317500" lvl="0" marL="457200" rtl="0" algn="just">
              <a:lnSpc>
                <a:spcPct val="95000"/>
              </a:lnSpc>
              <a:spcBef>
                <a:spcPts val="0"/>
              </a:spcBef>
              <a:spcAft>
                <a:spcPts val="0"/>
              </a:spcAft>
              <a:buSzPts val="1400"/>
              <a:buChar char="●"/>
            </a:pPr>
            <a:r>
              <a:rPr lang="en" sz="1400"/>
              <a:t>Lost shipments.</a:t>
            </a:r>
            <a:endParaRPr sz="1400"/>
          </a:p>
          <a:p>
            <a:pPr indent="0" lvl="0" marL="0" rtl="0" algn="just">
              <a:lnSpc>
                <a:spcPct val="95000"/>
              </a:lnSpc>
              <a:spcBef>
                <a:spcPts val="600"/>
              </a:spcBef>
              <a:spcAft>
                <a:spcPts val="600"/>
              </a:spcAft>
              <a:buNone/>
            </a:pPr>
            <a:r>
              <a:rPr lang="en" sz="1400"/>
              <a:t>Blockchain would address these issues due to its ledger format, there will be a certain </a:t>
            </a:r>
            <a:r>
              <a:rPr lang="en" sz="1400"/>
              <a:t>traceability</a:t>
            </a:r>
            <a:r>
              <a:rPr lang="en" sz="1400"/>
              <a:t> to any error or mistake that has happened so we can trace the error back to its source and fix it accordingly.</a:t>
            </a:r>
            <a:endParaRPr sz="1400"/>
          </a:p>
        </p:txBody>
      </p:sp>
      <p:sp>
        <p:nvSpPr>
          <p:cNvPr id="89" name="Google Shape;89;p17"/>
          <p:cNvSpPr txBox="1"/>
          <p:nvPr>
            <p:ph idx="2" type="body"/>
          </p:nvPr>
        </p:nvSpPr>
        <p:spPr>
          <a:xfrm>
            <a:off x="5465775" y="1587700"/>
            <a:ext cx="3366600" cy="33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application would be in the Navy and the Navy SCM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182880" lvl="0" marL="0" rtl="0" algn="ctr">
              <a:lnSpc>
                <a:spcPct val="95000"/>
              </a:lnSpc>
              <a:spcBef>
                <a:spcPts val="1200"/>
              </a:spcBef>
              <a:spcAft>
                <a:spcPts val="600"/>
              </a:spcAft>
              <a:buNone/>
            </a:pPr>
            <a:r>
              <a:t/>
            </a:r>
            <a:endParaRPr/>
          </a:p>
        </p:txBody>
      </p:sp>
      <p:pic>
        <p:nvPicPr>
          <p:cNvPr descr="Diagram&#10;&#10;Description automatically generated" id="90" name="Google Shape;90;p17"/>
          <p:cNvPicPr preferRelativeResize="0"/>
          <p:nvPr/>
        </p:nvPicPr>
        <p:blipFill>
          <a:blip r:embed="rId3">
            <a:alphaModFix/>
          </a:blip>
          <a:stretch>
            <a:fillRect/>
          </a:stretch>
        </p:blipFill>
        <p:spPr>
          <a:xfrm>
            <a:off x="5529355" y="2152600"/>
            <a:ext cx="3096995" cy="242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667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Military Intelligence Applications for Blockchain Technology Review</a:t>
            </a:r>
            <a:endParaRPr baseline="30000"/>
          </a:p>
        </p:txBody>
      </p:sp>
      <p:sp>
        <p:nvSpPr>
          <p:cNvPr id="96" name="Google Shape;96;p18"/>
          <p:cNvSpPr txBox="1"/>
          <p:nvPr>
            <p:ph idx="1" type="body"/>
          </p:nvPr>
        </p:nvSpPr>
        <p:spPr>
          <a:xfrm>
            <a:off x="116025" y="1505700"/>
            <a:ext cx="5272200" cy="3076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400"/>
              <a:t>Intelligence is the core of all operations within the military and the decisions made from data gathered through intelligence is what shapes the state of the military. Thus, the collection, analysis, and exploitation all need to be efficient and effective to help create a better situation for a decision to be made.</a:t>
            </a:r>
            <a:endParaRPr sz="1400"/>
          </a:p>
          <a:p>
            <a:pPr indent="0" lvl="0" marL="0" rtl="0" algn="just">
              <a:lnSpc>
                <a:spcPct val="95000"/>
              </a:lnSpc>
              <a:spcBef>
                <a:spcPts val="600"/>
              </a:spcBef>
              <a:spcAft>
                <a:spcPts val="0"/>
              </a:spcAft>
              <a:buNone/>
            </a:pPr>
            <a:r>
              <a:rPr b="1" lang="en" sz="1400"/>
              <a:t>Potential Applications:</a:t>
            </a:r>
            <a:endParaRPr b="1" sz="1400"/>
          </a:p>
          <a:p>
            <a:pPr indent="-317500" lvl="0" marL="457200" rtl="0" algn="just">
              <a:lnSpc>
                <a:spcPct val="95000"/>
              </a:lnSpc>
              <a:spcBef>
                <a:spcPts val="600"/>
              </a:spcBef>
              <a:spcAft>
                <a:spcPts val="0"/>
              </a:spcAft>
              <a:buSzPts val="1400"/>
              <a:buAutoNum type="arabicPeriod"/>
            </a:pPr>
            <a:r>
              <a:rPr lang="en" sz="1400"/>
              <a:t>Big Data</a:t>
            </a:r>
            <a:endParaRPr sz="1400"/>
          </a:p>
          <a:p>
            <a:pPr indent="-317500" lvl="0" marL="457200" rtl="0" algn="just">
              <a:lnSpc>
                <a:spcPct val="95000"/>
              </a:lnSpc>
              <a:spcBef>
                <a:spcPts val="0"/>
              </a:spcBef>
              <a:spcAft>
                <a:spcPts val="0"/>
              </a:spcAft>
              <a:buSzPts val="1400"/>
              <a:buAutoNum type="arabicPeriod"/>
            </a:pPr>
            <a:r>
              <a:rPr lang="en" sz="1400"/>
              <a:t>Distributed and decentralized access</a:t>
            </a:r>
            <a:endParaRPr sz="1400"/>
          </a:p>
          <a:p>
            <a:pPr indent="-317500" lvl="0" marL="457200" rtl="0" algn="just">
              <a:lnSpc>
                <a:spcPct val="95000"/>
              </a:lnSpc>
              <a:spcBef>
                <a:spcPts val="0"/>
              </a:spcBef>
              <a:spcAft>
                <a:spcPts val="0"/>
              </a:spcAft>
              <a:buSzPts val="1400"/>
              <a:buAutoNum type="arabicPeriod"/>
            </a:pPr>
            <a:r>
              <a:rPr lang="en" sz="1400"/>
              <a:t>Ethical Accountability</a:t>
            </a:r>
            <a:endParaRPr sz="1400"/>
          </a:p>
        </p:txBody>
      </p:sp>
      <p:sp>
        <p:nvSpPr>
          <p:cNvPr id="97" name="Google Shape;97;p18"/>
          <p:cNvSpPr txBox="1"/>
          <p:nvPr>
            <p:ph idx="2" type="body"/>
          </p:nvPr>
        </p:nvSpPr>
        <p:spPr>
          <a:xfrm>
            <a:off x="4832413" y="1900775"/>
            <a:ext cx="3999900" cy="30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Chart, funnel chart&#10;&#10;Description automatically generated" id="98" name="Google Shape;98;p18"/>
          <p:cNvPicPr preferRelativeResize="0"/>
          <p:nvPr/>
        </p:nvPicPr>
        <p:blipFill>
          <a:blip r:embed="rId3">
            <a:alphaModFix/>
          </a:blip>
          <a:stretch>
            <a:fillRect/>
          </a:stretch>
        </p:blipFill>
        <p:spPr>
          <a:xfrm>
            <a:off x="2788854" y="3517800"/>
            <a:ext cx="1587700" cy="1459175"/>
          </a:xfrm>
          <a:prstGeom prst="rect">
            <a:avLst/>
          </a:prstGeom>
          <a:noFill/>
          <a:ln>
            <a:noFill/>
          </a:ln>
        </p:spPr>
      </p:pic>
      <p:pic>
        <p:nvPicPr>
          <p:cNvPr descr="Text, chat or text message&#10;&#10;Description automatically generated" id="99" name="Google Shape;99;p18"/>
          <p:cNvPicPr preferRelativeResize="0"/>
          <p:nvPr/>
        </p:nvPicPr>
        <p:blipFill>
          <a:blip r:embed="rId4">
            <a:alphaModFix/>
          </a:blip>
          <a:stretch>
            <a:fillRect/>
          </a:stretch>
        </p:blipFill>
        <p:spPr>
          <a:xfrm>
            <a:off x="5513150" y="1387950"/>
            <a:ext cx="2638425" cy="303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95700" y="2817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Military Intelligence Applications for Blockchain Technology Review</a:t>
            </a:r>
            <a:endParaRPr/>
          </a:p>
        </p:txBody>
      </p:sp>
      <p:sp>
        <p:nvSpPr>
          <p:cNvPr id="105" name="Google Shape;105;p19"/>
          <p:cNvSpPr txBox="1"/>
          <p:nvPr>
            <p:ph idx="1" type="body"/>
          </p:nvPr>
        </p:nvSpPr>
        <p:spPr>
          <a:xfrm>
            <a:off x="311700" y="1505700"/>
            <a:ext cx="5115300" cy="3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Proposed Design:</a:t>
            </a:r>
            <a:endParaRPr b="1" sz="1400"/>
          </a:p>
          <a:p>
            <a:pPr indent="0" lvl="0" marL="0" rtl="0" algn="just">
              <a:lnSpc>
                <a:spcPct val="95000"/>
              </a:lnSpc>
              <a:spcBef>
                <a:spcPts val="1200"/>
              </a:spcBef>
              <a:spcAft>
                <a:spcPts val="0"/>
              </a:spcAft>
              <a:buNone/>
            </a:pPr>
            <a:r>
              <a:rPr lang="en" sz="1400"/>
              <a:t>A more specific design would be the proposed blockchain application to the AIS or Automated Identification System, this is a system used by the nautical branch of the military to keep track of all ships deployed within a given area. The system is very similar to cryptocurrency systems in which individuals within the system do not necessarily trust each other but they all have to cooperatively participate.</a:t>
            </a:r>
            <a:endParaRPr sz="1400"/>
          </a:p>
          <a:p>
            <a:pPr indent="0" lvl="0" marL="0" rtl="0" algn="just">
              <a:lnSpc>
                <a:spcPct val="95000"/>
              </a:lnSpc>
              <a:spcBef>
                <a:spcPts val="600"/>
              </a:spcBef>
              <a:spcAft>
                <a:spcPts val="600"/>
              </a:spcAft>
              <a:buNone/>
            </a:pPr>
            <a:r>
              <a:rPr lang="en" sz="1400"/>
              <a:t>The system would involve the AIS station receiving ship reports through radio, accumulating the reports with a frequency of over 1500 reports per minute and adding them to a block-creation process, afterwards the station would broadcast the changes it received to all other stations within its network.</a:t>
            </a:r>
            <a:endParaRPr sz="1400"/>
          </a:p>
        </p:txBody>
      </p:sp>
      <p:sp>
        <p:nvSpPr>
          <p:cNvPr id="106" name="Google Shape;106;p19"/>
          <p:cNvSpPr txBox="1"/>
          <p:nvPr>
            <p:ph idx="2" type="body"/>
          </p:nvPr>
        </p:nvSpPr>
        <p:spPr>
          <a:xfrm>
            <a:off x="4832425" y="2124400"/>
            <a:ext cx="3999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Diagram, text&#10;&#10;Description automatically generated" id="107" name="Google Shape;107;p19"/>
          <p:cNvPicPr preferRelativeResize="0"/>
          <p:nvPr/>
        </p:nvPicPr>
        <p:blipFill>
          <a:blip r:embed="rId3">
            <a:alphaModFix/>
          </a:blip>
          <a:stretch>
            <a:fillRect/>
          </a:stretch>
        </p:blipFill>
        <p:spPr>
          <a:xfrm>
            <a:off x="5787700" y="1392225"/>
            <a:ext cx="2681675" cy="362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ctrTitle"/>
          </p:nvPr>
        </p:nvSpPr>
        <p:spPr>
          <a:xfrm>
            <a:off x="311700" y="19305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and IOT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Based IOT</a:t>
            </a:r>
            <a:endParaRPr/>
          </a:p>
        </p:txBody>
      </p:sp>
      <p:sp>
        <p:nvSpPr>
          <p:cNvPr id="118" name="Google Shape;118;p21"/>
          <p:cNvSpPr txBox="1"/>
          <p:nvPr>
            <p:ph idx="1" type="body"/>
          </p:nvPr>
        </p:nvSpPr>
        <p:spPr>
          <a:xfrm>
            <a:off x="0" y="1505700"/>
            <a:ext cx="4991700" cy="35259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1000"/>
              </a:spcBef>
              <a:spcAft>
                <a:spcPts val="0"/>
              </a:spcAft>
              <a:buSzPts val="1400"/>
              <a:buChar char="●"/>
            </a:pPr>
            <a:r>
              <a:rPr lang="en" sz="1400"/>
              <a:t>Architecture:</a:t>
            </a:r>
            <a:endParaRPr sz="1400"/>
          </a:p>
          <a:p>
            <a:pPr indent="-317500" lvl="1" marL="914400" rtl="0" algn="l">
              <a:lnSpc>
                <a:spcPct val="90000"/>
              </a:lnSpc>
              <a:spcBef>
                <a:spcPts val="0"/>
              </a:spcBef>
              <a:spcAft>
                <a:spcPts val="0"/>
              </a:spcAft>
              <a:buSzPts val="1400"/>
              <a:buChar char="○"/>
            </a:pPr>
            <a:r>
              <a:rPr lang="en" sz="1400"/>
              <a:t>Device: router, sensors, cameras etc.</a:t>
            </a:r>
            <a:endParaRPr sz="1400"/>
          </a:p>
          <a:p>
            <a:pPr indent="-317500" lvl="0" marL="457200" rtl="0" algn="l">
              <a:lnSpc>
                <a:spcPct val="90000"/>
              </a:lnSpc>
              <a:spcBef>
                <a:spcPts val="0"/>
              </a:spcBef>
              <a:spcAft>
                <a:spcPts val="0"/>
              </a:spcAft>
              <a:buSzPts val="1400"/>
              <a:buChar char="●"/>
            </a:pPr>
            <a:r>
              <a:rPr lang="en" sz="1400"/>
              <a:t>Local BC &amp; Storage:</a:t>
            </a:r>
            <a:endParaRPr sz="1400"/>
          </a:p>
          <a:p>
            <a:pPr indent="-317500" lvl="1" marL="914400" rtl="0" algn="l">
              <a:lnSpc>
                <a:spcPct val="90000"/>
              </a:lnSpc>
              <a:spcBef>
                <a:spcPts val="0"/>
              </a:spcBef>
              <a:spcAft>
                <a:spcPts val="0"/>
              </a:spcAft>
              <a:buSzPts val="1400"/>
              <a:buChar char="○"/>
            </a:pPr>
            <a:r>
              <a:rPr lang="en" sz="1400"/>
              <a:t>Home computer (local BC) is used and controller by home owner to manage and monitor connected devices (security &amp; privacy)</a:t>
            </a:r>
            <a:endParaRPr sz="1400"/>
          </a:p>
          <a:p>
            <a:pPr indent="-317500" lvl="1" marL="914400" rtl="0" algn="l">
              <a:lnSpc>
                <a:spcPct val="90000"/>
              </a:lnSpc>
              <a:spcBef>
                <a:spcPts val="0"/>
              </a:spcBef>
              <a:spcAft>
                <a:spcPts val="0"/>
              </a:spcAft>
              <a:buSzPts val="1400"/>
              <a:buChar char="○"/>
            </a:pPr>
            <a:r>
              <a:rPr lang="en" sz="1400"/>
              <a:t>They generate secret key pairs (Diffie-Hellman) to enable communication between devices</a:t>
            </a:r>
            <a:endParaRPr sz="1400"/>
          </a:p>
          <a:p>
            <a:pPr indent="-317500" lvl="0" marL="457200" rtl="0" algn="l">
              <a:lnSpc>
                <a:spcPct val="90000"/>
              </a:lnSpc>
              <a:spcBef>
                <a:spcPts val="0"/>
              </a:spcBef>
              <a:spcAft>
                <a:spcPts val="0"/>
              </a:spcAft>
              <a:buSzPts val="1400"/>
              <a:buChar char="●"/>
            </a:pPr>
            <a:r>
              <a:rPr lang="en" sz="1400"/>
              <a:t>Overlay Network:</a:t>
            </a:r>
            <a:endParaRPr sz="1400"/>
          </a:p>
          <a:p>
            <a:pPr indent="-317500" lvl="1" marL="914400" rtl="0" algn="l">
              <a:lnSpc>
                <a:spcPct val="90000"/>
              </a:lnSpc>
              <a:spcBef>
                <a:spcPts val="0"/>
              </a:spcBef>
              <a:spcAft>
                <a:spcPts val="0"/>
              </a:spcAft>
              <a:buSzPts val="1400"/>
              <a:buChar char="○"/>
            </a:pPr>
            <a:r>
              <a:rPr lang="en" sz="1400"/>
              <a:t>Network consists of multiple nodes, organized into cluster with CH(cluster head) to maintain legitimate device lists</a:t>
            </a:r>
            <a:endParaRPr sz="1400"/>
          </a:p>
          <a:p>
            <a:pPr indent="-317500" lvl="1" marL="914400" rtl="0" algn="l">
              <a:lnSpc>
                <a:spcPct val="90000"/>
              </a:lnSpc>
              <a:spcBef>
                <a:spcPts val="0"/>
              </a:spcBef>
              <a:spcAft>
                <a:spcPts val="0"/>
              </a:spcAft>
              <a:buSzPts val="1400"/>
              <a:buChar char="○"/>
            </a:pPr>
            <a:r>
              <a:rPr lang="en" sz="1400"/>
              <a:t>Reduced synchronization cost(multiple BC in single CH) but longer delay to find specific block</a:t>
            </a:r>
            <a:endParaRPr sz="1400">
              <a:solidFill>
                <a:srgbClr val="EBEBEB"/>
              </a:solidFill>
              <a:latin typeface="Arial"/>
              <a:ea typeface="Arial"/>
              <a:cs typeface="Arial"/>
              <a:sym typeface="Arial"/>
            </a:endParaRPr>
          </a:p>
          <a:p>
            <a:pPr indent="0" lvl="0" marL="0" rtl="0" algn="l">
              <a:spcBef>
                <a:spcPts val="0"/>
              </a:spcBef>
              <a:spcAft>
                <a:spcPts val="1200"/>
              </a:spcAft>
              <a:buNone/>
            </a:pPr>
            <a:r>
              <a:t/>
            </a:r>
            <a:endParaRPr sz="1400"/>
          </a:p>
        </p:txBody>
      </p:sp>
      <p:pic>
        <p:nvPicPr>
          <p:cNvPr id="119" name="Google Shape;119;p21"/>
          <p:cNvPicPr preferRelativeResize="0"/>
          <p:nvPr/>
        </p:nvPicPr>
        <p:blipFill>
          <a:blip r:embed="rId3">
            <a:alphaModFix/>
          </a:blip>
          <a:stretch>
            <a:fillRect/>
          </a:stretch>
        </p:blipFill>
        <p:spPr>
          <a:xfrm>
            <a:off x="4991700" y="1357275"/>
            <a:ext cx="3999898" cy="3525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