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48" r:id="rId3"/>
    <p:sldId id="322" r:id="rId4"/>
    <p:sldId id="323" r:id="rId5"/>
    <p:sldId id="326" r:id="rId6"/>
    <p:sldId id="324" r:id="rId7"/>
    <p:sldId id="349" r:id="rId8"/>
    <p:sldId id="325" r:id="rId9"/>
    <p:sldId id="350" r:id="rId10"/>
    <p:sldId id="329" r:id="rId11"/>
    <p:sldId id="331" r:id="rId12"/>
    <p:sldId id="334" r:id="rId13"/>
    <p:sldId id="335" r:id="rId14"/>
    <p:sldId id="336" r:id="rId15"/>
    <p:sldId id="34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5T05:43:16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12948 8954 0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5T05:52:35.7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15330 10145 0,'24'0'250,"1"0"-218,0 0-17,0 0 1,0 0-1,49 0-15,-49 0 16,49 0 0,1 0-1,-1 0-15,25 0 16,1 0 0,-26 0-1,25 0 1,0 0-16,-24 0 15,123 0 1,-123 0 0,-26 0-1,26 0 1,-1 0 0,1 0-16,-26 25 15,26-25 1,-1 0-1,0 0 1,1 0-16,-26 25 16,1-25-1,74 0 17,-50 25-32,-24-25 15,24 0 1,1 0-1,-1 0-15,1 0 16,-1 0 0,1 0-1,24 24 1,-25-24-16,25 0 16,25 25-1,100-25 1,-150 0-1,0 25 1,1-25 0,-1 0-16,1 0 15,-26 0 1,51 0 0,-51 0-1,26 0 1,-26 0-16,-24 0 15,0 0 1,24 0 15,-24 0 1,0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02</a:t>
            </a:r>
            <a:br>
              <a:rPr lang="en-US" dirty="0" smtClean="0"/>
            </a:br>
            <a:r>
              <a:rPr lang="en-US" sz="3200" dirty="0" smtClean="0"/>
              <a:t>Overview of Programming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CSE115: Computing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Writing Computer Program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" y="939800"/>
            <a:ext cx="9144000" cy="5237163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Computer needs our instructions in order to solve any problem. It can’t solve any problem by itself.</a:t>
            </a:r>
          </a:p>
          <a:p>
            <a:r>
              <a:rPr lang="en-US" b="1" i="1" dirty="0"/>
              <a:t>Programming </a:t>
            </a:r>
            <a:r>
              <a:rPr lang="en-US" dirty="0"/>
              <a:t>is </a:t>
            </a:r>
            <a:r>
              <a:rPr lang="en-US" dirty="0" smtClean="0"/>
              <a:t>the task of writing a sequence of instructions for </a:t>
            </a:r>
            <a:r>
              <a:rPr lang="en-US" dirty="0"/>
              <a:t>a computer to do something for </a:t>
            </a:r>
            <a:r>
              <a:rPr lang="en-US" dirty="0" smtClean="0"/>
              <a:t>you.</a:t>
            </a:r>
          </a:p>
          <a:p>
            <a:pPr lvl="1"/>
            <a:r>
              <a:rPr lang="en-US" b="1" dirty="0" smtClean="0"/>
              <a:t>Programmer</a:t>
            </a:r>
            <a:r>
              <a:rPr lang="en-US" dirty="0" smtClean="0"/>
              <a:t>: who writes program</a:t>
            </a:r>
          </a:p>
          <a:p>
            <a:pPr lvl="1"/>
            <a:r>
              <a:rPr lang="en-US" b="1" dirty="0" smtClean="0"/>
              <a:t>User</a:t>
            </a:r>
            <a:r>
              <a:rPr lang="en-US" dirty="0" smtClean="0"/>
              <a:t>: who runs program, gives input to it, and sees its output</a:t>
            </a:r>
          </a:p>
          <a:p>
            <a:r>
              <a:rPr lang="en-US" dirty="0" smtClean="0"/>
              <a:t>But Computer </a:t>
            </a:r>
            <a:r>
              <a:rPr lang="en-US" dirty="0"/>
              <a:t>doesn’t understand anything other than 0 and </a:t>
            </a:r>
            <a:r>
              <a:rPr lang="en-US" dirty="0" smtClean="0"/>
              <a:t>1 (binary numbers).</a:t>
            </a:r>
          </a:p>
          <a:p>
            <a:r>
              <a:rPr lang="en-US" dirty="0" smtClean="0"/>
              <a:t>So we have to either (</a:t>
            </a:r>
            <a:r>
              <a:rPr lang="en-US" dirty="0" err="1" smtClean="0"/>
              <a:t>i</a:t>
            </a:r>
            <a:r>
              <a:rPr lang="en-US" dirty="0" smtClean="0"/>
              <a:t>) learn computer’s own language (machine language) and then instruct it in that language or (ii) learn a </a:t>
            </a:r>
            <a:r>
              <a:rPr lang="en-US" b="1" dirty="0" smtClean="0"/>
              <a:t>programming language </a:t>
            </a:r>
            <a:r>
              <a:rPr lang="en-US" dirty="0" smtClean="0"/>
              <a:t>which is easier for humans to understand, write instructions in that language, and then translate (</a:t>
            </a:r>
            <a:r>
              <a:rPr lang="en-US" b="1" i="1" dirty="0" smtClean="0"/>
              <a:t>compile</a:t>
            </a:r>
            <a:r>
              <a:rPr lang="en-US" dirty="0" smtClean="0"/>
              <a:t>) the resulting program into a sequence of machine understandable (binary) instructions. </a:t>
            </a:r>
            <a:endParaRPr lang="en-US" dirty="0"/>
          </a:p>
          <a:p>
            <a:endParaRPr lang="en-US" dirty="0" smtClean="0"/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5924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Hierarchies of Programming Languages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" y="939800"/>
            <a:ext cx="9245600" cy="5237163"/>
          </a:xfrm>
        </p:spPr>
        <p:txBody>
          <a:bodyPr>
            <a:noAutofit/>
          </a:bodyPr>
          <a:lstStyle/>
          <a:p>
            <a:r>
              <a:rPr lang="en-US" sz="2400" b="1" dirty="0"/>
              <a:t>Machine </a:t>
            </a:r>
            <a:r>
              <a:rPr lang="en-US" sz="2400" b="1" dirty="0" smtClean="0"/>
              <a:t>Language (low level):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– Binary </a:t>
            </a:r>
            <a:r>
              <a:rPr lang="en-US" sz="2400" dirty="0" smtClean="0"/>
              <a:t>codes </a:t>
            </a:r>
            <a:r>
              <a:rPr lang="en-US" sz="2400" dirty="0"/>
              <a:t>understood </a:t>
            </a:r>
            <a:r>
              <a:rPr lang="en-US" sz="2400" dirty="0" smtClean="0"/>
              <a:t>by a specific </a:t>
            </a:r>
            <a:r>
              <a:rPr lang="en-US" sz="2400" dirty="0"/>
              <a:t>CPU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b="1" dirty="0"/>
              <a:t>Assembly </a:t>
            </a:r>
            <a:r>
              <a:rPr lang="en-US" sz="2400" b="1" dirty="0" smtClean="0"/>
              <a:t>Language (mid level):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– Mnemonic codes that correspond to </a:t>
            </a:r>
            <a:r>
              <a:rPr lang="en-US" sz="2400" dirty="0" smtClean="0"/>
              <a:t>machine language instructions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High-level </a:t>
            </a:r>
            <a:r>
              <a:rPr lang="en-US" sz="2400" b="1" dirty="0"/>
              <a:t>language: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– Machine-independent programming </a:t>
            </a:r>
            <a:r>
              <a:rPr lang="en-US" sz="2400" dirty="0" smtClean="0"/>
              <a:t>language. Combines arithmetic </a:t>
            </a:r>
            <a:r>
              <a:rPr lang="en-US" sz="2400" dirty="0"/>
              <a:t>expressions </a:t>
            </a:r>
            <a:r>
              <a:rPr lang="en-US" sz="2400" dirty="0" smtClean="0"/>
              <a:t>and English symbols. Easier to understand for humans.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661280" y="32234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1920" y="3214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59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Machine Language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The only language that the processor actually 'understands’</a:t>
            </a:r>
          </a:p>
          <a:p>
            <a:pPr eaLnBrk="1" hangingPunct="1"/>
            <a:r>
              <a:rPr lang="en-US" sz="2400" dirty="0" smtClean="0"/>
              <a:t>Consists of binary codes: 0 and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Example: 	00010101 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 smtClean="0"/>
              <a:t>			11010001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 smtClean="0"/>
              <a:t>			01001100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/>
              <a:t>	</a:t>
            </a:r>
            <a:r>
              <a:rPr lang="en-US" sz="2000" dirty="0" smtClean="0"/>
              <a:t>		10011001</a:t>
            </a:r>
          </a:p>
          <a:p>
            <a:pPr eaLnBrk="1" hangingPunct="1"/>
            <a:r>
              <a:rPr lang="en-US" sz="2400" dirty="0" smtClean="0"/>
              <a:t>Each of the lines above corresponds to a specific task to be done by the </a:t>
            </a:r>
            <a:r>
              <a:rPr lang="en-US" sz="2400" i="1" dirty="0" smtClean="0"/>
              <a:t>processor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Programming in machine code is difficult and slow since it is difficult to memorize all the instructions.</a:t>
            </a:r>
          </a:p>
          <a:p>
            <a:pPr eaLnBrk="1" hangingPunct="1"/>
            <a:r>
              <a:rPr lang="en-US" sz="2400" dirty="0" smtClean="0"/>
              <a:t>Mistakes can happen very easily. </a:t>
            </a:r>
          </a:p>
          <a:p>
            <a:pPr eaLnBrk="1" hangingPunct="1"/>
            <a:r>
              <a:rPr lang="en-US" sz="2400" dirty="0" smtClean="0"/>
              <a:t>Processor and Architecture dependent</a:t>
            </a:r>
          </a:p>
          <a:p>
            <a:pPr eaLnBrk="1" hangingPunct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6724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Assembly Language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Enables machine code to be </a:t>
            </a:r>
            <a:r>
              <a:rPr lang="en-US" sz="2400" b="1" i="1" dirty="0" smtClean="0"/>
              <a:t>represented </a:t>
            </a:r>
            <a:r>
              <a:rPr lang="en-US" sz="2400" dirty="0" smtClean="0"/>
              <a:t>in words and numbers.</a:t>
            </a:r>
          </a:p>
          <a:p>
            <a:pPr eaLnBrk="1" hangingPunct="1"/>
            <a:r>
              <a:rPr lang="en-US" sz="2400" dirty="0" smtClean="0"/>
              <a:t>Example of a program in </a:t>
            </a:r>
            <a:r>
              <a:rPr lang="en-US" sz="2400" b="1" i="1" dirty="0" smtClean="0"/>
              <a:t>assembly language</a:t>
            </a:r>
            <a:r>
              <a:rPr lang="en-US" sz="2400" dirty="0" smtClean="0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	</a:t>
            </a:r>
            <a:r>
              <a:rPr lang="en-US" sz="1600" dirty="0" smtClean="0"/>
              <a:t>	</a:t>
            </a:r>
            <a:r>
              <a:rPr lang="en-US" sz="1800" dirty="0" smtClean="0"/>
              <a:t>LOAD A, 9999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 smtClean="0"/>
              <a:t>		LOAD B, 8282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 smtClean="0"/>
              <a:t>		MOV C, 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 smtClean="0"/>
              <a:t>		DIV A, 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400" dirty="0" smtClean="0"/>
              <a:t>	</a:t>
            </a:r>
            <a:r>
              <a:rPr lang="en-US" sz="2400" dirty="0" smtClean="0"/>
              <a:t>Easier to understand and memorize (called </a:t>
            </a:r>
            <a:r>
              <a:rPr lang="en-US" sz="2400" b="1" i="1" dirty="0" smtClean="0"/>
              <a:t>Mnemonics</a:t>
            </a:r>
            <a:r>
              <a:rPr lang="en-US" sz="2400" dirty="0" smtClean="0"/>
              <a:t>), compared to </a:t>
            </a:r>
            <a:r>
              <a:rPr lang="en-US" sz="2400" b="1" dirty="0" smtClean="0"/>
              <a:t>machine code </a:t>
            </a:r>
            <a:r>
              <a:rPr lang="en-US" sz="2400" dirty="0" smtClean="0"/>
              <a:t>but still quite difficult to use.</a:t>
            </a:r>
          </a:p>
          <a:p>
            <a:pPr eaLnBrk="1" hangingPunct="1"/>
            <a:r>
              <a:rPr lang="en-US" sz="2400" dirty="0" smtClean="0"/>
              <a:t>Processor and Architecture dependent</a:t>
            </a:r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608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High-Level Language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91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Use more English words. They try to resemble English sentences. Therefore, it is easier to program in these languages.</a:t>
            </a:r>
          </a:p>
          <a:p>
            <a:pPr eaLnBrk="1" hangingPunct="1"/>
            <a:r>
              <a:rPr lang="en-US" sz="2400" dirty="0" smtClean="0"/>
              <a:t>The programming structure is </a:t>
            </a:r>
            <a:r>
              <a:rPr lang="en-US" sz="2400" b="1" dirty="0" smtClean="0"/>
              <a:t>problem oriented </a:t>
            </a:r>
            <a:r>
              <a:rPr lang="en-US" sz="2400" dirty="0" smtClean="0"/>
              <a:t>- does not need to know how the computer actually </a:t>
            </a:r>
            <a:r>
              <a:rPr lang="en-US" sz="2400" b="1" i="1" dirty="0" smtClean="0"/>
              <a:t>executes </a:t>
            </a:r>
            <a:r>
              <a:rPr lang="en-US" sz="2400" dirty="0" smtClean="0"/>
              <a:t>the instructions.</a:t>
            </a:r>
          </a:p>
          <a:p>
            <a:pPr eaLnBrk="1" hangingPunct="1"/>
            <a:r>
              <a:rPr lang="en-US" sz="2400" dirty="0" smtClean="0"/>
              <a:t>Processor </a:t>
            </a:r>
            <a:r>
              <a:rPr lang="en-US" sz="2400" b="1" dirty="0" smtClean="0"/>
              <a:t>independent </a:t>
            </a:r>
            <a:r>
              <a:rPr lang="en-US" sz="2400" dirty="0" smtClean="0"/>
              <a:t>- the same code can be run on different processors.</a:t>
            </a:r>
          </a:p>
          <a:p>
            <a:pPr eaLnBrk="1" hangingPunct="1"/>
            <a:r>
              <a:rPr lang="en-US" sz="2400" dirty="0" smtClean="0"/>
              <a:t>Examples of High-Level Languages: </a:t>
            </a:r>
            <a:r>
              <a:rPr lang="en-US" sz="2400" b="1" i="1" dirty="0" smtClean="0"/>
              <a:t>Fortran, Pascal, C, C++, Java,…</a:t>
            </a:r>
          </a:p>
          <a:p>
            <a:pPr eaLnBrk="1" hangingPunct="1"/>
            <a:r>
              <a:rPr lang="en-US" sz="2400" dirty="0" smtClean="0"/>
              <a:t>Example code written in C:</a:t>
            </a:r>
          </a:p>
          <a:p>
            <a:pPr marL="0" indent="0" eaLnBrk="1" hangingPunct="1">
              <a:buNone/>
            </a:pPr>
            <a:r>
              <a:rPr lang="en-US" sz="2400" dirty="0"/>
              <a:t>	</a:t>
            </a:r>
            <a:r>
              <a:rPr lang="en-US" sz="2400" dirty="0" smtClean="0"/>
              <a:t>A = C;</a:t>
            </a:r>
          </a:p>
          <a:p>
            <a:pPr marL="0" indent="0" eaLnBrk="1" hangingPunct="1">
              <a:buNone/>
            </a:pPr>
            <a:r>
              <a:rPr lang="en-US" sz="2400" dirty="0"/>
              <a:t>	</a:t>
            </a:r>
            <a:r>
              <a:rPr lang="en-US" sz="2400" dirty="0" smtClean="0"/>
              <a:t>A = A/C;</a:t>
            </a:r>
          </a:p>
          <a:p>
            <a:pPr eaLnBrk="1" hangingPunct="1"/>
            <a:r>
              <a:rPr lang="en-US" sz="2400" dirty="0" smtClean="0"/>
              <a:t>A high level language needs to be analyzed by the </a:t>
            </a:r>
            <a:r>
              <a:rPr lang="en-US" sz="2400" b="1" dirty="0" smtClean="0"/>
              <a:t>compiler </a:t>
            </a:r>
            <a:r>
              <a:rPr lang="en-US" sz="2400" dirty="0" smtClean="0"/>
              <a:t>and then compiled into </a:t>
            </a:r>
            <a:r>
              <a:rPr lang="en-US" sz="2400" b="1" dirty="0" smtClean="0"/>
              <a:t>machine code </a:t>
            </a:r>
            <a:r>
              <a:rPr lang="en-US" sz="2400" dirty="0" smtClean="0"/>
              <a:t>so that it can be understood and </a:t>
            </a:r>
            <a:r>
              <a:rPr lang="en-US" sz="2400" b="1" dirty="0" smtClean="0"/>
              <a:t>executed </a:t>
            </a:r>
            <a:r>
              <a:rPr lang="en-US" sz="2400" dirty="0" smtClean="0"/>
              <a:t>(i.e. performed) by the processor.</a:t>
            </a:r>
          </a:p>
          <a:p>
            <a:pPr eaLnBrk="1" hangingPunct="1"/>
            <a:endParaRPr lang="en-US" sz="24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518800" y="3652200"/>
              <a:ext cx="1491480" cy="54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9440" y="3642840"/>
                <a:ext cx="151020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020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3118" y="0"/>
            <a:ext cx="5880882" cy="6737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02175" y="3991428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CLI</a:t>
            </a:r>
            <a:endParaRPr lang="en-US" sz="2000" b="1" dirty="0"/>
          </a:p>
        </p:txBody>
      </p:sp>
      <p:sp>
        <p:nvSpPr>
          <p:cNvPr id="6" name="Left Brace 5"/>
          <p:cNvSpPr/>
          <p:nvPr/>
        </p:nvSpPr>
        <p:spPr>
          <a:xfrm rot="19736924">
            <a:off x="3707706" y="476137"/>
            <a:ext cx="870857" cy="6798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1398" y="161927"/>
            <a:ext cx="2253796" cy="1193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Steps of </a:t>
            </a:r>
          </a:p>
          <a:p>
            <a:pPr marL="0" indent="0">
              <a:buNone/>
            </a:pPr>
            <a:r>
              <a:rPr lang="en-US" b="1" dirty="0" smtClean="0"/>
              <a:t>programming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85371" y="3875592"/>
            <a:ext cx="27455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Integrated Development Environment (IDE) = </a:t>
            </a:r>
          </a:p>
          <a:p>
            <a:pPr algn="r"/>
            <a:r>
              <a:rPr lang="en-US" sz="2000" dirty="0" smtClean="0"/>
              <a:t>Editor + Compiler + Linker + Loader</a:t>
            </a:r>
          </a:p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660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Elements of Computer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606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major categories:</a:t>
            </a:r>
          </a:p>
          <a:p>
            <a:pPr marL="0" indent="0">
              <a:buNone/>
            </a:pPr>
            <a:r>
              <a:rPr lang="en-US" dirty="0"/>
              <a:t>1. Hardware</a:t>
            </a:r>
          </a:p>
          <a:p>
            <a:pPr marL="0" indent="0">
              <a:buNone/>
            </a:pPr>
            <a:r>
              <a:rPr lang="en-US" dirty="0"/>
              <a:t>2. Software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• </a:t>
            </a:r>
            <a:r>
              <a:rPr lang="en-US" b="1" dirty="0"/>
              <a:t>Hardware</a:t>
            </a:r>
            <a:r>
              <a:rPr lang="en-US" dirty="0"/>
              <a:t>: Hardware is the equipment used to </a:t>
            </a:r>
            <a:r>
              <a:rPr lang="en-US" dirty="0" smtClean="0"/>
              <a:t>perform the </a:t>
            </a:r>
            <a:r>
              <a:rPr lang="en-US" dirty="0"/>
              <a:t>necessary computations and includes the </a:t>
            </a:r>
            <a:r>
              <a:rPr lang="en-US" dirty="0" smtClean="0"/>
              <a:t>central processing </a:t>
            </a:r>
            <a:r>
              <a:rPr lang="en-US" dirty="0"/>
              <a:t>unit (CPU), monitor, keyboard, </a:t>
            </a:r>
            <a:r>
              <a:rPr lang="en-US" dirty="0" smtClean="0"/>
              <a:t>mouse, printer</a:t>
            </a:r>
            <a:r>
              <a:rPr lang="en-US" dirty="0"/>
              <a:t>, and speakers.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• </a:t>
            </a:r>
            <a:r>
              <a:rPr lang="en-US" b="1" dirty="0"/>
              <a:t>Software</a:t>
            </a:r>
            <a:r>
              <a:rPr lang="en-US" dirty="0"/>
              <a:t>: Software consists of the programs </a:t>
            </a:r>
            <a:r>
              <a:rPr lang="en-US" dirty="0" smtClean="0"/>
              <a:t>that enables </a:t>
            </a:r>
            <a:r>
              <a:rPr lang="en-US" dirty="0"/>
              <a:t>us to solve problems with a computer </a:t>
            </a:r>
            <a:r>
              <a:rPr lang="en-US" dirty="0" smtClean="0"/>
              <a:t>by providing </a:t>
            </a:r>
            <a:r>
              <a:rPr lang="en-US" dirty="0"/>
              <a:t>it with lists of instructions to perform.</a:t>
            </a:r>
          </a:p>
        </p:txBody>
      </p:sp>
    </p:spTree>
    <p:extLst>
      <p:ext uri="{BB962C8B-B14F-4D97-AF65-F5344CB8AC3E}">
        <p14:creationId xmlns:p14="http://schemas.microsoft.com/office/powerpoint/2010/main" val="225963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Computer Hardware Components</a:t>
            </a:r>
          </a:p>
        </p:txBody>
      </p:sp>
      <p:grpSp>
        <p:nvGrpSpPr>
          <p:cNvPr id="12291" name="Group 26"/>
          <p:cNvGrpSpPr>
            <a:grpSpLocks/>
          </p:cNvGrpSpPr>
          <p:nvPr/>
        </p:nvGrpSpPr>
        <p:grpSpPr bwMode="auto">
          <a:xfrm>
            <a:off x="522513" y="1190171"/>
            <a:ext cx="8171543" cy="5297715"/>
            <a:chOff x="864" y="960"/>
            <a:chExt cx="4032" cy="2887"/>
          </a:xfrm>
        </p:grpSpPr>
        <p:pic>
          <p:nvPicPr>
            <p:cNvPr id="12292" name="Picture 27" descr="fig0103"/>
            <p:cNvPicPr preferRelativeResize="0"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960"/>
              <a:ext cx="4032" cy="2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3" name="Text Box 28"/>
            <p:cNvSpPr txBox="1">
              <a:spLocks noChangeArrowheads="1"/>
            </p:cNvSpPr>
            <p:nvPr/>
          </p:nvSpPr>
          <p:spPr bwMode="auto">
            <a:xfrm>
              <a:off x="1248" y="3600"/>
              <a:ext cx="283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tx2"/>
                  </a:solidFill>
                </a:rPr>
                <a:t>Components of a 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5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Input / Output Devices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Input Devices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smtClean="0"/>
              <a:t>Accepts information from the user and transforms it to </a:t>
            </a:r>
            <a:r>
              <a:rPr lang="en-US" sz="3200" b="1" i="1" smtClean="0"/>
              <a:t>digital codes </a:t>
            </a:r>
            <a:r>
              <a:rPr lang="en-US" sz="3200" smtClean="0"/>
              <a:t>that the computer can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smtClean="0"/>
              <a:t>Example: keyboard, mouse, scanner</a:t>
            </a:r>
          </a:p>
          <a:p>
            <a:pPr eaLnBrk="1" hangingPunct="1"/>
            <a:r>
              <a:rPr lang="en-US" sz="3600" smtClean="0"/>
              <a:t>Output Devices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smtClean="0"/>
              <a:t>An </a:t>
            </a:r>
            <a:r>
              <a:rPr lang="en-US" sz="3200" b="1" i="1" smtClean="0"/>
              <a:t>interface </a:t>
            </a:r>
            <a:r>
              <a:rPr lang="en-US" sz="3200" smtClean="0"/>
              <a:t>by which the computer conveys the output to the user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smtClean="0"/>
              <a:t>Example: monitor, printer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311275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Storage Devices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A device used to store a large amount of information.</a:t>
            </a:r>
          </a:p>
          <a:p>
            <a:pPr eaLnBrk="1" hangingPunct="1"/>
            <a:r>
              <a:rPr lang="en-US" sz="3200" dirty="0" smtClean="0"/>
              <a:t>Store the instructions and/or data needed for the computer to execute its tasks.</a:t>
            </a:r>
          </a:p>
          <a:p>
            <a:pPr eaLnBrk="1" hangingPunct="1"/>
            <a:r>
              <a:rPr lang="en-US" sz="3200" dirty="0" smtClean="0"/>
              <a:t>Can be “read only” or “writable”.</a:t>
            </a:r>
          </a:p>
          <a:p>
            <a:pPr eaLnBrk="1" hangingPunct="1"/>
            <a:r>
              <a:rPr lang="en-US" sz="3200" dirty="0" smtClean="0"/>
              <a:t>Example: Solid State Drive (SDD), Hard drive (HDD), CD ROM, floppy disks</a:t>
            </a:r>
          </a:p>
        </p:txBody>
      </p:sp>
    </p:spTree>
    <p:extLst>
      <p:ext uri="{BB962C8B-B14F-4D97-AF65-F5344CB8AC3E}">
        <p14:creationId xmlns:p14="http://schemas.microsoft.com/office/powerpoint/2010/main" val="42076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Main Memory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 smtClean="0"/>
              <a:t>A semiconductor device which stores the information necessary for a program to run.</a:t>
            </a:r>
          </a:p>
          <a:p>
            <a:pPr eaLnBrk="1" hangingPunct="1">
              <a:lnSpc>
                <a:spcPct val="70000"/>
              </a:lnSpc>
            </a:pPr>
            <a:r>
              <a:rPr lang="en-US" dirty="0" smtClean="0"/>
              <a:t>Two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ROM (Read Only Memory)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Contains information that is necessary for the computer to boot up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The information stays there permanently even when the computer is turned off.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RAM (Random Access Memory)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Contains instruction or data needed for a program to run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Gets erased when the computer is turned off.</a:t>
            </a:r>
          </a:p>
        </p:txBody>
      </p:sp>
    </p:spTree>
    <p:extLst>
      <p:ext uri="{BB962C8B-B14F-4D97-AF65-F5344CB8AC3E}">
        <p14:creationId xmlns:p14="http://schemas.microsoft.com/office/powerpoint/2010/main" val="241152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Anatomy of Memory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261"/>
            <a:ext cx="9126760" cy="539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9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1127124"/>
            <a:ext cx="4600575" cy="4367667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Central Processing Unit (CPU)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4605" y="939800"/>
            <a:ext cx="5127623" cy="5417457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Does most of the work in executing a program</a:t>
            </a:r>
          </a:p>
          <a:p>
            <a:pPr eaLnBrk="1" hangingPunct="1"/>
            <a:r>
              <a:rPr lang="en-US" dirty="0" smtClean="0"/>
              <a:t>The CPU inside a PC is usually the microprocessor</a:t>
            </a:r>
          </a:p>
          <a:p>
            <a:pPr eaLnBrk="1" hangingPunct="1"/>
            <a:r>
              <a:rPr lang="en-US" dirty="0" smtClean="0"/>
              <a:t>3 main parts: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Control Unit: </a:t>
            </a:r>
            <a:r>
              <a:rPr lang="en-US" sz="2400" dirty="0" smtClean="0"/>
              <a:t>Fetch instructions from main memory and put them in the instruction register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ALU (Arithmetic Logic Unit): </a:t>
            </a:r>
            <a:r>
              <a:rPr lang="en-US" sz="2400" dirty="0" smtClean="0"/>
              <a:t>Execute arithmetic and logical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Registers: </a:t>
            </a:r>
            <a:r>
              <a:rPr lang="en-US" sz="2400" dirty="0" smtClean="0"/>
              <a:t>Temporarily store instructions or data fetched from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5616873" y="5682115"/>
            <a:ext cx="2699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Von </a:t>
            </a:r>
            <a:r>
              <a:rPr lang="en-US" u="sng" dirty="0"/>
              <a:t>Neumann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760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988425" cy="5237163"/>
          </a:xfrm>
        </p:spPr>
        <p:txBody>
          <a:bodyPr/>
          <a:lstStyle/>
          <a:p>
            <a:r>
              <a:rPr lang="en-US" sz="3200" b="1" dirty="0" smtClean="0"/>
              <a:t>Two Types:</a:t>
            </a:r>
          </a:p>
          <a:p>
            <a:pPr lvl="1"/>
            <a:r>
              <a:rPr lang="en-US" b="1" dirty="0" smtClean="0"/>
              <a:t>Operating </a:t>
            </a:r>
            <a:r>
              <a:rPr lang="en-US" b="1" dirty="0"/>
              <a:t>System (OS</a:t>
            </a:r>
            <a:r>
              <a:rPr lang="en-US" b="1" dirty="0" smtClean="0"/>
              <a:t>): </a:t>
            </a:r>
            <a:r>
              <a:rPr lang="en-US" dirty="0" smtClean="0"/>
              <a:t>Software </a:t>
            </a:r>
            <a:r>
              <a:rPr lang="en-US" dirty="0"/>
              <a:t>that controls interaction of user </a:t>
            </a:r>
            <a:r>
              <a:rPr lang="en-US" dirty="0" smtClean="0"/>
              <a:t>and computer </a:t>
            </a:r>
            <a:r>
              <a:rPr lang="en-US" dirty="0"/>
              <a:t>hardware and that </a:t>
            </a:r>
            <a:r>
              <a:rPr lang="en-US" dirty="0" smtClean="0"/>
              <a:t>manages allocation </a:t>
            </a:r>
            <a:r>
              <a:rPr lang="en-US" dirty="0"/>
              <a:t>of computer resources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b="1" dirty="0" smtClean="0"/>
              <a:t>Application Software: </a:t>
            </a:r>
            <a:r>
              <a:rPr lang="en-US" dirty="0" smtClean="0"/>
              <a:t>Software </a:t>
            </a:r>
            <a:r>
              <a:rPr lang="en-US" dirty="0"/>
              <a:t>used for a specific task such as </a:t>
            </a:r>
            <a:r>
              <a:rPr lang="en-US" dirty="0" smtClean="0"/>
              <a:t>word processing</a:t>
            </a:r>
            <a:r>
              <a:rPr lang="en-US" dirty="0"/>
              <a:t>, accounting, or </a:t>
            </a:r>
            <a:r>
              <a:rPr lang="en-US" dirty="0" smtClean="0"/>
              <a:t>database management.</a:t>
            </a:r>
            <a:endParaRPr lang="en-US" dirty="0"/>
          </a:p>
          <a:p>
            <a:r>
              <a:rPr lang="en-US" dirty="0" smtClean="0"/>
              <a:t>A software is a collection of related </a:t>
            </a:r>
            <a:r>
              <a:rPr lang="en-US" b="1" dirty="0" smtClean="0"/>
              <a:t>programs</a:t>
            </a:r>
            <a:r>
              <a:rPr lang="en-US" dirty="0" smtClean="0"/>
              <a:t> and associated data files.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program </a:t>
            </a:r>
            <a:r>
              <a:rPr lang="en-US" dirty="0" smtClean="0"/>
              <a:t>is a sequence of instructions to solve a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1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739</Words>
  <Application>Microsoft Office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Aharoni</vt:lpstr>
      <vt:lpstr>Arial</vt:lpstr>
      <vt:lpstr>Britannic Bold</vt:lpstr>
      <vt:lpstr>Calibri</vt:lpstr>
      <vt:lpstr>Calibri Light</vt:lpstr>
      <vt:lpstr>Gungsuh</vt:lpstr>
      <vt:lpstr>Impact</vt:lpstr>
      <vt:lpstr>Verdana</vt:lpstr>
      <vt:lpstr>Wingdings</vt:lpstr>
      <vt:lpstr>Office Theme</vt:lpstr>
      <vt:lpstr>Lecture 02 Overview of Programming</vt:lpstr>
      <vt:lpstr>Elements of Computer Systems</vt:lpstr>
      <vt:lpstr>Computer Hardware Components</vt:lpstr>
      <vt:lpstr>Input / Output Devices</vt:lpstr>
      <vt:lpstr>Storage Devices</vt:lpstr>
      <vt:lpstr>Main Memory</vt:lpstr>
      <vt:lpstr>Anatomy of Memory</vt:lpstr>
      <vt:lpstr>Central Processing Unit (CPU)</vt:lpstr>
      <vt:lpstr>Computer Software</vt:lpstr>
      <vt:lpstr>Writing Computer Program</vt:lpstr>
      <vt:lpstr>Hierarchies of Programming Languages</vt:lpstr>
      <vt:lpstr>Machine Language</vt:lpstr>
      <vt:lpstr>Assembly Language</vt:lpstr>
      <vt:lpstr>High-Level Language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Dell</cp:lastModifiedBy>
  <cp:revision>38</cp:revision>
  <dcterms:created xsi:type="dcterms:W3CDTF">2014-09-11T18:03:18Z</dcterms:created>
  <dcterms:modified xsi:type="dcterms:W3CDTF">2021-06-06T16:32:00Z</dcterms:modified>
</cp:coreProperties>
</file>