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5"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2" autoAdjust="0"/>
    <p:restoredTop sz="94648"/>
  </p:normalViewPr>
  <p:slideViewPr>
    <p:cSldViewPr snapToGrid="0">
      <p:cViewPr varScale="1">
        <p:scale>
          <a:sx n="121" d="100"/>
          <a:sy n="121" d="100"/>
        </p:scale>
        <p:origin x="1576"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pPr/>
              <a:t>1/13/22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pPr/>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85737A5-5340-4225-8334-16B1B1261320}" type="slidenum">
              <a:rPr lang="en-US" smtClean="0"/>
              <a:pPr>
                <a:defRPr/>
              </a:pPr>
              <a:t>2</a:t>
            </a:fld>
            <a:endParaRPr lang="en-US"/>
          </a:p>
        </p:txBody>
      </p:sp>
    </p:spTree>
    <p:extLst>
      <p:ext uri="{BB962C8B-B14F-4D97-AF65-F5344CB8AC3E}">
        <p14:creationId xmlns:p14="http://schemas.microsoft.com/office/powerpoint/2010/main" val="10501487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21075" y="85726"/>
            <a:ext cx="5534025" cy="3533775"/>
          </a:xfrm>
          <a:prstGeom prst="rect">
            <a:avLst/>
          </a:prstGeom>
        </p:spPr>
      </p:pic>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a:t>Lecture 01</a:t>
            </a:r>
            <a:br>
              <a:rPr lang="en-US" dirty="0"/>
            </a:br>
            <a:r>
              <a:rPr lang="en-US" dirty="0"/>
              <a:t>Click to edit Master title style</a:t>
            </a:r>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387399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91413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68320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5432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F0EFFA2-600D-494C-ABE9-5EAC64BA1475}" type="datetimeFigureOut">
              <a:rPr lang="en-US" smtClean="0"/>
              <a:pPr/>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66969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0EFFA2-600D-494C-ABE9-5EAC64BA1475}" type="datetimeFigureOut">
              <a:rPr lang="en-US" smtClean="0"/>
              <a:pPr/>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83953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0EFFA2-600D-494C-ABE9-5EAC64BA1475}" type="datetimeFigureOut">
              <a:rPr lang="en-US" smtClean="0"/>
              <a:pPr/>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94534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0EFFA2-600D-494C-ABE9-5EAC64BA1475}" type="datetimeFigureOut">
              <a:rPr lang="en-US" smtClean="0"/>
              <a:pPr/>
              <a:t>1/13/22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31861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0EFFA2-600D-494C-ABE9-5EAC64BA1475}" type="datetimeFigureOut">
              <a:rPr lang="en-US" smtClean="0"/>
              <a:pPr/>
              <a:t>1/13/22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27201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EFFA2-600D-494C-ABE9-5EAC64BA1475}" type="datetimeFigureOut">
              <a:rPr lang="en-US" smtClean="0"/>
              <a:pPr/>
              <a:t>1/13/22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54602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pPr/>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07484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pPr/>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12308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EFFA2-600D-494C-ABE9-5EAC64BA1475}" type="datetimeFigureOut">
              <a:rPr lang="en-US" smtClean="0"/>
              <a:pPr/>
              <a:t>1/13/22</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pPr/>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Lecture 13</a:t>
            </a:r>
            <a:br>
              <a:rPr lang="en-US" dirty="0"/>
            </a:br>
            <a:r>
              <a:rPr lang="en-US" sz="3200" dirty="0"/>
              <a:t>Strings</a:t>
            </a:r>
            <a:endParaRPr lang="en-US" sz="8000" dirty="0"/>
          </a:p>
        </p:txBody>
      </p:sp>
      <p:sp>
        <p:nvSpPr>
          <p:cNvPr id="3" name="Subtitle 2"/>
          <p:cNvSpPr>
            <a:spLocks noGrp="1"/>
          </p:cNvSpPr>
          <p:nvPr>
            <p:ph type="subTitle" idx="1"/>
          </p:nvPr>
        </p:nvSpPr>
        <p:spPr/>
        <p:txBody>
          <a:bodyPr>
            <a:normAutofit lnSpcReduction="10000"/>
          </a:bodyPr>
          <a:lstStyle/>
          <a:p>
            <a:r>
              <a:rPr lang="en-US" dirty="0"/>
              <a:t>CSE115: Computing Concepts</a:t>
            </a:r>
          </a:p>
        </p:txBody>
      </p:sp>
    </p:spTree>
    <p:extLst>
      <p:ext uri="{BB962C8B-B14F-4D97-AF65-F5344CB8AC3E}">
        <p14:creationId xmlns:p14="http://schemas.microsoft.com/office/powerpoint/2010/main" val="410824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dirty="0"/>
              <a:t>String Declaration and Initialization</a:t>
            </a:r>
            <a:endParaRPr lang="en-US" sz="4400" dirty="0"/>
          </a:p>
        </p:txBody>
      </p:sp>
      <p:sp>
        <p:nvSpPr>
          <p:cNvPr id="21507" name="Rectangle 3"/>
          <p:cNvSpPr>
            <a:spLocks noGrp="1" noChangeArrowheads="1"/>
          </p:cNvSpPr>
          <p:nvPr>
            <p:ph idx="1"/>
          </p:nvPr>
        </p:nvSpPr>
        <p:spPr/>
        <p:txBody>
          <a:bodyPr/>
          <a:lstStyle/>
          <a:p>
            <a:pPr eaLnBrk="1" hangingPunct="1"/>
            <a:r>
              <a:rPr lang="en-US" sz="2600" dirty="0"/>
              <a:t>If we happen to declare a string like this:</a:t>
            </a:r>
          </a:p>
          <a:p>
            <a:pPr lvl="2" eaLnBrk="1" hangingPunct="1">
              <a:buFont typeface="Wingdings" panose="05000000000000000000" pitchFamily="2" charset="2"/>
              <a:buNone/>
            </a:pPr>
            <a:r>
              <a:rPr lang="en-US" sz="2600" dirty="0"/>
              <a:t>char </a:t>
            </a:r>
            <a:r>
              <a:rPr lang="en-US" sz="2600" dirty="0" err="1"/>
              <a:t>my_drink</a:t>
            </a:r>
            <a:r>
              <a:rPr lang="en-US" sz="2600" dirty="0"/>
              <a:t>[3] = “tea”;</a:t>
            </a:r>
          </a:p>
          <a:p>
            <a:pPr lvl="2" eaLnBrk="1" hangingPunct="1">
              <a:buFont typeface="Wingdings" panose="05000000000000000000" pitchFamily="2" charset="2"/>
              <a:buNone/>
            </a:pPr>
            <a:endParaRPr lang="en-US" sz="2600" dirty="0"/>
          </a:p>
          <a:p>
            <a:pPr eaLnBrk="1" hangingPunct="1"/>
            <a:r>
              <a:rPr lang="en-US" sz="2600" dirty="0"/>
              <a:t>We will get the following syntax error:</a:t>
            </a:r>
          </a:p>
          <a:p>
            <a:pPr lvl="2" eaLnBrk="1" hangingPunct="1">
              <a:buFont typeface="Wingdings" panose="05000000000000000000" pitchFamily="2" charset="2"/>
              <a:buNone/>
            </a:pPr>
            <a:r>
              <a:rPr lang="en-US" sz="2600" dirty="0"/>
              <a:t>error C2117: 'tea' : array bounds overflow</a:t>
            </a:r>
          </a:p>
          <a:p>
            <a:pPr lvl="2" eaLnBrk="1" hangingPunct="1">
              <a:buFont typeface="Wingdings" panose="05000000000000000000" pitchFamily="2" charset="2"/>
              <a:buNone/>
            </a:pPr>
            <a:endParaRPr lang="en-US" sz="2600" dirty="0"/>
          </a:p>
          <a:p>
            <a:pPr eaLnBrk="1" hangingPunct="1"/>
            <a:r>
              <a:rPr lang="en-US" sz="2600" dirty="0"/>
              <a:t>Instead, we need to at least declare the array with (the size of the string + 1) to accommodate the null terminating character ‘\0’.</a:t>
            </a:r>
          </a:p>
          <a:p>
            <a:pPr lvl="2" eaLnBrk="1" hangingPunct="1">
              <a:buFont typeface="Wingdings" panose="05000000000000000000" pitchFamily="2" charset="2"/>
              <a:buNone/>
            </a:pPr>
            <a:r>
              <a:rPr lang="en-US" sz="2600" dirty="0"/>
              <a:t>char </a:t>
            </a:r>
            <a:r>
              <a:rPr lang="en-US" sz="2600" dirty="0" err="1"/>
              <a:t>my_drink</a:t>
            </a:r>
            <a:r>
              <a:rPr lang="en-US" sz="2600" dirty="0"/>
              <a:t>[4] = “tea”;</a:t>
            </a:r>
          </a:p>
        </p:txBody>
      </p:sp>
    </p:spTree>
    <p:extLst>
      <p:ext uri="{BB962C8B-B14F-4D97-AF65-F5344CB8AC3E}">
        <p14:creationId xmlns:p14="http://schemas.microsoft.com/office/powerpoint/2010/main" val="986722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5"/>
          <p:cNvSpPr>
            <a:spLocks noGrp="1" noChangeArrowheads="1"/>
          </p:cNvSpPr>
          <p:nvPr>
            <p:ph type="title"/>
          </p:nvPr>
        </p:nvSpPr>
        <p:spPr/>
        <p:txBody>
          <a:bodyPr>
            <a:normAutofit fontScale="90000"/>
          </a:bodyPr>
          <a:lstStyle/>
          <a:p>
            <a:r>
              <a:rPr lang="en-US" dirty="0"/>
              <a:t>String Declaration and Initialization</a:t>
            </a:r>
            <a:endParaRPr lang="en-US" sz="4400" dirty="0"/>
          </a:p>
        </p:txBody>
      </p:sp>
      <p:sp>
        <p:nvSpPr>
          <p:cNvPr id="20483" name="Rectangle 3"/>
          <p:cNvSpPr>
            <a:spLocks noGrp="1" noChangeArrowheads="1"/>
          </p:cNvSpPr>
          <p:nvPr>
            <p:ph idx="1"/>
          </p:nvPr>
        </p:nvSpPr>
        <p:spPr/>
        <p:txBody>
          <a:bodyPr/>
          <a:lstStyle/>
          <a:p>
            <a:pPr eaLnBrk="1" hangingPunct="1"/>
            <a:r>
              <a:rPr lang="en-US" sz="2800" dirty="0"/>
              <a:t>We can initialize string variables at compile time such as;</a:t>
            </a:r>
          </a:p>
          <a:p>
            <a:pPr lvl="1" eaLnBrk="1" hangingPunct="1"/>
            <a:r>
              <a:rPr lang="en-US" sz="2400" b="1" dirty="0">
                <a:latin typeface="Courier New" panose="02070309020205020404" pitchFamily="49" charset="0"/>
                <a:cs typeface="Courier New" panose="02070309020205020404" pitchFamily="49" charset="0"/>
              </a:rPr>
              <a:t>char name[10] = “</a:t>
            </a:r>
            <a:r>
              <a:rPr lang="en-US" sz="2400" b="1" dirty="0" err="1">
                <a:latin typeface="Courier New" panose="02070309020205020404" pitchFamily="49" charset="0"/>
                <a:cs typeface="Courier New" panose="02070309020205020404" pitchFamily="49" charset="0"/>
              </a:rPr>
              <a:t>Arris</a:t>
            </a:r>
            <a:r>
              <a:rPr lang="en-US" sz="2400" b="1" dirty="0">
                <a:latin typeface="Courier New" panose="02070309020205020404" pitchFamily="49" charset="0"/>
                <a:cs typeface="Courier New" panose="02070309020205020404" pitchFamily="49" charset="0"/>
              </a:rPr>
              <a:t>”;</a:t>
            </a:r>
          </a:p>
          <a:p>
            <a:pPr lvl="1" eaLnBrk="1" hangingPunct="1"/>
            <a:r>
              <a:rPr lang="en-US" sz="2400" dirty="0">
                <a:sym typeface="Wingdings" panose="05000000000000000000" pitchFamily="2" charset="2"/>
              </a:rPr>
              <a:t>This initialization creates the following spaces in storage :</a:t>
            </a:r>
          </a:p>
          <a:p>
            <a:pPr lvl="1" eaLnBrk="1" hangingPunct="1"/>
            <a:endParaRPr lang="en-US" sz="2400" dirty="0">
              <a:sym typeface="Wingdings" panose="05000000000000000000" pitchFamily="2" charset="2"/>
            </a:endParaRPr>
          </a:p>
          <a:p>
            <a:pPr lvl="1" eaLnBrk="1" hangingPunct="1"/>
            <a:endParaRPr lang="en-US" sz="2400" dirty="0">
              <a:sym typeface="Wingdings" panose="05000000000000000000" pitchFamily="2" charset="2"/>
            </a:endParaRPr>
          </a:p>
          <a:p>
            <a:pPr lvl="1" eaLnBrk="1" hangingPunct="1"/>
            <a:endParaRPr lang="en-US" sz="2400" dirty="0">
              <a:sym typeface="Wingdings" panose="05000000000000000000" pitchFamily="2" charset="2"/>
            </a:endParaRPr>
          </a:p>
        </p:txBody>
      </p:sp>
      <p:graphicFrame>
        <p:nvGraphicFramePr>
          <p:cNvPr id="2" name="Table 1"/>
          <p:cNvGraphicFramePr>
            <a:graphicFrameLocks noGrp="1"/>
          </p:cNvGraphicFramePr>
          <p:nvPr/>
        </p:nvGraphicFramePr>
        <p:xfrm>
          <a:off x="1191065" y="4576298"/>
          <a:ext cx="7242180" cy="741680"/>
        </p:xfrm>
        <a:graphic>
          <a:graphicData uri="http://schemas.openxmlformats.org/drawingml/2006/table">
            <a:tbl>
              <a:tblPr firstRow="1" bandRow="1">
                <a:tableStyleId>{5C22544A-7EE6-4342-B048-85BDC9FD1C3A}</a:tableStyleId>
              </a:tblPr>
              <a:tblGrid>
                <a:gridCol w="724218">
                  <a:extLst>
                    <a:ext uri="{9D8B030D-6E8A-4147-A177-3AD203B41FA5}">
                      <a16:colId xmlns:a16="http://schemas.microsoft.com/office/drawing/2014/main" val="20000"/>
                    </a:ext>
                  </a:extLst>
                </a:gridCol>
                <a:gridCol w="724218">
                  <a:extLst>
                    <a:ext uri="{9D8B030D-6E8A-4147-A177-3AD203B41FA5}">
                      <a16:colId xmlns:a16="http://schemas.microsoft.com/office/drawing/2014/main" val="20001"/>
                    </a:ext>
                  </a:extLst>
                </a:gridCol>
                <a:gridCol w="724218">
                  <a:extLst>
                    <a:ext uri="{9D8B030D-6E8A-4147-A177-3AD203B41FA5}">
                      <a16:colId xmlns:a16="http://schemas.microsoft.com/office/drawing/2014/main" val="20002"/>
                    </a:ext>
                  </a:extLst>
                </a:gridCol>
                <a:gridCol w="724218">
                  <a:extLst>
                    <a:ext uri="{9D8B030D-6E8A-4147-A177-3AD203B41FA5}">
                      <a16:colId xmlns:a16="http://schemas.microsoft.com/office/drawing/2014/main" val="20003"/>
                    </a:ext>
                  </a:extLst>
                </a:gridCol>
                <a:gridCol w="724218">
                  <a:extLst>
                    <a:ext uri="{9D8B030D-6E8A-4147-A177-3AD203B41FA5}">
                      <a16:colId xmlns:a16="http://schemas.microsoft.com/office/drawing/2014/main" val="20004"/>
                    </a:ext>
                  </a:extLst>
                </a:gridCol>
                <a:gridCol w="724218">
                  <a:extLst>
                    <a:ext uri="{9D8B030D-6E8A-4147-A177-3AD203B41FA5}">
                      <a16:colId xmlns:a16="http://schemas.microsoft.com/office/drawing/2014/main" val="20005"/>
                    </a:ext>
                  </a:extLst>
                </a:gridCol>
                <a:gridCol w="724218">
                  <a:extLst>
                    <a:ext uri="{9D8B030D-6E8A-4147-A177-3AD203B41FA5}">
                      <a16:colId xmlns:a16="http://schemas.microsoft.com/office/drawing/2014/main" val="20006"/>
                    </a:ext>
                  </a:extLst>
                </a:gridCol>
                <a:gridCol w="724218">
                  <a:extLst>
                    <a:ext uri="{9D8B030D-6E8A-4147-A177-3AD203B41FA5}">
                      <a16:colId xmlns:a16="http://schemas.microsoft.com/office/drawing/2014/main" val="20007"/>
                    </a:ext>
                  </a:extLst>
                </a:gridCol>
                <a:gridCol w="724218">
                  <a:extLst>
                    <a:ext uri="{9D8B030D-6E8A-4147-A177-3AD203B41FA5}">
                      <a16:colId xmlns:a16="http://schemas.microsoft.com/office/drawing/2014/main" val="20008"/>
                    </a:ext>
                  </a:extLst>
                </a:gridCol>
                <a:gridCol w="724218">
                  <a:extLst>
                    <a:ext uri="{9D8B030D-6E8A-4147-A177-3AD203B41FA5}">
                      <a16:colId xmlns:a16="http://schemas.microsoft.com/office/drawing/2014/main" val="20009"/>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algn="ctr"/>
                      <a:r>
                        <a:rPr lang="en-US" dirty="0"/>
                        <a:t>‘r’</a:t>
                      </a:r>
                    </a:p>
                  </a:txBody>
                  <a:tcPr/>
                </a:tc>
                <a:tc>
                  <a:txBody>
                    <a:bodyPr/>
                    <a:lstStyle/>
                    <a:p>
                      <a:pPr algn="ctr"/>
                      <a:r>
                        <a:rPr lang="en-US" dirty="0"/>
                        <a:t>‘r’</a:t>
                      </a:r>
                    </a:p>
                  </a:txBody>
                  <a:tcPr/>
                </a:tc>
                <a:tc>
                  <a:txBody>
                    <a:bodyPr/>
                    <a:lstStyle/>
                    <a:p>
                      <a:pPr algn="ctr"/>
                      <a:r>
                        <a:rPr lang="en-US" dirty="0"/>
                        <a:t>‘</a:t>
                      </a:r>
                      <a:r>
                        <a:rPr lang="en-US" dirty="0" err="1"/>
                        <a:t>i</a:t>
                      </a:r>
                      <a:r>
                        <a:rPr lang="en-US" dirty="0"/>
                        <a:t>’</a:t>
                      </a:r>
                    </a:p>
                  </a:txBody>
                  <a:tcPr/>
                </a:tc>
                <a:tc>
                  <a:txBody>
                    <a:bodyPr/>
                    <a:lstStyle/>
                    <a:p>
                      <a:pPr algn="ctr"/>
                      <a:r>
                        <a:rPr lang="en-US" dirty="0"/>
                        <a:t>‘s’</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1"/>
                  </a:ext>
                </a:extLst>
              </a:tr>
            </a:tbl>
          </a:graphicData>
        </a:graphic>
      </p:graphicFrame>
      <p:sp>
        <p:nvSpPr>
          <p:cNvPr id="18" name="TextBox 17"/>
          <p:cNvSpPr txBox="1"/>
          <p:nvPr/>
        </p:nvSpPr>
        <p:spPr>
          <a:xfrm>
            <a:off x="347005" y="4702945"/>
            <a:ext cx="998806" cy="400110"/>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name</a:t>
            </a:r>
          </a:p>
        </p:txBody>
      </p:sp>
    </p:spTree>
    <p:extLst>
      <p:ext uri="{BB962C8B-B14F-4D97-AF65-F5344CB8AC3E}">
        <p14:creationId xmlns:p14="http://schemas.microsoft.com/office/powerpoint/2010/main" val="401450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hangingPunct="1"/>
            <a:r>
              <a:rPr lang="en-US" dirty="0"/>
              <a:t>Example: String and </a:t>
            </a:r>
            <a:r>
              <a:rPr lang="en-US" dirty="0">
                <a:latin typeface="Courier New" panose="02070309020205020404" pitchFamily="49" charset="0"/>
                <a:cs typeface="Courier New" panose="02070309020205020404" pitchFamily="49" charset="0"/>
              </a:rPr>
              <a:t>‘\0’</a:t>
            </a:r>
          </a:p>
        </p:txBody>
      </p:sp>
      <p:sp>
        <p:nvSpPr>
          <p:cNvPr id="22531" name="Rectangle 3"/>
          <p:cNvSpPr>
            <a:spLocks noGrp="1" noChangeArrowheads="1"/>
          </p:cNvSpPr>
          <p:nvPr>
            <p:ph idx="1"/>
          </p:nvPr>
        </p:nvSpPr>
        <p:spPr/>
        <p:txBody>
          <a:bodyPr/>
          <a:lstStyle/>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stdio.h</a:t>
            </a:r>
            <a:r>
              <a:rPr lang="en-US" sz="2000" dirty="0">
                <a:latin typeface="Courier New" panose="02070309020205020404" pitchFamily="49" charset="0"/>
                <a:cs typeface="Courier New" panose="02070309020205020404" pitchFamily="49" charset="0"/>
              </a:rPr>
              <a:t>&gt;</a:t>
            </a: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void main()</a:t>
            </a: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a:t>
            </a: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	char sentence[] = "I love Bangladesh";</a:t>
            </a: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count = 0;</a:t>
            </a:r>
          </a:p>
          <a:p>
            <a:pPr eaLnBrk="1" hangingPunct="1">
              <a:lnSpc>
                <a:spcPct val="70000"/>
              </a:lnSpc>
              <a:buFont typeface="Wingdings" panose="05000000000000000000" pitchFamily="2" charset="2"/>
              <a:buNone/>
            </a:pPr>
            <a:endParaRPr lang="en-US" sz="2000" dirty="0">
              <a:latin typeface="Courier New" panose="02070309020205020404" pitchFamily="49" charset="0"/>
              <a:cs typeface="Courier New" panose="02070309020205020404" pitchFamily="49" charset="0"/>
            </a:endParaRP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	for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sentence[</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		count++;</a:t>
            </a:r>
          </a:p>
          <a:p>
            <a:pPr>
              <a:lnSpc>
                <a:spcPct val="70000"/>
              </a:lnSpc>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("%s has %d characters including the whitespace", 	sentence, count);</a:t>
            </a: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2562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a:t>Example: String and </a:t>
            </a:r>
            <a:r>
              <a:rPr lang="en-US" dirty="0">
                <a:latin typeface="Courier New" panose="02070309020205020404" pitchFamily="49" charset="0"/>
                <a:cs typeface="Courier New" panose="02070309020205020404" pitchFamily="49" charset="0"/>
              </a:rPr>
              <a:t>‘\0’</a:t>
            </a:r>
            <a:endParaRPr lang="en-US" dirty="0"/>
          </a:p>
        </p:txBody>
      </p:sp>
      <p:sp>
        <p:nvSpPr>
          <p:cNvPr id="22531" name="Rectangle 3"/>
          <p:cNvSpPr>
            <a:spLocks noGrp="1" noChangeArrowheads="1"/>
          </p:cNvSpPr>
          <p:nvPr>
            <p:ph idx="1"/>
          </p:nvPr>
        </p:nvSpPr>
        <p:spPr/>
        <p:txBody>
          <a:bodyPr/>
          <a:lstStyle/>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stdio.h</a:t>
            </a:r>
            <a:r>
              <a:rPr lang="en-US" sz="2000" dirty="0">
                <a:latin typeface="Courier New" panose="02070309020205020404" pitchFamily="49" charset="0"/>
                <a:cs typeface="Courier New" panose="02070309020205020404" pitchFamily="49" charset="0"/>
              </a:rPr>
              <a:t>&gt;</a:t>
            </a: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void main()</a:t>
            </a: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a:t>
            </a: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	char sentence[] = "I love Bangladesh";</a:t>
            </a: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count = 0;</a:t>
            </a:r>
          </a:p>
          <a:p>
            <a:pPr eaLnBrk="1" hangingPunct="1">
              <a:lnSpc>
                <a:spcPct val="70000"/>
              </a:lnSpc>
              <a:buFont typeface="Wingdings" panose="05000000000000000000" pitchFamily="2" charset="2"/>
              <a:buNone/>
            </a:pPr>
            <a:endParaRPr lang="en-US" sz="2000" dirty="0">
              <a:latin typeface="Courier New" panose="02070309020205020404" pitchFamily="49" charset="0"/>
              <a:cs typeface="Courier New" panose="02070309020205020404" pitchFamily="49" charset="0"/>
            </a:endParaRP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	for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sentence[</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		count++;</a:t>
            </a: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(“%s has %d characters including the whitespace", 	sentence, count);</a:t>
            </a:r>
          </a:p>
          <a:p>
            <a:pPr eaLnBrk="1" hangingPunct="1">
              <a:lnSpc>
                <a:spcPct val="70000"/>
              </a:lnSpc>
              <a:buFont typeface="Wingdings" panose="05000000000000000000" pitchFamily="2" charset="2"/>
              <a:buNone/>
            </a:pPr>
            <a:r>
              <a:rPr lang="en-US" sz="2000" dirty="0">
                <a:latin typeface="Courier New" panose="02070309020205020404" pitchFamily="49" charset="0"/>
                <a:cs typeface="Courier New" panose="02070309020205020404" pitchFamily="49" charset="0"/>
              </a:rPr>
              <a:t>}</a:t>
            </a:r>
          </a:p>
        </p:txBody>
      </p:sp>
      <p:sp>
        <p:nvSpPr>
          <p:cNvPr id="22533" name="Text Box 4"/>
          <p:cNvSpPr txBox="1">
            <a:spLocks noChangeArrowheads="1"/>
          </p:cNvSpPr>
          <p:nvPr/>
        </p:nvSpPr>
        <p:spPr bwMode="auto">
          <a:xfrm>
            <a:off x="1440425" y="5523961"/>
            <a:ext cx="7325750" cy="861774"/>
          </a:xfrm>
          <a:prstGeom prst="rect">
            <a:avLst/>
          </a:prstGeom>
          <a:solidFill>
            <a:schemeClr val="accent1"/>
          </a:solidFill>
          <a:ln w="12700" cap="sq">
            <a:solidFill>
              <a:schemeClr val="accent1"/>
            </a:solidFill>
            <a:miter lim="800000"/>
            <a:headEnd type="none" w="sm" len="sm"/>
            <a:tailEnd type="none" w="sm" len="sm"/>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000" b="1" dirty="0"/>
              <a:t>Sample output:</a:t>
            </a:r>
          </a:p>
          <a:p>
            <a:pPr>
              <a:spcBef>
                <a:spcPct val="50000"/>
              </a:spcBef>
            </a:pPr>
            <a:r>
              <a:rPr lang="en-US" sz="2000" dirty="0"/>
              <a:t>I love Bangladesh has 15 characters including the whitespace</a:t>
            </a:r>
          </a:p>
        </p:txBody>
      </p:sp>
    </p:spTree>
    <p:extLst>
      <p:ext uri="{BB962C8B-B14F-4D97-AF65-F5344CB8AC3E}">
        <p14:creationId xmlns:p14="http://schemas.microsoft.com/office/powerpoint/2010/main" val="90116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p:txBody>
          <a:bodyPr>
            <a:normAutofit fontScale="90000"/>
          </a:bodyPr>
          <a:lstStyle/>
          <a:p>
            <a:pPr eaLnBrk="1" hangingPunct="1"/>
            <a:r>
              <a:rPr lang="en-US" sz="4400" dirty="0"/>
              <a:t>String </a:t>
            </a:r>
            <a:r>
              <a:rPr lang="en-US" sz="4400" dirty="0" err="1"/>
              <a:t>Input/Output</a:t>
            </a:r>
            <a:r>
              <a:rPr lang="en-US" sz="4400" dirty="0"/>
              <a:t> Functions</a:t>
            </a:r>
          </a:p>
        </p:txBody>
      </p:sp>
      <p:sp>
        <p:nvSpPr>
          <p:cNvPr id="23555" name="Rectangle 3"/>
          <p:cNvSpPr>
            <a:spLocks noGrp="1" noChangeArrowheads="1"/>
          </p:cNvSpPr>
          <p:nvPr>
            <p:ph idx="1"/>
          </p:nvPr>
        </p:nvSpPr>
        <p:spPr/>
        <p:txBody>
          <a:bodyPr/>
          <a:lstStyle/>
          <a:p>
            <a:pPr eaLnBrk="1" hangingPunct="1">
              <a:lnSpc>
                <a:spcPct val="90000"/>
              </a:lnSpc>
            </a:pPr>
            <a:r>
              <a:rPr lang="en-US" sz="2400" dirty="0"/>
              <a:t>Standard Functions Input</a:t>
            </a:r>
          </a:p>
          <a:p>
            <a:pPr lvl="1" eaLnBrk="1" hangingPunct="1"/>
            <a:r>
              <a:rPr lang="en-US" sz="2200" dirty="0" err="1"/>
              <a:t>scanf</a:t>
            </a:r>
            <a:r>
              <a:rPr lang="en-US" sz="2200" dirty="0"/>
              <a:t>( )</a:t>
            </a:r>
          </a:p>
          <a:p>
            <a:pPr lvl="1" eaLnBrk="1" hangingPunct="1"/>
            <a:r>
              <a:rPr lang="en-US" sz="2200" dirty="0"/>
              <a:t>gets( )</a:t>
            </a:r>
          </a:p>
          <a:p>
            <a:pPr eaLnBrk="1" hangingPunct="1">
              <a:lnSpc>
                <a:spcPct val="90000"/>
              </a:lnSpc>
            </a:pPr>
            <a:r>
              <a:rPr lang="en-US" sz="2400" dirty="0"/>
              <a:t>Standard Functions Output</a:t>
            </a:r>
          </a:p>
          <a:p>
            <a:pPr lvl="1" eaLnBrk="1" hangingPunct="1"/>
            <a:r>
              <a:rPr lang="en-US" sz="2200" dirty="0" err="1"/>
              <a:t>printf</a:t>
            </a:r>
            <a:r>
              <a:rPr lang="en-US" sz="2200" dirty="0"/>
              <a:t>( )</a:t>
            </a:r>
          </a:p>
          <a:p>
            <a:pPr lvl="1" eaLnBrk="1" hangingPunct="1"/>
            <a:r>
              <a:rPr lang="en-US" sz="2200" dirty="0"/>
              <a:t>puts( )</a:t>
            </a:r>
          </a:p>
          <a:p>
            <a:pPr eaLnBrk="1" hangingPunct="1">
              <a:lnSpc>
                <a:spcPct val="90000"/>
              </a:lnSpc>
            </a:pPr>
            <a:r>
              <a:rPr lang="en-US" sz="2400" dirty="0">
                <a:sym typeface="Wingdings" panose="05000000000000000000" pitchFamily="2" charset="2"/>
              </a:rPr>
              <a:t>Use </a:t>
            </a:r>
            <a:r>
              <a:rPr lang="en-US" sz="2400" dirty="0" err="1">
                <a:sym typeface="Wingdings" panose="05000000000000000000" pitchFamily="2" charset="2"/>
              </a:rPr>
              <a:t>scanf</a:t>
            </a:r>
            <a:r>
              <a:rPr lang="en-US" sz="2400" dirty="0">
                <a:sym typeface="Wingdings" panose="05000000000000000000" pitchFamily="2" charset="2"/>
              </a:rPr>
              <a:t> function together with the format specifier %s for interactive input string. (</a:t>
            </a:r>
            <a:r>
              <a:rPr lang="en-US" sz="2400" u="sng" dirty="0">
                <a:sym typeface="Wingdings" panose="05000000000000000000" pitchFamily="2" charset="2"/>
              </a:rPr>
              <a:t>no whitespace character</a:t>
            </a:r>
            <a:r>
              <a:rPr lang="en-US" sz="2400" dirty="0">
                <a:sym typeface="Wingdings" panose="05000000000000000000" pitchFamily="2" charset="2"/>
              </a:rPr>
              <a:t>)</a:t>
            </a:r>
          </a:p>
          <a:p>
            <a:pPr eaLnBrk="1" hangingPunct="1">
              <a:lnSpc>
                <a:spcPct val="90000"/>
              </a:lnSpc>
            </a:pPr>
            <a:r>
              <a:rPr lang="en-US" sz="2400" dirty="0"/>
              <a:t>If the string to be read as an input has </a:t>
            </a:r>
            <a:r>
              <a:rPr lang="en-US" sz="2400" u="sng" dirty="0"/>
              <a:t>embedded whitespace </a:t>
            </a:r>
            <a:r>
              <a:rPr lang="en-US" sz="2400" dirty="0"/>
              <a:t>characters, use standard </a:t>
            </a:r>
            <a:r>
              <a:rPr lang="en-US" sz="2400" i="1" dirty="0"/>
              <a:t>gets</a:t>
            </a:r>
            <a:r>
              <a:rPr lang="en-US" sz="2400" dirty="0"/>
              <a:t> function.</a:t>
            </a:r>
          </a:p>
          <a:p>
            <a:pPr eaLnBrk="1" hangingPunct="1"/>
            <a:endParaRPr lang="en-US" sz="2400" dirty="0"/>
          </a:p>
        </p:txBody>
      </p:sp>
    </p:spTree>
    <p:extLst>
      <p:ext uri="{BB962C8B-B14F-4D97-AF65-F5344CB8AC3E}">
        <p14:creationId xmlns:p14="http://schemas.microsoft.com/office/powerpoint/2010/main" val="10153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normAutofit fontScale="90000"/>
          </a:bodyPr>
          <a:lstStyle/>
          <a:p>
            <a:pPr eaLnBrk="1" hangingPunct="1"/>
            <a:r>
              <a:rPr lang="en-US" sz="4400" dirty="0"/>
              <a:t>Example: </a:t>
            </a:r>
            <a:r>
              <a:rPr lang="en-US" sz="4400" b="1" dirty="0">
                <a:latin typeface="Courier New" panose="02070309020205020404" pitchFamily="49" charset="0"/>
                <a:cs typeface="Courier New" panose="02070309020205020404" pitchFamily="49" charset="0"/>
              </a:rPr>
              <a:t>gets</a:t>
            </a:r>
            <a:r>
              <a:rPr lang="en-US" sz="4400" dirty="0"/>
              <a:t>, </a:t>
            </a:r>
            <a:r>
              <a:rPr lang="en-US" sz="4400" b="1" dirty="0">
                <a:latin typeface="Courier New" panose="02070309020205020404" pitchFamily="49" charset="0"/>
                <a:cs typeface="Courier New" panose="02070309020205020404" pitchFamily="49" charset="0"/>
              </a:rPr>
              <a:t>puts</a:t>
            </a:r>
            <a:r>
              <a:rPr lang="en-US" dirty="0"/>
              <a:t>, </a:t>
            </a:r>
            <a:r>
              <a:rPr lang="en-US" sz="4400" b="1" dirty="0" err="1">
                <a:latin typeface="Courier New" panose="02070309020205020404" pitchFamily="49" charset="0"/>
                <a:cs typeface="Courier New" panose="02070309020205020404" pitchFamily="49" charset="0"/>
              </a:rPr>
              <a:t>scanf</a:t>
            </a:r>
            <a:r>
              <a:rPr lang="en-US" sz="4400" b="1" dirty="0">
                <a:latin typeface="Courier New" panose="02070309020205020404" pitchFamily="49" charset="0"/>
                <a:cs typeface="Courier New" panose="02070309020205020404" pitchFamily="49" charset="0"/>
              </a:rPr>
              <a:t> </a:t>
            </a:r>
            <a:r>
              <a:rPr lang="en-US" sz="4400" dirty="0"/>
              <a:t>and </a:t>
            </a:r>
            <a:r>
              <a:rPr lang="en-US" sz="4400" b="1" dirty="0" err="1">
                <a:latin typeface="Courier New" panose="02070309020205020404" pitchFamily="49" charset="0"/>
                <a:cs typeface="Courier New" panose="02070309020205020404" pitchFamily="49" charset="0"/>
              </a:rPr>
              <a:t>printf</a:t>
            </a:r>
            <a:endParaRPr lang="en-US" sz="4400" b="1" dirty="0">
              <a:latin typeface="Courier New" panose="02070309020205020404" pitchFamily="49" charset="0"/>
              <a:cs typeface="Courier New" panose="02070309020205020404" pitchFamily="49" charset="0"/>
            </a:endParaRPr>
          </a:p>
        </p:txBody>
      </p:sp>
      <p:sp>
        <p:nvSpPr>
          <p:cNvPr id="24579" name="Rectangle 1027"/>
          <p:cNvSpPr>
            <a:spLocks noGrp="1" noChangeArrowheads="1"/>
          </p:cNvSpPr>
          <p:nvPr>
            <p:ph idx="1"/>
          </p:nvPr>
        </p:nvSpPr>
        <p:spPr>
          <a:xfrm>
            <a:off x="155574" y="1499359"/>
            <a:ext cx="8797925" cy="5237163"/>
          </a:xfrm>
        </p:spPr>
        <p:txBody>
          <a:bodyPr>
            <a:normAutofit/>
          </a:bodyPr>
          <a:lstStyle/>
          <a:p>
            <a:pPr eaLnBrk="1" hangingPunct="1">
              <a:lnSpc>
                <a:spcPct val="70000"/>
              </a:lnSpc>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stdio.h</a:t>
            </a:r>
            <a:r>
              <a:rPr lang="en-US" sz="2000" dirty="0">
                <a:latin typeface="Courier New" panose="02070309020205020404" pitchFamily="49" charset="0"/>
                <a:cs typeface="Courier New" panose="02070309020205020404" pitchFamily="49" charset="0"/>
              </a:rPr>
              <a:t>&gt;</a:t>
            </a:r>
          </a:p>
          <a:p>
            <a:pPr eaLnBrk="1" hangingPunct="1">
              <a:lnSpc>
                <a:spcPct val="70000"/>
              </a:lnSpc>
              <a:spcBef>
                <a:spcPts val="0"/>
              </a:spcBef>
              <a:buFont typeface="Wingdings" panose="05000000000000000000" pitchFamily="2" charset="2"/>
              <a:buNone/>
            </a:pPr>
            <a:endParaRPr lang="en-US" sz="2000" dirty="0">
              <a:latin typeface="Courier New" panose="02070309020205020404" pitchFamily="49" charset="0"/>
              <a:cs typeface="Courier New" panose="02070309020205020404" pitchFamily="49" charset="0"/>
            </a:endParaRPr>
          </a:p>
          <a:p>
            <a:pPr eaLnBrk="1" hangingPunct="1">
              <a:lnSpc>
                <a:spcPct val="70000"/>
              </a:lnSpc>
              <a:spcBef>
                <a:spcPts val="0"/>
              </a:spcBef>
              <a:buFont typeface="Wingdings" panose="05000000000000000000" pitchFamily="2" charset="2"/>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main()</a:t>
            </a:r>
          </a:p>
          <a:p>
            <a:pPr eaLnBrk="1" hangingPunct="1">
              <a:lnSpc>
                <a:spcPct val="70000"/>
              </a:lnSpc>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a:t>
            </a:r>
          </a:p>
          <a:p>
            <a:pPr eaLnBrk="1" hangingPunct="1">
              <a:lnSpc>
                <a:spcPct val="70000"/>
              </a:lnSpc>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char string1[50]; </a:t>
            </a:r>
          </a:p>
          <a:p>
            <a:pPr eaLnBrk="1" hangingPunct="1">
              <a:lnSpc>
                <a:spcPct val="70000"/>
              </a:lnSpc>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char string2[50]; </a:t>
            </a:r>
          </a:p>
          <a:p>
            <a:pPr eaLnBrk="1" hangingPunct="1">
              <a:lnSpc>
                <a:spcPct val="70000"/>
              </a:lnSpc>
              <a:spcBef>
                <a:spcPts val="0"/>
              </a:spcBef>
              <a:buFont typeface="Wingdings" panose="05000000000000000000" pitchFamily="2" charset="2"/>
              <a:buNone/>
            </a:pPr>
            <a:endParaRPr lang="en-US" sz="2000" dirty="0">
              <a:latin typeface="Courier New" panose="02070309020205020404" pitchFamily="49" charset="0"/>
              <a:cs typeface="Courier New" panose="02070309020205020404" pitchFamily="49" charset="0"/>
            </a:endParaRPr>
          </a:p>
          <a:p>
            <a:pPr eaLnBrk="1" hangingPunct="1">
              <a:lnSpc>
                <a:spcPct val="70000"/>
              </a:lnSpc>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("Enter a string less than 50 characters with 	spaces: \n"); </a:t>
            </a:r>
          </a:p>
          <a:p>
            <a:pPr eaLnBrk="1" hangingPunct="1">
              <a:lnSpc>
                <a:spcPct val="70000"/>
              </a:lnSpc>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gets(string1); </a:t>
            </a:r>
          </a:p>
          <a:p>
            <a:pPr eaLnBrk="1" hangingPunct="1">
              <a:lnSpc>
                <a:spcPct val="70000"/>
              </a:lnSpc>
              <a:spcBef>
                <a:spcPts val="0"/>
              </a:spcBef>
              <a:buFont typeface="Wingdings" panose="05000000000000000000" pitchFamily="2" charset="2"/>
              <a:buNone/>
            </a:pPr>
            <a:endParaRPr lang="en-US" sz="2000" dirty="0">
              <a:latin typeface="Courier New" panose="02070309020205020404" pitchFamily="49" charset="0"/>
              <a:cs typeface="Courier New" panose="02070309020205020404" pitchFamily="49" charset="0"/>
            </a:endParaRPr>
          </a:p>
          <a:p>
            <a:pPr eaLnBrk="1" hangingPunct="1">
              <a:lnSpc>
                <a:spcPct val="70000"/>
              </a:lnSpc>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nYou</a:t>
            </a:r>
            <a:r>
              <a:rPr lang="en-US" sz="2000" dirty="0">
                <a:latin typeface="Courier New" panose="02070309020205020404" pitchFamily="49" charset="0"/>
                <a:cs typeface="Courier New" panose="02070309020205020404" pitchFamily="49" charset="0"/>
              </a:rPr>
              <a:t> have entered: "); </a:t>
            </a:r>
          </a:p>
          <a:p>
            <a:pPr eaLnBrk="1" hangingPunct="1">
              <a:lnSpc>
                <a:spcPct val="70000"/>
              </a:lnSpc>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puts(string1); </a:t>
            </a:r>
          </a:p>
          <a:p>
            <a:pPr eaLnBrk="1" hangingPunct="1">
              <a:lnSpc>
                <a:spcPct val="70000"/>
              </a:lnSpc>
              <a:spcBef>
                <a:spcPts val="0"/>
              </a:spcBef>
              <a:buFont typeface="Wingdings" panose="05000000000000000000" pitchFamily="2" charset="2"/>
              <a:buNone/>
            </a:pPr>
            <a:endParaRPr lang="en-US" sz="2000" dirty="0">
              <a:latin typeface="Courier New" panose="02070309020205020404" pitchFamily="49" charset="0"/>
              <a:cs typeface="Courier New" panose="02070309020205020404" pitchFamily="49" charset="0"/>
            </a:endParaRPr>
          </a:p>
          <a:p>
            <a:pPr eaLnBrk="1" hangingPunct="1">
              <a:lnSpc>
                <a:spcPct val="70000"/>
              </a:lnSpc>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nTry</a:t>
            </a:r>
            <a:r>
              <a:rPr lang="en-US" sz="2000" dirty="0">
                <a:latin typeface="Courier New" panose="02070309020205020404" pitchFamily="49" charset="0"/>
                <a:cs typeface="Courier New" panose="02070309020205020404" pitchFamily="49" charset="0"/>
              </a:rPr>
              <a:t> entering a string less than 50 	characters, with spaces: \n"); </a:t>
            </a:r>
          </a:p>
          <a:p>
            <a:pPr eaLnBrk="1" hangingPunct="1">
              <a:lnSpc>
                <a:spcPct val="70000"/>
              </a:lnSpc>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scanf</a:t>
            </a:r>
            <a:r>
              <a:rPr lang="en-US" sz="2000" dirty="0">
                <a:latin typeface="Courier New" panose="02070309020205020404" pitchFamily="49" charset="0"/>
                <a:cs typeface="Courier New" panose="02070309020205020404" pitchFamily="49" charset="0"/>
              </a:rPr>
              <a:t>("%s", string2); </a:t>
            </a:r>
          </a:p>
          <a:p>
            <a:pPr eaLnBrk="1" hangingPunct="1">
              <a:lnSpc>
                <a:spcPct val="70000"/>
              </a:lnSpc>
              <a:spcBef>
                <a:spcPts val="0"/>
              </a:spcBef>
              <a:buFont typeface="Wingdings" panose="05000000000000000000" pitchFamily="2" charset="2"/>
              <a:buNone/>
            </a:pPr>
            <a:endParaRPr lang="en-US" sz="2000" dirty="0">
              <a:latin typeface="Courier New" panose="02070309020205020404" pitchFamily="49" charset="0"/>
              <a:cs typeface="Courier New" panose="02070309020205020404" pitchFamily="49" charset="0"/>
            </a:endParaRPr>
          </a:p>
          <a:p>
            <a:pPr eaLnBrk="1" hangingPunct="1">
              <a:lnSpc>
                <a:spcPct val="70000"/>
              </a:lnSpc>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nYou</a:t>
            </a:r>
            <a:r>
              <a:rPr lang="en-US" sz="2000" dirty="0">
                <a:latin typeface="Courier New" panose="02070309020205020404" pitchFamily="49" charset="0"/>
                <a:cs typeface="Courier New" panose="02070309020205020404" pitchFamily="49" charset="0"/>
              </a:rPr>
              <a:t> have entered: %s\n", string2); </a:t>
            </a:r>
          </a:p>
          <a:p>
            <a:pPr eaLnBrk="1" hangingPunct="1">
              <a:lnSpc>
                <a:spcPct val="70000"/>
              </a:lnSpc>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return 0;</a:t>
            </a:r>
          </a:p>
          <a:p>
            <a:pPr eaLnBrk="1" hangingPunct="1">
              <a:lnSpc>
                <a:spcPct val="70000"/>
              </a:lnSpc>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5581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9"/>
          <p:cNvSpPr>
            <a:spLocks noGrp="1" noChangeArrowheads="1"/>
          </p:cNvSpPr>
          <p:nvPr>
            <p:ph type="title"/>
          </p:nvPr>
        </p:nvSpPr>
        <p:spPr/>
        <p:txBody>
          <a:bodyPr>
            <a:normAutofit fontScale="90000"/>
          </a:bodyPr>
          <a:lstStyle/>
          <a:p>
            <a:r>
              <a:rPr lang="en-US" dirty="0"/>
              <a:t>Example: </a:t>
            </a:r>
            <a:r>
              <a:rPr lang="en-US" b="1" dirty="0">
                <a:latin typeface="Courier New" panose="02070309020205020404" pitchFamily="49" charset="0"/>
                <a:cs typeface="Courier New" panose="02070309020205020404" pitchFamily="49" charset="0"/>
              </a:rPr>
              <a:t>gets</a:t>
            </a:r>
            <a:r>
              <a:rPr lang="en-US" dirty="0"/>
              <a:t>, </a:t>
            </a:r>
            <a:r>
              <a:rPr lang="en-US" b="1" dirty="0">
                <a:latin typeface="Courier New" panose="02070309020205020404" pitchFamily="49" charset="0"/>
                <a:cs typeface="Courier New" panose="02070309020205020404" pitchFamily="49" charset="0"/>
              </a:rPr>
              <a:t>puts</a:t>
            </a:r>
            <a:r>
              <a:rPr lang="en-US" dirty="0"/>
              <a:t>, </a:t>
            </a:r>
            <a:r>
              <a:rPr lang="en-US" b="1" dirty="0" err="1">
                <a:latin typeface="Courier New" panose="02070309020205020404" pitchFamily="49" charset="0"/>
                <a:cs typeface="Courier New" panose="02070309020205020404" pitchFamily="49" charset="0"/>
              </a:rPr>
              <a:t>scanf</a:t>
            </a:r>
            <a:r>
              <a:rPr lang="en-US" b="1" dirty="0">
                <a:latin typeface="Courier New" panose="02070309020205020404" pitchFamily="49" charset="0"/>
                <a:cs typeface="Courier New" panose="02070309020205020404" pitchFamily="49" charset="0"/>
              </a:rPr>
              <a:t> </a:t>
            </a:r>
            <a:r>
              <a:rPr lang="en-US" dirty="0"/>
              <a:t>and </a:t>
            </a:r>
            <a:r>
              <a:rPr lang="en-US" b="1" dirty="0" err="1">
                <a:latin typeface="Courier New" panose="02070309020205020404" pitchFamily="49" charset="0"/>
                <a:cs typeface="Courier New" panose="02070309020205020404" pitchFamily="49" charset="0"/>
              </a:rPr>
              <a:t>printf</a:t>
            </a:r>
            <a:endParaRPr lang="en-US" dirty="0"/>
          </a:p>
        </p:txBody>
      </p:sp>
      <p:sp>
        <p:nvSpPr>
          <p:cNvPr id="25603" name="Rectangle 1027"/>
          <p:cNvSpPr>
            <a:spLocks noGrp="1" noChangeArrowheads="1"/>
          </p:cNvSpPr>
          <p:nvPr>
            <p:ph idx="1"/>
          </p:nvPr>
        </p:nvSpPr>
        <p:spPr>
          <a:xfrm>
            <a:off x="155575" y="1376528"/>
            <a:ext cx="8797925" cy="5237163"/>
          </a:xfrm>
        </p:spPr>
        <p:txBody>
          <a:bodyPr/>
          <a:lstStyle/>
          <a:p>
            <a:pPr eaLnBrk="1" hangingPunct="1">
              <a:buFont typeface="Wingdings" panose="05000000000000000000" pitchFamily="2" charset="2"/>
              <a:buNone/>
            </a:pPr>
            <a:r>
              <a:rPr lang="en-US" sz="2000" b="1" dirty="0"/>
              <a:t>Sample output</a:t>
            </a:r>
          </a:p>
          <a:p>
            <a:pPr eaLnBrk="1" hangingPunct="1">
              <a:buFont typeface="Wingdings" panose="05000000000000000000" pitchFamily="2" charset="2"/>
              <a:buNone/>
            </a:pPr>
            <a:r>
              <a:rPr lang="en-US" sz="2000" dirty="0"/>
              <a:t>	Enter a string less than 50 characters with spaces: </a:t>
            </a:r>
            <a:br>
              <a:rPr lang="en-US" sz="2000" dirty="0"/>
            </a:br>
            <a:r>
              <a:rPr lang="en-US" sz="2000" dirty="0"/>
              <a:t>hello world </a:t>
            </a:r>
            <a:br>
              <a:rPr lang="en-US" sz="2000" dirty="0"/>
            </a:br>
            <a:br>
              <a:rPr lang="en-US" sz="2000" dirty="0"/>
            </a:br>
            <a:r>
              <a:rPr lang="en-US" sz="2000" dirty="0"/>
              <a:t>You have entered: hello world </a:t>
            </a:r>
            <a:br>
              <a:rPr lang="en-US" sz="2000" dirty="0"/>
            </a:br>
            <a:br>
              <a:rPr lang="en-US" sz="2000" dirty="0"/>
            </a:br>
            <a:r>
              <a:rPr lang="en-US" sz="2000" dirty="0"/>
              <a:t>Try entering a string less than 50 characters, with spaces: </a:t>
            </a:r>
            <a:br>
              <a:rPr lang="en-US" sz="2000" dirty="0"/>
            </a:br>
            <a:r>
              <a:rPr lang="en-US" sz="2000" dirty="0"/>
              <a:t>hello world </a:t>
            </a:r>
            <a:br>
              <a:rPr lang="en-US" sz="2000" dirty="0"/>
            </a:br>
            <a:br>
              <a:rPr lang="en-US" sz="2000" dirty="0"/>
            </a:br>
            <a:r>
              <a:rPr lang="en-US" sz="2000" dirty="0"/>
              <a:t>You have entered: hello </a:t>
            </a:r>
          </a:p>
        </p:txBody>
      </p:sp>
    </p:spTree>
    <p:extLst>
      <p:ext uri="{BB962C8B-B14F-4D97-AF65-F5344CB8AC3E}">
        <p14:creationId xmlns:p14="http://schemas.microsoft.com/office/powerpoint/2010/main" val="4035143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sz="4400" dirty="0"/>
              <a:t>String Conversion Functions</a:t>
            </a:r>
          </a:p>
        </p:txBody>
      </p:sp>
      <p:sp>
        <p:nvSpPr>
          <p:cNvPr id="28675" name="Rectangle 3"/>
          <p:cNvSpPr>
            <a:spLocks noGrp="1" noChangeArrowheads="1"/>
          </p:cNvSpPr>
          <p:nvPr>
            <p:ph idx="1"/>
          </p:nvPr>
        </p:nvSpPr>
        <p:spPr/>
        <p:txBody>
          <a:bodyPr/>
          <a:lstStyle/>
          <a:p>
            <a:pPr eaLnBrk="1" hangingPunct="1"/>
            <a:r>
              <a:rPr lang="en-US" sz="2400" dirty="0"/>
              <a:t>These functions convert strings of digits to integer and floating-point values.</a:t>
            </a:r>
          </a:p>
          <a:p>
            <a:pPr eaLnBrk="1" hangingPunct="1"/>
            <a:r>
              <a:rPr lang="en-US" sz="2400" dirty="0"/>
              <a:t>To use these functions, the general utilities library </a:t>
            </a:r>
            <a:r>
              <a:rPr lang="en-US" sz="2400" b="1" dirty="0">
                <a:latin typeface="Courier New" panose="02070309020205020404" pitchFamily="49" charset="0"/>
                <a:cs typeface="Courier New" panose="02070309020205020404" pitchFamily="49" charset="0"/>
              </a:rPr>
              <a:t>&lt;</a:t>
            </a:r>
            <a:r>
              <a:rPr lang="en-US" sz="2400" b="1" dirty="0" err="1">
                <a:latin typeface="Courier New" panose="02070309020205020404" pitchFamily="49" charset="0"/>
                <a:cs typeface="Courier New" panose="02070309020205020404" pitchFamily="49" charset="0"/>
              </a:rPr>
              <a:t>stdlib.h</a:t>
            </a:r>
            <a:r>
              <a:rPr lang="en-US" sz="2400" b="1" dirty="0">
                <a:latin typeface="Courier New" panose="02070309020205020404" pitchFamily="49" charset="0"/>
                <a:cs typeface="Courier New" panose="02070309020205020404" pitchFamily="49" charset="0"/>
              </a:rPr>
              <a:t>&gt;</a:t>
            </a:r>
            <a:r>
              <a:rPr lang="en-US" sz="2400" dirty="0"/>
              <a:t>, needs to be included.</a:t>
            </a:r>
          </a:p>
          <a:p>
            <a:pPr eaLnBrk="1" hangingPunct="1"/>
            <a:r>
              <a:rPr lang="en-US" sz="2400" dirty="0"/>
              <a:t>Example:</a:t>
            </a:r>
          </a:p>
          <a:p>
            <a:pPr lvl="1" eaLnBrk="1" hangingPunct="1"/>
            <a:r>
              <a:rPr lang="en-US" sz="2200" b="1" dirty="0" err="1">
                <a:solidFill>
                  <a:srgbClr val="15151D"/>
                </a:solidFill>
              </a:rPr>
              <a:t>atoi</a:t>
            </a:r>
            <a:r>
              <a:rPr lang="en-US" sz="2200" dirty="0">
                <a:solidFill>
                  <a:srgbClr val="15151D"/>
                </a:solidFill>
              </a:rPr>
              <a:t>: string to </a:t>
            </a:r>
            <a:r>
              <a:rPr lang="en-US" sz="2200" dirty="0" err="1">
                <a:solidFill>
                  <a:srgbClr val="15151D"/>
                </a:solidFill>
              </a:rPr>
              <a:t>int</a:t>
            </a:r>
            <a:endParaRPr lang="en-US" sz="2200" dirty="0">
              <a:solidFill>
                <a:srgbClr val="15151D"/>
              </a:solidFill>
            </a:endParaRPr>
          </a:p>
          <a:p>
            <a:pPr lvl="1" eaLnBrk="1" hangingPunct="1"/>
            <a:r>
              <a:rPr lang="en-US" sz="2200" b="1" dirty="0" err="1">
                <a:solidFill>
                  <a:srgbClr val="15151D"/>
                </a:solidFill>
              </a:rPr>
              <a:t>atof</a:t>
            </a:r>
            <a:r>
              <a:rPr lang="en-US" sz="2200" dirty="0">
                <a:solidFill>
                  <a:srgbClr val="15151D"/>
                </a:solidFill>
              </a:rPr>
              <a:t>: string to double</a:t>
            </a:r>
          </a:p>
        </p:txBody>
      </p:sp>
    </p:spTree>
    <p:extLst>
      <p:ext uri="{BB962C8B-B14F-4D97-AF65-F5344CB8AC3E}">
        <p14:creationId xmlns:p14="http://schemas.microsoft.com/office/powerpoint/2010/main" val="292011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sz="4400" dirty="0"/>
              <a:t>Example</a:t>
            </a:r>
          </a:p>
        </p:txBody>
      </p:sp>
      <p:sp>
        <p:nvSpPr>
          <p:cNvPr id="30723" name="Rectangle 3"/>
          <p:cNvSpPr>
            <a:spLocks noGrp="1" noChangeArrowheads="1"/>
          </p:cNvSpPr>
          <p:nvPr>
            <p:ph idx="1"/>
          </p:nvPr>
        </p:nvSpPr>
        <p:spPr/>
        <p:txBody>
          <a:bodyPr>
            <a:normAutofit fontScale="92500" lnSpcReduction="10000"/>
          </a:bodyPr>
          <a:lstStyle/>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/*1.  Converting a String Into an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Using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 */</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stdlib.h</a:t>
            </a:r>
            <a:r>
              <a:rPr lang="en-US" dirty="0">
                <a:latin typeface="Courier New" panose="02070309020205020404" pitchFamily="49" charset="0"/>
                <a:cs typeface="Courier New" panose="02070309020205020404" pitchFamily="49" charset="0"/>
              </a:rPr>
              <a:t>&gt;</a:t>
            </a:r>
          </a:p>
          <a:p>
            <a:pPr eaLnBrk="1" hangingPunct="1">
              <a:spcBef>
                <a:spcPts val="0"/>
              </a:spcBef>
              <a:buFont typeface="Wingdings" panose="05000000000000000000" pitchFamily="2" charset="2"/>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char str1[ ] = "124z3yu87";</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char str2[ ] = "-3.4";</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char str3[ ] = "e24";</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i1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(str1), i2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(str2), i3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(str3);</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("i1: %d\n", i1);</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("i2: %d\n", i2);</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("i3: %d\n", i3);</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return 0;</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74851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sz="4400" dirty="0"/>
              <a:t>Example</a:t>
            </a:r>
          </a:p>
        </p:txBody>
      </p:sp>
      <p:sp>
        <p:nvSpPr>
          <p:cNvPr id="30723" name="Rectangle 3"/>
          <p:cNvSpPr>
            <a:spLocks noGrp="1" noChangeArrowheads="1"/>
          </p:cNvSpPr>
          <p:nvPr>
            <p:ph idx="1"/>
          </p:nvPr>
        </p:nvSpPr>
        <p:spPr/>
        <p:txBody>
          <a:bodyPr>
            <a:normAutofit fontScale="92500" lnSpcReduction="10000"/>
          </a:bodyPr>
          <a:lstStyle/>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/*1.  Converting a String Into an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Using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 */</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stdlib.h</a:t>
            </a:r>
            <a:r>
              <a:rPr lang="en-US" dirty="0">
                <a:latin typeface="Courier New" panose="02070309020205020404" pitchFamily="49" charset="0"/>
                <a:cs typeface="Courier New" panose="02070309020205020404" pitchFamily="49" charset="0"/>
              </a:rPr>
              <a:t>&gt;</a:t>
            </a:r>
          </a:p>
          <a:p>
            <a:pPr eaLnBrk="1" hangingPunct="1">
              <a:spcBef>
                <a:spcPts val="0"/>
              </a:spcBef>
              <a:buFont typeface="Wingdings" panose="05000000000000000000" pitchFamily="2" charset="2"/>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char str1[ ] = "124z3yu87";</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char str2[ ] = "-3.4";</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char str3[ ] = "e24";</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i1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(str1), i2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(str2), i3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(str3);</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("i1: %d\n", i1);</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("i2: %d\n", i2);</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("i3: %d\n", i3);</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return 0;</a:t>
            </a:r>
          </a:p>
          <a:p>
            <a:pPr eaLnBrk="1" hangingPunct="1">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a:t>
            </a:r>
          </a:p>
        </p:txBody>
      </p:sp>
      <p:sp>
        <p:nvSpPr>
          <p:cNvPr id="30725" name="TextBox 5"/>
          <p:cNvSpPr txBox="1">
            <a:spLocks noChangeArrowheads="1"/>
          </p:cNvSpPr>
          <p:nvPr/>
        </p:nvSpPr>
        <p:spPr bwMode="auto">
          <a:xfrm>
            <a:off x="6407491" y="4845784"/>
            <a:ext cx="1825625" cy="16312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None/>
            </a:pPr>
            <a:r>
              <a:rPr lang="en-US" sz="2000" dirty="0"/>
              <a:t>Output:</a:t>
            </a:r>
          </a:p>
          <a:p>
            <a:pPr>
              <a:buFont typeface="Wingdings" panose="05000000000000000000" pitchFamily="2" charset="2"/>
              <a:buNone/>
            </a:pPr>
            <a:endParaRPr lang="en-US" sz="2000" b="1" dirty="0"/>
          </a:p>
          <a:p>
            <a:pPr>
              <a:buFont typeface="Wingdings" panose="05000000000000000000" pitchFamily="2" charset="2"/>
              <a:buNone/>
            </a:pPr>
            <a:r>
              <a:rPr lang="en-US" sz="2000" dirty="0"/>
              <a:t>i1: 124 </a:t>
            </a:r>
            <a:br>
              <a:rPr lang="en-US" sz="2000" dirty="0"/>
            </a:br>
            <a:r>
              <a:rPr lang="en-US" sz="2000" dirty="0"/>
              <a:t>i2: -3 </a:t>
            </a:r>
            <a:br>
              <a:rPr lang="en-US" sz="2000" dirty="0"/>
            </a:br>
            <a:r>
              <a:rPr lang="en-US" sz="2000" dirty="0"/>
              <a:t>i3: 0 </a:t>
            </a:r>
          </a:p>
        </p:txBody>
      </p:sp>
    </p:spTree>
    <p:extLst>
      <p:ext uri="{BB962C8B-B14F-4D97-AF65-F5344CB8AC3E}">
        <p14:creationId xmlns:p14="http://schemas.microsoft.com/office/powerpoint/2010/main" val="278569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Autofit/>
          </a:bodyPr>
          <a:lstStyle/>
          <a:p>
            <a:pPr eaLnBrk="1" hangingPunct="1"/>
            <a:r>
              <a:rPr lang="en-US" sz="4000" dirty="0"/>
              <a:t>Fundamentals of Characters and Strings</a:t>
            </a:r>
          </a:p>
        </p:txBody>
      </p:sp>
      <p:sp>
        <p:nvSpPr>
          <p:cNvPr id="11267" name="Rectangle 3"/>
          <p:cNvSpPr>
            <a:spLocks noGrp="1" noChangeArrowheads="1"/>
          </p:cNvSpPr>
          <p:nvPr>
            <p:ph idx="1"/>
          </p:nvPr>
        </p:nvSpPr>
        <p:spPr/>
        <p:txBody>
          <a:bodyPr/>
          <a:lstStyle/>
          <a:p>
            <a:pPr eaLnBrk="1" hangingPunct="1"/>
            <a:r>
              <a:rPr lang="en-US" sz="2400" dirty="0"/>
              <a:t>Characters in C consist of any printable or nonprintable character in the computer’s character set including lowercase letters, uppercase letters, decimal digits, special characters and escape sequences.</a:t>
            </a:r>
          </a:p>
          <a:p>
            <a:pPr eaLnBrk="1" hangingPunct="1"/>
            <a:r>
              <a:rPr lang="en-US" sz="2400" dirty="0"/>
              <a:t>A character is usually stored in the computer as an 8-bits (1 byte) integer.</a:t>
            </a:r>
          </a:p>
          <a:p>
            <a:pPr eaLnBrk="1" hangingPunct="1"/>
            <a:r>
              <a:rPr lang="en-US" sz="2400" dirty="0"/>
              <a:t>The integer value stored for a character depends on the character set used by the computer on which the program is running. </a:t>
            </a:r>
          </a:p>
          <a:p>
            <a:pPr lvl="1"/>
            <a:r>
              <a:rPr lang="en-US" sz="2000" dirty="0"/>
              <a:t>Typically ASCII character set is used.</a:t>
            </a:r>
          </a:p>
        </p:txBody>
      </p:sp>
    </p:spTree>
    <p:extLst>
      <p:ext uri="{BB962C8B-B14F-4D97-AF65-F5344CB8AC3E}">
        <p14:creationId xmlns:p14="http://schemas.microsoft.com/office/powerpoint/2010/main" val="49590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5"/>
          <p:cNvSpPr>
            <a:spLocks noGrp="1"/>
          </p:cNvSpPr>
          <p:nvPr>
            <p:ph type="title"/>
          </p:nvPr>
        </p:nvSpPr>
        <p:spPr/>
        <p:txBody>
          <a:bodyPr>
            <a:noAutofit/>
          </a:bodyPr>
          <a:lstStyle/>
          <a:p>
            <a:pPr eaLnBrk="1" hangingPunct="1"/>
            <a:r>
              <a:rPr lang="en-US" sz="4000" dirty="0"/>
              <a:t>Difference Between an Integer Digit and a Character Digit</a:t>
            </a:r>
          </a:p>
        </p:txBody>
      </p:sp>
      <p:sp>
        <p:nvSpPr>
          <p:cNvPr id="13315" name="Rectangle 3"/>
          <p:cNvSpPr>
            <a:spLocks noGrp="1" noChangeArrowheads="1"/>
          </p:cNvSpPr>
          <p:nvPr>
            <p:ph idx="1"/>
          </p:nvPr>
        </p:nvSpPr>
        <p:spPr>
          <a:xfrm>
            <a:off x="155575" y="1583140"/>
            <a:ext cx="8797925" cy="4593823"/>
          </a:xfrm>
        </p:spPr>
        <p:txBody>
          <a:bodyPr/>
          <a:lstStyle/>
          <a:p>
            <a:pPr eaLnBrk="1" hangingPunct="1">
              <a:lnSpc>
                <a:spcPct val="90000"/>
              </a:lnSpc>
            </a:pPr>
            <a:r>
              <a:rPr lang="en-US" sz="2800" b="1" dirty="0"/>
              <a:t>char </a:t>
            </a:r>
            <a:r>
              <a:rPr lang="en-US" sz="2800" b="1" dirty="0" err="1"/>
              <a:t>num</a:t>
            </a:r>
            <a:r>
              <a:rPr lang="en-US" sz="2800" b="1" dirty="0"/>
              <a:t> = 1</a:t>
            </a:r>
            <a:r>
              <a:rPr lang="en-US" sz="2800" dirty="0"/>
              <a:t> and </a:t>
            </a:r>
            <a:r>
              <a:rPr lang="en-US" sz="2800" b="1" dirty="0"/>
              <a:t>char </a:t>
            </a:r>
            <a:r>
              <a:rPr lang="en-US" sz="2800" b="1" dirty="0" err="1"/>
              <a:t>num</a:t>
            </a:r>
            <a:r>
              <a:rPr lang="en-US" sz="2800" b="1" dirty="0"/>
              <a:t> = ‘1’</a:t>
            </a:r>
            <a:r>
              <a:rPr lang="en-US" sz="2800" dirty="0"/>
              <a:t> are not the same.</a:t>
            </a:r>
          </a:p>
          <a:p>
            <a:pPr eaLnBrk="1" hangingPunct="1">
              <a:lnSpc>
                <a:spcPct val="90000"/>
              </a:lnSpc>
            </a:pPr>
            <a:r>
              <a:rPr lang="en-US" sz="2800" b="1" dirty="0"/>
              <a:t>char </a:t>
            </a:r>
            <a:r>
              <a:rPr lang="en-US" sz="2800" b="1" dirty="0" err="1"/>
              <a:t>num</a:t>
            </a:r>
            <a:r>
              <a:rPr lang="en-US" sz="2800" b="1" dirty="0"/>
              <a:t> = 1</a:t>
            </a:r>
            <a:r>
              <a:rPr lang="en-US" sz="2800" dirty="0"/>
              <a:t> is represented in the computer as 00000001.</a:t>
            </a:r>
          </a:p>
          <a:p>
            <a:pPr eaLnBrk="1" hangingPunct="1">
              <a:lnSpc>
                <a:spcPct val="90000"/>
              </a:lnSpc>
            </a:pPr>
            <a:r>
              <a:rPr lang="en-US" sz="2800" b="1" dirty="0"/>
              <a:t>char </a:t>
            </a:r>
            <a:r>
              <a:rPr lang="en-US" sz="2800" b="1" dirty="0" err="1"/>
              <a:t>num</a:t>
            </a:r>
            <a:r>
              <a:rPr lang="en-US" sz="2800" b="1" dirty="0"/>
              <a:t> = ‘1’</a:t>
            </a:r>
            <a:r>
              <a:rPr lang="en-US" sz="2800" dirty="0"/>
              <a:t> on the other hand is number 49 according to the ASCII character set. Therefore, it is represented in the computer as 00110001.</a:t>
            </a:r>
          </a:p>
        </p:txBody>
      </p:sp>
    </p:spTree>
    <p:extLst>
      <p:ext uri="{BB962C8B-B14F-4D97-AF65-F5344CB8AC3E}">
        <p14:creationId xmlns:p14="http://schemas.microsoft.com/office/powerpoint/2010/main" val="33215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dirty="0"/>
              <a:t>Example: ASCII Character</a:t>
            </a:r>
          </a:p>
        </p:txBody>
      </p:sp>
      <p:sp>
        <p:nvSpPr>
          <p:cNvPr id="14339" name="Rectangle 3"/>
          <p:cNvSpPr>
            <a:spLocks noGrp="1" noChangeArrowheads="1"/>
          </p:cNvSpPr>
          <p:nvPr>
            <p:ph idx="1"/>
          </p:nvPr>
        </p:nvSpPr>
        <p:spPr>
          <a:xfrm>
            <a:off x="1" y="939800"/>
            <a:ext cx="8953500" cy="5237163"/>
          </a:xfrm>
        </p:spPr>
        <p:txBody>
          <a:bodyPr>
            <a:normAutofit fontScale="92500" lnSpcReduction="10000"/>
          </a:bodyPr>
          <a:lstStyle/>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eaLnBrk="1" hangingPunct="1">
              <a:lnSpc>
                <a:spcPct val="70000"/>
              </a:lnSpc>
              <a:spcBef>
                <a:spcPts val="0"/>
              </a:spcBef>
              <a:buFont typeface="Wingdings" panose="05000000000000000000" pitchFamily="2" charset="2"/>
              <a:buNone/>
            </a:pPr>
            <a:endParaRPr lang="en-US" dirty="0">
              <a:latin typeface="Courier New" panose="02070309020205020404" pitchFamily="49" charset="0"/>
              <a:cs typeface="Courier New" panose="02070309020205020404" pitchFamily="49" charset="0"/>
            </a:endParaRP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void main(void)</a:t>
            </a: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a:t>
            </a: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my_A</a:t>
            </a:r>
            <a:r>
              <a:rPr lang="en-US" dirty="0">
                <a:latin typeface="Courier New" panose="02070309020205020404" pitchFamily="49" charset="0"/>
                <a:cs typeface="Courier New" panose="02070309020205020404" pitchFamily="49" charset="0"/>
              </a:rPr>
              <a:t> = 'A';</a:t>
            </a: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my_Z</a:t>
            </a:r>
            <a:r>
              <a:rPr lang="en-US" dirty="0">
                <a:latin typeface="Courier New" panose="02070309020205020404" pitchFamily="49" charset="0"/>
                <a:cs typeface="Courier New" panose="02070309020205020404" pitchFamily="49" charset="0"/>
              </a:rPr>
              <a:t> = 'Z';</a:t>
            </a: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my_a</a:t>
            </a:r>
            <a:r>
              <a:rPr lang="en-US" dirty="0">
                <a:latin typeface="Courier New" panose="02070309020205020404" pitchFamily="49" charset="0"/>
                <a:cs typeface="Courier New" panose="02070309020205020404" pitchFamily="49" charset="0"/>
              </a:rPr>
              <a:t> = 'a';</a:t>
            </a: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my_z</a:t>
            </a:r>
            <a:r>
              <a:rPr lang="en-US" dirty="0">
                <a:latin typeface="Courier New" panose="02070309020205020404" pitchFamily="49" charset="0"/>
                <a:cs typeface="Courier New" panose="02070309020205020404" pitchFamily="49" charset="0"/>
              </a:rPr>
              <a:t> = 'z';</a:t>
            </a:r>
          </a:p>
          <a:p>
            <a:pPr eaLnBrk="1" hangingPunct="1">
              <a:lnSpc>
                <a:spcPct val="70000"/>
              </a:lnSpc>
              <a:spcBef>
                <a:spcPts val="0"/>
              </a:spcBef>
              <a:buFont typeface="Wingdings" panose="05000000000000000000" pitchFamily="2" charset="2"/>
              <a:buNone/>
            </a:pPr>
            <a:endParaRPr lang="en-US" dirty="0">
              <a:latin typeface="Courier New" panose="02070309020205020404" pitchFamily="49" charset="0"/>
              <a:cs typeface="Courier New" panose="02070309020205020404" pitchFamily="49" charset="0"/>
            </a:endParaRP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nASCII</a:t>
            </a:r>
            <a:r>
              <a:rPr lang="en-US" dirty="0">
                <a:latin typeface="Courier New" panose="02070309020205020404" pitchFamily="49" charset="0"/>
                <a:cs typeface="Courier New" panose="02070309020205020404" pitchFamily="49" charset="0"/>
              </a:rPr>
              <a:t> value for A is %d", </a:t>
            </a:r>
            <a:r>
              <a:rPr lang="en-US" dirty="0" err="1">
                <a:latin typeface="Courier New" panose="02070309020205020404" pitchFamily="49" charset="0"/>
                <a:cs typeface="Courier New" panose="02070309020205020404" pitchFamily="49" charset="0"/>
              </a:rPr>
              <a:t>my_A</a:t>
            </a:r>
            <a:r>
              <a:rPr lang="en-US" dirty="0">
                <a:latin typeface="Courier New" panose="02070309020205020404" pitchFamily="49" charset="0"/>
                <a:cs typeface="Courier New" panose="02070309020205020404" pitchFamily="49" charset="0"/>
              </a:rPr>
              <a:t>);</a:t>
            </a: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nASCII</a:t>
            </a:r>
            <a:r>
              <a:rPr lang="en-US" dirty="0">
                <a:latin typeface="Courier New" panose="02070309020205020404" pitchFamily="49" charset="0"/>
                <a:cs typeface="Courier New" panose="02070309020205020404" pitchFamily="49" charset="0"/>
              </a:rPr>
              <a:t> value for Z is %d",</a:t>
            </a:r>
            <a:r>
              <a:rPr lang="en-US" dirty="0" err="1">
                <a:latin typeface="Courier New" panose="02070309020205020404" pitchFamily="49" charset="0"/>
                <a:cs typeface="Courier New" panose="02070309020205020404" pitchFamily="49" charset="0"/>
              </a:rPr>
              <a:t>my_Z</a:t>
            </a:r>
            <a:r>
              <a:rPr lang="en-US" dirty="0">
                <a:latin typeface="Courier New" panose="02070309020205020404" pitchFamily="49" charset="0"/>
                <a:cs typeface="Courier New" panose="02070309020205020404" pitchFamily="49" charset="0"/>
              </a:rPr>
              <a:t>);</a:t>
            </a: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nASCII</a:t>
            </a:r>
            <a:r>
              <a:rPr lang="en-US" dirty="0">
                <a:latin typeface="Courier New" panose="02070309020205020404" pitchFamily="49" charset="0"/>
                <a:cs typeface="Courier New" panose="02070309020205020404" pitchFamily="49" charset="0"/>
              </a:rPr>
              <a:t> value for a is %d", </a:t>
            </a:r>
            <a:r>
              <a:rPr lang="en-US" dirty="0" err="1">
                <a:latin typeface="Courier New" panose="02070309020205020404" pitchFamily="49" charset="0"/>
                <a:cs typeface="Courier New" panose="02070309020205020404" pitchFamily="49" charset="0"/>
              </a:rPr>
              <a:t>my_a</a:t>
            </a:r>
            <a:r>
              <a:rPr lang="en-US" dirty="0">
                <a:latin typeface="Courier New" panose="02070309020205020404" pitchFamily="49" charset="0"/>
                <a:cs typeface="Courier New" panose="02070309020205020404" pitchFamily="49" charset="0"/>
              </a:rPr>
              <a:t>);</a:t>
            </a: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nASCII</a:t>
            </a:r>
            <a:r>
              <a:rPr lang="en-US" dirty="0">
                <a:latin typeface="Courier New" panose="02070309020205020404" pitchFamily="49" charset="0"/>
                <a:cs typeface="Courier New" panose="02070309020205020404" pitchFamily="49" charset="0"/>
              </a:rPr>
              <a:t> value for z is %d",</a:t>
            </a:r>
            <a:r>
              <a:rPr lang="en-US" dirty="0" err="1">
                <a:latin typeface="Courier New" panose="02070309020205020404" pitchFamily="49" charset="0"/>
                <a:cs typeface="Courier New" panose="02070309020205020404" pitchFamily="49" charset="0"/>
              </a:rPr>
              <a:t>my_z</a:t>
            </a:r>
            <a:r>
              <a:rPr lang="en-US" dirty="0">
                <a:latin typeface="Courier New" panose="02070309020205020404" pitchFamily="49" charset="0"/>
                <a:cs typeface="Courier New" panose="02070309020205020404" pitchFamily="49" charset="0"/>
              </a:rPr>
              <a:t>);</a:t>
            </a:r>
          </a:p>
          <a:p>
            <a:pPr eaLnBrk="1" hangingPunct="1">
              <a:lnSpc>
                <a:spcPct val="70000"/>
              </a:lnSpc>
              <a:spcBef>
                <a:spcPts val="0"/>
              </a:spcBef>
              <a:buFont typeface="Wingdings" panose="05000000000000000000" pitchFamily="2" charset="2"/>
              <a:buNone/>
            </a:pPr>
            <a:endParaRPr lang="en-US" dirty="0">
              <a:latin typeface="Courier New" panose="02070309020205020404" pitchFamily="49" charset="0"/>
              <a:cs typeface="Courier New" panose="02070309020205020404" pitchFamily="49" charset="0"/>
            </a:endParaRP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("\n65 in ASCII represents %c",65);</a:t>
            </a: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("\n90 in ASCII represents %c",90);</a:t>
            </a: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("\n97 in ASCII represents %c",97);</a:t>
            </a: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("\n122 in ASCII represents %c",122);</a:t>
            </a:r>
          </a:p>
          <a:p>
            <a:pPr eaLnBrk="1" hangingPunct="1">
              <a:lnSpc>
                <a:spcPct val="70000"/>
              </a:lnSpc>
              <a:spcBef>
                <a:spcPts val="0"/>
              </a:spcBef>
              <a:buFont typeface="Wingdings" panose="05000000000000000000" pitchFamily="2" charset="2"/>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5552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dirty="0"/>
              <a:t>Sample Output</a:t>
            </a:r>
          </a:p>
        </p:txBody>
      </p:sp>
      <p:sp>
        <p:nvSpPr>
          <p:cNvPr id="15363" name="Rectangle 3"/>
          <p:cNvSpPr>
            <a:spLocks noGrp="1" noChangeArrowheads="1"/>
          </p:cNvSpPr>
          <p:nvPr>
            <p:ph idx="1"/>
          </p:nvPr>
        </p:nvSpPr>
        <p:spPr/>
        <p:txBody>
          <a:bodyPr/>
          <a:lstStyle/>
          <a:p>
            <a:pPr eaLnBrk="1" hangingPunct="1">
              <a:buFont typeface="Wingdings" panose="05000000000000000000" pitchFamily="2" charset="2"/>
              <a:buNone/>
            </a:pPr>
            <a:r>
              <a:rPr lang="en-US" sz="2000" dirty="0"/>
              <a:t>	ASCII value for A is 65</a:t>
            </a:r>
          </a:p>
          <a:p>
            <a:pPr eaLnBrk="1" hangingPunct="1">
              <a:buFont typeface="Wingdings" panose="05000000000000000000" pitchFamily="2" charset="2"/>
              <a:buNone/>
            </a:pPr>
            <a:r>
              <a:rPr lang="en-US" sz="2000" dirty="0"/>
              <a:t>	ASCII value for Z is 90</a:t>
            </a:r>
          </a:p>
          <a:p>
            <a:pPr eaLnBrk="1" hangingPunct="1">
              <a:buFont typeface="Wingdings" panose="05000000000000000000" pitchFamily="2" charset="2"/>
              <a:buNone/>
            </a:pPr>
            <a:r>
              <a:rPr lang="en-US" sz="2000" dirty="0"/>
              <a:t>	ASCII value for a is 97</a:t>
            </a:r>
          </a:p>
          <a:p>
            <a:pPr eaLnBrk="1" hangingPunct="1">
              <a:buFont typeface="Wingdings" panose="05000000000000000000" pitchFamily="2" charset="2"/>
              <a:buNone/>
            </a:pPr>
            <a:r>
              <a:rPr lang="en-US" sz="2000" dirty="0"/>
              <a:t>	ASCII value for z is 122</a:t>
            </a:r>
          </a:p>
          <a:p>
            <a:pPr eaLnBrk="1" hangingPunct="1">
              <a:buFont typeface="Wingdings" panose="05000000000000000000" pitchFamily="2" charset="2"/>
              <a:buNone/>
            </a:pPr>
            <a:endParaRPr lang="en-US" sz="2000" dirty="0"/>
          </a:p>
          <a:p>
            <a:pPr eaLnBrk="1" hangingPunct="1">
              <a:buFont typeface="Wingdings" panose="05000000000000000000" pitchFamily="2" charset="2"/>
              <a:buNone/>
            </a:pPr>
            <a:r>
              <a:rPr lang="en-US" sz="2000" dirty="0"/>
              <a:t>	65 in ASCII represents A</a:t>
            </a:r>
          </a:p>
          <a:p>
            <a:pPr eaLnBrk="1" hangingPunct="1">
              <a:buFont typeface="Wingdings" panose="05000000000000000000" pitchFamily="2" charset="2"/>
              <a:buNone/>
            </a:pPr>
            <a:r>
              <a:rPr lang="en-US" sz="2000" dirty="0"/>
              <a:t>	90 in ASCII  represents Z</a:t>
            </a:r>
          </a:p>
          <a:p>
            <a:pPr eaLnBrk="1" hangingPunct="1">
              <a:buFont typeface="Wingdings" panose="05000000000000000000" pitchFamily="2" charset="2"/>
              <a:buNone/>
            </a:pPr>
            <a:r>
              <a:rPr lang="en-US" sz="2000" dirty="0"/>
              <a:t>	97 in ASCII represents a</a:t>
            </a:r>
          </a:p>
          <a:p>
            <a:pPr eaLnBrk="1" hangingPunct="1">
              <a:buFont typeface="Wingdings" panose="05000000000000000000" pitchFamily="2" charset="2"/>
              <a:buNone/>
            </a:pPr>
            <a:r>
              <a:rPr lang="en-US" sz="2000" dirty="0"/>
              <a:t>	122 in ASCII represents z</a:t>
            </a:r>
          </a:p>
          <a:p>
            <a:pPr eaLnBrk="1" hangingPunct="1"/>
            <a:endParaRPr lang="en-US" dirty="0"/>
          </a:p>
        </p:txBody>
      </p:sp>
    </p:spTree>
    <p:extLst>
      <p:ext uri="{BB962C8B-B14F-4D97-AF65-F5344CB8AC3E}">
        <p14:creationId xmlns:p14="http://schemas.microsoft.com/office/powerpoint/2010/main" val="307707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dirty="0"/>
              <a:t>Example</a:t>
            </a:r>
          </a:p>
        </p:txBody>
      </p:sp>
      <p:sp>
        <p:nvSpPr>
          <p:cNvPr id="16387" name="Rectangle 5"/>
          <p:cNvSpPr>
            <a:spLocks noGrp="1" noChangeArrowheads="1"/>
          </p:cNvSpPr>
          <p:nvPr>
            <p:ph idx="1"/>
          </p:nvPr>
        </p:nvSpPr>
        <p:spPr>
          <a:xfrm>
            <a:off x="155575" y="939800"/>
            <a:ext cx="4853153" cy="2799687"/>
          </a:xfrm>
          <a:ln>
            <a:solidFill>
              <a:srgbClr val="FF0000"/>
            </a:solidFill>
            <a:miter lim="800000"/>
            <a:headEnd/>
            <a:tailEnd/>
          </a:ln>
        </p:spPr>
        <p:txBody>
          <a:bodyPr/>
          <a:lstStyle/>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 </a:t>
            </a:r>
          </a:p>
          <a:p>
            <a:pPr eaLnBrk="1" hangingPunct="1">
              <a:spcBef>
                <a:spcPts val="0"/>
              </a:spcBef>
              <a:buFont typeface="Wingdings" panose="05000000000000000000" pitchFamily="2" charset="2"/>
              <a:buNone/>
            </a:pP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ch</a:t>
            </a:r>
            <a:r>
              <a:rPr lang="en-US" sz="1600" b="1" dirty="0">
                <a:latin typeface="Courier New" panose="02070309020205020404" pitchFamily="49" charset="0"/>
                <a:cs typeface="Courier New" panose="02070309020205020404" pitchFamily="49" charset="0"/>
              </a:rPr>
              <a:t>;</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("enter a character: ");</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scanf</a:t>
            </a:r>
            <a:r>
              <a:rPr lang="en-US" sz="1600" b="1" dirty="0">
                <a:latin typeface="Courier New" panose="02070309020205020404" pitchFamily="49" charset="0"/>
                <a:cs typeface="Courier New" panose="02070309020205020404" pitchFamily="49" charset="0"/>
              </a:rPr>
              <a:t>("%c", &amp;</a:t>
            </a:r>
            <a:r>
              <a:rPr lang="en-US" sz="1600" b="1" dirty="0" err="1">
                <a:latin typeface="Courier New" panose="02070309020205020404" pitchFamily="49" charset="0"/>
                <a:cs typeface="Courier New" panose="02070309020205020404" pitchFamily="49" charset="0"/>
              </a:rPr>
              <a:t>ch</a:t>
            </a:r>
            <a:r>
              <a:rPr lang="en-US" sz="1600" b="1" dirty="0">
                <a:latin typeface="Courier New" panose="02070309020205020404" pitchFamily="49" charset="0"/>
                <a:cs typeface="Courier New" panose="02070309020205020404" pitchFamily="49" charset="0"/>
              </a:rPr>
              <a:t>); </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	if (</a:t>
            </a:r>
            <a:r>
              <a:rPr lang="en-US" sz="1600" b="1" dirty="0" err="1">
                <a:latin typeface="Courier New" panose="02070309020205020404" pitchFamily="49" charset="0"/>
                <a:cs typeface="Courier New" panose="02070309020205020404" pitchFamily="49" charset="0"/>
              </a:rPr>
              <a:t>ch</a:t>
            </a:r>
            <a:r>
              <a:rPr lang="en-US" sz="1600" b="1" dirty="0">
                <a:latin typeface="Courier New" panose="02070309020205020404" pitchFamily="49" charset="0"/>
                <a:cs typeface="Courier New" panose="02070309020205020404" pitchFamily="49" charset="0"/>
              </a:rPr>
              <a:t> &gt;= ‘A’ &amp;&amp; </a:t>
            </a:r>
            <a:r>
              <a:rPr lang="en-US" sz="1600" b="1" dirty="0" err="1">
                <a:latin typeface="Courier New" panose="02070309020205020404" pitchFamily="49" charset="0"/>
                <a:cs typeface="Courier New" panose="02070309020205020404" pitchFamily="49" charset="0"/>
              </a:rPr>
              <a:t>ch</a:t>
            </a:r>
            <a:r>
              <a:rPr lang="en-US" sz="1600" b="1" dirty="0">
                <a:latin typeface="Courier New" panose="02070309020205020404" pitchFamily="49" charset="0"/>
                <a:cs typeface="Courier New" panose="02070309020205020404" pitchFamily="49" charset="0"/>
              </a:rPr>
              <a:t> &lt;= ‘Z’)</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ncapital</a:t>
            </a:r>
            <a:r>
              <a:rPr lang="en-US" sz="1600" b="1" dirty="0">
                <a:latin typeface="Courier New" panose="02070309020205020404" pitchFamily="49" charset="0"/>
                <a:cs typeface="Courier New" panose="02070309020205020404" pitchFamily="49" charset="0"/>
              </a:rPr>
              <a:t> letter\n");</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	return 0;</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a:t>
            </a:r>
          </a:p>
        </p:txBody>
      </p:sp>
      <p:sp>
        <p:nvSpPr>
          <p:cNvPr id="16390" name="Text Box 7"/>
          <p:cNvSpPr txBox="1">
            <a:spLocks noChangeArrowheads="1"/>
          </p:cNvSpPr>
          <p:nvPr/>
        </p:nvSpPr>
        <p:spPr bwMode="auto">
          <a:xfrm>
            <a:off x="6038555" y="3595579"/>
            <a:ext cx="2176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dirty="0"/>
              <a:t>equivalent to</a:t>
            </a:r>
          </a:p>
        </p:txBody>
      </p:sp>
      <p:sp>
        <p:nvSpPr>
          <p:cNvPr id="16391" name="AutoShape 9"/>
          <p:cNvSpPr>
            <a:spLocks noChangeArrowheads="1"/>
          </p:cNvSpPr>
          <p:nvPr/>
        </p:nvSpPr>
        <p:spPr bwMode="auto">
          <a:xfrm rot="5400000" flipV="1">
            <a:off x="4562035" y="3730651"/>
            <a:ext cx="2133600" cy="408550"/>
          </a:xfrm>
          <a:prstGeom prst="curvedUpArrow">
            <a:avLst>
              <a:gd name="adj1" fmla="val 82159"/>
              <a:gd name="adj2" fmla="val 194159"/>
              <a:gd name="adj3" fmla="val 33333"/>
            </a:avLst>
          </a:prstGeom>
          <a:solidFill>
            <a:srgbClr val="FF0000"/>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8" name="Rectangle 5"/>
          <p:cNvSpPr txBox="1">
            <a:spLocks noChangeArrowheads="1"/>
          </p:cNvSpPr>
          <p:nvPr/>
        </p:nvSpPr>
        <p:spPr bwMode="auto">
          <a:xfrm>
            <a:off x="423201" y="3934926"/>
            <a:ext cx="4795913" cy="2716748"/>
          </a:xfrm>
          <a:prstGeom prst="rect">
            <a:avLst/>
          </a:prstGeom>
          <a:noFill/>
          <a:ln>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182563" indent="-182563" algn="l" rtl="0" eaLnBrk="0" fontAlgn="base" hangingPunct="0">
              <a:spcBef>
                <a:spcPts val="900"/>
              </a:spcBef>
              <a:spcAft>
                <a:spcPct val="0"/>
              </a:spcAft>
              <a:buClr>
                <a:srgbClr val="262626"/>
              </a:buClr>
              <a:buFont typeface="Garamond" panose="02020404030301010803" pitchFamily="18" charset="0"/>
              <a:buChar char="◦"/>
              <a:defRPr kern="1200">
                <a:solidFill>
                  <a:schemeClr val="tx1"/>
                </a:solidFill>
                <a:latin typeface="+mn-lt"/>
                <a:ea typeface="+mn-ea"/>
                <a:cs typeface="+mn-cs"/>
              </a:defRPr>
            </a:lvl1pPr>
            <a:lvl2pPr marL="457200" indent="-182563" algn="l" rtl="0" eaLnBrk="0" fontAlgn="base" hangingPunct="0">
              <a:spcBef>
                <a:spcPts val="500"/>
              </a:spcBef>
              <a:spcAft>
                <a:spcPct val="0"/>
              </a:spcAft>
              <a:buClr>
                <a:srgbClr val="262626"/>
              </a:buClr>
              <a:buFont typeface="Garamond" panose="02020404030301010803" pitchFamily="18" charset="0"/>
              <a:buChar char="◦"/>
              <a:defRPr sz="1600" kern="1200">
                <a:solidFill>
                  <a:schemeClr val="tx1"/>
                </a:solidFill>
                <a:latin typeface="+mn-lt"/>
                <a:ea typeface="+mn-ea"/>
                <a:cs typeface="+mn-cs"/>
              </a:defRPr>
            </a:lvl2pPr>
            <a:lvl3pPr marL="730250"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3pPr>
            <a:lvl4pPr marL="1004888"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4pPr>
            <a:lvl5pPr marL="1279525"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 </a:t>
            </a:r>
          </a:p>
          <a:p>
            <a:pPr eaLnBrk="1" hangingPunct="1">
              <a:spcBef>
                <a:spcPts val="0"/>
              </a:spcBef>
              <a:buFont typeface="Wingdings" panose="05000000000000000000" pitchFamily="2" charset="2"/>
              <a:buNone/>
            </a:pP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ch</a:t>
            </a:r>
            <a:r>
              <a:rPr lang="en-US" sz="1600" b="1" dirty="0">
                <a:latin typeface="Courier New" panose="02070309020205020404" pitchFamily="49" charset="0"/>
                <a:cs typeface="Courier New" panose="02070309020205020404" pitchFamily="49" charset="0"/>
              </a:rPr>
              <a:t>;</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("enter a character: ");</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scanf</a:t>
            </a:r>
            <a:r>
              <a:rPr lang="en-US" sz="1600" b="1" dirty="0">
                <a:latin typeface="Courier New" panose="02070309020205020404" pitchFamily="49" charset="0"/>
                <a:cs typeface="Courier New" panose="02070309020205020404" pitchFamily="49" charset="0"/>
              </a:rPr>
              <a:t>("%c", &amp;</a:t>
            </a:r>
            <a:r>
              <a:rPr lang="en-US" sz="1600" b="1" dirty="0" err="1">
                <a:latin typeface="Courier New" panose="02070309020205020404" pitchFamily="49" charset="0"/>
                <a:cs typeface="Courier New" panose="02070309020205020404" pitchFamily="49" charset="0"/>
              </a:rPr>
              <a:t>ch</a:t>
            </a:r>
            <a:r>
              <a:rPr lang="en-US" sz="1600" b="1" dirty="0">
                <a:latin typeface="Courier New" panose="02070309020205020404" pitchFamily="49" charset="0"/>
                <a:cs typeface="Courier New" panose="02070309020205020404" pitchFamily="49" charset="0"/>
              </a:rPr>
              <a:t>); </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	if (</a:t>
            </a:r>
            <a:r>
              <a:rPr lang="en-US" sz="1600" b="1" dirty="0" err="1">
                <a:latin typeface="Courier New" panose="02070309020205020404" pitchFamily="49" charset="0"/>
                <a:cs typeface="Courier New" panose="02070309020205020404" pitchFamily="49" charset="0"/>
              </a:rPr>
              <a:t>ch</a:t>
            </a:r>
            <a:r>
              <a:rPr lang="en-US" sz="1600" b="1" dirty="0">
                <a:latin typeface="Courier New" panose="02070309020205020404" pitchFamily="49" charset="0"/>
                <a:cs typeface="Courier New" panose="02070309020205020404" pitchFamily="49" charset="0"/>
              </a:rPr>
              <a:t> &gt;= 65 &amp;&amp; </a:t>
            </a:r>
            <a:r>
              <a:rPr lang="en-US" sz="1600" b="1" dirty="0" err="1">
                <a:latin typeface="Courier New" panose="02070309020205020404" pitchFamily="49" charset="0"/>
                <a:cs typeface="Courier New" panose="02070309020205020404" pitchFamily="49" charset="0"/>
              </a:rPr>
              <a:t>ch</a:t>
            </a:r>
            <a:r>
              <a:rPr lang="en-US" sz="1600" b="1" dirty="0">
                <a:latin typeface="Courier New" panose="02070309020205020404" pitchFamily="49" charset="0"/>
                <a:cs typeface="Courier New" panose="02070309020205020404" pitchFamily="49" charset="0"/>
              </a:rPr>
              <a:t> &lt;= 90)</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ncapital</a:t>
            </a:r>
            <a:r>
              <a:rPr lang="en-US" sz="1600" b="1" dirty="0">
                <a:latin typeface="Courier New" panose="02070309020205020404" pitchFamily="49" charset="0"/>
                <a:cs typeface="Courier New" panose="02070309020205020404" pitchFamily="49" charset="0"/>
              </a:rPr>
              <a:t> letter\n");</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	return 0;</a:t>
            </a:r>
          </a:p>
          <a:p>
            <a:pPr eaLnBrk="1" hangingPunct="1">
              <a:spcBef>
                <a:spcPts val="0"/>
              </a:spcBef>
              <a:buFont typeface="Wingdings" panose="05000000000000000000" pitchFamily="2" charset="2"/>
              <a:buNone/>
            </a:pP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4978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US" sz="4400" dirty="0"/>
              <a:t>String Declaration and Initialization</a:t>
            </a:r>
          </a:p>
        </p:txBody>
      </p:sp>
      <p:sp>
        <p:nvSpPr>
          <p:cNvPr id="17411" name="Rectangle 3"/>
          <p:cNvSpPr>
            <a:spLocks noGrp="1" noChangeArrowheads="1"/>
          </p:cNvSpPr>
          <p:nvPr>
            <p:ph idx="1"/>
          </p:nvPr>
        </p:nvSpPr>
        <p:spPr/>
        <p:txBody>
          <a:bodyPr/>
          <a:lstStyle/>
          <a:p>
            <a:pPr eaLnBrk="1" hangingPunct="1"/>
            <a:r>
              <a:rPr lang="en-US" sz="2400" dirty="0"/>
              <a:t>A string in C is an </a:t>
            </a:r>
            <a:r>
              <a:rPr lang="en-US" sz="2400" b="1" dirty="0"/>
              <a:t>array</a:t>
            </a:r>
            <a:r>
              <a:rPr lang="en-US" sz="2400" dirty="0"/>
              <a:t> </a:t>
            </a:r>
            <a:r>
              <a:rPr lang="en-US" sz="2400" b="1" dirty="0"/>
              <a:t>of characters </a:t>
            </a:r>
            <a:r>
              <a:rPr lang="en-US" sz="2400" u="sng" dirty="0"/>
              <a:t>ending with the null character (</a:t>
            </a:r>
            <a:r>
              <a:rPr lang="en-US" sz="2400" u="sng" dirty="0">
                <a:latin typeface="Courier New" panose="02070309020205020404" pitchFamily="49" charset="0"/>
                <a:cs typeface="Courier New" panose="02070309020205020404" pitchFamily="49" charset="0"/>
              </a:rPr>
              <a:t>‘\0’</a:t>
            </a:r>
            <a:r>
              <a:rPr lang="en-US" sz="2400" u="sng" dirty="0"/>
              <a:t>)</a:t>
            </a:r>
            <a:r>
              <a:rPr lang="en-US" sz="2400" dirty="0"/>
              <a:t>. It is written inside a double quotation mark (</a:t>
            </a:r>
            <a:r>
              <a:rPr lang="en-US" sz="2400" dirty="0">
                <a:latin typeface="Courier New" panose="02070309020205020404" pitchFamily="49" charset="0"/>
                <a:cs typeface="Courier New" panose="02070309020205020404" pitchFamily="49" charset="0"/>
              </a:rPr>
              <a:t>“ ”</a:t>
            </a:r>
            <a:r>
              <a:rPr lang="en-US" sz="2400" dirty="0"/>
              <a:t>) </a:t>
            </a:r>
          </a:p>
          <a:p>
            <a:pPr eaLnBrk="1" hangingPunct="1"/>
            <a:r>
              <a:rPr lang="en-US" sz="2400" dirty="0"/>
              <a:t>A string can be assigned (in a declaration) to a char array:</a:t>
            </a:r>
          </a:p>
          <a:p>
            <a:pPr lvl="1" eaLnBrk="1" hangingPunct="1"/>
            <a:r>
              <a:rPr lang="en-US" sz="2800" b="1" dirty="0">
                <a:latin typeface="Courier New" panose="02070309020205020404" pitchFamily="49" charset="0"/>
                <a:cs typeface="Courier New" panose="02070309020205020404" pitchFamily="49" charset="0"/>
              </a:rPr>
              <a:t>char color[6] = “green”; </a:t>
            </a:r>
          </a:p>
        </p:txBody>
      </p:sp>
      <p:sp>
        <p:nvSpPr>
          <p:cNvPr id="7" name="TextBox 6"/>
          <p:cNvSpPr txBox="1"/>
          <p:nvPr/>
        </p:nvSpPr>
        <p:spPr>
          <a:xfrm>
            <a:off x="839372" y="4702945"/>
            <a:ext cx="998806" cy="400110"/>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color</a:t>
            </a:r>
          </a:p>
        </p:txBody>
      </p:sp>
      <p:graphicFrame>
        <p:nvGraphicFramePr>
          <p:cNvPr id="8" name="Table 7"/>
          <p:cNvGraphicFramePr>
            <a:graphicFrameLocks noGrp="1"/>
          </p:cNvGraphicFramePr>
          <p:nvPr/>
        </p:nvGraphicFramePr>
        <p:xfrm>
          <a:off x="1861625" y="4549335"/>
          <a:ext cx="6096000" cy="7416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10000"/>
                  </a:ext>
                </a:extLst>
              </a:tr>
              <a:tr h="370840">
                <a:tc>
                  <a:txBody>
                    <a:bodyPr/>
                    <a:lstStyle/>
                    <a:p>
                      <a:pPr algn="ctr"/>
                      <a:r>
                        <a:rPr lang="en-US" dirty="0"/>
                        <a:t>‘g’</a:t>
                      </a:r>
                    </a:p>
                  </a:txBody>
                  <a:tcPr/>
                </a:tc>
                <a:tc>
                  <a:txBody>
                    <a:bodyPr/>
                    <a:lstStyle/>
                    <a:p>
                      <a:pPr algn="ctr"/>
                      <a:r>
                        <a:rPr lang="en-US" dirty="0"/>
                        <a:t>‘r’</a:t>
                      </a:r>
                    </a:p>
                  </a:txBody>
                  <a:tcPr/>
                </a:tc>
                <a:tc>
                  <a:txBody>
                    <a:bodyPr/>
                    <a:lstStyle/>
                    <a:p>
                      <a:pPr algn="ctr"/>
                      <a:r>
                        <a:rPr lang="en-US" dirty="0"/>
                        <a:t>‘e’</a:t>
                      </a:r>
                    </a:p>
                  </a:txBody>
                  <a:tcPr/>
                </a:tc>
                <a:tc>
                  <a:txBody>
                    <a:bodyPr/>
                    <a:lstStyle/>
                    <a:p>
                      <a:pPr algn="ctr"/>
                      <a:r>
                        <a:rPr lang="en-US" dirty="0"/>
                        <a:t>‘e’</a:t>
                      </a:r>
                    </a:p>
                  </a:txBody>
                  <a:tcPr/>
                </a:tc>
                <a:tc>
                  <a:txBody>
                    <a:bodyPr/>
                    <a:lstStyle/>
                    <a:p>
                      <a:pPr algn="ctr"/>
                      <a:r>
                        <a:rPr lang="en-US" dirty="0"/>
                        <a:t>‘n’</a:t>
                      </a:r>
                    </a:p>
                  </a:txBody>
                  <a:tcPr/>
                </a:tc>
                <a:tc>
                  <a:txBody>
                    <a:bodyPr/>
                    <a:lstStyle/>
                    <a:p>
                      <a:pPr algn="ctr"/>
                      <a:r>
                        <a:rPr lang="en-US" dirty="0"/>
                        <a:t>‘\0’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3563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4"/>
          <p:cNvSpPr>
            <a:spLocks noGrp="1" noChangeArrowheads="1"/>
          </p:cNvSpPr>
          <p:nvPr>
            <p:ph type="title"/>
          </p:nvPr>
        </p:nvSpPr>
        <p:spPr/>
        <p:txBody>
          <a:bodyPr>
            <a:normAutofit fontScale="90000"/>
          </a:bodyPr>
          <a:lstStyle/>
          <a:p>
            <a:r>
              <a:rPr lang="en-US" dirty="0"/>
              <a:t>String Declaration and Initialization</a:t>
            </a:r>
            <a:endParaRPr lang="en-US" sz="4400" dirty="0"/>
          </a:p>
        </p:txBody>
      </p:sp>
      <p:sp>
        <p:nvSpPr>
          <p:cNvPr id="18435" name="Rectangle 3"/>
          <p:cNvSpPr>
            <a:spLocks noGrp="1" noChangeArrowheads="1"/>
          </p:cNvSpPr>
          <p:nvPr>
            <p:ph idx="1"/>
          </p:nvPr>
        </p:nvSpPr>
        <p:spPr/>
        <p:txBody>
          <a:bodyPr/>
          <a:lstStyle/>
          <a:p>
            <a:pPr eaLnBrk="1" hangingPunct="1"/>
            <a:r>
              <a:rPr lang="en-US" sz="2400" dirty="0"/>
              <a:t>A string can also be defined by specifying the individual characters:</a:t>
            </a:r>
          </a:p>
          <a:p>
            <a:pPr lvl="1" eaLnBrk="1" hangingPunct="1"/>
            <a:r>
              <a:rPr lang="en-US" sz="2000" b="1" dirty="0">
                <a:latin typeface="Courier New" panose="02070309020205020404" pitchFamily="49" charset="0"/>
                <a:cs typeface="Courier New" panose="02070309020205020404" pitchFamily="49" charset="0"/>
              </a:rPr>
              <a:t>char color[ ] = {‘g’, ‘r’, ‘e’, ‘e’, ‘n’, ‘\0’};</a:t>
            </a:r>
          </a:p>
          <a:p>
            <a:pPr eaLnBrk="1" hangingPunct="1">
              <a:buFont typeface="Wingdings" panose="05000000000000000000" pitchFamily="2" charset="2"/>
              <a:buNone/>
            </a:pPr>
            <a:endParaRPr lang="en-US" sz="2400" dirty="0"/>
          </a:p>
        </p:txBody>
      </p:sp>
      <p:sp>
        <p:nvSpPr>
          <p:cNvPr id="16" name="TextBox 15"/>
          <p:cNvSpPr txBox="1"/>
          <p:nvPr/>
        </p:nvSpPr>
        <p:spPr>
          <a:xfrm>
            <a:off x="839372" y="4702945"/>
            <a:ext cx="998806" cy="400110"/>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color</a:t>
            </a:r>
          </a:p>
        </p:txBody>
      </p:sp>
      <p:graphicFrame>
        <p:nvGraphicFramePr>
          <p:cNvPr id="17" name="Table 16"/>
          <p:cNvGraphicFramePr>
            <a:graphicFrameLocks noGrp="1"/>
          </p:cNvGraphicFramePr>
          <p:nvPr/>
        </p:nvGraphicFramePr>
        <p:xfrm>
          <a:off x="1861625" y="4549335"/>
          <a:ext cx="6096000" cy="7416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10000"/>
                  </a:ext>
                </a:extLst>
              </a:tr>
              <a:tr h="370840">
                <a:tc>
                  <a:txBody>
                    <a:bodyPr/>
                    <a:lstStyle/>
                    <a:p>
                      <a:pPr algn="ctr"/>
                      <a:r>
                        <a:rPr lang="en-US" dirty="0"/>
                        <a:t>‘g’</a:t>
                      </a:r>
                    </a:p>
                  </a:txBody>
                  <a:tcPr/>
                </a:tc>
                <a:tc>
                  <a:txBody>
                    <a:bodyPr/>
                    <a:lstStyle/>
                    <a:p>
                      <a:pPr algn="ctr"/>
                      <a:r>
                        <a:rPr lang="en-US" dirty="0"/>
                        <a:t>‘r’</a:t>
                      </a:r>
                    </a:p>
                  </a:txBody>
                  <a:tcPr/>
                </a:tc>
                <a:tc>
                  <a:txBody>
                    <a:bodyPr/>
                    <a:lstStyle/>
                    <a:p>
                      <a:pPr algn="ctr"/>
                      <a:r>
                        <a:rPr lang="en-US" dirty="0"/>
                        <a:t>‘e’</a:t>
                      </a:r>
                    </a:p>
                  </a:txBody>
                  <a:tcPr/>
                </a:tc>
                <a:tc>
                  <a:txBody>
                    <a:bodyPr/>
                    <a:lstStyle/>
                    <a:p>
                      <a:pPr algn="ctr"/>
                      <a:r>
                        <a:rPr lang="en-US" dirty="0"/>
                        <a:t>‘e’</a:t>
                      </a:r>
                    </a:p>
                  </a:txBody>
                  <a:tcPr/>
                </a:tc>
                <a:tc>
                  <a:txBody>
                    <a:bodyPr/>
                    <a:lstStyle/>
                    <a:p>
                      <a:pPr algn="ctr"/>
                      <a:r>
                        <a:rPr lang="en-US" dirty="0"/>
                        <a:t>‘n’</a:t>
                      </a:r>
                    </a:p>
                  </a:txBody>
                  <a:tcPr/>
                </a:tc>
                <a:tc>
                  <a:txBody>
                    <a:bodyPr/>
                    <a:lstStyle/>
                    <a:p>
                      <a:pPr algn="ctr"/>
                      <a:r>
                        <a:rPr lang="en-US" dirty="0"/>
                        <a:t>‘\0’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1906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normAutofit fontScale="90000"/>
          </a:bodyPr>
          <a:lstStyle/>
          <a:p>
            <a:r>
              <a:rPr lang="en-US" dirty="0"/>
              <a:t>String Declaration and Initialization</a:t>
            </a:r>
            <a:endParaRPr lang="en-US" sz="4400" dirty="0"/>
          </a:p>
        </p:txBody>
      </p:sp>
      <p:sp>
        <p:nvSpPr>
          <p:cNvPr id="19459" name="Rectangle 3"/>
          <p:cNvSpPr>
            <a:spLocks noGrp="1" noChangeArrowheads="1"/>
          </p:cNvSpPr>
          <p:nvPr>
            <p:ph idx="1"/>
          </p:nvPr>
        </p:nvSpPr>
        <p:spPr/>
        <p:txBody>
          <a:bodyPr/>
          <a:lstStyle/>
          <a:p>
            <a:pPr eaLnBrk="1" hangingPunct="1">
              <a:lnSpc>
                <a:spcPct val="90000"/>
              </a:lnSpc>
            </a:pPr>
            <a:r>
              <a:rPr lang="en-US" sz="2600"/>
              <a:t>Notice that even though there are only five characters in the word ‘green’, six characters are stored in the computer. The last character, the character ‘\0’, is the NULL character which indicates the end of the string.</a:t>
            </a:r>
          </a:p>
          <a:p>
            <a:pPr eaLnBrk="1" hangingPunct="1">
              <a:lnSpc>
                <a:spcPct val="90000"/>
              </a:lnSpc>
            </a:pPr>
            <a:r>
              <a:rPr lang="en-US" sz="2600"/>
              <a:t>Therefore, if an array of characters is to be used to store a string, the array must be large enough to store the string and its terminating NULL character.</a:t>
            </a:r>
          </a:p>
        </p:txBody>
      </p:sp>
    </p:spTree>
    <p:extLst>
      <p:ext uri="{BB962C8B-B14F-4D97-AF65-F5344CB8AC3E}">
        <p14:creationId xmlns:p14="http://schemas.microsoft.com/office/powerpoint/2010/main" val="35766960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958</TotalTime>
  <Words>1566</Words>
  <Application>Microsoft Macintosh PowerPoint</Application>
  <PresentationFormat>On-screen Show (4:3)</PresentationFormat>
  <Paragraphs>233</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Britannic Bold</vt:lpstr>
      <vt:lpstr>Calibri</vt:lpstr>
      <vt:lpstr>Calibri Light</vt:lpstr>
      <vt:lpstr>Courier New</vt:lpstr>
      <vt:lpstr>Impact</vt:lpstr>
      <vt:lpstr>Wingdings</vt:lpstr>
      <vt:lpstr>Office Theme</vt:lpstr>
      <vt:lpstr>Lecture 13 Strings</vt:lpstr>
      <vt:lpstr>Fundamentals of Characters and Strings</vt:lpstr>
      <vt:lpstr>Difference Between an Integer Digit and a Character Digit</vt:lpstr>
      <vt:lpstr>Example: ASCII Character</vt:lpstr>
      <vt:lpstr>Sample Output</vt:lpstr>
      <vt:lpstr>Example</vt:lpstr>
      <vt:lpstr>String Declaration and Initialization</vt:lpstr>
      <vt:lpstr>String Declaration and Initialization</vt:lpstr>
      <vt:lpstr>String Declaration and Initialization</vt:lpstr>
      <vt:lpstr>String Declaration and Initialization</vt:lpstr>
      <vt:lpstr>String Declaration and Initialization</vt:lpstr>
      <vt:lpstr>Example: String and ‘\0’</vt:lpstr>
      <vt:lpstr>Example: String and ‘\0’</vt:lpstr>
      <vt:lpstr>String Input/Output Functions</vt:lpstr>
      <vt:lpstr>Example: gets, puts, scanf and printf</vt:lpstr>
      <vt:lpstr>Example: gets, puts, scanf and printf</vt:lpstr>
      <vt:lpstr>String Conversion Functions</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Microsoft Office User</cp:lastModifiedBy>
  <cp:revision>100</cp:revision>
  <dcterms:created xsi:type="dcterms:W3CDTF">2014-09-11T18:03:18Z</dcterms:created>
  <dcterms:modified xsi:type="dcterms:W3CDTF">2022-01-12T19:57:43Z</dcterms:modified>
</cp:coreProperties>
</file>