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3" autoAdjust="0"/>
    <p:restoredTop sz="94660"/>
  </p:normalViewPr>
  <p:slideViewPr>
    <p:cSldViewPr snapToGrid="0">
      <p:cViewPr varScale="1">
        <p:scale>
          <a:sx n="66" d="100"/>
          <a:sy n="66" d="100"/>
        </p:scale>
        <p:origin x="169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5737A5-5340-4225-8334-16B1B126132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3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5737A5-5340-4225-8334-16B1B126132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30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85726"/>
            <a:ext cx="553402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32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4800" y="6248400"/>
            <a:ext cx="4267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©2004 Pearson Addison-Wesley.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EBEBC9C7-7699-4D75-A161-DF6B8C376B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9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14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Strings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CSE115: Computing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trcpy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and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649" y="939800"/>
            <a:ext cx="9336768" cy="5237163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char source[ ] = "fresh2refresh";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char target[20]= "";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("source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%s\n", source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);//source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fresh2refresh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("target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%s\n", target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);//target =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(target, source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("target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after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 = %s\n", target);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(target, "***************");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("target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after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 = %s\n", target);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(target, source, 6);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("target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after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 = %s\n", target);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target[6] = '\0';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("target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after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target[6] = '\\0' = %s\n", target);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0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String Appending</a:t>
            </a:r>
            <a:endParaRPr lang="en-US" sz="4000" dirty="0">
              <a:latin typeface="Courier New" panose="02070309020205020404" pitchFamily="49" charset="0"/>
            </a:endParaRPr>
          </a:p>
        </p:txBody>
      </p:sp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Strings can </a:t>
            </a:r>
            <a:r>
              <a:rPr lang="en-US" sz="2800" dirty="0"/>
              <a:t>not be </a:t>
            </a:r>
            <a:r>
              <a:rPr lang="en-US" sz="2800" dirty="0" smtClean="0"/>
              <a:t>appended using </a:t>
            </a:r>
            <a:r>
              <a:rPr lang="en-US" sz="2800" dirty="0"/>
              <a:t>the </a:t>
            </a:r>
            <a:r>
              <a:rPr lang="en-US" sz="2800" dirty="0" smtClean="0"/>
              <a:t>addition </a:t>
            </a:r>
            <a:r>
              <a:rPr lang="en-US" sz="2800" dirty="0"/>
              <a:t>operator </a:t>
            </a:r>
            <a:r>
              <a:rPr lang="en-US" sz="2800" dirty="0" smtClean="0"/>
              <a:t>‘+’.</a:t>
            </a:r>
            <a:endParaRPr lang="en-US" sz="2800" dirty="0"/>
          </a:p>
          <a:p>
            <a:pPr marL="274637" lvl="1" indent="0">
              <a:buNone/>
            </a:pPr>
            <a:r>
              <a:rPr lang="en-US" sz="2400" dirty="0" smtClean="0">
                <a:latin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</a:rPr>
              <a:t>str</a:t>
            </a:r>
            <a:r>
              <a:rPr lang="en-US" sz="2400" dirty="0" smtClean="0">
                <a:latin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</a:rPr>
              <a:t>“Test” + “String”;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not </a:t>
            </a:r>
            <a:r>
              <a:rPr lang="en-US" sz="2400" b="1" dirty="0">
                <a:solidFill>
                  <a:srgbClr val="FF0000"/>
                </a:solidFill>
              </a:rPr>
              <a:t>valid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800" dirty="0" smtClean="0"/>
              <a:t>String concatenation</a:t>
            </a:r>
          </a:p>
          <a:p>
            <a:pPr marL="274637" lvl="1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(destination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source)</a:t>
            </a:r>
            <a:endParaRPr lang="en-US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Function </a:t>
            </a:r>
            <a:r>
              <a:rPr lang="en-US" sz="4000" b="1" dirty="0" err="1" smtClean="0">
                <a:latin typeface="Courier New" panose="02070309020205020404" pitchFamily="49" charset="0"/>
              </a:rPr>
              <a:t>strcat</a:t>
            </a:r>
            <a:endParaRPr lang="en-US" sz="4000" b="1" dirty="0">
              <a:latin typeface="Courier New" panose="02070309020205020404" pitchFamily="49" charset="0"/>
            </a:endParaRPr>
          </a:p>
        </p:txBody>
      </p:sp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Function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2800" dirty="0"/>
              <a:t> </a:t>
            </a:r>
            <a:r>
              <a:rPr lang="en-US" sz="2800" dirty="0" smtClean="0"/>
              <a:t>concatenates </a:t>
            </a:r>
            <a:r>
              <a:rPr lang="en-US" sz="2800" dirty="0"/>
              <a:t>the </a:t>
            </a:r>
            <a:r>
              <a:rPr lang="en-US" sz="2800" dirty="0" smtClean="0"/>
              <a:t>destination string with </a:t>
            </a:r>
            <a:r>
              <a:rPr lang="en-US" sz="2800" dirty="0"/>
              <a:t>the </a:t>
            </a:r>
            <a:r>
              <a:rPr lang="en-US" sz="2800" dirty="0" smtClean="0"/>
              <a:t>source string.</a:t>
            </a:r>
            <a:endParaRPr lang="en-US" sz="2800" dirty="0"/>
          </a:p>
          <a:p>
            <a:pPr marL="547687" lvl="2" indent="0">
              <a:lnSpc>
                <a:spcPct val="9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[15] = “Yin”;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67626" y="5321886"/>
          <a:ext cx="69447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288" y="5500467"/>
            <a:ext cx="74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00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Function </a:t>
            </a:r>
            <a:r>
              <a:rPr lang="en-US" sz="4000" b="1" dirty="0" err="1">
                <a:latin typeface="Courier New" panose="02070309020205020404" pitchFamily="49" charset="0"/>
              </a:rPr>
              <a:t>strcat</a:t>
            </a:r>
            <a:endParaRPr lang="en-US" sz="4000" dirty="0">
              <a:latin typeface="Courier New" panose="02070309020205020404" pitchFamily="49" charset="0"/>
            </a:endParaRPr>
          </a:p>
        </p:txBody>
      </p:sp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Function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2800" dirty="0"/>
              <a:t> concatenates the destination string with the source string.</a:t>
            </a:r>
          </a:p>
          <a:p>
            <a:pPr marL="547687" lvl="2" indent="0">
              <a:lnSpc>
                <a:spcPct val="9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[15] = “Yin”;</a:t>
            </a:r>
          </a:p>
          <a:p>
            <a:pPr marL="547687" lvl="2" indent="0">
              <a:lnSpc>
                <a:spcPct val="90000"/>
              </a:lnSpc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 Yang”);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67626" y="5321886"/>
          <a:ext cx="69447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288" y="5500467"/>
            <a:ext cx="74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Function </a:t>
            </a:r>
            <a:r>
              <a:rPr lang="en-US" sz="4000" b="1" dirty="0" err="1" smtClean="0">
                <a:latin typeface="Courier New" panose="02070309020205020404" pitchFamily="49" charset="0"/>
              </a:rPr>
              <a:t>strncat</a:t>
            </a:r>
            <a:endParaRPr lang="en-US" sz="4000" b="1" dirty="0">
              <a:latin typeface="Courier New" panose="02070309020205020404" pitchFamily="49" charset="0"/>
            </a:endParaRPr>
          </a:p>
        </p:txBody>
      </p:sp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Function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2800" dirty="0"/>
              <a:t> concatenates the destination string with the source string. </a:t>
            </a:r>
            <a:r>
              <a:rPr lang="en-US" sz="2800" dirty="0" smtClean="0"/>
              <a:t>By the specified number of characters to append</a:t>
            </a:r>
          </a:p>
          <a:p>
            <a:pPr marL="547687" lvl="2" indent="0">
              <a:lnSpc>
                <a:spcPct val="90000"/>
              </a:lnSpc>
              <a:buNone/>
            </a:pPr>
            <a:r>
              <a:rPr lang="en-US" sz="2800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[15]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“Quest”;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7687" lvl="2" indent="0">
              <a:lnSpc>
                <a:spcPct val="9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67626" y="5321886"/>
          <a:ext cx="69447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288" y="5500467"/>
            <a:ext cx="74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2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Function </a:t>
            </a:r>
            <a:r>
              <a:rPr lang="en-US" sz="4000" b="1" dirty="0" err="1">
                <a:latin typeface="Courier New" panose="02070309020205020404" pitchFamily="49" charset="0"/>
              </a:rPr>
              <a:t>strncat</a:t>
            </a:r>
            <a:endParaRPr lang="en-US" sz="4000" dirty="0">
              <a:latin typeface="Courier New" panose="02070309020205020404" pitchFamily="49" charset="0"/>
            </a:endParaRPr>
          </a:p>
        </p:txBody>
      </p:sp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Function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strncat</a:t>
            </a:r>
            <a:r>
              <a:rPr lang="en-US" sz="2800" dirty="0" smtClean="0"/>
              <a:t> </a:t>
            </a:r>
            <a:r>
              <a:rPr lang="en-US" sz="2800" dirty="0"/>
              <a:t>concatenates the destination string with the source string. </a:t>
            </a:r>
            <a:r>
              <a:rPr lang="en-US" sz="2800" dirty="0" smtClean="0"/>
              <a:t>By the specified number of characters to append</a:t>
            </a:r>
          </a:p>
          <a:p>
            <a:pPr marL="547687" lvl="2" indent="0">
              <a:lnSpc>
                <a:spcPct val="90000"/>
              </a:lnSpc>
              <a:buNone/>
            </a:pPr>
            <a:r>
              <a:rPr lang="en-US" sz="2800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[15]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“Quest”;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7687" lvl="2" indent="0">
              <a:lnSpc>
                <a:spcPct val="9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strncat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“ionized”,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3);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67626" y="5321886"/>
          <a:ext cx="69447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288" y="5500467"/>
            <a:ext cx="74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and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strncat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988425" cy="523716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str1[50]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"Hi",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str2[50];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(str2,"The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(str1, str2, 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(str2, 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underdog");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strncat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(str1, str2,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(str1, "catches up", 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(str1, "swiftly", 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("%s", str1);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54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String Comparison</a:t>
            </a:r>
            <a:endParaRPr lang="en-US" sz="4000" dirty="0">
              <a:latin typeface="Courier New" panose="02070309020205020404" pitchFamily="49" charset="0"/>
            </a:endParaRPr>
          </a:p>
        </p:txBody>
      </p:sp>
      <p:sp>
        <p:nvSpPr>
          <p:cNvPr id="76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comparison between two strings is done by comparing each corresponding character in </a:t>
            </a:r>
            <a:r>
              <a:rPr lang="en-US" sz="2400" dirty="0" smtClean="0"/>
              <a:t>them (in terms of ASCII code).</a:t>
            </a:r>
            <a:endParaRPr lang="en-US" sz="2400" dirty="0"/>
          </a:p>
          <a:p>
            <a:pPr lvl="1"/>
            <a:r>
              <a:rPr lang="en-US" sz="2000" dirty="0" smtClean="0"/>
              <a:t>“</a:t>
            </a:r>
            <a:r>
              <a:rPr lang="en-US" sz="2000" dirty="0"/>
              <a:t>thr</a:t>
            </a:r>
            <a:r>
              <a:rPr lang="en-US" sz="2000" dirty="0">
                <a:solidFill>
                  <a:srgbClr val="FF0000"/>
                </a:solidFill>
              </a:rPr>
              <a:t>i</a:t>
            </a:r>
            <a:r>
              <a:rPr lang="en-US" sz="2000" dirty="0"/>
              <a:t>ll” &lt; “thr</a:t>
            </a:r>
            <a:r>
              <a:rPr lang="en-US" sz="2000" dirty="0">
                <a:solidFill>
                  <a:srgbClr val="FF0000"/>
                </a:solidFill>
              </a:rPr>
              <a:t>o</a:t>
            </a:r>
            <a:r>
              <a:rPr lang="en-US" sz="2000" dirty="0"/>
              <a:t>w</a:t>
            </a:r>
            <a:r>
              <a:rPr lang="en-US" sz="2000" dirty="0" smtClean="0"/>
              <a:t>”</a:t>
            </a:r>
            <a:endParaRPr lang="en-US" sz="2000" dirty="0"/>
          </a:p>
          <a:p>
            <a:pPr lvl="1"/>
            <a:r>
              <a:rPr lang="en-US" sz="2000" dirty="0"/>
              <a:t>“joy” &lt; joy</a:t>
            </a:r>
            <a:r>
              <a:rPr lang="en-US" sz="2000" dirty="0">
                <a:solidFill>
                  <a:srgbClr val="FF0000"/>
                </a:solidFill>
              </a:rPr>
              <a:t>ous</a:t>
            </a:r>
            <a:r>
              <a:rPr lang="en-US" sz="2000" dirty="0" smtClean="0"/>
              <a:t>“</a:t>
            </a:r>
          </a:p>
          <a:p>
            <a:pPr lvl="1"/>
            <a:r>
              <a:rPr lang="en-US" sz="2000" dirty="0" smtClean="0"/>
              <a:t>“</a:t>
            </a:r>
            <a:r>
              <a:rPr lang="en-US" sz="2000" dirty="0" smtClean="0">
                <a:solidFill>
                  <a:srgbClr val="FF0000"/>
                </a:solidFill>
              </a:rPr>
              <a:t>H</a:t>
            </a:r>
            <a:r>
              <a:rPr lang="en-US" sz="2000" dirty="0" smtClean="0"/>
              <a:t>i” &lt; “</a:t>
            </a:r>
            <a:r>
              <a:rPr lang="en-US" sz="2000" dirty="0" smtClean="0">
                <a:solidFill>
                  <a:srgbClr val="FF0000"/>
                </a:solidFill>
              </a:rPr>
              <a:t>h</a:t>
            </a:r>
            <a:r>
              <a:rPr lang="en-US" sz="2000" dirty="0" smtClean="0"/>
              <a:t>i”</a:t>
            </a:r>
          </a:p>
          <a:p>
            <a:r>
              <a:rPr lang="en-US" sz="2400" dirty="0"/>
              <a:t>Strings can not be </a:t>
            </a:r>
            <a:r>
              <a:rPr lang="en-US" sz="2400" dirty="0" smtClean="0"/>
              <a:t>compared using </a:t>
            </a:r>
            <a:r>
              <a:rPr lang="en-US" sz="2400" dirty="0"/>
              <a:t>the </a:t>
            </a:r>
            <a:r>
              <a:rPr lang="en-US" sz="2400" dirty="0" smtClean="0"/>
              <a:t>relational operators like ‘&lt;’ or ‘==’.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str1[20]=“joy”, str2[20]=“joyous”;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637" lvl="1" indent="0"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</a:rPr>
              <a:t>if (</a:t>
            </a:r>
            <a:r>
              <a:rPr lang="en-US" sz="2000" u="sng" dirty="0" smtClean="0">
                <a:latin typeface="Courier New" panose="02070309020205020404" pitchFamily="49" charset="0"/>
              </a:rPr>
              <a:t>str1 &lt; str2</a:t>
            </a:r>
            <a:r>
              <a:rPr lang="en-US" sz="2000" dirty="0" smtClean="0">
                <a:latin typeface="Courier New" panose="02070309020205020404" pitchFamily="49" charset="0"/>
              </a:rPr>
              <a:t>)</a:t>
            </a:r>
            <a:r>
              <a:rPr lang="en-US" sz="2000" dirty="0" smtClean="0"/>
              <a:t> </a:t>
            </a:r>
            <a:r>
              <a:rPr lang="en-US" sz="2000" b="1" dirty="0">
                <a:solidFill>
                  <a:srgbClr val="FF0000"/>
                </a:solidFill>
              </a:rPr>
              <a:t>not valid</a:t>
            </a:r>
            <a:r>
              <a:rPr lang="en-US" sz="2000" b="1" dirty="0" smtClean="0">
                <a:solidFill>
                  <a:srgbClr val="FF0000"/>
                </a:solidFill>
              </a:rPr>
              <a:t>.</a:t>
            </a:r>
          </a:p>
          <a:p>
            <a:pPr marL="274637" lvl="1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latin typeface="Courier New" panose="02070309020205020404" pitchFamily="49" charset="0"/>
              </a:rPr>
              <a:t>if (</a:t>
            </a:r>
            <a:r>
              <a:rPr lang="en-US" u="sng" dirty="0" err="1" smtClean="0">
                <a:latin typeface="Courier New" panose="02070309020205020404" pitchFamily="49" charset="0"/>
              </a:rPr>
              <a:t>strcmp</a:t>
            </a:r>
            <a:r>
              <a:rPr lang="en-US" u="sng" dirty="0" smtClean="0">
                <a:latin typeface="Courier New" panose="02070309020205020404" pitchFamily="49" charset="0"/>
              </a:rPr>
              <a:t>(str1, str2) &lt; 0</a:t>
            </a:r>
            <a:r>
              <a:rPr lang="en-US" dirty="0" smtClean="0">
                <a:latin typeface="Courier New" panose="02070309020205020404" pitchFamily="49" charset="0"/>
              </a:rPr>
              <a:t>)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valid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US" sz="2800" dirty="0"/>
          </a:p>
          <a:p>
            <a:pPr marL="274637" lvl="1" indent="0">
              <a:buNone/>
            </a:pPr>
            <a:endParaRPr lang="en-US" sz="2400" dirty="0"/>
          </a:p>
          <a:p>
            <a:r>
              <a:rPr lang="en-US" sz="2400" dirty="0" smtClean="0"/>
              <a:t>String </a:t>
            </a:r>
            <a:r>
              <a:rPr lang="en-US" sz="2400" dirty="0"/>
              <a:t>comparison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</a:rPr>
              <a:t>strcmp</a:t>
            </a:r>
            <a:r>
              <a:rPr lang="en-US" sz="2400" dirty="0" smtClean="0">
                <a:latin typeface="Courier New" panose="02070309020205020404" pitchFamily="49" charset="0"/>
              </a:rPr>
              <a:t>(string1, string2)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68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String </a:t>
            </a:r>
            <a:r>
              <a:rPr lang="en-US" sz="4000" dirty="0" smtClean="0"/>
              <a:t>Comparison using </a:t>
            </a:r>
            <a:r>
              <a:rPr lang="en-US" sz="4000" smtClean="0"/>
              <a:t>strcmp</a:t>
            </a:r>
            <a:endParaRPr lang="en-US" sz="4000" dirty="0">
              <a:latin typeface="Courier New" panose="02070309020205020404" pitchFamily="49" charset="0"/>
            </a:endParaRPr>
          </a:p>
        </p:txBody>
      </p:sp>
      <p:graphicFrame>
        <p:nvGraphicFramePr>
          <p:cNvPr id="764956" name="Group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37291"/>
              </p:ext>
            </p:extLst>
          </p:nvPr>
        </p:nvGraphicFramePr>
        <p:xfrm>
          <a:off x="155575" y="939800"/>
          <a:ext cx="8797925" cy="2405063"/>
        </p:xfrm>
        <a:graphic>
          <a:graphicData uri="http://schemas.openxmlformats.org/drawingml/2006/table">
            <a:tbl>
              <a:tblPr/>
              <a:tblGrid>
                <a:gridCol w="2932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2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Relationship</a:t>
                      </a:r>
                    </a:p>
                  </a:txBody>
                  <a:tcPr marL="94263" marR="942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Returned Value</a:t>
                      </a:r>
                    </a:p>
                  </a:txBody>
                  <a:tcPr marL="94263" marR="94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94263" marR="94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string1 &lt; string2</a:t>
                      </a:r>
                    </a:p>
                  </a:txBody>
                  <a:tcPr marL="94263" marR="942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Negative</a:t>
                      </a:r>
                    </a:p>
                  </a:txBody>
                  <a:tcPr marL="94263" marR="94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strcmp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llo”, “H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”)</a:t>
                      </a:r>
                    </a:p>
                  </a:txBody>
                  <a:tcPr marL="94263" marR="94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string1 = string2</a:t>
                      </a:r>
                    </a:p>
                  </a:txBody>
                  <a:tcPr marL="94263" marR="942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4263" marR="94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strcmp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(“Hi”, “Hi”)</a:t>
                      </a:r>
                    </a:p>
                  </a:txBody>
                  <a:tcPr marL="94263" marR="94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string1 &gt; string2</a:t>
                      </a:r>
                    </a:p>
                  </a:txBody>
                  <a:tcPr marL="94263" marR="942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Positive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263" marR="94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strcmp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joy”,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joyous”)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4263" marR="942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46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str1[20] = 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fresh",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str2[20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"refresh";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(str1, "fresh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 //0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("%s and fresh: %d\n", str1, result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(str1,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"Fresh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");//+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("%s and Fresh: %d\n", str1, result);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(str1, str2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);//-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("%s and %s: %d\n", str1, str2, result);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(str1, "f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");//+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("%s and f: %d\n", str1, result);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gets(str1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gets(str2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(str1, str2)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("%s == %s", str1, str2);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(str1, str2) &lt;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("%s &lt; %s", str1, str2);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("%s &gt; %s", str1, str2);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25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4000" dirty="0"/>
              <a:t>Some String Functions from </a:t>
            </a:r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4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58835" name="Group 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135955"/>
              </p:ext>
            </p:extLst>
          </p:nvPr>
        </p:nvGraphicFramePr>
        <p:xfrm>
          <a:off x="155575" y="1854205"/>
          <a:ext cx="8798269" cy="3868616"/>
        </p:xfrm>
        <a:graphic>
          <a:graphicData uri="http://schemas.openxmlformats.org/drawingml/2006/table">
            <a:tbl>
              <a:tblPr/>
              <a:tblGrid>
                <a:gridCol w="2890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7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Function</a:t>
                      </a:r>
                    </a:p>
                  </a:txBody>
                  <a:tcPr marL="99229" marR="992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Purpose</a:t>
                      </a:r>
                    </a:p>
                  </a:txBody>
                  <a:tcPr marL="99229" marR="992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strlen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9229" marR="992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Returns the number of characters in a string</a:t>
                      </a:r>
                    </a:p>
                  </a:txBody>
                  <a:tcPr marL="99229" marR="992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strcpy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9229" marR="992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Makes a copy of a string</a:t>
                      </a:r>
                    </a:p>
                  </a:txBody>
                  <a:tcPr marL="99229" marR="992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strncpy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9229" marR="992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Makes a copy of a string</a:t>
                      </a:r>
                    </a:p>
                  </a:txBody>
                  <a:tcPr marL="99229" marR="992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strcat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9229" marR="992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Appends a string to the end of another string</a:t>
                      </a:r>
                    </a:p>
                  </a:txBody>
                  <a:tcPr marL="99229" marR="992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strncat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9229" marR="992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Appends a string to the end of another string</a:t>
                      </a:r>
                    </a:p>
                  </a:txBody>
                  <a:tcPr marL="99229" marR="992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strcmp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9229" marR="992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Compare two strings alphabetically</a:t>
                      </a:r>
                    </a:p>
                  </a:txBody>
                  <a:tcPr marL="99229" marR="992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strncmp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9229" marR="992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Compare two strings alphabetically</a:t>
                      </a:r>
                    </a:p>
                  </a:txBody>
                  <a:tcPr marL="99229" marR="992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9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strncmp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[3][5] = { "R2D2" , "C3PO" , "R2A6"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("Looking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R2xx...\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(n=0 ; n&lt;3 ; n++)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[n],"R2xx",2)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("found %s\n",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[n]);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517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trlen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[100] = "I love Bangladesh";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("Length of Hello world = %d\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("Length of %s = 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gets(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("Length of %s = 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String Assignment</a:t>
            </a:r>
            <a:endParaRPr lang="en-US" sz="4000" dirty="0">
              <a:latin typeface="Courier New" panose="02070309020205020404" pitchFamily="49" charset="0"/>
            </a:endParaRPr>
          </a:p>
        </p:txBody>
      </p:sp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Strings </a:t>
            </a:r>
            <a:r>
              <a:rPr lang="en-US" sz="2800" dirty="0"/>
              <a:t>can not be </a:t>
            </a:r>
            <a:r>
              <a:rPr lang="en-US" sz="2800" dirty="0" smtClean="0"/>
              <a:t>assigned using </a:t>
            </a:r>
            <a:r>
              <a:rPr lang="en-US" sz="2800" dirty="0"/>
              <a:t>the assignment operator </a:t>
            </a:r>
            <a:r>
              <a:rPr lang="en-US" sz="2800" dirty="0" smtClean="0"/>
              <a:t>‘=’.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637" lvl="1" indent="0">
              <a:buNone/>
            </a:pPr>
            <a:r>
              <a:rPr lang="en-US" sz="2400" dirty="0" smtClean="0">
                <a:latin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</a:rPr>
              <a:t>str</a:t>
            </a:r>
            <a:r>
              <a:rPr lang="en-US" sz="2400" dirty="0" smtClean="0">
                <a:latin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</a:rPr>
              <a:t>“Test </a:t>
            </a:r>
            <a:r>
              <a:rPr lang="en-US" sz="2400" dirty="0">
                <a:latin typeface="Courier New" panose="02070309020205020404" pitchFamily="49" charset="0"/>
              </a:rPr>
              <a:t>String</a:t>
            </a:r>
            <a:r>
              <a:rPr lang="en-US" sz="2400" dirty="0" smtClean="0">
                <a:latin typeface="Courier New" panose="02070309020205020404" pitchFamily="49" charset="0"/>
              </a:rPr>
              <a:t>”;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not </a:t>
            </a:r>
            <a:r>
              <a:rPr lang="en-US" sz="2400" b="1" dirty="0">
                <a:solidFill>
                  <a:srgbClr val="FF0000"/>
                </a:solidFill>
              </a:rPr>
              <a:t>valid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800" dirty="0" smtClean="0"/>
              <a:t>String copy</a:t>
            </a:r>
          </a:p>
          <a:p>
            <a:pPr marL="274637" lvl="1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(destination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source)</a:t>
            </a:r>
            <a:endParaRPr lang="en-US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1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Function </a:t>
            </a:r>
            <a:r>
              <a:rPr lang="en-US" sz="4000" b="1" dirty="0" err="1" smtClean="0">
                <a:latin typeface="Courier New" panose="02070309020205020404" pitchFamily="49" charset="0"/>
              </a:rPr>
              <a:t>strcpy</a:t>
            </a:r>
            <a:endParaRPr lang="en-US" sz="4000" b="1" dirty="0">
              <a:latin typeface="Courier New" panose="02070309020205020404" pitchFamily="49" charset="0"/>
            </a:endParaRPr>
          </a:p>
        </p:txBody>
      </p:sp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Function </a:t>
            </a:r>
            <a:r>
              <a:rPr lang="en-US" sz="2800" dirty="0" err="1">
                <a:latin typeface="Courier New" panose="02070309020205020404" pitchFamily="49" charset="0"/>
              </a:rPr>
              <a:t>strcpy</a:t>
            </a:r>
            <a:r>
              <a:rPr lang="en-US" sz="2800" dirty="0"/>
              <a:t> copies </a:t>
            </a:r>
            <a:r>
              <a:rPr lang="en-US" sz="2800" dirty="0" smtClean="0"/>
              <a:t>source string into </a:t>
            </a:r>
            <a:r>
              <a:rPr lang="en-US" sz="2800" dirty="0"/>
              <a:t>the </a:t>
            </a:r>
            <a:r>
              <a:rPr lang="en-US" sz="2800" dirty="0" smtClean="0"/>
              <a:t>destination string.</a:t>
            </a:r>
            <a:endParaRPr lang="en-US" sz="2800" dirty="0"/>
          </a:p>
          <a:p>
            <a:pPr marL="547687" lvl="2" indent="0">
              <a:lnSpc>
                <a:spcPct val="9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[15];</a:t>
            </a:r>
          </a:p>
          <a:p>
            <a:pPr marL="547687" lvl="2" indent="0">
              <a:lnSpc>
                <a:spcPct val="90000"/>
              </a:lnSpc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600" dirty="0"/>
              <a:t>The </a:t>
            </a:r>
            <a:r>
              <a:rPr lang="en-US" sz="2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null </a:t>
            </a:r>
            <a:r>
              <a:rPr 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character</a:t>
            </a:r>
            <a:r>
              <a:rPr lang="en-US" sz="2600" b="1" dirty="0" smtClean="0"/>
              <a:t> </a:t>
            </a:r>
            <a:r>
              <a:rPr lang="en-US" sz="2600" dirty="0"/>
              <a:t>is appended at the end automatically.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If source string is longer than the destination string, the overflow characters may occupy the memory space used by other variables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167626" y="5321886"/>
          <a:ext cx="69447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288" y="5500467"/>
            <a:ext cx="74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Function </a:t>
            </a:r>
            <a:r>
              <a:rPr lang="en-US" sz="4000" b="1" dirty="0" err="1">
                <a:latin typeface="Courier New" panose="02070309020205020404" pitchFamily="49" charset="0"/>
              </a:rPr>
              <a:t>strcpy</a:t>
            </a:r>
            <a:endParaRPr lang="en-US" sz="4000" dirty="0">
              <a:latin typeface="Courier New" panose="02070309020205020404" pitchFamily="49" charset="0"/>
            </a:endParaRPr>
          </a:p>
        </p:txBody>
      </p:sp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Function </a:t>
            </a:r>
            <a:r>
              <a:rPr lang="en-US" sz="2800" dirty="0" err="1">
                <a:latin typeface="Courier New" panose="02070309020205020404" pitchFamily="49" charset="0"/>
              </a:rPr>
              <a:t>strcpy</a:t>
            </a:r>
            <a:r>
              <a:rPr lang="en-US" sz="2800" dirty="0"/>
              <a:t> copies source string into the destination string</a:t>
            </a:r>
            <a:r>
              <a:rPr lang="en-US" sz="2800" dirty="0" smtClean="0"/>
              <a:t>.</a:t>
            </a:r>
            <a:endParaRPr lang="en-US" sz="2800" dirty="0"/>
          </a:p>
          <a:p>
            <a:pPr marL="547687" lvl="2" indent="0">
              <a:lnSpc>
                <a:spcPct val="9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[15];</a:t>
            </a:r>
          </a:p>
          <a:p>
            <a:pPr marL="547687" lvl="2" indent="0">
              <a:lnSpc>
                <a:spcPct val="90000"/>
              </a:lnSpc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“test string”);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The </a:t>
            </a:r>
            <a:r>
              <a:rPr lang="en-US" sz="2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null </a:t>
            </a:r>
            <a:r>
              <a:rPr 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character</a:t>
            </a:r>
            <a:r>
              <a:rPr lang="en-US" sz="2600" b="1" dirty="0" smtClean="0"/>
              <a:t> </a:t>
            </a:r>
            <a:r>
              <a:rPr lang="en-US" sz="2600" dirty="0"/>
              <a:t>is appended at the end automatically.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If source string is longer than the destination string, the overflow characters may occupy the memory space used by other variables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167626" y="5321886"/>
          <a:ext cx="69447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288" y="5500467"/>
            <a:ext cx="74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2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Function </a:t>
            </a:r>
            <a:r>
              <a:rPr lang="en-US" sz="4000" b="1" dirty="0" err="1" smtClean="0">
                <a:latin typeface="Courier New" panose="02070309020205020404" pitchFamily="49" charset="0"/>
              </a:rPr>
              <a:t>strncpy</a:t>
            </a:r>
            <a:endParaRPr lang="en-US" sz="4000" dirty="0">
              <a:latin typeface="Courier New" panose="02070309020205020404" pitchFamily="49" charset="0"/>
            </a:endParaRPr>
          </a:p>
        </p:txBody>
      </p:sp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Function </a:t>
            </a:r>
            <a:r>
              <a:rPr lang="en-US" sz="2800" dirty="0" err="1">
                <a:latin typeface="Courier New" panose="02070309020205020404" pitchFamily="49" charset="0"/>
              </a:rPr>
              <a:t>strncpy</a:t>
            </a:r>
            <a:r>
              <a:rPr lang="en-US" sz="2800" dirty="0"/>
              <a:t> copies source string into the destination string</a:t>
            </a:r>
            <a:r>
              <a:rPr lang="en-US" sz="2800" dirty="0" smtClean="0"/>
              <a:t> </a:t>
            </a:r>
            <a:r>
              <a:rPr lang="en-US" sz="2800" dirty="0"/>
              <a:t>by specifying the number of characters to copy.</a:t>
            </a:r>
          </a:p>
          <a:p>
            <a:pPr marL="547687" lvl="2" indent="0">
              <a:lnSpc>
                <a:spcPct val="9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[15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]=“”;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7687" lvl="2" indent="0">
              <a:lnSpc>
                <a:spcPct val="9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47687" lvl="2" indent="0">
              <a:lnSpc>
                <a:spcPct val="90000"/>
              </a:lnSpc>
              <a:buNone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If </a:t>
            </a:r>
            <a:r>
              <a:rPr lang="en-US" sz="2400" dirty="0"/>
              <a:t>source string is longer than the destination string, the overflow characters are discarded automatically.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67626" y="5321886"/>
          <a:ext cx="69447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288" y="5500467"/>
            <a:ext cx="74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7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Function </a:t>
            </a:r>
            <a:r>
              <a:rPr lang="en-US" sz="4000" b="1" dirty="0" err="1" smtClean="0">
                <a:latin typeface="Courier New" panose="02070309020205020404" pitchFamily="49" charset="0"/>
              </a:rPr>
              <a:t>strncpy</a:t>
            </a:r>
            <a:endParaRPr lang="en-US" sz="4000" dirty="0">
              <a:latin typeface="Courier New" panose="02070309020205020404" pitchFamily="49" charset="0"/>
            </a:endParaRPr>
          </a:p>
        </p:txBody>
      </p:sp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Function </a:t>
            </a:r>
            <a:r>
              <a:rPr lang="en-US" sz="2800" dirty="0" err="1">
                <a:latin typeface="Courier New" panose="02070309020205020404" pitchFamily="49" charset="0"/>
              </a:rPr>
              <a:t>strncpy</a:t>
            </a:r>
            <a:r>
              <a:rPr lang="en-US" sz="2800" dirty="0"/>
              <a:t> copies source string into the destination string by specifying the number of characters to copy.</a:t>
            </a:r>
          </a:p>
          <a:p>
            <a:pPr marL="547687" lvl="2" indent="0">
              <a:lnSpc>
                <a:spcPct val="9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[15];</a:t>
            </a:r>
          </a:p>
          <a:p>
            <a:pPr marL="547687" lvl="2" indent="0">
              <a:lnSpc>
                <a:spcPct val="9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“test string”, 6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47687" lvl="2" indent="0">
              <a:lnSpc>
                <a:spcPct val="90000"/>
              </a:lnSpc>
              <a:buNone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If </a:t>
            </a:r>
            <a:r>
              <a:rPr lang="en-US" sz="2400" dirty="0"/>
              <a:t>source string is longer than the destination string, the overflow characters are discarded automatically.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67626" y="5321886"/>
          <a:ext cx="69447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288" y="5500467"/>
            <a:ext cx="74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52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Function </a:t>
            </a:r>
            <a:r>
              <a:rPr lang="en-US" sz="4000" b="1" dirty="0" err="1">
                <a:latin typeface="Courier New" panose="02070309020205020404" pitchFamily="49" charset="0"/>
              </a:rPr>
              <a:t>strncpy</a:t>
            </a:r>
            <a:endParaRPr lang="en-US" sz="4000" dirty="0">
              <a:latin typeface="Courier New" panose="02070309020205020404" pitchFamily="49" charset="0"/>
            </a:endParaRPr>
          </a:p>
        </p:txBody>
      </p:sp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Function </a:t>
            </a:r>
            <a:r>
              <a:rPr lang="en-US" sz="2800" dirty="0" err="1">
                <a:latin typeface="Courier New" panose="02070309020205020404" pitchFamily="49" charset="0"/>
              </a:rPr>
              <a:t>strncpy</a:t>
            </a:r>
            <a:r>
              <a:rPr lang="en-US" sz="2800" dirty="0"/>
              <a:t> copies source string into the destination string by specifying the number of characters to copy</a:t>
            </a:r>
            <a:r>
              <a:rPr lang="en-US" sz="2800" dirty="0" smtClean="0"/>
              <a:t>.</a:t>
            </a:r>
            <a:endParaRPr lang="en-US" sz="2800" dirty="0"/>
          </a:p>
          <a:p>
            <a:pPr marL="547687" lvl="2" indent="0">
              <a:lnSpc>
                <a:spcPct val="9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[15];</a:t>
            </a:r>
          </a:p>
          <a:p>
            <a:pPr marL="547687" lvl="2" indent="0">
              <a:lnSpc>
                <a:spcPct val="9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“test string”, 6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47687" lvl="2" indent="0">
              <a:lnSpc>
                <a:spcPct val="90000"/>
              </a:lnSpc>
              <a:buNone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[6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 = ‘\0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You have to place the null character manually</a:t>
            </a:r>
            <a:r>
              <a:rPr lang="en-US" sz="2400" dirty="0" smtClean="0"/>
              <a:t>.</a:t>
            </a:r>
            <a:endParaRPr lang="en-US" sz="24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If source string is longer than the destination string, the overflow characters are discarded automatically.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67626" y="5321886"/>
          <a:ext cx="69447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298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288" y="5500467"/>
            <a:ext cx="74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913</TotalTime>
  <Words>1275</Words>
  <Application>Microsoft Office PowerPoint</Application>
  <PresentationFormat>On-screen Show (4:3)</PresentationFormat>
  <Paragraphs>392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Aharoni</vt:lpstr>
      <vt:lpstr>Arial</vt:lpstr>
      <vt:lpstr>Britannic Bold</vt:lpstr>
      <vt:lpstr>Calibri</vt:lpstr>
      <vt:lpstr>Calibri Light</vt:lpstr>
      <vt:lpstr>Courier New</vt:lpstr>
      <vt:lpstr>Gungsuh</vt:lpstr>
      <vt:lpstr>Impact</vt:lpstr>
      <vt:lpstr>Times New Roman</vt:lpstr>
      <vt:lpstr>Verdana</vt:lpstr>
      <vt:lpstr>Office Theme</vt:lpstr>
      <vt:lpstr>Lecture 14 Strings</vt:lpstr>
      <vt:lpstr>Some String Functions from &lt;string.h&gt;</vt:lpstr>
      <vt:lpstr>strlen example</vt:lpstr>
      <vt:lpstr>String Assignment</vt:lpstr>
      <vt:lpstr>Function strcpy</vt:lpstr>
      <vt:lpstr>Function strcpy</vt:lpstr>
      <vt:lpstr>Function strncpy</vt:lpstr>
      <vt:lpstr>Function strncpy</vt:lpstr>
      <vt:lpstr>Function strncpy</vt:lpstr>
      <vt:lpstr>strcpy and strncpy example</vt:lpstr>
      <vt:lpstr>String Appending</vt:lpstr>
      <vt:lpstr>Function strcat</vt:lpstr>
      <vt:lpstr>Function strcat</vt:lpstr>
      <vt:lpstr>Function strncat</vt:lpstr>
      <vt:lpstr>Function strncat</vt:lpstr>
      <vt:lpstr>strcat and strncat example</vt:lpstr>
      <vt:lpstr>String Comparison</vt:lpstr>
      <vt:lpstr>String Comparison using strcmp</vt:lpstr>
      <vt:lpstr>strcmp Example</vt:lpstr>
      <vt:lpstr>strncmp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Dell</cp:lastModifiedBy>
  <cp:revision>103</cp:revision>
  <dcterms:created xsi:type="dcterms:W3CDTF">2014-09-11T18:03:18Z</dcterms:created>
  <dcterms:modified xsi:type="dcterms:W3CDTF">2021-04-21T04:34:55Z</dcterms:modified>
</cp:coreProperties>
</file>