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sanur Rahman" userId="73cb69d0d2077b39" providerId="LiveId" clId="{615EB5DB-D3F0-4DBF-814A-EED09C552CA0}"/>
    <pc:docChg chg="addSld modSld">
      <pc:chgData name="Ahsanur Rahman" userId="73cb69d0d2077b39" providerId="LiveId" clId="{615EB5DB-D3F0-4DBF-814A-EED09C552CA0}" dt="2021-06-08T06:12:26.299" v="0"/>
      <pc:docMkLst>
        <pc:docMk/>
      </pc:docMkLst>
      <pc:sldChg chg="add">
        <pc:chgData name="Ahsanur Rahman" userId="73cb69d0d2077b39" providerId="LiveId" clId="{615EB5DB-D3F0-4DBF-814A-EED09C552CA0}" dt="2021-06-08T06:12:26.299" v="0"/>
        <pc:sldMkLst>
          <pc:docMk/>
          <pc:sldMk cId="2574900005" sldId="277"/>
        </pc:sldMkLst>
      </pc:sldChg>
      <pc:sldChg chg="add">
        <pc:chgData name="Ahsanur Rahman" userId="73cb69d0d2077b39" providerId="LiveId" clId="{615EB5DB-D3F0-4DBF-814A-EED09C552CA0}" dt="2021-06-08T06:12:26.299" v="0"/>
        <pc:sldMkLst>
          <pc:docMk/>
          <pc:sldMk cId="3199484922" sldId="278"/>
        </pc:sldMkLst>
      </pc:sldChg>
      <pc:sldChg chg="add">
        <pc:chgData name="Ahsanur Rahman" userId="73cb69d0d2077b39" providerId="LiveId" clId="{615EB5DB-D3F0-4DBF-814A-EED09C552CA0}" dt="2021-06-08T06:12:26.299" v="0"/>
        <pc:sldMkLst>
          <pc:docMk/>
          <pc:sldMk cId="786341310" sldId="27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55:17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10170 15478 0,'-25'50'203,"1"-1"-187,-1 26-1,-25-26 1,50 1-1,-25 24 1,1-74 0,24 25-1,-25 0 110</inkml:trace>
  <inkml:trace contextRef="#ctx0" brushRef="#br0" timeOffset="1683.255">10394 15528 0,'-25'0'313,"0"25"-298,0-25 1,25 24-16,-25 1 31,0 25-15,25-1-1,-24-49 1,24 25 0,0 0-1,0 0 1,-25-25 0,25 25-1,0-1 16,-25-24 32,25 25-1,0 0 32</inkml:trace>
  <inkml:trace contextRef="#ctx0" brushRef="#br0" timeOffset="3503.79">10741 15677 0,'-25'0'109,"0"0"-93,0 0 0,1 0-16,-1 24 31,0-24-15,25 25 46,-25-25-62,25 25 47,0 0-31,-25-25-1,25 25 95,50-25-64,-25 0-14,0 0-32,24 0 31,-24 0-15,0 24 15,0-24-16,-25 25 48,0 0-47,0 0 30,0 0-14,0-1-1,0 1 0,-25-25-31,25 25 31,-25-25-31,0 0 32,0 0-1,1 0-31,-1 0 47,0 0 31</inkml:trace>
  <inkml:trace contextRef="#ctx0" brushRef="#br0" timeOffset="4755.901">10989 15528 0,'0'49'156,"-25"-24"-141,25 25-15,0-1 16,0-24 0,0 0-1,0 0 1,0 0 0,0-1-1,0 1 1,0 0-1,0 0 32,0 0 0,0-1 0,0 1-31,0 0 46</inkml:trace>
  <inkml:trace contextRef="#ctx0" brushRef="#br0" timeOffset="5701.173">11361 15726 0,'0'0'0,"50"0"172,-26 0-157,26 0 16,-25 0 16</inkml:trace>
  <inkml:trace contextRef="#ctx0" brushRef="#br0" timeOffset="6517.192">11286 15850 0,'25'0'31,"25"0"-15,0 0 0,-26 0-1,26-25 1,0 25 0,-1 0-1,-24 0 16</inkml:trace>
  <inkml:trace contextRef="#ctx0" brushRef="#br0" timeOffset="8379.513">11783 15677 0,'-25'0'94,"0"0"-79,25 24 1,-25-24-1,0 25 1,50-25 109,0 0-109,0 0-1,24 0 1,-24 0 0,0 0-1,0 0 16,0 25-15,-1 0 0,-24 0 15,25-1-15,-25 1 46,0 0-15,0 0-31,0 0-1,-25-1 1,1-24 31,-1 0-16,25 25-15,-25-25-1,0 0 79,0 0 93,25-25-187,0 1 110</inkml:trace>
  <inkml:trace contextRef="#ctx0" brushRef="#br0" timeOffset="9323.905">11708 15652 0,'0'-25'109,"25"25"-109,0 0 47,0 0-31,-1 0 15,1 0 47</inkml:trace>
  <inkml:trace contextRef="#ctx0" brushRef="#br0" timeOffset="10963.988">12130 15404 0,'0'74'234,"0"1"-218,0-26-16,0 26 16,25-51-1,-25 1 1,0 0-16,0 0 31,0 0 0,0-1 79,0 1-1,0 0-93,0 0-1,0 0 17</inkml:trace>
  <inkml:trace contextRef="#ctx0" brushRef="#br0" timeOffset="14198.255">12031 15652 0,'24'0'62,"51"0"-46,-50 0 15,-1 0 0,1 0-15,0 0-1,-25-25 1,25 25 0,0 0 93,-25 25 94,0 0-187,0-1-1,0 26 1,0-25 15,0 0-15,0-1 31,0 1-16,0 0-15,24-25 31,1 0 15,0 0 1,0-25 15,-25 0-63,0 1 1,0-1 46,0 0-46,25 0 15,-25 0 16,24 25-31,-24-24-1,0-1 1,0 99 312,0-49-328,0 0 16,0 0-1,0-1 17,0 1-1,0 0 0,25-25-15,-25 25 31,25-25-16,0 0 0,0 0-15,0 0-1,-1 0 17</inkml:trace>
  <inkml:trace contextRef="#ctx0" brushRef="#br0" timeOffset="19130.22">12700 15701 0,'-24'0'344,"-1"0"-344,0 0 31,0 0-15,0 0 15,1 25 16,24 0 0,0 0-32,0 0 16,0-1 16,0 1-31,0 0 15,0 0 16,24-25-16,1 0 1,0 0-17,0 0 16,24-50-15,-49 1 0,50-1-1,-25-24 1,0-1-16,-25 26 16,0 24-1,24 0 1,-24 0 62,0 0-31,0 1 0,-24 24-32,24-25-15,-25 25 32,0-25-1,0 0 16,0 25 0,1 0-32,24-25 16,-25 25-15,25 25 172,0 25-173,0-25 1,0-1-1,0 1-15,0 0 32,0 0-17,0 0-15,0-1 32,0 1-1,0 0-16,0 0 17,0 0 30,25-1-46,-25 1-1,24 0 17,-24 0 15,25-25-47,-25 25 46,25-25-30,0 0 265,0 0-265,-1 0-16,-24 24 16,50-24-1,-25 0 16,0 0 16,-1 0-31,1 0 15,0 0 32,-25-24-1,0-1-31,0 0-15,0 0 15,0 0-31,0 1 63,0-1 46,-25 25 63,0 0-94,1 0 0,24 25-62,0-1 0,0 1-1,-25-25 1,25 25-1,0 0 79,0 0-47,25-1 31,-1-24-62,1 0 15,0 0 16,0 0 31,0 0-78,-1 0 47,1 0 62,0 0-77,0 0-17</inkml:trace>
  <inkml:trace contextRef="#ctx0" brushRef="#br0" timeOffset="22149.964">13196 15652 0,'0'0'0,"0"25"31,0-1 16,0 1-31,0 0-1,0 0 32,0 0-31,0-50 187,0-25-188,0 25-15,0 1 16,0-1 0,25 25 15,0-25 31,0 0-46,0 25 0,-1 0 62,1 0-31,-25 25 31,0 0-63,0 0 1,0-1 31,0 1-47,25-25 31,-25 25-15,25-25 31,0 0 15,-1 0-31,1 0 16,0 0-31,0-25 15,-25-24-15,25-1-16,-25 25 15,0 0 17,0 1-17,0-1 95,0 0-63,0 0-32,0 0 1,0 1 15,0-1 32,0 0-32,-25 25-16,25-25 1,-25 25 31,25-25-31,-25 25 77,25 25 110,0 0-187,0 49 0,0-49 15,25 25-15,-25-25 15,25-25-31,-25 24 15,0 1 17,25-25-1,-25 25-15,25 0-1,-25 0 16,0-1-15,24-24 0,-24 25 62,25-25-47,0 25-15</inkml:trace>
  <inkml:trace contextRef="#ctx0" brushRef="#br0" timeOffset="23861.638">13444 15528 0,'0'-25'140,"25"25"-93,0 0-31,0 0 15,0 0 0,0 0 16,-1 0 141,1 0-157,0 0 219</inkml:trace>
  <inkml:trace contextRef="#ctx0" brushRef="#br0" timeOffset="27742.128">13841 15453 0,'0'-24'219,"0"-26"-188,25 25-15,-25 0-16,25 0 16,-25 1-1,0-1 32,0 74 266,25 1-282,-25-25 0,0 0 16,0 0-16,0-1-15,25 1 15,-25 0-31,0 0 16,0 0 46,24-1-30,-24 1 30,0 0-31,0 0-15,25-25 0,-50 0 749,25 25-405,-24-25-345,-1 0 1,0 0-1,50 0 439,0 0-439,-1 0 1,1 0 15,0 0 16,0 0 0,0 0-47</inkml:trace>
  <inkml:trace contextRef="#ctx0" brushRef="#br0" timeOffset="29251.795">14387 15677 0,'0'24'203,"-25"1"-187,25 25 0,-25-25-1,25-1-15,-24-24 16,24 25-1</inkml:trace>
  <inkml:trace contextRef="#ctx0" brushRef="#br0" timeOffset="30041.087">14412 15528 0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5:00:49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18455 13246 0,'-50'25'250,"50"24"-235,-24 1 16,-1 24-15,25-49 0,0 25 15,-25-26-15,25 1-16,-25 0 15,25 0 16,0 0-15,-25-1-16,1 1 47,24 0-31</inkml:trace>
  <inkml:trace contextRef="#ctx0" brushRef="#br0" timeOffset="1495.071">18579 13221 0,'0'50'93,"0"-26"-61,-25-24-17,25 25-15,0 25 16,-25-50-1,1 49 1,24 1 0,-25-25-1,0 24-15,25 1 16,-25-25 0,25 0-1,-25-1 1,25 1-1,0 0 1,-24 0-16,24 0 16,-25-1-1,25 1 1,-25 0 31</inkml:trace>
  <inkml:trace contextRef="#ctx0" brushRef="#br0" timeOffset="3597.319">18926 13320 0,'-24'0'94,"24"25"-78,-25-25-1,0 25 17,0-25-17,25 25 17,-25-25-17,25 24 79,0 1-63,25-25 235,0 0-266,0 0 47,0 0 0,-25 25-32,0 0 48,24-25-63,1 25 62,-25-1 48,0 1-48,-25-25-46,1 0-1,-1 0 17,0 0-1,0 0-16,0 0-15,0 0 32,1 0-17</inkml:trace>
  <inkml:trace contextRef="#ctx0" brushRef="#br0" timeOffset="4981.211">19100 13221 0,'0'-25'31,"25"25"-16,-25 25 204,0 0-188,0 0-15,0 24 15,0 1-15,0-25 0,0-1-1,0 1 1,0 0-1,0 25 17,0-26-1,0 1-15,0 0-16,0 0 31,0-50 219</inkml:trace>
  <inkml:trace contextRef="#ctx0" brushRef="#br0" timeOffset="11346.427">19026 13370 0,'0'0'0,"24"0"109,1 0-77,0 0-32,0 0 46,0 0-30,-1-25 0,1 25-1,0 0 48,0 0-16,-25 25 171,0 0-171,0-1-31,0 1 15,0 0 16,0 0-31,0 0 15,0-1 16,25-24 109,-1 0-78,-24-24-47,25-1 1,0 0 46,-25 0 0,0 50 281,0 0-327,0 0-1,0-1 47,25-24-47,-25 25 32,25-25-32,-1 0 63,1 0-63,0 0 0,0 0 79,0-25-48,-25 1 1,24 24-63,-24-25 31,0 0 47,25 25-31,-25-25-47,0 0 47,0 1 0,0-1 93,-25 25-93,1 0 31,-1 0 16,25 25-63,0-1-15,0 1-1,0 0 17,0 25 15,0-26-1,0 1 17,25-25 62,-1 0-47,1 0-62,-25-25 31,0 1-32,0-1 1,25 25 15,-25-25-15,0 0 15,0-24-15,0 24 15,0 0-16,0 0 1,0 0 0,0 1-16,0-1 15,0 0 17,0 0 14,0 0 1,0 0-15,0 1 14,0 48 126,0 1-156,0 50 15,0-26-31,0 1 31,0-25-31,0 24 16,0 1 0,0-25 15,0 0-15,25-1-16,-25 1 15,0 0 1,25-25-1,-25 25 17,24-25-1,1 25 0,0-25 16,0 0-16,0 0 47,-1 0-46,1 0 30,0 0 16,-25-25-31,0 0-16,0 0-15,0 0 31,0 1-16,0-1 32,0 0-48,0 0 17,0 0 14,-25 25 126,0 0-109,25 25-1,0 0 16,0 0-62,0 0 15,0-1 32,0 1-16,0 0-32,25-25 32,0 25-31,0-25-16,0 0 15,0 0 1,-1 0 15,1 0-15,0 0 0,0 0 30,0 0 1</inkml:trace>
  <inkml:trace contextRef="#ctx0" brushRef="#br0" timeOffset="14512.287">20018 13419 0,'0'25'171,"0"0"-155,0 0 0,0 0-1,0-1 1,0 1 31,0 0 62,25-25 63,-1 0-141,-24-25-15,0 0 15,25 1-15,0-1 31,0 25 0,-25-25-47,25 25 15,-1 0 48,1 0 77,-25 25-124,0 0 15,0-1-15,0 1 15,25-25-15,-25 25-1,25-25 1,-25 25 0,25-25 15,-1 0 63,1 0-63,0 0 16,-25-25-32,0-25 17,0 26-17,0-51-15,0 50 16,0-24-1,0-1 1,0 1 0,0 24-1,0 0-15,0-25 16,0 25 0,0 1-1,0-1 1,0-25-1,0 25-15,0 1 16,0-26 0,0 0-1,0 26 48,-25 24 31,25 24-48,0 1 1,0 0-15,-25 74-1,25-74-16,0 0 1,0 0-16,0 24 31,0-24 1,0 0-1,0 49-16,0-49 17,0 0-17,0 25 1,25-50 15,-25 49-15,25-49-1,-25 25 1,25 0 0,-25 0-16,25-25 31,-25 24-15,24-24-1,1 0 79</inkml:trace>
  <inkml:trace contextRef="#ctx0" brushRef="#br0" timeOffset="15871.583">20216 13320 0,'25'0'109,"25"-25"-109,-26 25 31,1 0 0,0 0 1,0 0-32,0 0 78,-1 0-31</inkml:trace>
  <inkml:trace contextRef="#ctx0" brushRef="#br0" timeOffset="18806.703">20588 13221 0,'0'0'0,"0"-25"141,25 25-126,-25-25 1,0 0 0,25 1-1,0-1 32,-25 0-31,24 0-1,1 25 64,-25 25 139,0 0-202,0 49 0,0-49-1,0 0 1,0 0-1,0 0-15,0-1 16,0 26 0,0-25-1,0 0-15,0-1 16,0 1 31,0 0-32,0 0 32,-25-25 156,1 0-109,-1 0 16,50 0 77,-1 0-140,1 0-31,0 0-1,0 0 48,0 0 93,-1 0 203,1 0-343,0 0 15,0 0-15</inkml:trace>
  <inkml:trace contextRef="#ctx0" brushRef="#br0" timeOffset="19776.361">21035 13271 0,'49'0'47,"1"0"-32,-25 0 1,99 0 0,-99 0-1,24 0-15,-24 0 31</inkml:trace>
  <inkml:trace contextRef="#ctx0" brushRef="#br0" timeOffset="21016.108">21084 13419 0,'-24'0'0,"48"0"156,1 0-141,0 0 1,0 0 0,24 0-16,-24 0 15,25 0 1,-25 0 31</inkml:trace>
  <inkml:trace contextRef="#ctx0" brushRef="#br0" timeOffset="22737.456">21779 13246 0,'-25'0'78,"0"0"-62,0 0 15,1 0-15,-1 0 0,0 0-16,25 25 15,-50-1 1,75-24 140,0 0-125,0 0-15,0 0-16,24 25 16,-24-25-1,0 0 1,0 0-1,-1 25 17,1 0-17,0-25 1,-25 25 15,25-25-15,-25 24 15,0 1 63,0 0-79,0 0 32,-25-25-31,0 0 0,-24 25-16,24-25 31,0 0 16,-25 0-16,26 0-15</inkml:trace>
  <inkml:trace contextRef="#ctx0" brushRef="#br0" timeOffset="24114.113">22002 13221 0,'0'25'218,"0"0"-202,0-1 15,0 1-31,0 0 16,0 0 15,25-25-15,-25 25-16,0-1 47,0 1-32,0 0 1,0 0 15,25-25-15,-25 25 31,0-1 46</inkml:trace>
  <inkml:trace contextRef="#ctx0" brushRef="#br0" timeOffset="25080.352">22225 13494 0,'0'25'188,"0"-1"-141,0 1-32,0 0 63</inkml:trace>
  <inkml:trace contextRef="#ctx0" brushRef="#br0" timeOffset="25925.871">22225 13320 0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737A5-5340-4225-8334-16B1B126132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43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4800" y="6248400"/>
            <a:ext cx="4267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©2004 Pearson Addison-Wesley.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EBEBC9C7-7699-4D75-A161-DF6B8C376B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9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16</a:t>
            </a:r>
            <a:br>
              <a:rPr lang="en-US" dirty="0"/>
            </a:br>
            <a:r>
              <a:rPr lang="en-US" sz="3200" dirty="0"/>
              <a:t>User Defined Types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CSE115: Computing Concepts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Referring and Initializing Structure Elements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A structure contains many elements. Each elements of a structure can be referred to / accessed by using the </a:t>
            </a:r>
            <a:r>
              <a:rPr lang="en-US" sz="2000" b="1" dirty="0"/>
              <a:t>component selection operator</a:t>
            </a:r>
            <a:r>
              <a:rPr lang="en-US" sz="2000" dirty="0"/>
              <a:t> “.” (dot).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Let us use the structure student which we have seen before as an example: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Therefore to refer to the element of a structure, we may write as follows,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/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my_student.name;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my_student.studentID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my_student.major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713523" y="1913454"/>
            <a:ext cx="4387984" cy="2111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SzPct val="80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pPr lvl="1" eaLnBrk="1" hangingPunct="1">
              <a:spcBef>
                <a:spcPct val="20000"/>
              </a:spcBef>
              <a:buSzPct val="80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name[50];	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major[20];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20222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Referring and Initializing Structure Elements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We can initialize each elements of a structure individually, such as:</a:t>
            </a:r>
          </a:p>
          <a:p>
            <a:pPr eaLnBrk="1" hangingPunct="1">
              <a:buFontTx/>
              <a:buNone/>
            </a:pPr>
            <a:r>
              <a:rPr lang="en-US" sz="1800" dirty="0"/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my_student.studentID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10179;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my_student.studentID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sz="2400" dirty="0"/>
              <a:t>Or we can initialize the structure while we are creating an instance of the structure:</a:t>
            </a:r>
          </a:p>
          <a:p>
            <a:pPr eaLnBrk="1" hangingPunct="1">
              <a:buFontTx/>
              <a:buNone/>
            </a:pPr>
            <a:r>
              <a:rPr lang="en-US" sz="2400" dirty="0"/>
              <a:t>	</a:t>
            </a:r>
            <a:r>
              <a:rPr lang="en-US" sz="1800" dirty="0"/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{“Ahmad”, 10179, “IT”};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2400" dirty="0"/>
              <a:t>Notice that it is possible to use the ‘=’ operator on a </a:t>
            </a:r>
            <a:r>
              <a:rPr lang="en-US" sz="2400" dirty="0" err="1"/>
              <a:t>struct</a:t>
            </a:r>
            <a:r>
              <a:rPr lang="en-US" sz="2400" dirty="0"/>
              <a:t> variable. When the ‘=’ sign is used, each elements of the structure at the right hand side is copied into the structure at the left hand side.</a:t>
            </a:r>
          </a:p>
        </p:txBody>
      </p:sp>
    </p:spTree>
    <p:extLst>
      <p:ext uri="{BB962C8B-B14F-4D97-AF65-F5344CB8AC3E}">
        <p14:creationId xmlns:p14="http://schemas.microsoft.com/office/powerpoint/2010/main" val="415267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Example: Structure Initialization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000" dirty="0"/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birthdate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month;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year;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birthdate Picasso = {10, 25, 1881};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(“Picasso was born on %d/%d/%d\n”, 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Picasso.day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Picasso.month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Picasso.year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300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Example: Structure Initialization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000" dirty="0"/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birthdate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month;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year;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birthdate Picasso = {10, 25, 1881};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(“Picasso was born on %d/%d/%d\n”, 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Picasso.day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Picasso.month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Picasso.year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sz="2000" dirty="0"/>
              <a:t>	Output :</a:t>
            </a:r>
          </a:p>
          <a:p>
            <a:pPr eaLnBrk="1" hangingPunct="1">
              <a:buFontTx/>
              <a:buNone/>
            </a:pPr>
            <a:r>
              <a:rPr lang="en-US" sz="2000" dirty="0"/>
              <a:t>		Picasso was born on 25/10/1881</a:t>
            </a:r>
          </a:p>
        </p:txBody>
      </p:sp>
    </p:spTree>
    <p:extLst>
      <p:ext uri="{BB962C8B-B14F-4D97-AF65-F5344CB8AC3E}">
        <p14:creationId xmlns:p14="http://schemas.microsoft.com/office/powerpoint/2010/main" val="2788921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2371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Complex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Imaginary;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Complex c1, c2, sum;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first complex number: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&amp;c1.Real, &amp;c1.Imaginary);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second complex number: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&amp;c2.Real, &amp;c2.Imaginary);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sum.Real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c1.Real + c2.Real;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sum.Imaginary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c1.Imaginary + c2.Imaginary;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("Result: %d+%di",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sum.Real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sum.Imaginary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317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Using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4000" dirty="0">
                <a:solidFill>
                  <a:schemeClr val="tx1"/>
                </a:solidFill>
              </a:rPr>
              <a:t> in Structure Declarations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keyword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dirty="0"/>
              <a:t> provides a mechanism for creating synonyms (aliases) for previously defined data types.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Here is an example on how to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dirty="0"/>
              <a:t> when declaring a structure: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char name[20];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2400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char major[50];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address </a:t>
            </a:r>
            <a:r>
              <a:rPr lang="en-US" sz="2400" dirty="0" err="1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400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 ;</a:t>
            </a:r>
            <a:endParaRPr lang="en-US" dirty="0">
              <a:solidFill>
                <a:srgbClr val="2015B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89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Using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4000" dirty="0">
                <a:solidFill>
                  <a:schemeClr val="tx1"/>
                </a:solidFill>
              </a:rPr>
              <a:t> in Structure Declarations</a:t>
            </a:r>
            <a:endParaRPr lang="en-US" sz="40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By using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dirty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 we are now aliasing the structure with a name to be used throughout the program. So instead of writing the word “</a:t>
            </a:r>
            <a:r>
              <a:rPr lang="en-US" sz="2400" dirty="0" err="1"/>
              <a:t>struct</a:t>
            </a:r>
            <a:r>
              <a:rPr lang="en-US" sz="2400" dirty="0"/>
              <a:t>” before declaring a </a:t>
            </a:r>
            <a:r>
              <a:rPr lang="en-US" sz="2400" dirty="0" err="1"/>
              <a:t>struct</a:t>
            </a:r>
            <a:r>
              <a:rPr lang="en-US" sz="2400" dirty="0"/>
              <a:t> variable like the following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we can now write: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 could use the alias name when passing the structure to a function: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s1);</a:t>
            </a:r>
          </a:p>
        </p:txBody>
      </p:sp>
    </p:spTree>
    <p:extLst>
      <p:ext uri="{BB962C8B-B14F-4D97-AF65-F5344CB8AC3E}">
        <p14:creationId xmlns:p14="http://schemas.microsoft.com/office/powerpoint/2010/main" val="112194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Example : Using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797925" cy="5918200"/>
          </a:xfrm>
        </p:spPr>
        <p:txBody>
          <a:bodyPr>
            <a:noAutofit/>
          </a:bodyPr>
          <a:lstStyle/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student{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name[20];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s1){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("Name: %s\n", s1.name);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("ID: %d\n", s1.id);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main(void){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student1;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(student1.name, "Ahmad");  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student1.id = 12345;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display(student1);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690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/>
              <a:t>Example: Array of structure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612775" y="1219200"/>
            <a:ext cx="6629400" cy="459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NUM_STUDENTS 10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name[20];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score;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grade;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Read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student[]);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CountGrade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student[]); </a:t>
            </a:r>
          </a:p>
          <a:p>
            <a:pPr>
              <a:lnSpc>
                <a:spcPct val="3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 (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students[NUM_STUDENTS];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Read(students);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CountGrade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(students);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688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Example: Array of structure</a:t>
            </a:r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378245" y="895183"/>
            <a:ext cx="8077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Read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student[])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NUM_STUDENTS;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&amp;student[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student name: 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gets(student[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].name);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score: 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&amp;student[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].score);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90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Introduction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So far we have only used data types which have been defined by C such as </a:t>
            </a:r>
            <a:r>
              <a:rPr lang="en-US" sz="2400" dirty="0" err="1"/>
              <a:t>int</a:t>
            </a:r>
            <a:r>
              <a:rPr lang="en-US" sz="2400" dirty="0"/>
              <a:t>, double and char.</a:t>
            </a:r>
          </a:p>
          <a:p>
            <a:pPr eaLnBrk="1" hangingPunct="1"/>
            <a:r>
              <a:rPr lang="en-US" sz="2400" dirty="0"/>
              <a:t>It is also possible to create our own data types.</a:t>
            </a:r>
          </a:p>
          <a:p>
            <a:pPr eaLnBrk="1" hangingPunct="1"/>
            <a:r>
              <a:rPr lang="en-US" sz="2400" dirty="0"/>
              <a:t>A user defined data type is called a </a:t>
            </a:r>
            <a:r>
              <a:rPr lang="en-US" sz="2400" i="1" dirty="0"/>
              <a:t>structure</a:t>
            </a:r>
            <a:r>
              <a:rPr lang="en-US" sz="2400" dirty="0"/>
              <a:t>. </a:t>
            </a:r>
          </a:p>
          <a:p>
            <a:pPr eaLnBrk="1" hangingPunct="1"/>
            <a:r>
              <a:rPr lang="en-US" sz="2400" dirty="0"/>
              <a:t>A structure can contain both built-in data types and another structure.</a:t>
            </a:r>
          </a:p>
          <a:p>
            <a:pPr eaLnBrk="1" hangingPunct="1"/>
            <a:r>
              <a:rPr lang="en-US" sz="2400" dirty="0"/>
              <a:t>The concept of structure is pretty much the same as arrays except that in an array, all the data is of the same types but in a structure, the data can be of different types.</a:t>
            </a:r>
          </a:p>
        </p:txBody>
      </p:sp>
    </p:spTree>
    <p:extLst>
      <p:ext uri="{BB962C8B-B14F-4D97-AF65-F5344CB8AC3E}">
        <p14:creationId xmlns:p14="http://schemas.microsoft.com/office/powerpoint/2010/main" val="332635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Example: Array of structure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533400" y="990600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31820" y="1524000"/>
            <a:ext cx="868358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CountGrade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student[]) 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NUM_STUDENTS;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(student[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].score &gt; 90) 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	student[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].grade = 'A';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else if (student[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].score &gt; 80) 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student[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].grade = 'B';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else if (student[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].score &gt; 65) 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student[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].grade = 'C';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else if (student[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].score &gt; 50) 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student[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].grade = 'D';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else 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student[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].grade = 'F';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grade for %s is %c\n", student[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].name, student[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].grade);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1410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Sample Output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5883275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 dirty="0"/>
              <a:t>/* Sample Output</a:t>
            </a:r>
          </a:p>
          <a:p>
            <a:pPr eaLnBrk="1" hangingPunct="1"/>
            <a:r>
              <a:rPr lang="en-US" sz="1600" dirty="0"/>
              <a:t>Enter the </a:t>
            </a:r>
            <a:r>
              <a:rPr lang="en-US" sz="1600" dirty="0" err="1"/>
              <a:t>studentID</a:t>
            </a:r>
            <a:r>
              <a:rPr lang="en-US" sz="1600" dirty="0"/>
              <a:t>: 789654</a:t>
            </a:r>
          </a:p>
          <a:p>
            <a:pPr eaLnBrk="1" hangingPunct="1"/>
            <a:r>
              <a:rPr lang="en-US" sz="1600" dirty="0"/>
              <a:t>Enter the name: Sam</a:t>
            </a:r>
          </a:p>
          <a:p>
            <a:pPr eaLnBrk="1" hangingPunct="1"/>
            <a:r>
              <a:rPr lang="en-US" sz="1600" dirty="0"/>
              <a:t>Enter the score: 96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/>
              <a:t>Enter the </a:t>
            </a:r>
            <a:r>
              <a:rPr lang="en-US" sz="1600" dirty="0" err="1"/>
              <a:t>studentID</a:t>
            </a:r>
            <a:r>
              <a:rPr lang="en-US" sz="1600" dirty="0"/>
              <a:t>: 741258</a:t>
            </a:r>
          </a:p>
          <a:p>
            <a:pPr eaLnBrk="1" hangingPunct="1"/>
            <a:r>
              <a:rPr lang="en-US" sz="1600" dirty="0"/>
              <a:t>Enter the name: Jack</a:t>
            </a:r>
          </a:p>
          <a:p>
            <a:pPr eaLnBrk="1" hangingPunct="1"/>
            <a:r>
              <a:rPr lang="en-US" sz="1600" dirty="0"/>
              <a:t>Enter the score: 79</a:t>
            </a:r>
          </a:p>
          <a:p>
            <a:pPr eaLnBrk="1" hangingPunct="1"/>
            <a:r>
              <a:rPr lang="en-US" sz="1600" dirty="0"/>
              <a:t>:</a:t>
            </a:r>
          </a:p>
          <a:p>
            <a:pPr eaLnBrk="1" hangingPunct="1"/>
            <a:r>
              <a:rPr lang="en-US" sz="1600" dirty="0"/>
              <a:t>:</a:t>
            </a:r>
          </a:p>
          <a:p>
            <a:pPr eaLnBrk="1" hangingPunct="1"/>
            <a:r>
              <a:rPr lang="en-US" sz="1600" dirty="0"/>
              <a:t>:</a:t>
            </a:r>
          </a:p>
          <a:p>
            <a:pPr eaLnBrk="1" hangingPunct="1"/>
            <a:r>
              <a:rPr lang="en-US" sz="1600" dirty="0"/>
              <a:t>The grade for Sam is A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/>
              <a:t>The grade for Jack is C</a:t>
            </a:r>
          </a:p>
          <a:p>
            <a:pPr eaLnBrk="1" hangingPunct="1"/>
            <a:r>
              <a:rPr lang="en-US" sz="1600" dirty="0"/>
              <a:t>:</a:t>
            </a:r>
          </a:p>
          <a:p>
            <a:pPr eaLnBrk="1" hangingPunct="1"/>
            <a:r>
              <a:rPr lang="en-US" sz="1600" dirty="0"/>
              <a:t>:</a:t>
            </a:r>
          </a:p>
          <a:p>
            <a:pPr eaLnBrk="1" hangingPunct="1"/>
            <a:r>
              <a:rPr lang="en-US" sz="1600" dirty="0"/>
              <a:t>Press any key to continue</a:t>
            </a:r>
          </a:p>
          <a:p>
            <a:pPr eaLnBrk="1" hangingPunct="1"/>
            <a:r>
              <a:rPr lang="en-US" sz="1600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95984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Passing Structures to a Function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Call by Value: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We can pass the student structure that we have created before to a function called display( ) as follows: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solidFill>
                  <a:srgbClr val="2015B1"/>
                </a:solidFill>
              </a:rPr>
              <a:t>	</a:t>
            </a:r>
            <a:r>
              <a:rPr lang="en-US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display (</a:t>
            </a:r>
            <a:r>
              <a:rPr lang="en-US" dirty="0" err="1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s1);  /*function prototype*/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display (student1);  /* function call */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/>
              <a:t>where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-US" sz="2000" dirty="0"/>
              <a:t> is a variable of type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In the above function, a copy of the student structure will be created locally for the use of the function. </a:t>
            </a:r>
            <a:r>
              <a:rPr lang="en-US" sz="2000" i="1" dirty="0"/>
              <a:t>Any changes to the structure inside the function will not affect the actual structure.</a:t>
            </a:r>
          </a:p>
        </p:txBody>
      </p:sp>
    </p:spTree>
    <p:extLst>
      <p:ext uri="{BB962C8B-B14F-4D97-AF65-F5344CB8AC3E}">
        <p14:creationId xmlns:p14="http://schemas.microsoft.com/office/powerpoint/2010/main" val="2574900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Example Using Structure: Call by Value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12775" y="1064430"/>
            <a:ext cx="8534400" cy="545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name[20];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3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s1)  /* make a local copy of the structure */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(s1.name,”XYZ”);</a:t>
            </a:r>
          </a:p>
          <a:p>
            <a:pPr eaLnBrk="1" hangingPunct="1">
              <a:lnSpc>
                <a:spcPct val="2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("Name: %s\n", s1.name);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("ID: %d\n", s1.id);</a:t>
            </a:r>
          </a:p>
          <a:p>
            <a:pPr eaLnBrk="1" hangingPunct="1">
              <a:lnSpc>
                <a:spcPct val="2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3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student1;</a:t>
            </a:r>
          </a:p>
          <a:p>
            <a:pPr eaLnBrk="1" hangingPunct="1">
              <a:lnSpc>
                <a:spcPct val="3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(student1.name, "Ahmad");   /*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initialising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 */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student1.id = 12345;        	/*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initialising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 */</a:t>
            </a:r>
          </a:p>
          <a:p>
            <a:pPr eaLnBrk="1" hangingPunct="1">
              <a:lnSpc>
                <a:spcPct val="3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3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display(student1);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89920" y="5491800"/>
              <a:ext cx="1598760" cy="268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0560" y="5482440"/>
                <a:ext cx="1617480" cy="28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9484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/>
              <a:t>Example Using Structure: A Function that Returns a Structure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250065" y="1600200"/>
            <a:ext cx="4343400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2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name[20];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2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29" name="TextBox 7"/>
          <p:cNvSpPr txBox="1">
            <a:spLocks noChangeArrowheads="1"/>
          </p:cNvSpPr>
          <p:nvPr/>
        </p:nvSpPr>
        <p:spPr bwMode="auto">
          <a:xfrm>
            <a:off x="3296992" y="1600200"/>
            <a:ext cx="5628067" cy="449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read(void)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s1;</a:t>
            </a:r>
          </a:p>
          <a:p>
            <a:pPr eaLnBrk="1" hangingPunct="1">
              <a:lnSpc>
                <a:spcPct val="3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name:");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gets(s1.name);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ID:");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("%d",&amp;s1.id);</a:t>
            </a:r>
          </a:p>
          <a:p>
            <a:pPr eaLnBrk="1" hangingPunct="1">
              <a:lnSpc>
                <a:spcPct val="2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s1;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student1;</a:t>
            </a:r>
          </a:p>
          <a:p>
            <a:pPr eaLnBrk="1" hangingPunct="1">
              <a:lnSpc>
                <a:spcPct val="2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student1 = read();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("Name: %s", student1.name);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%d\n", student1.id);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2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078051" y="1600200"/>
            <a:ext cx="1" cy="4745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572520" y="4634640"/>
              <a:ext cx="1428840" cy="348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3160" y="4625280"/>
                <a:ext cx="1447560" cy="3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34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Definition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 structure is a derived data type that represents a collection of related data items called components (or members) that are not necessarily of the same data type.</a:t>
            </a:r>
          </a:p>
        </p:txBody>
      </p:sp>
    </p:spTree>
    <p:extLst>
      <p:ext uri="{BB962C8B-B14F-4D97-AF65-F5344CB8AC3E}">
        <p14:creationId xmlns:p14="http://schemas.microsoft.com/office/powerpoint/2010/main" val="212335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Declaring Structure Types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General syntax: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dirty="0"/>
              <a:t>	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structure_name</a:t>
            </a:r>
            <a:r>
              <a:rPr lang="en-US" dirty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/>
              <a:t>		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/>
              <a:t>			</a:t>
            </a:r>
            <a:r>
              <a:rPr lang="en-US" dirty="0" err="1"/>
              <a:t>data_type</a:t>
            </a:r>
            <a:r>
              <a:rPr lang="en-US" dirty="0"/>
              <a:t> element1;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/>
              <a:t>			</a:t>
            </a:r>
            <a:r>
              <a:rPr lang="en-US" dirty="0" err="1"/>
              <a:t>data_type</a:t>
            </a:r>
            <a:r>
              <a:rPr lang="en-US" dirty="0"/>
              <a:t> element2;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/>
              <a:t>			</a:t>
            </a:r>
            <a:r>
              <a:rPr lang="en-US" b="1" dirty="0"/>
              <a:t>. . .</a:t>
            </a:r>
            <a:endParaRPr lang="en-US" dirty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/>
              <a:t>		};</a:t>
            </a:r>
            <a:endParaRPr lang="en-US" sz="1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Example: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dirty="0"/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char name[50];	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char major[20];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};</a:t>
            </a:r>
          </a:p>
        </p:txBody>
      </p:sp>
      <p:grpSp>
        <p:nvGrpSpPr>
          <p:cNvPr id="13317" name="Group 12"/>
          <p:cNvGrpSpPr>
            <a:grpSpLocks/>
          </p:cNvGrpSpPr>
          <p:nvPr/>
        </p:nvGrpSpPr>
        <p:grpSpPr bwMode="auto">
          <a:xfrm>
            <a:off x="4460875" y="838201"/>
            <a:ext cx="4159250" cy="2074863"/>
            <a:chOff x="2181" y="425"/>
            <a:chExt cx="2620" cy="1307"/>
          </a:xfrm>
        </p:grpSpPr>
        <p:sp>
          <p:nvSpPr>
            <p:cNvPr id="13318" name="Line 7"/>
            <p:cNvSpPr>
              <a:spLocks noChangeShapeType="1"/>
            </p:cNvSpPr>
            <p:nvPr/>
          </p:nvSpPr>
          <p:spPr bwMode="auto">
            <a:xfrm flipH="1">
              <a:off x="2181" y="537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19" name="Text Box 8"/>
            <p:cNvSpPr txBox="1">
              <a:spLocks noChangeArrowheads="1"/>
            </p:cNvSpPr>
            <p:nvPr/>
          </p:nvSpPr>
          <p:spPr bwMode="auto">
            <a:xfrm>
              <a:off x="2709" y="425"/>
              <a:ext cx="1819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dirty="0">
                  <a:latin typeface="Arial Narrow" panose="020B0606020202030204" pitchFamily="34" charset="0"/>
                </a:rPr>
                <a:t>Also called structure tag</a:t>
              </a:r>
            </a:p>
          </p:txBody>
        </p:sp>
        <p:sp>
          <p:nvSpPr>
            <p:cNvPr id="13320" name="AutoShape 9"/>
            <p:cNvSpPr>
              <a:spLocks/>
            </p:cNvSpPr>
            <p:nvPr/>
          </p:nvSpPr>
          <p:spPr bwMode="auto">
            <a:xfrm>
              <a:off x="2647" y="1012"/>
              <a:ext cx="192" cy="720"/>
            </a:xfrm>
            <a:prstGeom prst="rightBracket">
              <a:avLst>
                <a:gd name="adj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321" name="Line 10"/>
            <p:cNvSpPr>
              <a:spLocks noChangeShapeType="1"/>
            </p:cNvSpPr>
            <p:nvPr/>
          </p:nvSpPr>
          <p:spPr bwMode="auto">
            <a:xfrm>
              <a:off x="2839" y="13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2" name="Text Box 11"/>
            <p:cNvSpPr txBox="1">
              <a:spLocks noChangeArrowheads="1"/>
            </p:cNvSpPr>
            <p:nvPr/>
          </p:nvSpPr>
          <p:spPr bwMode="auto">
            <a:xfrm>
              <a:off x="2983" y="1204"/>
              <a:ext cx="181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dirty="0">
                  <a:latin typeface="Arial Narrow" panose="020B0606020202030204" pitchFamily="34" charset="0"/>
                </a:rPr>
                <a:t>Components / members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652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Declaring Structure Variables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After declaring a structure type, we may declare variables that are of that type.  A structure variable declaration requires:</a:t>
            </a:r>
          </a:p>
          <a:p>
            <a:pPr lvl="1" eaLnBrk="1" hangingPunct="1"/>
            <a:r>
              <a:rPr lang="en-US" sz="2000" dirty="0"/>
              <a:t>The keyword </a:t>
            </a:r>
            <a:r>
              <a:rPr lang="en-US" sz="2000" b="1" i="1" dirty="0" err="1"/>
              <a:t>struct</a:t>
            </a:r>
            <a:endParaRPr lang="en-US" sz="2000" b="1" i="1" dirty="0"/>
          </a:p>
          <a:p>
            <a:pPr lvl="1" eaLnBrk="1" hangingPunct="1"/>
            <a:r>
              <a:rPr lang="en-US" sz="2000" dirty="0"/>
              <a:t>The structure type name</a:t>
            </a:r>
          </a:p>
          <a:p>
            <a:pPr lvl="1" eaLnBrk="1" hangingPunct="1"/>
            <a:r>
              <a:rPr lang="en-US" sz="2000" dirty="0"/>
              <a:t>A list of variable/object names separated by commas</a:t>
            </a:r>
          </a:p>
          <a:p>
            <a:pPr lvl="1" eaLnBrk="1" hangingPunct="1"/>
            <a:r>
              <a:rPr lang="en-US" sz="2000" dirty="0"/>
              <a:t>A concluding semicolon</a:t>
            </a:r>
          </a:p>
          <a:p>
            <a:pPr eaLnBrk="1" hangingPunct="1"/>
            <a:r>
              <a:rPr lang="en-US" sz="2400" dirty="0"/>
              <a:t>Then, assume that variable of structure type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/>
              <a:t> is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</a:t>
            </a:r>
            <a:r>
              <a:rPr lang="en-US" sz="2400" i="1" dirty="0"/>
              <a:t>.</a:t>
            </a:r>
            <a:r>
              <a:rPr lang="en-US" sz="2400" dirty="0"/>
              <a:t>  So the declaration should be written as;</a:t>
            </a:r>
          </a:p>
          <a:p>
            <a:pPr lvl="1"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s1,s2,s3;</a:t>
            </a:r>
          </a:p>
        </p:txBody>
      </p:sp>
    </p:spTree>
    <p:extLst>
      <p:ext uri="{BB962C8B-B14F-4D97-AF65-F5344CB8AC3E}">
        <p14:creationId xmlns:p14="http://schemas.microsoft.com/office/powerpoint/2010/main" val="129243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Based on example: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  <a:endParaRPr lang="en-US" sz="32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grpSp>
        <p:nvGrpSpPr>
          <p:cNvPr id="16389" name="Group 27"/>
          <p:cNvGrpSpPr>
            <a:grpSpLocks/>
          </p:cNvGrpSpPr>
          <p:nvPr/>
        </p:nvGrpSpPr>
        <p:grpSpPr bwMode="auto">
          <a:xfrm>
            <a:off x="990600" y="1752600"/>
            <a:ext cx="6553200" cy="1990725"/>
            <a:chOff x="672" y="720"/>
            <a:chExt cx="4128" cy="1254"/>
          </a:xfrm>
        </p:grpSpPr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672" y="720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Structure variable</a:t>
              </a:r>
            </a:p>
          </p:txBody>
        </p:sp>
        <p:sp>
          <p:nvSpPr>
            <p:cNvPr id="16392" name="Text Box 5"/>
            <p:cNvSpPr txBox="1">
              <a:spLocks noChangeArrowheads="1"/>
            </p:cNvSpPr>
            <p:nvPr/>
          </p:nvSpPr>
          <p:spPr bwMode="auto">
            <a:xfrm>
              <a:off x="2304" y="72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Components</a:t>
              </a:r>
            </a:p>
          </p:txBody>
        </p:sp>
        <p:sp>
          <p:nvSpPr>
            <p:cNvPr id="16393" name="Text Box 6"/>
            <p:cNvSpPr txBox="1">
              <a:spLocks noChangeArrowheads="1"/>
            </p:cNvSpPr>
            <p:nvPr/>
          </p:nvSpPr>
          <p:spPr bwMode="auto">
            <a:xfrm>
              <a:off x="3696" y="720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Values</a:t>
              </a:r>
            </a:p>
          </p:txBody>
        </p:sp>
        <p:sp>
          <p:nvSpPr>
            <p:cNvPr id="16394" name="Text Box 7"/>
            <p:cNvSpPr txBox="1">
              <a:spLocks noChangeArrowheads="1"/>
            </p:cNvSpPr>
            <p:nvPr/>
          </p:nvSpPr>
          <p:spPr bwMode="auto">
            <a:xfrm>
              <a:off x="2256" y="1104"/>
              <a:ext cx="115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/>
                <a:t>name</a:t>
              </a:r>
            </a:p>
          </p:txBody>
        </p:sp>
        <p:sp>
          <p:nvSpPr>
            <p:cNvPr id="16395" name="Text Box 9"/>
            <p:cNvSpPr txBox="1">
              <a:spLocks noChangeArrowheads="1"/>
            </p:cNvSpPr>
            <p:nvPr/>
          </p:nvSpPr>
          <p:spPr bwMode="auto">
            <a:xfrm>
              <a:off x="2256" y="1680"/>
              <a:ext cx="115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/>
                <a:t>major</a:t>
              </a:r>
            </a:p>
          </p:txBody>
        </p:sp>
        <p:sp>
          <p:nvSpPr>
            <p:cNvPr id="16396" name="Text Box 10"/>
            <p:cNvSpPr txBox="1">
              <a:spLocks noChangeArrowheads="1"/>
            </p:cNvSpPr>
            <p:nvPr/>
          </p:nvSpPr>
          <p:spPr bwMode="auto">
            <a:xfrm>
              <a:off x="2256" y="1392"/>
              <a:ext cx="115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/>
                <a:t>studentID</a:t>
              </a:r>
            </a:p>
          </p:txBody>
        </p:sp>
        <p:sp>
          <p:nvSpPr>
            <p:cNvPr id="16397" name="Text Box 11"/>
            <p:cNvSpPr txBox="1">
              <a:spLocks noChangeArrowheads="1"/>
            </p:cNvSpPr>
            <p:nvPr/>
          </p:nvSpPr>
          <p:spPr bwMode="auto">
            <a:xfrm>
              <a:off x="3648" y="1104"/>
              <a:ext cx="115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dirty="0"/>
                <a:t>Simon</a:t>
              </a:r>
            </a:p>
          </p:txBody>
        </p:sp>
        <p:sp>
          <p:nvSpPr>
            <p:cNvPr id="16398" name="Text Box 12"/>
            <p:cNvSpPr txBox="1">
              <a:spLocks noChangeArrowheads="1"/>
            </p:cNvSpPr>
            <p:nvPr/>
          </p:nvSpPr>
          <p:spPr bwMode="auto">
            <a:xfrm>
              <a:off x="3648" y="1392"/>
              <a:ext cx="115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dirty="0"/>
                <a:t>78</a:t>
              </a:r>
            </a:p>
          </p:txBody>
        </p:sp>
        <p:sp>
          <p:nvSpPr>
            <p:cNvPr id="16399" name="Text Box 13"/>
            <p:cNvSpPr txBox="1">
              <a:spLocks noChangeArrowheads="1"/>
            </p:cNvSpPr>
            <p:nvPr/>
          </p:nvSpPr>
          <p:spPr bwMode="auto">
            <a:xfrm>
              <a:off x="3648" y="1680"/>
              <a:ext cx="115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dirty="0"/>
                <a:t>CS</a:t>
              </a:r>
            </a:p>
          </p:txBody>
        </p:sp>
        <p:sp>
          <p:nvSpPr>
            <p:cNvPr id="16400" name="Line 15"/>
            <p:cNvSpPr>
              <a:spLocks noChangeShapeType="1"/>
            </p:cNvSpPr>
            <p:nvPr/>
          </p:nvSpPr>
          <p:spPr bwMode="auto">
            <a:xfrm>
              <a:off x="818" y="110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1" name="Line 16"/>
            <p:cNvSpPr>
              <a:spLocks noChangeShapeType="1"/>
            </p:cNvSpPr>
            <p:nvPr/>
          </p:nvSpPr>
          <p:spPr bwMode="auto">
            <a:xfrm>
              <a:off x="816" y="196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2" name="Line 17"/>
            <p:cNvSpPr>
              <a:spLocks noChangeShapeType="1"/>
            </p:cNvSpPr>
            <p:nvPr/>
          </p:nvSpPr>
          <p:spPr bwMode="auto">
            <a:xfrm>
              <a:off x="816" y="11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816" y="1376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dirty="0" err="1"/>
                <a:t>my_student</a:t>
              </a:r>
              <a:endParaRPr lang="en-US" dirty="0"/>
            </a:p>
          </p:txBody>
        </p:sp>
      </p:grpSp>
      <p:sp>
        <p:nvSpPr>
          <p:cNvPr id="16390" name="Text Box 20"/>
          <p:cNvSpPr txBox="1">
            <a:spLocks noChangeArrowheads="1"/>
          </p:cNvSpPr>
          <p:nvPr/>
        </p:nvSpPr>
        <p:spPr bwMode="auto">
          <a:xfrm>
            <a:off x="914400" y="3962400"/>
            <a:ext cx="7467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000" dirty="0">
                <a:latin typeface="+mj-lt"/>
              </a:rPr>
              <a:t>Conceptual memory structure variable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</a:t>
            </a:r>
            <a:r>
              <a:rPr lang="en-US" sz="2000" dirty="0">
                <a:latin typeface="+mj-lt"/>
              </a:rPr>
              <a:t> of type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8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(assuming that the components of variable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</a:t>
            </a:r>
            <a:r>
              <a:rPr lang="en-US" sz="2000" dirty="0">
                <a:latin typeface="+mj-lt"/>
              </a:rPr>
              <a:t> have already been assigned values)</a:t>
            </a:r>
          </a:p>
        </p:txBody>
      </p:sp>
    </p:spTree>
    <p:extLst>
      <p:ext uri="{BB962C8B-B14F-4D97-AF65-F5344CB8AC3E}">
        <p14:creationId xmlns:p14="http://schemas.microsoft.com/office/powerpoint/2010/main" val="98503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Based on example: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  <a:endParaRPr lang="en-US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It is possible to combine the declarations of a structure type and a structure variable by including the name of the variable at the end of the structure type declaration.</a:t>
            </a:r>
          </a:p>
          <a:p>
            <a:pPr eaLnBrk="1" hangingPunct="1">
              <a:buFontTx/>
              <a:buNone/>
            </a:pPr>
            <a:endParaRPr lang="en-US" sz="2400" dirty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04800" y="3711575"/>
            <a:ext cx="4348766" cy="23637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SzPct val="80000"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pPr lvl="1" eaLnBrk="1" hangingPunct="1">
              <a:spcBef>
                <a:spcPct val="20000"/>
              </a:spcBef>
              <a:buSzPct val="80000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name[50];	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char major[20];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}; 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371476" y="3711575"/>
            <a:ext cx="3411918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SzPct val="80000"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pPr lvl="1" eaLnBrk="1" hangingPunct="1">
              <a:spcBef>
                <a:spcPct val="20000"/>
              </a:spcBef>
              <a:buSzPct val="80000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name[20];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char major[50];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4818846" y="4368800"/>
            <a:ext cx="38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55425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Declaring Nested Structure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Members of a structure declaration can be of any type, including another structure variable.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Suppose we have the following structure declaration, which is a member of </a:t>
            </a:r>
            <a:r>
              <a:rPr lang="en-US" sz="2400" dirty="0" err="1"/>
              <a:t>struct</a:t>
            </a:r>
            <a:r>
              <a:rPr lang="en-US" sz="2400" dirty="0"/>
              <a:t> type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char street[20];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85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Declaring Nested Structure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We can rewrite the structure </a:t>
            </a:r>
            <a:r>
              <a:rPr lang="en-US" sz="2400" i="1" dirty="0"/>
              <a:t>student</a:t>
            </a:r>
            <a:r>
              <a:rPr lang="en-US" sz="2400" dirty="0"/>
              <a:t> declaration as follow: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430888" y="2509272"/>
            <a:ext cx="479490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name[50];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char major[20];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address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</p:txBody>
      </p:sp>
    </p:spTree>
    <p:extLst>
      <p:ext uri="{BB962C8B-B14F-4D97-AF65-F5344CB8AC3E}">
        <p14:creationId xmlns:p14="http://schemas.microsoft.com/office/powerpoint/2010/main" val="351445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1249</TotalTime>
  <Words>826</Words>
  <Application>Microsoft Office PowerPoint</Application>
  <PresentationFormat>On-screen Show (4:3)</PresentationFormat>
  <Paragraphs>341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Narrow</vt:lpstr>
      <vt:lpstr>Britannic Bold</vt:lpstr>
      <vt:lpstr>Calibri</vt:lpstr>
      <vt:lpstr>Calibri Light</vt:lpstr>
      <vt:lpstr>Courier New</vt:lpstr>
      <vt:lpstr>Impact</vt:lpstr>
      <vt:lpstr>Tahoma</vt:lpstr>
      <vt:lpstr>Times New Roman</vt:lpstr>
      <vt:lpstr>Office Theme</vt:lpstr>
      <vt:lpstr>Lecture 16 User Defined Types</vt:lpstr>
      <vt:lpstr>Introduction</vt:lpstr>
      <vt:lpstr>Definition</vt:lpstr>
      <vt:lpstr>Declaring Structure Types </vt:lpstr>
      <vt:lpstr>Declaring Structure Variables</vt:lpstr>
      <vt:lpstr>Based on example: struct student</vt:lpstr>
      <vt:lpstr>Based on example: struct student</vt:lpstr>
      <vt:lpstr>Declaring Nested Structure</vt:lpstr>
      <vt:lpstr>Declaring Nested Structure</vt:lpstr>
      <vt:lpstr>Referring and Initializing Structure Elements</vt:lpstr>
      <vt:lpstr>Referring and Initializing Structure Elements</vt:lpstr>
      <vt:lpstr>Example: Structure Initialization</vt:lpstr>
      <vt:lpstr>Example: Structure Initialization</vt:lpstr>
      <vt:lpstr>Another Example</vt:lpstr>
      <vt:lpstr>Using typedef in Structure Declarations</vt:lpstr>
      <vt:lpstr>Using typedef in Structure Declarations</vt:lpstr>
      <vt:lpstr>Example : Using typedef</vt:lpstr>
      <vt:lpstr>Example: Array of structure </vt:lpstr>
      <vt:lpstr>Example: Array of structure</vt:lpstr>
      <vt:lpstr>Example: Array of structure</vt:lpstr>
      <vt:lpstr>Sample Output</vt:lpstr>
      <vt:lpstr>Passing Structures to a Function</vt:lpstr>
      <vt:lpstr>Example Using Structure: Call by Value</vt:lpstr>
      <vt:lpstr>Example Using Structure: A Function that Returns a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Ahsanur Rahman</cp:lastModifiedBy>
  <cp:revision>119</cp:revision>
  <dcterms:created xsi:type="dcterms:W3CDTF">2014-09-11T18:03:18Z</dcterms:created>
  <dcterms:modified xsi:type="dcterms:W3CDTF">2021-06-08T06:12:27Z</dcterms:modified>
</cp:coreProperties>
</file>