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handoutMasterIdLst>
    <p:handoutMasterId r:id="rId67"/>
  </p:handoutMasterIdLst>
  <p:sldIdLst>
    <p:sldId id="310" r:id="rId2"/>
    <p:sldId id="674" r:id="rId3"/>
    <p:sldId id="616" r:id="rId4"/>
    <p:sldId id="676" r:id="rId5"/>
    <p:sldId id="673" r:id="rId6"/>
    <p:sldId id="603" r:id="rId7"/>
    <p:sldId id="675" r:id="rId8"/>
    <p:sldId id="677" r:id="rId9"/>
    <p:sldId id="678" r:id="rId10"/>
    <p:sldId id="679" r:id="rId11"/>
    <p:sldId id="680" r:id="rId12"/>
    <p:sldId id="683" r:id="rId13"/>
    <p:sldId id="684" r:id="rId14"/>
    <p:sldId id="598" r:id="rId15"/>
    <p:sldId id="686" r:id="rId16"/>
    <p:sldId id="687" r:id="rId17"/>
    <p:sldId id="688" r:id="rId18"/>
    <p:sldId id="689" r:id="rId19"/>
    <p:sldId id="690" r:id="rId20"/>
    <p:sldId id="691" r:id="rId21"/>
    <p:sldId id="692" r:id="rId22"/>
    <p:sldId id="693" r:id="rId23"/>
    <p:sldId id="694" r:id="rId24"/>
    <p:sldId id="695" r:id="rId25"/>
    <p:sldId id="696" r:id="rId26"/>
    <p:sldId id="697" r:id="rId27"/>
    <p:sldId id="685" r:id="rId28"/>
    <p:sldId id="645" r:id="rId29"/>
    <p:sldId id="644" r:id="rId30"/>
    <p:sldId id="698" r:id="rId31"/>
    <p:sldId id="699" r:id="rId32"/>
    <p:sldId id="647" r:id="rId33"/>
    <p:sldId id="646" r:id="rId34"/>
    <p:sldId id="648" r:id="rId35"/>
    <p:sldId id="700" r:id="rId36"/>
    <p:sldId id="649" r:id="rId37"/>
    <p:sldId id="650" r:id="rId38"/>
    <p:sldId id="651" r:id="rId39"/>
    <p:sldId id="653" r:id="rId40"/>
    <p:sldId id="654" r:id="rId41"/>
    <p:sldId id="701" r:id="rId42"/>
    <p:sldId id="702" r:id="rId43"/>
    <p:sldId id="703" r:id="rId44"/>
    <p:sldId id="655" r:id="rId45"/>
    <p:sldId id="704" r:id="rId46"/>
    <p:sldId id="705" r:id="rId47"/>
    <p:sldId id="656" r:id="rId48"/>
    <p:sldId id="657" r:id="rId49"/>
    <p:sldId id="706" r:id="rId50"/>
    <p:sldId id="707" r:id="rId51"/>
    <p:sldId id="658" r:id="rId52"/>
    <p:sldId id="659" r:id="rId53"/>
    <p:sldId id="660" r:id="rId54"/>
    <p:sldId id="661" r:id="rId55"/>
    <p:sldId id="662" r:id="rId56"/>
    <p:sldId id="663" r:id="rId57"/>
    <p:sldId id="664" r:id="rId58"/>
    <p:sldId id="665" r:id="rId59"/>
    <p:sldId id="666" r:id="rId60"/>
    <p:sldId id="667" r:id="rId61"/>
    <p:sldId id="668" r:id="rId62"/>
    <p:sldId id="669" r:id="rId63"/>
    <p:sldId id="670" r:id="rId64"/>
    <p:sldId id="671"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81" d="100"/>
          <a:sy n="81" d="100"/>
        </p:scale>
        <p:origin x="1498" y="72"/>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2"/>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B0D68E0-7ABA-4442-85BF-2A1BC245B9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FA6CA800-B71B-433C-9122-79F16CFEA5E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3076" name="Rectangle 4">
            <a:extLst>
              <a:ext uri="{FF2B5EF4-FFF2-40B4-BE49-F238E27FC236}">
                <a16:creationId xmlns:a16="http://schemas.microsoft.com/office/drawing/2014/main" id="{F698B1B5-9EC0-4024-A576-A325D441F6B5}"/>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07C11025-E6D8-45B6-A74E-E9EAAFF4636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449CD738-354F-423F-8073-25AABF4DB20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CAE1F125-0898-46AD-AE06-C629F348723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14991729-84B2-4115-9A56-08F8C368457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5B1CA59-413A-4953-B89D-244BB639C56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BE6A35-8308-48AE-8B7D-D954633E25C6}" type="slidenum">
              <a:rPr lang="en-US" altLang="en-US" sz="1000"/>
              <a:pPr/>
              <a:t>1</a:t>
            </a:fld>
            <a:endParaRPr lang="en-US" altLang="en-US" sz="1000"/>
          </a:p>
        </p:txBody>
      </p:sp>
      <p:sp>
        <p:nvSpPr>
          <p:cNvPr id="5123" name="Rectangle 2">
            <a:extLst>
              <a:ext uri="{FF2B5EF4-FFF2-40B4-BE49-F238E27FC236}">
                <a16:creationId xmlns:a16="http://schemas.microsoft.com/office/drawing/2014/main" id="{AA802392-C57D-465A-8105-7D447A1BED6F}"/>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1EDF14B3-674B-4F38-9522-A2DA94FE3B7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E7F1577-9DDA-478E-8993-5AFB332CB2B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381968-5423-4D45-8ED7-A56B1004AC13}" type="slidenum">
              <a:rPr lang="en-US" altLang="en-US" sz="1000"/>
              <a:pPr/>
              <a:t>2</a:t>
            </a:fld>
            <a:endParaRPr lang="en-US" altLang="en-US" sz="1000"/>
          </a:p>
        </p:txBody>
      </p:sp>
      <p:sp>
        <p:nvSpPr>
          <p:cNvPr id="7171" name="Rectangle 2">
            <a:extLst>
              <a:ext uri="{FF2B5EF4-FFF2-40B4-BE49-F238E27FC236}">
                <a16:creationId xmlns:a16="http://schemas.microsoft.com/office/drawing/2014/main" id="{636C1DC6-F110-4763-9357-CB2E3E0B4FAA}"/>
              </a:ext>
            </a:extLst>
          </p:cNvPr>
          <p:cNvSpPr>
            <a:spLocks noGrp="1" noRot="1" noChangeAspect="1" noChangeArrowheads="1" noTextEdit="1"/>
          </p:cNvSpPr>
          <p:nvPr>
            <p:ph type="sldImg"/>
          </p:nvPr>
        </p:nvSpPr>
        <p:spPr>
          <a:xfrm>
            <a:off x="1150938" y="692150"/>
            <a:ext cx="4556125" cy="3416300"/>
          </a:xfrm>
          <a:ln/>
        </p:spPr>
      </p:sp>
      <p:sp>
        <p:nvSpPr>
          <p:cNvPr id="7172" name="Rectangle 3">
            <a:extLst>
              <a:ext uri="{FF2B5EF4-FFF2-40B4-BE49-F238E27FC236}">
                <a16:creationId xmlns:a16="http://schemas.microsoft.com/office/drawing/2014/main" id="{567637DD-1795-4721-B8E8-BF20984B6CD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6B8C14A-1693-4E59-9226-A9DFDC6436BB}"/>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8B27A43-32E5-4435-B048-903A278CC368}"/>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0B74B349-7982-4479-AF02-A96FF762F565}"/>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8998489C-47AB-4A1B-8C9B-3ED27C46D7F8}"/>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a:extLst>
                  <a:ext uri="{FF2B5EF4-FFF2-40B4-BE49-F238E27FC236}">
                    <a16:creationId xmlns:a16="http://schemas.microsoft.com/office/drawing/2014/main" id="{D6AD90E5-5BC2-4302-96A3-12883D5B5ED0}"/>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38E2EC35-5907-4860-8B7E-37E4C7D7567F}"/>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90C44CFD-9DFD-4010-952E-731575A41B76}"/>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5FB39C18-6CC0-4F39-8B78-0F12551920BF}"/>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2E3CECCC-82D7-47CC-B79D-EFE83C0B5074}"/>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26B11447-F4D4-4A47-84A1-7E27B151B038}"/>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6838DD5E-3C2F-445D-B8FA-0A84565985A0}"/>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6D1B2BC7-34D6-4DCD-AD5D-082AD44FB069}"/>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3DAF9BED-4825-4FF2-B2BE-5F1BA8132C18}"/>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76057979-5368-4D6E-A13D-449A44255888}"/>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FBE272C2-9864-4F0A-B906-3AFD4C411B56}"/>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E9590380-1945-4168-A04D-EF2D2E7F6EE6}"/>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65169D6E-74D6-4F80-BF66-6B0772FE83A1}"/>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2894029E-4F54-48C6-AF36-C1457EA494C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D8D1F08A-EDF9-4339-87D0-8D37E77EEFD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31100A84-D20F-462F-BCE7-61F84F89CD6D}"/>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F3F08CC1-E5AB-4D63-994B-FFE0073A85AF}"/>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03145D39-E334-43AB-82BC-5041828ECC2D}"/>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E883C61A-4657-435B-A333-92ECA39D889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AA837CC5-A6A0-4781-A678-8230B0BE3F2E}"/>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E819795C-3162-4AA0-BAA5-FD2A4559ADF0}"/>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42B329C2-D5A6-4DC5-85B5-070267A8DA76}"/>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01C63E50-B93E-4D1B-A5B2-DEAB4994B4B6}"/>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A41EA18-D3D2-4A7B-A113-97AF762C6811}"/>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58E4919C-2D11-40A1-BFC1-26A22B90D2CC}"/>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9E11D0-ED46-4049-AFE9-89CF9597643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2FB66F34-EFC0-4D7D-8E40-ACA149C90721}"/>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5" name="Rectangle 35">
            <a:extLst>
              <a:ext uri="{FF2B5EF4-FFF2-40B4-BE49-F238E27FC236}">
                <a16:creationId xmlns:a16="http://schemas.microsoft.com/office/drawing/2014/main" id="{953D8B7D-92CB-40DE-AA5E-1703174E7311}"/>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a:extLst>
              <a:ext uri="{FF2B5EF4-FFF2-40B4-BE49-F238E27FC236}">
                <a16:creationId xmlns:a16="http://schemas.microsoft.com/office/drawing/2014/main" id="{8C0851E3-E550-4CD0-9E06-98FF92C316C7}"/>
              </a:ext>
            </a:extLst>
          </p:cNvPr>
          <p:cNvSpPr>
            <a:spLocks noGrp="1" noChangeArrowheads="1"/>
          </p:cNvSpPr>
          <p:nvPr>
            <p:ph type="sldNum" sz="quarter" idx="12"/>
          </p:nvPr>
        </p:nvSpPr>
        <p:spPr>
          <a:xfrm>
            <a:off x="6553200" y="6400800"/>
            <a:ext cx="1905000" cy="457200"/>
          </a:xfrm>
        </p:spPr>
        <p:txBody>
          <a:bodyPr/>
          <a:lstStyle>
            <a:lvl1pPr>
              <a:defRPr/>
            </a:lvl1pPr>
          </a:lstStyle>
          <a:p>
            <a:fld id="{62263F85-F3B7-428E-83E8-F8EDBE928C7F}" type="slidenum">
              <a:rPr lang="en-US" altLang="en-US"/>
              <a:pPr/>
              <a:t>‹#›</a:t>
            </a:fld>
            <a:endParaRPr lang="en-US" altLang="en-US"/>
          </a:p>
        </p:txBody>
      </p:sp>
    </p:spTree>
    <p:extLst>
      <p:ext uri="{BB962C8B-B14F-4D97-AF65-F5344CB8AC3E}">
        <p14:creationId xmlns:p14="http://schemas.microsoft.com/office/powerpoint/2010/main" val="213983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9C998C7-C769-4ADA-B3C7-D26C8F318E5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E9559FD1-CBEB-464F-821F-63D5126F1EA6}"/>
              </a:ext>
            </a:extLst>
          </p:cNvPr>
          <p:cNvSpPr>
            <a:spLocks noGrp="1" noChangeArrowheads="1"/>
          </p:cNvSpPr>
          <p:nvPr>
            <p:ph type="sldNum" sz="quarter" idx="11"/>
          </p:nvPr>
        </p:nvSpPr>
        <p:spPr>
          <a:ln/>
        </p:spPr>
        <p:txBody>
          <a:bodyPr/>
          <a:lstStyle>
            <a:lvl1pPr>
              <a:defRPr/>
            </a:lvl1pPr>
          </a:lstStyle>
          <a:p>
            <a:fld id="{19FAC3B1-42DD-427D-B3C5-B4B57C1F746F}" type="slidenum">
              <a:rPr lang="en-US" altLang="en-US"/>
              <a:pPr/>
              <a:t>‹#›</a:t>
            </a:fld>
            <a:endParaRPr lang="en-US" altLang="en-US"/>
          </a:p>
        </p:txBody>
      </p:sp>
    </p:spTree>
    <p:extLst>
      <p:ext uri="{BB962C8B-B14F-4D97-AF65-F5344CB8AC3E}">
        <p14:creationId xmlns:p14="http://schemas.microsoft.com/office/powerpoint/2010/main" val="411804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ADF14CD-2B1C-4623-8D60-B8A969A379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220AC2D6-0045-4296-B12D-D1CB96702FD8}"/>
              </a:ext>
            </a:extLst>
          </p:cNvPr>
          <p:cNvSpPr>
            <a:spLocks noGrp="1" noChangeArrowheads="1"/>
          </p:cNvSpPr>
          <p:nvPr>
            <p:ph type="sldNum" sz="quarter" idx="11"/>
          </p:nvPr>
        </p:nvSpPr>
        <p:spPr>
          <a:ln/>
        </p:spPr>
        <p:txBody>
          <a:bodyPr/>
          <a:lstStyle>
            <a:lvl1pPr>
              <a:defRPr/>
            </a:lvl1pPr>
          </a:lstStyle>
          <a:p>
            <a:fld id="{47DAF56B-CD57-416B-99E9-2F53D7A6736B}" type="slidenum">
              <a:rPr lang="en-US" altLang="en-US"/>
              <a:pPr/>
              <a:t>‹#›</a:t>
            </a:fld>
            <a:endParaRPr lang="en-US" altLang="en-US"/>
          </a:p>
        </p:txBody>
      </p:sp>
    </p:spTree>
    <p:extLst>
      <p:ext uri="{BB962C8B-B14F-4D97-AF65-F5344CB8AC3E}">
        <p14:creationId xmlns:p14="http://schemas.microsoft.com/office/powerpoint/2010/main" val="395254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008F5DE-7132-4314-B311-B05C61FC0F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EFB32DF0-F229-47AF-A964-0ABE9E77F6C3}"/>
              </a:ext>
            </a:extLst>
          </p:cNvPr>
          <p:cNvSpPr>
            <a:spLocks noGrp="1" noChangeArrowheads="1"/>
          </p:cNvSpPr>
          <p:nvPr>
            <p:ph type="sldNum" sz="quarter" idx="11"/>
          </p:nvPr>
        </p:nvSpPr>
        <p:spPr>
          <a:ln/>
        </p:spPr>
        <p:txBody>
          <a:bodyPr/>
          <a:lstStyle>
            <a:lvl1pPr>
              <a:defRPr/>
            </a:lvl1pPr>
          </a:lstStyle>
          <a:p>
            <a:fld id="{C76610BA-6366-4D8A-B88A-25E6618E6B58}" type="slidenum">
              <a:rPr lang="en-US" altLang="en-US"/>
              <a:pPr/>
              <a:t>‹#›</a:t>
            </a:fld>
            <a:endParaRPr lang="en-US" altLang="en-US"/>
          </a:p>
        </p:txBody>
      </p:sp>
    </p:spTree>
    <p:extLst>
      <p:ext uri="{BB962C8B-B14F-4D97-AF65-F5344CB8AC3E}">
        <p14:creationId xmlns:p14="http://schemas.microsoft.com/office/powerpoint/2010/main" val="270109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11227860-221E-4182-AC2D-3226C0963E2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654DEB0B-07CD-4BE9-9422-E7F2E3CE5E0A}"/>
              </a:ext>
            </a:extLst>
          </p:cNvPr>
          <p:cNvSpPr>
            <a:spLocks noGrp="1" noChangeArrowheads="1"/>
          </p:cNvSpPr>
          <p:nvPr>
            <p:ph type="sldNum" sz="quarter" idx="11"/>
          </p:nvPr>
        </p:nvSpPr>
        <p:spPr>
          <a:ln/>
        </p:spPr>
        <p:txBody>
          <a:bodyPr/>
          <a:lstStyle>
            <a:lvl1pPr>
              <a:defRPr/>
            </a:lvl1pPr>
          </a:lstStyle>
          <a:p>
            <a:fld id="{F45182E8-514A-4C61-B0B7-914F0004C138}" type="slidenum">
              <a:rPr lang="en-US" altLang="en-US"/>
              <a:pPr/>
              <a:t>‹#›</a:t>
            </a:fld>
            <a:endParaRPr lang="en-US" altLang="en-US"/>
          </a:p>
        </p:txBody>
      </p:sp>
    </p:spTree>
    <p:extLst>
      <p:ext uri="{BB962C8B-B14F-4D97-AF65-F5344CB8AC3E}">
        <p14:creationId xmlns:p14="http://schemas.microsoft.com/office/powerpoint/2010/main" val="428788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2221D32D-7B3A-4BE5-A453-0F3F4A88612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F34FF59C-C748-4F1D-8D84-195D6AA3AAAD}"/>
              </a:ext>
            </a:extLst>
          </p:cNvPr>
          <p:cNvSpPr>
            <a:spLocks noGrp="1" noChangeArrowheads="1"/>
          </p:cNvSpPr>
          <p:nvPr>
            <p:ph type="sldNum" sz="quarter" idx="11"/>
          </p:nvPr>
        </p:nvSpPr>
        <p:spPr>
          <a:ln/>
        </p:spPr>
        <p:txBody>
          <a:bodyPr/>
          <a:lstStyle>
            <a:lvl1pPr>
              <a:defRPr/>
            </a:lvl1pPr>
          </a:lstStyle>
          <a:p>
            <a:fld id="{9B3C6FC2-745A-467F-A35C-CDB31D225FEE}" type="slidenum">
              <a:rPr lang="en-US" altLang="en-US"/>
              <a:pPr/>
              <a:t>‹#›</a:t>
            </a:fld>
            <a:endParaRPr lang="en-US" altLang="en-US"/>
          </a:p>
        </p:txBody>
      </p:sp>
    </p:spTree>
    <p:extLst>
      <p:ext uri="{BB962C8B-B14F-4D97-AF65-F5344CB8AC3E}">
        <p14:creationId xmlns:p14="http://schemas.microsoft.com/office/powerpoint/2010/main" val="271749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430BA83-EBA0-4370-AC26-A4C136F3D8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6B6A2925-28DA-4541-A08D-74B091DBD38D}"/>
              </a:ext>
            </a:extLst>
          </p:cNvPr>
          <p:cNvSpPr>
            <a:spLocks noGrp="1" noChangeArrowheads="1"/>
          </p:cNvSpPr>
          <p:nvPr>
            <p:ph type="sldNum" sz="quarter" idx="11"/>
          </p:nvPr>
        </p:nvSpPr>
        <p:spPr>
          <a:ln/>
        </p:spPr>
        <p:txBody>
          <a:bodyPr/>
          <a:lstStyle>
            <a:lvl1pPr>
              <a:defRPr/>
            </a:lvl1pPr>
          </a:lstStyle>
          <a:p>
            <a:fld id="{206F6144-0295-4402-92DB-B48AF603CDF1}" type="slidenum">
              <a:rPr lang="en-US" altLang="en-US"/>
              <a:pPr/>
              <a:t>‹#›</a:t>
            </a:fld>
            <a:endParaRPr lang="en-US" altLang="en-US"/>
          </a:p>
        </p:txBody>
      </p:sp>
    </p:spTree>
    <p:extLst>
      <p:ext uri="{BB962C8B-B14F-4D97-AF65-F5344CB8AC3E}">
        <p14:creationId xmlns:p14="http://schemas.microsoft.com/office/powerpoint/2010/main" val="298182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01314073-A995-4CE6-A830-CBEB5287D1D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C86ACB98-7F96-45EB-8BAE-30D4BF13AB67}"/>
              </a:ext>
            </a:extLst>
          </p:cNvPr>
          <p:cNvSpPr>
            <a:spLocks noGrp="1" noChangeArrowheads="1"/>
          </p:cNvSpPr>
          <p:nvPr>
            <p:ph type="sldNum" sz="quarter" idx="11"/>
          </p:nvPr>
        </p:nvSpPr>
        <p:spPr>
          <a:ln/>
        </p:spPr>
        <p:txBody>
          <a:bodyPr/>
          <a:lstStyle>
            <a:lvl1pPr>
              <a:defRPr/>
            </a:lvl1pPr>
          </a:lstStyle>
          <a:p>
            <a:fld id="{256AD7F5-A9A1-40A6-B7D7-19379CEB2C93}" type="slidenum">
              <a:rPr lang="en-US" altLang="en-US"/>
              <a:pPr/>
              <a:t>‹#›</a:t>
            </a:fld>
            <a:endParaRPr lang="en-US" altLang="en-US"/>
          </a:p>
        </p:txBody>
      </p:sp>
    </p:spTree>
    <p:extLst>
      <p:ext uri="{BB962C8B-B14F-4D97-AF65-F5344CB8AC3E}">
        <p14:creationId xmlns:p14="http://schemas.microsoft.com/office/powerpoint/2010/main" val="151632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2DE1D75D-F88A-4911-9910-08B680BA421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56387502-D95D-47B9-92CA-D4121095C510}"/>
              </a:ext>
            </a:extLst>
          </p:cNvPr>
          <p:cNvSpPr>
            <a:spLocks noGrp="1" noChangeArrowheads="1"/>
          </p:cNvSpPr>
          <p:nvPr>
            <p:ph type="sldNum" sz="quarter" idx="11"/>
          </p:nvPr>
        </p:nvSpPr>
        <p:spPr>
          <a:ln/>
        </p:spPr>
        <p:txBody>
          <a:bodyPr/>
          <a:lstStyle>
            <a:lvl1pPr>
              <a:defRPr/>
            </a:lvl1pPr>
          </a:lstStyle>
          <a:p>
            <a:fld id="{F4299161-3F92-4B72-8533-DE942F0A8708}" type="slidenum">
              <a:rPr lang="en-US" altLang="en-US"/>
              <a:pPr/>
              <a:t>‹#›</a:t>
            </a:fld>
            <a:endParaRPr lang="en-US" altLang="en-US"/>
          </a:p>
        </p:txBody>
      </p:sp>
    </p:spTree>
    <p:extLst>
      <p:ext uri="{BB962C8B-B14F-4D97-AF65-F5344CB8AC3E}">
        <p14:creationId xmlns:p14="http://schemas.microsoft.com/office/powerpoint/2010/main" val="266665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907A2A73-5E19-4AFD-B8E5-DFEF7A8934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D0AFDCE5-1D18-4E95-B5A3-93CC71C0D24C}"/>
              </a:ext>
            </a:extLst>
          </p:cNvPr>
          <p:cNvSpPr>
            <a:spLocks noGrp="1" noChangeArrowheads="1"/>
          </p:cNvSpPr>
          <p:nvPr>
            <p:ph type="sldNum" sz="quarter" idx="11"/>
          </p:nvPr>
        </p:nvSpPr>
        <p:spPr>
          <a:ln/>
        </p:spPr>
        <p:txBody>
          <a:bodyPr/>
          <a:lstStyle>
            <a:lvl1pPr>
              <a:defRPr/>
            </a:lvl1pPr>
          </a:lstStyle>
          <a:p>
            <a:fld id="{474E7BDD-A882-49B4-BE25-87B4763C5589}" type="slidenum">
              <a:rPr lang="en-US" altLang="en-US"/>
              <a:pPr/>
              <a:t>‹#›</a:t>
            </a:fld>
            <a:endParaRPr lang="en-US" altLang="en-US"/>
          </a:p>
        </p:txBody>
      </p:sp>
    </p:spTree>
    <p:extLst>
      <p:ext uri="{BB962C8B-B14F-4D97-AF65-F5344CB8AC3E}">
        <p14:creationId xmlns:p14="http://schemas.microsoft.com/office/powerpoint/2010/main" val="179374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A23605D-35AA-49A8-A1B8-918301EA75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27A9A866-3496-43C5-B35B-7D3F4A3D87A6}"/>
              </a:ext>
            </a:extLst>
          </p:cNvPr>
          <p:cNvSpPr>
            <a:spLocks noGrp="1" noChangeArrowheads="1"/>
          </p:cNvSpPr>
          <p:nvPr>
            <p:ph type="sldNum" sz="quarter" idx="11"/>
          </p:nvPr>
        </p:nvSpPr>
        <p:spPr>
          <a:ln/>
        </p:spPr>
        <p:txBody>
          <a:bodyPr/>
          <a:lstStyle>
            <a:lvl1pPr>
              <a:defRPr/>
            </a:lvl1pPr>
          </a:lstStyle>
          <a:p>
            <a:fld id="{C8C5DC17-C925-4579-8FB3-10D2BB952EAB}" type="slidenum">
              <a:rPr lang="en-US" altLang="en-US"/>
              <a:pPr/>
              <a:t>‹#›</a:t>
            </a:fld>
            <a:endParaRPr lang="en-US" altLang="en-US"/>
          </a:p>
        </p:txBody>
      </p:sp>
    </p:spTree>
    <p:extLst>
      <p:ext uri="{BB962C8B-B14F-4D97-AF65-F5344CB8AC3E}">
        <p14:creationId xmlns:p14="http://schemas.microsoft.com/office/powerpoint/2010/main" val="225767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2B8E2635-ECE3-4F5A-944E-A664A1D46E9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D89F9AB8-CE0D-471B-93AC-29293DDAD169}"/>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CDE6DDE1-A5ED-4849-8782-2FAA958CAE1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5F123F6-3CCC-428C-9FC3-FD44CFA7164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04DFC113-A0D2-4132-8FC7-5A6B44AB1388}"/>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F9FE9728-C74B-4D03-B2C3-57C8EDAF0B5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2FBA312-C90D-4F8D-BF3D-5BD26735AF44}"/>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257F16E5-EFB5-49CB-92DF-BFE31F758A8A}"/>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437EB4EA-9885-4F61-9940-3B84794805F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1DA331A6-3171-4A7F-A29D-A10094B71C8D}"/>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97B4B9A-1411-40C2-B80C-8F31FEDAB58E}"/>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534117C2-6326-4C77-8FC4-290CF1FE8BC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B43A2A48-6E36-4D26-A18F-4035F9770642}"/>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07CBB4B7-907C-4A59-BFB7-4BA1F929F0F4}"/>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B05A5B8C-AA38-4C0B-8B26-20C1301361D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EDC1DD10-F6E4-4A9F-A901-D31EA9FC64F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9F55D98B-5FE8-43A0-9ABE-A1D9BE228978}"/>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7E77D460-B74E-41BE-977A-2924805BB68D}"/>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E5B771B8-70AF-4440-85EB-F6F38C6032E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542C2937-81C7-4B01-9EC4-4DB7F0E45ABD}"/>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16DFBD4B-BBD5-4541-AF21-C35C93C0ADAB}"/>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CCF8F685-F8CA-499E-9722-73205A180A41}"/>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E28DE68C-5F6E-458F-8952-769384F9AFA6}"/>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45785BA0-9662-4462-B183-DBD85715C0F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D06E13E1-CFC5-4540-8CD1-E4C23EABBA83}"/>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31CC56F-D587-4CF3-9FFB-711D516A3004}"/>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60C0FA11-D4F3-4082-A326-3892AE72C455}"/>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B758971-695E-4094-A3C5-E7ECD76EE58C}"/>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E54678A7-2544-4BD3-9405-0AD777C132CE}"/>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0A10CB73-278C-4B9D-972D-9BB52572D87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B81DFE0F-E35C-40A0-97CB-2A100BE53AB1}"/>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F29EE97E-4343-4674-BCBD-DA5FF63ECD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12D216E-ACFC-470D-8523-0800291B92E8}" type="slidenum">
              <a:rPr lang="en-US" altLang="en-US"/>
              <a:pPr/>
              <a:t>‹#›</a:t>
            </a:fld>
            <a:endParaRPr lang="en-US" altLang="en-US"/>
          </a:p>
        </p:txBody>
      </p:sp>
      <p:sp>
        <p:nvSpPr>
          <p:cNvPr id="1031" name="Rectangle 35">
            <a:extLst>
              <a:ext uri="{FF2B5EF4-FFF2-40B4-BE49-F238E27FC236}">
                <a16:creationId xmlns:a16="http://schemas.microsoft.com/office/drawing/2014/main" id="{BC85A58F-A306-4C86-A4C6-E9D02D77B8B7}"/>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hyperlink" Target="html/MyJavaFX.html" TargetMode="External"/><Relationship Id="rId7" Type="http://schemas.openxmlformats.org/officeDocument/2006/relationships/hyperlink" Target="http://www.cs.armstrong.edu/liang/intro10e/html/MultipleStageDemo.html" TargetMode="External"/><Relationship Id="rId2" Type="http://schemas.openxmlformats.org/officeDocument/2006/relationships/hyperlink" Target="html/MyJavaFX.bat" TargetMode="External"/><Relationship Id="rId1" Type="http://schemas.openxmlformats.org/officeDocument/2006/relationships/slideLayout" Target="../slideLayouts/slideLayout2.xml"/><Relationship Id="rId6" Type="http://schemas.openxmlformats.org/officeDocument/2006/relationships/hyperlink" Target="html/MultipleStageDemo.html" TargetMode="External"/><Relationship Id="rId5" Type="http://schemas.openxmlformats.org/officeDocument/2006/relationships/hyperlink" Target="html/MultipleStageDemo.bat" TargetMode="External"/><Relationship Id="rId4" Type="http://schemas.openxmlformats.org/officeDocument/2006/relationships/hyperlink" Target="http://www.cs.armstrong.edu/liang/intro10e/html/MyJavaFX.html" TargetMode="External"/><Relationship Id="rId9"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ml/ButtonInPane.html" TargetMode="External"/><Relationship Id="rId2" Type="http://schemas.openxmlformats.org/officeDocument/2006/relationships/hyperlink" Target="html/ButtonInPane.bat"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cs.armstrong.edu/liang/intro10e/html/ButtonInPane.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ml/ShowCircle.html" TargetMode="External"/><Relationship Id="rId2" Type="http://schemas.openxmlformats.org/officeDocument/2006/relationships/hyperlink" Target="html/ShowCircle.bat" TargetMode="Externa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hyperlink" Target="http://www.cs.armstrong.edu/liang/intro10e/html/ShowCircl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ml/ShowCircleCentered.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FontDemo.html" TargetMode="External"/><Relationship Id="rId2" Type="http://schemas.openxmlformats.org/officeDocument/2006/relationships/hyperlink" Target="html/FontDemo.bat"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www.cs.armstrong.edu/liang/intro10e/html/FontDemo.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ShowImage.html" TargetMode="External"/><Relationship Id="rId2" Type="http://schemas.openxmlformats.org/officeDocument/2006/relationships/hyperlink" Target="html/ShowImage.bat"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www.cs.armstrong.edu/liang/intro10e/html/ShowImage.html"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ShowFlowPane.html" TargetMode="External"/><Relationship Id="rId2" Type="http://schemas.openxmlformats.org/officeDocument/2006/relationships/hyperlink" Target="html/ShowFlowPane.bat"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cs.armstrong.edu/liang/intro10e/html/ShowFlowPan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ml/ShowGridPane.bat"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www.cs.armstrong.edu/liang/intro10e/html/ShowGridPane.html" TargetMode="External"/><Relationship Id="rId4" Type="http://schemas.openxmlformats.org/officeDocument/2006/relationships/hyperlink" Target="html/ShowGridPan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ml/ShowBorderPane.html" TargetMode="External"/><Relationship Id="rId2" Type="http://schemas.openxmlformats.org/officeDocument/2006/relationships/hyperlink" Target="html/ShowBorderPane.bat"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www.cs.armstrong.edu/liang/intro10e/html/ShowBorderPane.html"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ml/ShowHBoxVBox.html" TargetMode="External"/><Relationship Id="rId2" Type="http://schemas.openxmlformats.org/officeDocument/2006/relationships/hyperlink" Target="html/ShowHBoxVBox.bat"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www.cs.armstrong.edu/liang/intro10e/html/ShowHBoxVBox.html"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ml/ShowText.html" TargetMode="External"/><Relationship Id="rId2" Type="http://schemas.openxmlformats.org/officeDocument/2006/relationships/hyperlink" Target="html/ShowText.bat"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www.cs.armstrong.edu/liang/intro10e/html/ShowText.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ml/ShowLine.html" TargetMode="External"/><Relationship Id="rId2" Type="http://schemas.openxmlformats.org/officeDocument/2006/relationships/hyperlink" Target="html/ShowLine.bat"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www.cs.armstrong.edu/liang/intro10e/html/ShowLine.html"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ml/ShowRectangle.html" TargetMode="External"/><Relationship Id="rId2" Type="http://schemas.openxmlformats.org/officeDocument/2006/relationships/hyperlink" Target="html/ShowRectangle.bat"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www.cs.armstrong.edu/liang/intro10e/html/ShowRectangle.html"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39.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hyperlink" Target="http://www.cs.armstrong.edu/liang/intro10e/html/ShowEllipse.html" TargetMode="External"/><Relationship Id="rId5" Type="http://schemas.openxmlformats.org/officeDocument/2006/relationships/hyperlink" Target="html/ShowEllipse.html" TargetMode="External"/><Relationship Id="rId4" Type="http://schemas.openxmlformats.org/officeDocument/2006/relationships/hyperlink" Target="html/ShowEllipse.b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hyperlink" Target="html/ShowArc.html" TargetMode="External"/><Relationship Id="rId7" Type="http://schemas.openxmlformats.org/officeDocument/2006/relationships/oleObject" Target="../embeddings/oleObject5.bin"/><Relationship Id="rId2" Type="http://schemas.openxmlformats.org/officeDocument/2006/relationships/hyperlink" Target="html/ShowArc.bat"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ShowArc.html" TargetMode="External"/><Relationship Id="rId5" Type="http://schemas.openxmlformats.org/officeDocument/2006/relationships/image" Target="../media/image41.wmf"/><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3" Type="http://schemas.openxmlformats.org/officeDocument/2006/relationships/hyperlink" Target="html/ShowArc.html" TargetMode="External"/><Relationship Id="rId2" Type="http://schemas.openxmlformats.org/officeDocument/2006/relationships/hyperlink" Target="html/ShowArc.bat" TargetMode="Externa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hyperlink" Target="http://www.cs.armstrong.edu/liang/intro10e/html/ShowArc.html"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ml/ShowPolygon.html" TargetMode="External"/><Relationship Id="rId2" Type="http://schemas.openxmlformats.org/officeDocument/2006/relationships/hyperlink" Target="html/ShowPolygon.bat" TargetMode="Externa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6.bin"/><Relationship Id="rId4" Type="http://schemas.openxmlformats.org/officeDocument/2006/relationships/hyperlink" Target="http://www.cs.armstrong.edu/liang/intro10e/html/ShowPolygon.html"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www.cs.armstrong.edu/liang/intro10e/html/ClockPane.html" TargetMode="External"/><Relationship Id="rId2" Type="http://schemas.openxmlformats.org/officeDocument/2006/relationships/hyperlink" Target="html/ClockPane.html" TargetMode="External"/><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tutorial/uiswing/" TargetMode="External"/><Relationship Id="rId2" Type="http://schemas.openxmlformats.org/officeDocument/2006/relationships/hyperlink" Target="http://docs.oracle.com/javase/7/docs/api/index.html" TargetMode="External"/><Relationship Id="rId1" Type="http://schemas.openxmlformats.org/officeDocument/2006/relationships/slideLayout" Target="../slideLayouts/slideLayout2.xml"/><Relationship Id="rId4" Type="http://schemas.openxmlformats.org/officeDocument/2006/relationships/hyperlink" Target="http://docs.oracle.com/javase/tutorial/2d/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61934CD-B21E-4E6C-8E1C-83380A03A45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A24A9E-510E-4682-88E6-90C541EEF5D5}"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707B3A6-4A6B-4FC8-8D24-DFB9E53790CD}"/>
              </a:ext>
            </a:extLst>
          </p:cNvPr>
          <p:cNvSpPr>
            <a:spLocks noGrp="1" noChangeArrowheads="1"/>
          </p:cNvSpPr>
          <p:nvPr>
            <p:ph type="title"/>
          </p:nvPr>
        </p:nvSpPr>
        <p:spPr>
          <a:xfrm>
            <a:off x="685800" y="609600"/>
            <a:ext cx="7772400" cy="1143000"/>
          </a:xfrm>
          <a:noFill/>
        </p:spPr>
        <p:txBody>
          <a:bodyPr/>
          <a:lstStyle/>
          <a:p>
            <a:r>
              <a:rPr lang="en-US" altLang="en-US" sz="4000" dirty="0"/>
              <a:t>Chapter 14 JavaFX Basics</a:t>
            </a:r>
            <a:endParaRPr lang="en-US" altLang="en-US" dirty="0"/>
          </a:p>
        </p:txBody>
      </p:sp>
      <p:sp>
        <p:nvSpPr>
          <p:cNvPr id="4100" name="Rectangle 7">
            <a:extLst>
              <a:ext uri="{FF2B5EF4-FFF2-40B4-BE49-F238E27FC236}">
                <a16:creationId xmlns:a16="http://schemas.microsoft.com/office/drawing/2014/main" id="{AAE350B6-C488-4269-ABF3-06CFB9BEE002}"/>
              </a:ext>
            </a:extLst>
          </p:cNvPr>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D6D0799-AB08-45B2-AF84-CB1715810460}"/>
              </a:ext>
            </a:extLst>
          </p:cNvPr>
          <p:cNvSpPr>
            <a:spLocks noGrp="1"/>
          </p:cNvSpPr>
          <p:nvPr>
            <p:ph type="title"/>
          </p:nvPr>
        </p:nvSpPr>
        <p:spPr>
          <a:xfrm>
            <a:off x="685800" y="152400"/>
            <a:ext cx="7772400" cy="552450"/>
          </a:xfrm>
        </p:spPr>
        <p:txBody>
          <a:bodyPr/>
          <a:lstStyle/>
          <a:p>
            <a:r>
              <a:rPr lang="en-US" altLang="en-US"/>
              <a:t>AWT Packages</a:t>
            </a:r>
          </a:p>
        </p:txBody>
      </p:sp>
      <p:sp>
        <p:nvSpPr>
          <p:cNvPr id="15363" name="Content Placeholder 2">
            <a:extLst>
              <a:ext uri="{FF2B5EF4-FFF2-40B4-BE49-F238E27FC236}">
                <a16:creationId xmlns:a16="http://schemas.microsoft.com/office/drawing/2014/main" id="{19346727-63F5-4856-B624-0FBF93B07480}"/>
              </a:ext>
            </a:extLst>
          </p:cNvPr>
          <p:cNvSpPr>
            <a:spLocks noGrp="1"/>
          </p:cNvSpPr>
          <p:nvPr>
            <p:ph idx="1"/>
          </p:nvPr>
        </p:nvSpPr>
        <p:spPr>
          <a:xfrm>
            <a:off x="457200" y="838200"/>
            <a:ext cx="8153400" cy="5715000"/>
          </a:xfrm>
        </p:spPr>
        <p:txBody>
          <a:bodyPr/>
          <a:lstStyle/>
          <a:p>
            <a:r>
              <a:rPr lang="en-US" altLang="en-US" sz="2000" b="1"/>
              <a:t>AWT is huge! It consists of 12 packages</a:t>
            </a:r>
          </a:p>
          <a:p>
            <a:r>
              <a:rPr lang="en-US" altLang="en-US" sz="2000" b="1"/>
              <a:t>Swing is even bigger, with 18 packages as of JDK 1.7!. </a:t>
            </a:r>
          </a:p>
          <a:p>
            <a:r>
              <a:rPr lang="en-US" altLang="en-US" sz="2000"/>
              <a:t>Fortunately, only 2 packages - java.awt andjava.awt.event - are commonly-used.</a:t>
            </a:r>
          </a:p>
          <a:p>
            <a:r>
              <a:rPr lang="en-US" altLang="en-US" sz="2000"/>
              <a:t>The java.awt package contains the </a:t>
            </a:r>
            <a:r>
              <a:rPr lang="en-US" altLang="en-US" sz="2000" i="1"/>
              <a:t>core</a:t>
            </a:r>
            <a:r>
              <a:rPr lang="en-US" altLang="en-US" sz="2000"/>
              <a:t> AWT graphics classes:</a:t>
            </a:r>
          </a:p>
          <a:p>
            <a:pPr lvl="2"/>
            <a:r>
              <a:rPr lang="en-US" altLang="en-US" sz="1600"/>
              <a:t>GUI Component classes (such as Button, TextField, and Label),</a:t>
            </a:r>
          </a:p>
          <a:p>
            <a:pPr lvl="2"/>
            <a:r>
              <a:rPr lang="en-US" altLang="en-US" sz="1600"/>
              <a:t>GUI Container classes (such as Frame, Panel, Dialog and ScrollPane),</a:t>
            </a:r>
          </a:p>
          <a:p>
            <a:pPr lvl="2"/>
            <a:r>
              <a:rPr lang="en-US" altLang="en-US" sz="1600"/>
              <a:t>Layout managers (such as FlowLayout, BorderLayout and GridLayout),</a:t>
            </a:r>
          </a:p>
          <a:p>
            <a:pPr lvl="2"/>
            <a:r>
              <a:rPr lang="en-US" altLang="en-US" sz="1600"/>
              <a:t>Custom graphics classes (such as Graphics, Color and Font).</a:t>
            </a:r>
          </a:p>
          <a:p>
            <a:r>
              <a:rPr lang="en-US" altLang="en-US" sz="2000" b="1"/>
              <a:t>The java.awt.event package </a:t>
            </a:r>
            <a:r>
              <a:rPr lang="en-US" altLang="en-US" sz="2000"/>
              <a:t>supports event handling:</a:t>
            </a:r>
          </a:p>
          <a:p>
            <a:pPr lvl="2"/>
            <a:r>
              <a:rPr lang="en-US" altLang="en-US" sz="1600"/>
              <a:t>Event classes (such as ActionEvent, MouseEvent, KeyEvent and WindowEvent),</a:t>
            </a:r>
          </a:p>
          <a:p>
            <a:pPr lvl="2"/>
            <a:r>
              <a:rPr lang="en-US" altLang="en-US" sz="1600"/>
              <a:t>Event Listener Interfaces (such as ActionListener, MouseListener, KeyListener and WindowListener),</a:t>
            </a:r>
          </a:p>
          <a:p>
            <a:pPr lvl="2"/>
            <a:r>
              <a:rPr lang="en-US" altLang="en-US" sz="1600"/>
              <a:t>Event Listener Adapter classes (such as MouseAdapter, KeyAdapter, and WindowAdapter).</a:t>
            </a:r>
          </a:p>
          <a:p>
            <a:r>
              <a:rPr lang="en-US" altLang="en-US" sz="2000" b="1"/>
              <a:t>AWT</a:t>
            </a:r>
            <a:r>
              <a:rPr lang="en-US" altLang="en-US" sz="2000"/>
              <a:t> provides a </a:t>
            </a:r>
            <a:r>
              <a:rPr lang="en-US" altLang="en-US" sz="2000" i="1"/>
              <a:t>platform-independent</a:t>
            </a:r>
            <a:r>
              <a:rPr lang="en-US" altLang="en-US" sz="2000"/>
              <a:t> and </a:t>
            </a:r>
            <a:r>
              <a:rPr lang="en-US" altLang="en-US" sz="2000" i="1"/>
              <a:t>device-independent</a:t>
            </a:r>
            <a:r>
              <a:rPr lang="en-US" altLang="en-US" sz="2000"/>
              <a:t> interface to develop graphic programs that runs on all platforms, such as Windows, Mac, and Linux.</a:t>
            </a:r>
          </a:p>
          <a:p>
            <a:endParaRPr lang="en-US" altLang="en-US"/>
          </a:p>
        </p:txBody>
      </p:sp>
      <p:sp>
        <p:nvSpPr>
          <p:cNvPr id="15364" name="Slide Number Placeholder 3">
            <a:extLst>
              <a:ext uri="{FF2B5EF4-FFF2-40B4-BE49-F238E27FC236}">
                <a16:creationId xmlns:a16="http://schemas.microsoft.com/office/drawing/2014/main" id="{30CDB299-DFF7-497C-8960-0BD6DA9382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D8387B-87A3-48AD-9CC9-EF67EDC52B05}" type="slidenum">
              <a:rPr lang="en-US" altLang="en-US" sz="140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D05EBDE7-22F0-4A75-90F4-540BC47AC9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71B0CD-3D62-4DB8-A2B1-80B6209C475E}" type="slidenum">
              <a:rPr lang="en-US" altLang="en-US" sz="1400"/>
              <a:pPr>
                <a:spcBef>
                  <a:spcPct val="0"/>
                </a:spcBef>
                <a:buClrTx/>
                <a:buSzTx/>
                <a:buFontTx/>
                <a:buNone/>
              </a:pPr>
              <a:t>11</a:t>
            </a:fld>
            <a:endParaRPr lang="en-US" altLang="en-US" sz="1400"/>
          </a:p>
        </p:txBody>
      </p:sp>
      <p:sp>
        <p:nvSpPr>
          <p:cNvPr id="16387" name="Rectangle 3">
            <a:extLst>
              <a:ext uri="{FF2B5EF4-FFF2-40B4-BE49-F238E27FC236}">
                <a16:creationId xmlns:a16="http://schemas.microsoft.com/office/drawing/2014/main" id="{B876E12A-B987-45E1-84A4-16B25A97E230}"/>
              </a:ext>
            </a:extLst>
          </p:cNvPr>
          <p:cNvSpPr>
            <a:spLocks noChangeArrowheads="1"/>
          </p:cNvSpPr>
          <p:nvPr/>
        </p:nvSpPr>
        <p:spPr bwMode="auto">
          <a:xfrm>
            <a:off x="152400" y="76200"/>
            <a:ext cx="480060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t>import java.awt.*;        </a:t>
            </a:r>
            <a:r>
              <a:rPr lang="en-US" altLang="en-US" sz="1000">
                <a:solidFill>
                  <a:srgbClr val="FF6600"/>
                </a:solidFill>
              </a:rPr>
              <a:t>// Using AWT container and component classes</a:t>
            </a:r>
            <a:br>
              <a:rPr lang="en-US" altLang="en-US" sz="1000"/>
            </a:br>
            <a:r>
              <a:rPr lang="en-US" altLang="en-US" sz="1000"/>
              <a:t>import java.awt.event.*;  </a:t>
            </a:r>
            <a:r>
              <a:rPr lang="en-US" altLang="en-US" sz="1000">
                <a:solidFill>
                  <a:srgbClr val="FF6600"/>
                </a:solidFill>
              </a:rPr>
              <a:t>// Using AWT event classes and listener interfaces</a:t>
            </a:r>
            <a:br>
              <a:rPr lang="en-US" altLang="en-US" sz="1000"/>
            </a:br>
            <a:r>
              <a:rPr lang="en-US" altLang="en-US" sz="1000"/>
              <a:t> </a:t>
            </a:r>
            <a:r>
              <a:rPr lang="en-US" altLang="en-US" sz="1000">
                <a:solidFill>
                  <a:srgbClr val="FF6600"/>
                </a:solidFill>
              </a:rPr>
              <a:t>// An AWT program inherits from the top-level container java.awt.Frame</a:t>
            </a:r>
            <a:br>
              <a:rPr lang="en-US" altLang="en-US" sz="1000"/>
            </a:br>
            <a:r>
              <a:rPr lang="en-US" altLang="en-US" sz="1000"/>
              <a:t>public class AWTCounter extends Frame implements ActionListener {</a:t>
            </a:r>
            <a:br>
              <a:rPr lang="en-US" altLang="en-US" sz="1000"/>
            </a:br>
            <a:r>
              <a:rPr lang="en-US" altLang="en-US" sz="1000"/>
              <a:t>   private Label lblCount;    </a:t>
            </a:r>
            <a:r>
              <a:rPr lang="en-US" altLang="en-US" sz="1000">
                <a:solidFill>
                  <a:srgbClr val="FF6600"/>
                </a:solidFill>
              </a:rPr>
              <a:t>// Declare component Label</a:t>
            </a:r>
            <a:br>
              <a:rPr lang="en-US" altLang="en-US" sz="1000"/>
            </a:br>
            <a:r>
              <a:rPr lang="en-US" altLang="en-US" sz="1000"/>
              <a:t>   private TextField tfCount; </a:t>
            </a:r>
            <a:r>
              <a:rPr lang="en-US" altLang="en-US" sz="1000">
                <a:solidFill>
                  <a:srgbClr val="FF6600"/>
                </a:solidFill>
              </a:rPr>
              <a:t>// Declare component TextField</a:t>
            </a:r>
            <a:br>
              <a:rPr lang="en-US" altLang="en-US" sz="1000"/>
            </a:br>
            <a:r>
              <a:rPr lang="en-US" altLang="en-US" sz="1000"/>
              <a:t>   private Button btnCount;   </a:t>
            </a:r>
            <a:r>
              <a:rPr lang="en-US" altLang="en-US" sz="1000">
                <a:solidFill>
                  <a:srgbClr val="FF6600"/>
                </a:solidFill>
              </a:rPr>
              <a:t>// Declare component Button</a:t>
            </a:r>
            <a:br>
              <a:rPr lang="en-US" altLang="en-US" sz="1000"/>
            </a:br>
            <a:r>
              <a:rPr lang="en-US" altLang="en-US" sz="1000"/>
              <a:t>   private int count = 0;     </a:t>
            </a:r>
            <a:r>
              <a:rPr lang="en-US" altLang="en-US" sz="1000">
                <a:solidFill>
                  <a:srgbClr val="FF6600"/>
                </a:solidFill>
              </a:rPr>
              <a:t>// Counter's value</a:t>
            </a:r>
            <a:br>
              <a:rPr lang="en-US" altLang="en-US" sz="1000"/>
            </a:br>
            <a:r>
              <a:rPr lang="en-US" altLang="en-US" sz="1000"/>
              <a:t> </a:t>
            </a:r>
            <a:br>
              <a:rPr lang="en-US" altLang="en-US" sz="1000"/>
            </a:br>
            <a:r>
              <a:rPr lang="en-US" altLang="en-US" sz="1000">
                <a:solidFill>
                  <a:srgbClr val="FF6600"/>
                </a:solidFill>
              </a:rPr>
              <a:t>   /** Constructor to setup GUI components and event handling */</a:t>
            </a:r>
            <a:br>
              <a:rPr lang="en-US" altLang="en-US" sz="1000">
                <a:solidFill>
                  <a:srgbClr val="FF6600"/>
                </a:solidFill>
              </a:rPr>
            </a:br>
            <a:r>
              <a:rPr lang="en-US" altLang="en-US" sz="1000"/>
              <a:t>   public AWTCounter () {</a:t>
            </a:r>
            <a:br>
              <a:rPr lang="en-US" altLang="en-US" sz="1000"/>
            </a:br>
            <a:r>
              <a:rPr lang="en-US" altLang="en-US" sz="1000"/>
              <a:t>      setLayout(new FlowLayout());</a:t>
            </a:r>
            <a:br>
              <a:rPr lang="en-US" altLang="en-US" sz="1000"/>
            </a:br>
            <a:r>
              <a:rPr lang="en-US" altLang="en-US" sz="1000">
                <a:solidFill>
                  <a:srgbClr val="FF6600"/>
                </a:solidFill>
              </a:rPr>
              <a:t>         // "super" Frame sets its layout to FlowLayout, which arranges the </a:t>
            </a:r>
            <a:r>
              <a:rPr lang="en-US" altLang="en-US" sz="1000"/>
              <a:t>components</a:t>
            </a:r>
            <a:br>
              <a:rPr lang="en-US" altLang="en-US" sz="1000"/>
            </a:br>
            <a:r>
              <a:rPr lang="en-US" altLang="en-US" sz="1000">
                <a:solidFill>
                  <a:srgbClr val="FF6600"/>
                </a:solidFill>
              </a:rPr>
              <a:t>         //  from left-to-right, and flow to next row from top-to-bottom.</a:t>
            </a:r>
            <a:br>
              <a:rPr lang="en-US" altLang="en-US" sz="1000">
                <a:solidFill>
                  <a:srgbClr val="FF6600"/>
                </a:solidFill>
              </a:rPr>
            </a:br>
            <a:r>
              <a:rPr lang="en-US" altLang="en-US" sz="1000"/>
              <a:t> </a:t>
            </a:r>
            <a:br>
              <a:rPr lang="en-US" altLang="en-US" sz="1000"/>
            </a:br>
            <a:r>
              <a:rPr lang="en-US" altLang="en-US" sz="1000"/>
              <a:t>      lblCount = new Label("Counter");  </a:t>
            </a:r>
            <a:r>
              <a:rPr lang="en-US" altLang="en-US" sz="1000">
                <a:solidFill>
                  <a:srgbClr val="FF6600"/>
                </a:solidFill>
              </a:rPr>
              <a:t>// construct Label</a:t>
            </a:r>
            <a:br>
              <a:rPr lang="en-US" altLang="en-US" sz="1000"/>
            </a:br>
            <a:r>
              <a:rPr lang="en-US" altLang="en-US" sz="1000"/>
              <a:t>      add(lblCount);                    </a:t>
            </a:r>
            <a:r>
              <a:rPr lang="en-US" altLang="en-US" sz="1000">
                <a:solidFill>
                  <a:srgbClr val="FF6600"/>
                </a:solidFill>
              </a:rPr>
              <a:t>// "super" Frame adds Label</a:t>
            </a:r>
            <a:br>
              <a:rPr lang="en-US" altLang="en-US" sz="1000"/>
            </a:br>
            <a:r>
              <a:rPr lang="en-US" altLang="en-US" sz="1000"/>
              <a:t> </a:t>
            </a:r>
            <a:br>
              <a:rPr lang="en-US" altLang="en-US" sz="1000"/>
            </a:br>
            <a:r>
              <a:rPr lang="en-US" altLang="en-US" sz="1000"/>
              <a:t>      tfCount = new TextField("0", 10); </a:t>
            </a:r>
            <a:r>
              <a:rPr lang="en-US" altLang="en-US" sz="1000">
                <a:solidFill>
                  <a:srgbClr val="FF6600"/>
                </a:solidFill>
              </a:rPr>
              <a:t>// construct TextField</a:t>
            </a:r>
            <a:br>
              <a:rPr lang="en-US" altLang="en-US" sz="1000"/>
            </a:br>
            <a:r>
              <a:rPr lang="en-US" altLang="en-US" sz="1000"/>
              <a:t>      tfCount.setEditable(false);       </a:t>
            </a:r>
            <a:r>
              <a:rPr lang="en-US" altLang="en-US" sz="1000">
                <a:solidFill>
                  <a:srgbClr val="FF6600"/>
                </a:solidFill>
              </a:rPr>
              <a:t>// set to read-only</a:t>
            </a:r>
            <a:br>
              <a:rPr lang="en-US" altLang="en-US" sz="1000"/>
            </a:br>
            <a:r>
              <a:rPr lang="en-US" altLang="en-US" sz="1000"/>
              <a:t>      add(tfCount);                    </a:t>
            </a:r>
            <a:r>
              <a:rPr lang="en-US" altLang="en-US" sz="1000">
                <a:solidFill>
                  <a:srgbClr val="FF6600"/>
                </a:solidFill>
              </a:rPr>
              <a:t> // "super" Frame adds tfCount</a:t>
            </a:r>
            <a:br>
              <a:rPr lang="en-US" altLang="en-US" sz="1000"/>
            </a:br>
            <a:r>
              <a:rPr lang="en-US" altLang="en-US" sz="1000"/>
              <a:t> </a:t>
            </a:r>
            <a:br>
              <a:rPr lang="en-US" altLang="en-US" sz="1000"/>
            </a:br>
            <a:r>
              <a:rPr lang="en-US" altLang="en-US" sz="1000"/>
              <a:t>      btnCount = new Button("Count");   </a:t>
            </a:r>
            <a:r>
              <a:rPr lang="en-US" altLang="en-US" sz="1000">
                <a:solidFill>
                  <a:srgbClr val="FF6600"/>
                </a:solidFill>
              </a:rPr>
              <a:t>// construct Button</a:t>
            </a:r>
            <a:br>
              <a:rPr lang="en-US" altLang="en-US" sz="1000">
                <a:solidFill>
                  <a:srgbClr val="FF6600"/>
                </a:solidFill>
              </a:rPr>
            </a:br>
            <a:r>
              <a:rPr lang="en-US" altLang="en-US" sz="1000"/>
              <a:t>      add(btnCount);                    </a:t>
            </a:r>
            <a:r>
              <a:rPr lang="en-US" altLang="en-US" sz="1000">
                <a:solidFill>
                  <a:srgbClr val="FF6600"/>
                </a:solidFill>
              </a:rPr>
              <a:t>// "super" Frame adds Button</a:t>
            </a:r>
            <a:br>
              <a:rPr lang="en-US" altLang="en-US" sz="1000">
                <a:solidFill>
                  <a:srgbClr val="FF6600"/>
                </a:solidFill>
              </a:rPr>
            </a:br>
            <a:r>
              <a:rPr lang="en-US" altLang="en-US" sz="1000"/>
              <a:t> </a:t>
            </a:r>
            <a:br>
              <a:rPr lang="en-US" altLang="en-US" sz="1000"/>
            </a:br>
            <a:r>
              <a:rPr lang="en-US" altLang="en-US" sz="1000"/>
              <a:t>      btnCount.addActionListener(this);</a:t>
            </a:r>
            <a:br>
              <a:rPr lang="en-US" altLang="en-US" sz="1000"/>
            </a:br>
            <a:r>
              <a:rPr lang="en-US" altLang="en-US" sz="1000"/>
              <a:t>         </a:t>
            </a:r>
            <a:r>
              <a:rPr lang="en-US" altLang="en-US" sz="1000">
                <a:solidFill>
                  <a:srgbClr val="FF6600"/>
                </a:solidFill>
              </a:rPr>
              <a:t>// Clicking Button source fires ActionEvent</a:t>
            </a:r>
            <a:br>
              <a:rPr lang="en-US" altLang="en-US" sz="1000">
                <a:solidFill>
                  <a:srgbClr val="FF6600"/>
                </a:solidFill>
              </a:rPr>
            </a:br>
            <a:r>
              <a:rPr lang="en-US" altLang="en-US" sz="1000">
                <a:solidFill>
                  <a:srgbClr val="FF6600"/>
                </a:solidFill>
              </a:rPr>
              <a:t>         // btnCount registers this instance as ActionEvent listener</a:t>
            </a:r>
            <a:br>
              <a:rPr lang="en-US" altLang="en-US" sz="1000">
                <a:solidFill>
                  <a:srgbClr val="FF6600"/>
                </a:solidFill>
              </a:rPr>
            </a:br>
            <a:r>
              <a:rPr lang="en-US" altLang="en-US" sz="1000"/>
              <a:t> </a:t>
            </a:r>
            <a:br>
              <a:rPr lang="en-US" altLang="en-US" sz="1000"/>
            </a:br>
            <a:r>
              <a:rPr lang="en-US" altLang="en-US" sz="1000"/>
              <a:t>      setTitle("AWT Counter");  </a:t>
            </a:r>
            <a:r>
              <a:rPr lang="en-US" altLang="en-US" sz="1000">
                <a:solidFill>
                  <a:srgbClr val="FF6600"/>
                </a:solidFill>
              </a:rPr>
              <a:t>// "super" Frame sets title</a:t>
            </a:r>
            <a:br>
              <a:rPr lang="en-US" altLang="en-US" sz="1000"/>
            </a:br>
            <a:r>
              <a:rPr lang="en-US" altLang="en-US" sz="1000"/>
              <a:t>      setSize(250, 100);        </a:t>
            </a:r>
            <a:r>
              <a:rPr lang="en-US" altLang="en-US" sz="1000">
                <a:solidFill>
                  <a:srgbClr val="FF6600"/>
                </a:solidFill>
              </a:rPr>
              <a:t>// "super" Frame sets initial window size</a:t>
            </a:r>
            <a:br>
              <a:rPr lang="en-US" altLang="en-US" sz="1000"/>
            </a:br>
            <a:r>
              <a:rPr lang="en-US" altLang="en-US" sz="1000"/>
              <a:t> </a:t>
            </a:r>
            <a:br>
              <a:rPr lang="en-US" altLang="en-US" sz="1000"/>
            </a:br>
            <a:r>
              <a:rPr lang="en-US" altLang="en-US" sz="1000"/>
              <a:t>      </a:t>
            </a:r>
            <a:r>
              <a:rPr lang="en-US" altLang="en-US" sz="1000">
                <a:solidFill>
                  <a:srgbClr val="FF6600"/>
                </a:solidFill>
              </a:rPr>
              <a:t>// System.out.println(this);</a:t>
            </a:r>
            <a:br>
              <a:rPr lang="en-US" altLang="en-US" sz="1000">
                <a:solidFill>
                  <a:srgbClr val="FF6600"/>
                </a:solidFill>
              </a:rPr>
            </a:br>
            <a:r>
              <a:rPr lang="en-US" altLang="en-US" sz="1000">
                <a:solidFill>
                  <a:srgbClr val="FF6600"/>
                </a:solidFill>
              </a:rPr>
              <a:t>      // System.out.println(lblCount);</a:t>
            </a:r>
            <a:br>
              <a:rPr lang="en-US" altLang="en-US" sz="1000">
                <a:solidFill>
                  <a:srgbClr val="FF6600"/>
                </a:solidFill>
              </a:rPr>
            </a:br>
            <a:r>
              <a:rPr lang="en-US" altLang="en-US" sz="1000">
                <a:solidFill>
                  <a:srgbClr val="FF6600"/>
                </a:solidFill>
              </a:rPr>
              <a:t>      // System.out.println(tfCount);</a:t>
            </a:r>
            <a:br>
              <a:rPr lang="en-US" altLang="en-US" sz="1000">
                <a:solidFill>
                  <a:srgbClr val="FF6600"/>
                </a:solidFill>
              </a:rPr>
            </a:br>
            <a:r>
              <a:rPr lang="en-US" altLang="en-US" sz="1000">
                <a:solidFill>
                  <a:srgbClr val="FF6600"/>
                </a:solidFill>
              </a:rPr>
              <a:t>      // System.out.println(btnCount);</a:t>
            </a:r>
          </a:p>
          <a:p>
            <a:pPr>
              <a:spcBef>
                <a:spcPct val="0"/>
              </a:spcBef>
              <a:buClrTx/>
              <a:buSzTx/>
              <a:buFontTx/>
              <a:buNone/>
            </a:pPr>
            <a:br>
              <a:rPr lang="en-US" altLang="en-US" sz="1000">
                <a:solidFill>
                  <a:srgbClr val="FF6600"/>
                </a:solidFill>
              </a:rPr>
            </a:br>
            <a:r>
              <a:rPr lang="en-US" altLang="en-US" sz="1000"/>
              <a:t>       setVisible(true);         </a:t>
            </a:r>
            <a:r>
              <a:rPr lang="en-US" altLang="en-US" sz="1000">
                <a:solidFill>
                  <a:srgbClr val="FF6600"/>
                </a:solidFill>
              </a:rPr>
              <a:t>// "super" Frame shows</a:t>
            </a:r>
          </a:p>
          <a:p>
            <a:pPr>
              <a:spcBef>
                <a:spcPct val="0"/>
              </a:spcBef>
              <a:buClrTx/>
              <a:buSzTx/>
              <a:buFontTx/>
              <a:buNone/>
            </a:pPr>
            <a:br>
              <a:rPr lang="en-US" altLang="en-US" sz="1000"/>
            </a:br>
            <a:r>
              <a:rPr lang="en-US" altLang="en-US" sz="1000">
                <a:solidFill>
                  <a:srgbClr val="FF6600"/>
                </a:solidFill>
              </a:rPr>
              <a:t>       // System.out.println(this);</a:t>
            </a:r>
            <a:br>
              <a:rPr lang="en-US" altLang="en-US" sz="1000">
                <a:solidFill>
                  <a:srgbClr val="FF6600"/>
                </a:solidFill>
              </a:rPr>
            </a:br>
            <a:r>
              <a:rPr lang="en-US" altLang="en-US" sz="1000">
                <a:solidFill>
                  <a:srgbClr val="FF6600"/>
                </a:solidFill>
              </a:rPr>
              <a:t>      // System.out.println(lblCount);</a:t>
            </a:r>
            <a:br>
              <a:rPr lang="en-US" altLang="en-US" sz="1000">
                <a:solidFill>
                  <a:srgbClr val="FF6600"/>
                </a:solidFill>
              </a:rPr>
            </a:br>
            <a:r>
              <a:rPr lang="en-US" altLang="en-US" sz="1000">
                <a:solidFill>
                  <a:srgbClr val="FF6600"/>
                </a:solidFill>
              </a:rPr>
              <a:t>      // System.out.println(tfCount);</a:t>
            </a:r>
            <a:br>
              <a:rPr lang="en-US" altLang="en-US" sz="1000">
                <a:solidFill>
                  <a:srgbClr val="FF6600"/>
                </a:solidFill>
              </a:rPr>
            </a:br>
            <a:r>
              <a:rPr lang="en-US" altLang="en-US" sz="1000">
                <a:solidFill>
                  <a:srgbClr val="FF6600"/>
                </a:solidFill>
              </a:rPr>
              <a:t>      // System.out.println(btnCount);</a:t>
            </a:r>
          </a:p>
          <a:p>
            <a:pPr>
              <a:spcBef>
                <a:spcPct val="0"/>
              </a:spcBef>
              <a:buClrTx/>
              <a:buSzTx/>
              <a:buFontTx/>
              <a:buNone/>
            </a:pPr>
            <a:r>
              <a:rPr lang="en-US" altLang="en-US" sz="1000"/>
              <a:t>  }</a:t>
            </a:r>
            <a:br>
              <a:rPr lang="en-US" altLang="en-US" sz="1000"/>
            </a:br>
            <a:endParaRPr lang="en-US" altLang="en-US" sz="1000"/>
          </a:p>
        </p:txBody>
      </p:sp>
      <p:sp>
        <p:nvSpPr>
          <p:cNvPr id="16388" name="TextBox 5">
            <a:extLst>
              <a:ext uri="{FF2B5EF4-FFF2-40B4-BE49-F238E27FC236}">
                <a16:creationId xmlns:a16="http://schemas.microsoft.com/office/drawing/2014/main" id="{EF86CEB1-6184-4479-ADF7-27E3A20A9A47}"/>
              </a:ext>
            </a:extLst>
          </p:cNvPr>
          <p:cNvSpPr txBox="1">
            <a:spLocks noChangeArrowheads="1"/>
          </p:cNvSpPr>
          <p:nvPr/>
        </p:nvSpPr>
        <p:spPr bwMode="auto">
          <a:xfrm>
            <a:off x="4724400" y="228600"/>
            <a:ext cx="434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FF6600"/>
                </a:solidFill>
              </a:rPr>
              <a:t> /** The entry main() method */</a:t>
            </a:r>
            <a:br>
              <a:rPr lang="en-US" altLang="en-US" sz="1200"/>
            </a:br>
            <a:r>
              <a:rPr lang="en-US" altLang="en-US" sz="1200"/>
              <a:t>   public static void main(String[] args) {</a:t>
            </a:r>
            <a:br>
              <a:rPr lang="en-US" altLang="en-US" sz="1200"/>
            </a:br>
            <a:r>
              <a:rPr lang="en-US" altLang="en-US" sz="1200">
                <a:solidFill>
                  <a:srgbClr val="FF6600"/>
                </a:solidFill>
              </a:rPr>
              <a:t>      // Invoke the constructor to setup the GUI, by allocating an instance</a:t>
            </a:r>
            <a:br>
              <a:rPr lang="en-US" altLang="en-US" sz="1200">
                <a:solidFill>
                  <a:srgbClr val="FF6600"/>
                </a:solidFill>
              </a:rPr>
            </a:br>
            <a:r>
              <a:rPr lang="en-US" altLang="en-US" sz="1200"/>
              <a:t>      AWTCounter app = new AWTCounter();</a:t>
            </a:r>
            <a:br>
              <a:rPr lang="en-US" altLang="en-US" sz="1200"/>
            </a:br>
            <a:r>
              <a:rPr lang="en-US" altLang="en-US" sz="1200"/>
              <a:t>   }</a:t>
            </a:r>
            <a:br>
              <a:rPr lang="en-US" altLang="en-US" sz="1200"/>
            </a:br>
            <a:r>
              <a:rPr lang="en-US" altLang="en-US" sz="1200">
                <a:solidFill>
                  <a:srgbClr val="FF6600"/>
                </a:solidFill>
              </a:rPr>
              <a:t>    /** ActionEvent handler - Called back upon button-click. */</a:t>
            </a:r>
            <a:br>
              <a:rPr lang="en-US" altLang="en-US" sz="1200">
                <a:solidFill>
                  <a:srgbClr val="FF6600"/>
                </a:solidFill>
              </a:rPr>
            </a:br>
            <a:br>
              <a:rPr lang="en-US" altLang="en-US" sz="1200"/>
            </a:br>
            <a:r>
              <a:rPr lang="en-US" altLang="en-US" sz="1200"/>
              <a:t>   public void actionPerformed(ActionEvent evt) {</a:t>
            </a:r>
            <a:br>
              <a:rPr lang="en-US" altLang="en-US" sz="1200"/>
            </a:br>
            <a:r>
              <a:rPr lang="en-US" altLang="en-US" sz="1200"/>
              <a:t>      ++count; </a:t>
            </a:r>
            <a:r>
              <a:rPr lang="en-US" altLang="en-US" sz="1200">
                <a:solidFill>
                  <a:srgbClr val="FF6600"/>
                </a:solidFill>
              </a:rPr>
              <a:t>// increase the counter value</a:t>
            </a:r>
            <a:br>
              <a:rPr lang="en-US" altLang="en-US" sz="1200"/>
            </a:br>
            <a:r>
              <a:rPr lang="en-US" altLang="en-US" sz="1200">
                <a:solidFill>
                  <a:srgbClr val="FF6600"/>
                </a:solidFill>
              </a:rPr>
              <a:t>      // Display the counter value on the TextField tfCount</a:t>
            </a:r>
            <a:br>
              <a:rPr lang="en-US" altLang="en-US" sz="1200">
                <a:solidFill>
                  <a:srgbClr val="FF6600"/>
                </a:solidFill>
              </a:rPr>
            </a:br>
            <a:r>
              <a:rPr lang="en-US" altLang="en-US" sz="1200"/>
              <a:t>      tfCount.setText(count + ""); </a:t>
            </a:r>
            <a:r>
              <a:rPr lang="en-US" altLang="en-US" sz="1200">
                <a:solidFill>
                  <a:srgbClr val="FF6600"/>
                </a:solidFill>
              </a:rPr>
              <a:t>// convert int to String</a:t>
            </a:r>
            <a:br>
              <a:rPr lang="en-US" altLang="en-US" sz="1200"/>
            </a:br>
            <a:r>
              <a:rPr lang="en-US" altLang="en-US" sz="1200"/>
              <a:t>   }</a:t>
            </a:r>
            <a:br>
              <a:rPr lang="en-US" altLang="en-US" sz="1200"/>
            </a:br>
            <a:r>
              <a:rPr lang="en-US" altLang="en-US" sz="1200"/>
              <a:t>}</a:t>
            </a:r>
          </a:p>
        </p:txBody>
      </p:sp>
      <p:pic>
        <p:nvPicPr>
          <p:cNvPr id="16389" name="Picture 2">
            <a:extLst>
              <a:ext uri="{FF2B5EF4-FFF2-40B4-BE49-F238E27FC236}">
                <a16:creationId xmlns:a16="http://schemas.microsoft.com/office/drawing/2014/main" id="{B4C19CD9-1153-4ED4-AE4F-9A82DFCA8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600575"/>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 name="TextBox 6">
            <a:extLst>
              <a:ext uri="{FF2B5EF4-FFF2-40B4-BE49-F238E27FC236}">
                <a16:creationId xmlns:a16="http://schemas.microsoft.com/office/drawing/2014/main" id="{F8EA2297-9FAD-4551-981C-4275480EC000}"/>
              </a:ext>
            </a:extLst>
          </p:cNvPr>
          <p:cNvSpPr txBox="1"/>
          <p:nvPr/>
        </p:nvSpPr>
        <p:spPr>
          <a:xfrm>
            <a:off x="5588000" y="5791200"/>
            <a:ext cx="3200400" cy="46196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dirty="0"/>
              <a:t>Example: AWT Counter</a:t>
            </a:r>
          </a:p>
        </p:txBody>
      </p:sp>
      <p:pic>
        <p:nvPicPr>
          <p:cNvPr id="16391" name="Picture 3">
            <a:extLst>
              <a:ext uri="{FF2B5EF4-FFF2-40B4-BE49-F238E27FC236}">
                <a16:creationId xmlns:a16="http://schemas.microsoft.com/office/drawing/2014/main" id="{B31BAD6F-CE63-4274-A242-1B1B6AB2D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632075"/>
            <a:ext cx="43878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 name="TextBox 7">
            <a:extLst>
              <a:ext uri="{FF2B5EF4-FFF2-40B4-BE49-F238E27FC236}">
                <a16:creationId xmlns:a16="http://schemas.microsoft.com/office/drawing/2014/main" id="{CCF7E4E6-BE59-4DFC-BC6E-D7076F0525A4}"/>
              </a:ext>
            </a:extLst>
          </p:cNvPr>
          <p:cNvSpPr txBox="1"/>
          <p:nvPr/>
        </p:nvSpPr>
        <p:spPr>
          <a:xfrm>
            <a:off x="4826000" y="5029200"/>
            <a:ext cx="762000" cy="3381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US" sz="1600" dirty="0"/>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BA18BF8-4265-4671-ADD1-972F32B391E7}"/>
              </a:ext>
            </a:extLst>
          </p:cNvPr>
          <p:cNvSpPr>
            <a:spLocks noGrp="1"/>
          </p:cNvSpPr>
          <p:nvPr>
            <p:ph type="title"/>
          </p:nvPr>
        </p:nvSpPr>
        <p:spPr>
          <a:xfrm>
            <a:off x="685800" y="152400"/>
            <a:ext cx="7772400" cy="628650"/>
          </a:xfrm>
        </p:spPr>
        <p:txBody>
          <a:bodyPr/>
          <a:lstStyle/>
          <a:p>
            <a:r>
              <a:rPr lang="en-US" altLang="en-US"/>
              <a:t>Containers and Components</a:t>
            </a:r>
          </a:p>
        </p:txBody>
      </p:sp>
      <p:sp>
        <p:nvSpPr>
          <p:cNvPr id="17411" name="Content Placeholder 2">
            <a:extLst>
              <a:ext uri="{FF2B5EF4-FFF2-40B4-BE49-F238E27FC236}">
                <a16:creationId xmlns:a16="http://schemas.microsoft.com/office/drawing/2014/main" id="{51B01654-3F7A-42A9-9335-FC52CBCC2FBF}"/>
              </a:ext>
            </a:extLst>
          </p:cNvPr>
          <p:cNvSpPr>
            <a:spLocks noGrp="1"/>
          </p:cNvSpPr>
          <p:nvPr>
            <p:ph idx="1"/>
          </p:nvPr>
        </p:nvSpPr>
        <p:spPr>
          <a:xfrm>
            <a:off x="152400" y="914400"/>
            <a:ext cx="8763000" cy="5867400"/>
          </a:xfrm>
        </p:spPr>
        <p:txBody>
          <a:bodyPr/>
          <a:lstStyle/>
          <a:p>
            <a:r>
              <a:rPr lang="en-US" altLang="en-US" sz="2800"/>
              <a:t>There are </a:t>
            </a:r>
            <a:r>
              <a:rPr lang="en-US" altLang="en-US" sz="2800" b="1">
                <a:solidFill>
                  <a:srgbClr val="FF0000"/>
                </a:solidFill>
              </a:rPr>
              <a:t>two types of GUI elements</a:t>
            </a:r>
            <a:r>
              <a:rPr lang="en-US" altLang="en-US" sz="2800">
                <a:solidFill>
                  <a:srgbClr val="FF0000"/>
                </a:solidFill>
              </a:rPr>
              <a:t>:</a:t>
            </a:r>
          </a:p>
          <a:p>
            <a:pPr lvl="1"/>
            <a:r>
              <a:rPr lang="en-US" altLang="en-US" sz="2400" b="1" i="1" u="sng">
                <a:solidFill>
                  <a:srgbClr val="FF0000"/>
                </a:solidFill>
              </a:rPr>
              <a:t>Component</a:t>
            </a:r>
            <a:r>
              <a:rPr lang="en-US" altLang="en-US" sz="2400"/>
              <a:t>: Components are elementary GUI entities (such asButton, Label, and TextField.)</a:t>
            </a:r>
          </a:p>
          <a:p>
            <a:pPr lvl="1"/>
            <a:r>
              <a:rPr lang="en-US" altLang="en-US" sz="2400" b="1" i="1" u="sng">
                <a:solidFill>
                  <a:srgbClr val="FF0000"/>
                </a:solidFill>
              </a:rPr>
              <a:t>Container</a:t>
            </a:r>
            <a:r>
              <a:rPr lang="en-US" altLang="en-US" sz="2400">
                <a:solidFill>
                  <a:srgbClr val="FF0000"/>
                </a:solidFill>
              </a:rPr>
              <a:t>: </a:t>
            </a:r>
            <a:r>
              <a:rPr lang="en-US" altLang="en-US" sz="2400"/>
              <a:t>Containers (such as Frame, Panel and Applet) are used to </a:t>
            </a:r>
            <a:r>
              <a:rPr lang="en-US" altLang="en-US" sz="2400" i="1"/>
              <a:t>hold components in a specific layout</a:t>
            </a:r>
            <a:r>
              <a:rPr lang="en-US" altLang="en-US" sz="2400"/>
              <a:t> (such as flow or grid). A container can also hold sub-containers.</a:t>
            </a:r>
          </a:p>
          <a:p>
            <a:pPr lvl="1"/>
            <a:r>
              <a:rPr lang="en-US" altLang="en-US" sz="2400" b="1"/>
              <a:t>GUI components are also called </a:t>
            </a:r>
            <a:r>
              <a:rPr lang="en-US" altLang="en-US" sz="2400" b="1" i="1"/>
              <a:t>controls</a:t>
            </a:r>
            <a:r>
              <a:rPr lang="en-US" altLang="en-US" sz="2400" b="1"/>
              <a:t> (Microsoft ActiveX Control),</a:t>
            </a:r>
            <a:r>
              <a:rPr lang="en-US" altLang="en-US" sz="2400" b="1" i="1"/>
              <a:t>widgets</a:t>
            </a:r>
            <a:r>
              <a:rPr lang="en-US" altLang="en-US" sz="2400" b="1"/>
              <a:t> (Eclipse's Standard Widget Toolkit, Google Web Toolkit)</a:t>
            </a:r>
            <a:r>
              <a:rPr lang="en-US" altLang="en-US" sz="2400"/>
              <a:t>, which allow users to interact with (i.e., control) the application through these components (</a:t>
            </a:r>
            <a:r>
              <a:rPr lang="en-US" altLang="en-US" sz="2000" i="1"/>
              <a:t>such as button-click and text-entry).</a:t>
            </a:r>
          </a:p>
        </p:txBody>
      </p:sp>
      <p:sp>
        <p:nvSpPr>
          <p:cNvPr id="17412" name="Slide Number Placeholder 3">
            <a:extLst>
              <a:ext uri="{FF2B5EF4-FFF2-40B4-BE49-F238E27FC236}">
                <a16:creationId xmlns:a16="http://schemas.microsoft.com/office/drawing/2014/main" id="{C5BE4BF1-302D-4D5B-9F09-23C9E52E579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C40996-2676-4101-810F-8F8C214EA01B}" type="slidenum">
              <a:rPr lang="en-US" altLang="en-US" sz="1400"/>
              <a:pPr>
                <a:spcBef>
                  <a:spcPct val="0"/>
                </a:spcBef>
                <a:buClrTx/>
                <a:buSzTx/>
                <a:buFontTx/>
                <a:buNone/>
              </a:pPr>
              <a:t>12</a:t>
            </a:fld>
            <a:endParaRPr lang="en-US" altLang="en-US" sz="1400"/>
          </a:p>
        </p:txBody>
      </p:sp>
      <p:pic>
        <p:nvPicPr>
          <p:cNvPr id="17413" name="Picture 2">
            <a:extLst>
              <a:ext uri="{FF2B5EF4-FFF2-40B4-BE49-F238E27FC236}">
                <a16:creationId xmlns:a16="http://schemas.microsoft.com/office/drawing/2014/main" id="{171C3F98-5EB7-40E5-8FFE-1EA1072A1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029200"/>
            <a:ext cx="59817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EB15ED55-E6B3-4F4F-BD1A-ABE941026C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6E59D8-8D78-4DA9-BF57-E9FF85E0D3C2}" type="slidenum">
              <a:rPr lang="en-US" altLang="en-US" sz="1400"/>
              <a:pPr>
                <a:spcBef>
                  <a:spcPct val="0"/>
                </a:spcBef>
                <a:buClrTx/>
                <a:buSzTx/>
                <a:buFontTx/>
                <a:buNone/>
              </a:pPr>
              <a:t>13</a:t>
            </a:fld>
            <a:endParaRPr lang="en-US" altLang="en-US" sz="1400"/>
          </a:p>
        </p:txBody>
      </p:sp>
      <p:pic>
        <p:nvPicPr>
          <p:cNvPr id="18435" name="Picture 2">
            <a:extLst>
              <a:ext uri="{FF2B5EF4-FFF2-40B4-BE49-F238E27FC236}">
                <a16:creationId xmlns:a16="http://schemas.microsoft.com/office/drawing/2014/main" id="{CCD78463-A53F-45C4-868C-2F795741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762000"/>
            <a:ext cx="81534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8436" name="Rectangle 2">
            <a:extLst>
              <a:ext uri="{FF2B5EF4-FFF2-40B4-BE49-F238E27FC236}">
                <a16:creationId xmlns:a16="http://schemas.microsoft.com/office/drawing/2014/main" id="{5EEC0499-B5F0-474C-A1DC-A3E9F040359E}"/>
              </a:ext>
            </a:extLst>
          </p:cNvPr>
          <p:cNvSpPr>
            <a:spLocks noChangeArrowheads="1"/>
          </p:cNvSpPr>
          <p:nvPr/>
        </p:nvSpPr>
        <p:spPr bwMode="auto">
          <a:xfrm>
            <a:off x="914400" y="5334000"/>
            <a:ext cx="678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http://www3.ntu.edu.sg/home/ehchua/programming/java/j4a_gui.html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D47D436B-084F-440C-8FEB-81FDE61F3C0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8E4961-3A7B-46D9-B0D8-8B1AF2DE7E52}" type="slidenum">
              <a:rPr lang="en-US" altLang="en-US" sz="1400"/>
              <a:pPr>
                <a:spcBef>
                  <a:spcPct val="0"/>
                </a:spcBef>
                <a:buClrTx/>
                <a:buSzTx/>
                <a:buFontTx/>
                <a:buNone/>
              </a:pPr>
              <a:t>14</a:t>
            </a:fld>
            <a:endParaRPr lang="en-US" altLang="en-US" sz="1400"/>
          </a:p>
        </p:txBody>
      </p:sp>
      <p:sp>
        <p:nvSpPr>
          <p:cNvPr id="19459" name="Rectangle 2">
            <a:extLst>
              <a:ext uri="{FF2B5EF4-FFF2-40B4-BE49-F238E27FC236}">
                <a16:creationId xmlns:a16="http://schemas.microsoft.com/office/drawing/2014/main" id="{52DDF571-BC6F-419D-88A2-A16F104FFEC9}"/>
              </a:ext>
            </a:extLst>
          </p:cNvPr>
          <p:cNvSpPr>
            <a:spLocks noGrp="1" noChangeArrowheads="1"/>
          </p:cNvSpPr>
          <p:nvPr>
            <p:ph type="title"/>
          </p:nvPr>
        </p:nvSpPr>
        <p:spPr>
          <a:xfrm>
            <a:off x="685800" y="0"/>
            <a:ext cx="7772400" cy="1428750"/>
          </a:xfrm>
          <a:noFill/>
        </p:spPr>
        <p:txBody>
          <a:bodyPr/>
          <a:lstStyle/>
          <a:p>
            <a:r>
              <a:rPr lang="en-US" altLang="en-US" dirty="0"/>
              <a:t>Basic Structure of JavaFX</a:t>
            </a:r>
          </a:p>
        </p:txBody>
      </p:sp>
      <p:sp>
        <p:nvSpPr>
          <p:cNvPr id="19460" name="Rectangle 3">
            <a:extLst>
              <a:ext uri="{FF2B5EF4-FFF2-40B4-BE49-F238E27FC236}">
                <a16:creationId xmlns:a16="http://schemas.microsoft.com/office/drawing/2014/main" id="{73052CFF-BFEE-4CFF-B943-A66009B0A0CB}"/>
              </a:ext>
            </a:extLst>
          </p:cNvPr>
          <p:cNvSpPr>
            <a:spLocks noGrp="1" noChangeArrowheads="1"/>
          </p:cNvSpPr>
          <p:nvPr>
            <p:ph type="body" idx="1"/>
          </p:nvPr>
        </p:nvSpPr>
        <p:spPr>
          <a:xfrm>
            <a:off x="457200" y="1295400"/>
            <a:ext cx="8458200" cy="1447800"/>
          </a:xfrm>
          <a:noFill/>
        </p:spPr>
        <p:txBody>
          <a:bodyPr/>
          <a:lstStyle/>
          <a:p>
            <a:pPr>
              <a:spcAft>
                <a:spcPts val="1200"/>
              </a:spcAft>
            </a:pPr>
            <a:r>
              <a:rPr lang="en-US" altLang="en-US"/>
              <a:t>Application</a:t>
            </a:r>
          </a:p>
          <a:p>
            <a:pPr>
              <a:spcAft>
                <a:spcPts val="1200"/>
              </a:spcAft>
            </a:pPr>
            <a:r>
              <a:rPr lang="en-US" altLang="en-US"/>
              <a:t>Override the start(Stage) method</a:t>
            </a:r>
          </a:p>
          <a:p>
            <a:pPr>
              <a:spcAft>
                <a:spcPts val="1200"/>
              </a:spcAft>
            </a:pPr>
            <a:r>
              <a:rPr lang="en-US" altLang="en-US"/>
              <a:t>Stage, Scene, and Nodes</a:t>
            </a:r>
          </a:p>
        </p:txBody>
      </p:sp>
      <p:sp>
        <p:nvSpPr>
          <p:cNvPr id="2" name="Rectangle 6">
            <a:extLst>
              <a:ext uri="{FF2B5EF4-FFF2-40B4-BE49-F238E27FC236}">
                <a16:creationId xmlns:a16="http://schemas.microsoft.com/office/drawing/2014/main" id="{E0657C3F-49F5-40B6-B575-DDF1ED0598A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462" name="AutoShape 4">
            <a:hlinkClick r:id="rId2" action="ppaction://program" highlightClick="1"/>
            <a:extLst>
              <a:ext uri="{FF2B5EF4-FFF2-40B4-BE49-F238E27FC236}">
                <a16:creationId xmlns:a16="http://schemas.microsoft.com/office/drawing/2014/main" id="{1334E518-07FF-409F-B036-BE940305D299}"/>
              </a:ext>
            </a:extLst>
          </p:cNvPr>
          <p:cNvSpPr>
            <a:spLocks noChangeArrowheads="1"/>
          </p:cNvSpPr>
          <p:nvPr/>
        </p:nvSpPr>
        <p:spPr bwMode="auto">
          <a:xfrm>
            <a:off x="7116763" y="4724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 name="AutoShape 7">
            <a:hlinkClick r:id="" action="ppaction://noaction" highlightClick="1"/>
            <a:extLst>
              <a:ext uri="{FF2B5EF4-FFF2-40B4-BE49-F238E27FC236}">
                <a16:creationId xmlns:a16="http://schemas.microsoft.com/office/drawing/2014/main" id="{00ECFBD1-67C8-41F3-A93F-259A9D40A601}"/>
              </a:ext>
            </a:extLst>
          </p:cNvPr>
          <p:cNvSpPr>
            <a:spLocks noChangeArrowheads="1"/>
          </p:cNvSpPr>
          <p:nvPr/>
        </p:nvSpPr>
        <p:spPr bwMode="auto">
          <a:xfrm>
            <a:off x="4678363" y="4724400"/>
            <a:ext cx="21336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dirty="0" err="1">
                <a:solidFill>
                  <a:schemeClr val="accent1"/>
                </a:solidFill>
                <a:latin typeface="Book Antiqua" panose="02040602050305030304" pitchFamily="18" charset="0"/>
                <a:hlinkClick r:id="rId3" action="ppaction://program"/>
              </a:rPr>
              <a:t>MyJavaFX</a:t>
            </a:r>
            <a:endParaRPr lang="en-US" altLang="en-US" dirty="0">
              <a:solidFill>
                <a:schemeClr val="accent1"/>
              </a:solidFill>
            </a:endParaRPr>
          </a:p>
        </p:txBody>
      </p:sp>
      <p:sp>
        <p:nvSpPr>
          <p:cNvPr id="19464" name="AutoShape 8">
            <a:hlinkClick r:id="rId4" highlightClick="1"/>
            <a:extLst>
              <a:ext uri="{FF2B5EF4-FFF2-40B4-BE49-F238E27FC236}">
                <a16:creationId xmlns:a16="http://schemas.microsoft.com/office/drawing/2014/main" id="{788B4BC4-BE66-4E11-BAD3-422EA7E9922C}"/>
              </a:ext>
            </a:extLst>
          </p:cNvPr>
          <p:cNvSpPr>
            <a:spLocks noChangeArrowheads="1"/>
          </p:cNvSpPr>
          <p:nvPr/>
        </p:nvSpPr>
        <p:spPr bwMode="auto">
          <a:xfrm>
            <a:off x="4068763" y="4724400"/>
            <a:ext cx="469900"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AutoShape 4">
            <a:hlinkClick r:id="rId5" action="ppaction://program" highlightClick="1"/>
            <a:extLst>
              <a:ext uri="{FF2B5EF4-FFF2-40B4-BE49-F238E27FC236}">
                <a16:creationId xmlns:a16="http://schemas.microsoft.com/office/drawing/2014/main" id="{BA54DF98-8459-40F2-98F0-56192C5BEAD6}"/>
              </a:ext>
            </a:extLst>
          </p:cNvPr>
          <p:cNvSpPr>
            <a:spLocks noChangeArrowheads="1"/>
          </p:cNvSpPr>
          <p:nvPr/>
        </p:nvSpPr>
        <p:spPr bwMode="auto">
          <a:xfrm>
            <a:off x="7116763" y="56388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1" name="AutoShape 7">
            <a:hlinkClick r:id="" action="ppaction://noaction" highlightClick="1"/>
            <a:extLst>
              <a:ext uri="{FF2B5EF4-FFF2-40B4-BE49-F238E27FC236}">
                <a16:creationId xmlns:a16="http://schemas.microsoft.com/office/drawing/2014/main" id="{225C9C9A-D7D8-43A3-8D7B-459FFF394E14}"/>
              </a:ext>
            </a:extLst>
          </p:cNvPr>
          <p:cNvSpPr>
            <a:spLocks noChangeArrowheads="1"/>
          </p:cNvSpPr>
          <p:nvPr/>
        </p:nvSpPr>
        <p:spPr bwMode="auto">
          <a:xfrm>
            <a:off x="4191000" y="5638800"/>
            <a:ext cx="2819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dirty="0" err="1">
                <a:solidFill>
                  <a:schemeClr val="accent1"/>
                </a:solidFill>
                <a:latin typeface="Book Antiqua" panose="02040602050305030304" pitchFamily="18" charset="0"/>
                <a:hlinkClick r:id="rId6" action="ppaction://program"/>
              </a:rPr>
              <a:t>MultipleStageDemo</a:t>
            </a:r>
            <a:endParaRPr lang="en-US" altLang="en-US" dirty="0">
              <a:solidFill>
                <a:schemeClr val="accent1"/>
              </a:solidFill>
            </a:endParaRPr>
          </a:p>
        </p:txBody>
      </p:sp>
      <p:sp>
        <p:nvSpPr>
          <p:cNvPr id="19467" name="AutoShape 8">
            <a:hlinkClick r:id="rId7" highlightClick="1"/>
            <a:extLst>
              <a:ext uri="{FF2B5EF4-FFF2-40B4-BE49-F238E27FC236}">
                <a16:creationId xmlns:a16="http://schemas.microsoft.com/office/drawing/2014/main" id="{5721CA99-0521-41EC-845C-38F7D83F4826}"/>
              </a:ext>
            </a:extLst>
          </p:cNvPr>
          <p:cNvSpPr>
            <a:spLocks noChangeArrowheads="1"/>
          </p:cNvSpPr>
          <p:nvPr/>
        </p:nvSpPr>
        <p:spPr bwMode="auto">
          <a:xfrm>
            <a:off x="3600450" y="56229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15">
            <a:extLst>
              <a:ext uri="{FF2B5EF4-FFF2-40B4-BE49-F238E27FC236}">
                <a16:creationId xmlns:a16="http://schemas.microsoft.com/office/drawing/2014/main" id="{CEDE66F6-4A75-4188-9411-ACBDF8FD28B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19469" name="Object 3">
            <a:extLst>
              <a:ext uri="{FF2B5EF4-FFF2-40B4-BE49-F238E27FC236}">
                <a16:creationId xmlns:a16="http://schemas.microsoft.com/office/drawing/2014/main" id="{7B0F4B06-17D5-48E3-87D4-FCE745CA1644}"/>
              </a:ext>
            </a:extLst>
          </p:cNvPr>
          <p:cNvGraphicFramePr>
            <a:graphicFrameLocks noChangeAspect="1"/>
          </p:cNvGraphicFramePr>
          <p:nvPr/>
        </p:nvGraphicFramePr>
        <p:xfrm>
          <a:off x="228600" y="3649663"/>
          <a:ext cx="3541713" cy="2446337"/>
        </p:xfrm>
        <a:graphic>
          <a:graphicData uri="http://schemas.openxmlformats.org/presentationml/2006/ole">
            <mc:AlternateContent xmlns:mc="http://schemas.openxmlformats.org/markup-compatibility/2006">
              <mc:Choice xmlns:v="urn:schemas-microsoft-com:vml" Requires="v">
                <p:oleObj name="Picture" r:id="rId8" imgW="1999971" imgH="1378022" progId="Word.Picture.8">
                  <p:embed/>
                </p:oleObj>
              </mc:Choice>
              <mc:Fallback>
                <p:oleObj name="Picture" r:id="rId8" imgW="1999971" imgH="1378022" progId="Word.Picture.8">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3649663"/>
                        <a:ext cx="3541713"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7EC25-2B31-476A-889E-07F275E554CD}"/>
              </a:ext>
            </a:extLst>
          </p:cNvPr>
          <p:cNvSpPr>
            <a:spLocks noGrp="1"/>
          </p:cNvSpPr>
          <p:nvPr>
            <p:ph idx="1"/>
          </p:nvPr>
        </p:nvSpPr>
        <p:spPr>
          <a:xfrm>
            <a:off x="304800" y="1657350"/>
            <a:ext cx="8610600" cy="4114800"/>
          </a:xfrm>
        </p:spPr>
        <p:txBody>
          <a:bodyPr/>
          <a:lstStyle/>
          <a:p>
            <a:pPr algn="just"/>
            <a:r>
              <a:rPr lang="en-US" sz="2400" b="0" i="0" dirty="0">
                <a:solidFill>
                  <a:srgbClr val="333333"/>
                </a:solidFill>
                <a:effectLst/>
                <a:latin typeface="inter-regular"/>
              </a:rPr>
              <a:t>JavaFX application is divided hierarchically into three main components known as Stage, Scene and nodes. We need to import </a:t>
            </a:r>
            <a:r>
              <a:rPr lang="en-US" sz="2400" b="1" i="0" dirty="0" err="1">
                <a:solidFill>
                  <a:srgbClr val="333333"/>
                </a:solidFill>
                <a:effectLst/>
                <a:latin typeface="inter-bold"/>
              </a:rPr>
              <a:t>javafx.application.Application</a:t>
            </a:r>
            <a:r>
              <a:rPr lang="en-US" sz="2400" b="0" i="0" dirty="0">
                <a:solidFill>
                  <a:srgbClr val="333333"/>
                </a:solidFill>
                <a:effectLst/>
                <a:latin typeface="inter-regular"/>
              </a:rPr>
              <a:t> class in every JavaFX application. This provides the following life cycle methods for JavaFX application.</a:t>
            </a:r>
          </a:p>
          <a:p>
            <a:pPr lvl="1" algn="just">
              <a:buFont typeface="Arial" panose="020B0604020202020204" pitchFamily="34" charset="0"/>
              <a:buChar char="•"/>
            </a:pPr>
            <a:r>
              <a:rPr lang="en-US" sz="2000" b="0" i="0" dirty="0">
                <a:solidFill>
                  <a:srgbClr val="000000"/>
                </a:solidFill>
                <a:effectLst/>
                <a:latin typeface="inter-regular"/>
              </a:rPr>
              <a:t>public void </a:t>
            </a:r>
            <a:r>
              <a:rPr lang="en-US" sz="2000" b="0" i="0" dirty="0" err="1">
                <a:solidFill>
                  <a:srgbClr val="000000"/>
                </a:solidFill>
                <a:effectLst/>
                <a:latin typeface="inter-regular"/>
              </a:rPr>
              <a:t>init</a:t>
            </a:r>
            <a:r>
              <a:rPr lang="en-US" sz="2000" b="0" i="0" dirty="0">
                <a:solidFill>
                  <a:srgbClr val="000000"/>
                </a:solidFill>
                <a:effectLst/>
                <a:latin typeface="inter-regular"/>
              </a:rPr>
              <a:t>()</a:t>
            </a:r>
          </a:p>
          <a:p>
            <a:pPr lvl="1" algn="just">
              <a:buFont typeface="Arial" panose="020B0604020202020204" pitchFamily="34" charset="0"/>
              <a:buChar char="•"/>
            </a:pPr>
            <a:r>
              <a:rPr lang="en-US" sz="2000" b="0" i="0" dirty="0">
                <a:solidFill>
                  <a:srgbClr val="000000"/>
                </a:solidFill>
                <a:effectLst/>
                <a:latin typeface="inter-regular"/>
              </a:rPr>
              <a:t>public abstract void start(Stage </a:t>
            </a:r>
            <a:r>
              <a:rPr lang="en-US" sz="2000" b="0" i="0" dirty="0" err="1">
                <a:solidFill>
                  <a:srgbClr val="000000"/>
                </a:solidFill>
                <a:effectLst/>
                <a:latin typeface="inter-regular"/>
              </a:rPr>
              <a:t>primaryStage</a:t>
            </a:r>
            <a:r>
              <a:rPr lang="en-US" sz="2000" b="0" i="0" dirty="0">
                <a:solidFill>
                  <a:srgbClr val="000000"/>
                </a:solidFill>
                <a:effectLst/>
                <a:latin typeface="inter-regular"/>
              </a:rPr>
              <a:t>)</a:t>
            </a:r>
          </a:p>
          <a:p>
            <a:pPr lvl="1" algn="just">
              <a:buFont typeface="Arial" panose="020B0604020202020204" pitchFamily="34" charset="0"/>
              <a:buChar char="•"/>
            </a:pPr>
            <a:r>
              <a:rPr lang="en-US" sz="2000" b="0" i="0" dirty="0">
                <a:solidFill>
                  <a:srgbClr val="000000"/>
                </a:solidFill>
                <a:effectLst/>
                <a:latin typeface="inter-regular"/>
              </a:rPr>
              <a:t>public void stop()</a:t>
            </a:r>
          </a:p>
          <a:p>
            <a:pPr algn="just"/>
            <a:r>
              <a:rPr lang="en-US" sz="2400" b="0" i="0" dirty="0">
                <a:solidFill>
                  <a:srgbClr val="333333"/>
                </a:solidFill>
                <a:effectLst/>
                <a:latin typeface="inter-regular"/>
              </a:rPr>
              <a:t>in order to create a basic JavaFX application, we need to:</a:t>
            </a:r>
          </a:p>
          <a:p>
            <a:pPr lvl="1" algn="just">
              <a:buFont typeface="+mj-lt"/>
              <a:buAutoNum type="arabicPeriod"/>
            </a:pPr>
            <a:r>
              <a:rPr lang="en-US" sz="2000" b="0" i="0" dirty="0">
                <a:solidFill>
                  <a:srgbClr val="000000"/>
                </a:solidFill>
                <a:effectLst/>
                <a:latin typeface="inter-regular"/>
              </a:rPr>
              <a:t>Import </a:t>
            </a:r>
            <a:r>
              <a:rPr lang="en-US" sz="2000" b="1" i="0" dirty="0" err="1">
                <a:solidFill>
                  <a:srgbClr val="000000"/>
                </a:solidFill>
                <a:effectLst/>
                <a:latin typeface="inter-bold"/>
              </a:rPr>
              <a:t>javafx.application.Application</a:t>
            </a:r>
            <a:r>
              <a:rPr lang="en-US" sz="2000" b="0" i="0" dirty="0">
                <a:solidFill>
                  <a:srgbClr val="000000"/>
                </a:solidFill>
                <a:effectLst/>
                <a:latin typeface="inter-regular"/>
              </a:rPr>
              <a:t> into our code.</a:t>
            </a:r>
          </a:p>
          <a:p>
            <a:pPr lvl="1" algn="just">
              <a:buFont typeface="+mj-lt"/>
              <a:buAutoNum type="arabicPeriod"/>
            </a:pPr>
            <a:r>
              <a:rPr lang="en-US" sz="2000" b="0" i="0" dirty="0">
                <a:solidFill>
                  <a:srgbClr val="000000"/>
                </a:solidFill>
                <a:effectLst/>
                <a:latin typeface="inter-regular"/>
              </a:rPr>
              <a:t>Inherit </a:t>
            </a:r>
            <a:r>
              <a:rPr lang="en-US" sz="2000" b="1" i="0" dirty="0">
                <a:solidFill>
                  <a:srgbClr val="000000"/>
                </a:solidFill>
                <a:effectLst/>
                <a:latin typeface="inter-bold"/>
              </a:rPr>
              <a:t>Application</a:t>
            </a:r>
            <a:r>
              <a:rPr lang="en-US" sz="2000" b="0" i="0" dirty="0">
                <a:solidFill>
                  <a:srgbClr val="000000"/>
                </a:solidFill>
                <a:effectLst/>
                <a:latin typeface="inter-regular"/>
              </a:rPr>
              <a:t> into our class.</a:t>
            </a:r>
          </a:p>
          <a:p>
            <a:pPr lvl="1" algn="just">
              <a:buFont typeface="+mj-lt"/>
              <a:buAutoNum type="arabicPeriod"/>
            </a:pPr>
            <a:r>
              <a:rPr lang="en-US" sz="2000" b="0" i="0" dirty="0">
                <a:solidFill>
                  <a:srgbClr val="000000"/>
                </a:solidFill>
                <a:effectLst/>
                <a:latin typeface="inter-regular"/>
              </a:rPr>
              <a:t>Override </a:t>
            </a:r>
            <a:r>
              <a:rPr lang="en-US" sz="2000" b="1" i="0" dirty="0">
                <a:solidFill>
                  <a:srgbClr val="000000"/>
                </a:solidFill>
                <a:effectLst/>
                <a:latin typeface="inter-bold"/>
              </a:rPr>
              <a:t>start()</a:t>
            </a:r>
            <a:r>
              <a:rPr lang="en-US" sz="2000" b="0" i="0" dirty="0">
                <a:solidFill>
                  <a:srgbClr val="000000"/>
                </a:solidFill>
                <a:effectLst/>
                <a:latin typeface="inter-regular"/>
              </a:rPr>
              <a:t> method of Application class.</a:t>
            </a:r>
          </a:p>
        </p:txBody>
      </p:sp>
      <p:sp>
        <p:nvSpPr>
          <p:cNvPr id="4" name="Slide Number Placeholder 3">
            <a:extLst>
              <a:ext uri="{FF2B5EF4-FFF2-40B4-BE49-F238E27FC236}">
                <a16:creationId xmlns:a16="http://schemas.microsoft.com/office/drawing/2014/main" id="{20BF3F76-E713-4FCD-A049-2D1BA0E25516}"/>
              </a:ext>
            </a:extLst>
          </p:cNvPr>
          <p:cNvSpPr>
            <a:spLocks noGrp="1"/>
          </p:cNvSpPr>
          <p:nvPr>
            <p:ph type="sldNum" sz="quarter" idx="11"/>
          </p:nvPr>
        </p:nvSpPr>
        <p:spPr/>
        <p:txBody>
          <a:bodyPr/>
          <a:lstStyle/>
          <a:p>
            <a:fld id="{C76610BA-6366-4D8A-B88A-25E6618E6B58}" type="slidenum">
              <a:rPr lang="en-US" altLang="en-US" smtClean="0"/>
              <a:pPr/>
              <a:t>15</a:t>
            </a:fld>
            <a:endParaRPr lang="en-US" altLang="en-US"/>
          </a:p>
        </p:txBody>
      </p:sp>
      <p:sp>
        <p:nvSpPr>
          <p:cNvPr id="6" name="Rectangle 2">
            <a:extLst>
              <a:ext uri="{FF2B5EF4-FFF2-40B4-BE49-F238E27FC236}">
                <a16:creationId xmlns:a16="http://schemas.microsoft.com/office/drawing/2014/main" id="{E861ED3C-5D2E-44DC-9671-AAF605724646}"/>
              </a:ext>
            </a:extLst>
          </p:cNvPr>
          <p:cNvSpPr>
            <a:spLocks noGrp="1" noChangeArrowheads="1"/>
          </p:cNvSpPr>
          <p:nvPr>
            <p:ph type="title"/>
          </p:nvPr>
        </p:nvSpPr>
        <p:spPr>
          <a:xfrm>
            <a:off x="685800" y="0"/>
            <a:ext cx="7772400" cy="1428750"/>
          </a:xfrm>
          <a:noFill/>
        </p:spPr>
        <p:txBody>
          <a:bodyPr/>
          <a:lstStyle/>
          <a:p>
            <a:r>
              <a:rPr lang="en-US" altLang="en-US" dirty="0"/>
              <a:t>Basic Structure of JavaFX</a:t>
            </a:r>
          </a:p>
        </p:txBody>
      </p:sp>
    </p:spTree>
    <p:extLst>
      <p:ext uri="{BB962C8B-B14F-4D97-AF65-F5344CB8AC3E}">
        <p14:creationId xmlns:p14="http://schemas.microsoft.com/office/powerpoint/2010/main" val="268654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99EAD-2911-408F-8345-E5083D3CFDC6}"/>
              </a:ext>
            </a:extLst>
          </p:cNvPr>
          <p:cNvSpPr>
            <a:spLocks noGrp="1"/>
          </p:cNvSpPr>
          <p:nvPr>
            <p:ph idx="1"/>
          </p:nvPr>
        </p:nvSpPr>
        <p:spPr>
          <a:xfrm>
            <a:off x="762000" y="956624"/>
            <a:ext cx="7772400" cy="4114800"/>
          </a:xfrm>
        </p:spPr>
        <p:txBody>
          <a:bodyPr/>
          <a:lstStyle/>
          <a:p>
            <a:pPr algn="just"/>
            <a:r>
              <a:rPr lang="en-US" sz="2300" b="1" i="0" dirty="0">
                <a:solidFill>
                  <a:srgbClr val="610B38"/>
                </a:solidFill>
                <a:effectLst/>
                <a:latin typeface="erdana"/>
              </a:rPr>
              <a:t>Stage:</a:t>
            </a:r>
          </a:p>
          <a:p>
            <a:pPr algn="just"/>
            <a:r>
              <a:rPr lang="en-US" sz="2300" b="1" i="0" dirty="0">
                <a:solidFill>
                  <a:srgbClr val="333333"/>
                </a:solidFill>
                <a:effectLst/>
                <a:latin typeface="inter-bold"/>
              </a:rPr>
              <a:t>Stage</a:t>
            </a:r>
            <a:r>
              <a:rPr lang="en-US" sz="2300" b="0" i="0" dirty="0">
                <a:solidFill>
                  <a:srgbClr val="333333"/>
                </a:solidFill>
                <a:effectLst/>
                <a:latin typeface="inter-regular"/>
              </a:rPr>
              <a:t> in a JavaFX application is similar to the </a:t>
            </a:r>
            <a:r>
              <a:rPr lang="en-US" sz="2300" b="1" i="0" dirty="0">
                <a:solidFill>
                  <a:srgbClr val="333333"/>
                </a:solidFill>
                <a:effectLst/>
                <a:latin typeface="inter-bold"/>
              </a:rPr>
              <a:t>Frame</a:t>
            </a:r>
            <a:r>
              <a:rPr lang="en-US" sz="2300" b="0" i="0" dirty="0">
                <a:solidFill>
                  <a:srgbClr val="333333"/>
                </a:solidFill>
                <a:effectLst/>
                <a:latin typeface="inter-regular"/>
              </a:rPr>
              <a:t> in a Swing Application. </a:t>
            </a:r>
          </a:p>
          <a:p>
            <a:pPr algn="just"/>
            <a:r>
              <a:rPr lang="en-US" sz="2300" b="0" i="0" dirty="0">
                <a:solidFill>
                  <a:srgbClr val="333333"/>
                </a:solidFill>
                <a:effectLst/>
                <a:latin typeface="inter-regular"/>
              </a:rPr>
              <a:t>It acts like a container for all the JavaFX objects. Primary Stage is created internally by the platform. Other stages can further be created by the application. </a:t>
            </a:r>
          </a:p>
          <a:p>
            <a:pPr algn="just"/>
            <a:r>
              <a:rPr lang="en-US" sz="2300" b="0" i="0" dirty="0">
                <a:solidFill>
                  <a:srgbClr val="333333"/>
                </a:solidFill>
                <a:effectLst/>
                <a:latin typeface="inter-regular"/>
              </a:rPr>
              <a:t>The object of primary stage is passed to </a:t>
            </a:r>
            <a:r>
              <a:rPr lang="en-US" sz="2300" b="1" i="0" dirty="0">
                <a:solidFill>
                  <a:srgbClr val="333333"/>
                </a:solidFill>
                <a:effectLst/>
                <a:latin typeface="inter-bold"/>
              </a:rPr>
              <a:t>start</a:t>
            </a:r>
            <a:r>
              <a:rPr lang="en-US" sz="2300" b="0" i="0" dirty="0">
                <a:solidFill>
                  <a:srgbClr val="333333"/>
                </a:solidFill>
                <a:effectLst/>
                <a:latin typeface="inter-regular"/>
              </a:rPr>
              <a:t> method. </a:t>
            </a:r>
          </a:p>
          <a:p>
            <a:pPr algn="just"/>
            <a:r>
              <a:rPr lang="en-US" sz="2300" b="0" i="0" dirty="0">
                <a:solidFill>
                  <a:srgbClr val="333333"/>
                </a:solidFill>
                <a:effectLst/>
                <a:latin typeface="inter-regular"/>
              </a:rPr>
              <a:t>We need to call </a:t>
            </a:r>
            <a:r>
              <a:rPr lang="en-US" sz="2300" b="1" i="0" dirty="0">
                <a:solidFill>
                  <a:srgbClr val="333333"/>
                </a:solidFill>
                <a:effectLst/>
                <a:latin typeface="inter-bold"/>
              </a:rPr>
              <a:t>show</a:t>
            </a:r>
            <a:r>
              <a:rPr lang="en-US" sz="2300" b="0" i="0" dirty="0">
                <a:solidFill>
                  <a:srgbClr val="333333"/>
                </a:solidFill>
                <a:effectLst/>
                <a:latin typeface="inter-regular"/>
              </a:rPr>
              <a:t> method on the </a:t>
            </a:r>
            <a:r>
              <a:rPr lang="en-US" sz="2300" b="1" i="0" dirty="0">
                <a:solidFill>
                  <a:srgbClr val="333333"/>
                </a:solidFill>
                <a:effectLst/>
                <a:latin typeface="inter-bold"/>
              </a:rPr>
              <a:t>primary stage object</a:t>
            </a:r>
            <a:r>
              <a:rPr lang="en-US" sz="2300" b="0" i="0" dirty="0">
                <a:solidFill>
                  <a:srgbClr val="333333"/>
                </a:solidFill>
                <a:effectLst/>
                <a:latin typeface="inter-regular"/>
              </a:rPr>
              <a:t> in order to show our primary stage. Initially, the primary Stage looks like following.</a:t>
            </a:r>
          </a:p>
        </p:txBody>
      </p:sp>
      <p:sp>
        <p:nvSpPr>
          <p:cNvPr id="4" name="Slide Number Placeholder 3">
            <a:extLst>
              <a:ext uri="{FF2B5EF4-FFF2-40B4-BE49-F238E27FC236}">
                <a16:creationId xmlns:a16="http://schemas.microsoft.com/office/drawing/2014/main" id="{2F0C2120-3D17-493E-9FF2-DC14CB2F4BFA}"/>
              </a:ext>
            </a:extLst>
          </p:cNvPr>
          <p:cNvSpPr>
            <a:spLocks noGrp="1"/>
          </p:cNvSpPr>
          <p:nvPr>
            <p:ph type="sldNum" sz="quarter" idx="11"/>
          </p:nvPr>
        </p:nvSpPr>
        <p:spPr/>
        <p:txBody>
          <a:bodyPr/>
          <a:lstStyle/>
          <a:p>
            <a:fld id="{C76610BA-6366-4D8A-B88A-25E6618E6B58}" type="slidenum">
              <a:rPr lang="en-US" altLang="en-US" smtClean="0"/>
              <a:pPr/>
              <a:t>16</a:t>
            </a:fld>
            <a:endParaRPr lang="en-US" altLang="en-US"/>
          </a:p>
        </p:txBody>
      </p:sp>
      <p:pic>
        <p:nvPicPr>
          <p:cNvPr id="5" name="Picture 4">
            <a:extLst>
              <a:ext uri="{FF2B5EF4-FFF2-40B4-BE49-F238E27FC236}">
                <a16:creationId xmlns:a16="http://schemas.microsoft.com/office/drawing/2014/main" id="{ED05093A-74D6-49D7-828E-5E28BCF9FFB0}"/>
              </a:ext>
            </a:extLst>
          </p:cNvPr>
          <p:cNvPicPr>
            <a:picLocks noChangeAspect="1"/>
          </p:cNvPicPr>
          <p:nvPr/>
        </p:nvPicPr>
        <p:blipFill>
          <a:blip r:embed="rId2"/>
          <a:stretch>
            <a:fillRect/>
          </a:stretch>
        </p:blipFill>
        <p:spPr>
          <a:xfrm>
            <a:off x="3581400" y="4599298"/>
            <a:ext cx="3086100" cy="1943100"/>
          </a:xfrm>
          <a:prstGeom prst="rect">
            <a:avLst/>
          </a:prstGeom>
        </p:spPr>
      </p:pic>
      <p:sp>
        <p:nvSpPr>
          <p:cNvPr id="6" name="Rectangle 2">
            <a:extLst>
              <a:ext uri="{FF2B5EF4-FFF2-40B4-BE49-F238E27FC236}">
                <a16:creationId xmlns:a16="http://schemas.microsoft.com/office/drawing/2014/main" id="{346E794F-91EE-4A7B-8090-A63C9F5DA2D3}"/>
              </a:ext>
            </a:extLst>
          </p:cNvPr>
          <p:cNvSpPr>
            <a:spLocks noGrp="1" noChangeArrowheads="1"/>
          </p:cNvSpPr>
          <p:nvPr>
            <p:ph type="title"/>
          </p:nvPr>
        </p:nvSpPr>
        <p:spPr>
          <a:xfrm>
            <a:off x="685800" y="-1"/>
            <a:ext cx="7772400" cy="956625"/>
          </a:xfrm>
          <a:noFill/>
        </p:spPr>
        <p:txBody>
          <a:bodyPr/>
          <a:lstStyle/>
          <a:p>
            <a:r>
              <a:rPr lang="en-US" altLang="en-US" dirty="0"/>
              <a:t>Basic Structure of JavaFX</a:t>
            </a:r>
          </a:p>
        </p:txBody>
      </p:sp>
    </p:spTree>
    <p:extLst>
      <p:ext uri="{BB962C8B-B14F-4D97-AF65-F5344CB8AC3E}">
        <p14:creationId xmlns:p14="http://schemas.microsoft.com/office/powerpoint/2010/main" val="290988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CA9B3-0807-4D76-8D64-C451920E0EEA}"/>
              </a:ext>
            </a:extLst>
          </p:cNvPr>
          <p:cNvSpPr>
            <a:spLocks noGrp="1"/>
          </p:cNvSpPr>
          <p:nvPr>
            <p:ph idx="1"/>
          </p:nvPr>
        </p:nvSpPr>
        <p:spPr/>
        <p:txBody>
          <a:bodyPr/>
          <a:lstStyle/>
          <a:p>
            <a:pPr algn="just"/>
            <a:r>
              <a:rPr lang="en-US" sz="2300" b="1" i="0" dirty="0">
                <a:solidFill>
                  <a:srgbClr val="610B38"/>
                </a:solidFill>
                <a:effectLst/>
                <a:latin typeface="erdana"/>
              </a:rPr>
              <a:t>Scene:</a:t>
            </a:r>
          </a:p>
          <a:p>
            <a:pPr algn="just"/>
            <a:r>
              <a:rPr lang="en-US" sz="2300" b="0" i="0" dirty="0">
                <a:solidFill>
                  <a:srgbClr val="333333"/>
                </a:solidFill>
                <a:effectLst/>
                <a:latin typeface="inter-regular"/>
              </a:rPr>
              <a:t>Scene actually holds all the physical contents (nodes) of a JavaFX application. </a:t>
            </a:r>
            <a:r>
              <a:rPr lang="en-US" sz="2300" b="1" i="0" dirty="0" err="1">
                <a:solidFill>
                  <a:srgbClr val="333333"/>
                </a:solidFill>
                <a:effectLst/>
                <a:latin typeface="inter-bold"/>
              </a:rPr>
              <a:t>Javafx.scene.Scene</a:t>
            </a:r>
            <a:r>
              <a:rPr lang="en-US" sz="2300" b="0" i="0" dirty="0">
                <a:solidFill>
                  <a:srgbClr val="333333"/>
                </a:solidFill>
                <a:effectLst/>
                <a:latin typeface="inter-regular"/>
              </a:rPr>
              <a:t> class provides all the methods to deal with a scene object. Creating scene is necessary in order to visualize the contents on the stage.</a:t>
            </a:r>
          </a:p>
          <a:p>
            <a:pPr algn="just"/>
            <a:r>
              <a:rPr lang="en-US" sz="2300" b="1" i="0" dirty="0">
                <a:solidFill>
                  <a:srgbClr val="610B38"/>
                </a:solidFill>
                <a:effectLst/>
                <a:latin typeface="erdana"/>
              </a:rPr>
              <a:t>Scene Graph:</a:t>
            </a:r>
          </a:p>
          <a:p>
            <a:pPr algn="just"/>
            <a:r>
              <a:rPr lang="en-US" sz="2300" b="0" i="0" dirty="0">
                <a:solidFill>
                  <a:srgbClr val="333333"/>
                </a:solidFill>
                <a:effectLst/>
                <a:latin typeface="inter-regular"/>
              </a:rPr>
              <a:t>Scene Graph exists at the lowest level of the hierarchy. It can be seen as the collection of various </a:t>
            </a:r>
            <a:r>
              <a:rPr lang="en-US" sz="2300" b="1" i="0" dirty="0">
                <a:solidFill>
                  <a:srgbClr val="333333"/>
                </a:solidFill>
                <a:effectLst/>
                <a:latin typeface="inter-regular"/>
              </a:rPr>
              <a:t>nodes.</a:t>
            </a:r>
            <a:r>
              <a:rPr lang="en-US" sz="2300" b="0" i="0" dirty="0">
                <a:solidFill>
                  <a:srgbClr val="333333"/>
                </a:solidFill>
                <a:effectLst/>
                <a:latin typeface="inter-regular"/>
              </a:rPr>
              <a:t> A </a:t>
            </a:r>
            <a:r>
              <a:rPr lang="en-US" sz="2300" b="1" i="0" dirty="0">
                <a:solidFill>
                  <a:srgbClr val="333333"/>
                </a:solidFill>
                <a:effectLst/>
                <a:latin typeface="inter-regular"/>
              </a:rPr>
              <a:t>node</a:t>
            </a:r>
            <a:r>
              <a:rPr lang="en-US" sz="2300" b="0" i="0" dirty="0">
                <a:solidFill>
                  <a:srgbClr val="333333"/>
                </a:solidFill>
                <a:effectLst/>
                <a:latin typeface="inter-regular"/>
              </a:rPr>
              <a:t> is the element which is visualized on the stage. It can be any button, text box, layout, image, radio button, check box, etc.</a:t>
            </a:r>
          </a:p>
          <a:p>
            <a:pPr algn="just"/>
            <a:r>
              <a:rPr lang="en-US" sz="2300" b="0" i="0" dirty="0">
                <a:solidFill>
                  <a:srgbClr val="333333"/>
                </a:solidFill>
                <a:effectLst/>
                <a:latin typeface="inter-regular"/>
              </a:rPr>
              <a:t>The nodes are implemented in a tree kind of structure. There is always one root in the scene graph.</a:t>
            </a:r>
          </a:p>
        </p:txBody>
      </p:sp>
      <p:sp>
        <p:nvSpPr>
          <p:cNvPr id="4" name="Slide Number Placeholder 3">
            <a:extLst>
              <a:ext uri="{FF2B5EF4-FFF2-40B4-BE49-F238E27FC236}">
                <a16:creationId xmlns:a16="http://schemas.microsoft.com/office/drawing/2014/main" id="{F05AEEE3-2465-4A66-A239-F43910B010C8}"/>
              </a:ext>
            </a:extLst>
          </p:cNvPr>
          <p:cNvSpPr>
            <a:spLocks noGrp="1"/>
          </p:cNvSpPr>
          <p:nvPr>
            <p:ph type="sldNum" sz="quarter" idx="11"/>
          </p:nvPr>
        </p:nvSpPr>
        <p:spPr/>
        <p:txBody>
          <a:bodyPr/>
          <a:lstStyle/>
          <a:p>
            <a:fld id="{C76610BA-6366-4D8A-B88A-25E6618E6B58}" type="slidenum">
              <a:rPr lang="en-US" altLang="en-US" smtClean="0"/>
              <a:pPr/>
              <a:t>17</a:t>
            </a:fld>
            <a:endParaRPr lang="en-US" altLang="en-US"/>
          </a:p>
        </p:txBody>
      </p:sp>
      <p:sp>
        <p:nvSpPr>
          <p:cNvPr id="5" name="Rectangle 2">
            <a:extLst>
              <a:ext uri="{FF2B5EF4-FFF2-40B4-BE49-F238E27FC236}">
                <a16:creationId xmlns:a16="http://schemas.microsoft.com/office/drawing/2014/main" id="{2326FF3B-44DD-4C2F-9C33-B03D40AD113D}"/>
              </a:ext>
            </a:extLst>
          </p:cNvPr>
          <p:cNvSpPr>
            <a:spLocks noGrp="1" noChangeArrowheads="1"/>
          </p:cNvSpPr>
          <p:nvPr>
            <p:ph type="title"/>
          </p:nvPr>
        </p:nvSpPr>
        <p:spPr>
          <a:xfrm>
            <a:off x="685800" y="0"/>
            <a:ext cx="7772400" cy="1428750"/>
          </a:xfrm>
          <a:noFill/>
        </p:spPr>
        <p:txBody>
          <a:bodyPr/>
          <a:lstStyle/>
          <a:p>
            <a:r>
              <a:rPr lang="en-US" altLang="en-US" dirty="0"/>
              <a:t>Basic Structure of JavaFX</a:t>
            </a:r>
          </a:p>
        </p:txBody>
      </p:sp>
    </p:spTree>
    <p:extLst>
      <p:ext uri="{BB962C8B-B14F-4D97-AF65-F5344CB8AC3E}">
        <p14:creationId xmlns:p14="http://schemas.microsoft.com/office/powerpoint/2010/main" val="420999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AFC5A-9BE8-428F-B845-17AAA9D1E4C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44D7374-69CC-4261-B043-A8CDD3CD192D}"/>
              </a:ext>
            </a:extLst>
          </p:cNvPr>
          <p:cNvSpPr>
            <a:spLocks noGrp="1"/>
          </p:cNvSpPr>
          <p:nvPr>
            <p:ph type="sldNum" sz="quarter" idx="11"/>
          </p:nvPr>
        </p:nvSpPr>
        <p:spPr/>
        <p:txBody>
          <a:bodyPr/>
          <a:lstStyle/>
          <a:p>
            <a:fld id="{C76610BA-6366-4D8A-B88A-25E6618E6B58}" type="slidenum">
              <a:rPr lang="en-US" altLang="en-US" smtClean="0"/>
              <a:pPr/>
              <a:t>18</a:t>
            </a:fld>
            <a:endParaRPr lang="en-US" altLang="en-US"/>
          </a:p>
        </p:txBody>
      </p:sp>
      <p:pic>
        <p:nvPicPr>
          <p:cNvPr id="5" name="Picture 4">
            <a:extLst>
              <a:ext uri="{FF2B5EF4-FFF2-40B4-BE49-F238E27FC236}">
                <a16:creationId xmlns:a16="http://schemas.microsoft.com/office/drawing/2014/main" id="{2820FAC3-CBC9-46F9-8333-24E58F9F16B9}"/>
              </a:ext>
            </a:extLst>
          </p:cNvPr>
          <p:cNvPicPr>
            <a:picLocks noChangeAspect="1"/>
          </p:cNvPicPr>
          <p:nvPr/>
        </p:nvPicPr>
        <p:blipFill>
          <a:blip r:embed="rId2"/>
          <a:stretch>
            <a:fillRect/>
          </a:stretch>
        </p:blipFill>
        <p:spPr>
          <a:xfrm>
            <a:off x="1143000" y="2209800"/>
            <a:ext cx="6153150" cy="3286125"/>
          </a:xfrm>
          <a:prstGeom prst="rect">
            <a:avLst/>
          </a:prstGeom>
        </p:spPr>
      </p:pic>
      <p:sp>
        <p:nvSpPr>
          <p:cNvPr id="6" name="Rectangle 2">
            <a:extLst>
              <a:ext uri="{FF2B5EF4-FFF2-40B4-BE49-F238E27FC236}">
                <a16:creationId xmlns:a16="http://schemas.microsoft.com/office/drawing/2014/main" id="{68FC57F9-AB59-4BC6-A250-A9B7E32D43F8}"/>
              </a:ext>
            </a:extLst>
          </p:cNvPr>
          <p:cNvSpPr>
            <a:spLocks noGrp="1" noChangeArrowheads="1"/>
          </p:cNvSpPr>
          <p:nvPr>
            <p:ph type="title"/>
          </p:nvPr>
        </p:nvSpPr>
        <p:spPr>
          <a:xfrm>
            <a:off x="685800" y="-57150"/>
            <a:ext cx="7772400" cy="1428750"/>
          </a:xfrm>
          <a:noFill/>
        </p:spPr>
        <p:txBody>
          <a:bodyPr/>
          <a:lstStyle/>
          <a:p>
            <a:r>
              <a:rPr lang="en-US" altLang="en-US" dirty="0"/>
              <a:t>Basic Structure of JavaFX</a:t>
            </a:r>
          </a:p>
        </p:txBody>
      </p:sp>
    </p:spTree>
    <p:extLst>
      <p:ext uri="{BB962C8B-B14F-4D97-AF65-F5344CB8AC3E}">
        <p14:creationId xmlns:p14="http://schemas.microsoft.com/office/powerpoint/2010/main" val="48160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1029-072F-49C9-8FD9-CC941C843189}"/>
              </a:ext>
            </a:extLst>
          </p:cNvPr>
          <p:cNvSpPr>
            <a:spLocks noGrp="1"/>
          </p:cNvSpPr>
          <p:nvPr>
            <p:ph type="title"/>
          </p:nvPr>
        </p:nvSpPr>
        <p:spPr>
          <a:xfrm>
            <a:off x="685800" y="101355"/>
            <a:ext cx="7772400" cy="628650"/>
          </a:xfrm>
        </p:spPr>
        <p:txBody>
          <a:bodyPr/>
          <a:lstStyle/>
          <a:p>
            <a:r>
              <a:rPr lang="en-US" sz="3600" dirty="0">
                <a:solidFill>
                  <a:srgbClr val="610B38"/>
                </a:solidFill>
                <a:latin typeface="erdana"/>
              </a:rPr>
              <a:t>F</a:t>
            </a:r>
            <a:r>
              <a:rPr lang="en-US" sz="3600" b="0" i="0" dirty="0">
                <a:solidFill>
                  <a:srgbClr val="610B38"/>
                </a:solidFill>
                <a:effectLst/>
                <a:latin typeface="erdana"/>
              </a:rPr>
              <a:t>irst JavaFX Application</a:t>
            </a:r>
            <a:endParaRPr lang="en-US" sz="3600" dirty="0"/>
          </a:p>
        </p:txBody>
      </p:sp>
      <p:sp>
        <p:nvSpPr>
          <p:cNvPr id="3" name="Content Placeholder 2">
            <a:extLst>
              <a:ext uri="{FF2B5EF4-FFF2-40B4-BE49-F238E27FC236}">
                <a16:creationId xmlns:a16="http://schemas.microsoft.com/office/drawing/2014/main" id="{C8C90D2F-6A97-47F1-A5C0-5CB42CD100FB}"/>
              </a:ext>
            </a:extLst>
          </p:cNvPr>
          <p:cNvSpPr>
            <a:spLocks noGrp="1"/>
          </p:cNvSpPr>
          <p:nvPr>
            <p:ph idx="1"/>
          </p:nvPr>
        </p:nvSpPr>
        <p:spPr>
          <a:xfrm>
            <a:off x="119406" y="730005"/>
            <a:ext cx="4147794" cy="5476215"/>
          </a:xfrm>
          <a:ln>
            <a:solidFill>
              <a:schemeClr val="accent1"/>
            </a:solidFill>
          </a:ln>
        </p:spPr>
        <p:txBody>
          <a:bodyPr/>
          <a:lstStyle/>
          <a:p>
            <a:pPr marL="0" indent="0" algn="just">
              <a:buNone/>
            </a:pPr>
            <a:r>
              <a:rPr lang="en-US" sz="1800" dirty="0">
                <a:solidFill>
                  <a:srgbClr val="333333"/>
                </a:solidFill>
                <a:latin typeface="inter-regular"/>
              </a:rPr>
              <a:t>A</a:t>
            </a:r>
            <a:r>
              <a:rPr lang="en-US" sz="1800" b="0" i="0" dirty="0">
                <a:solidFill>
                  <a:srgbClr val="333333"/>
                </a:solidFill>
                <a:effectLst/>
                <a:latin typeface="inter-regular"/>
              </a:rPr>
              <a:t> simple JavaFX application which prints </a:t>
            </a:r>
            <a:r>
              <a:rPr lang="en-US" sz="1800" b="1" i="0" dirty="0">
                <a:solidFill>
                  <a:srgbClr val="333333"/>
                </a:solidFill>
                <a:effectLst/>
                <a:latin typeface="inter-bold"/>
              </a:rPr>
              <a:t>hello world</a:t>
            </a:r>
            <a:r>
              <a:rPr lang="en-US" sz="1800" b="0" i="0" dirty="0">
                <a:solidFill>
                  <a:srgbClr val="333333"/>
                </a:solidFill>
                <a:effectLst/>
                <a:latin typeface="inter-regular"/>
              </a:rPr>
              <a:t> on the console on clicking the button shown on the stage:</a:t>
            </a:r>
          </a:p>
          <a:p>
            <a:pPr marL="0" indent="0" algn="just">
              <a:buNone/>
            </a:pPr>
            <a:r>
              <a:rPr lang="en-US" sz="1800" b="0" i="0" dirty="0">
                <a:solidFill>
                  <a:srgbClr val="610B4B"/>
                </a:solidFill>
                <a:effectLst/>
                <a:latin typeface="erdana"/>
              </a:rPr>
              <a:t>Step1: Extend </a:t>
            </a:r>
            <a:r>
              <a:rPr lang="en-US" sz="1800" b="0" i="0" dirty="0" err="1">
                <a:solidFill>
                  <a:srgbClr val="610B4B"/>
                </a:solidFill>
                <a:effectLst/>
                <a:latin typeface="erdana"/>
              </a:rPr>
              <a:t>javafx.application.Application</a:t>
            </a:r>
            <a:r>
              <a:rPr lang="en-US" sz="1800" b="0" i="0" dirty="0">
                <a:solidFill>
                  <a:srgbClr val="610B4B"/>
                </a:solidFill>
                <a:effectLst/>
                <a:latin typeface="erdana"/>
              </a:rPr>
              <a:t> and override start()</a:t>
            </a:r>
          </a:p>
          <a:p>
            <a:pPr algn="just"/>
            <a:r>
              <a:rPr lang="en-US" sz="1800" b="1" dirty="0">
                <a:solidFill>
                  <a:srgbClr val="333333"/>
                </a:solidFill>
                <a:latin typeface="inter-bold"/>
              </a:rPr>
              <a:t>s</a:t>
            </a:r>
            <a:r>
              <a:rPr lang="en-US" sz="1800" b="1" i="0" dirty="0">
                <a:solidFill>
                  <a:srgbClr val="333333"/>
                </a:solidFill>
                <a:effectLst/>
                <a:latin typeface="inter-bold"/>
              </a:rPr>
              <a:t>tart()</a:t>
            </a:r>
            <a:r>
              <a:rPr lang="en-US" sz="1800" b="0" i="0" dirty="0">
                <a:solidFill>
                  <a:srgbClr val="333333"/>
                </a:solidFill>
                <a:effectLst/>
                <a:latin typeface="inter-regular"/>
              </a:rPr>
              <a:t> method is the starting point of constructing a JavaFX application therefore we need to first override start method of </a:t>
            </a:r>
            <a:r>
              <a:rPr lang="en-US" sz="1800" b="1" i="0" dirty="0" err="1">
                <a:solidFill>
                  <a:srgbClr val="333333"/>
                </a:solidFill>
                <a:effectLst/>
                <a:latin typeface="inter-bold"/>
              </a:rPr>
              <a:t>javafx.application.Application</a:t>
            </a:r>
            <a:r>
              <a:rPr lang="en-US" sz="1800" b="0" i="0" dirty="0">
                <a:solidFill>
                  <a:srgbClr val="333333"/>
                </a:solidFill>
                <a:effectLst/>
                <a:latin typeface="inter-regular"/>
              </a:rPr>
              <a:t> class. </a:t>
            </a:r>
          </a:p>
          <a:p>
            <a:pPr algn="just"/>
            <a:r>
              <a:rPr lang="en-US" sz="1800" b="0" i="0" dirty="0">
                <a:solidFill>
                  <a:srgbClr val="333333"/>
                </a:solidFill>
                <a:effectLst/>
                <a:latin typeface="inter-regular"/>
              </a:rPr>
              <a:t>Object of the class </a:t>
            </a:r>
            <a:r>
              <a:rPr lang="en-US" sz="1800" b="1" i="0" dirty="0" err="1">
                <a:solidFill>
                  <a:srgbClr val="333333"/>
                </a:solidFill>
                <a:effectLst/>
                <a:latin typeface="inter-bold"/>
              </a:rPr>
              <a:t>javafx.stage.Stage</a:t>
            </a:r>
            <a:r>
              <a:rPr lang="en-US" sz="1800" b="0" i="0" dirty="0">
                <a:solidFill>
                  <a:srgbClr val="333333"/>
                </a:solidFill>
                <a:effectLst/>
                <a:latin typeface="inter-regular"/>
              </a:rPr>
              <a:t> is passed into the </a:t>
            </a:r>
            <a:r>
              <a:rPr lang="en-US" sz="1800" b="1" i="0" dirty="0">
                <a:solidFill>
                  <a:srgbClr val="333333"/>
                </a:solidFill>
                <a:effectLst/>
                <a:latin typeface="inter-bold"/>
              </a:rPr>
              <a:t>start()</a:t>
            </a:r>
            <a:r>
              <a:rPr lang="en-US" sz="1800" b="0" i="0" dirty="0">
                <a:solidFill>
                  <a:srgbClr val="333333"/>
                </a:solidFill>
                <a:effectLst/>
                <a:latin typeface="inter-regular"/>
              </a:rPr>
              <a:t> method therefore import this class and pass its object into start method. </a:t>
            </a:r>
          </a:p>
          <a:p>
            <a:pPr algn="just"/>
            <a:r>
              <a:rPr lang="en-US" sz="1800" b="1" i="0" dirty="0" err="1">
                <a:solidFill>
                  <a:srgbClr val="333333"/>
                </a:solidFill>
                <a:effectLst/>
                <a:latin typeface="inter-bold"/>
              </a:rPr>
              <a:t>JavaFX.application.Application</a:t>
            </a:r>
            <a:r>
              <a:rPr lang="en-US" sz="1800" b="0" i="0" dirty="0">
                <a:solidFill>
                  <a:srgbClr val="333333"/>
                </a:solidFill>
                <a:effectLst/>
                <a:latin typeface="inter-regular"/>
              </a:rPr>
              <a:t> needs to be imported in order to override start method.</a:t>
            </a:r>
          </a:p>
        </p:txBody>
      </p:sp>
      <p:sp>
        <p:nvSpPr>
          <p:cNvPr id="4" name="Slide Number Placeholder 3">
            <a:extLst>
              <a:ext uri="{FF2B5EF4-FFF2-40B4-BE49-F238E27FC236}">
                <a16:creationId xmlns:a16="http://schemas.microsoft.com/office/drawing/2014/main" id="{23E7A806-5C4C-4778-96C8-7BBD7B284924}"/>
              </a:ext>
            </a:extLst>
          </p:cNvPr>
          <p:cNvSpPr>
            <a:spLocks noGrp="1"/>
          </p:cNvSpPr>
          <p:nvPr>
            <p:ph type="sldNum" sz="quarter" idx="11"/>
          </p:nvPr>
        </p:nvSpPr>
        <p:spPr/>
        <p:txBody>
          <a:bodyPr/>
          <a:lstStyle/>
          <a:p>
            <a:fld id="{C76610BA-6366-4D8A-B88A-25E6618E6B58}" type="slidenum">
              <a:rPr lang="en-US" altLang="en-US" smtClean="0"/>
              <a:pPr/>
              <a:t>19</a:t>
            </a:fld>
            <a:endParaRPr lang="en-US" altLang="en-US"/>
          </a:p>
        </p:txBody>
      </p:sp>
      <p:sp>
        <p:nvSpPr>
          <p:cNvPr id="6" name="TextBox 5">
            <a:extLst>
              <a:ext uri="{FF2B5EF4-FFF2-40B4-BE49-F238E27FC236}">
                <a16:creationId xmlns:a16="http://schemas.microsoft.com/office/drawing/2014/main" id="{01993858-4E39-4953-B18B-EF0006AB8797}"/>
              </a:ext>
            </a:extLst>
          </p:cNvPr>
          <p:cNvSpPr txBox="1"/>
          <p:nvPr/>
        </p:nvSpPr>
        <p:spPr>
          <a:xfrm>
            <a:off x="4352043" y="754967"/>
            <a:ext cx="4648200" cy="3693319"/>
          </a:xfrm>
          <a:prstGeom prst="rect">
            <a:avLst/>
          </a:prstGeom>
          <a:noFill/>
          <a:ln>
            <a:solidFill>
              <a:schemeClr val="accent1"/>
            </a:solidFill>
          </a:ln>
        </p:spPr>
        <p:txBody>
          <a:bodyPr wrap="square">
            <a:spAutoFit/>
          </a:bodyPr>
          <a:lstStyle/>
          <a:p>
            <a:pPr algn="just">
              <a:buFont typeface="+mj-lt"/>
              <a:buAutoNum type="arabicPeriod"/>
            </a:pPr>
            <a:r>
              <a:rPr lang="en-US" sz="1800" b="1" i="0" dirty="0">
                <a:solidFill>
                  <a:srgbClr val="006699"/>
                </a:solidFill>
                <a:effectLst/>
                <a:latin typeface="inter-regular"/>
              </a:rPr>
              <a:t>package</a:t>
            </a:r>
            <a:r>
              <a:rPr lang="en-US" sz="1800" b="0" i="0" dirty="0">
                <a:solidFill>
                  <a:srgbClr val="000000"/>
                </a:solidFill>
                <a:effectLst/>
                <a:latin typeface="inter-regular"/>
              </a:rPr>
              <a:t> application;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javafx.application.Application</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javafx.stage.Stage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sz="1800" b="0" i="0" dirty="0" err="1">
                <a:solidFill>
                  <a:srgbClr val="000000"/>
                </a:solidFill>
                <a:effectLst/>
                <a:latin typeface="inter-regular"/>
              </a:rPr>
              <a:t>Hello_World</a:t>
            </a:r>
            <a:r>
              <a:rPr lang="en-US" sz="1800" b="0" i="0" dirty="0">
                <a:solidFill>
                  <a:srgbClr val="000000"/>
                </a:solidFill>
                <a:effectLst/>
                <a:latin typeface="inter-regular"/>
              </a:rPr>
              <a:t> </a:t>
            </a:r>
            <a:r>
              <a:rPr lang="en-US" sz="1800" b="1" i="0" dirty="0">
                <a:solidFill>
                  <a:srgbClr val="006699"/>
                </a:solidFill>
                <a:effectLst/>
                <a:latin typeface="inter-regular"/>
              </a:rPr>
              <a:t>extends</a:t>
            </a:r>
            <a:r>
              <a:rPr lang="en-US" sz="1800" b="0" i="0" dirty="0">
                <a:solidFill>
                  <a:srgbClr val="000000"/>
                </a:solidFill>
                <a:effectLst/>
                <a:latin typeface="inter-regular"/>
              </a:rPr>
              <a:t> Application{</a:t>
            </a:r>
          </a:p>
          <a:p>
            <a:pPr algn="just">
              <a:buFont typeface="+mj-lt"/>
              <a:buAutoNum type="arabicPeriod"/>
            </a:pP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a:solidFill>
                  <a:srgbClr val="646464"/>
                </a:solidFill>
                <a:effectLst/>
                <a:latin typeface="inter-regular"/>
              </a:rPr>
              <a:t>@Override</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start(Stage </a:t>
            </a:r>
            <a:r>
              <a:rPr lang="en-US" sz="1800" b="0" i="0" dirty="0" err="1">
                <a:solidFill>
                  <a:srgbClr val="000000"/>
                </a:solidFill>
                <a:effectLst/>
                <a:latin typeface="inter-regular"/>
              </a:rPr>
              <a:t>primaryStage</a:t>
            </a:r>
            <a:r>
              <a:rPr lang="en-US" sz="1800" b="0" i="0" dirty="0">
                <a:solidFill>
                  <a:srgbClr val="000000"/>
                </a:solidFill>
                <a:effectLst/>
                <a:latin typeface="inter-regular"/>
              </a:rPr>
              <a:t>) </a:t>
            </a:r>
            <a:r>
              <a:rPr lang="en-US" sz="1800" b="1" i="0" dirty="0">
                <a:solidFill>
                  <a:srgbClr val="006699"/>
                </a:solidFill>
                <a:effectLst/>
                <a:latin typeface="inter-regular"/>
              </a:rPr>
              <a:t>throws</a:t>
            </a:r>
            <a:r>
              <a:rPr lang="en-US" sz="1800" b="0" i="0" dirty="0">
                <a:solidFill>
                  <a:srgbClr val="000000"/>
                </a:solidFill>
                <a:effectLst/>
                <a:latin typeface="inter-regular"/>
              </a:rPr>
              <a:t> Exception {  </a:t>
            </a:r>
          </a:p>
          <a:p>
            <a:pPr algn="just">
              <a:buFont typeface="+mj-lt"/>
              <a:buAutoNum type="arabicPeriod"/>
            </a:pPr>
            <a:r>
              <a:rPr lang="en-US" sz="1800" b="0" i="0" dirty="0">
                <a:solidFill>
                  <a:srgbClr val="000000"/>
                </a:solidFill>
                <a:effectLst/>
                <a:latin typeface="inter-regular"/>
              </a:rPr>
              <a:t>        </a:t>
            </a:r>
            <a:r>
              <a:rPr lang="en-US" sz="1800" b="0" i="0" dirty="0">
                <a:solidFill>
                  <a:srgbClr val="008200"/>
                </a:solidFill>
                <a:effectLst/>
                <a:latin typeface="inter-regular"/>
              </a:rPr>
              <a:t>// TODO Auto-generated method stub</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p>
        </p:txBody>
      </p:sp>
    </p:spTree>
    <p:extLst>
      <p:ext uri="{BB962C8B-B14F-4D97-AF65-F5344CB8AC3E}">
        <p14:creationId xmlns:p14="http://schemas.microsoft.com/office/powerpoint/2010/main" val="183841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D1083010-1ADC-45B3-B96A-6428A30E52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C3CAF8-E750-464C-8C56-C19631607B95}"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A4ECCDE2-4D94-4ADE-B9CB-FAD5F2DAA4A2}"/>
              </a:ext>
            </a:extLst>
          </p:cNvPr>
          <p:cNvSpPr>
            <a:spLocks noGrp="1" noChangeArrowheads="1"/>
          </p:cNvSpPr>
          <p:nvPr>
            <p:ph type="title"/>
          </p:nvPr>
        </p:nvSpPr>
        <p:spPr>
          <a:xfrm>
            <a:off x="533400" y="152400"/>
            <a:ext cx="7772400" cy="457200"/>
          </a:xfrm>
          <a:noFill/>
        </p:spPr>
        <p:txBody>
          <a:bodyPr/>
          <a:lstStyle/>
          <a:p>
            <a:r>
              <a:rPr lang="en-US" altLang="en-US" sz="4000"/>
              <a:t>Objectives</a:t>
            </a:r>
          </a:p>
        </p:txBody>
      </p:sp>
      <p:sp>
        <p:nvSpPr>
          <p:cNvPr id="6148" name="Rectangle 3">
            <a:extLst>
              <a:ext uri="{FF2B5EF4-FFF2-40B4-BE49-F238E27FC236}">
                <a16:creationId xmlns:a16="http://schemas.microsoft.com/office/drawing/2014/main" id="{C6C8B250-2296-415C-BAEC-103BC22F96F9}"/>
              </a:ext>
            </a:extLst>
          </p:cNvPr>
          <p:cNvSpPr>
            <a:spLocks noGrp="1" noChangeArrowheads="1"/>
          </p:cNvSpPr>
          <p:nvPr>
            <p:ph type="body" idx="1"/>
          </p:nvPr>
        </p:nvSpPr>
        <p:spPr>
          <a:xfrm>
            <a:off x="152400" y="762000"/>
            <a:ext cx="8991600" cy="5562600"/>
          </a:xfrm>
          <a:noFill/>
        </p:spPr>
        <p:txBody>
          <a:bodyPr/>
          <a:lstStyle/>
          <a:p>
            <a:r>
              <a:rPr lang="en-US" altLang="en-US" sz="1900"/>
              <a:t>To distinguish between JavaFX, Swing, and AWT (§14.2).</a:t>
            </a:r>
          </a:p>
          <a:p>
            <a:r>
              <a:rPr lang="en-US" altLang="en-US" sz="1900"/>
              <a:t>To write a simple </a:t>
            </a:r>
            <a:r>
              <a:rPr lang="en-US" altLang="en-US" sz="1900" b="1"/>
              <a:t>JavaFX program and understand the relationship among stages, scenes, and nodes (§14.3).</a:t>
            </a:r>
          </a:p>
          <a:p>
            <a:r>
              <a:rPr lang="en-US" altLang="en-US" sz="1900"/>
              <a:t>To </a:t>
            </a:r>
            <a:r>
              <a:rPr lang="en-US" altLang="en-US" sz="1900" b="1"/>
              <a:t>create user interfaces using panes, UI controls, and shapes </a:t>
            </a:r>
            <a:r>
              <a:rPr lang="en-US" altLang="en-US" sz="1900"/>
              <a:t>(§14.4).</a:t>
            </a:r>
          </a:p>
          <a:p>
            <a:r>
              <a:rPr lang="en-US" altLang="en-US" sz="1900"/>
              <a:t>To use binding properties to synchronize property values (§14.5).</a:t>
            </a:r>
          </a:p>
          <a:p>
            <a:r>
              <a:rPr lang="en-US" altLang="en-US" sz="1900"/>
              <a:t>To use the common properties </a:t>
            </a:r>
            <a:r>
              <a:rPr lang="en-US" altLang="en-US" sz="1900" b="1"/>
              <a:t>style</a:t>
            </a:r>
            <a:r>
              <a:rPr lang="en-US" altLang="en-US" sz="1900"/>
              <a:t> and </a:t>
            </a:r>
            <a:r>
              <a:rPr lang="en-US" altLang="en-US" sz="1900" b="1"/>
              <a:t>rotate</a:t>
            </a:r>
            <a:r>
              <a:rPr lang="en-US" altLang="en-US" sz="1900"/>
              <a:t> for nodes (§14.6).</a:t>
            </a:r>
          </a:p>
          <a:p>
            <a:r>
              <a:rPr lang="en-US" altLang="en-US" sz="1900"/>
              <a:t>To create colors using the </a:t>
            </a:r>
            <a:r>
              <a:rPr lang="en-US" altLang="en-US" sz="1900" b="1"/>
              <a:t>Color</a:t>
            </a:r>
            <a:r>
              <a:rPr lang="en-US" altLang="en-US" sz="1900"/>
              <a:t> class (§14.7).</a:t>
            </a:r>
          </a:p>
          <a:p>
            <a:r>
              <a:rPr lang="en-US" altLang="en-US" sz="1900"/>
              <a:t>To create fonts using the </a:t>
            </a:r>
            <a:r>
              <a:rPr lang="en-US" altLang="en-US" sz="1900" b="1"/>
              <a:t>Font</a:t>
            </a:r>
            <a:r>
              <a:rPr lang="en-US" altLang="en-US" sz="1900"/>
              <a:t> class (§14.8).</a:t>
            </a:r>
          </a:p>
          <a:p>
            <a:r>
              <a:rPr lang="en-US" altLang="en-US" sz="1900"/>
              <a:t>To create images using the </a:t>
            </a:r>
            <a:r>
              <a:rPr lang="en-US" altLang="en-US" sz="1900" b="1"/>
              <a:t>Image</a:t>
            </a:r>
            <a:r>
              <a:rPr lang="en-US" altLang="en-US" sz="1900"/>
              <a:t> class and to create image views using the </a:t>
            </a:r>
            <a:r>
              <a:rPr lang="en-US" altLang="en-US" sz="1900" b="1"/>
              <a:t>ImageView</a:t>
            </a:r>
            <a:r>
              <a:rPr lang="en-US" altLang="en-US" sz="1900"/>
              <a:t> class (§14.9).</a:t>
            </a:r>
          </a:p>
          <a:p>
            <a:r>
              <a:rPr lang="en-US" altLang="en-US" sz="1900"/>
              <a:t>To layout nodes using </a:t>
            </a:r>
            <a:r>
              <a:rPr lang="en-US" altLang="en-US" sz="1900" b="1"/>
              <a:t>Pane</a:t>
            </a:r>
            <a:r>
              <a:rPr lang="en-US" altLang="en-US" sz="1900"/>
              <a:t>, </a:t>
            </a:r>
            <a:r>
              <a:rPr lang="en-US" altLang="en-US" sz="1900" b="1"/>
              <a:t>StackPane</a:t>
            </a:r>
            <a:r>
              <a:rPr lang="en-US" altLang="en-US" sz="1900"/>
              <a:t>, </a:t>
            </a:r>
            <a:r>
              <a:rPr lang="en-US" altLang="en-US" sz="1900" b="1"/>
              <a:t>FlowPane</a:t>
            </a:r>
            <a:r>
              <a:rPr lang="en-US" altLang="en-US" sz="1900"/>
              <a:t>, </a:t>
            </a:r>
            <a:r>
              <a:rPr lang="en-US" altLang="en-US" sz="1900" b="1"/>
              <a:t>GridPane</a:t>
            </a:r>
            <a:r>
              <a:rPr lang="en-US" altLang="en-US" sz="1900"/>
              <a:t>, </a:t>
            </a:r>
            <a:r>
              <a:rPr lang="en-US" altLang="en-US" sz="1900" b="1"/>
              <a:t>BorderPane</a:t>
            </a:r>
            <a:r>
              <a:rPr lang="en-US" altLang="en-US" sz="1900"/>
              <a:t>, </a:t>
            </a:r>
            <a:r>
              <a:rPr lang="en-US" altLang="en-US" sz="1900" b="1"/>
              <a:t>HBox</a:t>
            </a:r>
            <a:r>
              <a:rPr lang="en-US" altLang="en-US" sz="1900"/>
              <a:t>, and </a:t>
            </a:r>
            <a:r>
              <a:rPr lang="en-US" altLang="en-US" sz="1900" b="1"/>
              <a:t>VBox</a:t>
            </a:r>
            <a:r>
              <a:rPr lang="en-US" altLang="en-US" sz="1900"/>
              <a:t> (§14.10).</a:t>
            </a:r>
          </a:p>
          <a:p>
            <a:r>
              <a:rPr lang="en-US" altLang="en-US" sz="1900"/>
              <a:t>To display text using the </a:t>
            </a:r>
            <a:r>
              <a:rPr lang="en-US" altLang="en-US" sz="1900" b="1"/>
              <a:t>Text</a:t>
            </a:r>
            <a:r>
              <a:rPr lang="en-US" altLang="en-US" sz="1900"/>
              <a:t> class and create shapes using </a:t>
            </a:r>
            <a:r>
              <a:rPr lang="en-US" altLang="en-US" sz="1900" b="1"/>
              <a:t>Line</a:t>
            </a:r>
            <a:r>
              <a:rPr lang="en-US" altLang="en-US" sz="1900"/>
              <a:t>, </a:t>
            </a:r>
            <a:r>
              <a:rPr lang="en-US" altLang="en-US" sz="1900" b="1"/>
              <a:t>Circle</a:t>
            </a:r>
            <a:r>
              <a:rPr lang="en-US" altLang="en-US" sz="1900"/>
              <a:t>, </a:t>
            </a:r>
            <a:r>
              <a:rPr lang="en-US" altLang="en-US" sz="1900" b="1"/>
              <a:t>Rectangle</a:t>
            </a:r>
            <a:r>
              <a:rPr lang="en-US" altLang="en-US" sz="1900"/>
              <a:t>, </a:t>
            </a:r>
            <a:r>
              <a:rPr lang="en-US" altLang="en-US" sz="1900" b="1"/>
              <a:t>Ellipse</a:t>
            </a:r>
            <a:r>
              <a:rPr lang="en-US" altLang="en-US" sz="1900"/>
              <a:t>, </a:t>
            </a:r>
            <a:r>
              <a:rPr lang="en-US" altLang="en-US" sz="1900" b="1"/>
              <a:t>Arc</a:t>
            </a:r>
            <a:r>
              <a:rPr lang="en-US" altLang="en-US" sz="1900"/>
              <a:t>, </a:t>
            </a:r>
            <a:r>
              <a:rPr lang="en-US" altLang="en-US" sz="1900" b="1"/>
              <a:t>Polygon</a:t>
            </a:r>
            <a:r>
              <a:rPr lang="en-US" altLang="en-US" sz="1900"/>
              <a:t>, and </a:t>
            </a:r>
            <a:r>
              <a:rPr lang="en-US" altLang="en-US" sz="1900" b="1"/>
              <a:t>Polyline</a:t>
            </a:r>
            <a:r>
              <a:rPr lang="en-US" altLang="en-US" sz="1900"/>
              <a:t> (§14.11).</a:t>
            </a:r>
          </a:p>
          <a:p>
            <a:r>
              <a:rPr lang="en-US" altLang="en-US" sz="1900"/>
              <a:t>To develop the reusable GUI components </a:t>
            </a:r>
            <a:r>
              <a:rPr lang="en-US" altLang="en-US" sz="1900" b="1"/>
              <a:t>ClockPane</a:t>
            </a:r>
            <a:r>
              <a:rPr lang="en-US" altLang="en-US" sz="1900"/>
              <a:t> for displaying an analog clock (§14.12).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FD52-11FF-47AB-93F0-86D3A58CE2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17CCB-B0E3-469E-A477-D421E78BB7E5}"/>
              </a:ext>
            </a:extLst>
          </p:cNvPr>
          <p:cNvSpPr>
            <a:spLocks noGrp="1"/>
          </p:cNvSpPr>
          <p:nvPr>
            <p:ph idx="1"/>
          </p:nvPr>
        </p:nvSpPr>
        <p:spPr>
          <a:xfrm>
            <a:off x="685800" y="1143000"/>
            <a:ext cx="7772400" cy="3505200"/>
          </a:xfrm>
        </p:spPr>
        <p:txBody>
          <a:bodyPr/>
          <a:lstStyle/>
          <a:p>
            <a:pPr marL="0" indent="0" algn="just">
              <a:buNone/>
            </a:pPr>
            <a:r>
              <a:rPr lang="en-US" sz="2000" b="0" i="0" dirty="0">
                <a:solidFill>
                  <a:srgbClr val="610B4B"/>
                </a:solidFill>
                <a:effectLst/>
                <a:latin typeface="erdana"/>
              </a:rPr>
              <a:t>Step 2: Create a Button</a:t>
            </a:r>
          </a:p>
          <a:p>
            <a:pPr algn="just"/>
            <a:r>
              <a:rPr lang="en-US" sz="2000" b="0" i="0" dirty="0">
                <a:solidFill>
                  <a:srgbClr val="333333"/>
                </a:solidFill>
                <a:effectLst/>
                <a:latin typeface="inter-regular"/>
              </a:rPr>
              <a:t>A button can be created by instantiating the </a:t>
            </a:r>
            <a:r>
              <a:rPr lang="en-US" sz="2000" b="1" i="0" dirty="0" err="1">
                <a:solidFill>
                  <a:srgbClr val="333333"/>
                </a:solidFill>
                <a:effectLst/>
                <a:latin typeface="inter-bold"/>
              </a:rPr>
              <a:t>javafx.scene.control.Button</a:t>
            </a:r>
            <a:r>
              <a:rPr lang="en-US" sz="2000" b="0" i="0" dirty="0">
                <a:solidFill>
                  <a:srgbClr val="333333"/>
                </a:solidFill>
                <a:effectLst/>
                <a:latin typeface="inter-regular"/>
              </a:rPr>
              <a:t> class. we have to import this class into our code. Pass the button label text in Button class constructor.  </a:t>
            </a:r>
          </a:p>
          <a:p>
            <a:endParaRPr lang="en-US" sz="2000" dirty="0"/>
          </a:p>
        </p:txBody>
      </p:sp>
      <p:sp>
        <p:nvSpPr>
          <p:cNvPr id="4" name="Slide Number Placeholder 3">
            <a:extLst>
              <a:ext uri="{FF2B5EF4-FFF2-40B4-BE49-F238E27FC236}">
                <a16:creationId xmlns:a16="http://schemas.microsoft.com/office/drawing/2014/main" id="{A7298439-3581-427B-8A70-877E30F8B037}"/>
              </a:ext>
            </a:extLst>
          </p:cNvPr>
          <p:cNvSpPr>
            <a:spLocks noGrp="1"/>
          </p:cNvSpPr>
          <p:nvPr>
            <p:ph type="sldNum" sz="quarter" idx="11"/>
          </p:nvPr>
        </p:nvSpPr>
        <p:spPr/>
        <p:txBody>
          <a:bodyPr/>
          <a:lstStyle/>
          <a:p>
            <a:fld id="{C76610BA-6366-4D8A-B88A-25E6618E6B58}" type="slidenum">
              <a:rPr lang="en-US" altLang="en-US" smtClean="0"/>
              <a:pPr/>
              <a:t>20</a:t>
            </a:fld>
            <a:endParaRPr lang="en-US" altLang="en-US"/>
          </a:p>
        </p:txBody>
      </p:sp>
      <p:sp>
        <p:nvSpPr>
          <p:cNvPr id="6" name="TextBox 5">
            <a:extLst>
              <a:ext uri="{FF2B5EF4-FFF2-40B4-BE49-F238E27FC236}">
                <a16:creationId xmlns:a16="http://schemas.microsoft.com/office/drawing/2014/main" id="{E38BAC1B-73EF-45B3-8D6A-67DC0C203A19}"/>
              </a:ext>
            </a:extLst>
          </p:cNvPr>
          <p:cNvSpPr txBox="1"/>
          <p:nvPr/>
        </p:nvSpPr>
        <p:spPr>
          <a:xfrm>
            <a:off x="990600" y="2531885"/>
            <a:ext cx="7162800" cy="3139321"/>
          </a:xfrm>
          <a:prstGeom prst="rect">
            <a:avLst/>
          </a:prstGeom>
          <a:noFill/>
          <a:ln>
            <a:solidFill>
              <a:schemeClr val="tx1"/>
            </a:solidFill>
          </a:ln>
        </p:spPr>
        <p:txBody>
          <a:bodyPr wrap="square">
            <a:spAutoFit/>
          </a:bodyPr>
          <a:lstStyle/>
          <a:p>
            <a:pPr algn="just">
              <a:buFont typeface="+mj-lt"/>
              <a:buAutoNum type="arabicPeriod"/>
            </a:pPr>
            <a:r>
              <a:rPr lang="en-US" sz="2200" b="1" i="0" dirty="0">
                <a:solidFill>
                  <a:srgbClr val="006699"/>
                </a:solidFill>
                <a:effectLst/>
                <a:latin typeface="inter-regular"/>
              </a:rPr>
              <a:t>package</a:t>
            </a:r>
            <a:r>
              <a:rPr lang="en-US" sz="2200" b="0" i="0" dirty="0">
                <a:solidFill>
                  <a:srgbClr val="000000"/>
                </a:solidFill>
                <a:effectLst/>
                <a:latin typeface="inter-regular"/>
              </a:rPr>
              <a:t> application;   </a:t>
            </a:r>
          </a:p>
          <a:p>
            <a:pPr algn="just">
              <a:buFont typeface="+mj-lt"/>
              <a:buAutoNum type="arabicPeriod"/>
            </a:pPr>
            <a:r>
              <a:rPr lang="en-US" sz="2200" b="1" i="0" dirty="0">
                <a:solidFill>
                  <a:srgbClr val="006699"/>
                </a:solidFill>
                <a:effectLst/>
                <a:latin typeface="inter-regular"/>
              </a:rPr>
              <a:t>import</a:t>
            </a:r>
            <a:r>
              <a:rPr lang="en-US" sz="2200" b="0" i="0" dirty="0">
                <a:solidFill>
                  <a:srgbClr val="000000"/>
                </a:solidFill>
                <a:effectLst/>
                <a:latin typeface="inter-regular"/>
              </a:rPr>
              <a:t> </a:t>
            </a:r>
            <a:r>
              <a:rPr lang="en-US" sz="2200" b="0" i="0" dirty="0" err="1">
                <a:solidFill>
                  <a:srgbClr val="000000"/>
                </a:solidFill>
                <a:effectLst/>
                <a:latin typeface="inter-regular"/>
              </a:rPr>
              <a:t>javafx.application.Application</a:t>
            </a:r>
            <a:r>
              <a:rPr lang="en-US" sz="2200" b="0" i="0" dirty="0">
                <a:solidFill>
                  <a:srgbClr val="000000"/>
                </a:solidFill>
                <a:effectLst/>
                <a:latin typeface="inter-regular"/>
              </a:rPr>
              <a:t>;  </a:t>
            </a:r>
          </a:p>
          <a:p>
            <a:pPr algn="just">
              <a:buFont typeface="+mj-lt"/>
              <a:buAutoNum type="arabicPeriod"/>
            </a:pPr>
            <a:r>
              <a:rPr lang="en-US" sz="2200" b="1" i="0" dirty="0">
                <a:solidFill>
                  <a:srgbClr val="000000"/>
                </a:solidFill>
                <a:effectLst/>
                <a:latin typeface="inter-regular"/>
              </a:rPr>
              <a:t>Import</a:t>
            </a:r>
            <a:r>
              <a:rPr lang="en-US" sz="2200" b="0" i="0" dirty="0">
                <a:solidFill>
                  <a:srgbClr val="000000"/>
                </a:solidFill>
                <a:effectLst/>
                <a:latin typeface="inter-regular"/>
              </a:rPr>
              <a:t> </a:t>
            </a:r>
            <a:r>
              <a:rPr lang="en-US" sz="2200" b="0" i="0" dirty="0" err="1">
                <a:solidFill>
                  <a:srgbClr val="000000"/>
                </a:solidFill>
                <a:effectLst/>
                <a:latin typeface="inter-regular"/>
              </a:rPr>
              <a:t>javafx.scene.control.Button</a:t>
            </a:r>
            <a:r>
              <a:rPr lang="en-US" sz="2200" b="0" i="0" dirty="0">
                <a:solidFill>
                  <a:srgbClr val="000000"/>
                </a:solidFill>
                <a:effectLst/>
                <a:latin typeface="inter-regular"/>
              </a:rPr>
              <a:t>;  </a:t>
            </a:r>
          </a:p>
          <a:p>
            <a:pPr algn="just">
              <a:buFont typeface="+mj-lt"/>
              <a:buAutoNum type="arabicPeriod"/>
            </a:pPr>
            <a:r>
              <a:rPr lang="en-US" sz="2200" b="1" i="0" dirty="0">
                <a:solidFill>
                  <a:srgbClr val="006699"/>
                </a:solidFill>
                <a:effectLst/>
                <a:latin typeface="inter-regular"/>
              </a:rPr>
              <a:t>import</a:t>
            </a:r>
            <a:r>
              <a:rPr lang="en-US" sz="2200" b="0" i="0" dirty="0">
                <a:solidFill>
                  <a:srgbClr val="000000"/>
                </a:solidFill>
                <a:effectLst/>
                <a:latin typeface="inter-regular"/>
              </a:rPr>
              <a:t> </a:t>
            </a:r>
            <a:r>
              <a:rPr lang="en-US" sz="2200" b="0" i="0" dirty="0" err="1">
                <a:solidFill>
                  <a:srgbClr val="000000"/>
                </a:solidFill>
                <a:effectLst/>
                <a:latin typeface="inter-regular"/>
              </a:rPr>
              <a:t>javafx.stage.Stage</a:t>
            </a:r>
            <a:r>
              <a:rPr lang="en-US" sz="2200" b="0" i="0" dirty="0">
                <a:solidFill>
                  <a:srgbClr val="000000"/>
                </a:solidFill>
                <a:effectLst/>
                <a:latin typeface="inter-regular"/>
              </a:rPr>
              <a:t>;  </a:t>
            </a:r>
          </a:p>
          <a:p>
            <a:pPr algn="just">
              <a:buFont typeface="+mj-lt"/>
              <a:buAutoNum type="arabicPeriod"/>
            </a:pPr>
            <a:r>
              <a:rPr lang="en-US" sz="2200" b="1" i="0" dirty="0">
                <a:solidFill>
                  <a:srgbClr val="006699"/>
                </a:solidFill>
                <a:effectLst/>
                <a:latin typeface="inter-regular"/>
              </a:rPr>
              <a:t>public</a:t>
            </a:r>
            <a:r>
              <a:rPr lang="en-US" sz="2200" b="0" i="0" dirty="0">
                <a:solidFill>
                  <a:srgbClr val="000000"/>
                </a:solidFill>
                <a:effectLst/>
                <a:latin typeface="inter-regular"/>
              </a:rPr>
              <a:t> </a:t>
            </a:r>
            <a:r>
              <a:rPr lang="en-US" sz="2200" b="1" i="0" dirty="0">
                <a:solidFill>
                  <a:srgbClr val="006699"/>
                </a:solidFill>
                <a:effectLst/>
                <a:latin typeface="inter-regular"/>
              </a:rPr>
              <a:t>class</a:t>
            </a:r>
            <a:r>
              <a:rPr lang="en-US" sz="2200" b="0" i="0" dirty="0">
                <a:solidFill>
                  <a:srgbClr val="000000"/>
                </a:solidFill>
                <a:effectLst/>
                <a:latin typeface="inter-regular"/>
              </a:rPr>
              <a:t> </a:t>
            </a:r>
            <a:r>
              <a:rPr lang="en-US" sz="2200" b="0" i="0" dirty="0" err="1">
                <a:solidFill>
                  <a:srgbClr val="000000"/>
                </a:solidFill>
                <a:effectLst/>
                <a:latin typeface="inter-regular"/>
              </a:rPr>
              <a:t>Hello_World</a:t>
            </a:r>
            <a:r>
              <a:rPr lang="en-US" sz="2200" b="0" i="0" dirty="0">
                <a:solidFill>
                  <a:srgbClr val="000000"/>
                </a:solidFill>
                <a:effectLst/>
                <a:latin typeface="inter-regular"/>
              </a:rPr>
              <a:t> </a:t>
            </a:r>
            <a:r>
              <a:rPr lang="en-US" sz="2200" b="1" i="0" dirty="0">
                <a:solidFill>
                  <a:srgbClr val="006699"/>
                </a:solidFill>
                <a:effectLst/>
                <a:latin typeface="inter-regular"/>
              </a:rPr>
              <a:t>extends</a:t>
            </a:r>
            <a:r>
              <a:rPr lang="en-US" sz="2200" b="0" i="0" dirty="0">
                <a:solidFill>
                  <a:srgbClr val="000000"/>
                </a:solidFill>
                <a:effectLst/>
                <a:latin typeface="inter-regular"/>
              </a:rPr>
              <a:t> Application{   </a:t>
            </a:r>
          </a:p>
          <a:p>
            <a:pPr algn="just">
              <a:buFont typeface="+mj-lt"/>
              <a:buAutoNum type="arabicPeriod"/>
            </a:pPr>
            <a:r>
              <a:rPr lang="en-US" sz="2200" b="0" i="0" dirty="0">
                <a:solidFill>
                  <a:srgbClr val="000000"/>
                </a:solidFill>
                <a:effectLst/>
                <a:latin typeface="inter-regular"/>
              </a:rPr>
              <a:t>    </a:t>
            </a:r>
            <a:r>
              <a:rPr lang="en-US" sz="2200" b="1" i="0" dirty="0">
                <a:solidFill>
                  <a:srgbClr val="006699"/>
                </a:solidFill>
                <a:effectLst/>
                <a:latin typeface="inter-regular"/>
              </a:rPr>
              <a:t>public</a:t>
            </a:r>
            <a:r>
              <a:rPr lang="en-US" sz="2200" b="0" i="0" dirty="0">
                <a:solidFill>
                  <a:srgbClr val="000000"/>
                </a:solidFill>
                <a:effectLst/>
                <a:latin typeface="inter-regular"/>
              </a:rPr>
              <a:t> </a:t>
            </a:r>
            <a:r>
              <a:rPr lang="en-US" sz="2200" b="1" i="0" dirty="0">
                <a:solidFill>
                  <a:srgbClr val="006699"/>
                </a:solidFill>
                <a:effectLst/>
                <a:latin typeface="inter-regular"/>
              </a:rPr>
              <a:t>void</a:t>
            </a:r>
            <a:r>
              <a:rPr lang="en-US" sz="2200" b="0" i="0" dirty="0">
                <a:solidFill>
                  <a:srgbClr val="000000"/>
                </a:solidFill>
                <a:effectLst/>
                <a:latin typeface="inter-regular"/>
              </a:rPr>
              <a:t> start(Stage </a:t>
            </a:r>
            <a:r>
              <a:rPr lang="en-US" sz="2200" b="0" i="0" dirty="0" err="1">
                <a:solidFill>
                  <a:srgbClr val="000000"/>
                </a:solidFill>
                <a:effectLst/>
                <a:latin typeface="inter-regular"/>
              </a:rPr>
              <a:t>primaryStage</a:t>
            </a:r>
            <a:r>
              <a:rPr lang="en-US" sz="2200" b="0" i="0" dirty="0">
                <a:solidFill>
                  <a:srgbClr val="000000"/>
                </a:solidFill>
                <a:effectLst/>
                <a:latin typeface="inter-regular"/>
              </a:rPr>
              <a:t>) </a:t>
            </a:r>
            <a:r>
              <a:rPr lang="en-US" sz="2200" b="1" i="0" dirty="0">
                <a:solidFill>
                  <a:srgbClr val="006699"/>
                </a:solidFill>
                <a:effectLst/>
                <a:latin typeface="inter-regular"/>
              </a:rPr>
              <a:t>throws</a:t>
            </a:r>
            <a:r>
              <a:rPr lang="en-US" sz="2200" b="0" i="0" dirty="0">
                <a:solidFill>
                  <a:srgbClr val="000000"/>
                </a:solidFill>
                <a:effectLst/>
                <a:latin typeface="inter-regular"/>
              </a:rPr>
              <a:t> Exception { </a:t>
            </a:r>
          </a:p>
          <a:p>
            <a:pPr algn="just">
              <a:buFont typeface="+mj-lt"/>
              <a:buAutoNum type="arabicPeriod"/>
            </a:pPr>
            <a:r>
              <a:rPr lang="en-US" sz="2200" b="0" i="0" dirty="0">
                <a:solidFill>
                  <a:srgbClr val="000000"/>
                </a:solidFill>
                <a:effectLst/>
                <a:latin typeface="inter-regular"/>
              </a:rPr>
              <a:t>        Button  btn1=</a:t>
            </a:r>
            <a:r>
              <a:rPr lang="en-US" sz="2200" b="0" i="0" dirty="0" err="1">
                <a:solidFill>
                  <a:srgbClr val="000000"/>
                </a:solidFill>
                <a:effectLst/>
                <a:latin typeface="inter-regular"/>
              </a:rPr>
              <a:t>newButton</a:t>
            </a:r>
            <a:r>
              <a:rPr lang="en-US" sz="2200" b="0" i="0" dirty="0">
                <a:solidFill>
                  <a:srgbClr val="000000"/>
                </a:solidFill>
                <a:effectLst/>
                <a:latin typeface="inter-regular"/>
              </a:rPr>
              <a:t>(</a:t>
            </a:r>
            <a:r>
              <a:rPr lang="en-US" sz="2200" b="0" i="0" dirty="0">
                <a:solidFill>
                  <a:srgbClr val="0000FF"/>
                </a:solidFill>
                <a:effectLst/>
                <a:latin typeface="inter-regular"/>
              </a:rPr>
              <a:t>"Say, Hello World"</a:t>
            </a:r>
            <a:r>
              <a:rPr lang="en-US" sz="2200" b="0" i="0" dirty="0">
                <a:solidFill>
                  <a:srgbClr val="000000"/>
                </a:solidFill>
                <a:effectLst/>
                <a:latin typeface="inter-regular"/>
              </a:rPr>
              <a:t>);     </a:t>
            </a:r>
          </a:p>
          <a:p>
            <a:pPr algn="just">
              <a:buFont typeface="+mj-lt"/>
              <a:buAutoNum type="arabicPeriod"/>
            </a:pPr>
            <a:r>
              <a:rPr lang="en-US" sz="2200" b="0" i="0" dirty="0">
                <a:solidFill>
                  <a:srgbClr val="000000"/>
                </a:solidFill>
                <a:effectLst/>
                <a:latin typeface="inter-regular"/>
              </a:rPr>
              <a:t>    }  </a:t>
            </a:r>
          </a:p>
          <a:p>
            <a:pPr algn="just">
              <a:buFont typeface="+mj-lt"/>
              <a:buAutoNum type="arabicPeriod"/>
            </a:pPr>
            <a:r>
              <a:rPr lang="en-US" sz="2200" b="0" i="0" dirty="0">
                <a:solidFill>
                  <a:srgbClr val="000000"/>
                </a:solidFill>
                <a:effectLst/>
                <a:latin typeface="inter-regular"/>
              </a:rPr>
              <a:t>}  </a:t>
            </a:r>
          </a:p>
        </p:txBody>
      </p:sp>
    </p:spTree>
    <p:extLst>
      <p:ext uri="{BB962C8B-B14F-4D97-AF65-F5344CB8AC3E}">
        <p14:creationId xmlns:p14="http://schemas.microsoft.com/office/powerpoint/2010/main" val="32805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DF2AC-7008-4CC1-91CF-E2294086DE10}"/>
              </a:ext>
            </a:extLst>
          </p:cNvPr>
          <p:cNvSpPr>
            <a:spLocks noGrp="1"/>
          </p:cNvSpPr>
          <p:nvPr>
            <p:ph idx="1"/>
          </p:nvPr>
        </p:nvSpPr>
        <p:spPr>
          <a:xfrm>
            <a:off x="685800" y="76200"/>
            <a:ext cx="7772400" cy="4114800"/>
          </a:xfrm>
        </p:spPr>
        <p:txBody>
          <a:bodyPr/>
          <a:lstStyle/>
          <a:p>
            <a:pPr marL="0" indent="0" algn="just">
              <a:buNone/>
            </a:pPr>
            <a:r>
              <a:rPr lang="en-US" sz="1800" b="1" i="0" dirty="0">
                <a:solidFill>
                  <a:srgbClr val="610B4B"/>
                </a:solidFill>
                <a:effectLst/>
                <a:latin typeface="erdana"/>
              </a:rPr>
              <a:t>Step 3: Create a layout and add button to it</a:t>
            </a:r>
          </a:p>
          <a:p>
            <a:pPr algn="just"/>
            <a:r>
              <a:rPr lang="en-US" sz="1800" b="0" i="0" dirty="0">
                <a:solidFill>
                  <a:srgbClr val="333333"/>
                </a:solidFill>
                <a:effectLst/>
                <a:latin typeface="inter-regular"/>
              </a:rPr>
              <a:t>JavaFX provides the number of layouts. We need to implement one of them in order to visualize the widgets properly. It exists at the top level of the scene graph and can be seen as a root node. All the other nodes (buttons, texts, etc.) need to be added to this layout.</a:t>
            </a:r>
          </a:p>
          <a:p>
            <a:pPr algn="just"/>
            <a:r>
              <a:rPr lang="en-US" sz="1800" b="0" i="0" dirty="0">
                <a:solidFill>
                  <a:srgbClr val="333333"/>
                </a:solidFill>
                <a:effectLst/>
                <a:latin typeface="inter-regular"/>
              </a:rPr>
              <a:t>In this application, we have implemented </a:t>
            </a:r>
            <a:r>
              <a:rPr lang="en-US" sz="1800" b="1" i="0" dirty="0" err="1">
                <a:solidFill>
                  <a:srgbClr val="333333"/>
                </a:solidFill>
                <a:effectLst/>
                <a:latin typeface="inter-bold"/>
              </a:rPr>
              <a:t>StackPane</a:t>
            </a:r>
            <a:r>
              <a:rPr lang="en-US" sz="1800" b="0" i="0" dirty="0">
                <a:solidFill>
                  <a:srgbClr val="333333"/>
                </a:solidFill>
                <a:effectLst/>
                <a:latin typeface="inter-regular"/>
              </a:rPr>
              <a:t> layout. It can be implemented by instantiating </a:t>
            </a:r>
            <a:r>
              <a:rPr lang="en-US" sz="1800" b="1" i="0" dirty="0" err="1">
                <a:solidFill>
                  <a:srgbClr val="333333"/>
                </a:solidFill>
                <a:effectLst/>
                <a:latin typeface="inter-bold"/>
              </a:rPr>
              <a:t>javafx.scene.layout.StackPane</a:t>
            </a:r>
            <a:r>
              <a:rPr lang="en-US" sz="1800" b="0" i="0" dirty="0">
                <a:solidFill>
                  <a:srgbClr val="333333"/>
                </a:solidFill>
                <a:effectLst/>
                <a:latin typeface="inter-regular"/>
              </a:rPr>
              <a:t> class.</a:t>
            </a:r>
          </a:p>
        </p:txBody>
      </p:sp>
      <p:sp>
        <p:nvSpPr>
          <p:cNvPr id="4" name="Slide Number Placeholder 3">
            <a:extLst>
              <a:ext uri="{FF2B5EF4-FFF2-40B4-BE49-F238E27FC236}">
                <a16:creationId xmlns:a16="http://schemas.microsoft.com/office/drawing/2014/main" id="{EDB1D325-BA96-4CAA-B224-35FB7636EB04}"/>
              </a:ext>
            </a:extLst>
          </p:cNvPr>
          <p:cNvSpPr>
            <a:spLocks noGrp="1"/>
          </p:cNvSpPr>
          <p:nvPr>
            <p:ph type="sldNum" sz="quarter" idx="11"/>
          </p:nvPr>
        </p:nvSpPr>
        <p:spPr/>
        <p:txBody>
          <a:bodyPr/>
          <a:lstStyle/>
          <a:p>
            <a:fld id="{C76610BA-6366-4D8A-B88A-25E6618E6B58}" type="slidenum">
              <a:rPr lang="en-US" altLang="en-US" smtClean="0"/>
              <a:pPr/>
              <a:t>21</a:t>
            </a:fld>
            <a:endParaRPr lang="en-US" altLang="en-US"/>
          </a:p>
        </p:txBody>
      </p:sp>
      <p:sp>
        <p:nvSpPr>
          <p:cNvPr id="6" name="TextBox 5">
            <a:extLst>
              <a:ext uri="{FF2B5EF4-FFF2-40B4-BE49-F238E27FC236}">
                <a16:creationId xmlns:a16="http://schemas.microsoft.com/office/drawing/2014/main" id="{75A448FF-45BD-4E87-B71C-0C1A1D2AFE8E}"/>
              </a:ext>
            </a:extLst>
          </p:cNvPr>
          <p:cNvSpPr txBox="1"/>
          <p:nvPr/>
        </p:nvSpPr>
        <p:spPr>
          <a:xfrm>
            <a:off x="609600" y="2286000"/>
            <a:ext cx="7772400" cy="3785652"/>
          </a:xfrm>
          <a:prstGeom prst="rect">
            <a:avLst/>
          </a:prstGeom>
          <a:noFill/>
          <a:ln>
            <a:solidFill>
              <a:schemeClr val="tx1"/>
            </a:solidFill>
          </a:ln>
        </p:spPr>
        <p:txBody>
          <a:bodyPr wrap="square">
            <a:spAutoFit/>
          </a:bodyPr>
          <a:lstStyle/>
          <a:p>
            <a:pPr algn="just">
              <a:buFont typeface="+mj-lt"/>
              <a:buAutoNum type="arabicPeriod"/>
            </a:pPr>
            <a:r>
              <a:rPr lang="en-US" sz="2000" b="1" i="0" dirty="0">
                <a:solidFill>
                  <a:srgbClr val="006699"/>
                </a:solidFill>
                <a:effectLst/>
                <a:latin typeface="inter-regular"/>
              </a:rPr>
              <a:t>package</a:t>
            </a:r>
            <a:r>
              <a:rPr lang="en-US" sz="2000" b="0" i="0" dirty="0">
                <a:solidFill>
                  <a:srgbClr val="000000"/>
                </a:solidFill>
                <a:effectLst/>
                <a:latin typeface="inter-regular"/>
              </a:rPr>
              <a:t> application;   </a:t>
            </a:r>
          </a:p>
          <a:p>
            <a:pPr algn="just">
              <a:buFont typeface="+mj-lt"/>
              <a:buAutoNum type="arabicPeriod"/>
            </a:pPr>
            <a:r>
              <a:rPr lang="en-US" sz="2000" b="1" i="0" dirty="0">
                <a:solidFill>
                  <a:srgbClr val="006699"/>
                </a:solidFill>
                <a:effectLst/>
                <a:latin typeface="inter-regular"/>
              </a:rPr>
              <a:t>import</a:t>
            </a:r>
            <a:r>
              <a:rPr lang="en-US" sz="2000" b="0" i="0" dirty="0">
                <a:solidFill>
                  <a:srgbClr val="000000"/>
                </a:solidFill>
                <a:effectLst/>
                <a:latin typeface="inter-regular"/>
              </a:rPr>
              <a:t> </a:t>
            </a:r>
            <a:r>
              <a:rPr lang="en-US" sz="2000" b="0" i="0" dirty="0" err="1">
                <a:solidFill>
                  <a:srgbClr val="000000"/>
                </a:solidFill>
                <a:effectLst/>
                <a:latin typeface="inter-regular"/>
              </a:rPr>
              <a:t>javafx.application.Application</a:t>
            </a:r>
            <a:r>
              <a:rPr lang="en-US" sz="2000" b="0" i="0" dirty="0">
                <a:solidFill>
                  <a:srgbClr val="000000"/>
                </a:solidFill>
                <a:effectLst/>
                <a:latin typeface="inter-regular"/>
              </a:rPr>
              <a:t>;  </a:t>
            </a:r>
          </a:p>
          <a:p>
            <a:pPr algn="just">
              <a:buFont typeface="+mj-lt"/>
              <a:buAutoNum type="arabicPeriod"/>
            </a:pPr>
            <a:r>
              <a:rPr lang="en-US" sz="2000" b="1" i="0" dirty="0">
                <a:solidFill>
                  <a:srgbClr val="006699"/>
                </a:solidFill>
                <a:effectLst/>
                <a:latin typeface="inter-regular"/>
              </a:rPr>
              <a:t>import</a:t>
            </a:r>
            <a:r>
              <a:rPr lang="en-US" sz="2000" b="0" i="0" dirty="0">
                <a:solidFill>
                  <a:srgbClr val="000000"/>
                </a:solidFill>
                <a:effectLst/>
                <a:latin typeface="inter-regular"/>
              </a:rPr>
              <a:t> </a:t>
            </a:r>
            <a:r>
              <a:rPr lang="en-US" sz="2000" b="0" i="0" dirty="0" err="1">
                <a:solidFill>
                  <a:srgbClr val="000000"/>
                </a:solidFill>
                <a:effectLst/>
                <a:latin typeface="inter-regular"/>
              </a:rPr>
              <a:t>javafx.scene.control.Button</a:t>
            </a:r>
            <a:r>
              <a:rPr lang="en-US" sz="2000" b="0" i="0" dirty="0">
                <a:solidFill>
                  <a:srgbClr val="000000"/>
                </a:solidFill>
                <a:effectLst/>
                <a:latin typeface="inter-regular"/>
              </a:rPr>
              <a:t>;  </a:t>
            </a:r>
          </a:p>
          <a:p>
            <a:pPr algn="just">
              <a:buFont typeface="+mj-lt"/>
              <a:buAutoNum type="arabicPeriod"/>
            </a:pPr>
            <a:r>
              <a:rPr lang="en-US" sz="2000" b="1" i="0" dirty="0">
                <a:solidFill>
                  <a:srgbClr val="006699"/>
                </a:solidFill>
                <a:effectLst/>
                <a:latin typeface="inter-regular"/>
              </a:rPr>
              <a:t>import</a:t>
            </a:r>
            <a:r>
              <a:rPr lang="en-US" sz="2000" b="0" i="0" dirty="0">
                <a:solidFill>
                  <a:srgbClr val="000000"/>
                </a:solidFill>
                <a:effectLst/>
                <a:latin typeface="inter-regular"/>
              </a:rPr>
              <a:t> </a:t>
            </a:r>
            <a:r>
              <a:rPr lang="en-US" sz="2000" b="0" i="0" dirty="0" err="1">
                <a:solidFill>
                  <a:srgbClr val="000000"/>
                </a:solidFill>
                <a:effectLst/>
                <a:latin typeface="inter-regular"/>
              </a:rPr>
              <a:t>javafx.stage.Stage</a:t>
            </a:r>
            <a:r>
              <a:rPr lang="en-US" sz="2000" b="0" i="0" dirty="0">
                <a:solidFill>
                  <a:srgbClr val="000000"/>
                </a:solidFill>
                <a:effectLst/>
                <a:latin typeface="inter-regular"/>
              </a:rPr>
              <a:t>;  </a:t>
            </a:r>
          </a:p>
          <a:p>
            <a:pPr algn="just">
              <a:buFont typeface="+mj-lt"/>
              <a:buAutoNum type="arabicPeriod"/>
            </a:pPr>
            <a:r>
              <a:rPr lang="en-US" sz="2000" b="1" i="0" dirty="0">
                <a:solidFill>
                  <a:srgbClr val="006699"/>
                </a:solidFill>
                <a:effectLst/>
                <a:latin typeface="inter-regular"/>
              </a:rPr>
              <a:t>import</a:t>
            </a:r>
            <a:r>
              <a:rPr lang="en-US" sz="2000" b="0" i="0" dirty="0">
                <a:solidFill>
                  <a:srgbClr val="000000"/>
                </a:solidFill>
                <a:effectLst/>
                <a:latin typeface="inter-regular"/>
              </a:rPr>
              <a:t> </a:t>
            </a:r>
            <a:r>
              <a:rPr lang="en-US" sz="2000" b="0" i="0" dirty="0" err="1">
                <a:solidFill>
                  <a:srgbClr val="000000"/>
                </a:solidFill>
                <a:effectLst/>
                <a:latin typeface="inter-regular"/>
              </a:rPr>
              <a:t>javafx.scene.layout.StackPane</a:t>
            </a:r>
            <a:r>
              <a:rPr lang="en-US" sz="2000" b="0" i="0" dirty="0">
                <a:solidFill>
                  <a:srgbClr val="000000"/>
                </a:solidFill>
                <a:effectLst/>
                <a:latin typeface="inter-regular"/>
              </a:rPr>
              <a:t>;  </a:t>
            </a:r>
          </a:p>
          <a:p>
            <a:pPr algn="just">
              <a:buFont typeface="+mj-lt"/>
              <a:buAutoNum type="arabicPeriod"/>
            </a:pP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class</a:t>
            </a:r>
            <a:r>
              <a:rPr lang="en-US" sz="2000" b="0" i="0" dirty="0">
                <a:solidFill>
                  <a:srgbClr val="000000"/>
                </a:solidFill>
                <a:effectLst/>
                <a:latin typeface="inter-regular"/>
              </a:rPr>
              <a:t> </a:t>
            </a:r>
            <a:r>
              <a:rPr lang="en-US" sz="2000" b="0" i="0" dirty="0" err="1">
                <a:solidFill>
                  <a:srgbClr val="000000"/>
                </a:solidFill>
                <a:effectLst/>
                <a:latin typeface="inter-regular"/>
              </a:rPr>
              <a:t>Hello_World</a:t>
            </a:r>
            <a:r>
              <a:rPr lang="en-US" sz="2000" b="0" i="0" dirty="0">
                <a:solidFill>
                  <a:srgbClr val="000000"/>
                </a:solidFill>
                <a:effectLst/>
                <a:latin typeface="inter-regular"/>
              </a:rPr>
              <a:t> </a:t>
            </a:r>
            <a:r>
              <a:rPr lang="en-US" sz="2000" b="1" i="0" dirty="0">
                <a:solidFill>
                  <a:srgbClr val="006699"/>
                </a:solidFill>
                <a:effectLst/>
                <a:latin typeface="inter-regular"/>
              </a:rPr>
              <a:t>extends</a:t>
            </a:r>
            <a:r>
              <a:rPr lang="en-US" sz="2000" b="0" i="0" dirty="0">
                <a:solidFill>
                  <a:srgbClr val="000000"/>
                </a:solidFill>
                <a:effectLst/>
                <a:latin typeface="inter-regular"/>
              </a:rPr>
              <a:t> Application{  </a:t>
            </a:r>
          </a:p>
          <a:p>
            <a:pPr algn="just">
              <a:buFont typeface="+mj-lt"/>
              <a:buAutoNum type="arabicPeriod"/>
            </a:pPr>
            <a:r>
              <a:rPr lang="en-US" sz="2000" b="0" i="0" dirty="0">
                <a:solidFill>
                  <a:srgbClr val="0000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start(Stage </a:t>
            </a:r>
            <a:r>
              <a:rPr lang="en-US" sz="2000" b="0" i="0" dirty="0" err="1">
                <a:solidFill>
                  <a:srgbClr val="000000"/>
                </a:solidFill>
                <a:effectLst/>
                <a:latin typeface="inter-regular"/>
              </a:rPr>
              <a:t>primaryStage</a:t>
            </a:r>
            <a:r>
              <a:rPr lang="en-US" sz="2000" b="0" i="0" dirty="0">
                <a:solidFill>
                  <a:srgbClr val="000000"/>
                </a:solidFill>
                <a:effectLst/>
                <a:latin typeface="inter-regular"/>
              </a:rPr>
              <a:t>) </a:t>
            </a:r>
            <a:r>
              <a:rPr lang="en-US" sz="2000" b="1" i="0" dirty="0">
                <a:solidFill>
                  <a:srgbClr val="006699"/>
                </a:solidFill>
                <a:effectLst/>
                <a:latin typeface="inter-regular"/>
              </a:rPr>
              <a:t>throws</a:t>
            </a:r>
            <a:r>
              <a:rPr lang="en-US" sz="2000" b="0" i="0" dirty="0">
                <a:solidFill>
                  <a:srgbClr val="000000"/>
                </a:solidFill>
                <a:effectLst/>
                <a:latin typeface="inter-regular"/>
              </a:rPr>
              <a:t> Exception {  </a:t>
            </a:r>
          </a:p>
          <a:p>
            <a:pPr algn="just">
              <a:buFont typeface="+mj-lt"/>
              <a:buAutoNum type="arabicPeriod"/>
            </a:pPr>
            <a:r>
              <a:rPr lang="en-US" sz="2000" b="0" i="0" dirty="0">
                <a:solidFill>
                  <a:srgbClr val="000000"/>
                </a:solidFill>
                <a:effectLst/>
                <a:latin typeface="inter-regular"/>
              </a:rPr>
              <a:t>        Button btn1=</a:t>
            </a:r>
            <a:r>
              <a:rPr lang="en-US" sz="2000" b="1" i="0" dirty="0">
                <a:solidFill>
                  <a:srgbClr val="006699"/>
                </a:solidFill>
                <a:effectLst/>
                <a:latin typeface="inter-regular"/>
              </a:rPr>
              <a:t>new</a:t>
            </a:r>
            <a:r>
              <a:rPr lang="en-US" sz="2000" b="0" i="0" dirty="0">
                <a:solidFill>
                  <a:srgbClr val="000000"/>
                </a:solidFill>
                <a:effectLst/>
                <a:latin typeface="inter-regular"/>
              </a:rPr>
              <a:t> Button(</a:t>
            </a:r>
            <a:r>
              <a:rPr lang="en-US" sz="2000" b="0" i="0" dirty="0">
                <a:solidFill>
                  <a:srgbClr val="0000FF"/>
                </a:solidFill>
                <a:effectLst/>
                <a:latin typeface="inter-regular"/>
              </a:rPr>
              <a:t>"Say, Hello World"</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0" i="0" dirty="0" err="1">
                <a:solidFill>
                  <a:srgbClr val="000000"/>
                </a:solidFill>
                <a:effectLst/>
                <a:latin typeface="inter-regular"/>
              </a:rPr>
              <a:t>StackPane</a:t>
            </a:r>
            <a:r>
              <a:rPr lang="en-US" sz="2000" b="0" i="0" dirty="0">
                <a:solidFill>
                  <a:srgbClr val="000000"/>
                </a:solidFill>
                <a:effectLst/>
                <a:latin typeface="inter-regular"/>
              </a:rPr>
              <a:t> root=</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StackPane</a:t>
            </a:r>
            <a:r>
              <a:rPr lang="en-US" sz="2000" b="0" i="0" dirty="0">
                <a:solidFill>
                  <a:srgbClr val="000000"/>
                </a:solidFill>
                <a:effectLst/>
                <a:latin typeface="inter-regular"/>
              </a:rPr>
              <a:t>();  </a:t>
            </a:r>
          </a:p>
          <a:p>
            <a:pPr algn="just">
              <a:buFont typeface="+mj-lt"/>
              <a:buAutoNum type="arabicPeriod"/>
            </a:pPr>
            <a:r>
              <a:rPr lang="en-US" sz="2000" b="0" i="0" dirty="0">
                <a:solidFill>
                  <a:srgbClr val="000000"/>
                </a:solidFill>
                <a:effectLst/>
                <a:latin typeface="inter-regular"/>
              </a:rPr>
              <a:t>        </a:t>
            </a:r>
            <a:r>
              <a:rPr lang="en-US" sz="2000" b="0" i="0" dirty="0" err="1">
                <a:solidFill>
                  <a:srgbClr val="000000"/>
                </a:solidFill>
                <a:effectLst/>
                <a:latin typeface="inter-regular"/>
              </a:rPr>
              <a:t>root.getChildren</a:t>
            </a:r>
            <a:r>
              <a:rPr lang="en-US" sz="2000" b="0" i="0" dirty="0">
                <a:solidFill>
                  <a:srgbClr val="000000"/>
                </a:solidFill>
                <a:effectLst/>
                <a:latin typeface="inter-regular"/>
              </a:rPr>
              <a:t>().add(btn1);     </a:t>
            </a:r>
          </a:p>
          <a:p>
            <a:pPr algn="just">
              <a:buFont typeface="+mj-lt"/>
              <a:buAutoNum type="arabicPeriod"/>
            </a:pPr>
            <a:r>
              <a:rPr lang="en-US" sz="2000" b="0" i="0" dirty="0">
                <a:solidFill>
                  <a:srgbClr val="000000"/>
                </a:solidFill>
                <a:effectLst/>
                <a:latin typeface="inter-regular"/>
              </a:rPr>
              <a:t>    }  </a:t>
            </a:r>
          </a:p>
          <a:p>
            <a:pPr algn="just">
              <a:buFont typeface="+mj-lt"/>
              <a:buAutoNum type="arabicPeriod"/>
            </a:pPr>
            <a:r>
              <a:rPr lang="en-US" sz="2000" b="0" i="0" dirty="0">
                <a:solidFill>
                  <a:srgbClr val="000000"/>
                </a:solidFill>
                <a:effectLst/>
                <a:latin typeface="inter-regular"/>
              </a:rPr>
              <a:t>}  </a:t>
            </a:r>
          </a:p>
        </p:txBody>
      </p:sp>
    </p:spTree>
    <p:extLst>
      <p:ext uri="{BB962C8B-B14F-4D97-AF65-F5344CB8AC3E}">
        <p14:creationId xmlns:p14="http://schemas.microsoft.com/office/powerpoint/2010/main" val="138854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02203-0F92-4AFF-9D53-968A45AB83CD}"/>
              </a:ext>
            </a:extLst>
          </p:cNvPr>
          <p:cNvSpPr>
            <a:spLocks noGrp="1"/>
          </p:cNvSpPr>
          <p:nvPr>
            <p:ph idx="1"/>
          </p:nvPr>
        </p:nvSpPr>
        <p:spPr>
          <a:xfrm>
            <a:off x="688942" y="228600"/>
            <a:ext cx="7772400" cy="1219200"/>
          </a:xfrm>
        </p:spPr>
        <p:txBody>
          <a:bodyPr/>
          <a:lstStyle/>
          <a:p>
            <a:pPr marL="0" indent="0" algn="just">
              <a:buNone/>
            </a:pPr>
            <a:r>
              <a:rPr lang="en-US" sz="1900" b="1" i="0" dirty="0">
                <a:solidFill>
                  <a:srgbClr val="610B4B"/>
                </a:solidFill>
                <a:effectLst/>
                <a:latin typeface="erdana"/>
              </a:rPr>
              <a:t>Step 4: Create a Scene</a:t>
            </a:r>
          </a:p>
          <a:p>
            <a:pPr algn="just"/>
            <a:r>
              <a:rPr lang="en-US" sz="1900" b="0" i="0" dirty="0">
                <a:solidFill>
                  <a:srgbClr val="333333"/>
                </a:solidFill>
                <a:effectLst/>
                <a:latin typeface="inter-regular"/>
              </a:rPr>
              <a:t>The layout needs to be added to a scene. Scene remains at the higher level in the hierarchy of application structure. It can be created by instantiating </a:t>
            </a:r>
            <a:r>
              <a:rPr lang="en-US" sz="1900" b="1" i="0" dirty="0" err="1">
                <a:solidFill>
                  <a:srgbClr val="333333"/>
                </a:solidFill>
                <a:effectLst/>
                <a:latin typeface="inter-bold"/>
              </a:rPr>
              <a:t>javafx.scene.Scene</a:t>
            </a:r>
            <a:r>
              <a:rPr lang="en-US" sz="1900" b="0" i="0" dirty="0">
                <a:solidFill>
                  <a:srgbClr val="333333"/>
                </a:solidFill>
                <a:effectLst/>
                <a:latin typeface="inter-regular"/>
              </a:rPr>
              <a:t> class. We need to pass the layout object to the scene class constructor.</a:t>
            </a:r>
          </a:p>
          <a:p>
            <a:pPr algn="just"/>
            <a:r>
              <a:rPr lang="en-US" sz="1900" dirty="0">
                <a:solidFill>
                  <a:srgbClr val="333333"/>
                </a:solidFill>
                <a:latin typeface="inter-regular"/>
              </a:rPr>
              <a:t>W</a:t>
            </a:r>
            <a:r>
              <a:rPr lang="en-US" sz="1900" b="0" i="0" dirty="0">
                <a:solidFill>
                  <a:srgbClr val="333333"/>
                </a:solidFill>
                <a:effectLst/>
                <a:latin typeface="inter-regular"/>
              </a:rPr>
              <a:t>e can also pass the width and height of the required stage for the scene in the Scene class constructor.</a:t>
            </a:r>
          </a:p>
        </p:txBody>
      </p:sp>
      <p:sp>
        <p:nvSpPr>
          <p:cNvPr id="4" name="Slide Number Placeholder 3">
            <a:extLst>
              <a:ext uri="{FF2B5EF4-FFF2-40B4-BE49-F238E27FC236}">
                <a16:creationId xmlns:a16="http://schemas.microsoft.com/office/drawing/2014/main" id="{7EC4536C-04ED-48E1-AC6E-A174A29E4398}"/>
              </a:ext>
            </a:extLst>
          </p:cNvPr>
          <p:cNvSpPr>
            <a:spLocks noGrp="1"/>
          </p:cNvSpPr>
          <p:nvPr>
            <p:ph type="sldNum" sz="quarter" idx="11"/>
          </p:nvPr>
        </p:nvSpPr>
        <p:spPr/>
        <p:txBody>
          <a:bodyPr/>
          <a:lstStyle/>
          <a:p>
            <a:fld id="{C76610BA-6366-4D8A-B88A-25E6618E6B58}" type="slidenum">
              <a:rPr lang="en-US" altLang="en-US" smtClean="0"/>
              <a:pPr/>
              <a:t>22</a:t>
            </a:fld>
            <a:endParaRPr lang="en-US" altLang="en-US"/>
          </a:p>
        </p:txBody>
      </p:sp>
      <p:sp>
        <p:nvSpPr>
          <p:cNvPr id="6" name="TextBox 5">
            <a:extLst>
              <a:ext uri="{FF2B5EF4-FFF2-40B4-BE49-F238E27FC236}">
                <a16:creationId xmlns:a16="http://schemas.microsoft.com/office/drawing/2014/main" id="{B2FDAC8B-6C21-4F1F-8751-EC12026F9B58}"/>
              </a:ext>
            </a:extLst>
          </p:cNvPr>
          <p:cNvSpPr txBox="1"/>
          <p:nvPr/>
        </p:nvSpPr>
        <p:spPr>
          <a:xfrm>
            <a:off x="914400" y="2479172"/>
            <a:ext cx="7543800" cy="3970318"/>
          </a:xfrm>
          <a:prstGeom prst="rect">
            <a:avLst/>
          </a:prstGeom>
          <a:noFill/>
          <a:ln>
            <a:solidFill>
              <a:schemeClr val="tx1"/>
            </a:solidFill>
          </a:ln>
        </p:spPr>
        <p:txBody>
          <a:bodyPr wrap="square">
            <a:spAutoFit/>
          </a:bodyPr>
          <a:lstStyle/>
          <a:p>
            <a:pPr algn="just">
              <a:buFont typeface="+mj-lt"/>
              <a:buAutoNum type="arabicPeriod"/>
            </a:pPr>
            <a:r>
              <a:rPr lang="en-US" sz="1800" b="1" i="0" dirty="0">
                <a:solidFill>
                  <a:srgbClr val="006699"/>
                </a:solidFill>
                <a:effectLst/>
                <a:latin typeface="inter-regular"/>
              </a:rPr>
              <a:t>package</a:t>
            </a:r>
            <a:r>
              <a:rPr lang="en-US" sz="1800" b="0" i="0" dirty="0">
                <a:solidFill>
                  <a:srgbClr val="000000"/>
                </a:solidFill>
                <a:effectLst/>
                <a:latin typeface="inter-regular"/>
              </a:rPr>
              <a:t> application;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javafx.application.Application</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javafx.scene.Scene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javafx.scene.control.Button</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javafx.stage.Stage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javafx.scene.layout.StackPane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sz="1800" b="0" i="0" dirty="0" err="1">
                <a:solidFill>
                  <a:srgbClr val="000000"/>
                </a:solidFill>
                <a:effectLst/>
                <a:latin typeface="inter-regular"/>
              </a:rPr>
              <a:t>Hello_World</a:t>
            </a:r>
            <a:r>
              <a:rPr lang="en-US" sz="1800" b="0" i="0" dirty="0">
                <a:solidFill>
                  <a:srgbClr val="000000"/>
                </a:solidFill>
                <a:effectLst/>
                <a:latin typeface="inter-regular"/>
              </a:rPr>
              <a:t> </a:t>
            </a:r>
            <a:r>
              <a:rPr lang="en-US" sz="1800" b="1" i="0" dirty="0">
                <a:solidFill>
                  <a:srgbClr val="006699"/>
                </a:solidFill>
                <a:effectLst/>
                <a:latin typeface="inter-regular"/>
              </a:rPr>
              <a:t>extends</a:t>
            </a:r>
            <a:r>
              <a:rPr lang="en-US" sz="1800" b="0" i="0" dirty="0">
                <a:solidFill>
                  <a:srgbClr val="000000"/>
                </a:solidFill>
                <a:effectLst/>
                <a:latin typeface="inter-regular"/>
              </a:rPr>
              <a:t> Application{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start(Stage </a:t>
            </a:r>
            <a:r>
              <a:rPr lang="en-US" sz="1800" b="0" i="0" dirty="0" err="1">
                <a:solidFill>
                  <a:srgbClr val="000000"/>
                </a:solidFill>
                <a:effectLst/>
                <a:latin typeface="inter-regular"/>
              </a:rPr>
              <a:t>primaryStage</a:t>
            </a:r>
            <a:r>
              <a:rPr lang="en-US" sz="1800" b="0" i="0" dirty="0">
                <a:solidFill>
                  <a:srgbClr val="000000"/>
                </a:solidFill>
                <a:effectLst/>
                <a:latin typeface="inter-regular"/>
              </a:rPr>
              <a:t>) </a:t>
            </a:r>
            <a:r>
              <a:rPr lang="en-US" sz="1800" b="1" i="0" dirty="0">
                <a:solidFill>
                  <a:srgbClr val="006699"/>
                </a:solidFill>
                <a:effectLst/>
                <a:latin typeface="inter-regular"/>
              </a:rPr>
              <a:t>throws</a:t>
            </a:r>
            <a:r>
              <a:rPr lang="en-US" sz="1800" b="0" i="0" dirty="0">
                <a:solidFill>
                  <a:srgbClr val="000000"/>
                </a:solidFill>
                <a:effectLst/>
                <a:latin typeface="inter-regular"/>
              </a:rPr>
              <a:t> Exception {   </a:t>
            </a:r>
          </a:p>
          <a:p>
            <a:pPr algn="just">
              <a:buFont typeface="+mj-lt"/>
              <a:buAutoNum type="arabicPeriod"/>
            </a:pPr>
            <a:r>
              <a:rPr lang="en-US" sz="1800" b="0" i="0" dirty="0">
                <a:solidFill>
                  <a:srgbClr val="000000"/>
                </a:solidFill>
                <a:effectLst/>
                <a:latin typeface="inter-regular"/>
              </a:rPr>
              <a:t>        Button btn1=</a:t>
            </a:r>
            <a:r>
              <a:rPr lang="en-US" sz="1800" b="1" i="0" dirty="0">
                <a:solidFill>
                  <a:srgbClr val="006699"/>
                </a:solidFill>
                <a:effectLst/>
                <a:latin typeface="inter-regular"/>
              </a:rPr>
              <a:t>new</a:t>
            </a:r>
            <a:r>
              <a:rPr lang="en-US" sz="1800" b="0" i="0" dirty="0">
                <a:solidFill>
                  <a:srgbClr val="000000"/>
                </a:solidFill>
                <a:effectLst/>
                <a:latin typeface="inter-regular"/>
              </a:rPr>
              <a:t> Button(</a:t>
            </a:r>
            <a:r>
              <a:rPr lang="en-US" sz="1800" b="0" i="0" dirty="0">
                <a:solidFill>
                  <a:srgbClr val="0000FF"/>
                </a:solidFill>
                <a:effectLst/>
                <a:latin typeface="inter-regular"/>
              </a:rPr>
              <a:t>"Say, Hello World"</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StackPane</a:t>
            </a:r>
            <a:r>
              <a:rPr lang="en-US" sz="1800" b="0" i="0" dirty="0">
                <a:solidFill>
                  <a:srgbClr val="000000"/>
                </a:solidFill>
                <a:effectLst/>
                <a:latin typeface="inter-regular"/>
              </a:rPr>
              <a:t> root=</a:t>
            </a:r>
            <a:r>
              <a:rPr lang="en-US" sz="1800" b="1" i="0" dirty="0">
                <a:solidFill>
                  <a:srgbClr val="006699"/>
                </a:solidFill>
                <a:effectLst/>
                <a:latin typeface="inter-regular"/>
              </a:rPr>
              <a:t>new</a:t>
            </a:r>
            <a:r>
              <a:rPr lang="en-US" sz="1800" b="0" i="0" dirty="0">
                <a:solidFill>
                  <a:srgbClr val="000000"/>
                </a:solidFill>
                <a:effectLst/>
                <a:latin typeface="inter-regular"/>
              </a:rPr>
              <a:t> </a:t>
            </a:r>
            <a:r>
              <a:rPr lang="en-US" sz="1800" b="0" i="0" dirty="0" err="1">
                <a:solidFill>
                  <a:srgbClr val="000000"/>
                </a:solidFill>
                <a:effectLst/>
                <a:latin typeface="inter-regular"/>
              </a:rPr>
              <a:t>StackPane</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root.getChildren</a:t>
            </a:r>
            <a:r>
              <a:rPr lang="en-US" sz="1800" b="0" i="0" dirty="0">
                <a:solidFill>
                  <a:srgbClr val="000000"/>
                </a:solidFill>
                <a:effectLst/>
                <a:latin typeface="inter-regular"/>
              </a:rPr>
              <a:t>().add(btn1);  </a:t>
            </a:r>
          </a:p>
          <a:p>
            <a:pPr algn="just">
              <a:buFont typeface="+mj-lt"/>
              <a:buAutoNum type="arabicPeriod"/>
            </a:pPr>
            <a:r>
              <a:rPr lang="en-US" sz="1800" b="0" i="0" dirty="0">
                <a:solidFill>
                  <a:srgbClr val="000000"/>
                </a:solidFill>
                <a:effectLst/>
                <a:latin typeface="inter-regular"/>
              </a:rPr>
              <a:t>        Scene scene=</a:t>
            </a:r>
            <a:r>
              <a:rPr lang="en-US" sz="1800" b="1" i="0" dirty="0">
                <a:solidFill>
                  <a:srgbClr val="006699"/>
                </a:solidFill>
                <a:effectLst/>
                <a:latin typeface="inter-regular"/>
              </a:rPr>
              <a:t>new</a:t>
            </a:r>
            <a:r>
              <a:rPr lang="en-US" sz="1800" b="0" i="0" dirty="0">
                <a:solidFill>
                  <a:srgbClr val="000000"/>
                </a:solidFill>
                <a:effectLst/>
                <a:latin typeface="inter-regular"/>
              </a:rPr>
              <a:t> Scene(root);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a:t>
            </a:r>
          </a:p>
        </p:txBody>
      </p:sp>
    </p:spTree>
    <p:extLst>
      <p:ext uri="{BB962C8B-B14F-4D97-AF65-F5344CB8AC3E}">
        <p14:creationId xmlns:p14="http://schemas.microsoft.com/office/powerpoint/2010/main" val="3315931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A0332-6890-48F9-947B-4D97C7DDFD20}"/>
              </a:ext>
            </a:extLst>
          </p:cNvPr>
          <p:cNvSpPr>
            <a:spLocks noGrp="1"/>
          </p:cNvSpPr>
          <p:nvPr>
            <p:ph idx="1"/>
          </p:nvPr>
        </p:nvSpPr>
        <p:spPr>
          <a:xfrm>
            <a:off x="152400" y="228600"/>
            <a:ext cx="8915400" cy="1417895"/>
          </a:xfrm>
        </p:spPr>
        <p:txBody>
          <a:bodyPr/>
          <a:lstStyle/>
          <a:p>
            <a:pPr marL="0" indent="0" algn="just">
              <a:buNone/>
            </a:pPr>
            <a:r>
              <a:rPr lang="en-US" sz="2000" b="0" i="0" dirty="0">
                <a:solidFill>
                  <a:srgbClr val="610B4B"/>
                </a:solidFill>
                <a:effectLst/>
                <a:latin typeface="erdana"/>
              </a:rPr>
              <a:t>Step 5: Prepare the Stage</a:t>
            </a:r>
          </a:p>
          <a:p>
            <a:pPr algn="just"/>
            <a:r>
              <a:rPr lang="en-US" sz="2000" b="1" i="0" dirty="0" err="1">
                <a:solidFill>
                  <a:srgbClr val="333333"/>
                </a:solidFill>
                <a:effectLst/>
                <a:latin typeface="inter-bold"/>
              </a:rPr>
              <a:t>javafx.stage.Stage</a:t>
            </a:r>
            <a:r>
              <a:rPr lang="en-US" sz="2000" b="0" i="0" dirty="0">
                <a:solidFill>
                  <a:srgbClr val="333333"/>
                </a:solidFill>
                <a:effectLst/>
                <a:latin typeface="inter-regular"/>
              </a:rPr>
              <a:t> class provides some important methods which are required to be called to set some attributes for the stage. We can set the title of the stage. We also need to call show() method without which, the stage won't be shown.</a:t>
            </a:r>
          </a:p>
        </p:txBody>
      </p:sp>
      <p:sp>
        <p:nvSpPr>
          <p:cNvPr id="4" name="Slide Number Placeholder 3">
            <a:extLst>
              <a:ext uri="{FF2B5EF4-FFF2-40B4-BE49-F238E27FC236}">
                <a16:creationId xmlns:a16="http://schemas.microsoft.com/office/drawing/2014/main" id="{EE1A458F-49E2-4A64-9445-F208CBAC4D4D}"/>
              </a:ext>
            </a:extLst>
          </p:cNvPr>
          <p:cNvSpPr>
            <a:spLocks noGrp="1"/>
          </p:cNvSpPr>
          <p:nvPr>
            <p:ph type="sldNum" sz="quarter" idx="11"/>
          </p:nvPr>
        </p:nvSpPr>
        <p:spPr/>
        <p:txBody>
          <a:bodyPr/>
          <a:lstStyle/>
          <a:p>
            <a:fld id="{C76610BA-6366-4D8A-B88A-25E6618E6B58}" type="slidenum">
              <a:rPr lang="en-US" altLang="en-US" smtClean="0"/>
              <a:pPr/>
              <a:t>23</a:t>
            </a:fld>
            <a:endParaRPr lang="en-US" altLang="en-US"/>
          </a:p>
        </p:txBody>
      </p:sp>
      <p:sp>
        <p:nvSpPr>
          <p:cNvPr id="6" name="TextBox 5">
            <a:extLst>
              <a:ext uri="{FF2B5EF4-FFF2-40B4-BE49-F238E27FC236}">
                <a16:creationId xmlns:a16="http://schemas.microsoft.com/office/drawing/2014/main" id="{F53EE00C-5F21-413D-80B8-DF115E17FEB4}"/>
              </a:ext>
            </a:extLst>
          </p:cNvPr>
          <p:cNvSpPr txBox="1"/>
          <p:nvPr/>
        </p:nvSpPr>
        <p:spPr>
          <a:xfrm>
            <a:off x="1752600" y="1605704"/>
            <a:ext cx="6172200" cy="4801314"/>
          </a:xfrm>
          <a:prstGeom prst="rect">
            <a:avLst/>
          </a:prstGeom>
          <a:noFill/>
          <a:ln>
            <a:solidFill>
              <a:schemeClr val="tx1"/>
            </a:solidFill>
          </a:ln>
        </p:spPr>
        <p:txBody>
          <a:bodyPr wrap="square">
            <a:spAutoFit/>
          </a:bodyPr>
          <a:lstStyle/>
          <a:p>
            <a:pPr algn="just">
              <a:buFont typeface="+mj-lt"/>
              <a:buAutoNum type="arabicPeriod"/>
            </a:pPr>
            <a:r>
              <a:rPr lang="en-US" sz="1800" b="1" i="0" dirty="0">
                <a:solidFill>
                  <a:srgbClr val="006699"/>
                </a:solidFill>
                <a:effectLst/>
                <a:latin typeface="inter-regular"/>
              </a:rPr>
              <a:t>package</a:t>
            </a:r>
            <a:r>
              <a:rPr lang="en-US" sz="1800" b="0" i="0" dirty="0">
                <a:solidFill>
                  <a:srgbClr val="000000"/>
                </a:solidFill>
                <a:effectLst/>
                <a:latin typeface="inter-regular"/>
              </a:rPr>
              <a:t> application;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javafx.application.Application</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javafx.scene.Scene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javafx.scene.control.Button</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javafx.stage.Stage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javafx.scene.layout.StackPane</a:t>
            </a:r>
            <a:r>
              <a:rPr lang="en-US" sz="1800" b="0" i="0" dirty="0">
                <a:solidFill>
                  <a:srgbClr val="000000"/>
                </a:solidFill>
                <a:effectLst/>
                <a:latin typeface="inter-regular"/>
              </a:rPr>
              <a:t>;  </a:t>
            </a:r>
          </a:p>
          <a:p>
            <a:pPr algn="just">
              <a:buFont typeface="+mj-lt"/>
              <a:buAutoNum type="arabicPeriod"/>
            </a:pP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sz="1800" b="0" i="0" dirty="0" err="1">
                <a:solidFill>
                  <a:srgbClr val="000000"/>
                </a:solidFill>
                <a:effectLst/>
                <a:latin typeface="inter-regular"/>
              </a:rPr>
              <a:t>Hello_World</a:t>
            </a:r>
            <a:r>
              <a:rPr lang="en-US" sz="1800" b="0" i="0" dirty="0">
                <a:solidFill>
                  <a:srgbClr val="000000"/>
                </a:solidFill>
                <a:effectLst/>
                <a:latin typeface="inter-regular"/>
              </a:rPr>
              <a:t> </a:t>
            </a:r>
            <a:r>
              <a:rPr lang="en-US" sz="1800" b="1" i="0" dirty="0">
                <a:solidFill>
                  <a:srgbClr val="006699"/>
                </a:solidFill>
                <a:effectLst/>
                <a:latin typeface="inter-regular"/>
              </a:rPr>
              <a:t>extends</a:t>
            </a:r>
            <a:r>
              <a:rPr lang="en-US" sz="1800" b="0" i="0" dirty="0">
                <a:solidFill>
                  <a:srgbClr val="000000"/>
                </a:solidFill>
                <a:effectLst/>
                <a:latin typeface="inter-regular"/>
              </a:rPr>
              <a:t> Application{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start(Stage </a:t>
            </a:r>
            <a:r>
              <a:rPr lang="en-US" sz="1800" b="0" i="0" dirty="0" err="1">
                <a:solidFill>
                  <a:srgbClr val="000000"/>
                </a:solidFill>
                <a:effectLst/>
                <a:latin typeface="inter-regular"/>
              </a:rPr>
              <a:t>primaryStage</a:t>
            </a:r>
            <a:r>
              <a:rPr lang="en-US" sz="1800" b="0" i="0" dirty="0">
                <a:solidFill>
                  <a:srgbClr val="000000"/>
                </a:solidFill>
                <a:effectLst/>
                <a:latin typeface="inter-regular"/>
              </a:rPr>
              <a:t>) </a:t>
            </a:r>
            <a:r>
              <a:rPr lang="en-US" sz="1800" b="1" i="0" dirty="0">
                <a:solidFill>
                  <a:srgbClr val="006699"/>
                </a:solidFill>
                <a:effectLst/>
                <a:latin typeface="inter-regular"/>
              </a:rPr>
              <a:t>throws</a:t>
            </a:r>
            <a:r>
              <a:rPr lang="en-US" sz="1800" b="0" i="0" dirty="0">
                <a:solidFill>
                  <a:srgbClr val="000000"/>
                </a:solidFill>
                <a:effectLst/>
                <a:latin typeface="inter-regular"/>
              </a:rPr>
              <a:t> Exception {  </a:t>
            </a:r>
          </a:p>
          <a:p>
            <a:pPr algn="just">
              <a:buFont typeface="+mj-lt"/>
              <a:buAutoNum type="arabicPeriod"/>
            </a:pPr>
            <a:r>
              <a:rPr lang="en-US" sz="1800" b="0" i="0" dirty="0">
                <a:solidFill>
                  <a:srgbClr val="000000"/>
                </a:solidFill>
                <a:effectLst/>
                <a:latin typeface="inter-regular"/>
              </a:rPr>
              <a:t>        Button btn1=</a:t>
            </a:r>
            <a:r>
              <a:rPr lang="en-US" sz="1800" b="1" i="0" dirty="0">
                <a:solidFill>
                  <a:srgbClr val="006699"/>
                </a:solidFill>
                <a:effectLst/>
                <a:latin typeface="inter-regular"/>
              </a:rPr>
              <a:t>new</a:t>
            </a:r>
            <a:r>
              <a:rPr lang="en-US" sz="1800" b="0" i="0" dirty="0">
                <a:solidFill>
                  <a:srgbClr val="000000"/>
                </a:solidFill>
                <a:effectLst/>
                <a:latin typeface="inter-regular"/>
              </a:rPr>
              <a:t> Button(</a:t>
            </a:r>
            <a:r>
              <a:rPr lang="en-US" sz="1800" b="0" i="0" dirty="0">
                <a:solidFill>
                  <a:srgbClr val="0000FF"/>
                </a:solidFill>
                <a:effectLst/>
                <a:latin typeface="inter-regular"/>
              </a:rPr>
              <a:t>"Say, Hello World"</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StackPane</a:t>
            </a:r>
            <a:r>
              <a:rPr lang="en-US" sz="1800" b="0" i="0" dirty="0">
                <a:solidFill>
                  <a:srgbClr val="000000"/>
                </a:solidFill>
                <a:effectLst/>
                <a:latin typeface="inter-regular"/>
              </a:rPr>
              <a:t> root=</a:t>
            </a:r>
            <a:r>
              <a:rPr lang="en-US" sz="1800" b="1" i="0" dirty="0">
                <a:solidFill>
                  <a:srgbClr val="006699"/>
                </a:solidFill>
                <a:effectLst/>
                <a:latin typeface="inter-regular"/>
              </a:rPr>
              <a:t>new</a:t>
            </a:r>
            <a:r>
              <a:rPr lang="en-US" sz="1800" b="0" i="0" dirty="0">
                <a:solidFill>
                  <a:srgbClr val="000000"/>
                </a:solidFill>
                <a:effectLst/>
                <a:latin typeface="inter-regular"/>
              </a:rPr>
              <a:t> </a:t>
            </a:r>
            <a:r>
              <a:rPr lang="en-US" sz="1800" b="0" i="0" dirty="0" err="1">
                <a:solidFill>
                  <a:srgbClr val="000000"/>
                </a:solidFill>
                <a:effectLst/>
                <a:latin typeface="inter-regular"/>
              </a:rPr>
              <a:t>StackPane</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root.getChildren</a:t>
            </a:r>
            <a:r>
              <a:rPr lang="en-US" sz="1800" b="0" i="0" dirty="0">
                <a:solidFill>
                  <a:srgbClr val="000000"/>
                </a:solidFill>
                <a:effectLst/>
                <a:latin typeface="inter-regular"/>
              </a:rPr>
              <a:t>().add(btn1);  </a:t>
            </a:r>
          </a:p>
          <a:p>
            <a:pPr algn="just">
              <a:buFont typeface="+mj-lt"/>
              <a:buAutoNum type="arabicPeriod"/>
            </a:pPr>
            <a:r>
              <a:rPr lang="en-US" sz="1800" b="0" i="0" dirty="0">
                <a:solidFill>
                  <a:srgbClr val="000000"/>
                </a:solidFill>
                <a:effectLst/>
                <a:latin typeface="inter-regular"/>
              </a:rPr>
              <a:t>        Scene scene=</a:t>
            </a:r>
            <a:r>
              <a:rPr lang="en-US" sz="1800" b="1" i="0" dirty="0">
                <a:solidFill>
                  <a:srgbClr val="006699"/>
                </a:solidFill>
                <a:effectLst/>
                <a:latin typeface="inter-regular"/>
              </a:rPr>
              <a:t>new</a:t>
            </a:r>
            <a:r>
              <a:rPr lang="en-US" sz="1800" b="0" i="0" dirty="0">
                <a:solidFill>
                  <a:srgbClr val="000000"/>
                </a:solidFill>
                <a:effectLst/>
                <a:latin typeface="inter-regular"/>
              </a:rPr>
              <a:t> Scene(root);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primaryStage.setScene</a:t>
            </a:r>
            <a:r>
              <a:rPr lang="en-US" sz="1800" b="0" i="0" dirty="0">
                <a:solidFill>
                  <a:srgbClr val="000000"/>
                </a:solidFill>
                <a:effectLst/>
                <a:latin typeface="inter-regular"/>
              </a:rPr>
              <a:t>(scene);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primaryStage.setTitle</a:t>
            </a:r>
            <a:r>
              <a:rPr lang="en-US" sz="1800" b="0" i="0" dirty="0">
                <a:solidFill>
                  <a:srgbClr val="000000"/>
                </a:solidFill>
                <a:effectLst/>
                <a:latin typeface="inter-regular"/>
              </a:rPr>
              <a:t>(</a:t>
            </a:r>
            <a:r>
              <a:rPr lang="en-US" sz="1800" b="0" i="0" dirty="0">
                <a:solidFill>
                  <a:srgbClr val="0000FF"/>
                </a:solidFill>
                <a:effectLst/>
                <a:latin typeface="inter-regular"/>
              </a:rPr>
              <a:t>"First JavaFX Application"</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primaryStage.show</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p>
        </p:txBody>
      </p:sp>
    </p:spTree>
    <p:extLst>
      <p:ext uri="{BB962C8B-B14F-4D97-AF65-F5344CB8AC3E}">
        <p14:creationId xmlns:p14="http://schemas.microsoft.com/office/powerpoint/2010/main" val="2291244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9A5EF-76E5-49D8-AADC-8EB8C5AE1BAA}"/>
              </a:ext>
            </a:extLst>
          </p:cNvPr>
          <p:cNvSpPr>
            <a:spLocks noGrp="1"/>
          </p:cNvSpPr>
          <p:nvPr>
            <p:ph idx="1"/>
          </p:nvPr>
        </p:nvSpPr>
        <p:spPr>
          <a:xfrm>
            <a:off x="533400" y="76200"/>
            <a:ext cx="8077200" cy="1295400"/>
          </a:xfrm>
        </p:spPr>
        <p:txBody>
          <a:bodyPr/>
          <a:lstStyle/>
          <a:p>
            <a:pPr marL="0" indent="0" algn="just">
              <a:buNone/>
            </a:pPr>
            <a:r>
              <a:rPr lang="en-US" sz="1500" b="0" i="0" dirty="0">
                <a:solidFill>
                  <a:srgbClr val="610B4B"/>
                </a:solidFill>
                <a:effectLst/>
                <a:latin typeface="erdana"/>
              </a:rPr>
              <a:t>Step 6: Create an event for the button</a:t>
            </a:r>
          </a:p>
          <a:p>
            <a:pPr algn="just"/>
            <a:r>
              <a:rPr lang="en-US" sz="1500" b="0" i="0" dirty="0">
                <a:solidFill>
                  <a:srgbClr val="333333"/>
                </a:solidFill>
                <a:effectLst/>
                <a:latin typeface="inter-regular"/>
              </a:rPr>
              <a:t>As our application prints hello world for an event on the button. We need to create an event for the button. For this purpose, call </a:t>
            </a:r>
            <a:r>
              <a:rPr lang="en-US" sz="1500" b="1" i="0" dirty="0" err="1">
                <a:solidFill>
                  <a:srgbClr val="333333"/>
                </a:solidFill>
                <a:effectLst/>
                <a:latin typeface="inter-bold"/>
              </a:rPr>
              <a:t>setOnAction</a:t>
            </a:r>
            <a:r>
              <a:rPr lang="en-US" sz="1500" b="1" i="0" dirty="0">
                <a:solidFill>
                  <a:srgbClr val="333333"/>
                </a:solidFill>
                <a:effectLst/>
                <a:latin typeface="inter-bold"/>
              </a:rPr>
              <a:t>()</a:t>
            </a:r>
            <a:r>
              <a:rPr lang="en-US" sz="1500" b="0" i="0" dirty="0">
                <a:solidFill>
                  <a:srgbClr val="333333"/>
                </a:solidFill>
                <a:effectLst/>
                <a:latin typeface="inter-regular"/>
              </a:rPr>
              <a:t> on the button and define a anonymous class Event Handler as a parameter to the method.</a:t>
            </a:r>
          </a:p>
          <a:p>
            <a:endParaRPr lang="en-US" sz="1500" dirty="0"/>
          </a:p>
        </p:txBody>
      </p:sp>
      <p:sp>
        <p:nvSpPr>
          <p:cNvPr id="4" name="Slide Number Placeholder 3">
            <a:extLst>
              <a:ext uri="{FF2B5EF4-FFF2-40B4-BE49-F238E27FC236}">
                <a16:creationId xmlns:a16="http://schemas.microsoft.com/office/drawing/2014/main" id="{3FE01010-98C1-41D2-A642-4C186C4D3AA6}"/>
              </a:ext>
            </a:extLst>
          </p:cNvPr>
          <p:cNvSpPr>
            <a:spLocks noGrp="1"/>
          </p:cNvSpPr>
          <p:nvPr>
            <p:ph type="sldNum" sz="quarter" idx="11"/>
          </p:nvPr>
        </p:nvSpPr>
        <p:spPr/>
        <p:txBody>
          <a:bodyPr/>
          <a:lstStyle/>
          <a:p>
            <a:fld id="{C76610BA-6366-4D8A-B88A-25E6618E6B58}" type="slidenum">
              <a:rPr lang="en-US" altLang="en-US" smtClean="0"/>
              <a:pPr/>
              <a:t>24</a:t>
            </a:fld>
            <a:endParaRPr lang="en-US" altLang="en-US"/>
          </a:p>
        </p:txBody>
      </p:sp>
      <p:sp>
        <p:nvSpPr>
          <p:cNvPr id="6" name="TextBox 5">
            <a:extLst>
              <a:ext uri="{FF2B5EF4-FFF2-40B4-BE49-F238E27FC236}">
                <a16:creationId xmlns:a16="http://schemas.microsoft.com/office/drawing/2014/main" id="{5E6D3CD8-393E-42EC-A900-A8D62ED2B180}"/>
              </a:ext>
            </a:extLst>
          </p:cNvPr>
          <p:cNvSpPr txBox="1"/>
          <p:nvPr/>
        </p:nvSpPr>
        <p:spPr>
          <a:xfrm>
            <a:off x="685800" y="1010238"/>
            <a:ext cx="5791200" cy="6001643"/>
          </a:xfrm>
          <a:prstGeom prst="rect">
            <a:avLst/>
          </a:prstGeom>
          <a:noFill/>
          <a:ln>
            <a:solidFill>
              <a:schemeClr val="tx1"/>
            </a:solidFill>
          </a:ln>
        </p:spPr>
        <p:txBody>
          <a:bodyPr wrap="square">
            <a:spAutoFit/>
          </a:bodyPr>
          <a:lstStyle/>
          <a:p>
            <a:pPr algn="just">
              <a:buFont typeface="+mj-lt"/>
              <a:buAutoNum type="arabicPeriod"/>
            </a:pPr>
            <a:r>
              <a:rPr lang="en-US" sz="1600" b="1" i="0" dirty="0">
                <a:solidFill>
                  <a:srgbClr val="006699"/>
                </a:solidFill>
                <a:effectLst/>
                <a:latin typeface="inter-regular"/>
              </a:rPr>
              <a:t>package</a:t>
            </a:r>
            <a:r>
              <a:rPr lang="en-US" sz="1600" b="0" i="0" dirty="0">
                <a:solidFill>
                  <a:srgbClr val="000000"/>
                </a:solidFill>
                <a:effectLst/>
                <a:latin typeface="inter-regular"/>
              </a:rPr>
              <a:t> application;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javafx.application.Application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javafx.event.ActionEvent</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javafx.event.EventHandler</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javafx.scene.Scene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javafx.scene.control.Button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javafx.stage.Stage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javafx.scene.layout.StackPane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Hello_World</a:t>
            </a:r>
            <a:r>
              <a:rPr lang="en-US" sz="1600" b="0" i="0" dirty="0">
                <a:solidFill>
                  <a:srgbClr val="000000"/>
                </a:solidFill>
                <a:effectLst/>
                <a:latin typeface="inter-regular"/>
              </a:rPr>
              <a:t> </a:t>
            </a:r>
            <a:r>
              <a:rPr lang="en-US" sz="1600" b="1" i="0" dirty="0">
                <a:solidFill>
                  <a:srgbClr val="006699"/>
                </a:solidFill>
                <a:effectLst/>
                <a:latin typeface="inter-regular"/>
              </a:rPr>
              <a:t>extends</a:t>
            </a:r>
            <a:r>
              <a:rPr lang="en-US" sz="1600" b="0" i="0" dirty="0">
                <a:solidFill>
                  <a:srgbClr val="000000"/>
                </a:solidFill>
                <a:effectLst/>
                <a:latin typeface="inter-regular"/>
              </a:rPr>
              <a:t> Application{  </a:t>
            </a:r>
          </a:p>
          <a:p>
            <a:pPr algn="just">
              <a:buFont typeface="+mj-lt"/>
              <a:buAutoNum type="arabicPeriod"/>
            </a:pPr>
            <a:r>
              <a:rPr lang="en-US" sz="1600" b="0" i="0" dirty="0">
                <a:solidFill>
                  <a:srgbClr val="000000"/>
                </a:solidFill>
                <a:effectLst/>
                <a:latin typeface="inter-regular"/>
              </a:rPr>
              <a:t>    public void start(Stage </a:t>
            </a:r>
            <a:r>
              <a:rPr lang="en-US" sz="1600" b="0" i="0" dirty="0" err="1">
                <a:solidFill>
                  <a:srgbClr val="000000"/>
                </a:solidFill>
                <a:effectLst/>
                <a:latin typeface="inter-regular"/>
              </a:rPr>
              <a:t>primaryStage</a:t>
            </a:r>
            <a:r>
              <a:rPr lang="en-US" sz="1600" b="0" i="0" dirty="0">
                <a:solidFill>
                  <a:srgbClr val="000000"/>
                </a:solidFill>
                <a:effectLst/>
                <a:latin typeface="inter-regular"/>
              </a:rPr>
              <a:t>) </a:t>
            </a:r>
            <a:r>
              <a:rPr lang="en-US" sz="1600" b="1" i="0" dirty="0">
                <a:solidFill>
                  <a:srgbClr val="006699"/>
                </a:solidFill>
                <a:effectLst/>
                <a:latin typeface="inter-regular"/>
              </a:rPr>
              <a:t>throws</a:t>
            </a:r>
            <a:r>
              <a:rPr lang="en-US" sz="1600" b="0" i="0" dirty="0">
                <a:solidFill>
                  <a:srgbClr val="000000"/>
                </a:solidFill>
                <a:effectLst/>
                <a:latin typeface="inter-regular"/>
              </a:rPr>
              <a:t> Exception {  </a:t>
            </a:r>
          </a:p>
          <a:p>
            <a:pPr algn="just">
              <a:buFont typeface="+mj-lt"/>
              <a:buAutoNum type="arabicPeriod"/>
            </a:pPr>
            <a:r>
              <a:rPr lang="en-US" sz="1600" b="0" i="0" dirty="0">
                <a:solidFill>
                  <a:srgbClr val="000000"/>
                </a:solidFill>
                <a:effectLst/>
                <a:latin typeface="inter-regular"/>
              </a:rPr>
              <a:t>        Button btn1=</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"Say, Hello World"</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btn1.setOnAction(</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EventHandler</a:t>
            </a:r>
            <a:r>
              <a:rPr lang="en-US" sz="1600" b="0" i="0" dirty="0">
                <a:solidFill>
                  <a:srgbClr val="000000"/>
                </a:solidFill>
                <a:effectLst/>
                <a:latin typeface="inter-regular"/>
              </a:rPr>
              <a:t>&lt;</a:t>
            </a:r>
            <a:r>
              <a:rPr lang="en-US" sz="1600" b="0" i="0" dirty="0" err="1">
                <a:solidFill>
                  <a:srgbClr val="000000"/>
                </a:solidFill>
                <a:effectLst/>
                <a:latin typeface="inter-regular"/>
              </a:rPr>
              <a:t>ActionEvent</a:t>
            </a:r>
            <a:r>
              <a:rPr lang="en-US" sz="1600" b="0" i="0" dirty="0">
                <a:solidFill>
                  <a:srgbClr val="000000"/>
                </a:solidFill>
                <a:effectLst/>
                <a:latin typeface="inter-regular"/>
              </a:rPr>
              <a:t>&gt;() { </a:t>
            </a:r>
          </a:p>
          <a:p>
            <a:pPr algn="just">
              <a:buFont typeface="+mj-lt"/>
              <a:buAutoNum type="arabicPeriod"/>
            </a:pPr>
            <a:r>
              <a:rPr lang="en-US" sz="1600" b="0" i="0" dirty="0">
                <a:solidFill>
                  <a:srgbClr val="000000"/>
                </a:solidFill>
                <a:effectLst/>
                <a:latin typeface="inter-regular"/>
              </a:rPr>
              <a:t>            public void handle(</a:t>
            </a:r>
            <a:r>
              <a:rPr lang="en-US" sz="1600" b="0" i="0" dirty="0" err="1">
                <a:solidFill>
                  <a:srgbClr val="000000"/>
                </a:solidFill>
                <a:effectLst/>
                <a:latin typeface="inter-regular"/>
              </a:rPr>
              <a:t>ActionEvent</a:t>
            </a:r>
            <a:r>
              <a:rPr lang="en-US" sz="1600" b="0" i="0" dirty="0">
                <a:solidFill>
                  <a:srgbClr val="000000"/>
                </a:solidFill>
                <a:effectLst/>
                <a:latin typeface="inter-regular"/>
              </a:rPr>
              <a:t> arg0) {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"hello world"</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StackPane</a:t>
            </a:r>
            <a:r>
              <a:rPr lang="en-US" sz="1600" b="0" i="0" dirty="0">
                <a:solidFill>
                  <a:srgbClr val="000000"/>
                </a:solidFill>
                <a:effectLst/>
                <a:latin typeface="inter-regular"/>
              </a:rPr>
              <a:t> root=</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StackPane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root.getChildren</a:t>
            </a:r>
            <a:r>
              <a:rPr lang="en-US" sz="1600" b="0" i="0" dirty="0">
                <a:solidFill>
                  <a:srgbClr val="000000"/>
                </a:solidFill>
                <a:effectLst/>
                <a:latin typeface="inter-regular"/>
              </a:rPr>
              <a:t>().add(btn1);  </a:t>
            </a:r>
          </a:p>
          <a:p>
            <a:pPr algn="just">
              <a:buFont typeface="+mj-lt"/>
              <a:buAutoNum type="arabicPeriod"/>
            </a:pPr>
            <a:r>
              <a:rPr lang="en-US" sz="1600" b="0" i="0" dirty="0">
                <a:solidFill>
                  <a:srgbClr val="000000"/>
                </a:solidFill>
                <a:effectLst/>
                <a:latin typeface="inter-regular"/>
              </a:rPr>
              <a:t>        Scene scene=</a:t>
            </a:r>
            <a:r>
              <a:rPr lang="en-US" sz="1600" b="1" i="0" dirty="0">
                <a:solidFill>
                  <a:srgbClr val="006699"/>
                </a:solidFill>
                <a:effectLst/>
                <a:latin typeface="inter-regular"/>
              </a:rPr>
              <a:t>new</a:t>
            </a:r>
            <a:r>
              <a:rPr lang="en-US" sz="1600" b="0" i="0" dirty="0">
                <a:solidFill>
                  <a:srgbClr val="000000"/>
                </a:solidFill>
                <a:effectLst/>
                <a:latin typeface="inter-regular"/>
              </a:rPr>
              <a:t> Scene(root,</a:t>
            </a:r>
            <a:r>
              <a:rPr lang="en-US" sz="1600" b="0" i="0" dirty="0">
                <a:solidFill>
                  <a:srgbClr val="C00000"/>
                </a:solidFill>
                <a:effectLst/>
                <a:latin typeface="inter-regular"/>
              </a:rPr>
              <a:t>600</a:t>
            </a:r>
            <a:r>
              <a:rPr lang="en-US" sz="1600" b="0" i="0" dirty="0">
                <a:solidFill>
                  <a:srgbClr val="000000"/>
                </a:solidFill>
                <a:effectLst/>
                <a:latin typeface="inter-regular"/>
              </a:rPr>
              <a:t>,</a:t>
            </a:r>
            <a:r>
              <a:rPr lang="en-US" sz="1600" b="0" i="0" dirty="0">
                <a:solidFill>
                  <a:srgbClr val="C00000"/>
                </a:solidFill>
                <a:effectLst/>
                <a:latin typeface="inter-regular"/>
              </a:rPr>
              <a:t>400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primaryStage.setScene</a:t>
            </a:r>
            <a:r>
              <a:rPr lang="en-US" sz="1600" b="0" i="0" dirty="0">
                <a:solidFill>
                  <a:srgbClr val="000000"/>
                </a:solidFill>
                <a:effectLst/>
                <a:latin typeface="inter-regular"/>
              </a:rPr>
              <a:t>(scene);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primaryStage.setTitle</a:t>
            </a:r>
            <a:r>
              <a:rPr lang="en-US" sz="1600" b="0" i="0" dirty="0">
                <a:solidFill>
                  <a:srgbClr val="000000"/>
                </a:solidFill>
                <a:effectLst/>
                <a:latin typeface="inter-regular"/>
              </a:rPr>
              <a:t>(</a:t>
            </a:r>
            <a:r>
              <a:rPr lang="en-US" sz="1600" b="0" i="0" dirty="0">
                <a:solidFill>
                  <a:srgbClr val="0000FF"/>
                </a:solidFill>
                <a:effectLst/>
                <a:latin typeface="inter-regular"/>
              </a:rPr>
              <a:t>"First JavaFX Application"</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primaryStage.show</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p:txBody>
      </p:sp>
    </p:spTree>
    <p:extLst>
      <p:ext uri="{BB962C8B-B14F-4D97-AF65-F5344CB8AC3E}">
        <p14:creationId xmlns:p14="http://schemas.microsoft.com/office/powerpoint/2010/main" val="3465487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67931-377A-49F9-A381-333F159CEF87}"/>
              </a:ext>
            </a:extLst>
          </p:cNvPr>
          <p:cNvSpPr>
            <a:spLocks noGrp="1"/>
          </p:cNvSpPr>
          <p:nvPr>
            <p:ph idx="1"/>
          </p:nvPr>
        </p:nvSpPr>
        <p:spPr>
          <a:xfrm>
            <a:off x="5638800" y="76200"/>
            <a:ext cx="3314700" cy="5181600"/>
          </a:xfrm>
          <a:ln>
            <a:solidFill>
              <a:schemeClr val="tx1"/>
            </a:solidFill>
          </a:ln>
        </p:spPr>
        <p:txBody>
          <a:bodyPr/>
          <a:lstStyle/>
          <a:p>
            <a:pPr marL="0" indent="0" algn="just">
              <a:buNone/>
            </a:pPr>
            <a:r>
              <a:rPr lang="en-US" sz="1900" b="0" i="0" dirty="0">
                <a:solidFill>
                  <a:srgbClr val="610B4B"/>
                </a:solidFill>
                <a:effectLst/>
                <a:latin typeface="erdana"/>
              </a:rPr>
              <a:t>Step 7: Create the main method</a:t>
            </a:r>
          </a:p>
          <a:p>
            <a:pPr algn="just"/>
            <a:r>
              <a:rPr lang="en-US" sz="1900" b="0" i="0" dirty="0">
                <a:solidFill>
                  <a:srgbClr val="333333"/>
                </a:solidFill>
                <a:effectLst/>
                <a:latin typeface="inter-regular"/>
              </a:rPr>
              <a:t>Till now, we have configured all the necessary things which are required to develop a basic JavaFX application.</a:t>
            </a:r>
          </a:p>
          <a:p>
            <a:pPr algn="just"/>
            <a:r>
              <a:rPr lang="en-US" sz="1900" b="0" i="0" dirty="0">
                <a:solidFill>
                  <a:srgbClr val="333333"/>
                </a:solidFill>
                <a:effectLst/>
                <a:latin typeface="inter-regular"/>
              </a:rPr>
              <a:t>We have not created main method yet. Hence, at the last, we need to create a main method in which we will launch the application i.e. will call launch() method and pass the command line arguments (</a:t>
            </a:r>
            <a:r>
              <a:rPr lang="en-US" sz="1900" b="0" i="0" dirty="0" err="1">
                <a:solidFill>
                  <a:srgbClr val="333333"/>
                </a:solidFill>
                <a:effectLst/>
                <a:latin typeface="inter-regular"/>
              </a:rPr>
              <a:t>args</a:t>
            </a:r>
            <a:r>
              <a:rPr lang="en-US" sz="1900" b="0" i="0" dirty="0">
                <a:solidFill>
                  <a:srgbClr val="333333"/>
                </a:solidFill>
                <a:effectLst/>
                <a:latin typeface="inter-regular"/>
              </a:rPr>
              <a:t>) to it. </a:t>
            </a:r>
          </a:p>
          <a:p>
            <a:endParaRPr lang="en-US" sz="1900" dirty="0"/>
          </a:p>
        </p:txBody>
      </p:sp>
      <p:sp>
        <p:nvSpPr>
          <p:cNvPr id="4" name="Slide Number Placeholder 3">
            <a:extLst>
              <a:ext uri="{FF2B5EF4-FFF2-40B4-BE49-F238E27FC236}">
                <a16:creationId xmlns:a16="http://schemas.microsoft.com/office/drawing/2014/main" id="{5C6A8C01-CD52-482E-86E7-F3CD6DCF4522}"/>
              </a:ext>
            </a:extLst>
          </p:cNvPr>
          <p:cNvSpPr>
            <a:spLocks noGrp="1"/>
          </p:cNvSpPr>
          <p:nvPr>
            <p:ph type="sldNum" sz="quarter" idx="11"/>
          </p:nvPr>
        </p:nvSpPr>
        <p:spPr/>
        <p:txBody>
          <a:bodyPr/>
          <a:lstStyle/>
          <a:p>
            <a:fld id="{C76610BA-6366-4D8A-B88A-25E6618E6B58}" type="slidenum">
              <a:rPr lang="en-US" altLang="en-US" smtClean="0"/>
              <a:pPr/>
              <a:t>25</a:t>
            </a:fld>
            <a:endParaRPr lang="en-US" altLang="en-US"/>
          </a:p>
        </p:txBody>
      </p:sp>
      <p:sp>
        <p:nvSpPr>
          <p:cNvPr id="6" name="TextBox 5">
            <a:extLst>
              <a:ext uri="{FF2B5EF4-FFF2-40B4-BE49-F238E27FC236}">
                <a16:creationId xmlns:a16="http://schemas.microsoft.com/office/drawing/2014/main" id="{83A162E1-9026-495F-8C01-7458A236C78C}"/>
              </a:ext>
            </a:extLst>
          </p:cNvPr>
          <p:cNvSpPr txBox="1"/>
          <p:nvPr/>
        </p:nvSpPr>
        <p:spPr>
          <a:xfrm>
            <a:off x="57347" y="-14140"/>
            <a:ext cx="5486400" cy="7232749"/>
          </a:xfrm>
          <a:prstGeom prst="rect">
            <a:avLst/>
          </a:prstGeom>
          <a:noFill/>
          <a:ln>
            <a:solidFill>
              <a:schemeClr val="tx1"/>
            </a:solidFill>
          </a:ln>
        </p:spPr>
        <p:txBody>
          <a:bodyPr wrap="square">
            <a:spAutoFit/>
          </a:bodyPr>
          <a:lstStyle/>
          <a:p>
            <a:pPr algn="just">
              <a:buFont typeface="+mj-lt"/>
              <a:buAutoNum type="arabicPeriod"/>
            </a:pPr>
            <a:r>
              <a:rPr lang="en-US" sz="1600" b="1" i="0" dirty="0">
                <a:solidFill>
                  <a:srgbClr val="006699"/>
                </a:solidFill>
                <a:effectLst/>
                <a:latin typeface="inter-regular"/>
              </a:rPr>
              <a:t>package</a:t>
            </a:r>
            <a:r>
              <a:rPr lang="en-US" sz="1600" b="0" i="0" dirty="0">
                <a:solidFill>
                  <a:srgbClr val="000000"/>
                </a:solidFill>
                <a:effectLst/>
                <a:latin typeface="inter-regular"/>
              </a:rPr>
              <a:t> application;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javafx.application.Application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javafx.event.ActionEvent</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javafx.event.EventHandler</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javafx.scene.Scene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javafx.scene.control.Button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javafx.stage.Stage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javafx.scene.layout.StackPane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Hello_World</a:t>
            </a:r>
            <a:r>
              <a:rPr lang="en-US" sz="1600" b="0" i="0" dirty="0">
                <a:solidFill>
                  <a:srgbClr val="000000"/>
                </a:solidFill>
                <a:effectLst/>
                <a:latin typeface="inter-regular"/>
              </a:rPr>
              <a:t> </a:t>
            </a:r>
            <a:r>
              <a:rPr lang="en-US" sz="1600" b="1" i="0" dirty="0">
                <a:solidFill>
                  <a:srgbClr val="006699"/>
                </a:solidFill>
                <a:effectLst/>
                <a:latin typeface="inter-regular"/>
              </a:rPr>
              <a:t>extends</a:t>
            </a:r>
            <a:r>
              <a:rPr lang="en-US" sz="1600" b="0" i="0" dirty="0">
                <a:solidFill>
                  <a:srgbClr val="000000"/>
                </a:solidFill>
                <a:effectLst/>
                <a:latin typeface="inter-regular"/>
              </a:rPr>
              <a:t> Application{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start(Stage </a:t>
            </a:r>
            <a:r>
              <a:rPr lang="en-US" sz="1600" b="0" i="0" dirty="0" err="1">
                <a:solidFill>
                  <a:srgbClr val="000000"/>
                </a:solidFill>
                <a:effectLst/>
                <a:latin typeface="inter-regular"/>
              </a:rPr>
              <a:t>primaryStage</a:t>
            </a:r>
            <a:r>
              <a:rPr lang="en-US" sz="1600" b="0" i="0" dirty="0">
                <a:solidFill>
                  <a:srgbClr val="000000"/>
                </a:solidFill>
                <a:effectLst/>
                <a:latin typeface="inter-regular"/>
              </a:rPr>
              <a:t>) </a:t>
            </a:r>
            <a:r>
              <a:rPr lang="en-US" sz="1600" b="1" i="0" dirty="0">
                <a:solidFill>
                  <a:srgbClr val="006699"/>
                </a:solidFill>
                <a:effectLst/>
                <a:latin typeface="inter-regular"/>
              </a:rPr>
              <a:t>throws</a:t>
            </a:r>
            <a:r>
              <a:rPr lang="en-US" sz="1600" b="0" i="0" dirty="0">
                <a:solidFill>
                  <a:srgbClr val="000000"/>
                </a:solidFill>
                <a:effectLst/>
                <a:latin typeface="inter-regular"/>
              </a:rPr>
              <a:t> Exception {  </a:t>
            </a:r>
          </a:p>
          <a:p>
            <a:pPr algn="just">
              <a:buFont typeface="+mj-lt"/>
              <a:buAutoNum type="arabicPeriod"/>
            </a:pPr>
            <a:r>
              <a:rPr lang="en-US" sz="1600" b="0" i="0" dirty="0">
                <a:solidFill>
                  <a:srgbClr val="000000"/>
                </a:solidFill>
                <a:effectLst/>
                <a:latin typeface="inter-regular"/>
              </a:rPr>
              <a:t>        Button btn1=</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"Say, Hello World"</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btn1.setOnAction(</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EventHandler</a:t>
            </a:r>
            <a:r>
              <a:rPr lang="en-US" sz="1600" b="0" i="0" dirty="0">
                <a:solidFill>
                  <a:srgbClr val="000000"/>
                </a:solidFill>
                <a:effectLst/>
                <a:latin typeface="inter-regular"/>
              </a:rPr>
              <a:t>&lt;</a:t>
            </a:r>
            <a:r>
              <a:rPr lang="en-US" sz="1600" b="0" i="0" dirty="0" err="1">
                <a:solidFill>
                  <a:srgbClr val="000000"/>
                </a:solidFill>
                <a:effectLst/>
                <a:latin typeface="inter-regular"/>
              </a:rPr>
              <a:t>ActionEvent</a:t>
            </a:r>
            <a:r>
              <a:rPr lang="en-US" sz="1600" b="0" i="0" dirty="0">
                <a:solidFill>
                  <a:srgbClr val="000000"/>
                </a:solidFill>
                <a:effectLst/>
                <a:latin typeface="inter-regular"/>
              </a:rPr>
              <a:t>&gt;() {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handle(</a:t>
            </a:r>
            <a:r>
              <a:rPr lang="en-US" sz="1600" b="0" i="0" dirty="0" err="1">
                <a:solidFill>
                  <a:srgbClr val="000000"/>
                </a:solidFill>
                <a:effectLst/>
                <a:latin typeface="inter-regular"/>
              </a:rPr>
              <a:t>ActionEvent</a:t>
            </a:r>
            <a:r>
              <a:rPr lang="en-US" sz="1600" b="0" i="0" dirty="0">
                <a:solidFill>
                  <a:srgbClr val="000000"/>
                </a:solidFill>
                <a:effectLst/>
                <a:latin typeface="inter-regular"/>
              </a:rPr>
              <a:t> arg0) {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"hello world"</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StackPane</a:t>
            </a:r>
            <a:r>
              <a:rPr lang="en-US" sz="1600" b="0" i="0" dirty="0">
                <a:solidFill>
                  <a:srgbClr val="000000"/>
                </a:solidFill>
                <a:effectLst/>
                <a:latin typeface="inter-regular"/>
              </a:rPr>
              <a:t> root=</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StackPane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root.getChildren</a:t>
            </a:r>
            <a:r>
              <a:rPr lang="en-US" sz="1600" b="0" i="0" dirty="0">
                <a:solidFill>
                  <a:srgbClr val="000000"/>
                </a:solidFill>
                <a:effectLst/>
                <a:latin typeface="inter-regular"/>
              </a:rPr>
              <a:t>().add(btn1);  </a:t>
            </a:r>
          </a:p>
          <a:p>
            <a:pPr algn="just">
              <a:buFont typeface="+mj-lt"/>
              <a:buAutoNum type="arabicPeriod"/>
            </a:pPr>
            <a:r>
              <a:rPr lang="en-US" sz="1600" b="0" i="0" dirty="0">
                <a:solidFill>
                  <a:srgbClr val="000000"/>
                </a:solidFill>
                <a:effectLst/>
                <a:latin typeface="inter-regular"/>
              </a:rPr>
              <a:t>        Scene scene=</a:t>
            </a:r>
            <a:r>
              <a:rPr lang="en-US" sz="1600" b="1" i="0" dirty="0">
                <a:solidFill>
                  <a:srgbClr val="006699"/>
                </a:solidFill>
                <a:effectLst/>
                <a:latin typeface="inter-regular"/>
              </a:rPr>
              <a:t>new</a:t>
            </a:r>
            <a:r>
              <a:rPr lang="en-US" sz="1600" b="0" i="0" dirty="0">
                <a:solidFill>
                  <a:srgbClr val="000000"/>
                </a:solidFill>
                <a:effectLst/>
                <a:latin typeface="inter-regular"/>
              </a:rPr>
              <a:t> Scene(root,</a:t>
            </a:r>
            <a:r>
              <a:rPr lang="en-US" sz="1600" b="0" i="0" dirty="0">
                <a:solidFill>
                  <a:srgbClr val="C00000"/>
                </a:solidFill>
                <a:effectLst/>
                <a:latin typeface="inter-regular"/>
              </a:rPr>
              <a:t>600</a:t>
            </a:r>
            <a:r>
              <a:rPr lang="en-US" sz="1600" b="0" i="0" dirty="0">
                <a:solidFill>
                  <a:srgbClr val="000000"/>
                </a:solidFill>
                <a:effectLst/>
                <a:latin typeface="inter-regular"/>
              </a:rPr>
              <a:t>,</a:t>
            </a:r>
            <a:r>
              <a:rPr lang="en-US" sz="1600" b="0" i="0" dirty="0">
                <a:solidFill>
                  <a:srgbClr val="C00000"/>
                </a:solidFill>
                <a:effectLst/>
                <a:latin typeface="inter-regular"/>
              </a:rPr>
              <a:t>400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primaryStage.setTitle</a:t>
            </a:r>
            <a:r>
              <a:rPr lang="en-US" sz="1600" b="0" i="0" dirty="0">
                <a:solidFill>
                  <a:srgbClr val="000000"/>
                </a:solidFill>
                <a:effectLst/>
                <a:latin typeface="inter-regular"/>
              </a:rPr>
              <a:t>(</a:t>
            </a:r>
            <a:r>
              <a:rPr lang="en-US" sz="1600" b="0" i="0" dirty="0">
                <a:solidFill>
                  <a:srgbClr val="0000FF"/>
                </a:solidFill>
                <a:effectLst/>
                <a:latin typeface="inter-regular"/>
              </a:rPr>
              <a:t>"First JavaFX Application"</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primaryStage.setScene</a:t>
            </a:r>
            <a:r>
              <a:rPr lang="en-US" sz="1600" b="0" i="0" dirty="0">
                <a:solidFill>
                  <a:srgbClr val="000000"/>
                </a:solidFill>
                <a:effectLst/>
                <a:latin typeface="inter-regular"/>
              </a:rPr>
              <a:t>(scene);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primaryStage.show</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publicstaticvoid</a:t>
            </a:r>
            <a:r>
              <a:rPr lang="en-US" sz="1600" b="0" i="0" dirty="0">
                <a:solidFill>
                  <a:srgbClr val="000000"/>
                </a:solidFill>
                <a:effectLst/>
                <a:latin typeface="inter-regular"/>
              </a:rPr>
              <a:t> main (String[] </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launch(</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p:txBody>
      </p:sp>
    </p:spTree>
    <p:extLst>
      <p:ext uri="{BB962C8B-B14F-4D97-AF65-F5344CB8AC3E}">
        <p14:creationId xmlns:p14="http://schemas.microsoft.com/office/powerpoint/2010/main" val="238900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7F02-42EE-4824-A939-8ECAEC7677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550300-5616-463E-B70B-02F7901441B6}"/>
              </a:ext>
            </a:extLst>
          </p:cNvPr>
          <p:cNvSpPr>
            <a:spLocks noGrp="1"/>
          </p:cNvSpPr>
          <p:nvPr>
            <p:ph idx="1"/>
          </p:nvPr>
        </p:nvSpPr>
        <p:spPr>
          <a:xfrm>
            <a:off x="685800" y="1657350"/>
            <a:ext cx="4419600" cy="4114800"/>
          </a:xfrm>
        </p:spPr>
        <p:txBody>
          <a:bodyPr/>
          <a:lstStyle/>
          <a:p>
            <a:r>
              <a:rPr lang="en-US" sz="2300" b="0" i="0" dirty="0">
                <a:solidFill>
                  <a:srgbClr val="333333"/>
                </a:solidFill>
                <a:effectLst/>
                <a:latin typeface="inter-regular"/>
              </a:rPr>
              <a:t>The Application will produce this output on the screen.</a:t>
            </a:r>
            <a:endParaRPr lang="en-US" sz="2300" dirty="0"/>
          </a:p>
        </p:txBody>
      </p:sp>
      <p:sp>
        <p:nvSpPr>
          <p:cNvPr id="4" name="Slide Number Placeholder 3">
            <a:extLst>
              <a:ext uri="{FF2B5EF4-FFF2-40B4-BE49-F238E27FC236}">
                <a16:creationId xmlns:a16="http://schemas.microsoft.com/office/drawing/2014/main" id="{676C5106-5C40-4020-B151-F257DC404790}"/>
              </a:ext>
            </a:extLst>
          </p:cNvPr>
          <p:cNvSpPr>
            <a:spLocks noGrp="1"/>
          </p:cNvSpPr>
          <p:nvPr>
            <p:ph type="sldNum" sz="quarter" idx="11"/>
          </p:nvPr>
        </p:nvSpPr>
        <p:spPr/>
        <p:txBody>
          <a:bodyPr/>
          <a:lstStyle/>
          <a:p>
            <a:fld id="{C76610BA-6366-4D8A-B88A-25E6618E6B58}" type="slidenum">
              <a:rPr lang="en-US" altLang="en-US" smtClean="0"/>
              <a:pPr/>
              <a:t>26</a:t>
            </a:fld>
            <a:endParaRPr lang="en-US" altLang="en-US"/>
          </a:p>
        </p:txBody>
      </p:sp>
      <p:pic>
        <p:nvPicPr>
          <p:cNvPr id="5" name="Picture 4">
            <a:extLst>
              <a:ext uri="{FF2B5EF4-FFF2-40B4-BE49-F238E27FC236}">
                <a16:creationId xmlns:a16="http://schemas.microsoft.com/office/drawing/2014/main" id="{D7178FFC-614C-44DE-AF0B-F3FBCBBA5056}"/>
              </a:ext>
            </a:extLst>
          </p:cNvPr>
          <p:cNvPicPr>
            <a:picLocks noChangeAspect="1"/>
          </p:cNvPicPr>
          <p:nvPr/>
        </p:nvPicPr>
        <p:blipFill>
          <a:blip r:embed="rId2"/>
          <a:stretch>
            <a:fillRect/>
          </a:stretch>
        </p:blipFill>
        <p:spPr>
          <a:xfrm>
            <a:off x="5181600" y="1494631"/>
            <a:ext cx="2209800" cy="4838700"/>
          </a:xfrm>
          <a:prstGeom prst="rect">
            <a:avLst/>
          </a:prstGeom>
        </p:spPr>
      </p:pic>
    </p:spTree>
    <p:extLst>
      <p:ext uri="{BB962C8B-B14F-4D97-AF65-F5344CB8AC3E}">
        <p14:creationId xmlns:p14="http://schemas.microsoft.com/office/powerpoint/2010/main" val="328180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36B49CB-E2F7-4997-A588-66437A38C523}"/>
              </a:ext>
            </a:extLst>
          </p:cNvPr>
          <p:cNvSpPr>
            <a:spLocks noGrp="1"/>
          </p:cNvSpPr>
          <p:nvPr>
            <p:ph type="title"/>
          </p:nvPr>
        </p:nvSpPr>
        <p:spPr>
          <a:xfrm>
            <a:off x="382588" y="133350"/>
            <a:ext cx="2798762" cy="452438"/>
          </a:xfrm>
        </p:spPr>
        <p:txBody>
          <a:bodyPr/>
          <a:lstStyle/>
          <a:p>
            <a:r>
              <a:rPr lang="en-US" altLang="en-US" sz="2800" dirty="0"/>
              <a:t>My </a:t>
            </a:r>
            <a:r>
              <a:rPr lang="en-US" altLang="en-US" sz="2800" dirty="0" err="1"/>
              <a:t>JavaFx</a:t>
            </a:r>
            <a:endParaRPr lang="en-US" altLang="en-US" sz="2800" dirty="0"/>
          </a:p>
        </p:txBody>
      </p:sp>
      <p:sp>
        <p:nvSpPr>
          <p:cNvPr id="20483" name="Content Placeholder 3">
            <a:extLst>
              <a:ext uri="{FF2B5EF4-FFF2-40B4-BE49-F238E27FC236}">
                <a16:creationId xmlns:a16="http://schemas.microsoft.com/office/drawing/2014/main" id="{886FAE8A-306E-4361-8E70-57C2B7AF96D6}"/>
              </a:ext>
            </a:extLst>
          </p:cNvPr>
          <p:cNvSpPr>
            <a:spLocks noGrp="1"/>
          </p:cNvSpPr>
          <p:nvPr>
            <p:ph sz="half" idx="2"/>
          </p:nvPr>
        </p:nvSpPr>
        <p:spPr>
          <a:xfrm>
            <a:off x="17286" y="791850"/>
            <a:ext cx="3868738" cy="5484813"/>
          </a:xfrm>
          <a:ln>
            <a:solidFill>
              <a:schemeClr val="tx1"/>
            </a:solidFill>
          </a:ln>
        </p:spPr>
        <p:txBody>
          <a:bodyPr/>
          <a:lstStyle/>
          <a:p>
            <a:r>
              <a:rPr lang="en-US" altLang="en-US" sz="1200" dirty="0"/>
              <a:t>import </a:t>
            </a:r>
            <a:r>
              <a:rPr lang="en-US" altLang="en-US" sz="1200" dirty="0" err="1"/>
              <a:t>javafx.application.Application</a:t>
            </a:r>
            <a:r>
              <a:rPr lang="en-US" altLang="en-US" sz="1200" dirty="0"/>
              <a:t>;</a:t>
            </a:r>
            <a:br>
              <a:rPr lang="en-US" altLang="en-US" sz="1200" dirty="0"/>
            </a:br>
            <a:r>
              <a:rPr lang="en-US" altLang="en-US" sz="1200" dirty="0"/>
              <a:t>import </a:t>
            </a:r>
            <a:r>
              <a:rPr lang="en-US" altLang="en-US" sz="1200" dirty="0" err="1"/>
              <a:t>javafx.scene.Scene</a:t>
            </a:r>
            <a:r>
              <a:rPr lang="en-US" altLang="en-US" sz="1200" dirty="0"/>
              <a:t>;</a:t>
            </a:r>
            <a:br>
              <a:rPr lang="en-US" altLang="en-US" sz="1200" dirty="0"/>
            </a:br>
            <a:r>
              <a:rPr lang="en-US" altLang="en-US" sz="1200" dirty="0"/>
              <a:t>import </a:t>
            </a:r>
            <a:r>
              <a:rPr lang="en-US" altLang="en-US" sz="1200" dirty="0" err="1"/>
              <a:t>javafx.scene.control.Button</a:t>
            </a:r>
            <a:r>
              <a:rPr lang="en-US" altLang="en-US" sz="1200" dirty="0"/>
              <a:t>;</a:t>
            </a:r>
            <a:br>
              <a:rPr lang="en-US" altLang="en-US" sz="1200" dirty="0"/>
            </a:br>
            <a:r>
              <a:rPr lang="en-US" altLang="en-US" sz="1200" dirty="0"/>
              <a:t>import </a:t>
            </a:r>
            <a:r>
              <a:rPr lang="en-US" altLang="en-US" sz="1200" dirty="0" err="1"/>
              <a:t>javafx.stage.Stage</a:t>
            </a:r>
            <a:r>
              <a:rPr lang="en-US" altLang="en-US" sz="1200" dirty="0"/>
              <a:t>;</a:t>
            </a:r>
            <a:br>
              <a:rPr lang="en-US" altLang="en-US" sz="1200" dirty="0"/>
            </a:br>
            <a:br>
              <a:rPr lang="en-US" altLang="en-US" sz="1200" dirty="0"/>
            </a:br>
            <a:r>
              <a:rPr lang="en-US" altLang="en-US" sz="1200" dirty="0"/>
              <a:t>public class </a:t>
            </a:r>
            <a:r>
              <a:rPr lang="en-US" altLang="en-US" sz="1200" dirty="0" err="1"/>
              <a:t>MyJavaFX</a:t>
            </a:r>
            <a:r>
              <a:rPr lang="en-US" altLang="en-US" sz="1200" dirty="0"/>
              <a:t> extends Application {</a:t>
            </a:r>
            <a:br>
              <a:rPr lang="en-US" altLang="en-US" sz="1200" dirty="0"/>
            </a:br>
            <a:r>
              <a:rPr lang="en-US" altLang="en-US" sz="1200" dirty="0"/>
              <a:t>  @Override // Override the start method in the Application class</a:t>
            </a:r>
            <a:br>
              <a:rPr lang="en-US" altLang="en-US" sz="1200" dirty="0"/>
            </a:br>
            <a:r>
              <a:rPr lang="en-US" altLang="en-US" sz="1200" dirty="0"/>
              <a:t>  public void start(Stage </a:t>
            </a:r>
            <a:r>
              <a:rPr lang="en-US" altLang="en-US" sz="1200" dirty="0" err="1"/>
              <a:t>primaryStage</a:t>
            </a:r>
            <a:r>
              <a:rPr lang="en-US" altLang="en-US" sz="1200" dirty="0"/>
              <a:t>) {</a:t>
            </a:r>
            <a:br>
              <a:rPr lang="en-US" altLang="en-US" sz="1200" dirty="0"/>
            </a:br>
            <a:r>
              <a:rPr lang="en-US" altLang="en-US" sz="1200" dirty="0"/>
              <a:t>    // Create a button and place it in the scene</a:t>
            </a:r>
            <a:br>
              <a:rPr lang="en-US" altLang="en-US" sz="1200" dirty="0"/>
            </a:br>
            <a:r>
              <a:rPr lang="en-US" altLang="en-US" sz="1200" dirty="0"/>
              <a:t>    Button </a:t>
            </a:r>
            <a:r>
              <a:rPr lang="en-US" altLang="en-US" sz="1200" dirty="0" err="1"/>
              <a:t>btOK</a:t>
            </a:r>
            <a:r>
              <a:rPr lang="en-US" altLang="en-US" sz="1200" dirty="0"/>
              <a:t> = new Button("OK");</a:t>
            </a:r>
            <a:br>
              <a:rPr lang="en-US" altLang="en-US" sz="1200" dirty="0"/>
            </a:br>
            <a:r>
              <a:rPr lang="en-US" altLang="en-US" sz="1200" dirty="0"/>
              <a:t>    Scene </a:t>
            </a:r>
            <a:r>
              <a:rPr lang="en-US" altLang="en-US" sz="1200" dirty="0" err="1"/>
              <a:t>scene</a:t>
            </a:r>
            <a:r>
              <a:rPr lang="en-US" altLang="en-US" sz="1200" dirty="0"/>
              <a:t> = new Scene(</a:t>
            </a:r>
            <a:r>
              <a:rPr lang="en-US" altLang="en-US" sz="1200" dirty="0" err="1"/>
              <a:t>btOK</a:t>
            </a:r>
            <a:r>
              <a:rPr lang="en-US" altLang="en-US" sz="1200" dirty="0"/>
              <a:t>, 200, 250);</a:t>
            </a:r>
            <a:br>
              <a:rPr lang="en-US" altLang="en-US" sz="1200" dirty="0"/>
            </a:br>
            <a:r>
              <a:rPr lang="en-US" altLang="en-US" sz="1200" dirty="0"/>
              <a:t>    </a:t>
            </a:r>
            <a:r>
              <a:rPr lang="en-US" altLang="en-US" sz="1200" dirty="0" err="1"/>
              <a:t>primaryStage.setTitle</a:t>
            </a:r>
            <a:r>
              <a:rPr lang="en-US" altLang="en-US" sz="1200" dirty="0"/>
              <a:t>("</a:t>
            </a:r>
            <a:r>
              <a:rPr lang="en-US" altLang="en-US" sz="1200" dirty="0" err="1"/>
              <a:t>MyJavaFX</a:t>
            </a:r>
            <a:r>
              <a:rPr lang="en-US" altLang="en-US" sz="1200" dirty="0"/>
              <a:t>"); // Set the stage title</a:t>
            </a:r>
            <a:br>
              <a:rPr lang="en-US" altLang="en-US" sz="1200" dirty="0"/>
            </a:br>
            <a:r>
              <a:rPr lang="en-US" altLang="en-US" sz="1200" dirty="0"/>
              <a:t>    </a:t>
            </a:r>
            <a:r>
              <a:rPr lang="en-US" altLang="en-US" sz="1200" dirty="0" err="1"/>
              <a:t>primaryStage.setScene</a:t>
            </a:r>
            <a:r>
              <a:rPr lang="en-US" altLang="en-US" sz="1200" dirty="0"/>
              <a:t>(scene); // Place the scene in the stage</a:t>
            </a:r>
            <a:br>
              <a:rPr lang="en-US" altLang="en-US" sz="1200" dirty="0"/>
            </a:br>
            <a:r>
              <a:rPr lang="en-US" altLang="en-US" sz="1200" dirty="0"/>
              <a:t>    </a:t>
            </a:r>
            <a:r>
              <a:rPr lang="en-US" altLang="en-US" sz="1200" dirty="0" err="1"/>
              <a:t>primaryStage.show</a:t>
            </a:r>
            <a:r>
              <a:rPr lang="en-US" altLang="en-US" sz="1200" dirty="0"/>
              <a:t>(); // Display the stage</a:t>
            </a:r>
            <a:br>
              <a:rPr lang="en-US" altLang="en-US" sz="1200" dirty="0"/>
            </a:br>
            <a:r>
              <a:rPr lang="en-US" altLang="en-US" sz="1200" dirty="0"/>
              <a:t>  }</a:t>
            </a:r>
            <a:br>
              <a:rPr lang="en-US" altLang="en-US" sz="1200" dirty="0"/>
            </a:br>
            <a:r>
              <a:rPr lang="en-US" altLang="en-US" sz="1200" dirty="0"/>
              <a:t>  </a:t>
            </a:r>
            <a:br>
              <a:rPr lang="en-US" altLang="en-US" sz="1200" dirty="0"/>
            </a:br>
            <a:r>
              <a:rPr lang="en-US" altLang="en-US" sz="1200" dirty="0"/>
              <a:t>  /**</a:t>
            </a:r>
            <a:br>
              <a:rPr lang="en-US" altLang="en-US" sz="1200" dirty="0"/>
            </a:br>
            <a:r>
              <a:rPr lang="en-US" altLang="en-US" sz="1200" dirty="0"/>
              <a:t>   * The main method is only needed for the IDE with limited</a:t>
            </a:r>
            <a:br>
              <a:rPr lang="en-US" altLang="en-US" sz="1200" dirty="0"/>
            </a:br>
            <a:r>
              <a:rPr lang="en-US" altLang="en-US" sz="1200" dirty="0"/>
              <a:t>   * JavaFX support. Not needed for running from the command line.</a:t>
            </a:r>
            <a:br>
              <a:rPr lang="en-US" altLang="en-US" sz="1200" dirty="0"/>
            </a:br>
            <a:r>
              <a:rPr lang="en-US" altLang="en-US" sz="1200" dirty="0"/>
              <a:t>   */</a:t>
            </a:r>
            <a:br>
              <a:rPr lang="en-US" altLang="en-US" sz="1200" dirty="0"/>
            </a:br>
            <a:r>
              <a:rPr lang="en-US" altLang="en-US" sz="1200" dirty="0"/>
              <a:t>  public static void main(String[] </a:t>
            </a:r>
            <a:r>
              <a:rPr lang="en-US" altLang="en-US" sz="1200" dirty="0" err="1"/>
              <a:t>args</a:t>
            </a:r>
            <a:r>
              <a:rPr lang="en-US" altLang="en-US" sz="1200" dirty="0"/>
              <a:t>) { </a:t>
            </a:r>
            <a:br>
              <a:rPr lang="en-US" altLang="en-US" sz="1200" dirty="0"/>
            </a:br>
            <a:r>
              <a:rPr lang="en-US" altLang="en-US" sz="1200" dirty="0"/>
              <a:t>    launch(</a:t>
            </a:r>
            <a:r>
              <a:rPr lang="en-US" altLang="en-US" sz="1200" dirty="0" err="1"/>
              <a:t>args</a:t>
            </a:r>
            <a:r>
              <a:rPr lang="en-US" altLang="en-US" sz="1200" dirty="0"/>
              <a:t>);</a:t>
            </a:r>
            <a:br>
              <a:rPr lang="en-US" altLang="en-US" sz="1200" dirty="0"/>
            </a:br>
            <a:r>
              <a:rPr lang="en-US" altLang="en-US" sz="1200" dirty="0"/>
              <a:t>  }</a:t>
            </a:r>
            <a:br>
              <a:rPr lang="en-US" altLang="en-US" sz="1200" dirty="0"/>
            </a:br>
            <a:r>
              <a:rPr lang="en-US" altLang="en-US" sz="1200" dirty="0"/>
              <a:t>}</a:t>
            </a:r>
            <a:br>
              <a:rPr lang="en-US" altLang="en-US" dirty="0"/>
            </a:br>
            <a:endParaRPr lang="en-US" altLang="en-US" dirty="0"/>
          </a:p>
        </p:txBody>
      </p:sp>
      <p:sp>
        <p:nvSpPr>
          <p:cNvPr id="20484" name="Text Placeholder 4">
            <a:extLst>
              <a:ext uri="{FF2B5EF4-FFF2-40B4-BE49-F238E27FC236}">
                <a16:creationId xmlns:a16="http://schemas.microsoft.com/office/drawing/2014/main" id="{FC2047CF-722A-4483-A522-4A61141ACA76}"/>
              </a:ext>
            </a:extLst>
          </p:cNvPr>
          <p:cNvSpPr>
            <a:spLocks noGrp="1"/>
          </p:cNvSpPr>
          <p:nvPr>
            <p:ph type="body" sz="quarter" idx="3"/>
          </p:nvPr>
        </p:nvSpPr>
        <p:spPr>
          <a:xfrm>
            <a:off x="4306888" y="0"/>
            <a:ext cx="3887787" cy="685800"/>
          </a:xfrm>
        </p:spPr>
        <p:txBody>
          <a:bodyPr/>
          <a:lstStyle/>
          <a:p>
            <a:r>
              <a:rPr lang="en-US" altLang="en-US"/>
              <a:t>MultipleStage Demo</a:t>
            </a:r>
          </a:p>
        </p:txBody>
      </p:sp>
      <p:sp>
        <p:nvSpPr>
          <p:cNvPr id="20485" name="Content Placeholder 5">
            <a:extLst>
              <a:ext uri="{FF2B5EF4-FFF2-40B4-BE49-F238E27FC236}">
                <a16:creationId xmlns:a16="http://schemas.microsoft.com/office/drawing/2014/main" id="{3E033390-CE2E-47DA-A887-624686581DCF}"/>
              </a:ext>
            </a:extLst>
          </p:cNvPr>
          <p:cNvSpPr>
            <a:spLocks noGrp="1"/>
          </p:cNvSpPr>
          <p:nvPr>
            <p:ph sz="quarter" idx="4"/>
          </p:nvPr>
        </p:nvSpPr>
        <p:spPr>
          <a:xfrm>
            <a:off x="3942762" y="771525"/>
            <a:ext cx="5123470" cy="6543675"/>
          </a:xfrm>
          <a:ln>
            <a:solidFill>
              <a:schemeClr val="tx1"/>
            </a:solidFill>
          </a:ln>
        </p:spPr>
        <p:txBody>
          <a:bodyPr/>
          <a:lstStyle/>
          <a:p>
            <a:r>
              <a:rPr lang="en-US" altLang="en-US" sz="1200" dirty="0"/>
              <a:t>import </a:t>
            </a:r>
            <a:r>
              <a:rPr lang="en-US" altLang="en-US" sz="1200" dirty="0" err="1"/>
              <a:t>javafx.application.Application</a:t>
            </a:r>
            <a:r>
              <a:rPr lang="en-US" altLang="en-US" sz="1200" dirty="0"/>
              <a:t>;</a:t>
            </a:r>
            <a:br>
              <a:rPr lang="en-US" altLang="en-US" sz="1200" dirty="0"/>
            </a:br>
            <a:r>
              <a:rPr lang="en-US" altLang="en-US" sz="1200" dirty="0"/>
              <a:t>import </a:t>
            </a:r>
            <a:r>
              <a:rPr lang="en-US" altLang="en-US" sz="1200" dirty="0" err="1"/>
              <a:t>javafx.scene.Scene</a:t>
            </a:r>
            <a:r>
              <a:rPr lang="en-US" altLang="en-US" sz="1200" dirty="0"/>
              <a:t>;</a:t>
            </a:r>
            <a:br>
              <a:rPr lang="en-US" altLang="en-US" sz="1200" dirty="0"/>
            </a:br>
            <a:r>
              <a:rPr lang="en-US" altLang="en-US" sz="1200" dirty="0"/>
              <a:t>import </a:t>
            </a:r>
            <a:r>
              <a:rPr lang="en-US" altLang="en-US" sz="1200" dirty="0" err="1"/>
              <a:t>javafx.scene.control.Button</a:t>
            </a:r>
            <a:r>
              <a:rPr lang="en-US" altLang="en-US" sz="1200" dirty="0"/>
              <a:t>;</a:t>
            </a:r>
            <a:br>
              <a:rPr lang="en-US" altLang="en-US" sz="1200" dirty="0"/>
            </a:br>
            <a:r>
              <a:rPr lang="en-US" altLang="en-US" sz="1200" dirty="0"/>
              <a:t>import </a:t>
            </a:r>
            <a:r>
              <a:rPr lang="en-US" altLang="en-US" sz="1200" dirty="0" err="1"/>
              <a:t>javafx.stage.Stage</a:t>
            </a:r>
            <a:r>
              <a:rPr lang="en-US" altLang="en-US" sz="1200" dirty="0"/>
              <a:t>;</a:t>
            </a:r>
            <a:br>
              <a:rPr lang="en-US" altLang="en-US" sz="1200" dirty="0"/>
            </a:br>
            <a:br>
              <a:rPr lang="en-US" altLang="en-US" sz="1200" dirty="0"/>
            </a:br>
            <a:r>
              <a:rPr lang="en-US" altLang="en-US" sz="1200" dirty="0"/>
              <a:t>public class </a:t>
            </a:r>
            <a:r>
              <a:rPr lang="en-US" altLang="en-US" sz="1200" dirty="0" err="1"/>
              <a:t>MultipleStageDemo</a:t>
            </a:r>
            <a:r>
              <a:rPr lang="en-US" altLang="en-US" sz="1200" dirty="0"/>
              <a:t> extends Application {</a:t>
            </a:r>
            <a:br>
              <a:rPr lang="en-US" altLang="en-US" sz="1200" dirty="0"/>
            </a:br>
            <a:r>
              <a:rPr lang="en-US" altLang="en-US" sz="1200" dirty="0"/>
              <a:t>  @Override // Override the start method in the Application class</a:t>
            </a:r>
            <a:br>
              <a:rPr lang="en-US" altLang="en-US" sz="1200" dirty="0"/>
            </a:br>
            <a:r>
              <a:rPr lang="en-US" altLang="en-US" sz="1200" dirty="0"/>
              <a:t>  public void start(Stage </a:t>
            </a:r>
            <a:r>
              <a:rPr lang="en-US" altLang="en-US" sz="1200" dirty="0" err="1"/>
              <a:t>primaryStage</a:t>
            </a:r>
            <a:r>
              <a:rPr lang="en-US" altLang="en-US" sz="1200" dirty="0"/>
              <a:t>) {</a:t>
            </a:r>
            <a:br>
              <a:rPr lang="en-US" altLang="en-US" sz="1200" dirty="0"/>
            </a:br>
            <a:r>
              <a:rPr lang="en-US" altLang="en-US" sz="1200" dirty="0"/>
              <a:t>    // Create a scene and place a button in the scene</a:t>
            </a:r>
            <a:br>
              <a:rPr lang="en-US" altLang="en-US" sz="1200" dirty="0"/>
            </a:br>
            <a:r>
              <a:rPr lang="en-US" altLang="en-US" sz="1200" dirty="0"/>
              <a:t>    </a:t>
            </a:r>
            <a:r>
              <a:rPr lang="en-US" altLang="en-US" sz="1200" dirty="0" err="1"/>
              <a:t>Scene</a:t>
            </a:r>
            <a:r>
              <a:rPr lang="en-US" altLang="en-US" sz="1200" dirty="0"/>
              <a:t> </a:t>
            </a:r>
            <a:r>
              <a:rPr lang="en-US" altLang="en-US" sz="1200" dirty="0" err="1"/>
              <a:t>scene</a:t>
            </a:r>
            <a:r>
              <a:rPr lang="en-US" altLang="en-US" sz="1200" dirty="0"/>
              <a:t> = new Scene(new Button("OK"), 200, 250);</a:t>
            </a:r>
            <a:br>
              <a:rPr lang="en-US" altLang="en-US" sz="1200" dirty="0"/>
            </a:br>
            <a:r>
              <a:rPr lang="en-US" altLang="en-US" sz="1200" dirty="0"/>
              <a:t>    </a:t>
            </a:r>
            <a:r>
              <a:rPr lang="en-US" altLang="en-US" sz="1200" dirty="0" err="1"/>
              <a:t>primaryStage.setTitle</a:t>
            </a:r>
            <a:r>
              <a:rPr lang="en-US" altLang="en-US" sz="1200" dirty="0"/>
              <a:t>("</a:t>
            </a:r>
            <a:r>
              <a:rPr lang="en-US" altLang="en-US" sz="1200" dirty="0" err="1"/>
              <a:t>MyJavaFX</a:t>
            </a:r>
            <a:r>
              <a:rPr lang="en-US" altLang="en-US" sz="1200" dirty="0"/>
              <a:t>"); // Set the stage title</a:t>
            </a:r>
            <a:br>
              <a:rPr lang="en-US" altLang="en-US" sz="1200" dirty="0"/>
            </a:br>
            <a:r>
              <a:rPr lang="en-US" altLang="en-US" sz="1200" dirty="0"/>
              <a:t>    </a:t>
            </a:r>
            <a:r>
              <a:rPr lang="en-US" altLang="en-US" sz="1200" dirty="0" err="1"/>
              <a:t>primaryStage.setScene</a:t>
            </a:r>
            <a:r>
              <a:rPr lang="en-US" altLang="en-US" sz="1200" dirty="0"/>
              <a:t>(scene); // Place the scene in the stage</a:t>
            </a:r>
            <a:br>
              <a:rPr lang="en-US" altLang="en-US" sz="1200" dirty="0"/>
            </a:br>
            <a:r>
              <a:rPr lang="en-US" altLang="en-US" sz="1200" dirty="0"/>
              <a:t>    </a:t>
            </a:r>
            <a:r>
              <a:rPr lang="en-US" altLang="en-US" sz="1200" dirty="0" err="1"/>
              <a:t>primaryStage.show</a:t>
            </a:r>
            <a:r>
              <a:rPr lang="en-US" altLang="en-US" sz="1200" dirty="0"/>
              <a:t>(); // Display the stage</a:t>
            </a:r>
            <a:br>
              <a:rPr lang="en-US" altLang="en-US" sz="1200" dirty="0"/>
            </a:br>
            <a:br>
              <a:rPr lang="en-US" altLang="en-US" sz="1200" dirty="0"/>
            </a:br>
            <a:r>
              <a:rPr lang="en-US" altLang="en-US" sz="1200" dirty="0"/>
              <a:t>    </a:t>
            </a:r>
            <a:r>
              <a:rPr lang="en-US" altLang="en-US" sz="1200" dirty="0" err="1"/>
              <a:t>Stage</a:t>
            </a:r>
            <a:r>
              <a:rPr lang="en-US" altLang="en-US" sz="1200" dirty="0"/>
              <a:t> </a:t>
            </a:r>
            <a:r>
              <a:rPr lang="en-US" altLang="en-US" sz="1200" dirty="0" err="1"/>
              <a:t>stage</a:t>
            </a:r>
            <a:r>
              <a:rPr lang="en-US" altLang="en-US" sz="1200" dirty="0"/>
              <a:t> = new Stage(); // Create a new stage</a:t>
            </a:r>
            <a:br>
              <a:rPr lang="en-US" altLang="en-US" sz="1200" dirty="0"/>
            </a:br>
            <a:r>
              <a:rPr lang="en-US" altLang="en-US" sz="1200" dirty="0"/>
              <a:t>    </a:t>
            </a:r>
            <a:r>
              <a:rPr lang="en-US" altLang="en-US" sz="1200" dirty="0" err="1"/>
              <a:t>stage.setTitle</a:t>
            </a:r>
            <a:r>
              <a:rPr lang="en-US" altLang="en-US" sz="1200" dirty="0"/>
              <a:t>("Second Stage"); // Set the stage title</a:t>
            </a:r>
            <a:br>
              <a:rPr lang="en-US" altLang="en-US" sz="1200" dirty="0"/>
            </a:br>
            <a:r>
              <a:rPr lang="en-US" altLang="en-US" sz="1200" dirty="0"/>
              <a:t>    // Set a scene with a button in the stage</a:t>
            </a:r>
            <a:br>
              <a:rPr lang="en-US" altLang="en-US" sz="1200" dirty="0"/>
            </a:br>
            <a:r>
              <a:rPr lang="en-US" altLang="en-US" sz="1200" dirty="0"/>
              <a:t>    </a:t>
            </a:r>
            <a:r>
              <a:rPr lang="en-US" altLang="en-US" sz="1200" dirty="0" err="1"/>
              <a:t>stage.setScene</a:t>
            </a:r>
            <a:r>
              <a:rPr lang="en-US" altLang="en-US" sz="1200" dirty="0"/>
              <a:t>(new Scene(new Button("New Stage"), 100, 100));        </a:t>
            </a:r>
            <a:br>
              <a:rPr lang="en-US" altLang="en-US" sz="1200" dirty="0"/>
            </a:br>
            <a:r>
              <a:rPr lang="en-US" altLang="en-US" sz="1200" dirty="0"/>
              <a:t>    </a:t>
            </a:r>
            <a:r>
              <a:rPr lang="en-US" altLang="en-US" sz="1200" dirty="0" err="1"/>
              <a:t>stage.show</a:t>
            </a:r>
            <a:r>
              <a:rPr lang="en-US" altLang="en-US" sz="1200" dirty="0"/>
              <a:t>(); // Display the stage</a:t>
            </a:r>
            <a:br>
              <a:rPr lang="en-US" altLang="en-US" sz="1200" dirty="0"/>
            </a:br>
            <a:r>
              <a:rPr lang="en-US" altLang="en-US" sz="1200" dirty="0"/>
              <a:t>  }</a:t>
            </a:r>
            <a:br>
              <a:rPr lang="en-US" altLang="en-US" sz="1200" dirty="0"/>
            </a:br>
            <a:r>
              <a:rPr lang="en-US" altLang="en-US" sz="1200" dirty="0"/>
              <a:t>  </a:t>
            </a:r>
            <a:br>
              <a:rPr lang="en-US" altLang="en-US" sz="1200" dirty="0"/>
            </a:br>
            <a:r>
              <a:rPr lang="en-US" altLang="en-US" sz="1200" dirty="0"/>
              <a:t>  /**</a:t>
            </a:r>
            <a:br>
              <a:rPr lang="en-US" altLang="en-US" sz="1200" dirty="0"/>
            </a:br>
            <a:r>
              <a:rPr lang="en-US" altLang="en-US" sz="1200" dirty="0"/>
              <a:t>   * The main method is only needed for the IDE with limited</a:t>
            </a:r>
            <a:br>
              <a:rPr lang="en-US" altLang="en-US" sz="1200" dirty="0"/>
            </a:br>
            <a:r>
              <a:rPr lang="en-US" altLang="en-US" sz="1200" dirty="0"/>
              <a:t>   * JavaFX support. Not needed for running from the command line.</a:t>
            </a:r>
            <a:br>
              <a:rPr lang="en-US" altLang="en-US" sz="1200" dirty="0"/>
            </a:br>
            <a:r>
              <a:rPr lang="en-US" altLang="en-US" sz="1200" dirty="0"/>
              <a:t>   */</a:t>
            </a:r>
            <a:br>
              <a:rPr lang="en-US" altLang="en-US" sz="1200" dirty="0"/>
            </a:br>
            <a:r>
              <a:rPr lang="en-US" altLang="en-US" sz="1200" dirty="0"/>
              <a:t>  //public static void main(String[] </a:t>
            </a:r>
            <a:r>
              <a:rPr lang="en-US" altLang="en-US" sz="1200" dirty="0" err="1"/>
              <a:t>args</a:t>
            </a:r>
            <a:r>
              <a:rPr lang="en-US" altLang="en-US" sz="1200" dirty="0"/>
              <a:t>) {</a:t>
            </a:r>
            <a:br>
              <a:rPr lang="en-US" altLang="en-US" sz="1200" dirty="0"/>
            </a:br>
            <a:r>
              <a:rPr lang="en-US" altLang="en-US" sz="1200" dirty="0"/>
              <a:t>   // launch(</a:t>
            </a:r>
            <a:r>
              <a:rPr lang="en-US" altLang="en-US" sz="1200" dirty="0" err="1"/>
              <a:t>args</a:t>
            </a:r>
            <a:r>
              <a:rPr lang="en-US" altLang="en-US" sz="1200" dirty="0"/>
              <a:t>);</a:t>
            </a:r>
            <a:br>
              <a:rPr lang="en-US" altLang="en-US" sz="1200" dirty="0"/>
            </a:br>
            <a:r>
              <a:rPr lang="en-US" altLang="en-US" sz="1200" dirty="0"/>
              <a:t> // }</a:t>
            </a:r>
            <a:br>
              <a:rPr lang="en-US" altLang="en-US" sz="1200" dirty="0"/>
            </a:br>
            <a:r>
              <a:rPr lang="en-US" altLang="en-US" sz="1200" dirty="0"/>
              <a:t>}</a:t>
            </a:r>
            <a:br>
              <a:rPr lang="en-US" altLang="en-US" dirty="0"/>
            </a:br>
            <a:endParaRPr lang="en-US" altLang="en-US" dirty="0"/>
          </a:p>
        </p:txBody>
      </p:sp>
      <p:sp>
        <p:nvSpPr>
          <p:cNvPr id="20486" name="Slide Number Placeholder 6">
            <a:extLst>
              <a:ext uri="{FF2B5EF4-FFF2-40B4-BE49-F238E27FC236}">
                <a16:creationId xmlns:a16="http://schemas.microsoft.com/office/drawing/2014/main" id="{5EA94FF3-1ADB-4B34-90D6-52B9560E32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F7311C-EE51-4E88-B411-81017552FAAE}" type="slidenum">
              <a:rPr lang="en-US" altLang="en-US" sz="1400"/>
              <a:pPr>
                <a:spcBef>
                  <a:spcPct val="0"/>
                </a:spcBef>
                <a:buClrTx/>
                <a:buSzTx/>
                <a:buFontTx/>
                <a:buNone/>
              </a:pPr>
              <a:t>27</a:t>
            </a:fld>
            <a:endParaRPr lang="en-US" altLang="en-US" sz="1400"/>
          </a:p>
        </p:txBody>
      </p:sp>
      <p:pic>
        <p:nvPicPr>
          <p:cNvPr id="20487" name="Picture 7">
            <a:extLst>
              <a:ext uri="{FF2B5EF4-FFF2-40B4-BE49-F238E27FC236}">
                <a16:creationId xmlns:a16="http://schemas.microsoft.com/office/drawing/2014/main" id="{A1517DAD-8619-4627-8B69-81CF7C14BE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4688" y="5257800"/>
            <a:ext cx="1179512"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CE20D2D-E8BD-4B3E-8780-AB6709C30A7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541682-D330-46B1-90E7-1C0BD95EA629}" type="slidenum">
              <a:rPr lang="en-US" altLang="en-US" sz="1400"/>
              <a:pPr>
                <a:spcBef>
                  <a:spcPct val="0"/>
                </a:spcBef>
                <a:buClrTx/>
                <a:buSzTx/>
                <a:buFontTx/>
                <a:buNone/>
              </a:pPr>
              <a:t>28</a:t>
            </a:fld>
            <a:endParaRPr lang="en-US" altLang="en-US" sz="1400"/>
          </a:p>
        </p:txBody>
      </p:sp>
      <p:sp>
        <p:nvSpPr>
          <p:cNvPr id="21507" name="Rectangle 2">
            <a:extLst>
              <a:ext uri="{FF2B5EF4-FFF2-40B4-BE49-F238E27FC236}">
                <a16:creationId xmlns:a16="http://schemas.microsoft.com/office/drawing/2014/main" id="{0035F90A-5F89-4CFC-A5E6-D81AA2CCF0FD}"/>
              </a:ext>
            </a:extLst>
          </p:cNvPr>
          <p:cNvSpPr>
            <a:spLocks noGrp="1" noChangeArrowheads="1"/>
          </p:cNvSpPr>
          <p:nvPr>
            <p:ph type="title"/>
          </p:nvPr>
        </p:nvSpPr>
        <p:spPr>
          <a:xfrm>
            <a:off x="685800" y="0"/>
            <a:ext cx="7772400" cy="838200"/>
          </a:xfrm>
          <a:noFill/>
        </p:spPr>
        <p:txBody>
          <a:bodyPr/>
          <a:lstStyle/>
          <a:p>
            <a:r>
              <a:rPr lang="en-US" altLang="en-US"/>
              <a:t>Panes, UI Controls, and Shapes</a:t>
            </a:r>
          </a:p>
        </p:txBody>
      </p:sp>
      <p:sp>
        <p:nvSpPr>
          <p:cNvPr id="2" name="Rectangle 6">
            <a:extLst>
              <a:ext uri="{FF2B5EF4-FFF2-40B4-BE49-F238E27FC236}">
                <a16:creationId xmlns:a16="http://schemas.microsoft.com/office/drawing/2014/main" id="{51886987-ED20-4E11-8D00-74276C2B676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509" name="AutoShape 4">
            <a:hlinkClick r:id="rId2" action="ppaction://program" highlightClick="1"/>
            <a:extLst>
              <a:ext uri="{FF2B5EF4-FFF2-40B4-BE49-F238E27FC236}">
                <a16:creationId xmlns:a16="http://schemas.microsoft.com/office/drawing/2014/main" id="{1ABE75B7-57BD-4CC1-83A0-BD3A91735B0C}"/>
              </a:ext>
            </a:extLst>
          </p:cNvPr>
          <p:cNvSpPr>
            <a:spLocks noChangeArrowheads="1"/>
          </p:cNvSpPr>
          <p:nvPr/>
        </p:nvSpPr>
        <p:spPr bwMode="auto">
          <a:xfrm>
            <a:off x="3276600" y="57578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 name="AutoShape 7">
            <a:hlinkClick r:id="" action="ppaction://noaction" highlightClick="1"/>
            <a:extLst>
              <a:ext uri="{FF2B5EF4-FFF2-40B4-BE49-F238E27FC236}">
                <a16:creationId xmlns:a16="http://schemas.microsoft.com/office/drawing/2014/main" id="{69BD39D1-A6BC-4F7E-8124-4F5884399FDE}"/>
              </a:ext>
            </a:extLst>
          </p:cNvPr>
          <p:cNvSpPr>
            <a:spLocks noChangeArrowheads="1"/>
          </p:cNvSpPr>
          <p:nvPr/>
        </p:nvSpPr>
        <p:spPr bwMode="auto">
          <a:xfrm>
            <a:off x="838200" y="5757863"/>
            <a:ext cx="21336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ButtonInPane</a:t>
            </a:r>
            <a:endParaRPr lang="en-US" altLang="en-US">
              <a:solidFill>
                <a:schemeClr val="accent1"/>
              </a:solidFill>
            </a:endParaRPr>
          </a:p>
        </p:txBody>
      </p:sp>
      <p:sp>
        <p:nvSpPr>
          <p:cNvPr id="21511" name="AutoShape 8">
            <a:hlinkClick r:id="rId4" highlightClick="1"/>
            <a:extLst>
              <a:ext uri="{FF2B5EF4-FFF2-40B4-BE49-F238E27FC236}">
                <a16:creationId xmlns:a16="http://schemas.microsoft.com/office/drawing/2014/main" id="{B51BF1C6-5A73-41BC-BF02-0A4826D38C5A}"/>
              </a:ext>
            </a:extLst>
          </p:cNvPr>
          <p:cNvSpPr>
            <a:spLocks noChangeArrowheads="1"/>
          </p:cNvSpPr>
          <p:nvPr/>
        </p:nvSpPr>
        <p:spPr bwMode="auto">
          <a:xfrm>
            <a:off x="228600" y="57578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a:extLst>
              <a:ext uri="{FF2B5EF4-FFF2-40B4-BE49-F238E27FC236}">
                <a16:creationId xmlns:a16="http://schemas.microsoft.com/office/drawing/2014/main" id="{E23B2461-CB80-430F-8ECF-985773E80370}"/>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3">
            <a:extLst>
              <a:ext uri="{FF2B5EF4-FFF2-40B4-BE49-F238E27FC236}">
                <a16:creationId xmlns:a16="http://schemas.microsoft.com/office/drawing/2014/main" id="{453DF4C9-54CE-4F69-9AA6-53072EC07B54}"/>
              </a:ext>
            </a:extLst>
          </p:cNvPr>
          <p:cNvSpPr>
            <a:spLocks noChangeArrowheads="1"/>
          </p:cNvSpPr>
          <p:nvPr/>
        </p:nvSpPr>
        <p:spPr bwMode="auto">
          <a:xfrm>
            <a:off x="0" y="3336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5">
            <a:extLst>
              <a:ext uri="{FF2B5EF4-FFF2-40B4-BE49-F238E27FC236}">
                <a16:creationId xmlns:a16="http://schemas.microsoft.com/office/drawing/2014/main" id="{297EB26F-E3AD-445C-9747-A019920D41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15">
            <a:extLst>
              <a:ext uri="{FF2B5EF4-FFF2-40B4-BE49-F238E27FC236}">
                <a16:creationId xmlns:a16="http://schemas.microsoft.com/office/drawing/2014/main" id="{9A0E76D9-B8BF-46DF-AB59-23106152962F}"/>
              </a:ext>
            </a:extLst>
          </p:cNvPr>
          <p:cNvSpPr>
            <a:spLocks noChangeArrowheads="1"/>
          </p:cNvSpPr>
          <p:nvPr/>
        </p:nvSpPr>
        <p:spPr bwMode="auto">
          <a:xfrm>
            <a:off x="152400" y="34893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19">
            <a:extLst>
              <a:ext uri="{FF2B5EF4-FFF2-40B4-BE49-F238E27FC236}">
                <a16:creationId xmlns:a16="http://schemas.microsoft.com/office/drawing/2014/main" id="{9B87E856-B39B-44A6-8280-E7D43899027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1517" name="Picture 16">
            <a:extLst>
              <a:ext uri="{FF2B5EF4-FFF2-40B4-BE49-F238E27FC236}">
                <a16:creationId xmlns:a16="http://schemas.microsoft.com/office/drawing/2014/main" id="{F08C4671-5456-464B-900A-D9A312DF80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987425"/>
            <a:ext cx="8485188" cy="477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0F8C5106-45F7-4CA1-8A3D-AEC7F213C6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F6B169-918B-4550-8A62-2C1A9CE9D9BF}" type="slidenum">
              <a:rPr lang="en-US" altLang="en-US" sz="1400"/>
              <a:pPr>
                <a:spcBef>
                  <a:spcPct val="0"/>
                </a:spcBef>
                <a:buClrTx/>
                <a:buSzTx/>
                <a:buFontTx/>
                <a:buNone/>
              </a:pPr>
              <a:t>29</a:t>
            </a:fld>
            <a:endParaRPr lang="en-US" altLang="en-US" sz="1400"/>
          </a:p>
        </p:txBody>
      </p:sp>
      <p:sp>
        <p:nvSpPr>
          <p:cNvPr id="22531" name="Rectangle 2">
            <a:extLst>
              <a:ext uri="{FF2B5EF4-FFF2-40B4-BE49-F238E27FC236}">
                <a16:creationId xmlns:a16="http://schemas.microsoft.com/office/drawing/2014/main" id="{D344003A-4C4D-4C8E-9799-FD9ED6164B60}"/>
              </a:ext>
            </a:extLst>
          </p:cNvPr>
          <p:cNvSpPr>
            <a:spLocks noGrp="1" noChangeArrowheads="1"/>
          </p:cNvSpPr>
          <p:nvPr>
            <p:ph type="title"/>
          </p:nvPr>
        </p:nvSpPr>
        <p:spPr>
          <a:xfrm>
            <a:off x="685800" y="0"/>
            <a:ext cx="7772400" cy="762000"/>
          </a:xfrm>
          <a:noFill/>
        </p:spPr>
        <p:txBody>
          <a:bodyPr/>
          <a:lstStyle/>
          <a:p>
            <a:r>
              <a:rPr lang="en-US" altLang="en-US"/>
              <a:t>Display a Shape</a:t>
            </a:r>
          </a:p>
        </p:txBody>
      </p:sp>
      <p:sp>
        <p:nvSpPr>
          <p:cNvPr id="22532" name="Rectangle 3">
            <a:extLst>
              <a:ext uri="{FF2B5EF4-FFF2-40B4-BE49-F238E27FC236}">
                <a16:creationId xmlns:a16="http://schemas.microsoft.com/office/drawing/2014/main" id="{3682B09E-B13A-4254-8A82-9BF0B5E0DD4C}"/>
              </a:ext>
            </a:extLst>
          </p:cNvPr>
          <p:cNvSpPr>
            <a:spLocks noGrp="1" noChangeArrowheads="1"/>
          </p:cNvSpPr>
          <p:nvPr>
            <p:ph type="body" idx="1"/>
          </p:nvPr>
        </p:nvSpPr>
        <p:spPr>
          <a:xfrm>
            <a:off x="266700" y="990600"/>
            <a:ext cx="8610600" cy="685800"/>
          </a:xfrm>
          <a:noFill/>
        </p:spPr>
        <p:txBody>
          <a:bodyPr/>
          <a:lstStyle/>
          <a:p>
            <a:pPr marL="0" indent="0">
              <a:buFont typeface="Monotype Sorts" pitchFamily="2" charset="2"/>
              <a:buNone/>
            </a:pPr>
            <a:r>
              <a:rPr lang="en-US" altLang="en-US" sz="2800"/>
              <a:t>This example displays a circle in the center of the pane.</a:t>
            </a:r>
          </a:p>
        </p:txBody>
      </p:sp>
      <p:sp>
        <p:nvSpPr>
          <p:cNvPr id="22533" name="AutoShape 4">
            <a:hlinkClick r:id="rId2" action="ppaction://program" highlightClick="1"/>
            <a:extLst>
              <a:ext uri="{FF2B5EF4-FFF2-40B4-BE49-F238E27FC236}">
                <a16:creationId xmlns:a16="http://schemas.microsoft.com/office/drawing/2014/main" id="{872923F5-9F14-45E4-A495-8880F48E4597}"/>
              </a:ext>
            </a:extLst>
          </p:cNvPr>
          <p:cNvSpPr>
            <a:spLocks noChangeArrowheads="1"/>
          </p:cNvSpPr>
          <p:nvPr/>
        </p:nvSpPr>
        <p:spPr bwMode="auto">
          <a:xfrm>
            <a:off x="7010400" y="54864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9" name="AutoShape 7">
            <a:hlinkClick r:id="" action="ppaction://noaction" highlightClick="1"/>
            <a:extLst>
              <a:ext uri="{FF2B5EF4-FFF2-40B4-BE49-F238E27FC236}">
                <a16:creationId xmlns:a16="http://schemas.microsoft.com/office/drawing/2014/main" id="{7C2BDB59-0B0A-4E19-9B75-B57FC5847D87}"/>
              </a:ext>
            </a:extLst>
          </p:cNvPr>
          <p:cNvSpPr>
            <a:spLocks noChangeArrowheads="1"/>
          </p:cNvSpPr>
          <p:nvPr/>
        </p:nvSpPr>
        <p:spPr bwMode="auto">
          <a:xfrm>
            <a:off x="4572000" y="5486400"/>
            <a:ext cx="21336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ShowCircle</a:t>
            </a:r>
            <a:endParaRPr lang="en-US" altLang="en-US">
              <a:solidFill>
                <a:schemeClr val="accent1"/>
              </a:solidFill>
            </a:endParaRPr>
          </a:p>
        </p:txBody>
      </p:sp>
      <p:sp>
        <p:nvSpPr>
          <p:cNvPr id="22535" name="AutoShape 8">
            <a:hlinkClick r:id="rId4" highlightClick="1"/>
            <a:extLst>
              <a:ext uri="{FF2B5EF4-FFF2-40B4-BE49-F238E27FC236}">
                <a16:creationId xmlns:a16="http://schemas.microsoft.com/office/drawing/2014/main" id="{FDC075A1-EDFF-4BDA-AB56-D153E691F25E}"/>
              </a:ext>
            </a:extLst>
          </p:cNvPr>
          <p:cNvSpPr>
            <a:spLocks noChangeArrowheads="1"/>
          </p:cNvSpPr>
          <p:nvPr/>
        </p:nvSpPr>
        <p:spPr bwMode="auto">
          <a:xfrm>
            <a:off x="39624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a:extLst>
              <a:ext uri="{FF2B5EF4-FFF2-40B4-BE49-F238E27FC236}">
                <a16:creationId xmlns:a16="http://schemas.microsoft.com/office/drawing/2014/main" id="{CAC943CA-DD5A-4AD3-BDF5-182D0216F94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22537" name="Object 2">
            <a:extLst>
              <a:ext uri="{FF2B5EF4-FFF2-40B4-BE49-F238E27FC236}">
                <a16:creationId xmlns:a16="http://schemas.microsoft.com/office/drawing/2014/main" id="{DA874575-3BB7-46EC-BA6D-185309D6FADA}"/>
              </a:ext>
            </a:extLst>
          </p:cNvPr>
          <p:cNvGraphicFramePr>
            <a:graphicFrameLocks noChangeAspect="1"/>
          </p:cNvGraphicFramePr>
          <p:nvPr/>
        </p:nvGraphicFramePr>
        <p:xfrm>
          <a:off x="231775" y="2133600"/>
          <a:ext cx="8607425" cy="2930525"/>
        </p:xfrm>
        <a:graphic>
          <a:graphicData uri="http://schemas.openxmlformats.org/presentationml/2006/ole">
            <mc:AlternateContent xmlns:mc="http://schemas.openxmlformats.org/markup-compatibility/2006">
              <mc:Choice xmlns:v="urn:schemas-microsoft-com:vml" Requires="v">
                <p:oleObj name="Picture" r:id="rId5" imgW="5373624" imgH="1828800" progId="Word.Picture.8">
                  <p:embed/>
                </p:oleObj>
              </mc:Choice>
              <mc:Fallback>
                <p:oleObj name="Picture" r:id="rId5" imgW="5373624" imgH="182880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75" y="2133600"/>
                        <a:ext cx="8607425"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1F86E6B9-9264-486E-93CD-5405FC3B3F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7A1882-A0A6-4CE8-81FA-0DF54850FA8D}" type="slidenum">
              <a:rPr lang="en-US" altLang="en-US" sz="140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D8CEA4DA-0628-47B3-8D35-8845A38468FC}"/>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8196" name="Rectangle 3">
            <a:extLst>
              <a:ext uri="{FF2B5EF4-FFF2-40B4-BE49-F238E27FC236}">
                <a16:creationId xmlns:a16="http://schemas.microsoft.com/office/drawing/2014/main" id="{916E94AB-3A53-4B06-9B75-E2A144AF66A5}"/>
              </a:ext>
            </a:extLst>
          </p:cNvPr>
          <p:cNvSpPr>
            <a:spLocks noGrp="1" noChangeArrowheads="1"/>
          </p:cNvSpPr>
          <p:nvPr>
            <p:ph type="body" idx="1"/>
          </p:nvPr>
        </p:nvSpPr>
        <p:spPr>
          <a:xfrm>
            <a:off x="304800" y="1371600"/>
            <a:ext cx="8610600" cy="5257800"/>
          </a:xfrm>
          <a:noFill/>
        </p:spPr>
        <p:txBody>
          <a:bodyPr/>
          <a:lstStyle/>
          <a:p>
            <a:r>
              <a:rPr lang="en-US" altLang="en-US" b="1"/>
              <a:t>JavaFX is a new framework for developing Java GUI programs</a:t>
            </a:r>
            <a:r>
              <a:rPr lang="en-US" altLang="en-US"/>
              <a:t>. </a:t>
            </a:r>
          </a:p>
          <a:p>
            <a:r>
              <a:rPr lang="en-US" altLang="en-US" b="1"/>
              <a:t>The JavaFX API is an excellent </a:t>
            </a:r>
            <a:r>
              <a:rPr lang="en-US" altLang="en-US" b="1">
                <a:solidFill>
                  <a:srgbClr val="FF0000"/>
                </a:solidFill>
              </a:rPr>
              <a:t>example of how the object-oriented principle is applied</a:t>
            </a:r>
            <a:r>
              <a:rPr lang="en-US" altLang="en-US"/>
              <a:t>. </a:t>
            </a:r>
          </a:p>
          <a:p>
            <a:pPr lvl="1"/>
            <a:r>
              <a:rPr lang="en-US" altLang="en-US" sz="3200" u="sng"/>
              <a:t>This chapter serves two purposes</a:t>
            </a:r>
            <a:r>
              <a:rPr lang="en-US" altLang="en-US" sz="3200"/>
              <a:t>.</a:t>
            </a:r>
            <a:r>
              <a:rPr lang="en-US" altLang="en-US"/>
              <a:t> </a:t>
            </a:r>
          </a:p>
          <a:p>
            <a:pPr lvl="2"/>
            <a:r>
              <a:rPr lang="en-US" altLang="en-US"/>
              <a:t>First, it presents the basics of JavaFX programming. </a:t>
            </a:r>
          </a:p>
          <a:p>
            <a:pPr lvl="2"/>
            <a:r>
              <a:rPr lang="en-US" altLang="en-US"/>
              <a:t>Second, it uses JavaFX to demonstrate OOP. </a:t>
            </a:r>
          </a:p>
          <a:p>
            <a:pPr lvl="3"/>
            <a:r>
              <a:rPr lang="en-US" altLang="en-US"/>
              <a:t>Specifically, this chapter introduces the framework of JavaFX and discusses JavaFX GUI components and their relationships.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A055-54CC-423A-B89B-35499DAC4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D1DB44-EB66-443E-97C9-177BE83C413C}"/>
              </a:ext>
            </a:extLst>
          </p:cNvPr>
          <p:cNvSpPr>
            <a:spLocks noGrp="1"/>
          </p:cNvSpPr>
          <p:nvPr>
            <p:ph idx="1"/>
          </p:nvPr>
        </p:nvSpPr>
        <p:spPr>
          <a:xfrm>
            <a:off x="685800" y="1657350"/>
            <a:ext cx="8229600" cy="4114800"/>
          </a:xfrm>
        </p:spPr>
        <p:txBody>
          <a:bodyPr/>
          <a:lstStyle/>
          <a:p>
            <a:r>
              <a:rPr lang="en-US" sz="2300" b="0" i="0" dirty="0">
                <a:solidFill>
                  <a:srgbClr val="610B38"/>
                </a:solidFill>
                <a:effectLst/>
                <a:latin typeface="erdana"/>
              </a:rPr>
              <a:t>JavaFX </a:t>
            </a:r>
            <a:r>
              <a:rPr lang="en-US" sz="2300" b="0" i="0" dirty="0" err="1">
                <a:solidFill>
                  <a:srgbClr val="610B38"/>
                </a:solidFill>
                <a:effectLst/>
                <a:latin typeface="erdana"/>
              </a:rPr>
              <a:t>Cirlce</a:t>
            </a:r>
            <a:endParaRPr lang="en-US" sz="2300" b="0" i="0" dirty="0">
              <a:solidFill>
                <a:srgbClr val="610B38"/>
              </a:solidFill>
              <a:effectLst/>
              <a:latin typeface="erdana"/>
            </a:endParaRPr>
          </a:p>
          <a:p>
            <a:r>
              <a:rPr lang="en-US" sz="2300" b="0" i="0" dirty="0">
                <a:solidFill>
                  <a:srgbClr val="333333"/>
                </a:solidFill>
                <a:effectLst/>
                <a:latin typeface="inter-regular"/>
              </a:rPr>
              <a:t>JavaFX allows us to create Circle on the GUI of any application by just instantiating </a:t>
            </a:r>
            <a:r>
              <a:rPr lang="en-US" sz="2300" b="1" i="0" dirty="0" err="1">
                <a:solidFill>
                  <a:srgbClr val="333333"/>
                </a:solidFill>
                <a:effectLst/>
                <a:latin typeface="inter-bold"/>
              </a:rPr>
              <a:t>javafx.scene.shape.Circle</a:t>
            </a:r>
            <a:r>
              <a:rPr lang="en-US" sz="2300" b="0" i="0" dirty="0">
                <a:solidFill>
                  <a:srgbClr val="333333"/>
                </a:solidFill>
                <a:effectLst/>
                <a:latin typeface="inter-regular"/>
              </a:rPr>
              <a:t> class.</a:t>
            </a:r>
          </a:p>
          <a:p>
            <a:endParaRPr lang="en-US" sz="2300" dirty="0"/>
          </a:p>
        </p:txBody>
      </p:sp>
      <p:sp>
        <p:nvSpPr>
          <p:cNvPr id="4" name="Slide Number Placeholder 3">
            <a:extLst>
              <a:ext uri="{FF2B5EF4-FFF2-40B4-BE49-F238E27FC236}">
                <a16:creationId xmlns:a16="http://schemas.microsoft.com/office/drawing/2014/main" id="{60200BED-9924-4029-B8EB-BA72CF31D800}"/>
              </a:ext>
            </a:extLst>
          </p:cNvPr>
          <p:cNvSpPr>
            <a:spLocks noGrp="1"/>
          </p:cNvSpPr>
          <p:nvPr>
            <p:ph type="sldNum" sz="quarter" idx="11"/>
          </p:nvPr>
        </p:nvSpPr>
        <p:spPr/>
        <p:txBody>
          <a:bodyPr/>
          <a:lstStyle/>
          <a:p>
            <a:fld id="{C76610BA-6366-4D8A-B88A-25E6618E6B58}" type="slidenum">
              <a:rPr lang="en-US" altLang="en-US" smtClean="0"/>
              <a:pPr/>
              <a:t>30</a:t>
            </a:fld>
            <a:endParaRPr lang="en-US" altLang="en-US"/>
          </a:p>
        </p:txBody>
      </p:sp>
      <p:graphicFrame>
        <p:nvGraphicFramePr>
          <p:cNvPr id="7" name="Table 6">
            <a:extLst>
              <a:ext uri="{FF2B5EF4-FFF2-40B4-BE49-F238E27FC236}">
                <a16:creationId xmlns:a16="http://schemas.microsoft.com/office/drawing/2014/main" id="{8F4C12A5-A533-46B6-B41C-23BC3D46D676}"/>
              </a:ext>
            </a:extLst>
          </p:cNvPr>
          <p:cNvGraphicFramePr>
            <a:graphicFrameLocks noGrp="1"/>
          </p:cNvGraphicFramePr>
          <p:nvPr>
            <p:extLst>
              <p:ext uri="{D42A27DB-BD31-4B8C-83A1-F6EECF244321}">
                <p14:modId xmlns:p14="http://schemas.microsoft.com/office/powerpoint/2010/main" val="4075201392"/>
              </p:ext>
            </p:extLst>
          </p:nvPr>
        </p:nvGraphicFramePr>
        <p:xfrm>
          <a:off x="495300" y="3124200"/>
          <a:ext cx="8153400" cy="2194560"/>
        </p:xfrm>
        <a:graphic>
          <a:graphicData uri="http://schemas.openxmlformats.org/drawingml/2006/table">
            <a:tbl>
              <a:tblPr/>
              <a:tblGrid>
                <a:gridCol w="2717800">
                  <a:extLst>
                    <a:ext uri="{9D8B030D-6E8A-4147-A177-3AD203B41FA5}">
                      <a16:colId xmlns:a16="http://schemas.microsoft.com/office/drawing/2014/main" val="900481811"/>
                    </a:ext>
                  </a:extLst>
                </a:gridCol>
                <a:gridCol w="2717800">
                  <a:extLst>
                    <a:ext uri="{9D8B030D-6E8A-4147-A177-3AD203B41FA5}">
                      <a16:colId xmlns:a16="http://schemas.microsoft.com/office/drawing/2014/main" val="3116097715"/>
                    </a:ext>
                  </a:extLst>
                </a:gridCol>
                <a:gridCol w="2717800">
                  <a:extLst>
                    <a:ext uri="{9D8B030D-6E8A-4147-A177-3AD203B41FA5}">
                      <a16:colId xmlns:a16="http://schemas.microsoft.com/office/drawing/2014/main" val="3418596908"/>
                    </a:ext>
                  </a:extLst>
                </a:gridCol>
              </a:tblGrid>
              <a:tr h="0">
                <a:tc>
                  <a:txBody>
                    <a:bodyPr/>
                    <a:lstStyle/>
                    <a:p>
                      <a:pPr algn="l" fontAlgn="t"/>
                      <a:r>
                        <a:rPr lang="en-US">
                          <a:solidFill>
                            <a:srgbClr val="000000"/>
                          </a:solidFill>
                          <a:effectLst/>
                          <a:latin typeface="times new roman" panose="02020603050405020304" pitchFamily="18" charset="0"/>
                        </a:rPr>
                        <a:t>Property</a:t>
                      </a:r>
                    </a:p>
                  </a:txBody>
                  <a:tcPr marT="91440" marB="91440">
                    <a:lnL w="7620" cap="flat" cmpd="sng" algn="ctr">
                      <a:solidFill>
                        <a:srgbClr val="A8A3EE"/>
                      </a:solidFill>
                      <a:prstDash val="solid"/>
                      <a:round/>
                      <a:headEnd type="none" w="med" len="med"/>
                      <a:tailEnd type="none" w="med" len="med"/>
                    </a:lnL>
                    <a:lnR w="7620" cap="flat" cmpd="sng" algn="ctr">
                      <a:solidFill>
                        <a:srgbClr val="A8A3EE"/>
                      </a:solidFill>
                      <a:prstDash val="solid"/>
                      <a:round/>
                      <a:headEnd type="none" w="med" len="med"/>
                      <a:tailEnd type="none" w="med" len="med"/>
                    </a:lnR>
                    <a:lnT w="7620" cap="flat" cmpd="sng" algn="ctr">
                      <a:solidFill>
                        <a:srgbClr val="A8A3E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A8A3EE"/>
                      </a:solidFill>
                      <a:prstDash val="solid"/>
                      <a:round/>
                      <a:headEnd type="none" w="med" len="med"/>
                      <a:tailEnd type="none" w="med" len="med"/>
                    </a:lnL>
                    <a:lnR w="7620" cap="flat" cmpd="sng" algn="ctr">
                      <a:solidFill>
                        <a:srgbClr val="A8A3EE"/>
                      </a:solidFill>
                      <a:prstDash val="solid"/>
                      <a:round/>
                      <a:headEnd type="none" w="med" len="med"/>
                      <a:tailEnd type="none" w="med" len="med"/>
                    </a:lnR>
                    <a:lnT w="7620" cap="flat" cmpd="sng" algn="ctr">
                      <a:solidFill>
                        <a:srgbClr val="A8A3E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Setter Methods</a:t>
                      </a:r>
                    </a:p>
                  </a:txBody>
                  <a:tcPr marT="91440" marB="91440">
                    <a:lnL w="7620" cap="flat" cmpd="sng" algn="ctr">
                      <a:solidFill>
                        <a:srgbClr val="A8A3EE"/>
                      </a:solidFill>
                      <a:prstDash val="solid"/>
                      <a:round/>
                      <a:headEnd type="none" w="med" len="med"/>
                      <a:tailEnd type="none" w="med" len="med"/>
                    </a:lnL>
                    <a:lnR w="7620" cap="flat" cmpd="sng" algn="ctr">
                      <a:solidFill>
                        <a:srgbClr val="A8A3EE"/>
                      </a:solidFill>
                      <a:prstDash val="solid"/>
                      <a:round/>
                      <a:headEnd type="none" w="med" len="med"/>
                      <a:tailEnd type="none" w="med" len="med"/>
                    </a:lnR>
                    <a:lnT w="7620" cap="flat" cmpd="sng" algn="ctr">
                      <a:solidFill>
                        <a:srgbClr val="A8A3E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39191872"/>
                  </a:ext>
                </a:extLst>
              </a:tr>
              <a:tr h="0">
                <a:tc>
                  <a:txBody>
                    <a:bodyPr/>
                    <a:lstStyle/>
                    <a:p>
                      <a:pPr algn="just" fontAlgn="t"/>
                      <a:r>
                        <a:rPr lang="en-US">
                          <a:solidFill>
                            <a:srgbClr val="333333"/>
                          </a:solidFill>
                          <a:effectLst/>
                          <a:latin typeface="inter-regular"/>
                        </a:rPr>
                        <a:t>centerX</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X coordinate of the centre of circle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setCenterX(Double value)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3931646"/>
                  </a:ext>
                </a:extLst>
              </a:tr>
              <a:tr h="0">
                <a:tc>
                  <a:txBody>
                    <a:bodyPr/>
                    <a:lstStyle/>
                    <a:p>
                      <a:pPr algn="just" fontAlgn="t"/>
                      <a:r>
                        <a:rPr lang="en-US">
                          <a:solidFill>
                            <a:srgbClr val="333333"/>
                          </a:solidFill>
                          <a:effectLst/>
                          <a:latin typeface="inter-regular"/>
                        </a:rPr>
                        <a:t>centerY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Y coordinate of the centre of circle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setCenterY(Double value)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7117726"/>
                  </a:ext>
                </a:extLst>
              </a:tr>
              <a:tr h="0">
                <a:tc>
                  <a:txBody>
                    <a:bodyPr/>
                    <a:lstStyle/>
                    <a:p>
                      <a:pPr algn="just" fontAlgn="t"/>
                      <a:r>
                        <a:rPr lang="en-US">
                          <a:solidFill>
                            <a:srgbClr val="333333"/>
                          </a:solidFill>
                          <a:effectLst/>
                          <a:latin typeface="inter-regular"/>
                        </a:rPr>
                        <a:t>radious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Radius of the circle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setRadius</a:t>
                      </a:r>
                      <a:r>
                        <a:rPr lang="en-US" dirty="0">
                          <a:solidFill>
                            <a:srgbClr val="333333"/>
                          </a:solidFill>
                          <a:effectLst/>
                          <a:latin typeface="inter-regular"/>
                        </a:rPr>
                        <a:t>(Double value)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7476786"/>
                  </a:ext>
                </a:extLst>
              </a:tr>
            </a:tbl>
          </a:graphicData>
        </a:graphic>
      </p:graphicFrame>
    </p:spTree>
    <p:extLst>
      <p:ext uri="{BB962C8B-B14F-4D97-AF65-F5344CB8AC3E}">
        <p14:creationId xmlns:p14="http://schemas.microsoft.com/office/powerpoint/2010/main" val="1054842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467174-5328-4C9F-81E6-8D3BAC468742}"/>
              </a:ext>
            </a:extLst>
          </p:cNvPr>
          <p:cNvSpPr>
            <a:spLocks noGrp="1"/>
          </p:cNvSpPr>
          <p:nvPr>
            <p:ph type="sldNum" sz="quarter" idx="11"/>
          </p:nvPr>
        </p:nvSpPr>
        <p:spPr/>
        <p:txBody>
          <a:bodyPr/>
          <a:lstStyle/>
          <a:p>
            <a:fld id="{C76610BA-6366-4D8A-B88A-25E6618E6B58}" type="slidenum">
              <a:rPr lang="en-US" altLang="en-US" smtClean="0"/>
              <a:pPr/>
              <a:t>31</a:t>
            </a:fld>
            <a:endParaRPr lang="en-US" altLang="en-US" dirty="0"/>
          </a:p>
        </p:txBody>
      </p:sp>
      <p:sp>
        <p:nvSpPr>
          <p:cNvPr id="6" name="TextBox 5">
            <a:extLst>
              <a:ext uri="{FF2B5EF4-FFF2-40B4-BE49-F238E27FC236}">
                <a16:creationId xmlns:a16="http://schemas.microsoft.com/office/drawing/2014/main" id="{5737B1D5-9156-414F-8254-CCBFCE27B899}"/>
              </a:ext>
            </a:extLst>
          </p:cNvPr>
          <p:cNvSpPr txBox="1"/>
          <p:nvPr/>
        </p:nvSpPr>
        <p:spPr>
          <a:xfrm>
            <a:off x="152400" y="-76200"/>
            <a:ext cx="5867400" cy="7155805"/>
          </a:xfrm>
          <a:prstGeom prst="rect">
            <a:avLst/>
          </a:prstGeom>
          <a:noFill/>
          <a:ln>
            <a:solidFill>
              <a:schemeClr val="tx1"/>
            </a:solidFill>
          </a:ln>
        </p:spPr>
        <p:txBody>
          <a:bodyPr wrap="square">
            <a:spAutoFit/>
          </a:bodyPr>
          <a:lstStyle/>
          <a:p>
            <a:pPr algn="just">
              <a:buFont typeface="+mj-lt"/>
              <a:buAutoNum type="arabicPeriod"/>
            </a:pPr>
            <a:r>
              <a:rPr lang="en-US" sz="1700" b="1" i="0" dirty="0">
                <a:solidFill>
                  <a:srgbClr val="006699"/>
                </a:solidFill>
                <a:effectLst/>
                <a:latin typeface="inter-regular"/>
              </a:rPr>
              <a:t>package</a:t>
            </a:r>
            <a:r>
              <a:rPr lang="en-US" sz="1700" b="0" i="0" dirty="0">
                <a:solidFill>
                  <a:srgbClr val="000000"/>
                </a:solidFill>
                <a:effectLst/>
                <a:latin typeface="inter-regular"/>
              </a:rPr>
              <a:t> application;  </a:t>
            </a:r>
          </a:p>
          <a:p>
            <a:pPr algn="just">
              <a:buFont typeface="+mj-lt"/>
              <a:buAutoNum type="arabicPeriod"/>
            </a:pPr>
            <a:r>
              <a:rPr lang="en-US" sz="1700" b="1" i="0" dirty="0">
                <a:solidFill>
                  <a:srgbClr val="006699"/>
                </a:solidFill>
                <a:effectLst/>
                <a:latin typeface="inter-regular"/>
              </a:rPr>
              <a:t>import</a:t>
            </a:r>
            <a:r>
              <a:rPr lang="en-US" sz="1700" b="0" i="0" dirty="0">
                <a:solidFill>
                  <a:srgbClr val="000000"/>
                </a:solidFill>
                <a:effectLst/>
                <a:latin typeface="inter-regular"/>
              </a:rPr>
              <a:t> </a:t>
            </a:r>
            <a:r>
              <a:rPr lang="en-US" sz="1700" b="0" i="0" dirty="0" err="1">
                <a:solidFill>
                  <a:srgbClr val="000000"/>
                </a:solidFill>
                <a:effectLst/>
                <a:latin typeface="inter-regular"/>
              </a:rPr>
              <a:t>javafx.application.Application</a:t>
            </a: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import</a:t>
            </a:r>
            <a:r>
              <a:rPr lang="en-US" sz="1700" b="0" i="0" dirty="0">
                <a:solidFill>
                  <a:srgbClr val="000000"/>
                </a:solidFill>
                <a:effectLst/>
                <a:latin typeface="inter-regular"/>
              </a:rPr>
              <a:t> </a:t>
            </a:r>
            <a:r>
              <a:rPr lang="en-US" sz="1700" b="0" i="0" dirty="0" err="1">
                <a:solidFill>
                  <a:srgbClr val="000000"/>
                </a:solidFill>
                <a:effectLst/>
                <a:latin typeface="inter-regular"/>
              </a:rPr>
              <a:t>javafx.scene.Group</a:t>
            </a: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import</a:t>
            </a:r>
            <a:r>
              <a:rPr lang="en-US" sz="1700" b="0" i="0" dirty="0">
                <a:solidFill>
                  <a:srgbClr val="000000"/>
                </a:solidFill>
                <a:effectLst/>
                <a:latin typeface="inter-regular"/>
              </a:rPr>
              <a:t> </a:t>
            </a:r>
            <a:r>
              <a:rPr lang="en-US" sz="1700" b="0" i="0" dirty="0" err="1">
                <a:solidFill>
                  <a:srgbClr val="000000"/>
                </a:solidFill>
                <a:effectLst/>
                <a:latin typeface="inter-regular"/>
              </a:rPr>
              <a:t>javafx.scene.Scene</a:t>
            </a: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import</a:t>
            </a:r>
            <a:r>
              <a:rPr lang="en-US" sz="1700" b="0" i="0" dirty="0">
                <a:solidFill>
                  <a:srgbClr val="000000"/>
                </a:solidFill>
                <a:effectLst/>
                <a:latin typeface="inter-regular"/>
              </a:rPr>
              <a:t> </a:t>
            </a:r>
            <a:r>
              <a:rPr lang="en-US" sz="1700" b="0" i="0" dirty="0" err="1">
                <a:solidFill>
                  <a:srgbClr val="000000"/>
                </a:solidFill>
                <a:effectLst/>
                <a:latin typeface="inter-regular"/>
              </a:rPr>
              <a:t>javafx.scene.paint.Color</a:t>
            </a: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import</a:t>
            </a:r>
            <a:r>
              <a:rPr lang="en-US" sz="1700" b="0" i="0" dirty="0">
                <a:solidFill>
                  <a:srgbClr val="000000"/>
                </a:solidFill>
                <a:effectLst/>
                <a:latin typeface="inter-regular"/>
              </a:rPr>
              <a:t> </a:t>
            </a:r>
            <a:r>
              <a:rPr lang="en-US" sz="1700" b="0" i="0" dirty="0" err="1">
                <a:solidFill>
                  <a:srgbClr val="000000"/>
                </a:solidFill>
                <a:effectLst/>
                <a:latin typeface="inter-regular"/>
              </a:rPr>
              <a:t>javafx.scene.shape.Circle</a:t>
            </a: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import</a:t>
            </a:r>
            <a:r>
              <a:rPr lang="en-US" sz="1700" b="0" i="0" dirty="0">
                <a:solidFill>
                  <a:srgbClr val="000000"/>
                </a:solidFill>
                <a:effectLst/>
                <a:latin typeface="inter-regular"/>
              </a:rPr>
              <a:t> </a:t>
            </a:r>
            <a:r>
              <a:rPr lang="en-US" sz="1700" b="0" i="0" dirty="0" err="1">
                <a:solidFill>
                  <a:srgbClr val="000000"/>
                </a:solidFill>
                <a:effectLst/>
                <a:latin typeface="inter-regular"/>
              </a:rPr>
              <a:t>javafx.stage.Stage</a:t>
            </a: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public</a:t>
            </a:r>
            <a:r>
              <a:rPr lang="en-US" sz="1700" b="0" i="0" dirty="0">
                <a:solidFill>
                  <a:srgbClr val="000000"/>
                </a:solidFill>
                <a:effectLst/>
                <a:latin typeface="inter-regular"/>
              </a:rPr>
              <a:t> </a:t>
            </a:r>
            <a:r>
              <a:rPr lang="en-US" sz="1700" b="1" i="0" dirty="0">
                <a:solidFill>
                  <a:srgbClr val="006699"/>
                </a:solidFill>
                <a:effectLst/>
                <a:latin typeface="inter-regular"/>
              </a:rPr>
              <a:t>class</a:t>
            </a:r>
            <a:r>
              <a:rPr lang="en-US" sz="1700" b="0" i="0" dirty="0">
                <a:solidFill>
                  <a:srgbClr val="000000"/>
                </a:solidFill>
                <a:effectLst/>
                <a:latin typeface="inter-regular"/>
              </a:rPr>
              <a:t> </a:t>
            </a:r>
            <a:r>
              <a:rPr lang="en-US" sz="1700" b="0" i="0" dirty="0" err="1">
                <a:solidFill>
                  <a:srgbClr val="000000"/>
                </a:solidFill>
                <a:effectLst/>
                <a:latin typeface="inter-regular"/>
              </a:rPr>
              <a:t>Shape_Example</a:t>
            </a:r>
            <a:r>
              <a:rPr lang="en-US" sz="1700" b="0" i="0" dirty="0">
                <a:solidFill>
                  <a:srgbClr val="000000"/>
                </a:solidFill>
                <a:effectLst/>
                <a:latin typeface="inter-regular"/>
              </a:rPr>
              <a:t> </a:t>
            </a:r>
            <a:r>
              <a:rPr lang="en-US" sz="1700" b="1" i="0" dirty="0">
                <a:solidFill>
                  <a:srgbClr val="006699"/>
                </a:solidFill>
                <a:effectLst/>
                <a:latin typeface="inter-regular"/>
              </a:rPr>
              <a:t>extends</a:t>
            </a:r>
            <a:r>
              <a:rPr lang="en-US" sz="1700" b="0" i="0" dirty="0">
                <a:solidFill>
                  <a:srgbClr val="000000"/>
                </a:solidFill>
                <a:effectLst/>
                <a:latin typeface="inter-regular"/>
              </a:rPr>
              <a:t> Application{  </a:t>
            </a:r>
          </a:p>
          <a:p>
            <a:pPr algn="just">
              <a:buFont typeface="+mj-lt"/>
              <a:buAutoNum type="arabicPeriod"/>
            </a:pPr>
            <a:r>
              <a:rPr lang="en-US" sz="1700" b="0" i="0" dirty="0">
                <a:solidFill>
                  <a:srgbClr val="000000"/>
                </a:solidFill>
                <a:effectLst/>
                <a:latin typeface="inter-regular"/>
              </a:rPr>
              <a:t>    </a:t>
            </a:r>
            <a:r>
              <a:rPr lang="en-US" sz="1700" b="1" i="0" dirty="0">
                <a:solidFill>
                  <a:srgbClr val="006699"/>
                </a:solidFill>
                <a:effectLst/>
                <a:latin typeface="inter-regular"/>
              </a:rPr>
              <a:t>public</a:t>
            </a:r>
            <a:r>
              <a:rPr lang="en-US" sz="1700" b="0" i="0" dirty="0">
                <a:solidFill>
                  <a:srgbClr val="000000"/>
                </a:solidFill>
                <a:effectLst/>
                <a:latin typeface="inter-regular"/>
              </a:rPr>
              <a:t> </a:t>
            </a:r>
            <a:r>
              <a:rPr lang="en-US" sz="1700" b="1" i="0" dirty="0">
                <a:solidFill>
                  <a:srgbClr val="006699"/>
                </a:solidFill>
                <a:effectLst/>
                <a:latin typeface="inter-regular"/>
              </a:rPr>
              <a:t>void</a:t>
            </a:r>
            <a:r>
              <a:rPr lang="en-US" sz="1700" b="0" i="0" dirty="0">
                <a:solidFill>
                  <a:srgbClr val="000000"/>
                </a:solidFill>
                <a:effectLst/>
                <a:latin typeface="inter-regular"/>
              </a:rPr>
              <a:t> start(Stage </a:t>
            </a:r>
            <a:r>
              <a:rPr lang="en-US" sz="1700" b="0" i="0" dirty="0" err="1">
                <a:solidFill>
                  <a:srgbClr val="000000"/>
                </a:solidFill>
                <a:effectLst/>
                <a:latin typeface="inter-regular"/>
              </a:rPr>
              <a:t>primaryStage</a:t>
            </a:r>
            <a:r>
              <a:rPr lang="en-US" sz="1700" b="0" i="0" dirty="0">
                <a:solidFill>
                  <a:srgbClr val="000000"/>
                </a:solidFill>
                <a:effectLst/>
                <a:latin typeface="inter-regular"/>
              </a:rPr>
              <a:t>) </a:t>
            </a:r>
            <a:r>
              <a:rPr lang="en-US" sz="1700" b="1" i="0" dirty="0">
                <a:solidFill>
                  <a:srgbClr val="006699"/>
                </a:solidFill>
                <a:effectLst/>
                <a:latin typeface="inter-regular"/>
              </a:rPr>
              <a:t>throws</a:t>
            </a:r>
            <a:r>
              <a:rPr lang="en-US" sz="1700" b="0" i="0" dirty="0">
                <a:solidFill>
                  <a:srgbClr val="000000"/>
                </a:solidFill>
                <a:effectLst/>
                <a:latin typeface="inter-regular"/>
              </a:rPr>
              <a:t> Exception {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primaryStage.setTitle</a:t>
            </a:r>
            <a:r>
              <a:rPr lang="en-US" sz="1700" b="0" i="0" dirty="0">
                <a:solidFill>
                  <a:srgbClr val="000000"/>
                </a:solidFill>
                <a:effectLst/>
                <a:latin typeface="inter-regular"/>
              </a:rPr>
              <a:t>(</a:t>
            </a:r>
            <a:r>
              <a:rPr lang="en-US" sz="1700" b="0" i="0" dirty="0">
                <a:solidFill>
                  <a:srgbClr val="0000FF"/>
                </a:solidFill>
                <a:effectLst/>
                <a:latin typeface="inter-regular"/>
              </a:rPr>
              <a:t>"Circle Example"</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Group </a:t>
            </a:r>
            <a:r>
              <a:rPr lang="en-US" sz="1700" b="0" i="0" dirty="0" err="1">
                <a:solidFill>
                  <a:srgbClr val="000000"/>
                </a:solidFill>
                <a:effectLst/>
                <a:latin typeface="inter-regular"/>
              </a:rPr>
              <a:t>group</a:t>
            </a:r>
            <a:r>
              <a:rPr lang="en-US" sz="1700" b="0" i="0" dirty="0">
                <a:solidFill>
                  <a:srgbClr val="000000"/>
                </a:solidFill>
                <a:effectLst/>
                <a:latin typeface="inter-regular"/>
              </a:rPr>
              <a:t> = </a:t>
            </a:r>
            <a:r>
              <a:rPr lang="en-US" sz="1700" b="1" i="0" dirty="0">
                <a:solidFill>
                  <a:srgbClr val="006699"/>
                </a:solidFill>
                <a:effectLst/>
                <a:latin typeface="inter-regular"/>
              </a:rPr>
              <a:t>new</a:t>
            </a:r>
            <a:r>
              <a:rPr lang="en-US" sz="1700" b="0" i="0" dirty="0">
                <a:solidFill>
                  <a:srgbClr val="000000"/>
                </a:solidFill>
                <a:effectLst/>
                <a:latin typeface="inter-regular"/>
              </a:rPr>
              <a:t> Group();  </a:t>
            </a:r>
          </a:p>
          <a:p>
            <a:pPr algn="just">
              <a:buFont typeface="+mj-lt"/>
              <a:buAutoNum type="arabicPeriod"/>
            </a:pPr>
            <a:r>
              <a:rPr lang="en-US" sz="1700" b="0" i="0" dirty="0">
                <a:solidFill>
                  <a:srgbClr val="000000"/>
                </a:solidFill>
                <a:effectLst/>
                <a:latin typeface="inter-regular"/>
              </a:rPr>
              <a:t>    Circle </a:t>
            </a:r>
            <a:r>
              <a:rPr lang="en-US" sz="1700" b="0" i="0" dirty="0" err="1">
                <a:solidFill>
                  <a:srgbClr val="000000"/>
                </a:solidFill>
                <a:effectLst/>
                <a:latin typeface="inter-regular"/>
              </a:rPr>
              <a:t>circle</a:t>
            </a:r>
            <a:r>
              <a:rPr lang="en-US" sz="1700" b="0" i="0" dirty="0">
                <a:solidFill>
                  <a:srgbClr val="000000"/>
                </a:solidFill>
                <a:effectLst/>
                <a:latin typeface="inter-regular"/>
              </a:rPr>
              <a:t> = </a:t>
            </a:r>
            <a:r>
              <a:rPr lang="en-US" sz="1700" b="1" i="0" dirty="0">
                <a:solidFill>
                  <a:srgbClr val="006699"/>
                </a:solidFill>
                <a:effectLst/>
                <a:latin typeface="inter-regular"/>
              </a:rPr>
              <a:t>new</a:t>
            </a:r>
            <a:r>
              <a:rPr lang="en-US" sz="1700" b="0" i="0" dirty="0">
                <a:solidFill>
                  <a:srgbClr val="000000"/>
                </a:solidFill>
                <a:effectLst/>
                <a:latin typeface="inter-regular"/>
              </a:rPr>
              <a:t> Circle();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circle.setCenterX</a:t>
            </a:r>
            <a:r>
              <a:rPr lang="en-US" sz="1700" b="0" i="0" dirty="0">
                <a:solidFill>
                  <a:srgbClr val="000000"/>
                </a:solidFill>
                <a:effectLst/>
                <a:latin typeface="inter-regular"/>
              </a:rPr>
              <a:t>(</a:t>
            </a:r>
            <a:r>
              <a:rPr lang="en-US" sz="1700" b="0" i="0" dirty="0">
                <a:solidFill>
                  <a:srgbClr val="C00000"/>
                </a:solidFill>
                <a:effectLst/>
                <a:latin typeface="inter-regular"/>
              </a:rPr>
              <a:t>200</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circle.setCenterY</a:t>
            </a:r>
            <a:r>
              <a:rPr lang="en-US" sz="1700" b="0" i="0" dirty="0">
                <a:solidFill>
                  <a:srgbClr val="000000"/>
                </a:solidFill>
                <a:effectLst/>
                <a:latin typeface="inter-regular"/>
              </a:rPr>
              <a:t>(</a:t>
            </a:r>
            <a:r>
              <a:rPr lang="en-US" sz="1700" b="0" i="0" dirty="0">
                <a:solidFill>
                  <a:srgbClr val="C00000"/>
                </a:solidFill>
                <a:effectLst/>
                <a:latin typeface="inter-regular"/>
              </a:rPr>
              <a:t>200</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circle.setRadius</a:t>
            </a:r>
            <a:r>
              <a:rPr lang="en-US" sz="1700" b="0" i="0" dirty="0">
                <a:solidFill>
                  <a:srgbClr val="000000"/>
                </a:solidFill>
                <a:effectLst/>
                <a:latin typeface="inter-regular"/>
              </a:rPr>
              <a:t>(</a:t>
            </a:r>
            <a:r>
              <a:rPr lang="en-US" sz="1700" b="0" i="0" dirty="0">
                <a:solidFill>
                  <a:srgbClr val="C00000"/>
                </a:solidFill>
                <a:effectLst/>
                <a:latin typeface="inter-regular"/>
              </a:rPr>
              <a:t>100</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circle.setFill</a:t>
            </a:r>
            <a:r>
              <a:rPr lang="en-US" sz="1700" b="0" i="0" dirty="0">
                <a:solidFill>
                  <a:srgbClr val="000000"/>
                </a:solidFill>
                <a:effectLst/>
                <a:latin typeface="inter-regular"/>
              </a:rPr>
              <a:t>(</a:t>
            </a:r>
            <a:r>
              <a:rPr lang="en-US" sz="1700" b="0" i="0" dirty="0" err="1">
                <a:solidFill>
                  <a:srgbClr val="000000"/>
                </a:solidFill>
                <a:effectLst/>
                <a:latin typeface="inter-regular"/>
              </a:rPr>
              <a:t>Color.RED</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group.getChildren</a:t>
            </a:r>
            <a:r>
              <a:rPr lang="en-US" sz="1700" b="0" i="0" dirty="0">
                <a:solidFill>
                  <a:srgbClr val="000000"/>
                </a:solidFill>
                <a:effectLst/>
                <a:latin typeface="inter-regular"/>
              </a:rPr>
              <a:t>().</a:t>
            </a:r>
            <a:r>
              <a:rPr lang="en-US" sz="1700" b="0" i="0" dirty="0" err="1">
                <a:solidFill>
                  <a:srgbClr val="000000"/>
                </a:solidFill>
                <a:effectLst/>
                <a:latin typeface="inter-regular"/>
              </a:rPr>
              <a:t>addAll</a:t>
            </a:r>
            <a:r>
              <a:rPr lang="en-US" sz="1700" b="0" i="0" dirty="0">
                <a:solidFill>
                  <a:srgbClr val="000000"/>
                </a:solidFill>
                <a:effectLst/>
                <a:latin typeface="inter-regular"/>
              </a:rPr>
              <a:t>(circle);  </a:t>
            </a:r>
          </a:p>
          <a:p>
            <a:pPr algn="just">
              <a:buFont typeface="+mj-lt"/>
              <a:buAutoNum type="arabicPeriod"/>
            </a:pPr>
            <a:r>
              <a:rPr lang="en-US" sz="1700" b="0" i="0" dirty="0">
                <a:solidFill>
                  <a:srgbClr val="000000"/>
                </a:solidFill>
                <a:effectLst/>
                <a:latin typeface="inter-regular"/>
              </a:rPr>
              <a:t>    Scene </a:t>
            </a:r>
            <a:r>
              <a:rPr lang="en-US" sz="1700" b="0" i="0" dirty="0" err="1">
                <a:solidFill>
                  <a:srgbClr val="000000"/>
                </a:solidFill>
                <a:effectLst/>
                <a:latin typeface="inter-regular"/>
              </a:rPr>
              <a:t>scene</a:t>
            </a:r>
            <a:r>
              <a:rPr lang="en-US" sz="1700" b="0" i="0" dirty="0">
                <a:solidFill>
                  <a:srgbClr val="000000"/>
                </a:solidFill>
                <a:effectLst/>
                <a:latin typeface="inter-regular"/>
              </a:rPr>
              <a:t> = </a:t>
            </a:r>
            <a:r>
              <a:rPr lang="en-US" sz="1700" b="1" i="0" dirty="0">
                <a:solidFill>
                  <a:srgbClr val="006699"/>
                </a:solidFill>
                <a:effectLst/>
                <a:latin typeface="inter-regular"/>
              </a:rPr>
              <a:t>new</a:t>
            </a:r>
            <a:r>
              <a:rPr lang="en-US" sz="1700" b="0" i="0" dirty="0">
                <a:solidFill>
                  <a:srgbClr val="000000"/>
                </a:solidFill>
                <a:effectLst/>
                <a:latin typeface="inter-regular"/>
              </a:rPr>
              <a:t> Scene(group,</a:t>
            </a:r>
            <a:r>
              <a:rPr lang="en-US" sz="1700" b="0" i="0" dirty="0">
                <a:solidFill>
                  <a:srgbClr val="C00000"/>
                </a:solidFill>
                <a:effectLst/>
                <a:latin typeface="inter-regular"/>
              </a:rPr>
              <a:t>400</a:t>
            </a:r>
            <a:r>
              <a:rPr lang="en-US" sz="1700" b="0" i="0" dirty="0">
                <a:solidFill>
                  <a:srgbClr val="000000"/>
                </a:solidFill>
                <a:effectLst/>
                <a:latin typeface="inter-regular"/>
              </a:rPr>
              <a:t>,</a:t>
            </a:r>
            <a:r>
              <a:rPr lang="en-US" sz="1700" b="0" i="0" dirty="0">
                <a:solidFill>
                  <a:srgbClr val="C00000"/>
                </a:solidFill>
                <a:effectLst/>
                <a:latin typeface="inter-regular"/>
              </a:rPr>
              <a:t>500</a:t>
            </a:r>
            <a:r>
              <a:rPr lang="en-US" sz="1700" b="0" i="0" dirty="0">
                <a:solidFill>
                  <a:srgbClr val="000000"/>
                </a:solidFill>
                <a:effectLst/>
                <a:latin typeface="inter-regular"/>
              </a:rPr>
              <a:t>,Color.GRAY);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primaryStage.setScene</a:t>
            </a:r>
            <a:r>
              <a:rPr lang="en-US" sz="1700" b="0" i="0" dirty="0">
                <a:solidFill>
                  <a:srgbClr val="000000"/>
                </a:solidFill>
                <a:effectLst/>
                <a:latin typeface="inter-regular"/>
              </a:rPr>
              <a:t>(scene);  </a:t>
            </a:r>
          </a:p>
          <a:p>
            <a:pPr algn="just">
              <a:buFont typeface="+mj-lt"/>
              <a:buAutoNum type="arabicPeriod"/>
            </a:pPr>
            <a:r>
              <a:rPr lang="en-US" sz="1700" b="0" i="0" dirty="0">
                <a:solidFill>
                  <a:srgbClr val="000000"/>
                </a:solidFill>
                <a:effectLst/>
                <a:latin typeface="inter-regular"/>
              </a:rPr>
              <a:t>    </a:t>
            </a:r>
            <a:r>
              <a:rPr lang="en-US" sz="1700" b="0" i="0" dirty="0" err="1">
                <a:solidFill>
                  <a:srgbClr val="000000"/>
                </a:solidFill>
                <a:effectLst/>
                <a:latin typeface="inter-regular"/>
              </a:rPr>
              <a:t>primaryStage.show</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p>
          <a:p>
            <a:pPr algn="just">
              <a:buFont typeface="+mj-lt"/>
              <a:buAutoNum type="arabicPeriod"/>
            </a:pPr>
            <a:r>
              <a:rPr lang="en-US" sz="1700" b="1" i="0" dirty="0">
                <a:solidFill>
                  <a:srgbClr val="006699"/>
                </a:solidFill>
                <a:effectLst/>
                <a:latin typeface="inter-regular"/>
              </a:rPr>
              <a:t>public</a:t>
            </a:r>
            <a:r>
              <a:rPr lang="en-US" sz="1700" b="0" i="0" dirty="0">
                <a:solidFill>
                  <a:srgbClr val="000000"/>
                </a:solidFill>
                <a:effectLst/>
                <a:latin typeface="inter-regular"/>
              </a:rPr>
              <a:t> </a:t>
            </a:r>
            <a:r>
              <a:rPr lang="en-US" sz="1700" b="1" i="0" dirty="0">
                <a:solidFill>
                  <a:srgbClr val="006699"/>
                </a:solidFill>
                <a:effectLst/>
                <a:latin typeface="inter-regular"/>
              </a:rPr>
              <a:t>static</a:t>
            </a:r>
            <a:r>
              <a:rPr lang="en-US" sz="1700" b="0" i="0" dirty="0">
                <a:solidFill>
                  <a:srgbClr val="000000"/>
                </a:solidFill>
                <a:effectLst/>
                <a:latin typeface="inter-regular"/>
              </a:rPr>
              <a:t> </a:t>
            </a:r>
            <a:r>
              <a:rPr lang="en-US" sz="1700" b="1" i="0" dirty="0">
                <a:solidFill>
                  <a:srgbClr val="006699"/>
                </a:solidFill>
                <a:effectLst/>
                <a:latin typeface="inter-regular"/>
              </a:rPr>
              <a:t>void</a:t>
            </a:r>
            <a:r>
              <a:rPr lang="en-US" sz="1700" b="0" i="0" dirty="0">
                <a:solidFill>
                  <a:srgbClr val="000000"/>
                </a:solidFill>
                <a:effectLst/>
                <a:latin typeface="inter-regular"/>
              </a:rPr>
              <a:t> main(String[] </a:t>
            </a:r>
            <a:r>
              <a:rPr lang="en-US" sz="1700" b="0" i="0" dirty="0" err="1">
                <a:solidFill>
                  <a:srgbClr val="000000"/>
                </a:solidFill>
                <a:effectLst/>
                <a:latin typeface="inter-regular"/>
              </a:rPr>
              <a:t>args</a:t>
            </a:r>
            <a:r>
              <a:rPr lang="en-US" sz="1700" b="0" i="0" dirty="0">
                <a:solidFill>
                  <a:srgbClr val="000000"/>
                </a:solidFill>
                <a:effectLst/>
                <a:latin typeface="inter-regular"/>
              </a:rPr>
              <a:t>) {  </a:t>
            </a:r>
          </a:p>
          <a:p>
            <a:pPr algn="just">
              <a:buFont typeface="+mj-lt"/>
              <a:buAutoNum type="arabicPeriod"/>
            </a:pPr>
            <a:r>
              <a:rPr lang="en-US" sz="1700" b="0" i="0" dirty="0">
                <a:solidFill>
                  <a:srgbClr val="000000"/>
                </a:solidFill>
                <a:effectLst/>
                <a:latin typeface="inter-regular"/>
              </a:rPr>
              <a:t>    launch(</a:t>
            </a:r>
            <a:r>
              <a:rPr lang="en-US" sz="1700" b="0" i="0" dirty="0" err="1">
                <a:solidFill>
                  <a:srgbClr val="000000"/>
                </a:solidFill>
                <a:effectLst/>
                <a:latin typeface="inter-regular"/>
              </a:rPr>
              <a:t>args</a:t>
            </a: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p>
          <a:p>
            <a:pPr algn="just">
              <a:buFont typeface="+mj-lt"/>
              <a:buAutoNum type="arabicPeriod"/>
            </a:pPr>
            <a:r>
              <a:rPr lang="en-US" sz="1700"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25A6BBCD-D74B-4972-8FD2-B67A06884762}"/>
              </a:ext>
            </a:extLst>
          </p:cNvPr>
          <p:cNvPicPr>
            <a:picLocks noChangeAspect="1"/>
          </p:cNvPicPr>
          <p:nvPr/>
        </p:nvPicPr>
        <p:blipFill>
          <a:blip r:embed="rId2"/>
          <a:stretch>
            <a:fillRect/>
          </a:stretch>
        </p:blipFill>
        <p:spPr>
          <a:xfrm>
            <a:off x="6078718" y="1066800"/>
            <a:ext cx="2971800" cy="4000500"/>
          </a:xfrm>
          <a:prstGeom prst="rect">
            <a:avLst/>
          </a:prstGeom>
        </p:spPr>
      </p:pic>
    </p:spTree>
    <p:extLst>
      <p:ext uri="{BB962C8B-B14F-4D97-AF65-F5344CB8AC3E}">
        <p14:creationId xmlns:p14="http://schemas.microsoft.com/office/powerpoint/2010/main" val="1916537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2B0FE230-B7CD-43E7-BBAB-2B283BAF0D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C6572A-92EC-4B92-8439-ABF9257EEF23}" type="slidenum">
              <a:rPr lang="en-US" altLang="en-US" sz="1400"/>
              <a:pPr>
                <a:spcBef>
                  <a:spcPct val="0"/>
                </a:spcBef>
                <a:buClrTx/>
                <a:buSzTx/>
                <a:buFontTx/>
                <a:buNone/>
              </a:pPr>
              <a:t>32</a:t>
            </a:fld>
            <a:endParaRPr lang="en-US" altLang="en-US" sz="1400"/>
          </a:p>
        </p:txBody>
      </p:sp>
      <p:sp>
        <p:nvSpPr>
          <p:cNvPr id="23555" name="Rectangle 2">
            <a:extLst>
              <a:ext uri="{FF2B5EF4-FFF2-40B4-BE49-F238E27FC236}">
                <a16:creationId xmlns:a16="http://schemas.microsoft.com/office/drawing/2014/main" id="{D6197254-8A39-4477-B6F3-CC30606343F3}"/>
              </a:ext>
            </a:extLst>
          </p:cNvPr>
          <p:cNvSpPr>
            <a:spLocks noGrp="1" noChangeArrowheads="1"/>
          </p:cNvSpPr>
          <p:nvPr>
            <p:ph type="title"/>
          </p:nvPr>
        </p:nvSpPr>
        <p:spPr>
          <a:xfrm>
            <a:off x="381000" y="0"/>
            <a:ext cx="2209800" cy="762000"/>
          </a:xfrm>
          <a:noFill/>
        </p:spPr>
        <p:txBody>
          <a:bodyPr/>
          <a:lstStyle/>
          <a:p>
            <a:r>
              <a:rPr lang="en-US" altLang="en-US" sz="2800"/>
              <a:t>Binding Properties</a:t>
            </a:r>
          </a:p>
        </p:txBody>
      </p:sp>
      <p:sp>
        <p:nvSpPr>
          <p:cNvPr id="23556" name="Rectangle 3">
            <a:extLst>
              <a:ext uri="{FF2B5EF4-FFF2-40B4-BE49-F238E27FC236}">
                <a16:creationId xmlns:a16="http://schemas.microsoft.com/office/drawing/2014/main" id="{A5CF83C6-E4D8-46E5-8CCE-D3C678A71D27}"/>
              </a:ext>
            </a:extLst>
          </p:cNvPr>
          <p:cNvSpPr>
            <a:spLocks noGrp="1" noChangeArrowheads="1"/>
          </p:cNvSpPr>
          <p:nvPr>
            <p:ph type="body" idx="1"/>
          </p:nvPr>
        </p:nvSpPr>
        <p:spPr>
          <a:xfrm>
            <a:off x="76200" y="914400"/>
            <a:ext cx="2743200" cy="6553200"/>
          </a:xfrm>
          <a:noFill/>
        </p:spPr>
        <p:txBody>
          <a:bodyPr/>
          <a:lstStyle/>
          <a:p>
            <a:pPr marL="0" indent="0">
              <a:buFont typeface="Monotype Sorts" pitchFamily="2" charset="2"/>
              <a:buNone/>
            </a:pPr>
            <a:r>
              <a:rPr lang="en-US" altLang="en-US" sz="2400"/>
              <a:t>JavaFX introduces a new concept called </a:t>
            </a:r>
            <a:r>
              <a:rPr lang="en-US" altLang="en-US" sz="2400" i="1"/>
              <a:t>binding property</a:t>
            </a:r>
            <a:r>
              <a:rPr lang="en-US" altLang="en-US" sz="2400"/>
              <a:t> that enables a </a:t>
            </a:r>
            <a:r>
              <a:rPr lang="en-US" altLang="en-US" sz="2400" i="1"/>
              <a:t>target object</a:t>
            </a:r>
            <a:r>
              <a:rPr lang="en-US" altLang="en-US" sz="2400"/>
              <a:t> to be bound to a </a:t>
            </a:r>
            <a:r>
              <a:rPr lang="en-US" altLang="en-US" sz="2400" i="1"/>
              <a:t>source object</a:t>
            </a:r>
            <a:r>
              <a:rPr lang="en-US" altLang="en-US" sz="2400"/>
              <a:t>. If the value in the source object changes, the target property is also changed automatically. The target object is simply called a </a:t>
            </a:r>
            <a:r>
              <a:rPr lang="en-US" altLang="en-US" sz="2400" i="1"/>
              <a:t>binding object</a:t>
            </a:r>
            <a:r>
              <a:rPr lang="en-US" altLang="en-US" sz="2400"/>
              <a:t> or a </a:t>
            </a:r>
            <a:r>
              <a:rPr lang="en-US" altLang="en-US" sz="2400" i="1"/>
              <a:t>binding property</a:t>
            </a:r>
            <a:r>
              <a:rPr lang="en-US" altLang="en-US" sz="2400"/>
              <a:t>. </a:t>
            </a:r>
            <a:endParaRPr lang="en-US" altLang="en-US" sz="2400">
              <a:cs typeface="Courier New" panose="02070309020205020404" pitchFamily="49" charset="0"/>
            </a:endParaRPr>
          </a:p>
        </p:txBody>
      </p:sp>
      <p:sp>
        <p:nvSpPr>
          <p:cNvPr id="6" name="AutoShape 7">
            <a:hlinkClick r:id="" action="ppaction://noaction" highlightClick="1"/>
            <a:extLst>
              <a:ext uri="{FF2B5EF4-FFF2-40B4-BE49-F238E27FC236}">
                <a16:creationId xmlns:a16="http://schemas.microsoft.com/office/drawing/2014/main" id="{D1BB97B3-10BC-4257-9C98-25BB782E15B7}"/>
              </a:ext>
            </a:extLst>
          </p:cNvPr>
          <p:cNvSpPr>
            <a:spLocks noChangeArrowheads="1"/>
          </p:cNvSpPr>
          <p:nvPr/>
        </p:nvSpPr>
        <p:spPr bwMode="auto">
          <a:xfrm>
            <a:off x="7086600" y="15240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1600" dirty="0" err="1">
                <a:solidFill>
                  <a:schemeClr val="accent1"/>
                </a:solidFill>
                <a:latin typeface="Book Antiqua" panose="02040602050305030304" pitchFamily="18" charset="0"/>
                <a:hlinkClick r:id="rId2" action="ppaction://program"/>
              </a:rPr>
              <a:t>ShowCircleCentered</a:t>
            </a:r>
            <a:endParaRPr lang="en-US" altLang="en-US" sz="1600" dirty="0">
              <a:solidFill>
                <a:schemeClr val="accent1"/>
              </a:solidFill>
            </a:endParaRPr>
          </a:p>
        </p:txBody>
      </p:sp>
      <p:sp>
        <p:nvSpPr>
          <p:cNvPr id="23558" name="Rectangle 1">
            <a:extLst>
              <a:ext uri="{FF2B5EF4-FFF2-40B4-BE49-F238E27FC236}">
                <a16:creationId xmlns:a16="http://schemas.microsoft.com/office/drawing/2014/main" id="{5E19F48D-D700-460B-9A6C-82312B83CF0F}"/>
              </a:ext>
            </a:extLst>
          </p:cNvPr>
          <p:cNvSpPr>
            <a:spLocks noChangeArrowheads="1"/>
          </p:cNvSpPr>
          <p:nvPr/>
        </p:nvSpPr>
        <p:spPr bwMode="auto">
          <a:xfrm>
            <a:off x="2819400" y="115888"/>
            <a:ext cx="6324600" cy="729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javafx.application.Application;</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javafx.scene.Scene;</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javafx.scene.layout.Pane;</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javafx.scene.paint.Color;</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javafx.scene.shape.Circle;</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import</a:t>
            </a:r>
            <a:r>
              <a:rPr lang="en-US" altLang="en-US" sz="1200">
                <a:solidFill>
                  <a:srgbClr val="000000"/>
                </a:solidFill>
                <a:latin typeface="Courier New" panose="02070309020205020404" pitchFamily="49" charset="0"/>
              </a:rPr>
              <a:t> javafx.stage.Stage;</a:t>
            </a:r>
            <a:br>
              <a:rPr lang="en-US" altLang="en-US" sz="1200">
                <a:solidFill>
                  <a:srgbClr val="000000"/>
                </a:solidFill>
                <a:latin typeface="Courier New" panose="02070309020205020404" pitchFamily="49" charset="0"/>
              </a:rPr>
            </a:b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class</a:t>
            </a:r>
            <a:r>
              <a:rPr lang="en-US" altLang="en-US" sz="1200">
                <a:solidFill>
                  <a:srgbClr val="000000"/>
                </a:solidFill>
                <a:latin typeface="Courier New" panose="02070309020205020404" pitchFamily="49" charset="0"/>
              </a:rPr>
              <a:t> ShowCircleCentered </a:t>
            </a:r>
            <a:r>
              <a:rPr lang="en-US" altLang="en-US" sz="1200">
                <a:solidFill>
                  <a:srgbClr val="941EDF"/>
                </a:solidFill>
                <a:latin typeface="Courier New" panose="02070309020205020404" pitchFamily="49" charset="0"/>
              </a:rPr>
              <a:t>extends</a:t>
            </a:r>
            <a:r>
              <a:rPr lang="en-US" altLang="en-US" sz="1200">
                <a:solidFill>
                  <a:srgbClr val="000000"/>
                </a:solidFill>
                <a:latin typeface="Courier New" panose="02070309020205020404" pitchFamily="49" charset="0"/>
              </a:rPr>
              <a:t> Application {</a:t>
            </a:r>
            <a:br>
              <a:rPr lang="en-US" altLang="en-US" sz="1200">
                <a:solidFill>
                  <a:srgbClr val="000000"/>
                </a:solidFill>
                <a:latin typeface="Courier New" panose="02070309020205020404" pitchFamily="49" charset="0"/>
              </a:rPr>
            </a:b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void</a:t>
            </a:r>
            <a:r>
              <a:rPr lang="en-US" altLang="en-US" sz="1200">
                <a:solidFill>
                  <a:srgbClr val="000000"/>
                </a:solidFill>
                <a:latin typeface="Courier New" panose="02070309020205020404" pitchFamily="49" charset="0"/>
              </a:rPr>
              <a:t> start(Stage primaryStage) {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FA6400"/>
                </a:solidFill>
                <a:latin typeface="Courier New" panose="02070309020205020404" pitchFamily="49" charset="0"/>
              </a:rPr>
              <a:t>// Create a pane to hold the circle </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Pane pane = </a:t>
            </a:r>
            <a:r>
              <a:rPr lang="en-US" altLang="en-US" sz="1200">
                <a:solidFill>
                  <a:srgbClr val="941EDF"/>
                </a:solidFill>
                <a:latin typeface="Courier New" panose="02070309020205020404" pitchFamily="49" charset="0"/>
              </a:rPr>
              <a:t>new</a:t>
            </a:r>
            <a:r>
              <a:rPr lang="en-US" altLang="en-US" sz="1200">
                <a:solidFill>
                  <a:srgbClr val="000000"/>
                </a:solidFill>
                <a:latin typeface="Courier New" panose="02070309020205020404" pitchFamily="49" charset="0"/>
              </a:rPr>
              <a:t> Pane();</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FA6400"/>
                </a:solidFill>
                <a:latin typeface="Courier New" panose="02070309020205020404" pitchFamily="49" charset="0"/>
              </a:rPr>
              <a:t>// Create a circle and set its properties</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Circle circle = </a:t>
            </a:r>
            <a:r>
              <a:rPr lang="en-US" altLang="en-US" sz="1200">
                <a:solidFill>
                  <a:srgbClr val="941EDF"/>
                </a:solidFill>
                <a:latin typeface="Courier New" panose="02070309020205020404" pitchFamily="49" charset="0"/>
              </a:rPr>
              <a:t>new</a:t>
            </a:r>
            <a:r>
              <a:rPr lang="en-US" altLang="en-US" sz="1200">
                <a:solidFill>
                  <a:srgbClr val="000000"/>
                </a:solidFill>
                <a:latin typeface="Courier New" panose="02070309020205020404" pitchFamily="49" charset="0"/>
              </a:rPr>
              <a:t> Circle();</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circle.centerXProperty().bind(pane.widthProperty().divide(2));</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circle.centerYProperty().bind(pane.heightProperty().divide(2));</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circle.setRadius(50);</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circle.setStroke(Color.BLACK);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circle.setFill(Color.WHITE);</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pane.getChildren().add(circle); </a:t>
            </a:r>
            <a:r>
              <a:rPr lang="en-US" altLang="en-US" sz="1200">
                <a:solidFill>
                  <a:srgbClr val="FA6400"/>
                </a:solidFill>
                <a:latin typeface="Courier New" panose="02070309020205020404" pitchFamily="49" charset="0"/>
              </a:rPr>
              <a:t>// Add circle to the pane</a:t>
            </a:r>
            <a:br>
              <a:rPr lang="en-US" altLang="en-US" sz="1200">
                <a:solidFill>
                  <a:srgbClr val="FA6400"/>
                </a:solidFill>
                <a:latin typeface="Courier New" panose="02070309020205020404" pitchFamily="49" charset="0"/>
              </a:rPr>
            </a:b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FA6400"/>
                </a:solidFill>
                <a:latin typeface="Courier New" panose="02070309020205020404" pitchFamily="49" charset="0"/>
              </a:rPr>
              <a:t>// Create a scene and place it in the stage</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Scene scene = </a:t>
            </a:r>
            <a:r>
              <a:rPr lang="en-US" altLang="en-US" sz="1200">
                <a:solidFill>
                  <a:srgbClr val="941EDF"/>
                </a:solidFill>
                <a:latin typeface="Courier New" panose="02070309020205020404" pitchFamily="49" charset="0"/>
              </a:rPr>
              <a:t>new</a:t>
            </a:r>
            <a:r>
              <a:rPr lang="en-US" altLang="en-US" sz="1200">
                <a:solidFill>
                  <a:srgbClr val="000000"/>
                </a:solidFill>
                <a:latin typeface="Courier New" panose="02070309020205020404" pitchFamily="49" charset="0"/>
              </a:rPr>
              <a:t> Scene(pane, 200, 200);</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primaryStage.setTitle(</a:t>
            </a:r>
            <a:r>
              <a:rPr lang="en-US" altLang="en-US" sz="1200">
                <a:solidFill>
                  <a:srgbClr val="00CB00"/>
                </a:solidFill>
                <a:latin typeface="Courier New" panose="02070309020205020404" pitchFamily="49" charset="0"/>
              </a:rPr>
              <a:t>"ShowCircleCentered"</a:t>
            </a:r>
            <a:r>
              <a:rPr lang="en-US" altLang="en-US" sz="1200">
                <a:solidFill>
                  <a:srgbClr val="000000"/>
                </a:solidFill>
                <a:latin typeface="Courier New" panose="02070309020205020404" pitchFamily="49" charset="0"/>
              </a:rPr>
              <a:t>); </a:t>
            </a:r>
            <a:r>
              <a:rPr lang="en-US" altLang="en-US" sz="1200">
                <a:solidFill>
                  <a:srgbClr val="FA6400"/>
                </a:solidFill>
                <a:latin typeface="Courier New" panose="02070309020205020404" pitchFamily="49" charset="0"/>
              </a:rPr>
              <a:t>// Set the stage title</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primaryStage.setScene(scene); </a:t>
            </a:r>
            <a:r>
              <a:rPr lang="en-US" altLang="en-US" sz="1200">
                <a:solidFill>
                  <a:srgbClr val="FA6400"/>
                </a:solidFill>
                <a:latin typeface="Courier New" panose="02070309020205020404" pitchFamily="49" charset="0"/>
              </a:rPr>
              <a:t>// Place the scene in the stage</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primaryStage.show(); </a:t>
            </a:r>
            <a:r>
              <a:rPr lang="en-US" altLang="en-US" sz="1200">
                <a:solidFill>
                  <a:srgbClr val="FA6400"/>
                </a:solidFill>
                <a:latin typeface="Courier New" panose="02070309020205020404" pitchFamily="49" charset="0"/>
              </a:rPr>
              <a:t>// Display the stage</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FA6400"/>
                </a:solidFill>
                <a:latin typeface="Courier New" panose="02070309020205020404" pitchFamily="49" charset="0"/>
              </a:rPr>
              <a:t>/**</a:t>
            </a:r>
            <a:br>
              <a:rPr lang="en-US" altLang="en-US" sz="1200">
                <a:solidFill>
                  <a:srgbClr val="FA6400"/>
                </a:solidFill>
                <a:latin typeface="Courier New" panose="02070309020205020404" pitchFamily="49" charset="0"/>
              </a:rPr>
            </a:br>
            <a:r>
              <a:rPr lang="en-US" altLang="en-US" sz="1200">
                <a:solidFill>
                  <a:srgbClr val="FA6400"/>
                </a:solidFill>
                <a:latin typeface="Courier New" panose="02070309020205020404" pitchFamily="49" charset="0"/>
              </a:rPr>
              <a:t>   * The main method is only needed for the IDE with limited</a:t>
            </a:r>
            <a:br>
              <a:rPr lang="en-US" altLang="en-US" sz="1200">
                <a:solidFill>
                  <a:srgbClr val="FA6400"/>
                </a:solidFill>
                <a:latin typeface="Courier New" panose="02070309020205020404" pitchFamily="49" charset="0"/>
              </a:rPr>
            </a:br>
            <a:r>
              <a:rPr lang="en-US" altLang="en-US" sz="1200">
                <a:solidFill>
                  <a:srgbClr val="FA6400"/>
                </a:solidFill>
                <a:latin typeface="Courier New" panose="02070309020205020404" pitchFamily="49" charset="0"/>
              </a:rPr>
              <a:t>   * JavaFX support. Not needed for running from the command line.</a:t>
            </a:r>
            <a:br>
              <a:rPr lang="en-US" altLang="en-US" sz="1200">
                <a:solidFill>
                  <a:srgbClr val="FA6400"/>
                </a:solidFill>
                <a:latin typeface="Courier New" panose="02070309020205020404" pitchFamily="49" charset="0"/>
              </a:rPr>
            </a:br>
            <a:r>
              <a:rPr lang="en-US" altLang="en-US" sz="1200">
                <a:solidFill>
                  <a:srgbClr val="FA6400"/>
                </a:solidFill>
                <a:latin typeface="Courier New" panose="02070309020205020404" pitchFamily="49" charset="0"/>
              </a:rPr>
              <a:t>   */</a:t>
            </a:r>
            <a:br>
              <a:rPr lang="en-US" altLang="en-US" sz="1200">
                <a:solidFill>
                  <a:srgbClr val="FA6400"/>
                </a:solidFill>
                <a:latin typeface="Courier New" panose="02070309020205020404" pitchFamily="49" charset="0"/>
              </a:rPr>
            </a:b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public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static</a:t>
            </a:r>
            <a:r>
              <a:rPr lang="en-US" altLang="en-US" sz="1200">
                <a:solidFill>
                  <a:srgbClr val="000000"/>
                </a:solidFill>
                <a:latin typeface="Courier New" panose="02070309020205020404" pitchFamily="49" charset="0"/>
              </a:rPr>
              <a:t> </a:t>
            </a:r>
            <a:r>
              <a:rPr lang="en-US" altLang="en-US" sz="1200">
                <a:solidFill>
                  <a:srgbClr val="941EDF"/>
                </a:solidFill>
                <a:latin typeface="Courier New" panose="02070309020205020404" pitchFamily="49" charset="0"/>
              </a:rPr>
              <a:t>void</a:t>
            </a:r>
            <a:r>
              <a:rPr lang="en-US" altLang="en-US" sz="1200">
                <a:solidFill>
                  <a:srgbClr val="000000"/>
                </a:solidFill>
                <a:latin typeface="Courier New" panose="02070309020205020404" pitchFamily="49" charset="0"/>
              </a:rPr>
              <a:t> main(String[] args)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launch(args);</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  }</a:t>
            </a:r>
            <a:br>
              <a:rPr lang="en-US" altLang="en-US" sz="1200">
                <a:solidFill>
                  <a:srgbClr val="000000"/>
                </a:solidFill>
                <a:latin typeface="Courier New" panose="02070309020205020404" pitchFamily="49" charset="0"/>
              </a:rPr>
            </a:br>
            <a:r>
              <a:rPr lang="en-US" altLang="en-US" sz="1200">
                <a:solidFill>
                  <a:srgbClr val="000000"/>
                </a:solidFill>
                <a:latin typeface="Courier New" panose="02070309020205020404" pitchFamily="49" charset="0"/>
              </a:rPr>
              <a:t>}</a:t>
            </a:r>
            <a:br>
              <a:rPr lang="en-US" altLang="en-US" sz="2400">
                <a:solidFill>
                  <a:srgbClr val="000000"/>
                </a:solidFill>
                <a:latin typeface="Courier New" panose="02070309020205020404" pitchFamily="49" charset="0"/>
              </a:rPr>
            </a:br>
            <a:endParaRPr lang="en-US" altLang="en-US" sz="2400"/>
          </a:p>
        </p:txBody>
      </p:sp>
      <p:pic>
        <p:nvPicPr>
          <p:cNvPr id="23559" name="Picture 2">
            <a:extLst>
              <a:ext uri="{FF2B5EF4-FFF2-40B4-BE49-F238E27FC236}">
                <a16:creationId xmlns:a16="http://schemas.microsoft.com/office/drawing/2014/main" id="{A51CABF7-6FDE-4237-845B-9E610CA9AD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0188" y="666750"/>
            <a:ext cx="121602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ED4B589E-CFB2-4B8C-8D48-59B0D45927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C002B4-2CC9-4220-8CBA-64953BABE4CA}" type="slidenum">
              <a:rPr lang="en-US" altLang="en-US" sz="1400"/>
              <a:pPr>
                <a:spcBef>
                  <a:spcPct val="0"/>
                </a:spcBef>
                <a:buClrTx/>
                <a:buSzTx/>
                <a:buFontTx/>
                <a:buNone/>
              </a:pPr>
              <a:t>33</a:t>
            </a:fld>
            <a:endParaRPr lang="en-US" altLang="en-US" sz="1400"/>
          </a:p>
        </p:txBody>
      </p:sp>
      <p:sp>
        <p:nvSpPr>
          <p:cNvPr id="24579" name="Rectangle 2">
            <a:extLst>
              <a:ext uri="{FF2B5EF4-FFF2-40B4-BE49-F238E27FC236}">
                <a16:creationId xmlns:a16="http://schemas.microsoft.com/office/drawing/2014/main" id="{98B98144-F0FD-45ED-9ED4-97C13D0F23F6}"/>
              </a:ext>
            </a:extLst>
          </p:cNvPr>
          <p:cNvSpPr>
            <a:spLocks noGrp="1" noChangeArrowheads="1"/>
          </p:cNvSpPr>
          <p:nvPr>
            <p:ph type="title"/>
          </p:nvPr>
        </p:nvSpPr>
        <p:spPr>
          <a:xfrm>
            <a:off x="685800" y="304800"/>
            <a:ext cx="7772400" cy="1600200"/>
          </a:xfrm>
          <a:noFill/>
        </p:spPr>
        <p:txBody>
          <a:bodyPr/>
          <a:lstStyle/>
          <a:p>
            <a:r>
              <a:rPr lang="en-US" altLang="en-US"/>
              <a:t>Binding Property:</a:t>
            </a:r>
            <a:br>
              <a:rPr lang="en-US" altLang="en-US"/>
            </a:br>
            <a:r>
              <a:rPr lang="en-US" altLang="en-US"/>
              <a:t>getter, setter, and property getter</a:t>
            </a:r>
            <a:br>
              <a:rPr lang="en-US" altLang="en-US"/>
            </a:br>
            <a:endParaRPr lang="en-US" altLang="en-US"/>
          </a:p>
        </p:txBody>
      </p:sp>
      <p:sp>
        <p:nvSpPr>
          <p:cNvPr id="3" name="Rectangle 2">
            <a:extLst>
              <a:ext uri="{FF2B5EF4-FFF2-40B4-BE49-F238E27FC236}">
                <a16:creationId xmlns:a16="http://schemas.microsoft.com/office/drawing/2014/main" id="{D2C408B4-1754-4E5A-B14B-C4B02876821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4">
            <a:extLst>
              <a:ext uri="{FF2B5EF4-FFF2-40B4-BE49-F238E27FC236}">
                <a16:creationId xmlns:a16="http://schemas.microsoft.com/office/drawing/2014/main" id="{690A9BC6-0202-4810-8F0E-C4D29CC25E8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9">
            <a:extLst>
              <a:ext uri="{FF2B5EF4-FFF2-40B4-BE49-F238E27FC236}">
                <a16:creationId xmlns:a16="http://schemas.microsoft.com/office/drawing/2014/main" id="{3D499C40-ADDD-44F1-93A9-06A3C2CFB0C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4583" name="Picture 9">
            <a:extLst>
              <a:ext uri="{FF2B5EF4-FFF2-40B4-BE49-F238E27FC236}">
                <a16:creationId xmlns:a16="http://schemas.microsoft.com/office/drawing/2014/main" id="{8E53AD09-A229-42AE-B16A-A32D3D13D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4200"/>
            <a:ext cx="91440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7A884FB0-32AB-4274-BB15-7D802BA0407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067210-0786-4B32-9F0F-B0E08F53BED1}" type="slidenum">
              <a:rPr lang="en-US" altLang="en-US" sz="1400"/>
              <a:pPr>
                <a:spcBef>
                  <a:spcPct val="0"/>
                </a:spcBef>
                <a:buClrTx/>
                <a:buSzTx/>
                <a:buFontTx/>
                <a:buNone/>
              </a:pPr>
              <a:t>34</a:t>
            </a:fld>
            <a:endParaRPr lang="en-US" altLang="en-US" sz="1400"/>
          </a:p>
        </p:txBody>
      </p:sp>
      <p:sp>
        <p:nvSpPr>
          <p:cNvPr id="25603" name="Rectangle 2">
            <a:extLst>
              <a:ext uri="{FF2B5EF4-FFF2-40B4-BE49-F238E27FC236}">
                <a16:creationId xmlns:a16="http://schemas.microsoft.com/office/drawing/2014/main" id="{A587D804-96FC-482A-B071-678BC60B9044}"/>
              </a:ext>
            </a:extLst>
          </p:cNvPr>
          <p:cNvSpPr>
            <a:spLocks noGrp="1" noChangeArrowheads="1"/>
          </p:cNvSpPr>
          <p:nvPr>
            <p:ph type="title"/>
          </p:nvPr>
        </p:nvSpPr>
        <p:spPr>
          <a:xfrm>
            <a:off x="685800" y="152400"/>
            <a:ext cx="7772400" cy="838200"/>
          </a:xfrm>
        </p:spPr>
        <p:txBody>
          <a:bodyPr/>
          <a:lstStyle/>
          <a:p>
            <a:r>
              <a:rPr lang="en-US" altLang="en-US"/>
              <a:t>The Color Class</a:t>
            </a:r>
            <a:endParaRPr lang="en-US" altLang="en-US">
              <a:solidFill>
                <a:schemeClr val="tx1"/>
              </a:solidFill>
            </a:endParaRPr>
          </a:p>
        </p:txBody>
      </p:sp>
      <p:sp>
        <p:nvSpPr>
          <p:cNvPr id="3" name="Rectangle 2">
            <a:extLst>
              <a:ext uri="{FF2B5EF4-FFF2-40B4-BE49-F238E27FC236}">
                <a16:creationId xmlns:a16="http://schemas.microsoft.com/office/drawing/2014/main" id="{CC037189-0599-47ED-9703-DA5F3CD3098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FA812E30-C715-4998-AB89-52C17FDE7053}"/>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5606" name="Picture 7">
            <a:extLst>
              <a:ext uri="{FF2B5EF4-FFF2-40B4-BE49-F238E27FC236}">
                <a16:creationId xmlns:a16="http://schemas.microsoft.com/office/drawing/2014/main" id="{3A444C23-E6EE-4539-839C-D077956EC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93800"/>
            <a:ext cx="8839200" cy="474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E68B8-5F07-4582-BFC8-2147B31D06BE}"/>
              </a:ext>
            </a:extLst>
          </p:cNvPr>
          <p:cNvSpPr>
            <a:spLocks noGrp="1"/>
          </p:cNvSpPr>
          <p:nvPr>
            <p:ph idx="1"/>
          </p:nvPr>
        </p:nvSpPr>
        <p:spPr>
          <a:xfrm>
            <a:off x="152400" y="304800"/>
            <a:ext cx="2133600" cy="6324600"/>
          </a:xfrm>
          <a:ln>
            <a:solidFill>
              <a:schemeClr val="tx1"/>
            </a:solidFill>
          </a:ln>
        </p:spPr>
        <p:txBody>
          <a:bodyPr/>
          <a:lstStyle/>
          <a:p>
            <a:pPr marL="0" indent="0" algn="just">
              <a:buNone/>
            </a:pPr>
            <a:r>
              <a:rPr lang="en-US" sz="1600" b="0" i="0" dirty="0">
                <a:solidFill>
                  <a:srgbClr val="610B38"/>
                </a:solidFill>
                <a:effectLst/>
                <a:latin typeface="erdana"/>
              </a:rPr>
              <a:t>RGB Color</a:t>
            </a:r>
          </a:p>
          <a:p>
            <a:pPr marL="0" indent="0" algn="just">
              <a:buNone/>
            </a:pPr>
            <a:r>
              <a:rPr lang="en-US" sz="1600" b="0" i="0" dirty="0">
                <a:solidFill>
                  <a:srgbClr val="333333"/>
                </a:solidFill>
                <a:effectLst/>
                <a:latin typeface="inter-regular"/>
              </a:rPr>
              <a:t>RGB color system is the most popular method to create a color in graphics. It consists of three components named as RED → R, GREEN → G and BLUE → B. Each component uses 8 Bits that means every component can have the integer value from 0 to 22^8 - 1=255.</a:t>
            </a:r>
          </a:p>
          <a:p>
            <a:pPr marL="0" indent="0" algn="just">
              <a:buNone/>
            </a:pP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There is a static method named as </a:t>
            </a:r>
            <a:r>
              <a:rPr lang="en-US" sz="1600" b="1" i="0" dirty="0" err="1">
                <a:solidFill>
                  <a:srgbClr val="333333"/>
                </a:solidFill>
                <a:effectLst/>
                <a:latin typeface="inter-bold"/>
              </a:rPr>
              <a:t>rgb</a:t>
            </a:r>
            <a:r>
              <a:rPr lang="en-US" sz="1600" b="1" i="0" dirty="0">
                <a:solidFill>
                  <a:srgbClr val="333333"/>
                </a:solidFill>
                <a:effectLst/>
                <a:latin typeface="inter-bold"/>
              </a:rPr>
              <a:t>()</a:t>
            </a:r>
            <a:r>
              <a:rPr lang="en-US" sz="1600" b="0" i="0" dirty="0">
                <a:solidFill>
                  <a:srgbClr val="333333"/>
                </a:solidFill>
                <a:effectLst/>
                <a:latin typeface="inter-regular"/>
              </a:rPr>
              <a:t> of Color class. It accepts three integer arguments as Red, Green, Blue and one optional double argument called alpha. The value of alpha is proportional to the opacity of the color. </a:t>
            </a:r>
          </a:p>
          <a:p>
            <a:endParaRPr lang="en-US" sz="1600" dirty="0"/>
          </a:p>
        </p:txBody>
      </p:sp>
      <p:sp>
        <p:nvSpPr>
          <p:cNvPr id="4" name="Slide Number Placeholder 3">
            <a:extLst>
              <a:ext uri="{FF2B5EF4-FFF2-40B4-BE49-F238E27FC236}">
                <a16:creationId xmlns:a16="http://schemas.microsoft.com/office/drawing/2014/main" id="{4BFD00C9-A1B7-482F-B184-F73820E6DDD7}"/>
              </a:ext>
            </a:extLst>
          </p:cNvPr>
          <p:cNvSpPr>
            <a:spLocks noGrp="1"/>
          </p:cNvSpPr>
          <p:nvPr>
            <p:ph type="sldNum" sz="quarter" idx="11"/>
          </p:nvPr>
        </p:nvSpPr>
        <p:spPr/>
        <p:txBody>
          <a:bodyPr/>
          <a:lstStyle/>
          <a:p>
            <a:fld id="{C76610BA-6366-4D8A-B88A-25E6618E6B58}" type="slidenum">
              <a:rPr lang="en-US" altLang="en-US" smtClean="0"/>
              <a:pPr/>
              <a:t>35</a:t>
            </a:fld>
            <a:endParaRPr lang="en-US" altLang="en-US"/>
          </a:p>
        </p:txBody>
      </p:sp>
      <p:sp>
        <p:nvSpPr>
          <p:cNvPr id="6" name="TextBox 5">
            <a:extLst>
              <a:ext uri="{FF2B5EF4-FFF2-40B4-BE49-F238E27FC236}">
                <a16:creationId xmlns:a16="http://schemas.microsoft.com/office/drawing/2014/main" id="{B3F93B6B-776F-4DC7-AFBC-1969A3CE4164}"/>
              </a:ext>
            </a:extLst>
          </p:cNvPr>
          <p:cNvSpPr txBox="1"/>
          <p:nvPr/>
        </p:nvSpPr>
        <p:spPr>
          <a:xfrm>
            <a:off x="2362200" y="-867192"/>
            <a:ext cx="4572000" cy="7725192"/>
          </a:xfrm>
          <a:prstGeom prst="rect">
            <a:avLst/>
          </a:prstGeom>
          <a:noFill/>
          <a:ln>
            <a:solidFill>
              <a:schemeClr val="tx1"/>
            </a:solidFill>
          </a:ln>
        </p:spPr>
        <p:txBody>
          <a:bodyPr wrap="square">
            <a:spAutoFit/>
          </a:bodyPr>
          <a:lstStyle/>
          <a:p>
            <a:pPr algn="just">
              <a:buFont typeface="+mj-lt"/>
              <a:buAutoNum type="arabicPeriod"/>
            </a:pPr>
            <a:r>
              <a:rPr lang="en-US" sz="1600" b="1" i="0" dirty="0">
                <a:solidFill>
                  <a:srgbClr val="006699"/>
                </a:solidFill>
                <a:effectLst/>
                <a:latin typeface="inter-regular"/>
              </a:rPr>
              <a:t>package</a:t>
            </a:r>
            <a:r>
              <a:rPr lang="en-US" sz="1600" b="0" i="0" dirty="0">
                <a:solidFill>
                  <a:srgbClr val="000000"/>
                </a:solidFill>
                <a:effectLst/>
                <a:latin typeface="inter-regular"/>
              </a:rPr>
              <a:t> application;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javafx.application.Application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javafx.scene.Group</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javafx.scene.Scene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javafx.scene.effect.DropShadow</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javafx.scene.effect.Shadow</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javafx.scene.paint.Color</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javafx.scene.shape.Rectangle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javafx.stage.Stage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Shape_Example</a:t>
            </a:r>
            <a:r>
              <a:rPr lang="en-US" sz="1600" b="0" i="0" dirty="0">
                <a:solidFill>
                  <a:srgbClr val="000000"/>
                </a:solidFill>
                <a:effectLst/>
                <a:latin typeface="inter-regular"/>
              </a:rPr>
              <a:t> </a:t>
            </a:r>
            <a:r>
              <a:rPr lang="en-US" sz="1600" b="1" i="0" dirty="0">
                <a:solidFill>
                  <a:srgbClr val="006699"/>
                </a:solidFill>
                <a:effectLst/>
                <a:latin typeface="inter-regular"/>
              </a:rPr>
              <a:t>extends</a:t>
            </a:r>
            <a:r>
              <a:rPr lang="en-US" sz="1600" b="0" i="0" dirty="0">
                <a:solidFill>
                  <a:srgbClr val="000000"/>
                </a:solidFill>
                <a:effectLst/>
                <a:latin typeface="inter-regular"/>
              </a:rPr>
              <a:t> Application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start(Stage </a:t>
            </a:r>
            <a:r>
              <a:rPr lang="en-US" sz="1600" b="0" i="0" dirty="0" err="1">
                <a:solidFill>
                  <a:srgbClr val="000000"/>
                </a:solidFill>
                <a:effectLst/>
                <a:latin typeface="inter-regular"/>
              </a:rPr>
              <a:t>primarystage</a:t>
            </a: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Group root = </a:t>
            </a:r>
            <a:r>
              <a:rPr lang="en-US" sz="1600" b="1" i="0" dirty="0">
                <a:solidFill>
                  <a:srgbClr val="006699"/>
                </a:solidFill>
                <a:effectLst/>
                <a:latin typeface="inter-regular"/>
              </a:rPr>
              <a:t>new</a:t>
            </a:r>
            <a:r>
              <a:rPr lang="en-US" sz="1600" b="0" i="0" dirty="0">
                <a:solidFill>
                  <a:srgbClr val="000000"/>
                </a:solidFill>
                <a:effectLst/>
                <a:latin typeface="inter-regular"/>
              </a:rPr>
              <a:t> Group();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primarystage.setTitle</a:t>
            </a:r>
            <a:r>
              <a:rPr lang="en-US" sz="1600" b="0" i="0" dirty="0">
                <a:solidFill>
                  <a:srgbClr val="000000"/>
                </a:solidFill>
                <a:effectLst/>
                <a:latin typeface="inter-regular"/>
              </a:rPr>
              <a:t>(</a:t>
            </a:r>
            <a:r>
              <a:rPr lang="en-US" sz="1600" b="0" i="0" dirty="0">
                <a:solidFill>
                  <a:srgbClr val="0000FF"/>
                </a:solidFill>
                <a:effectLst/>
                <a:latin typeface="inter-regular"/>
              </a:rPr>
              <a:t>"Color Example"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Rectangle </a:t>
            </a:r>
            <a:r>
              <a:rPr lang="en-US" sz="1600" b="0" i="0" dirty="0" err="1">
                <a:solidFill>
                  <a:srgbClr val="000000"/>
                </a:solidFill>
                <a:effectLst/>
                <a:latin typeface="inter-regular"/>
              </a:rPr>
              <a:t>rect</a:t>
            </a:r>
            <a:r>
              <a:rPr lang="en-US" sz="1600" b="0" i="0" dirty="0">
                <a:solidFill>
                  <a:srgbClr val="000000"/>
                </a:solidFill>
                <a:effectLst/>
                <a:latin typeface="inter-regular"/>
              </a:rPr>
              <a:t> = </a:t>
            </a:r>
            <a:r>
              <a:rPr lang="en-US" sz="1600" b="1" i="0" dirty="0">
                <a:solidFill>
                  <a:srgbClr val="006699"/>
                </a:solidFill>
                <a:effectLst/>
                <a:latin typeface="inter-regular"/>
              </a:rPr>
              <a:t>new</a:t>
            </a:r>
            <a:r>
              <a:rPr lang="en-US" sz="1600" b="0" i="0" dirty="0">
                <a:solidFill>
                  <a:srgbClr val="000000"/>
                </a:solidFill>
                <a:effectLst/>
                <a:latin typeface="inter-regular"/>
              </a:rPr>
              <a:t> Rectangle();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rect.setX</a:t>
            </a:r>
            <a:r>
              <a:rPr lang="en-US" sz="1600" b="0" i="0" dirty="0">
                <a:solidFill>
                  <a:srgbClr val="000000"/>
                </a:solidFill>
                <a:effectLst/>
                <a:latin typeface="inter-regular"/>
              </a:rPr>
              <a:t>(</a:t>
            </a:r>
            <a:r>
              <a:rPr lang="en-US" sz="1600" b="0" i="0" dirty="0">
                <a:solidFill>
                  <a:srgbClr val="C00000"/>
                </a:solidFill>
                <a:effectLst/>
                <a:latin typeface="inter-regular"/>
              </a:rPr>
              <a:t>50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rect.setY</a:t>
            </a:r>
            <a:r>
              <a:rPr lang="en-US" sz="1600" b="0" i="0" dirty="0">
                <a:solidFill>
                  <a:srgbClr val="000000"/>
                </a:solidFill>
                <a:effectLst/>
                <a:latin typeface="inter-regular"/>
              </a:rPr>
              <a:t>(</a:t>
            </a:r>
            <a:r>
              <a:rPr lang="en-US" sz="1600" b="0" i="0" dirty="0">
                <a:solidFill>
                  <a:srgbClr val="C00000"/>
                </a:solidFill>
                <a:effectLst/>
                <a:latin typeface="inter-regular"/>
              </a:rPr>
              <a:t>20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rect.setWidth</a:t>
            </a:r>
            <a:r>
              <a:rPr lang="en-US" sz="1600" b="0" i="0" dirty="0">
                <a:solidFill>
                  <a:srgbClr val="000000"/>
                </a:solidFill>
                <a:effectLst/>
                <a:latin typeface="inter-regular"/>
              </a:rPr>
              <a:t>(</a:t>
            </a:r>
            <a:r>
              <a:rPr lang="en-US" sz="1600" b="0" i="0" dirty="0">
                <a:solidFill>
                  <a:srgbClr val="C00000"/>
                </a:solidFill>
                <a:effectLst/>
                <a:latin typeface="inter-regular"/>
              </a:rPr>
              <a:t>100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rect.setHeight</a:t>
            </a:r>
            <a:r>
              <a:rPr lang="en-US" sz="1600" b="0" i="0" dirty="0">
                <a:solidFill>
                  <a:srgbClr val="000000"/>
                </a:solidFill>
                <a:effectLst/>
                <a:latin typeface="inter-regular"/>
              </a:rPr>
              <a:t>(</a:t>
            </a:r>
            <a:r>
              <a:rPr lang="en-US" sz="1600" b="0" i="0" dirty="0">
                <a:solidFill>
                  <a:srgbClr val="C00000"/>
                </a:solidFill>
                <a:effectLst/>
                <a:latin typeface="inter-regular"/>
              </a:rPr>
              <a:t>150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red=</a:t>
            </a:r>
            <a:r>
              <a:rPr lang="en-US" sz="1600" b="0" i="0" dirty="0">
                <a:solidFill>
                  <a:srgbClr val="C00000"/>
                </a:solidFill>
                <a:effectLst/>
                <a:latin typeface="inter-regular"/>
              </a:rPr>
              <a:t>20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green=</a:t>
            </a:r>
            <a:r>
              <a:rPr lang="en-US" sz="1600" b="0" i="0" dirty="0">
                <a:solidFill>
                  <a:srgbClr val="C00000"/>
                </a:solidFill>
                <a:effectLst/>
                <a:latin typeface="inter-regular"/>
              </a:rPr>
              <a:t>125</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blue=</a:t>
            </a:r>
            <a:r>
              <a:rPr lang="en-US" sz="1600" b="0" i="0" dirty="0">
                <a:solidFill>
                  <a:srgbClr val="C00000"/>
                </a:solidFill>
                <a:effectLst/>
                <a:latin typeface="inter-regular"/>
              </a:rPr>
              <a:t>10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rect.setFill</a:t>
            </a:r>
            <a:r>
              <a:rPr lang="en-US" sz="1600" b="0" i="0" dirty="0">
                <a:solidFill>
                  <a:srgbClr val="000000"/>
                </a:solidFill>
                <a:effectLst/>
                <a:latin typeface="inter-regular"/>
              </a:rPr>
              <a:t>(</a:t>
            </a:r>
            <a:r>
              <a:rPr lang="en-US" sz="1600" b="0" i="0" dirty="0" err="1">
                <a:solidFill>
                  <a:srgbClr val="000000"/>
                </a:solidFill>
                <a:effectLst/>
                <a:latin typeface="inter-regular"/>
              </a:rPr>
              <a:t>Color.rgb</a:t>
            </a:r>
            <a:r>
              <a:rPr lang="en-US" sz="1600" b="0" i="0" dirty="0">
                <a:solidFill>
                  <a:srgbClr val="000000"/>
                </a:solidFill>
                <a:effectLst/>
                <a:latin typeface="inter-regular"/>
              </a:rPr>
              <a:t>(red, green, blue,</a:t>
            </a:r>
            <a:r>
              <a:rPr lang="en-US" sz="1600" b="0" i="0" dirty="0">
                <a:solidFill>
                  <a:srgbClr val="C00000"/>
                </a:solidFill>
                <a:effectLst/>
                <a:latin typeface="inter-regular"/>
              </a:rPr>
              <a:t>0.63</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root.getChildren</a:t>
            </a:r>
            <a:r>
              <a:rPr lang="en-US" sz="1600" b="0" i="0" dirty="0">
                <a:solidFill>
                  <a:srgbClr val="000000"/>
                </a:solidFill>
                <a:effectLst/>
                <a:latin typeface="inter-regular"/>
              </a:rPr>
              <a:t>().add(</a:t>
            </a:r>
            <a:r>
              <a:rPr lang="en-US" sz="1600" b="0" i="0" dirty="0" err="1">
                <a:solidFill>
                  <a:srgbClr val="000000"/>
                </a:solidFill>
                <a:effectLst/>
                <a:latin typeface="inter-regular"/>
              </a:rPr>
              <a:t>rect</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Scene </a:t>
            </a:r>
            <a:r>
              <a:rPr lang="en-US" sz="1600" b="0" i="0" dirty="0" err="1">
                <a:solidFill>
                  <a:srgbClr val="000000"/>
                </a:solidFill>
                <a:effectLst/>
                <a:latin typeface="inter-regular"/>
              </a:rPr>
              <a:t>scene</a:t>
            </a:r>
            <a:r>
              <a:rPr lang="en-US" sz="1600" b="0" i="0" dirty="0">
                <a:solidFill>
                  <a:srgbClr val="000000"/>
                </a:solidFill>
                <a:effectLst/>
                <a:latin typeface="inter-regular"/>
              </a:rPr>
              <a:t> = </a:t>
            </a:r>
            <a:r>
              <a:rPr lang="en-US" sz="1600" b="1" i="0" dirty="0">
                <a:solidFill>
                  <a:srgbClr val="006699"/>
                </a:solidFill>
                <a:effectLst/>
                <a:latin typeface="inter-regular"/>
              </a:rPr>
              <a:t>new</a:t>
            </a:r>
            <a:r>
              <a:rPr lang="en-US" sz="1600" b="0" i="0" dirty="0">
                <a:solidFill>
                  <a:srgbClr val="000000"/>
                </a:solidFill>
                <a:effectLst/>
                <a:latin typeface="inter-regular"/>
              </a:rPr>
              <a:t> Scene(root,</a:t>
            </a:r>
            <a:r>
              <a:rPr lang="en-US" sz="1600" b="0" i="0" dirty="0">
                <a:solidFill>
                  <a:srgbClr val="C00000"/>
                </a:solidFill>
                <a:effectLst/>
                <a:latin typeface="inter-regular"/>
              </a:rPr>
              <a:t>200</a:t>
            </a:r>
            <a:r>
              <a:rPr lang="en-US" sz="1600" b="0" i="0" dirty="0">
                <a:solidFill>
                  <a:srgbClr val="000000"/>
                </a:solidFill>
                <a:effectLst/>
                <a:latin typeface="inter-regular"/>
              </a:rPr>
              <a:t>,</a:t>
            </a:r>
            <a:r>
              <a:rPr lang="en-US" sz="1600" b="0" i="0" dirty="0">
                <a:solidFill>
                  <a:srgbClr val="C00000"/>
                </a:solidFill>
                <a:effectLst/>
                <a:latin typeface="inter-regular"/>
              </a:rPr>
              <a:t>200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primarystage.setScene</a:t>
            </a:r>
            <a:r>
              <a:rPr lang="en-US" sz="1600" b="0" i="0" dirty="0">
                <a:solidFill>
                  <a:srgbClr val="000000"/>
                </a:solidFill>
                <a:effectLst/>
                <a:latin typeface="inter-regular"/>
              </a:rPr>
              <a:t>(scene);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primarystage.show</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t>
            </a:r>
            <a:r>
              <a:rPr lang="en-US" sz="1600" b="0" i="0" dirty="0" err="1">
                <a:solidFill>
                  <a:srgbClr val="000000"/>
                </a:solidFill>
                <a:effectLst/>
                <a:latin typeface="inter-regular"/>
              </a:rPr>
              <a:t>args</a:t>
            </a: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launch(</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FFA1D10D-7996-4C4B-A634-D0037434871E}"/>
              </a:ext>
            </a:extLst>
          </p:cNvPr>
          <p:cNvPicPr>
            <a:picLocks noChangeAspect="1"/>
          </p:cNvPicPr>
          <p:nvPr/>
        </p:nvPicPr>
        <p:blipFill>
          <a:blip r:embed="rId2"/>
          <a:stretch>
            <a:fillRect/>
          </a:stretch>
        </p:blipFill>
        <p:spPr>
          <a:xfrm>
            <a:off x="7093670" y="1866691"/>
            <a:ext cx="1905000" cy="2257425"/>
          </a:xfrm>
          <a:prstGeom prst="rect">
            <a:avLst/>
          </a:prstGeom>
          <a:ln>
            <a:solidFill>
              <a:schemeClr val="tx1"/>
            </a:solidFill>
          </a:ln>
        </p:spPr>
      </p:pic>
    </p:spTree>
    <p:extLst>
      <p:ext uri="{BB962C8B-B14F-4D97-AF65-F5344CB8AC3E}">
        <p14:creationId xmlns:p14="http://schemas.microsoft.com/office/powerpoint/2010/main" val="2881715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79EF429A-0302-4A61-8F9D-880F64FB71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100404-A37C-43DB-9A6F-E7448CFC1AA4}" type="slidenum">
              <a:rPr lang="en-US" altLang="en-US" sz="1400"/>
              <a:pPr>
                <a:spcBef>
                  <a:spcPct val="0"/>
                </a:spcBef>
                <a:buClrTx/>
                <a:buSzTx/>
                <a:buFontTx/>
                <a:buNone/>
              </a:pPr>
              <a:t>36</a:t>
            </a:fld>
            <a:endParaRPr lang="en-US" altLang="en-US" sz="1400"/>
          </a:p>
        </p:txBody>
      </p:sp>
      <p:sp>
        <p:nvSpPr>
          <p:cNvPr id="26627" name="Rectangle 2">
            <a:extLst>
              <a:ext uri="{FF2B5EF4-FFF2-40B4-BE49-F238E27FC236}">
                <a16:creationId xmlns:a16="http://schemas.microsoft.com/office/drawing/2014/main" id="{6BA11D16-A10A-4B0C-AD72-A8003A42E6A9}"/>
              </a:ext>
            </a:extLst>
          </p:cNvPr>
          <p:cNvSpPr>
            <a:spLocks noGrp="1" noChangeArrowheads="1"/>
          </p:cNvSpPr>
          <p:nvPr>
            <p:ph type="title"/>
          </p:nvPr>
        </p:nvSpPr>
        <p:spPr>
          <a:xfrm>
            <a:off x="685800" y="228600"/>
            <a:ext cx="7772400" cy="762000"/>
          </a:xfrm>
        </p:spPr>
        <p:txBody>
          <a:bodyPr/>
          <a:lstStyle/>
          <a:p>
            <a:r>
              <a:rPr lang="en-US" altLang="en-US"/>
              <a:t>The Font Class</a:t>
            </a:r>
            <a:endParaRPr lang="en-US" altLang="en-US">
              <a:solidFill>
                <a:schemeClr val="tx1"/>
              </a:solidFill>
            </a:endParaRPr>
          </a:p>
        </p:txBody>
      </p:sp>
      <p:sp>
        <p:nvSpPr>
          <p:cNvPr id="26628" name="AutoShape 4">
            <a:hlinkClick r:id="rId2" action="ppaction://program" highlightClick="1"/>
            <a:extLst>
              <a:ext uri="{FF2B5EF4-FFF2-40B4-BE49-F238E27FC236}">
                <a16:creationId xmlns:a16="http://schemas.microsoft.com/office/drawing/2014/main" id="{E5E35C89-B76C-435C-90D4-415D27A5F707}"/>
              </a:ext>
            </a:extLst>
          </p:cNvPr>
          <p:cNvSpPr>
            <a:spLocks noChangeArrowheads="1"/>
          </p:cNvSpPr>
          <p:nvPr/>
        </p:nvSpPr>
        <p:spPr bwMode="auto">
          <a:xfrm>
            <a:off x="7102475" y="575627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CBAEBCCC-B9E1-44B6-AA96-92D6236B0BEB}"/>
              </a:ext>
            </a:extLst>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FontDemo</a:t>
            </a:r>
            <a:endParaRPr lang="en-US" altLang="en-US">
              <a:solidFill>
                <a:schemeClr val="accent1"/>
              </a:solidFill>
            </a:endParaRPr>
          </a:p>
        </p:txBody>
      </p:sp>
      <p:sp>
        <p:nvSpPr>
          <p:cNvPr id="26630" name="AutoShape 8">
            <a:hlinkClick r:id="rId4" highlightClick="1"/>
            <a:extLst>
              <a:ext uri="{FF2B5EF4-FFF2-40B4-BE49-F238E27FC236}">
                <a16:creationId xmlns:a16="http://schemas.microsoft.com/office/drawing/2014/main" id="{0A811E37-4AE0-4003-8BB4-E8F8D78B8327}"/>
              </a:ext>
            </a:extLst>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a:extLst>
              <a:ext uri="{FF2B5EF4-FFF2-40B4-BE49-F238E27FC236}">
                <a16:creationId xmlns:a16="http://schemas.microsoft.com/office/drawing/2014/main" id="{58454E27-D9B7-4326-98E4-42FFFEB416E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A8822808-449A-4088-9C56-2994C2B22B3C}"/>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CFB191F1-6455-4B40-8681-70C727C4B6F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AB4C0198-0C10-481D-94F6-FB75956976B7}"/>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6635" name="Picture 12">
            <a:extLst>
              <a:ext uri="{FF2B5EF4-FFF2-40B4-BE49-F238E27FC236}">
                <a16:creationId xmlns:a16="http://schemas.microsoft.com/office/drawing/2014/main" id="{CCB36381-3D9D-42B3-AC13-E63E4A2F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 y="1066800"/>
            <a:ext cx="8801100" cy="447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2D0BEC98-E1FD-4490-912B-1282FF591CB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F113AC-38FA-4E55-8A4F-93E30118022C}" type="slidenum">
              <a:rPr lang="en-US" altLang="en-US" sz="1400"/>
              <a:pPr>
                <a:spcBef>
                  <a:spcPct val="0"/>
                </a:spcBef>
                <a:buClrTx/>
                <a:buSzTx/>
                <a:buFontTx/>
                <a:buNone/>
              </a:pPr>
              <a:t>37</a:t>
            </a:fld>
            <a:endParaRPr lang="en-US" altLang="en-US" sz="1400"/>
          </a:p>
        </p:txBody>
      </p:sp>
      <p:sp>
        <p:nvSpPr>
          <p:cNvPr id="27651" name="Rectangle 2">
            <a:extLst>
              <a:ext uri="{FF2B5EF4-FFF2-40B4-BE49-F238E27FC236}">
                <a16:creationId xmlns:a16="http://schemas.microsoft.com/office/drawing/2014/main" id="{03696049-14E5-41E1-8413-BD3CD66614EC}"/>
              </a:ext>
            </a:extLst>
          </p:cNvPr>
          <p:cNvSpPr>
            <a:spLocks noGrp="1" noChangeArrowheads="1"/>
          </p:cNvSpPr>
          <p:nvPr>
            <p:ph type="title"/>
          </p:nvPr>
        </p:nvSpPr>
        <p:spPr>
          <a:xfrm>
            <a:off x="228600" y="381000"/>
            <a:ext cx="8686800" cy="762000"/>
          </a:xfrm>
        </p:spPr>
        <p:txBody>
          <a:bodyPr/>
          <a:lstStyle/>
          <a:p>
            <a:r>
              <a:rPr lang="en-US" altLang="en-US"/>
              <a:t>The Image Class</a:t>
            </a:r>
            <a:endParaRPr lang="en-US" altLang="en-US">
              <a:solidFill>
                <a:schemeClr val="tx1"/>
              </a:solidFill>
            </a:endParaRPr>
          </a:p>
        </p:txBody>
      </p:sp>
      <p:sp>
        <p:nvSpPr>
          <p:cNvPr id="3" name="Rectangle 2">
            <a:extLst>
              <a:ext uri="{FF2B5EF4-FFF2-40B4-BE49-F238E27FC236}">
                <a16:creationId xmlns:a16="http://schemas.microsoft.com/office/drawing/2014/main" id="{A892A40E-C161-46C8-9AE7-56A4E36322F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FC638802-2D37-4BB7-A990-07A927546785}"/>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A8BC47F9-5A1A-4B54-9150-BAC63B4D05F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334DF4DC-EC44-4F6B-AE30-D1DDAA6C8A67}"/>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79382573-C10B-42C5-863F-EE26E10A351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C8B1C39D-7DB7-47A8-A651-06BEFC14E832}"/>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7658" name="Picture 11">
            <a:extLst>
              <a:ext uri="{FF2B5EF4-FFF2-40B4-BE49-F238E27FC236}">
                <a16:creationId xmlns:a16="http://schemas.microsoft.com/office/drawing/2014/main" id="{90E46476-E163-4593-859D-0827EA9C9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763713"/>
            <a:ext cx="89122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BE1DBAAC-7E19-4E2B-B20C-932208E12E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B71A4E-22F2-4DED-97A5-FDBCF3140CFB}" type="slidenum">
              <a:rPr lang="en-US" altLang="en-US" sz="1400"/>
              <a:pPr>
                <a:spcBef>
                  <a:spcPct val="0"/>
                </a:spcBef>
                <a:buClrTx/>
                <a:buSzTx/>
                <a:buFontTx/>
                <a:buNone/>
              </a:pPr>
              <a:t>38</a:t>
            </a:fld>
            <a:endParaRPr lang="en-US" altLang="en-US" sz="1400"/>
          </a:p>
        </p:txBody>
      </p:sp>
      <p:sp>
        <p:nvSpPr>
          <p:cNvPr id="28675" name="Rectangle 2">
            <a:extLst>
              <a:ext uri="{FF2B5EF4-FFF2-40B4-BE49-F238E27FC236}">
                <a16:creationId xmlns:a16="http://schemas.microsoft.com/office/drawing/2014/main" id="{2CD716DB-FA25-4463-A99D-52463515F20C}"/>
              </a:ext>
            </a:extLst>
          </p:cNvPr>
          <p:cNvSpPr>
            <a:spLocks noGrp="1" noChangeArrowheads="1"/>
          </p:cNvSpPr>
          <p:nvPr>
            <p:ph type="title"/>
          </p:nvPr>
        </p:nvSpPr>
        <p:spPr>
          <a:xfrm>
            <a:off x="228600" y="381000"/>
            <a:ext cx="8686800" cy="762000"/>
          </a:xfrm>
        </p:spPr>
        <p:txBody>
          <a:bodyPr/>
          <a:lstStyle/>
          <a:p>
            <a:r>
              <a:rPr lang="en-US" altLang="en-US"/>
              <a:t>The ImageView Class</a:t>
            </a:r>
            <a:endParaRPr lang="en-US" altLang="en-US">
              <a:solidFill>
                <a:schemeClr val="tx1"/>
              </a:solidFill>
            </a:endParaRPr>
          </a:p>
        </p:txBody>
      </p:sp>
      <p:sp>
        <p:nvSpPr>
          <p:cNvPr id="28676" name="AutoShape 4">
            <a:hlinkClick r:id="rId2" action="ppaction://program" highlightClick="1"/>
            <a:extLst>
              <a:ext uri="{FF2B5EF4-FFF2-40B4-BE49-F238E27FC236}">
                <a16:creationId xmlns:a16="http://schemas.microsoft.com/office/drawing/2014/main" id="{CD1D7C95-0ADC-48F7-83C0-B16F8084992F}"/>
              </a:ext>
            </a:extLst>
          </p:cNvPr>
          <p:cNvSpPr>
            <a:spLocks noChangeArrowheads="1"/>
          </p:cNvSpPr>
          <p:nvPr/>
        </p:nvSpPr>
        <p:spPr bwMode="auto">
          <a:xfrm>
            <a:off x="7102475" y="575627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8EF43AA4-B38F-417C-92B7-9BCF8D3148F1}"/>
              </a:ext>
            </a:extLst>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ShowImage</a:t>
            </a:r>
            <a:endParaRPr lang="en-US" altLang="en-US">
              <a:solidFill>
                <a:schemeClr val="accent1"/>
              </a:solidFill>
            </a:endParaRPr>
          </a:p>
        </p:txBody>
      </p:sp>
      <p:sp>
        <p:nvSpPr>
          <p:cNvPr id="28678" name="AutoShape 8">
            <a:hlinkClick r:id="rId4" highlightClick="1"/>
            <a:extLst>
              <a:ext uri="{FF2B5EF4-FFF2-40B4-BE49-F238E27FC236}">
                <a16:creationId xmlns:a16="http://schemas.microsoft.com/office/drawing/2014/main" id="{09CBA65E-49AF-4F26-8AB5-8C052610A48C}"/>
              </a:ext>
            </a:extLst>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a:extLst>
              <a:ext uri="{FF2B5EF4-FFF2-40B4-BE49-F238E27FC236}">
                <a16:creationId xmlns:a16="http://schemas.microsoft.com/office/drawing/2014/main" id="{6F1C24D6-B85D-4639-A95A-180C947D693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4F122ABC-6C95-45B5-B9F7-9A3F54BFCBF1}"/>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10F8BAEC-3219-4F6A-8893-4DF6D891C45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CF2A6728-5A60-416A-A81B-DBFC666CF1CF}"/>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50F6BE96-437B-426F-B40D-67F8A9B09E1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FA3F7A4F-8B15-4A22-BA65-76E0629A7D95}"/>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EEE514AD-C408-45E3-8D93-5DF931FA3C8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8686" name="Picture 15">
            <a:extLst>
              <a:ext uri="{FF2B5EF4-FFF2-40B4-BE49-F238E27FC236}">
                <a16:creationId xmlns:a16="http://schemas.microsoft.com/office/drawing/2014/main" id="{6E967CD7-AAB7-4186-90AF-62213CB911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1819275"/>
            <a:ext cx="89154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0C49C5DC-EA00-4FAF-82A1-2345CE9CF4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302D92-3173-459B-B407-1EBDFACDE907}" type="slidenum">
              <a:rPr lang="en-US" altLang="en-US" sz="1400"/>
              <a:pPr>
                <a:spcBef>
                  <a:spcPct val="0"/>
                </a:spcBef>
                <a:buClrTx/>
                <a:buSzTx/>
                <a:buFontTx/>
                <a:buNone/>
              </a:pPr>
              <a:t>39</a:t>
            </a:fld>
            <a:endParaRPr lang="en-US" altLang="en-US" sz="1400"/>
          </a:p>
        </p:txBody>
      </p:sp>
      <p:sp>
        <p:nvSpPr>
          <p:cNvPr id="29699" name="Rectangle 2">
            <a:extLst>
              <a:ext uri="{FF2B5EF4-FFF2-40B4-BE49-F238E27FC236}">
                <a16:creationId xmlns:a16="http://schemas.microsoft.com/office/drawing/2014/main" id="{985CCC1B-6828-4521-B483-CA8C7484DDD9}"/>
              </a:ext>
            </a:extLst>
          </p:cNvPr>
          <p:cNvSpPr>
            <a:spLocks noGrp="1" noChangeArrowheads="1"/>
          </p:cNvSpPr>
          <p:nvPr>
            <p:ph type="title"/>
          </p:nvPr>
        </p:nvSpPr>
        <p:spPr>
          <a:xfrm>
            <a:off x="685800" y="0"/>
            <a:ext cx="7772400" cy="762000"/>
          </a:xfrm>
          <a:noFill/>
        </p:spPr>
        <p:txBody>
          <a:bodyPr/>
          <a:lstStyle/>
          <a:p>
            <a:r>
              <a:rPr lang="en-US" altLang="en-US"/>
              <a:t>Layout Panes</a:t>
            </a:r>
          </a:p>
        </p:txBody>
      </p:sp>
      <p:sp>
        <p:nvSpPr>
          <p:cNvPr id="29700" name="Rectangle 3">
            <a:extLst>
              <a:ext uri="{FF2B5EF4-FFF2-40B4-BE49-F238E27FC236}">
                <a16:creationId xmlns:a16="http://schemas.microsoft.com/office/drawing/2014/main" id="{DC4B3627-9C84-4A92-A2A4-1B71D75C1599}"/>
              </a:ext>
            </a:extLst>
          </p:cNvPr>
          <p:cNvSpPr>
            <a:spLocks noGrp="1" noChangeArrowheads="1"/>
          </p:cNvSpPr>
          <p:nvPr>
            <p:ph type="body" idx="1"/>
          </p:nvPr>
        </p:nvSpPr>
        <p:spPr>
          <a:xfrm>
            <a:off x="228600" y="914400"/>
            <a:ext cx="8610600" cy="990600"/>
          </a:xfrm>
          <a:noFill/>
        </p:spPr>
        <p:txBody>
          <a:bodyPr/>
          <a:lstStyle/>
          <a:p>
            <a:pPr marL="0" indent="0">
              <a:buFont typeface="Monotype Sorts" pitchFamily="2" charset="2"/>
              <a:buNone/>
            </a:pPr>
            <a:r>
              <a:rPr lang="en-US" altLang="en-US" sz="2800"/>
              <a:t>JavaFX provides many types of panes for organizing nodes in a container.</a:t>
            </a:r>
          </a:p>
        </p:txBody>
      </p:sp>
      <p:sp>
        <p:nvSpPr>
          <p:cNvPr id="2" name="Rectangle 2">
            <a:extLst>
              <a:ext uri="{FF2B5EF4-FFF2-40B4-BE49-F238E27FC236}">
                <a16:creationId xmlns:a16="http://schemas.microsoft.com/office/drawing/2014/main" id="{12F7209E-C845-41F2-9BE9-5DC10C0C385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29702" name="Picture 7">
            <a:extLst>
              <a:ext uri="{FF2B5EF4-FFF2-40B4-BE49-F238E27FC236}">
                <a16:creationId xmlns:a16="http://schemas.microsoft.com/office/drawing/2014/main" id="{3000EC2C-E4C1-45CC-9960-AD600BE29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391525" cy="32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40270C7-FBB6-4001-8ABD-382251EEB3B2}"/>
              </a:ext>
            </a:extLst>
          </p:cNvPr>
          <p:cNvSpPr>
            <a:spLocks noGrp="1"/>
          </p:cNvSpPr>
          <p:nvPr>
            <p:ph type="title"/>
          </p:nvPr>
        </p:nvSpPr>
        <p:spPr>
          <a:xfrm>
            <a:off x="685800" y="152400"/>
            <a:ext cx="7772400" cy="628650"/>
          </a:xfrm>
        </p:spPr>
        <p:txBody>
          <a:bodyPr/>
          <a:lstStyle/>
          <a:p>
            <a:r>
              <a:rPr lang="en-US" altLang="en-US"/>
              <a:t>Introduction </a:t>
            </a:r>
          </a:p>
        </p:txBody>
      </p:sp>
      <p:sp>
        <p:nvSpPr>
          <p:cNvPr id="9219" name="Content Placeholder 2">
            <a:extLst>
              <a:ext uri="{FF2B5EF4-FFF2-40B4-BE49-F238E27FC236}">
                <a16:creationId xmlns:a16="http://schemas.microsoft.com/office/drawing/2014/main" id="{9E80B9CA-99DB-44D5-876F-A65773BD59F5}"/>
              </a:ext>
            </a:extLst>
          </p:cNvPr>
          <p:cNvSpPr>
            <a:spLocks noGrp="1"/>
          </p:cNvSpPr>
          <p:nvPr>
            <p:ph idx="1"/>
          </p:nvPr>
        </p:nvSpPr>
        <p:spPr>
          <a:xfrm>
            <a:off x="304800" y="838200"/>
            <a:ext cx="8686800" cy="6019800"/>
          </a:xfrm>
        </p:spPr>
        <p:txBody>
          <a:bodyPr/>
          <a:lstStyle/>
          <a:p>
            <a:r>
              <a:rPr lang="en-US" altLang="en-US" sz="2800" b="1"/>
              <a:t>There are </a:t>
            </a:r>
            <a:r>
              <a:rPr lang="en-US" altLang="en-US" sz="2800" b="1">
                <a:solidFill>
                  <a:srgbClr val="FF0000"/>
                </a:solidFill>
              </a:rPr>
              <a:t>two sets of Java APIs </a:t>
            </a:r>
            <a:r>
              <a:rPr lang="en-US" altLang="en-US" sz="2800" b="1"/>
              <a:t>for graphics programming: </a:t>
            </a:r>
          </a:p>
          <a:p>
            <a:pPr lvl="1"/>
            <a:r>
              <a:rPr lang="en-US" altLang="en-US" sz="2400" b="1">
                <a:solidFill>
                  <a:srgbClr val="FF0000"/>
                </a:solidFill>
              </a:rPr>
              <a:t>AWT</a:t>
            </a:r>
            <a:r>
              <a:rPr lang="en-US" altLang="en-US" sz="2400" b="1"/>
              <a:t> </a:t>
            </a:r>
            <a:r>
              <a:rPr lang="en-US" altLang="en-US" sz="2400"/>
              <a:t>(</a:t>
            </a:r>
            <a:r>
              <a:rPr lang="en-US" altLang="en-US" sz="2400" u="sng"/>
              <a:t>A</a:t>
            </a:r>
            <a:r>
              <a:rPr lang="en-US" altLang="en-US" sz="2400"/>
              <a:t>bstract </a:t>
            </a:r>
            <a:r>
              <a:rPr lang="en-US" altLang="en-US" sz="2400" u="sng"/>
              <a:t>W</a:t>
            </a:r>
            <a:r>
              <a:rPr lang="en-US" altLang="en-US" sz="2400"/>
              <a:t>indowing </a:t>
            </a:r>
            <a:r>
              <a:rPr lang="en-US" altLang="en-US" sz="2400" u="sng"/>
              <a:t>T</a:t>
            </a:r>
            <a:r>
              <a:rPr lang="en-US" altLang="en-US" sz="2400"/>
              <a:t>oolkit) and</a:t>
            </a:r>
          </a:p>
          <a:p>
            <a:pPr lvl="1"/>
            <a:r>
              <a:rPr lang="en-US" altLang="en-US" sz="2400" b="1">
                <a:solidFill>
                  <a:srgbClr val="FF0000"/>
                </a:solidFill>
              </a:rPr>
              <a:t>Swing</a:t>
            </a:r>
            <a:endParaRPr lang="en-US" altLang="en-US" sz="2400">
              <a:solidFill>
                <a:srgbClr val="FF0000"/>
              </a:solidFill>
            </a:endParaRPr>
          </a:p>
          <a:p>
            <a:r>
              <a:rPr lang="en-US" altLang="en-US" sz="2800" b="1"/>
              <a:t>AWT API </a:t>
            </a:r>
            <a:r>
              <a:rPr lang="en-US" altLang="en-US" sz="2800"/>
              <a:t>was introduced in JDK 1.0. Most of the AWT components have </a:t>
            </a:r>
            <a:r>
              <a:rPr lang="en-US" altLang="en-US" sz="2800" b="1"/>
              <a:t>become obsolete </a:t>
            </a:r>
            <a:r>
              <a:rPr lang="en-US" altLang="en-US" sz="2800"/>
              <a:t>and should be </a:t>
            </a:r>
            <a:r>
              <a:rPr lang="en-US" altLang="en-US" sz="2800" b="1"/>
              <a:t>replaced by newer Swing</a:t>
            </a:r>
            <a:r>
              <a:rPr lang="en-US" altLang="en-US" sz="2800"/>
              <a:t> components.</a:t>
            </a:r>
          </a:p>
          <a:p>
            <a:r>
              <a:rPr lang="en-US" altLang="en-US" sz="2800" b="1">
                <a:solidFill>
                  <a:srgbClr val="FF0000"/>
                </a:solidFill>
              </a:rPr>
              <a:t>Swing</a:t>
            </a:r>
            <a:r>
              <a:rPr lang="en-US" altLang="en-US" sz="2800">
                <a:solidFill>
                  <a:srgbClr val="FF0000"/>
                </a:solidFill>
              </a:rPr>
              <a:t> API</a:t>
            </a:r>
            <a:r>
              <a:rPr lang="en-US" altLang="en-US" sz="2800"/>
              <a:t>, a much more comprehensive set of graphics libraries that enhances the AWT, was introduced as part of </a:t>
            </a:r>
            <a:r>
              <a:rPr lang="en-US" altLang="en-US" sz="2800" b="1"/>
              <a:t>Java</a:t>
            </a:r>
            <a:r>
              <a:rPr lang="en-US" altLang="en-US" sz="2800"/>
              <a:t> </a:t>
            </a:r>
            <a:r>
              <a:rPr lang="en-US" altLang="en-US" sz="2800" b="1"/>
              <a:t>Foundation Classes </a:t>
            </a:r>
            <a:r>
              <a:rPr lang="en-US" altLang="en-US" sz="2800"/>
              <a:t>(</a:t>
            </a:r>
            <a:r>
              <a:rPr lang="en-US" altLang="en-US" sz="2800" b="1"/>
              <a:t>JFC) </a:t>
            </a:r>
            <a:r>
              <a:rPr lang="en-US" altLang="en-US" sz="2800"/>
              <a:t>after the release of JDK 1.1. </a:t>
            </a:r>
          </a:p>
          <a:p>
            <a:r>
              <a:rPr lang="en-US" altLang="en-US" sz="1800"/>
              <a:t>JFC consists of </a:t>
            </a:r>
            <a:r>
              <a:rPr lang="en-US" altLang="en-US" sz="1800" b="1"/>
              <a:t>Swing</a:t>
            </a:r>
            <a:r>
              <a:rPr lang="en-US" altLang="en-US" sz="1800"/>
              <a:t>, </a:t>
            </a:r>
            <a:r>
              <a:rPr lang="en-US" altLang="en-US" sz="1800" i="1"/>
              <a:t>Java2D, Accessibility</a:t>
            </a:r>
            <a:r>
              <a:rPr lang="en-US" altLang="en-US" sz="1800"/>
              <a:t>, </a:t>
            </a:r>
            <a:r>
              <a:rPr lang="en-US" altLang="en-US" sz="1800" i="1"/>
              <a:t>Internationalization, and Pluggable Look-and-Feel Support APIs.</a:t>
            </a:r>
            <a:r>
              <a:rPr lang="en-US" altLang="en-US" sz="1800"/>
              <a:t> JFC was an add-on to JDK 1.1 but has been integrated into core Java since JDK 1.2</a:t>
            </a:r>
            <a:r>
              <a:rPr lang="en-US" altLang="en-US" sz="2800"/>
              <a:t>.</a:t>
            </a:r>
          </a:p>
          <a:p>
            <a:endParaRPr lang="en-US" altLang="en-US"/>
          </a:p>
        </p:txBody>
      </p:sp>
      <p:sp>
        <p:nvSpPr>
          <p:cNvPr id="9220" name="Slide Number Placeholder 3">
            <a:extLst>
              <a:ext uri="{FF2B5EF4-FFF2-40B4-BE49-F238E27FC236}">
                <a16:creationId xmlns:a16="http://schemas.microsoft.com/office/drawing/2014/main" id="{5BF73557-76F8-4263-9D0C-0C80E02C93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5A2B61-1088-4725-A527-E8B10EF0A4B2}" type="slidenum">
              <a:rPr lang="en-US" altLang="en-US" sz="1400"/>
              <a:pPr>
                <a:spcBef>
                  <a:spcPct val="0"/>
                </a:spcBef>
                <a:buClrTx/>
                <a:buSzTx/>
                <a:buFontTx/>
                <a:buNone/>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3298FFD8-4F9A-4F29-B623-A6D2670B5C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D8DE50-DE53-434C-A95B-5E21F5F22F65}" type="slidenum">
              <a:rPr lang="en-US" altLang="en-US" sz="1400"/>
              <a:pPr>
                <a:spcBef>
                  <a:spcPct val="0"/>
                </a:spcBef>
                <a:buClrTx/>
                <a:buSzTx/>
                <a:buFontTx/>
                <a:buNone/>
              </a:pPr>
              <a:t>40</a:t>
            </a:fld>
            <a:endParaRPr lang="en-US" altLang="en-US" sz="1400"/>
          </a:p>
        </p:txBody>
      </p:sp>
      <p:sp>
        <p:nvSpPr>
          <p:cNvPr id="30723" name="Rectangle 2">
            <a:extLst>
              <a:ext uri="{FF2B5EF4-FFF2-40B4-BE49-F238E27FC236}">
                <a16:creationId xmlns:a16="http://schemas.microsoft.com/office/drawing/2014/main" id="{D37820D4-A0EB-4A52-8A7F-D673A67074B6}"/>
              </a:ext>
            </a:extLst>
          </p:cNvPr>
          <p:cNvSpPr>
            <a:spLocks noGrp="1" noChangeArrowheads="1"/>
          </p:cNvSpPr>
          <p:nvPr>
            <p:ph type="title"/>
          </p:nvPr>
        </p:nvSpPr>
        <p:spPr>
          <a:xfrm>
            <a:off x="228600" y="381000"/>
            <a:ext cx="8686800" cy="762000"/>
          </a:xfrm>
        </p:spPr>
        <p:txBody>
          <a:bodyPr/>
          <a:lstStyle/>
          <a:p>
            <a:r>
              <a:rPr lang="en-US" altLang="en-US" dirty="0" err="1"/>
              <a:t>FlowPane</a:t>
            </a:r>
            <a:endParaRPr lang="en-US" altLang="en-US" dirty="0">
              <a:solidFill>
                <a:schemeClr val="tx1"/>
              </a:solidFill>
            </a:endParaRPr>
          </a:p>
        </p:txBody>
      </p:sp>
      <p:sp>
        <p:nvSpPr>
          <p:cNvPr id="30724" name="AutoShape 4">
            <a:hlinkClick r:id="rId2" action="ppaction://program" highlightClick="1"/>
            <a:extLst>
              <a:ext uri="{FF2B5EF4-FFF2-40B4-BE49-F238E27FC236}">
                <a16:creationId xmlns:a16="http://schemas.microsoft.com/office/drawing/2014/main" id="{ED6A7E48-7F0B-4A63-9939-FAEB067F5C34}"/>
              </a:ext>
            </a:extLst>
          </p:cNvPr>
          <p:cNvSpPr>
            <a:spLocks noChangeArrowheads="1"/>
          </p:cNvSpPr>
          <p:nvPr/>
        </p:nvSpPr>
        <p:spPr bwMode="auto">
          <a:xfrm>
            <a:off x="7102475" y="575627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BDB41D0C-F91B-4EE4-8B36-E4733201FD6B}"/>
              </a:ext>
            </a:extLst>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ShowFlowPane</a:t>
            </a:r>
            <a:endParaRPr lang="en-US" altLang="en-US">
              <a:solidFill>
                <a:schemeClr val="accent1"/>
              </a:solidFill>
            </a:endParaRPr>
          </a:p>
        </p:txBody>
      </p:sp>
      <p:sp>
        <p:nvSpPr>
          <p:cNvPr id="30726" name="AutoShape 8">
            <a:hlinkClick r:id="rId4" highlightClick="1"/>
            <a:extLst>
              <a:ext uri="{FF2B5EF4-FFF2-40B4-BE49-F238E27FC236}">
                <a16:creationId xmlns:a16="http://schemas.microsoft.com/office/drawing/2014/main" id="{428002AB-790F-498B-B077-B654AE853C89}"/>
              </a:ext>
            </a:extLst>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a:extLst>
              <a:ext uri="{FF2B5EF4-FFF2-40B4-BE49-F238E27FC236}">
                <a16:creationId xmlns:a16="http://schemas.microsoft.com/office/drawing/2014/main" id="{E41D7FAD-E52D-473C-B89E-2E0F2D42EB7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FB0760E9-3DF5-4B80-924C-11BF3E9E2BD2}"/>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0740B929-5E59-43EF-B452-E2A7A77C158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AE478B79-1A6F-4548-A0F4-4078413E36D6}"/>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960D6DAD-9132-4B51-94CD-269B862B455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345E8C9E-FF1E-4C0F-BA62-DAF2BD396319}"/>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A4ADFCCD-81F7-4D15-883F-96EAA8D3529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F0FC8B4D-7C57-4C4D-8928-5B41538804E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29D8B81B-2CE9-4FCD-8BCC-DBE69B1CEAB3}"/>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0736" name="Picture 17">
            <a:extLst>
              <a:ext uri="{FF2B5EF4-FFF2-40B4-BE49-F238E27FC236}">
                <a16:creationId xmlns:a16="http://schemas.microsoft.com/office/drawing/2014/main" id="{A5399B2C-7219-498C-B2B6-47FDB5583B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71600"/>
            <a:ext cx="9144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C03F3-E4B2-4937-A5C7-4479B96C1644}"/>
              </a:ext>
            </a:extLst>
          </p:cNvPr>
          <p:cNvSpPr>
            <a:spLocks noGrp="1"/>
          </p:cNvSpPr>
          <p:nvPr>
            <p:ph idx="1"/>
          </p:nvPr>
        </p:nvSpPr>
        <p:spPr>
          <a:xfrm>
            <a:off x="76200" y="152400"/>
            <a:ext cx="8839200" cy="1447800"/>
          </a:xfrm>
          <a:ln>
            <a:solidFill>
              <a:schemeClr val="tx1"/>
            </a:solidFill>
          </a:ln>
        </p:spPr>
        <p:txBody>
          <a:bodyPr/>
          <a:lstStyle/>
          <a:p>
            <a:pPr marL="0" indent="0" algn="just">
              <a:buNone/>
            </a:pPr>
            <a:r>
              <a:rPr lang="en-US" sz="1700" b="1" i="0" dirty="0">
                <a:solidFill>
                  <a:srgbClr val="610B38"/>
                </a:solidFill>
                <a:effectLst/>
                <a:latin typeface="erdana"/>
              </a:rPr>
              <a:t>JavaFX </a:t>
            </a:r>
            <a:r>
              <a:rPr lang="en-US" sz="1700" b="1" i="0" dirty="0" err="1">
                <a:solidFill>
                  <a:srgbClr val="610B38"/>
                </a:solidFill>
                <a:effectLst/>
                <a:latin typeface="erdana"/>
              </a:rPr>
              <a:t>FlowPane</a:t>
            </a:r>
            <a:endParaRPr lang="en-US" sz="1700" b="1" i="0" dirty="0">
              <a:solidFill>
                <a:srgbClr val="610B38"/>
              </a:solidFill>
              <a:effectLst/>
              <a:latin typeface="erdana"/>
            </a:endParaRPr>
          </a:p>
          <a:p>
            <a:pPr algn="just"/>
            <a:r>
              <a:rPr lang="en-US" sz="1700" b="0" i="0" dirty="0" err="1">
                <a:solidFill>
                  <a:srgbClr val="333333"/>
                </a:solidFill>
                <a:effectLst/>
                <a:latin typeface="inter-regular"/>
              </a:rPr>
              <a:t>FlowPane</a:t>
            </a:r>
            <a:r>
              <a:rPr lang="en-US" sz="1700" b="0" i="0" dirty="0">
                <a:solidFill>
                  <a:srgbClr val="333333"/>
                </a:solidFill>
                <a:effectLst/>
                <a:latin typeface="inter-regular"/>
              </a:rPr>
              <a:t> layout pane organizes the nodes in a flow that are wrapped at the </a:t>
            </a:r>
            <a:r>
              <a:rPr lang="en-US" sz="1700" b="0" i="0" dirty="0" err="1">
                <a:solidFill>
                  <a:srgbClr val="333333"/>
                </a:solidFill>
                <a:effectLst/>
                <a:latin typeface="inter-regular"/>
              </a:rPr>
              <a:t>flowpane's</a:t>
            </a:r>
            <a:r>
              <a:rPr lang="en-US" sz="1700" b="0" i="0" dirty="0">
                <a:solidFill>
                  <a:srgbClr val="333333"/>
                </a:solidFill>
                <a:effectLst/>
                <a:latin typeface="inter-regular"/>
              </a:rPr>
              <a:t> boundary. The horizontal </a:t>
            </a:r>
            <a:r>
              <a:rPr lang="en-US" sz="1700" b="0" i="0" dirty="0" err="1">
                <a:solidFill>
                  <a:srgbClr val="333333"/>
                </a:solidFill>
                <a:effectLst/>
                <a:latin typeface="inter-regular"/>
              </a:rPr>
              <a:t>flowpane</a:t>
            </a:r>
            <a:r>
              <a:rPr lang="en-US" sz="1700" b="0" i="0" dirty="0">
                <a:solidFill>
                  <a:srgbClr val="333333"/>
                </a:solidFill>
                <a:effectLst/>
                <a:latin typeface="inter-regular"/>
              </a:rPr>
              <a:t> arranges the nodes in a row and wrap them according to the </a:t>
            </a:r>
            <a:r>
              <a:rPr lang="en-US" sz="1700" b="0" i="0" dirty="0" err="1">
                <a:solidFill>
                  <a:srgbClr val="333333"/>
                </a:solidFill>
                <a:effectLst/>
                <a:latin typeface="inter-regular"/>
              </a:rPr>
              <a:t>flowpane's</a:t>
            </a:r>
            <a:r>
              <a:rPr lang="en-US" sz="1700" b="0" i="0" dirty="0">
                <a:solidFill>
                  <a:srgbClr val="333333"/>
                </a:solidFill>
                <a:effectLst/>
                <a:latin typeface="inter-regular"/>
              </a:rPr>
              <a:t> width. The vertical </a:t>
            </a:r>
            <a:r>
              <a:rPr lang="en-US" sz="1700" b="0" i="0" dirty="0" err="1">
                <a:solidFill>
                  <a:srgbClr val="333333"/>
                </a:solidFill>
                <a:effectLst/>
                <a:latin typeface="inter-regular"/>
              </a:rPr>
              <a:t>flowpane</a:t>
            </a:r>
            <a:r>
              <a:rPr lang="en-US" sz="1700" b="0" i="0" dirty="0">
                <a:solidFill>
                  <a:srgbClr val="333333"/>
                </a:solidFill>
                <a:effectLst/>
                <a:latin typeface="inter-regular"/>
              </a:rPr>
              <a:t> arranges the nodes in a column and wrap them according to the </a:t>
            </a:r>
            <a:r>
              <a:rPr lang="en-US" sz="1700" b="0" i="0" dirty="0" err="1">
                <a:solidFill>
                  <a:srgbClr val="333333"/>
                </a:solidFill>
                <a:effectLst/>
                <a:latin typeface="inter-regular"/>
              </a:rPr>
              <a:t>flowpane's</a:t>
            </a:r>
            <a:r>
              <a:rPr lang="en-US" sz="1700" b="0" i="0" dirty="0">
                <a:solidFill>
                  <a:srgbClr val="333333"/>
                </a:solidFill>
                <a:effectLst/>
                <a:latin typeface="inter-regular"/>
              </a:rPr>
              <a:t> height.</a:t>
            </a:r>
          </a:p>
        </p:txBody>
      </p:sp>
      <p:sp>
        <p:nvSpPr>
          <p:cNvPr id="4" name="Slide Number Placeholder 3">
            <a:extLst>
              <a:ext uri="{FF2B5EF4-FFF2-40B4-BE49-F238E27FC236}">
                <a16:creationId xmlns:a16="http://schemas.microsoft.com/office/drawing/2014/main" id="{68720A94-66A6-4268-846A-AFF4D20756B8}"/>
              </a:ext>
            </a:extLst>
          </p:cNvPr>
          <p:cNvSpPr>
            <a:spLocks noGrp="1"/>
          </p:cNvSpPr>
          <p:nvPr>
            <p:ph type="sldNum" sz="quarter" idx="11"/>
          </p:nvPr>
        </p:nvSpPr>
        <p:spPr/>
        <p:txBody>
          <a:bodyPr/>
          <a:lstStyle/>
          <a:p>
            <a:fld id="{C76610BA-6366-4D8A-B88A-25E6618E6B58}" type="slidenum">
              <a:rPr lang="en-US" altLang="en-US" smtClean="0"/>
              <a:pPr/>
              <a:t>41</a:t>
            </a:fld>
            <a:endParaRPr lang="en-US" altLang="en-US"/>
          </a:p>
        </p:txBody>
      </p:sp>
      <p:graphicFrame>
        <p:nvGraphicFramePr>
          <p:cNvPr id="5" name="Table 4">
            <a:extLst>
              <a:ext uri="{FF2B5EF4-FFF2-40B4-BE49-F238E27FC236}">
                <a16:creationId xmlns:a16="http://schemas.microsoft.com/office/drawing/2014/main" id="{7227C403-D872-4405-A26B-C3AC27DF0946}"/>
              </a:ext>
            </a:extLst>
          </p:cNvPr>
          <p:cNvGraphicFramePr>
            <a:graphicFrameLocks noGrp="1"/>
          </p:cNvGraphicFramePr>
          <p:nvPr>
            <p:extLst>
              <p:ext uri="{D42A27DB-BD31-4B8C-83A1-F6EECF244321}">
                <p14:modId xmlns:p14="http://schemas.microsoft.com/office/powerpoint/2010/main" val="692451785"/>
              </p:ext>
            </p:extLst>
          </p:nvPr>
        </p:nvGraphicFramePr>
        <p:xfrm>
          <a:off x="228599" y="1657351"/>
          <a:ext cx="8689158" cy="3602764"/>
        </p:xfrm>
        <a:graphic>
          <a:graphicData uri="http://schemas.openxmlformats.org/drawingml/2006/table">
            <a:tbl>
              <a:tblPr/>
              <a:tblGrid>
                <a:gridCol w="2896386">
                  <a:extLst>
                    <a:ext uri="{9D8B030D-6E8A-4147-A177-3AD203B41FA5}">
                      <a16:colId xmlns:a16="http://schemas.microsoft.com/office/drawing/2014/main" val="4161183576"/>
                    </a:ext>
                  </a:extLst>
                </a:gridCol>
                <a:gridCol w="2896386">
                  <a:extLst>
                    <a:ext uri="{9D8B030D-6E8A-4147-A177-3AD203B41FA5}">
                      <a16:colId xmlns:a16="http://schemas.microsoft.com/office/drawing/2014/main" val="3486275492"/>
                    </a:ext>
                  </a:extLst>
                </a:gridCol>
                <a:gridCol w="2896386">
                  <a:extLst>
                    <a:ext uri="{9D8B030D-6E8A-4147-A177-3AD203B41FA5}">
                      <a16:colId xmlns:a16="http://schemas.microsoft.com/office/drawing/2014/main" val="3768842572"/>
                    </a:ext>
                  </a:extLst>
                </a:gridCol>
              </a:tblGrid>
              <a:tr h="289649">
                <a:tc>
                  <a:txBody>
                    <a:bodyPr/>
                    <a:lstStyle/>
                    <a:p>
                      <a:pPr algn="l" fontAlgn="t"/>
                      <a:r>
                        <a:rPr lang="en-US" sz="1400">
                          <a:solidFill>
                            <a:srgbClr val="000000"/>
                          </a:solidFill>
                          <a:effectLst/>
                          <a:latin typeface="times new roman" panose="02020603050405020304" pitchFamily="18" charset="0"/>
                        </a:rPr>
                        <a:t>Property</a:t>
                      </a:r>
                    </a:p>
                  </a:txBody>
                  <a:tcPr marL="51222" marR="51222" marT="51222" marB="51222">
                    <a:lnL w="7620" cap="flat" cmpd="sng" algn="ctr">
                      <a:solidFill>
                        <a:srgbClr val="58CB17"/>
                      </a:solidFill>
                      <a:prstDash val="solid"/>
                      <a:round/>
                      <a:headEnd type="none" w="med" len="med"/>
                      <a:tailEnd type="none" w="med" len="med"/>
                    </a:lnL>
                    <a:lnR w="7620" cap="flat" cmpd="sng" algn="ctr">
                      <a:solidFill>
                        <a:srgbClr val="58CB17"/>
                      </a:solidFill>
                      <a:prstDash val="solid"/>
                      <a:round/>
                      <a:headEnd type="none" w="med" len="med"/>
                      <a:tailEnd type="none" w="med" len="med"/>
                    </a:lnR>
                    <a:lnT w="7620" cap="flat" cmpd="sng" algn="ctr">
                      <a:solidFill>
                        <a:srgbClr val="58CB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Description</a:t>
                      </a:r>
                    </a:p>
                  </a:txBody>
                  <a:tcPr marL="51222" marR="51222" marT="51222" marB="51222">
                    <a:lnL w="7620" cap="flat" cmpd="sng" algn="ctr">
                      <a:solidFill>
                        <a:srgbClr val="58CB17"/>
                      </a:solidFill>
                      <a:prstDash val="solid"/>
                      <a:round/>
                      <a:headEnd type="none" w="med" len="med"/>
                      <a:tailEnd type="none" w="med" len="med"/>
                    </a:lnL>
                    <a:lnR w="7620" cap="flat" cmpd="sng" algn="ctr">
                      <a:solidFill>
                        <a:srgbClr val="58CB17"/>
                      </a:solidFill>
                      <a:prstDash val="solid"/>
                      <a:round/>
                      <a:headEnd type="none" w="med" len="med"/>
                      <a:tailEnd type="none" w="med" len="med"/>
                    </a:lnR>
                    <a:lnT w="7620" cap="flat" cmpd="sng" algn="ctr">
                      <a:solidFill>
                        <a:srgbClr val="58CB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Setter Methods</a:t>
                      </a:r>
                    </a:p>
                  </a:txBody>
                  <a:tcPr marL="51222" marR="51222" marT="51222" marB="51222">
                    <a:lnL w="7620" cap="flat" cmpd="sng" algn="ctr">
                      <a:solidFill>
                        <a:srgbClr val="58CB17"/>
                      </a:solidFill>
                      <a:prstDash val="solid"/>
                      <a:round/>
                      <a:headEnd type="none" w="med" len="med"/>
                      <a:tailEnd type="none" w="med" len="med"/>
                    </a:lnL>
                    <a:lnR w="7620" cap="flat" cmpd="sng" algn="ctr">
                      <a:solidFill>
                        <a:srgbClr val="58CB17"/>
                      </a:solidFill>
                      <a:prstDash val="solid"/>
                      <a:round/>
                      <a:headEnd type="none" w="med" len="med"/>
                      <a:tailEnd type="none" w="med" len="med"/>
                    </a:lnR>
                    <a:lnT w="7620" cap="flat" cmpd="sng" algn="ctr">
                      <a:solidFill>
                        <a:srgbClr val="58CB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52623532"/>
                  </a:ext>
                </a:extLst>
              </a:tr>
              <a:tr h="454018">
                <a:tc>
                  <a:txBody>
                    <a:bodyPr/>
                    <a:lstStyle/>
                    <a:p>
                      <a:pPr algn="just" fontAlgn="t"/>
                      <a:r>
                        <a:rPr lang="en-US" sz="1400">
                          <a:solidFill>
                            <a:srgbClr val="333333"/>
                          </a:solidFill>
                          <a:effectLst/>
                          <a:latin typeface="inter-regular"/>
                        </a:rPr>
                        <a:t>alignment</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overall alignment of the flowpane's content.</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setAlignment(Pos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5827834"/>
                  </a:ext>
                </a:extLst>
              </a:tr>
              <a:tr h="454018">
                <a:tc>
                  <a:txBody>
                    <a:bodyPr/>
                    <a:lstStyle/>
                    <a:p>
                      <a:pPr algn="just" fontAlgn="t"/>
                      <a:r>
                        <a:rPr lang="en-US" sz="1400">
                          <a:solidFill>
                            <a:srgbClr val="333333"/>
                          </a:solidFill>
                          <a:effectLst/>
                          <a:latin typeface="inter-regular"/>
                        </a:rPr>
                        <a:t>columnHalignment</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horizontal alignment of nodes within the columns.</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setColumnHalignment(HPos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0196559"/>
                  </a:ext>
                </a:extLst>
              </a:tr>
              <a:tr h="454018">
                <a:tc>
                  <a:txBody>
                    <a:bodyPr/>
                    <a:lstStyle/>
                    <a:p>
                      <a:pPr algn="just" fontAlgn="t"/>
                      <a:r>
                        <a:rPr lang="en-US" sz="1400">
                          <a:solidFill>
                            <a:srgbClr val="333333"/>
                          </a:solidFill>
                          <a:effectLst/>
                          <a:latin typeface="inter-regular"/>
                        </a:rPr>
                        <a:t>hgap</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Horizontal gap between the columns.</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setHgap(Double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6671542"/>
                  </a:ext>
                </a:extLst>
              </a:tr>
              <a:tr h="297140">
                <a:tc>
                  <a:txBody>
                    <a:bodyPr/>
                    <a:lstStyle/>
                    <a:p>
                      <a:pPr algn="just" fontAlgn="t"/>
                      <a:r>
                        <a:rPr lang="en-US" sz="1400">
                          <a:solidFill>
                            <a:srgbClr val="333333"/>
                          </a:solidFill>
                          <a:effectLst/>
                          <a:latin typeface="inter-regular"/>
                        </a:rPr>
                        <a:t>orientation</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Orientation of the flowpane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setOrientation(Orientation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25709684"/>
                  </a:ext>
                </a:extLst>
              </a:tr>
              <a:tr h="661811">
                <a:tc>
                  <a:txBody>
                    <a:bodyPr/>
                    <a:lstStyle/>
                    <a:p>
                      <a:pPr algn="just" fontAlgn="t"/>
                      <a:r>
                        <a:rPr lang="en-US" sz="1400">
                          <a:solidFill>
                            <a:srgbClr val="333333"/>
                          </a:solidFill>
                          <a:effectLst/>
                          <a:latin typeface="inter-regular"/>
                        </a:rPr>
                        <a:t>prefWrapLength</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The preferred height or width where content should wrap in the horizontal or vertical </a:t>
                      </a:r>
                      <a:r>
                        <a:rPr lang="en-US" sz="1400" dirty="0" err="1">
                          <a:solidFill>
                            <a:srgbClr val="333333"/>
                          </a:solidFill>
                          <a:effectLst/>
                          <a:latin typeface="inter-regular"/>
                        </a:rPr>
                        <a:t>flowpane</a:t>
                      </a:r>
                      <a:r>
                        <a:rPr lang="en-US" sz="1400" dirty="0">
                          <a:solidFill>
                            <a:srgbClr val="333333"/>
                          </a:solidFill>
                          <a:effectLst/>
                          <a:latin typeface="inter-regular"/>
                        </a:rPr>
                        <a:t>.</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setPrefWrapLength(double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7729865"/>
                  </a:ext>
                </a:extLst>
              </a:tr>
              <a:tr h="540254">
                <a:tc>
                  <a:txBody>
                    <a:bodyPr/>
                    <a:lstStyle/>
                    <a:p>
                      <a:pPr algn="just" fontAlgn="t"/>
                      <a:r>
                        <a:rPr lang="en-US" sz="1400">
                          <a:solidFill>
                            <a:srgbClr val="333333"/>
                          </a:solidFill>
                          <a:effectLst/>
                          <a:latin typeface="inter-regular"/>
                        </a:rPr>
                        <a:t>rowValignment</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vertical alignment of the nodes within the rows.</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setRowValignment(VPos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4667218"/>
                  </a:ext>
                </a:extLst>
              </a:tr>
              <a:tr h="297140">
                <a:tc>
                  <a:txBody>
                    <a:bodyPr/>
                    <a:lstStyle/>
                    <a:p>
                      <a:pPr algn="just" fontAlgn="t"/>
                      <a:r>
                        <a:rPr lang="en-US" sz="1400">
                          <a:solidFill>
                            <a:srgbClr val="333333"/>
                          </a:solidFill>
                          <a:effectLst/>
                          <a:latin typeface="inter-regular"/>
                        </a:rPr>
                        <a:t>vgap</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vertical gap among the rows</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err="1">
                          <a:solidFill>
                            <a:srgbClr val="333333"/>
                          </a:solidFill>
                          <a:effectLst/>
                          <a:latin typeface="inter-regular"/>
                        </a:rPr>
                        <a:t>setVgap</a:t>
                      </a:r>
                      <a:r>
                        <a:rPr lang="en-US" sz="1400" dirty="0">
                          <a:solidFill>
                            <a:srgbClr val="333333"/>
                          </a:solidFill>
                          <a:effectLst/>
                          <a:latin typeface="inter-regular"/>
                        </a:rPr>
                        <a:t>(Double value)</a:t>
                      </a:r>
                    </a:p>
                  </a:txBody>
                  <a:tcPr marL="34148" marR="34148" marT="34148" marB="3414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502088"/>
                  </a:ext>
                </a:extLst>
              </a:tr>
            </a:tbl>
          </a:graphicData>
        </a:graphic>
      </p:graphicFrame>
    </p:spTree>
    <p:extLst>
      <p:ext uri="{BB962C8B-B14F-4D97-AF65-F5344CB8AC3E}">
        <p14:creationId xmlns:p14="http://schemas.microsoft.com/office/powerpoint/2010/main" val="2533015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364F47-517B-4F31-BAC7-61D62ED268DB}"/>
              </a:ext>
            </a:extLst>
          </p:cNvPr>
          <p:cNvSpPr>
            <a:spLocks noGrp="1"/>
          </p:cNvSpPr>
          <p:nvPr>
            <p:ph type="sldNum" sz="quarter" idx="11"/>
          </p:nvPr>
        </p:nvSpPr>
        <p:spPr/>
        <p:txBody>
          <a:bodyPr/>
          <a:lstStyle/>
          <a:p>
            <a:fld id="{C76610BA-6366-4D8A-B88A-25E6618E6B58}" type="slidenum">
              <a:rPr lang="en-US" altLang="en-US" smtClean="0"/>
              <a:pPr/>
              <a:t>42</a:t>
            </a:fld>
            <a:endParaRPr lang="en-US" altLang="en-US"/>
          </a:p>
        </p:txBody>
      </p:sp>
      <p:sp>
        <p:nvSpPr>
          <p:cNvPr id="5" name="TextBox 4">
            <a:extLst>
              <a:ext uri="{FF2B5EF4-FFF2-40B4-BE49-F238E27FC236}">
                <a16:creationId xmlns:a16="http://schemas.microsoft.com/office/drawing/2014/main" id="{E51D3D0B-E0B3-44CE-BE42-4D3921F2B5A5}"/>
              </a:ext>
            </a:extLst>
          </p:cNvPr>
          <p:cNvSpPr txBox="1"/>
          <p:nvPr/>
        </p:nvSpPr>
        <p:spPr>
          <a:xfrm>
            <a:off x="533400" y="1676400"/>
            <a:ext cx="8153400" cy="2862322"/>
          </a:xfrm>
          <a:prstGeom prst="rect">
            <a:avLst/>
          </a:prstGeom>
          <a:noFill/>
          <a:ln>
            <a:solidFill>
              <a:schemeClr val="tx1"/>
            </a:solidFill>
          </a:ln>
        </p:spPr>
        <p:txBody>
          <a:bodyPr wrap="square">
            <a:spAutoFit/>
          </a:bodyPr>
          <a:lstStyle/>
          <a:p>
            <a:pPr algn="just"/>
            <a:r>
              <a:rPr lang="en-US" sz="1800" b="0" i="0" dirty="0">
                <a:solidFill>
                  <a:srgbClr val="610B4B"/>
                </a:solidFill>
                <a:effectLst/>
                <a:latin typeface="erdana"/>
              </a:rPr>
              <a:t>Constructors</a:t>
            </a:r>
          </a:p>
          <a:p>
            <a:pPr algn="just"/>
            <a:r>
              <a:rPr lang="en-US" sz="1800" b="0" i="0" dirty="0">
                <a:solidFill>
                  <a:srgbClr val="333333"/>
                </a:solidFill>
                <a:effectLst/>
                <a:latin typeface="inter-regular"/>
              </a:rPr>
              <a:t>There are 8 constructors in the class that are given below.</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(Double </a:t>
            </a:r>
            <a:r>
              <a:rPr lang="en-US" sz="1800" b="0" i="0" dirty="0" err="1">
                <a:solidFill>
                  <a:srgbClr val="000000"/>
                </a:solidFill>
                <a:effectLst/>
                <a:latin typeface="inter-regular"/>
              </a:rPr>
              <a:t>Hgap</a:t>
            </a:r>
            <a:r>
              <a:rPr lang="en-US" sz="1800" b="0" i="0" dirty="0">
                <a:solidFill>
                  <a:srgbClr val="000000"/>
                </a:solidFill>
                <a:effectLst/>
                <a:latin typeface="inter-regular"/>
              </a:rPr>
              <a:t>, Double </a:t>
            </a:r>
            <a:r>
              <a:rPr lang="en-US" sz="1800" b="0" i="0" dirty="0" err="1">
                <a:solidFill>
                  <a:srgbClr val="000000"/>
                </a:solidFill>
                <a:effectLst/>
                <a:latin typeface="inter-regular"/>
              </a:rPr>
              <a:t>Vgap</a:t>
            </a:r>
            <a:r>
              <a:rPr lang="en-US" sz="1800" b="0" i="0" dirty="0">
                <a:solidFill>
                  <a:srgbClr val="000000"/>
                </a:solidFill>
                <a:effectLst/>
                <a:latin typeface="inter-regular"/>
              </a:rPr>
              <a:t>)</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(Double </a:t>
            </a:r>
            <a:r>
              <a:rPr lang="en-US" sz="1800" b="0" i="0" dirty="0" err="1">
                <a:solidFill>
                  <a:srgbClr val="000000"/>
                </a:solidFill>
                <a:effectLst/>
                <a:latin typeface="inter-regular"/>
              </a:rPr>
              <a:t>Hgap</a:t>
            </a:r>
            <a:r>
              <a:rPr lang="en-US" sz="1800" b="0" i="0" dirty="0">
                <a:solidFill>
                  <a:srgbClr val="000000"/>
                </a:solidFill>
                <a:effectLst/>
                <a:latin typeface="inter-regular"/>
              </a:rPr>
              <a:t>, Double </a:t>
            </a:r>
            <a:r>
              <a:rPr lang="en-US" sz="1800" b="0" i="0" dirty="0" err="1">
                <a:solidFill>
                  <a:srgbClr val="000000"/>
                </a:solidFill>
                <a:effectLst/>
                <a:latin typeface="inter-regular"/>
              </a:rPr>
              <a:t>Vgap</a:t>
            </a:r>
            <a:r>
              <a:rPr lang="en-US" sz="1800" b="0" i="0" dirty="0">
                <a:solidFill>
                  <a:srgbClr val="000000"/>
                </a:solidFill>
                <a:effectLst/>
                <a:latin typeface="inter-regular"/>
              </a:rPr>
              <a:t>, Node? children)</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(Node... Children)</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(Orientation orientation)</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(Orientation </a:t>
            </a:r>
            <a:r>
              <a:rPr lang="en-US" sz="1800" b="0" i="0" dirty="0" err="1">
                <a:solidFill>
                  <a:srgbClr val="000000"/>
                </a:solidFill>
                <a:effectLst/>
                <a:latin typeface="inter-regular"/>
              </a:rPr>
              <a:t>orientation</a:t>
            </a:r>
            <a:r>
              <a:rPr lang="en-US" sz="1800" b="0" i="0" dirty="0">
                <a:solidFill>
                  <a:srgbClr val="000000"/>
                </a:solidFill>
                <a:effectLst/>
                <a:latin typeface="inter-regular"/>
              </a:rPr>
              <a:t>, double </a:t>
            </a:r>
            <a:r>
              <a:rPr lang="en-US" sz="1800" b="0" i="0" dirty="0" err="1">
                <a:solidFill>
                  <a:srgbClr val="000000"/>
                </a:solidFill>
                <a:effectLst/>
                <a:latin typeface="inter-regular"/>
              </a:rPr>
              <a:t>Hgap</a:t>
            </a:r>
            <a:r>
              <a:rPr lang="en-US" sz="1800" b="0" i="0" dirty="0">
                <a:solidFill>
                  <a:srgbClr val="000000"/>
                </a:solidFill>
                <a:effectLst/>
                <a:latin typeface="inter-regular"/>
              </a:rPr>
              <a:t>, Double </a:t>
            </a:r>
            <a:r>
              <a:rPr lang="en-US" sz="1800" b="0" i="0" dirty="0" err="1">
                <a:solidFill>
                  <a:srgbClr val="000000"/>
                </a:solidFill>
                <a:effectLst/>
                <a:latin typeface="inter-regular"/>
              </a:rPr>
              <a:t>Vgap</a:t>
            </a:r>
            <a:r>
              <a:rPr lang="en-US" sz="1800" b="0" i="0" dirty="0">
                <a:solidFill>
                  <a:srgbClr val="000000"/>
                </a:solidFill>
                <a:effectLst/>
                <a:latin typeface="inter-regular"/>
              </a:rPr>
              <a:t>)</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(Orientation </a:t>
            </a:r>
            <a:r>
              <a:rPr lang="en-US" sz="1800" b="0" i="0" dirty="0" err="1">
                <a:solidFill>
                  <a:srgbClr val="000000"/>
                </a:solidFill>
                <a:effectLst/>
                <a:latin typeface="inter-regular"/>
              </a:rPr>
              <a:t>orientation</a:t>
            </a:r>
            <a:r>
              <a:rPr lang="en-US" sz="1800" b="0" i="0" dirty="0">
                <a:solidFill>
                  <a:srgbClr val="000000"/>
                </a:solidFill>
                <a:effectLst/>
                <a:latin typeface="inter-regular"/>
              </a:rPr>
              <a:t>, double </a:t>
            </a:r>
            <a:r>
              <a:rPr lang="en-US" sz="1800" b="0" i="0" dirty="0" err="1">
                <a:solidFill>
                  <a:srgbClr val="000000"/>
                </a:solidFill>
                <a:effectLst/>
                <a:latin typeface="inter-regular"/>
              </a:rPr>
              <a:t>Hgap</a:t>
            </a:r>
            <a:r>
              <a:rPr lang="en-US" sz="1800" b="0" i="0" dirty="0">
                <a:solidFill>
                  <a:srgbClr val="000000"/>
                </a:solidFill>
                <a:effectLst/>
                <a:latin typeface="inter-regular"/>
              </a:rPr>
              <a:t>, Double </a:t>
            </a:r>
            <a:r>
              <a:rPr lang="en-US" sz="1800" b="0" i="0" dirty="0" err="1">
                <a:solidFill>
                  <a:srgbClr val="000000"/>
                </a:solidFill>
                <a:effectLst/>
                <a:latin typeface="inter-regular"/>
              </a:rPr>
              <a:t>Vgap</a:t>
            </a:r>
            <a:r>
              <a:rPr lang="en-US" sz="1800" b="0" i="0" dirty="0">
                <a:solidFill>
                  <a:srgbClr val="000000"/>
                </a:solidFill>
                <a:effectLst/>
                <a:latin typeface="inter-regular"/>
              </a:rPr>
              <a:t>, Node? children )</a:t>
            </a:r>
          </a:p>
          <a:p>
            <a:pPr algn="just">
              <a:buFont typeface="+mj-lt"/>
              <a:buAutoNum type="arabicPeriod"/>
            </a:pPr>
            <a:r>
              <a:rPr lang="en-US" sz="1800" b="0" i="0" dirty="0" err="1">
                <a:solidFill>
                  <a:srgbClr val="000000"/>
                </a:solidFill>
                <a:effectLst/>
                <a:latin typeface="inter-regular"/>
              </a:rPr>
              <a:t>FlowPane</a:t>
            </a:r>
            <a:r>
              <a:rPr lang="en-US" sz="1800" b="0" i="0" dirty="0">
                <a:solidFill>
                  <a:srgbClr val="000000"/>
                </a:solidFill>
                <a:effectLst/>
                <a:latin typeface="inter-regular"/>
              </a:rPr>
              <a:t>(Orientation </a:t>
            </a:r>
            <a:r>
              <a:rPr lang="en-US" sz="1800" b="0" i="0" dirty="0" err="1">
                <a:solidFill>
                  <a:srgbClr val="000000"/>
                </a:solidFill>
                <a:effectLst/>
                <a:latin typeface="inter-regular"/>
              </a:rPr>
              <a:t>orientation</a:t>
            </a:r>
            <a:r>
              <a:rPr lang="en-US" sz="1800" b="0" i="0" dirty="0">
                <a:solidFill>
                  <a:srgbClr val="000000"/>
                </a:solidFill>
                <a:effectLst/>
                <a:latin typeface="inter-regular"/>
              </a:rPr>
              <a:t>, Node... Children)</a:t>
            </a:r>
          </a:p>
        </p:txBody>
      </p:sp>
      <p:sp>
        <p:nvSpPr>
          <p:cNvPr id="6" name="Rectangle 2">
            <a:extLst>
              <a:ext uri="{FF2B5EF4-FFF2-40B4-BE49-F238E27FC236}">
                <a16:creationId xmlns:a16="http://schemas.microsoft.com/office/drawing/2014/main" id="{DF0BC7DE-17C2-43EF-8BBA-0414AF593E94}"/>
              </a:ext>
            </a:extLst>
          </p:cNvPr>
          <p:cNvSpPr>
            <a:spLocks noGrp="1" noChangeArrowheads="1"/>
          </p:cNvSpPr>
          <p:nvPr>
            <p:ph type="title"/>
          </p:nvPr>
        </p:nvSpPr>
        <p:spPr>
          <a:xfrm>
            <a:off x="228600" y="457200"/>
            <a:ext cx="8686800" cy="762000"/>
          </a:xfrm>
        </p:spPr>
        <p:txBody>
          <a:bodyPr/>
          <a:lstStyle/>
          <a:p>
            <a:r>
              <a:rPr lang="en-US" altLang="en-US" dirty="0" err="1"/>
              <a:t>FlowPane</a:t>
            </a:r>
            <a:endParaRPr lang="en-US" altLang="en-US" dirty="0">
              <a:solidFill>
                <a:schemeClr val="tx1"/>
              </a:solidFill>
            </a:endParaRPr>
          </a:p>
        </p:txBody>
      </p:sp>
    </p:spTree>
    <p:extLst>
      <p:ext uri="{BB962C8B-B14F-4D97-AF65-F5344CB8AC3E}">
        <p14:creationId xmlns:p14="http://schemas.microsoft.com/office/powerpoint/2010/main" val="246562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7ABA5-4CF3-41D6-BB6B-5C44C3C4FC62}"/>
              </a:ext>
            </a:extLst>
          </p:cNvPr>
          <p:cNvSpPr>
            <a:spLocks noGrp="1"/>
          </p:cNvSpPr>
          <p:nvPr>
            <p:ph type="sldNum" sz="quarter" idx="11"/>
          </p:nvPr>
        </p:nvSpPr>
        <p:spPr/>
        <p:txBody>
          <a:bodyPr/>
          <a:lstStyle/>
          <a:p>
            <a:fld id="{C76610BA-6366-4D8A-B88A-25E6618E6B58}" type="slidenum">
              <a:rPr lang="en-US" altLang="en-US" smtClean="0"/>
              <a:pPr/>
              <a:t>43</a:t>
            </a:fld>
            <a:endParaRPr lang="en-US" altLang="en-US"/>
          </a:p>
        </p:txBody>
      </p:sp>
      <p:sp>
        <p:nvSpPr>
          <p:cNvPr id="6" name="TextBox 5">
            <a:extLst>
              <a:ext uri="{FF2B5EF4-FFF2-40B4-BE49-F238E27FC236}">
                <a16:creationId xmlns:a16="http://schemas.microsoft.com/office/drawing/2014/main" id="{5A587C28-64FE-464F-B355-00BD6990E4AF}"/>
              </a:ext>
            </a:extLst>
          </p:cNvPr>
          <p:cNvSpPr txBox="1"/>
          <p:nvPr/>
        </p:nvSpPr>
        <p:spPr>
          <a:xfrm>
            <a:off x="304800" y="151349"/>
            <a:ext cx="4724399" cy="6001643"/>
          </a:xfrm>
          <a:prstGeom prst="rect">
            <a:avLst/>
          </a:prstGeom>
          <a:noFill/>
          <a:ln>
            <a:solidFill>
              <a:schemeClr val="tx1"/>
            </a:solidFill>
          </a:ln>
        </p:spPr>
        <p:txBody>
          <a:bodyPr wrap="square">
            <a:spAutoFit/>
          </a:bodyPr>
          <a:lstStyle/>
          <a:p>
            <a:pPr algn="just">
              <a:buFont typeface="+mj-lt"/>
              <a:buAutoNum type="arabicPeriod"/>
            </a:pPr>
            <a:r>
              <a:rPr lang="en-US" sz="1600" b="1" i="0" dirty="0">
                <a:solidFill>
                  <a:srgbClr val="006699"/>
                </a:solidFill>
                <a:effectLst/>
                <a:latin typeface="inter-regular"/>
              </a:rPr>
              <a:t>package</a:t>
            </a:r>
            <a:r>
              <a:rPr lang="en-US" sz="1600" b="0" i="0" dirty="0">
                <a:solidFill>
                  <a:srgbClr val="000000"/>
                </a:solidFill>
                <a:effectLst/>
                <a:latin typeface="inter-regular"/>
              </a:rPr>
              <a:t> application;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javafx.application.Application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javafx.scene.Scene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javafx.scene.control.Button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javafx.scene.layout.FlowPane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javafx.stage.Stage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FlowPaneTest</a:t>
            </a:r>
            <a:r>
              <a:rPr lang="en-US" sz="1600" b="0" i="0" dirty="0">
                <a:solidFill>
                  <a:srgbClr val="000000"/>
                </a:solidFill>
                <a:effectLst/>
                <a:latin typeface="inter-regular"/>
              </a:rPr>
              <a:t> </a:t>
            </a:r>
            <a:r>
              <a:rPr lang="en-US" sz="1600" b="1" i="0" dirty="0">
                <a:solidFill>
                  <a:srgbClr val="006699"/>
                </a:solidFill>
                <a:effectLst/>
                <a:latin typeface="inter-regular"/>
              </a:rPr>
              <a:t>extends</a:t>
            </a:r>
            <a:r>
              <a:rPr lang="en-US" sz="1600" b="0" i="0" dirty="0">
                <a:solidFill>
                  <a:srgbClr val="000000"/>
                </a:solidFill>
                <a:effectLst/>
                <a:latin typeface="inter-regular"/>
              </a:rPr>
              <a:t> Application {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start(Stage </a:t>
            </a:r>
            <a:r>
              <a:rPr lang="en-US" sz="1600" b="0" i="0" dirty="0" err="1">
                <a:solidFill>
                  <a:srgbClr val="000000"/>
                </a:solidFill>
                <a:effectLst/>
                <a:latin typeface="inter-regular"/>
              </a:rPr>
              <a:t>primaryStage</a:t>
            </a: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primaryStage.setTitle</a:t>
            </a:r>
            <a:r>
              <a:rPr lang="en-US" sz="1600" b="0" i="0" dirty="0">
                <a:solidFill>
                  <a:srgbClr val="000000"/>
                </a:solidFill>
                <a:effectLst/>
                <a:latin typeface="inter-regular"/>
              </a:rPr>
              <a:t>(</a:t>
            </a:r>
            <a:r>
              <a:rPr lang="en-US" sz="1600" b="0" i="0" dirty="0">
                <a:solidFill>
                  <a:srgbClr val="0000FF"/>
                </a:solidFill>
                <a:effectLst/>
                <a:latin typeface="inter-regular"/>
              </a:rPr>
              <a:t>"</a:t>
            </a:r>
            <a:r>
              <a:rPr lang="en-US" sz="1600" b="0" i="0" dirty="0" err="1">
                <a:solidFill>
                  <a:srgbClr val="0000FF"/>
                </a:solidFill>
                <a:effectLst/>
                <a:latin typeface="inter-regular"/>
              </a:rPr>
              <a:t>FlowPane</a:t>
            </a:r>
            <a:r>
              <a:rPr lang="en-US" sz="1600" b="0" i="0" dirty="0">
                <a:solidFill>
                  <a:srgbClr val="0000FF"/>
                </a:solidFill>
                <a:effectLst/>
                <a:latin typeface="inter-regular"/>
              </a:rPr>
              <a:t> Example"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FlowPane</a:t>
            </a:r>
            <a:r>
              <a:rPr lang="en-US" sz="1600" b="0" i="0" dirty="0">
                <a:solidFill>
                  <a:srgbClr val="000000"/>
                </a:solidFill>
                <a:effectLst/>
                <a:latin typeface="inter-regular"/>
              </a:rPr>
              <a:t> root = </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FlowPane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root.setVgap</a:t>
            </a:r>
            <a:r>
              <a:rPr lang="en-US" sz="1600" b="0" i="0" dirty="0">
                <a:solidFill>
                  <a:srgbClr val="000000"/>
                </a:solidFill>
                <a:effectLst/>
                <a:latin typeface="inter-regular"/>
              </a:rPr>
              <a:t>(</a:t>
            </a:r>
            <a:r>
              <a:rPr lang="en-US" sz="1600" b="0" i="0" dirty="0">
                <a:solidFill>
                  <a:srgbClr val="C00000"/>
                </a:solidFill>
                <a:effectLst/>
                <a:latin typeface="inter-regular"/>
              </a:rPr>
              <a:t>6</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root.setHgap</a:t>
            </a:r>
            <a:r>
              <a:rPr lang="en-US" sz="1600" b="0" i="0" dirty="0">
                <a:solidFill>
                  <a:srgbClr val="000000"/>
                </a:solidFill>
                <a:effectLst/>
                <a:latin typeface="inter-regular"/>
              </a:rPr>
              <a:t>(</a:t>
            </a:r>
            <a:r>
              <a:rPr lang="en-US" sz="1600" b="0" i="0" dirty="0">
                <a:solidFill>
                  <a:srgbClr val="C00000"/>
                </a:solidFill>
                <a:effectLst/>
                <a:latin typeface="inter-regular"/>
              </a:rPr>
              <a:t>5</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root.setPrefWrapLength</a:t>
            </a:r>
            <a:r>
              <a:rPr lang="en-US" sz="1600" b="0" i="0" dirty="0">
                <a:solidFill>
                  <a:srgbClr val="000000"/>
                </a:solidFill>
                <a:effectLst/>
                <a:latin typeface="inter-regular"/>
              </a:rPr>
              <a:t>(</a:t>
            </a:r>
            <a:r>
              <a:rPr lang="en-US" sz="1600" b="0" i="0" dirty="0">
                <a:solidFill>
                  <a:srgbClr val="C00000"/>
                </a:solidFill>
                <a:effectLst/>
                <a:latin typeface="inter-regular"/>
              </a:rPr>
              <a:t>250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root.getChildren</a:t>
            </a:r>
            <a:r>
              <a:rPr lang="en-US" sz="1600" b="0" i="0" dirty="0">
                <a:solidFill>
                  <a:srgbClr val="000000"/>
                </a:solidFill>
                <a:effectLst/>
                <a:latin typeface="inter-regular"/>
              </a:rPr>
              <a:t>().add(</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"Start"</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root.getChildren</a:t>
            </a:r>
            <a:r>
              <a:rPr lang="en-US" sz="1600" b="0" i="0" dirty="0">
                <a:solidFill>
                  <a:srgbClr val="000000"/>
                </a:solidFill>
                <a:effectLst/>
                <a:latin typeface="inter-regular"/>
              </a:rPr>
              <a:t>().add(</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"Stop"</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root.getChildren</a:t>
            </a:r>
            <a:r>
              <a:rPr lang="en-US" sz="1600" b="0" i="0" dirty="0">
                <a:solidFill>
                  <a:srgbClr val="000000"/>
                </a:solidFill>
                <a:effectLst/>
                <a:latin typeface="inter-regular"/>
              </a:rPr>
              <a:t>().add(</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"Reset"</a:t>
            </a:r>
            <a:r>
              <a:rPr lang="en-US" sz="1600" b="0" i="0" dirty="0">
                <a:solidFill>
                  <a:srgbClr val="000000"/>
                </a:solidFill>
                <a:effectLst/>
                <a:latin typeface="inter-regular"/>
              </a:rPr>
              <a:t>));</a:t>
            </a:r>
          </a:p>
          <a:p>
            <a:pPr algn="just">
              <a:buFont typeface="+mj-lt"/>
              <a:buAutoNum type="arabicPeriod"/>
            </a:pPr>
            <a:r>
              <a:rPr lang="en-US" sz="1600" b="0" i="0" dirty="0">
                <a:solidFill>
                  <a:srgbClr val="000000"/>
                </a:solidFill>
                <a:effectLst/>
                <a:latin typeface="inter-regular"/>
              </a:rPr>
              <a:t>        Scene </a:t>
            </a:r>
            <a:r>
              <a:rPr lang="en-US" sz="1600" b="0" i="0" dirty="0" err="1">
                <a:solidFill>
                  <a:srgbClr val="000000"/>
                </a:solidFill>
                <a:effectLst/>
                <a:latin typeface="inter-regular"/>
              </a:rPr>
              <a:t>scene</a:t>
            </a:r>
            <a:r>
              <a:rPr lang="en-US" sz="1600" b="0" i="0" dirty="0">
                <a:solidFill>
                  <a:srgbClr val="000000"/>
                </a:solidFill>
                <a:effectLst/>
                <a:latin typeface="inter-regular"/>
              </a:rPr>
              <a:t> = </a:t>
            </a:r>
            <a:r>
              <a:rPr lang="en-US" sz="1600" b="1" i="0" dirty="0">
                <a:solidFill>
                  <a:srgbClr val="006699"/>
                </a:solidFill>
                <a:effectLst/>
                <a:latin typeface="inter-regular"/>
              </a:rPr>
              <a:t>new</a:t>
            </a:r>
            <a:r>
              <a:rPr lang="en-US" sz="1600" b="0" i="0" dirty="0">
                <a:solidFill>
                  <a:srgbClr val="000000"/>
                </a:solidFill>
                <a:effectLst/>
                <a:latin typeface="inter-regular"/>
              </a:rPr>
              <a:t> Scene(root,</a:t>
            </a:r>
            <a:r>
              <a:rPr lang="en-US" sz="1600" b="0" i="0" dirty="0">
                <a:solidFill>
                  <a:srgbClr val="C00000"/>
                </a:solidFill>
                <a:effectLst/>
                <a:latin typeface="inter-regular"/>
              </a:rPr>
              <a:t>300</a:t>
            </a:r>
            <a:r>
              <a:rPr lang="en-US" sz="1600" b="0" i="0" dirty="0">
                <a:solidFill>
                  <a:srgbClr val="000000"/>
                </a:solidFill>
                <a:effectLst/>
                <a:latin typeface="inter-regular"/>
              </a:rPr>
              <a:t>,</a:t>
            </a:r>
            <a:r>
              <a:rPr lang="en-US" sz="1600" b="0" i="0" dirty="0">
                <a:solidFill>
                  <a:srgbClr val="C00000"/>
                </a:solidFill>
                <a:effectLst/>
                <a:latin typeface="inter-regular"/>
              </a:rPr>
              <a:t>200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primaryStage.setScene</a:t>
            </a:r>
            <a:r>
              <a:rPr lang="en-US" sz="1600" b="0" i="0" dirty="0">
                <a:solidFill>
                  <a:srgbClr val="000000"/>
                </a:solidFill>
                <a:effectLst/>
                <a:latin typeface="inter-regular"/>
              </a:rPr>
              <a:t>(scene);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primaryStage.show</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t>
            </a:r>
            <a:r>
              <a:rPr lang="en-US" sz="1600" b="0" i="0" dirty="0" err="1">
                <a:solidFill>
                  <a:srgbClr val="000000"/>
                </a:solidFill>
                <a:effectLst/>
                <a:latin typeface="inter-regular"/>
              </a:rPr>
              <a:t>args</a:t>
            </a: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launch(</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FFD73141-F6BA-4650-B663-33E830EB2774}"/>
              </a:ext>
            </a:extLst>
          </p:cNvPr>
          <p:cNvPicPr>
            <a:picLocks noChangeAspect="1"/>
          </p:cNvPicPr>
          <p:nvPr/>
        </p:nvPicPr>
        <p:blipFill>
          <a:blip r:embed="rId2"/>
          <a:stretch>
            <a:fillRect/>
          </a:stretch>
        </p:blipFill>
        <p:spPr>
          <a:xfrm>
            <a:off x="5257800" y="1981200"/>
            <a:ext cx="2857500" cy="2257425"/>
          </a:xfrm>
          <a:prstGeom prst="rect">
            <a:avLst/>
          </a:prstGeom>
        </p:spPr>
      </p:pic>
      <p:sp>
        <p:nvSpPr>
          <p:cNvPr id="8" name="Rectangle 2">
            <a:extLst>
              <a:ext uri="{FF2B5EF4-FFF2-40B4-BE49-F238E27FC236}">
                <a16:creationId xmlns:a16="http://schemas.microsoft.com/office/drawing/2014/main" id="{98F19400-219A-41DA-8BCF-3AF1705990F7}"/>
              </a:ext>
            </a:extLst>
          </p:cNvPr>
          <p:cNvSpPr>
            <a:spLocks noGrp="1" noChangeArrowheads="1"/>
          </p:cNvSpPr>
          <p:nvPr>
            <p:ph type="title"/>
          </p:nvPr>
        </p:nvSpPr>
        <p:spPr>
          <a:xfrm>
            <a:off x="5257800" y="381000"/>
            <a:ext cx="3657600" cy="762000"/>
          </a:xfrm>
        </p:spPr>
        <p:txBody>
          <a:bodyPr/>
          <a:lstStyle/>
          <a:p>
            <a:r>
              <a:rPr lang="en-US" altLang="en-US" dirty="0" err="1"/>
              <a:t>FlowPane</a:t>
            </a:r>
            <a:endParaRPr lang="en-US" altLang="en-US" dirty="0">
              <a:solidFill>
                <a:schemeClr val="tx1"/>
              </a:solidFill>
            </a:endParaRPr>
          </a:p>
        </p:txBody>
      </p:sp>
    </p:spTree>
    <p:extLst>
      <p:ext uri="{BB962C8B-B14F-4D97-AF65-F5344CB8AC3E}">
        <p14:creationId xmlns:p14="http://schemas.microsoft.com/office/powerpoint/2010/main" val="2421083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0">
            <a:extLst>
              <a:ext uri="{FF2B5EF4-FFF2-40B4-BE49-F238E27FC236}">
                <a16:creationId xmlns:a16="http://schemas.microsoft.com/office/drawing/2014/main" id="{F09897A7-ACBC-40C5-B42E-4BE1059C4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850900"/>
            <a:ext cx="7788275"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1747" name="Slide Number Placeholder 4">
            <a:extLst>
              <a:ext uri="{FF2B5EF4-FFF2-40B4-BE49-F238E27FC236}">
                <a16:creationId xmlns:a16="http://schemas.microsoft.com/office/drawing/2014/main" id="{1BBE1600-5F3E-40AD-BDA1-3FD85F6992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8491CB-B8BB-42DA-B1C7-EC36D8309486}" type="slidenum">
              <a:rPr lang="en-US" altLang="en-US" sz="1400"/>
              <a:pPr>
                <a:spcBef>
                  <a:spcPct val="0"/>
                </a:spcBef>
                <a:buClrTx/>
                <a:buSzTx/>
                <a:buFontTx/>
                <a:buNone/>
              </a:pPr>
              <a:t>44</a:t>
            </a:fld>
            <a:endParaRPr lang="en-US" altLang="en-US" sz="1400"/>
          </a:p>
        </p:txBody>
      </p:sp>
      <p:sp>
        <p:nvSpPr>
          <p:cNvPr id="31748" name="Rectangle 2">
            <a:extLst>
              <a:ext uri="{FF2B5EF4-FFF2-40B4-BE49-F238E27FC236}">
                <a16:creationId xmlns:a16="http://schemas.microsoft.com/office/drawing/2014/main" id="{FA0ECBFB-E414-4E24-B6C5-DF63ED4E0792}"/>
              </a:ext>
            </a:extLst>
          </p:cNvPr>
          <p:cNvSpPr>
            <a:spLocks noGrp="1" noChangeArrowheads="1"/>
          </p:cNvSpPr>
          <p:nvPr>
            <p:ph type="title"/>
          </p:nvPr>
        </p:nvSpPr>
        <p:spPr>
          <a:xfrm>
            <a:off x="228600" y="152400"/>
            <a:ext cx="8686800" cy="762000"/>
          </a:xfrm>
        </p:spPr>
        <p:txBody>
          <a:bodyPr/>
          <a:lstStyle/>
          <a:p>
            <a:r>
              <a:rPr lang="en-US" altLang="en-US" dirty="0" err="1"/>
              <a:t>GridPane</a:t>
            </a:r>
            <a:endParaRPr lang="en-US" altLang="en-US" dirty="0">
              <a:solidFill>
                <a:schemeClr val="tx1"/>
              </a:solidFill>
            </a:endParaRPr>
          </a:p>
        </p:txBody>
      </p:sp>
      <p:sp>
        <p:nvSpPr>
          <p:cNvPr id="3" name="Rectangle 2">
            <a:extLst>
              <a:ext uri="{FF2B5EF4-FFF2-40B4-BE49-F238E27FC236}">
                <a16:creationId xmlns:a16="http://schemas.microsoft.com/office/drawing/2014/main" id="{3A8F13F6-22D0-43EA-825C-916F98B0156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62A3E175-2545-4E6E-9D90-15B025EAEB00}"/>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ADE82CB7-CFF0-4735-AC4F-268A7B7B755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2305DB24-F178-433D-B70C-23400EAE2308}"/>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ED77ADC6-7C44-41C4-B187-DE232FAD7EE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1AF5317F-31B6-4703-AFDF-76FCDBEF9A13}"/>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84F52E34-4311-4314-921A-FD037968E2D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2FD1F7BF-C6A3-4437-A1DA-5A85F456C3A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13B9A364-7532-44EC-A9B5-60C3E33FC19A}"/>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6A4EFDB6-81C5-4A47-BE67-E17991873B0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74160233-4F3C-4F42-A94B-2CD15879C455}"/>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1760" name="AutoShape 4">
            <a:hlinkClick r:id="rId3" action="ppaction://program" highlightClick="1"/>
            <a:extLst>
              <a:ext uri="{FF2B5EF4-FFF2-40B4-BE49-F238E27FC236}">
                <a16:creationId xmlns:a16="http://schemas.microsoft.com/office/drawing/2014/main" id="{C1CE8ABD-80A5-43A1-B8EE-54B8129E10F1}"/>
              </a:ext>
            </a:extLst>
          </p:cNvPr>
          <p:cNvSpPr>
            <a:spLocks noChangeArrowheads="1"/>
          </p:cNvSpPr>
          <p:nvPr/>
        </p:nvSpPr>
        <p:spPr bwMode="auto">
          <a:xfrm>
            <a:off x="7367588" y="3349625"/>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FDAE51B8-6476-4A81-8B28-5D9BA847A7F8}"/>
              </a:ext>
            </a:extLst>
          </p:cNvPr>
          <p:cNvSpPr>
            <a:spLocks noChangeArrowheads="1"/>
          </p:cNvSpPr>
          <p:nvPr/>
        </p:nvSpPr>
        <p:spPr bwMode="auto">
          <a:xfrm>
            <a:off x="6818313" y="2514600"/>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4" action="ppaction://program"/>
              </a:rPr>
              <a:t>ShowGridPane</a:t>
            </a:r>
            <a:endParaRPr lang="en-US" altLang="en-US">
              <a:solidFill>
                <a:schemeClr val="accent1"/>
              </a:solidFill>
            </a:endParaRPr>
          </a:p>
        </p:txBody>
      </p:sp>
      <p:sp>
        <p:nvSpPr>
          <p:cNvPr id="31762" name="AutoShape 8">
            <a:hlinkClick r:id="rId5" highlightClick="1"/>
            <a:extLst>
              <a:ext uri="{FF2B5EF4-FFF2-40B4-BE49-F238E27FC236}">
                <a16:creationId xmlns:a16="http://schemas.microsoft.com/office/drawing/2014/main" id="{4D2DEE38-B261-4CC0-80E8-07CFEA40B41D}"/>
              </a:ext>
            </a:extLst>
          </p:cNvPr>
          <p:cNvSpPr>
            <a:spLocks noChangeArrowheads="1"/>
          </p:cNvSpPr>
          <p:nvPr/>
        </p:nvSpPr>
        <p:spPr bwMode="auto">
          <a:xfrm>
            <a:off x="8575675" y="18748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90D5CC-189D-4DD2-933A-12EDAAC386C2}"/>
              </a:ext>
            </a:extLst>
          </p:cNvPr>
          <p:cNvSpPr>
            <a:spLocks noGrp="1"/>
          </p:cNvSpPr>
          <p:nvPr>
            <p:ph type="sldNum" sz="quarter" idx="11"/>
          </p:nvPr>
        </p:nvSpPr>
        <p:spPr/>
        <p:txBody>
          <a:bodyPr/>
          <a:lstStyle/>
          <a:p>
            <a:fld id="{C76610BA-6366-4D8A-B88A-25E6618E6B58}" type="slidenum">
              <a:rPr lang="en-US" altLang="en-US" smtClean="0"/>
              <a:pPr/>
              <a:t>45</a:t>
            </a:fld>
            <a:endParaRPr lang="en-US" altLang="en-US"/>
          </a:p>
        </p:txBody>
      </p:sp>
      <p:sp>
        <p:nvSpPr>
          <p:cNvPr id="6" name="TextBox 5">
            <a:extLst>
              <a:ext uri="{FF2B5EF4-FFF2-40B4-BE49-F238E27FC236}">
                <a16:creationId xmlns:a16="http://schemas.microsoft.com/office/drawing/2014/main" id="{4D81800C-CD1C-4308-A67C-BF58481DD586}"/>
              </a:ext>
            </a:extLst>
          </p:cNvPr>
          <p:cNvSpPr txBox="1"/>
          <p:nvPr/>
        </p:nvSpPr>
        <p:spPr>
          <a:xfrm>
            <a:off x="228600" y="228600"/>
            <a:ext cx="8686800" cy="1200329"/>
          </a:xfrm>
          <a:prstGeom prst="rect">
            <a:avLst/>
          </a:prstGeom>
          <a:noFill/>
          <a:ln>
            <a:solidFill>
              <a:schemeClr val="tx1"/>
            </a:solidFill>
          </a:ln>
        </p:spPr>
        <p:txBody>
          <a:bodyPr wrap="square">
            <a:spAutoFit/>
          </a:bodyPr>
          <a:lstStyle/>
          <a:p>
            <a:pPr algn="just"/>
            <a:r>
              <a:rPr lang="en-US" sz="1800" b="0" i="0" dirty="0">
                <a:solidFill>
                  <a:srgbClr val="610B38"/>
                </a:solidFill>
                <a:effectLst/>
                <a:latin typeface="erdana"/>
              </a:rPr>
              <a:t>JavaFX </a:t>
            </a:r>
            <a:r>
              <a:rPr lang="en-US" sz="1800" b="0" i="0" dirty="0" err="1">
                <a:solidFill>
                  <a:srgbClr val="610B38"/>
                </a:solidFill>
                <a:effectLst/>
                <a:latin typeface="erdana"/>
              </a:rPr>
              <a:t>GridPane</a:t>
            </a:r>
            <a:endParaRPr lang="en-US" sz="1800" b="0" i="0" dirty="0">
              <a:solidFill>
                <a:srgbClr val="610B38"/>
              </a:solidFill>
              <a:effectLst/>
              <a:latin typeface="erdana"/>
            </a:endParaRPr>
          </a:p>
          <a:p>
            <a:pPr algn="just"/>
            <a:r>
              <a:rPr lang="en-US" sz="1800" b="0" i="0" dirty="0" err="1">
                <a:solidFill>
                  <a:srgbClr val="333333"/>
                </a:solidFill>
                <a:effectLst/>
                <a:latin typeface="inter-regular"/>
              </a:rPr>
              <a:t>GridPane</a:t>
            </a:r>
            <a:r>
              <a:rPr lang="en-US" sz="1800" b="0" i="0" dirty="0">
                <a:solidFill>
                  <a:srgbClr val="333333"/>
                </a:solidFill>
                <a:effectLst/>
                <a:latin typeface="inter-regular"/>
              </a:rPr>
              <a:t> Layout pane allows us to add the multiple nodes in multiple rows and columns. It is seen as a flexible grid of rows and columns where nodes can be placed in any cell of the grid.</a:t>
            </a:r>
          </a:p>
        </p:txBody>
      </p:sp>
      <p:graphicFrame>
        <p:nvGraphicFramePr>
          <p:cNvPr id="7" name="Table 6">
            <a:extLst>
              <a:ext uri="{FF2B5EF4-FFF2-40B4-BE49-F238E27FC236}">
                <a16:creationId xmlns:a16="http://schemas.microsoft.com/office/drawing/2014/main" id="{EA41D4EC-4BBC-4575-8B61-531449C1401B}"/>
              </a:ext>
            </a:extLst>
          </p:cNvPr>
          <p:cNvGraphicFramePr>
            <a:graphicFrameLocks noGrp="1"/>
          </p:cNvGraphicFramePr>
          <p:nvPr>
            <p:extLst>
              <p:ext uri="{D42A27DB-BD31-4B8C-83A1-F6EECF244321}">
                <p14:modId xmlns:p14="http://schemas.microsoft.com/office/powerpoint/2010/main" val="1740130269"/>
              </p:ext>
            </p:extLst>
          </p:nvPr>
        </p:nvGraphicFramePr>
        <p:xfrm>
          <a:off x="228600" y="1613282"/>
          <a:ext cx="8686800" cy="2858170"/>
        </p:xfrm>
        <a:graphic>
          <a:graphicData uri="http://schemas.openxmlformats.org/drawingml/2006/table">
            <a:tbl>
              <a:tblPr/>
              <a:tblGrid>
                <a:gridCol w="2895600">
                  <a:extLst>
                    <a:ext uri="{9D8B030D-6E8A-4147-A177-3AD203B41FA5}">
                      <a16:colId xmlns:a16="http://schemas.microsoft.com/office/drawing/2014/main" val="75470471"/>
                    </a:ext>
                  </a:extLst>
                </a:gridCol>
                <a:gridCol w="2895600">
                  <a:extLst>
                    <a:ext uri="{9D8B030D-6E8A-4147-A177-3AD203B41FA5}">
                      <a16:colId xmlns:a16="http://schemas.microsoft.com/office/drawing/2014/main" val="2769083302"/>
                    </a:ext>
                  </a:extLst>
                </a:gridCol>
                <a:gridCol w="2895600">
                  <a:extLst>
                    <a:ext uri="{9D8B030D-6E8A-4147-A177-3AD203B41FA5}">
                      <a16:colId xmlns:a16="http://schemas.microsoft.com/office/drawing/2014/main" val="1585092318"/>
                    </a:ext>
                  </a:extLst>
                </a:gridCol>
              </a:tblGrid>
              <a:tr h="236061">
                <a:tc>
                  <a:txBody>
                    <a:bodyPr/>
                    <a:lstStyle/>
                    <a:p>
                      <a:pPr algn="l" fontAlgn="t"/>
                      <a:r>
                        <a:rPr lang="en-US" sz="1500">
                          <a:solidFill>
                            <a:srgbClr val="000000"/>
                          </a:solidFill>
                          <a:effectLst/>
                          <a:latin typeface="times new roman" panose="02020603050405020304" pitchFamily="18" charset="0"/>
                        </a:rPr>
                        <a:t>Property</a:t>
                      </a:r>
                    </a:p>
                  </a:txBody>
                  <a:tcPr marL="74364" marR="74364" marT="74364" marB="74364">
                    <a:lnL w="7620" cap="flat" cmpd="sng" algn="ctr">
                      <a:solidFill>
                        <a:srgbClr val="80AEEF"/>
                      </a:solidFill>
                      <a:prstDash val="solid"/>
                      <a:round/>
                      <a:headEnd type="none" w="med" len="med"/>
                      <a:tailEnd type="none" w="med" len="med"/>
                    </a:lnL>
                    <a:lnR w="7620" cap="flat" cmpd="sng" algn="ctr">
                      <a:solidFill>
                        <a:srgbClr val="80AEEF"/>
                      </a:solidFill>
                      <a:prstDash val="solid"/>
                      <a:round/>
                      <a:headEnd type="none" w="med" len="med"/>
                      <a:tailEnd type="none" w="med" len="med"/>
                    </a:lnR>
                    <a:lnT w="7620" cap="flat" cmpd="sng" algn="ctr">
                      <a:solidFill>
                        <a:srgbClr val="80AEE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74364" marR="74364" marT="74364" marB="74364">
                    <a:lnL w="7620" cap="flat" cmpd="sng" algn="ctr">
                      <a:solidFill>
                        <a:srgbClr val="80AEEF"/>
                      </a:solidFill>
                      <a:prstDash val="solid"/>
                      <a:round/>
                      <a:headEnd type="none" w="med" len="med"/>
                      <a:tailEnd type="none" w="med" len="med"/>
                    </a:lnL>
                    <a:lnR w="7620" cap="flat" cmpd="sng" algn="ctr">
                      <a:solidFill>
                        <a:srgbClr val="80AEEF"/>
                      </a:solidFill>
                      <a:prstDash val="solid"/>
                      <a:round/>
                      <a:headEnd type="none" w="med" len="med"/>
                      <a:tailEnd type="none" w="med" len="med"/>
                    </a:lnR>
                    <a:lnT w="7620" cap="flat" cmpd="sng" algn="ctr">
                      <a:solidFill>
                        <a:srgbClr val="80AEE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Setter Methods</a:t>
                      </a:r>
                    </a:p>
                  </a:txBody>
                  <a:tcPr marL="74364" marR="74364" marT="74364" marB="74364">
                    <a:lnL w="7620" cap="flat" cmpd="sng" algn="ctr">
                      <a:solidFill>
                        <a:srgbClr val="80AEEF"/>
                      </a:solidFill>
                      <a:prstDash val="solid"/>
                      <a:round/>
                      <a:headEnd type="none" w="med" len="med"/>
                      <a:tailEnd type="none" w="med" len="med"/>
                    </a:lnL>
                    <a:lnR w="7620" cap="flat" cmpd="sng" algn="ctr">
                      <a:solidFill>
                        <a:srgbClr val="80AEEF"/>
                      </a:solidFill>
                      <a:prstDash val="solid"/>
                      <a:round/>
                      <a:headEnd type="none" w="med" len="med"/>
                      <a:tailEnd type="none" w="med" len="med"/>
                    </a:lnR>
                    <a:lnT w="7620" cap="flat" cmpd="sng" algn="ctr">
                      <a:solidFill>
                        <a:srgbClr val="80AEE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2069392"/>
                  </a:ext>
                </a:extLst>
              </a:tr>
              <a:tr h="480737">
                <a:tc>
                  <a:txBody>
                    <a:bodyPr/>
                    <a:lstStyle/>
                    <a:p>
                      <a:pPr algn="just" fontAlgn="t"/>
                      <a:r>
                        <a:rPr lang="en-US" sz="1500">
                          <a:solidFill>
                            <a:srgbClr val="333333"/>
                          </a:solidFill>
                          <a:effectLst/>
                          <a:latin typeface="inter-regular"/>
                        </a:rPr>
                        <a:t>alignment</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Represents the alignment of the grid within the GridPane.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setAlignment(Pos value)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0614528"/>
                  </a:ext>
                </a:extLst>
              </a:tr>
              <a:tr h="1178582">
                <a:tc>
                  <a:txBody>
                    <a:bodyPr/>
                    <a:lstStyle/>
                    <a:p>
                      <a:pPr algn="just" fontAlgn="t"/>
                      <a:r>
                        <a:rPr lang="en-US" sz="1500">
                          <a:solidFill>
                            <a:srgbClr val="333333"/>
                          </a:solidFill>
                          <a:effectLst/>
                          <a:latin typeface="inter-regular"/>
                        </a:rPr>
                        <a:t>gridLinesVisible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This property is intended for debugging. Lines can be displayed to show the </a:t>
                      </a:r>
                      <a:r>
                        <a:rPr lang="en-US" sz="1500" dirty="0" err="1">
                          <a:solidFill>
                            <a:srgbClr val="333333"/>
                          </a:solidFill>
                          <a:effectLst/>
                          <a:latin typeface="inter-regular"/>
                        </a:rPr>
                        <a:t>gidpane's</a:t>
                      </a:r>
                      <a:r>
                        <a:rPr lang="en-US" sz="1500" dirty="0">
                          <a:solidFill>
                            <a:srgbClr val="333333"/>
                          </a:solidFill>
                          <a:effectLst/>
                          <a:latin typeface="inter-regular"/>
                        </a:rPr>
                        <a:t> rows and columns by setting this property to true.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setGridLinesVisible(Boolean value)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91028588"/>
                  </a:ext>
                </a:extLst>
              </a:tr>
              <a:tr h="341169">
                <a:tc>
                  <a:txBody>
                    <a:bodyPr/>
                    <a:lstStyle/>
                    <a:p>
                      <a:pPr algn="just" fontAlgn="t"/>
                      <a:r>
                        <a:rPr lang="en-US" sz="1500">
                          <a:solidFill>
                            <a:srgbClr val="333333"/>
                          </a:solidFill>
                          <a:effectLst/>
                          <a:latin typeface="inter-regular"/>
                        </a:rPr>
                        <a:t>hgap</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inter-regular"/>
                        </a:rPr>
                        <a:t>Horizontal gaps among the columns</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setHgap(Double value)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9999070"/>
                  </a:ext>
                </a:extLst>
              </a:tr>
              <a:tr h="341169">
                <a:tc>
                  <a:txBody>
                    <a:bodyPr/>
                    <a:lstStyle/>
                    <a:p>
                      <a:pPr algn="just" fontAlgn="t"/>
                      <a:r>
                        <a:rPr lang="en-US" sz="1500">
                          <a:solidFill>
                            <a:srgbClr val="333333"/>
                          </a:solidFill>
                          <a:effectLst/>
                          <a:latin typeface="inter-regular"/>
                        </a:rPr>
                        <a:t>vgap</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Vertical gaps among the rows</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err="1">
                          <a:solidFill>
                            <a:srgbClr val="333333"/>
                          </a:solidFill>
                          <a:effectLst/>
                          <a:latin typeface="inter-regular"/>
                        </a:rPr>
                        <a:t>setVgap</a:t>
                      </a:r>
                      <a:r>
                        <a:rPr lang="en-US" sz="1500" dirty="0">
                          <a:solidFill>
                            <a:srgbClr val="333333"/>
                          </a:solidFill>
                          <a:effectLst/>
                          <a:latin typeface="inter-regular"/>
                        </a:rPr>
                        <a:t>(Double value)</a:t>
                      </a:r>
                    </a:p>
                  </a:txBody>
                  <a:tcPr marL="49576" marR="49576" marT="49576" marB="495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8372582"/>
                  </a:ext>
                </a:extLst>
              </a:tr>
            </a:tbl>
          </a:graphicData>
        </a:graphic>
      </p:graphicFrame>
      <p:sp>
        <p:nvSpPr>
          <p:cNvPr id="9" name="TextBox 8">
            <a:extLst>
              <a:ext uri="{FF2B5EF4-FFF2-40B4-BE49-F238E27FC236}">
                <a16:creationId xmlns:a16="http://schemas.microsoft.com/office/drawing/2014/main" id="{EF70E53A-CA83-46D7-86F8-73B09C551B4F}"/>
              </a:ext>
            </a:extLst>
          </p:cNvPr>
          <p:cNvSpPr txBox="1"/>
          <p:nvPr/>
        </p:nvSpPr>
        <p:spPr>
          <a:xfrm>
            <a:off x="1485900" y="4783053"/>
            <a:ext cx="6019800" cy="923330"/>
          </a:xfrm>
          <a:prstGeom prst="rect">
            <a:avLst/>
          </a:prstGeom>
          <a:noFill/>
          <a:ln>
            <a:solidFill>
              <a:schemeClr val="tx1"/>
            </a:solidFill>
          </a:ln>
        </p:spPr>
        <p:txBody>
          <a:bodyPr wrap="square">
            <a:spAutoFit/>
          </a:bodyPr>
          <a:lstStyle/>
          <a:p>
            <a:pPr algn="just"/>
            <a:r>
              <a:rPr lang="en-US" sz="1800" b="0" i="0" dirty="0">
                <a:solidFill>
                  <a:srgbClr val="610B4B"/>
                </a:solidFill>
                <a:effectLst/>
                <a:latin typeface="erdana"/>
              </a:rPr>
              <a:t>Constructors</a:t>
            </a:r>
          </a:p>
          <a:p>
            <a:pPr algn="just"/>
            <a:r>
              <a:rPr lang="en-US" sz="1800" b="0" i="0" dirty="0">
                <a:solidFill>
                  <a:srgbClr val="333333"/>
                </a:solidFill>
                <a:effectLst/>
                <a:latin typeface="inter-regular"/>
              </a:rPr>
              <a:t>The class contains only one constructor:</a:t>
            </a:r>
          </a:p>
          <a:p>
            <a:pPr algn="just"/>
            <a:r>
              <a:rPr lang="en-US" sz="1800" b="0" i="0" dirty="0">
                <a:solidFill>
                  <a:srgbClr val="000000"/>
                </a:solidFill>
                <a:effectLst/>
                <a:latin typeface="inter-regular"/>
              </a:rPr>
              <a:t>     Public </a:t>
            </a:r>
            <a:r>
              <a:rPr lang="en-US" sz="1800" b="0" i="0" dirty="0" err="1">
                <a:solidFill>
                  <a:srgbClr val="000000"/>
                </a:solidFill>
                <a:effectLst/>
                <a:latin typeface="inter-regular"/>
              </a:rPr>
              <a:t>GridPane</a:t>
            </a:r>
            <a:r>
              <a:rPr lang="en-US" sz="1800" b="0" i="0" dirty="0">
                <a:solidFill>
                  <a:srgbClr val="000000"/>
                </a:solidFill>
                <a:effectLst/>
                <a:latin typeface="inter-regular"/>
              </a:rPr>
              <a:t>(): creates a </a:t>
            </a:r>
            <a:r>
              <a:rPr lang="en-US" sz="1800" b="0" i="0" dirty="0" err="1">
                <a:solidFill>
                  <a:srgbClr val="000000"/>
                </a:solidFill>
                <a:effectLst/>
                <a:latin typeface="inter-regular"/>
              </a:rPr>
              <a:t>gridpane</a:t>
            </a:r>
            <a:r>
              <a:rPr lang="en-US" sz="1800" b="0" i="0" dirty="0">
                <a:solidFill>
                  <a:srgbClr val="000000"/>
                </a:solidFill>
                <a:effectLst/>
                <a:latin typeface="inter-regular"/>
              </a:rPr>
              <a:t> with 0 </a:t>
            </a:r>
            <a:r>
              <a:rPr lang="en-US" sz="1800" b="0" i="0" dirty="0" err="1">
                <a:solidFill>
                  <a:srgbClr val="000000"/>
                </a:solidFill>
                <a:effectLst/>
                <a:latin typeface="inter-regular"/>
              </a:rPr>
              <a:t>hgap</a:t>
            </a:r>
            <a:r>
              <a:rPr lang="en-US" sz="1800" b="0" i="0" dirty="0">
                <a:solidFill>
                  <a:srgbClr val="000000"/>
                </a:solidFill>
                <a:effectLst/>
                <a:latin typeface="inter-regular"/>
              </a:rPr>
              <a:t>/</a:t>
            </a:r>
            <a:r>
              <a:rPr lang="en-US" sz="1800" b="0" i="0" dirty="0" err="1">
                <a:solidFill>
                  <a:srgbClr val="000000"/>
                </a:solidFill>
                <a:effectLst/>
                <a:latin typeface="inter-regular"/>
              </a:rPr>
              <a:t>vgap</a:t>
            </a:r>
            <a:r>
              <a:rPr lang="en-US" sz="1800" b="0" i="0" dirty="0">
                <a:solidFill>
                  <a:srgbClr val="000000"/>
                </a:solidFill>
                <a:effectLst/>
                <a:latin typeface="inter-regular"/>
              </a:rPr>
              <a:t>.</a:t>
            </a:r>
          </a:p>
        </p:txBody>
      </p:sp>
    </p:spTree>
    <p:extLst>
      <p:ext uri="{BB962C8B-B14F-4D97-AF65-F5344CB8AC3E}">
        <p14:creationId xmlns:p14="http://schemas.microsoft.com/office/powerpoint/2010/main" val="3029387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5120A-62BF-403D-BAA0-68855BD268E4}"/>
              </a:ext>
            </a:extLst>
          </p:cNvPr>
          <p:cNvSpPr>
            <a:spLocks noGrp="1"/>
          </p:cNvSpPr>
          <p:nvPr>
            <p:ph type="sldNum" sz="quarter" idx="11"/>
          </p:nvPr>
        </p:nvSpPr>
        <p:spPr/>
        <p:txBody>
          <a:bodyPr/>
          <a:lstStyle/>
          <a:p>
            <a:fld id="{C76610BA-6366-4D8A-B88A-25E6618E6B58}" type="slidenum">
              <a:rPr lang="en-US" altLang="en-US" smtClean="0"/>
              <a:pPr/>
              <a:t>46</a:t>
            </a:fld>
            <a:endParaRPr lang="en-US" altLang="en-US"/>
          </a:p>
        </p:txBody>
      </p:sp>
      <p:sp>
        <p:nvSpPr>
          <p:cNvPr id="6" name="TextBox 5">
            <a:extLst>
              <a:ext uri="{FF2B5EF4-FFF2-40B4-BE49-F238E27FC236}">
                <a16:creationId xmlns:a16="http://schemas.microsoft.com/office/drawing/2014/main" id="{49F2240B-9B4A-44E2-B0BD-A531AFFEEC55}"/>
              </a:ext>
            </a:extLst>
          </p:cNvPr>
          <p:cNvSpPr txBox="1"/>
          <p:nvPr/>
        </p:nvSpPr>
        <p:spPr>
          <a:xfrm>
            <a:off x="76200" y="-14140"/>
            <a:ext cx="4572000" cy="7232749"/>
          </a:xfrm>
          <a:prstGeom prst="rect">
            <a:avLst/>
          </a:prstGeom>
          <a:noFill/>
          <a:ln>
            <a:solidFill>
              <a:schemeClr val="tx1"/>
            </a:solidFill>
          </a:ln>
        </p:spPr>
        <p:txBody>
          <a:bodyPr wrap="square">
            <a:spAutoFit/>
          </a:bodyPr>
          <a:lstStyle/>
          <a:p>
            <a:pPr algn="just">
              <a:buFont typeface="+mj-lt"/>
              <a:buAutoNum type="arabicPeriod"/>
            </a:pPr>
            <a:r>
              <a:rPr lang="en-US" sz="1600" b="1" i="0" dirty="0">
                <a:solidFill>
                  <a:srgbClr val="006699"/>
                </a:solidFill>
                <a:effectLst/>
                <a:latin typeface="inter-regular"/>
              </a:rPr>
              <a:t>package</a:t>
            </a:r>
            <a:r>
              <a:rPr lang="en-US" sz="1600" b="0" i="0" dirty="0">
                <a:solidFill>
                  <a:srgbClr val="000000"/>
                </a:solidFill>
                <a:effectLst/>
                <a:latin typeface="inter-regular"/>
              </a:rPr>
              <a:t> application;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javafx.application.Application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javafx.scene.Scene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javafx.scene.control.Button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javafx.scene.control.Label</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javafx.scene.control.TextField</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javafx.scene.layout.GridPane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javafx.stage.Stage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Label_Test</a:t>
            </a:r>
            <a:r>
              <a:rPr lang="en-US" sz="1600" b="0" i="0" dirty="0">
                <a:solidFill>
                  <a:srgbClr val="000000"/>
                </a:solidFill>
                <a:effectLst/>
                <a:latin typeface="inter-regular"/>
              </a:rPr>
              <a:t> </a:t>
            </a:r>
            <a:r>
              <a:rPr lang="en-US" sz="1600" b="1" i="0" dirty="0">
                <a:solidFill>
                  <a:srgbClr val="006699"/>
                </a:solidFill>
                <a:effectLst/>
                <a:latin typeface="inter-regular"/>
              </a:rPr>
              <a:t>extends</a:t>
            </a:r>
            <a:r>
              <a:rPr lang="en-US" sz="1600" b="0" i="0" dirty="0">
                <a:solidFill>
                  <a:srgbClr val="000000"/>
                </a:solidFill>
                <a:effectLst/>
                <a:latin typeface="inter-regular"/>
              </a:rPr>
              <a:t> Application {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start(Stage </a:t>
            </a:r>
            <a:r>
              <a:rPr lang="en-US" sz="1600" b="0" i="0" dirty="0" err="1">
                <a:solidFill>
                  <a:srgbClr val="000000"/>
                </a:solidFill>
                <a:effectLst/>
                <a:latin typeface="inter-regular"/>
              </a:rPr>
              <a:t>primaryStage</a:t>
            </a:r>
            <a:r>
              <a:rPr lang="en-US" sz="1600" b="0" i="0" dirty="0">
                <a:solidFill>
                  <a:srgbClr val="000000"/>
                </a:solidFill>
                <a:effectLst/>
                <a:latin typeface="inter-regular"/>
              </a:rPr>
              <a:t>) </a:t>
            </a:r>
            <a:r>
              <a:rPr lang="en-US" sz="1600" b="1" i="0" dirty="0">
                <a:solidFill>
                  <a:srgbClr val="006699"/>
                </a:solidFill>
                <a:effectLst/>
                <a:latin typeface="inter-regular"/>
              </a:rPr>
              <a:t>throws</a:t>
            </a:r>
            <a:r>
              <a:rPr lang="en-US" sz="1600" b="0" i="0" dirty="0">
                <a:solidFill>
                  <a:srgbClr val="000000"/>
                </a:solidFill>
                <a:effectLst/>
                <a:latin typeface="inter-regular"/>
              </a:rPr>
              <a:t> Exception {  </a:t>
            </a:r>
          </a:p>
          <a:p>
            <a:pPr algn="just">
              <a:buFont typeface="+mj-lt"/>
              <a:buAutoNum type="arabicPeriod"/>
            </a:pPr>
            <a:r>
              <a:rPr lang="en-US" sz="1600" b="0" i="0" dirty="0">
                <a:solidFill>
                  <a:srgbClr val="000000"/>
                </a:solidFill>
                <a:effectLst/>
                <a:latin typeface="inter-regular"/>
              </a:rPr>
              <a:t>        Label </a:t>
            </a:r>
            <a:r>
              <a:rPr lang="en-US" sz="1600" b="0" i="0" dirty="0" err="1">
                <a:solidFill>
                  <a:srgbClr val="000000"/>
                </a:solidFill>
                <a:effectLst/>
                <a:latin typeface="inter-regular"/>
              </a:rPr>
              <a:t>first_name</a:t>
            </a:r>
            <a:r>
              <a:rPr lang="en-US" sz="1600" b="0" i="0" dirty="0">
                <a:solidFill>
                  <a:srgbClr val="000000"/>
                </a:solidFill>
                <a:effectLst/>
                <a:latin typeface="inter-regular"/>
              </a:rPr>
              <a:t>=</a:t>
            </a:r>
            <a:r>
              <a:rPr lang="en-US" sz="1600" b="1" i="0" dirty="0">
                <a:solidFill>
                  <a:srgbClr val="006699"/>
                </a:solidFill>
                <a:effectLst/>
                <a:latin typeface="inter-regular"/>
              </a:rPr>
              <a:t>new</a:t>
            </a:r>
            <a:r>
              <a:rPr lang="en-US" sz="1600" b="0" i="0" dirty="0">
                <a:solidFill>
                  <a:srgbClr val="000000"/>
                </a:solidFill>
                <a:effectLst/>
                <a:latin typeface="inter-regular"/>
              </a:rPr>
              <a:t> Label(</a:t>
            </a:r>
            <a:r>
              <a:rPr lang="en-US" sz="1600" b="0" i="0" dirty="0">
                <a:solidFill>
                  <a:srgbClr val="0000FF"/>
                </a:solidFill>
                <a:effectLst/>
                <a:latin typeface="inter-regular"/>
              </a:rPr>
              <a:t>"First Name"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Label </a:t>
            </a:r>
            <a:r>
              <a:rPr lang="en-US" sz="1600" b="0" i="0" dirty="0" err="1">
                <a:solidFill>
                  <a:srgbClr val="000000"/>
                </a:solidFill>
                <a:effectLst/>
                <a:latin typeface="inter-regular"/>
              </a:rPr>
              <a:t>last_name</a:t>
            </a:r>
            <a:r>
              <a:rPr lang="en-US" sz="1600" b="0" i="0" dirty="0">
                <a:solidFill>
                  <a:srgbClr val="000000"/>
                </a:solidFill>
                <a:effectLst/>
                <a:latin typeface="inter-regular"/>
              </a:rPr>
              <a:t>=</a:t>
            </a:r>
            <a:r>
              <a:rPr lang="en-US" sz="1600" b="1" i="0" dirty="0">
                <a:solidFill>
                  <a:srgbClr val="006699"/>
                </a:solidFill>
                <a:effectLst/>
                <a:latin typeface="inter-regular"/>
              </a:rPr>
              <a:t>new</a:t>
            </a:r>
            <a:r>
              <a:rPr lang="en-US" sz="1600" b="0" i="0" dirty="0">
                <a:solidFill>
                  <a:srgbClr val="000000"/>
                </a:solidFill>
                <a:effectLst/>
                <a:latin typeface="inter-regular"/>
              </a:rPr>
              <a:t> Label(</a:t>
            </a:r>
            <a:r>
              <a:rPr lang="en-US" sz="1600" b="0" i="0" dirty="0">
                <a:solidFill>
                  <a:srgbClr val="0000FF"/>
                </a:solidFill>
                <a:effectLst/>
                <a:latin typeface="inter-regular"/>
              </a:rPr>
              <a:t>"Last Name"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TextField</a:t>
            </a:r>
            <a:r>
              <a:rPr lang="en-US" sz="1600" b="0" i="0" dirty="0">
                <a:solidFill>
                  <a:srgbClr val="000000"/>
                </a:solidFill>
                <a:effectLst/>
                <a:latin typeface="inter-regular"/>
              </a:rPr>
              <a:t> tf1=</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TextField</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TextField</a:t>
            </a:r>
            <a:r>
              <a:rPr lang="en-US" sz="1600" b="0" i="0" dirty="0">
                <a:solidFill>
                  <a:srgbClr val="000000"/>
                </a:solidFill>
                <a:effectLst/>
                <a:latin typeface="inter-regular"/>
              </a:rPr>
              <a:t> tf2=</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TextField</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Button Submit=</a:t>
            </a:r>
            <a:r>
              <a:rPr lang="en-US" sz="1600" b="1" i="0" dirty="0">
                <a:solidFill>
                  <a:srgbClr val="006699"/>
                </a:solidFill>
                <a:effectLst/>
                <a:latin typeface="inter-regular"/>
              </a:rPr>
              <a:t>new</a:t>
            </a:r>
            <a:r>
              <a:rPr lang="en-US" sz="1600" b="0" i="0" dirty="0">
                <a:solidFill>
                  <a:srgbClr val="000000"/>
                </a:solidFill>
                <a:effectLst/>
                <a:latin typeface="inter-regular"/>
              </a:rPr>
              <a:t> Button (</a:t>
            </a:r>
            <a:r>
              <a:rPr lang="en-US" sz="1600" b="0" i="0" dirty="0">
                <a:solidFill>
                  <a:srgbClr val="0000FF"/>
                </a:solidFill>
                <a:effectLst/>
                <a:latin typeface="inter-regular"/>
              </a:rPr>
              <a:t>"Submit"</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GridPane</a:t>
            </a:r>
            <a:r>
              <a:rPr lang="en-US" sz="1600" b="0" i="0" dirty="0">
                <a:solidFill>
                  <a:srgbClr val="000000"/>
                </a:solidFill>
                <a:effectLst/>
                <a:latin typeface="inter-regular"/>
              </a:rPr>
              <a:t> root=</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GridPane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Scene </a:t>
            </a:r>
            <a:r>
              <a:rPr lang="en-US" sz="1600" b="0" i="0" dirty="0" err="1">
                <a:solidFill>
                  <a:srgbClr val="000000"/>
                </a:solidFill>
                <a:effectLst/>
                <a:latin typeface="inter-regular"/>
              </a:rPr>
              <a:t>scene</a:t>
            </a:r>
            <a:r>
              <a:rPr lang="en-US" sz="1600" b="0" i="0" dirty="0">
                <a:solidFill>
                  <a:srgbClr val="000000"/>
                </a:solidFill>
                <a:effectLst/>
                <a:latin typeface="inter-regular"/>
              </a:rPr>
              <a:t> = </a:t>
            </a:r>
            <a:r>
              <a:rPr lang="en-US" sz="1600" b="1" i="0" dirty="0">
                <a:solidFill>
                  <a:srgbClr val="006699"/>
                </a:solidFill>
                <a:effectLst/>
                <a:latin typeface="inter-regular"/>
              </a:rPr>
              <a:t>new</a:t>
            </a:r>
            <a:r>
              <a:rPr lang="en-US" sz="1600" b="0" i="0" dirty="0">
                <a:solidFill>
                  <a:srgbClr val="000000"/>
                </a:solidFill>
                <a:effectLst/>
                <a:latin typeface="inter-regular"/>
              </a:rPr>
              <a:t> Scene(root,</a:t>
            </a:r>
            <a:r>
              <a:rPr lang="en-US" sz="1600" b="0" i="0" dirty="0">
                <a:solidFill>
                  <a:srgbClr val="C00000"/>
                </a:solidFill>
                <a:effectLst/>
                <a:latin typeface="inter-regular"/>
              </a:rPr>
              <a:t>400</a:t>
            </a:r>
            <a:r>
              <a:rPr lang="en-US" sz="1600" b="0" i="0" dirty="0">
                <a:solidFill>
                  <a:srgbClr val="000000"/>
                </a:solidFill>
                <a:effectLst/>
                <a:latin typeface="inter-regular"/>
              </a:rPr>
              <a:t>,</a:t>
            </a:r>
            <a:r>
              <a:rPr lang="en-US" sz="1600" b="0" i="0" dirty="0">
                <a:solidFill>
                  <a:srgbClr val="C00000"/>
                </a:solidFill>
                <a:effectLst/>
                <a:latin typeface="inter-regular"/>
              </a:rPr>
              <a:t>200</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root.addRow</a:t>
            </a:r>
            <a:r>
              <a:rPr lang="en-US" sz="1600" b="0" i="0" dirty="0">
                <a:solidFill>
                  <a:srgbClr val="000000"/>
                </a:solidFill>
                <a:effectLst/>
                <a:latin typeface="inter-regular"/>
              </a:rPr>
              <a:t>(</a:t>
            </a:r>
            <a:r>
              <a:rPr lang="en-US" sz="1600" b="0" i="0" dirty="0">
                <a:solidFill>
                  <a:srgbClr val="C00000"/>
                </a:solidFill>
                <a:effectLst/>
                <a:latin typeface="inter-regular"/>
              </a:rPr>
              <a:t>0</a:t>
            </a:r>
            <a:r>
              <a:rPr lang="en-US" sz="1600" b="0" i="0" dirty="0">
                <a:solidFill>
                  <a:srgbClr val="000000"/>
                </a:solidFill>
                <a:effectLst/>
                <a:latin typeface="inter-regular"/>
              </a:rPr>
              <a:t>, first_name,tf1);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root.addRow</a:t>
            </a:r>
            <a:r>
              <a:rPr lang="en-US" sz="1600" b="0" i="0" dirty="0">
                <a:solidFill>
                  <a:srgbClr val="000000"/>
                </a:solidFill>
                <a:effectLst/>
                <a:latin typeface="inter-regular"/>
              </a:rPr>
              <a:t>(</a:t>
            </a:r>
            <a:r>
              <a:rPr lang="en-US" sz="1600" b="0" i="0" dirty="0">
                <a:solidFill>
                  <a:srgbClr val="C00000"/>
                </a:solidFill>
                <a:effectLst/>
                <a:latin typeface="inter-regular"/>
              </a:rPr>
              <a:t>1</a:t>
            </a:r>
            <a:r>
              <a:rPr lang="en-US" sz="1600" b="0" i="0" dirty="0">
                <a:solidFill>
                  <a:srgbClr val="000000"/>
                </a:solidFill>
                <a:effectLst/>
                <a:latin typeface="inter-regular"/>
              </a:rPr>
              <a:t>, last_name,tf2);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root.addRow</a:t>
            </a:r>
            <a:r>
              <a:rPr lang="en-US" sz="1600" b="0" i="0" dirty="0">
                <a:solidFill>
                  <a:srgbClr val="000000"/>
                </a:solidFill>
                <a:effectLst/>
                <a:latin typeface="inter-regular"/>
              </a:rPr>
              <a:t>(</a:t>
            </a:r>
            <a:r>
              <a:rPr lang="en-US" sz="1600" b="0" i="0" dirty="0">
                <a:solidFill>
                  <a:srgbClr val="C00000"/>
                </a:solidFill>
                <a:effectLst/>
                <a:latin typeface="inter-regular"/>
              </a:rPr>
              <a:t>2</a:t>
            </a:r>
            <a:r>
              <a:rPr lang="en-US" sz="1600" b="0" i="0" dirty="0">
                <a:solidFill>
                  <a:srgbClr val="000000"/>
                </a:solidFill>
                <a:effectLst/>
                <a:latin typeface="inter-regular"/>
              </a:rPr>
              <a:t>, Submit);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primaryStage.setScene</a:t>
            </a:r>
            <a:r>
              <a:rPr lang="en-US" sz="1600" b="0" i="0" dirty="0">
                <a:solidFill>
                  <a:srgbClr val="000000"/>
                </a:solidFill>
                <a:effectLst/>
                <a:latin typeface="inter-regular"/>
              </a:rPr>
              <a:t>(scene);  </a:t>
            </a:r>
          </a:p>
          <a:p>
            <a:pPr algn="just">
              <a:buFont typeface="+mj-lt"/>
              <a:buAutoNum type="arabicPeriod"/>
            </a:pPr>
            <a:r>
              <a:rPr lang="en-US" sz="1600" b="0" i="0" dirty="0">
                <a:solidFill>
                  <a:srgbClr val="000000"/>
                </a:solidFill>
                <a:effectLst/>
                <a:latin typeface="inter-regular"/>
              </a:rPr>
              <a:t>        </a:t>
            </a:r>
            <a:r>
              <a:rPr lang="en-US" sz="1600" b="0" i="0" dirty="0" err="1">
                <a:solidFill>
                  <a:srgbClr val="000000"/>
                </a:solidFill>
                <a:effectLst/>
                <a:latin typeface="inter-regular"/>
              </a:rPr>
              <a:t>primaryStage.show</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t>
            </a:r>
            <a:r>
              <a:rPr lang="en-US" sz="1600" b="0" i="0" dirty="0" err="1">
                <a:solidFill>
                  <a:srgbClr val="000000"/>
                </a:solidFill>
                <a:effectLst/>
                <a:latin typeface="inter-regular"/>
              </a:rPr>
              <a:t>args</a:t>
            </a: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launch(</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B0052461-B7D7-4631-8CB5-C12E8AB95D05}"/>
              </a:ext>
            </a:extLst>
          </p:cNvPr>
          <p:cNvPicPr>
            <a:picLocks noChangeAspect="1"/>
          </p:cNvPicPr>
          <p:nvPr/>
        </p:nvPicPr>
        <p:blipFill>
          <a:blip r:embed="rId2"/>
          <a:stretch>
            <a:fillRect/>
          </a:stretch>
        </p:blipFill>
        <p:spPr>
          <a:xfrm>
            <a:off x="4876800" y="2057400"/>
            <a:ext cx="3810000" cy="2257425"/>
          </a:xfrm>
          <a:prstGeom prst="rect">
            <a:avLst/>
          </a:prstGeom>
        </p:spPr>
      </p:pic>
      <p:sp>
        <p:nvSpPr>
          <p:cNvPr id="8" name="Rectangle 2">
            <a:extLst>
              <a:ext uri="{FF2B5EF4-FFF2-40B4-BE49-F238E27FC236}">
                <a16:creationId xmlns:a16="http://schemas.microsoft.com/office/drawing/2014/main" id="{135CC556-DD99-4515-8CB6-091B874E1FE5}"/>
              </a:ext>
            </a:extLst>
          </p:cNvPr>
          <p:cNvSpPr>
            <a:spLocks noGrp="1" noChangeArrowheads="1"/>
          </p:cNvSpPr>
          <p:nvPr>
            <p:ph type="title"/>
          </p:nvPr>
        </p:nvSpPr>
        <p:spPr>
          <a:xfrm>
            <a:off x="5486400" y="152400"/>
            <a:ext cx="3429000" cy="762000"/>
          </a:xfrm>
        </p:spPr>
        <p:txBody>
          <a:bodyPr/>
          <a:lstStyle/>
          <a:p>
            <a:r>
              <a:rPr lang="en-US" altLang="en-US" dirty="0" err="1"/>
              <a:t>GridPane</a:t>
            </a:r>
            <a:endParaRPr lang="en-US" altLang="en-US" dirty="0">
              <a:solidFill>
                <a:schemeClr val="tx1"/>
              </a:solidFill>
            </a:endParaRPr>
          </a:p>
        </p:txBody>
      </p:sp>
    </p:spTree>
    <p:extLst>
      <p:ext uri="{BB962C8B-B14F-4D97-AF65-F5344CB8AC3E}">
        <p14:creationId xmlns:p14="http://schemas.microsoft.com/office/powerpoint/2010/main" val="3831419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493A69BA-2C16-438A-995B-47E9A04F432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E34BC7-C711-48E5-BA92-B25424735109}" type="slidenum">
              <a:rPr lang="en-US" altLang="en-US" sz="1400"/>
              <a:pPr>
                <a:spcBef>
                  <a:spcPct val="0"/>
                </a:spcBef>
                <a:buClrTx/>
                <a:buSzTx/>
                <a:buFontTx/>
                <a:buNone/>
              </a:pPr>
              <a:t>47</a:t>
            </a:fld>
            <a:endParaRPr lang="en-US" altLang="en-US" sz="1400"/>
          </a:p>
        </p:txBody>
      </p:sp>
      <p:sp>
        <p:nvSpPr>
          <p:cNvPr id="32771" name="Rectangle 2">
            <a:extLst>
              <a:ext uri="{FF2B5EF4-FFF2-40B4-BE49-F238E27FC236}">
                <a16:creationId xmlns:a16="http://schemas.microsoft.com/office/drawing/2014/main" id="{AFD0A1F7-D3F5-4C38-A751-00B38DC52036}"/>
              </a:ext>
            </a:extLst>
          </p:cNvPr>
          <p:cNvSpPr>
            <a:spLocks noGrp="1" noChangeArrowheads="1"/>
          </p:cNvSpPr>
          <p:nvPr>
            <p:ph type="title"/>
          </p:nvPr>
        </p:nvSpPr>
        <p:spPr>
          <a:xfrm>
            <a:off x="228600" y="152400"/>
            <a:ext cx="8686800" cy="762000"/>
          </a:xfrm>
        </p:spPr>
        <p:txBody>
          <a:bodyPr/>
          <a:lstStyle/>
          <a:p>
            <a:r>
              <a:rPr lang="en-US" altLang="en-US"/>
              <a:t>BorderPane</a:t>
            </a:r>
            <a:endParaRPr lang="en-US" altLang="en-US">
              <a:solidFill>
                <a:schemeClr val="tx1"/>
              </a:solidFill>
            </a:endParaRPr>
          </a:p>
        </p:txBody>
      </p:sp>
      <p:sp>
        <p:nvSpPr>
          <p:cNvPr id="3" name="Rectangle 2">
            <a:extLst>
              <a:ext uri="{FF2B5EF4-FFF2-40B4-BE49-F238E27FC236}">
                <a16:creationId xmlns:a16="http://schemas.microsoft.com/office/drawing/2014/main" id="{D434B12E-3256-4F00-8D98-C2F1B1C4AB8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B9B2364D-E6D1-4BF3-8083-95BF70B70EF6}"/>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C1C1C425-A147-43DD-9FD6-F6119EF1B76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36008D34-2870-4A95-BF6E-D3EE426C9F35}"/>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43BDB9A4-832D-486E-9235-2F4F442C374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369B971B-962E-4230-9098-4FD8580B6E3C}"/>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28D468F9-E437-4C23-BECF-4F58330BCD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5504B154-DD39-4742-9231-A4C211CCE1E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267CB584-D5E1-4A4F-86E0-74BD9CF84232}"/>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FA0F935D-A148-4308-B9E4-FF1AEDBAB7F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E0C6240D-8C05-4A3E-9935-B07EB607F7C3}"/>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2783" name="AutoShape 4">
            <a:hlinkClick r:id="rId2" action="ppaction://program" highlightClick="1"/>
            <a:extLst>
              <a:ext uri="{FF2B5EF4-FFF2-40B4-BE49-F238E27FC236}">
                <a16:creationId xmlns:a16="http://schemas.microsoft.com/office/drawing/2014/main" id="{49E4D5BE-DEAE-4D3F-877A-18F310104420}"/>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AC481D42-7844-489C-8341-4CBB4D9A56F2}"/>
              </a:ext>
            </a:extLst>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ShowBorderPane</a:t>
            </a:r>
            <a:endParaRPr lang="en-US" altLang="en-US">
              <a:solidFill>
                <a:schemeClr val="accent1"/>
              </a:solidFill>
            </a:endParaRPr>
          </a:p>
        </p:txBody>
      </p:sp>
      <p:sp>
        <p:nvSpPr>
          <p:cNvPr id="32785" name="AutoShape 8">
            <a:hlinkClick r:id="rId4" highlightClick="1"/>
            <a:extLst>
              <a:ext uri="{FF2B5EF4-FFF2-40B4-BE49-F238E27FC236}">
                <a16:creationId xmlns:a16="http://schemas.microsoft.com/office/drawing/2014/main" id="{60BBC023-C70D-4235-986D-1C1E7C9DDE8F}"/>
              </a:ext>
            </a:extLst>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a:extLst>
              <a:ext uri="{FF2B5EF4-FFF2-40B4-BE49-F238E27FC236}">
                <a16:creationId xmlns:a16="http://schemas.microsoft.com/office/drawing/2014/main" id="{29F91A32-22BC-4666-9771-95DDF9848EC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B3B4E12A-F028-44FD-A0E7-DCD63EE257F7}"/>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2788" name="Picture 22">
            <a:extLst>
              <a:ext uri="{FF2B5EF4-FFF2-40B4-BE49-F238E27FC236}">
                <a16:creationId xmlns:a16="http://schemas.microsoft.com/office/drawing/2014/main" id="{881F1183-3F49-4E46-8FDB-7CDA4EC4D6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8" y="1439863"/>
            <a:ext cx="9028112" cy="349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712D7170-E30A-459D-AC53-D6C32A5E3F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C45641-6337-445E-971D-6801B8B5A513}" type="slidenum">
              <a:rPr lang="en-US" altLang="en-US" sz="1400"/>
              <a:pPr>
                <a:spcBef>
                  <a:spcPct val="0"/>
                </a:spcBef>
                <a:buClrTx/>
                <a:buSzTx/>
                <a:buFontTx/>
                <a:buNone/>
              </a:pPr>
              <a:t>48</a:t>
            </a:fld>
            <a:endParaRPr lang="en-US" altLang="en-US" sz="1400"/>
          </a:p>
        </p:txBody>
      </p:sp>
      <p:sp>
        <p:nvSpPr>
          <p:cNvPr id="33795" name="Rectangle 2">
            <a:extLst>
              <a:ext uri="{FF2B5EF4-FFF2-40B4-BE49-F238E27FC236}">
                <a16:creationId xmlns:a16="http://schemas.microsoft.com/office/drawing/2014/main" id="{E9D05F1D-3CB5-43A1-8549-40AB9C119721}"/>
              </a:ext>
            </a:extLst>
          </p:cNvPr>
          <p:cNvSpPr>
            <a:spLocks noGrp="1" noChangeArrowheads="1"/>
          </p:cNvSpPr>
          <p:nvPr>
            <p:ph type="title"/>
          </p:nvPr>
        </p:nvSpPr>
        <p:spPr>
          <a:xfrm>
            <a:off x="228600" y="152400"/>
            <a:ext cx="8686800" cy="762000"/>
          </a:xfrm>
        </p:spPr>
        <p:txBody>
          <a:bodyPr/>
          <a:lstStyle/>
          <a:p>
            <a:r>
              <a:rPr lang="en-US" altLang="en-US" dirty="0" err="1"/>
              <a:t>HBox</a:t>
            </a:r>
            <a:endParaRPr lang="en-US" altLang="en-US" dirty="0">
              <a:solidFill>
                <a:schemeClr val="tx1"/>
              </a:solidFill>
            </a:endParaRPr>
          </a:p>
        </p:txBody>
      </p:sp>
      <p:sp>
        <p:nvSpPr>
          <p:cNvPr id="3" name="Rectangle 2">
            <a:extLst>
              <a:ext uri="{FF2B5EF4-FFF2-40B4-BE49-F238E27FC236}">
                <a16:creationId xmlns:a16="http://schemas.microsoft.com/office/drawing/2014/main" id="{1EF88710-25BE-41F1-B394-2E44C1089FC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BF1E6CED-BBAD-4B6B-98E4-9C1561508547}"/>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DE266E96-49B2-408F-A1D7-9EAA810D9E7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8BF00CDC-9F31-495A-82B2-27A9F3F2C7D6}"/>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1ED913CE-777C-4BE9-9ADB-0FB5BE50267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BA99FD30-C93B-47C8-8E68-43BAF0AF108F}"/>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F24B6962-687E-4E5F-B339-67B402A3B03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DB54610F-5D09-4044-990C-A61B16B51DA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DC6388D4-9F0C-4067-BF33-2D75AFB83109}"/>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357A77DF-B530-4189-8E07-DD41D522890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46659B0F-80DA-4DA4-9492-A512B4649D0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9EE43B18-0B14-4269-A591-905ADFEEEBC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17F46F5B-B482-4C9D-896A-5123DD1E8B77}"/>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4791039E-8118-4053-930C-E48BBB7DDCD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3810" name="Picture 20">
            <a:extLst>
              <a:ext uri="{FF2B5EF4-FFF2-40B4-BE49-F238E27FC236}">
                <a16:creationId xmlns:a16="http://schemas.microsoft.com/office/drawing/2014/main" id="{B59029A2-F4EB-4F51-87EB-7720C52D1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9200"/>
            <a:ext cx="87249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BF548F-A489-4CF6-9EE7-175A33F6C16D}"/>
              </a:ext>
            </a:extLst>
          </p:cNvPr>
          <p:cNvSpPr>
            <a:spLocks noGrp="1"/>
          </p:cNvSpPr>
          <p:nvPr>
            <p:ph type="sldNum" sz="quarter" idx="11"/>
          </p:nvPr>
        </p:nvSpPr>
        <p:spPr/>
        <p:txBody>
          <a:bodyPr/>
          <a:lstStyle/>
          <a:p>
            <a:fld id="{C76610BA-6366-4D8A-B88A-25E6618E6B58}" type="slidenum">
              <a:rPr lang="en-US" altLang="en-US" smtClean="0"/>
              <a:pPr/>
              <a:t>49</a:t>
            </a:fld>
            <a:endParaRPr lang="en-US" altLang="en-US"/>
          </a:p>
        </p:txBody>
      </p:sp>
      <p:sp>
        <p:nvSpPr>
          <p:cNvPr id="6" name="TextBox 5">
            <a:extLst>
              <a:ext uri="{FF2B5EF4-FFF2-40B4-BE49-F238E27FC236}">
                <a16:creationId xmlns:a16="http://schemas.microsoft.com/office/drawing/2014/main" id="{671854E1-1216-4C94-BE49-98EFA1059F96}"/>
              </a:ext>
            </a:extLst>
          </p:cNvPr>
          <p:cNvSpPr txBox="1"/>
          <p:nvPr/>
        </p:nvSpPr>
        <p:spPr>
          <a:xfrm>
            <a:off x="457200" y="1379455"/>
            <a:ext cx="8001000" cy="923330"/>
          </a:xfrm>
          <a:prstGeom prst="rect">
            <a:avLst/>
          </a:prstGeom>
          <a:noFill/>
          <a:ln>
            <a:solidFill>
              <a:schemeClr val="tx1"/>
            </a:solidFill>
          </a:ln>
        </p:spPr>
        <p:txBody>
          <a:bodyPr wrap="square">
            <a:spAutoFit/>
          </a:bodyPr>
          <a:lstStyle/>
          <a:p>
            <a:pPr algn="just"/>
            <a:r>
              <a:rPr lang="en-US" sz="1800" b="0" i="0" dirty="0">
                <a:solidFill>
                  <a:srgbClr val="610B38"/>
                </a:solidFill>
                <a:effectLst/>
                <a:latin typeface="erdana"/>
              </a:rPr>
              <a:t>JavaFX </a:t>
            </a:r>
            <a:r>
              <a:rPr lang="en-US" sz="1800" b="0" i="0" dirty="0" err="1">
                <a:solidFill>
                  <a:srgbClr val="610B38"/>
                </a:solidFill>
                <a:effectLst/>
                <a:latin typeface="erdana"/>
              </a:rPr>
              <a:t>HBox</a:t>
            </a:r>
            <a:endParaRPr lang="en-US" sz="1800" b="0" i="0" dirty="0">
              <a:solidFill>
                <a:srgbClr val="610B38"/>
              </a:solidFill>
              <a:effectLst/>
              <a:latin typeface="erdana"/>
            </a:endParaRPr>
          </a:p>
          <a:p>
            <a:pPr algn="just"/>
            <a:r>
              <a:rPr lang="en-US" sz="1800" b="0" i="0" dirty="0" err="1">
                <a:solidFill>
                  <a:srgbClr val="333333"/>
                </a:solidFill>
                <a:effectLst/>
                <a:latin typeface="inter-regular"/>
              </a:rPr>
              <a:t>HBox</a:t>
            </a:r>
            <a:r>
              <a:rPr lang="en-US" sz="1800" b="0" i="0" dirty="0">
                <a:solidFill>
                  <a:srgbClr val="333333"/>
                </a:solidFill>
                <a:effectLst/>
                <a:latin typeface="inter-regular"/>
              </a:rPr>
              <a:t> layout pane arranges the nodes in a single row. It is represented by </a:t>
            </a:r>
            <a:r>
              <a:rPr lang="en-US" sz="1800" b="1" i="0" dirty="0" err="1">
                <a:solidFill>
                  <a:srgbClr val="333333"/>
                </a:solidFill>
                <a:effectLst/>
                <a:latin typeface="inter-bold"/>
              </a:rPr>
              <a:t>javafx.scene.layout.HBox</a:t>
            </a:r>
            <a:r>
              <a:rPr lang="en-US" sz="1800" b="0" i="0" dirty="0">
                <a:solidFill>
                  <a:srgbClr val="333333"/>
                </a:solidFill>
                <a:effectLst/>
                <a:latin typeface="inter-regular"/>
              </a:rPr>
              <a:t> class</a:t>
            </a:r>
          </a:p>
        </p:txBody>
      </p:sp>
      <p:graphicFrame>
        <p:nvGraphicFramePr>
          <p:cNvPr id="7" name="Table 6">
            <a:extLst>
              <a:ext uri="{FF2B5EF4-FFF2-40B4-BE49-F238E27FC236}">
                <a16:creationId xmlns:a16="http://schemas.microsoft.com/office/drawing/2014/main" id="{8056B020-D92D-42E0-8C26-0856CB0945B5}"/>
              </a:ext>
            </a:extLst>
          </p:cNvPr>
          <p:cNvGraphicFramePr>
            <a:graphicFrameLocks noGrp="1"/>
          </p:cNvGraphicFramePr>
          <p:nvPr>
            <p:extLst>
              <p:ext uri="{D42A27DB-BD31-4B8C-83A1-F6EECF244321}">
                <p14:modId xmlns:p14="http://schemas.microsoft.com/office/powerpoint/2010/main" val="1245908504"/>
              </p:ext>
            </p:extLst>
          </p:nvPr>
        </p:nvGraphicFramePr>
        <p:xfrm>
          <a:off x="228600" y="2446255"/>
          <a:ext cx="8458200" cy="2922492"/>
        </p:xfrm>
        <a:graphic>
          <a:graphicData uri="http://schemas.openxmlformats.org/drawingml/2006/table">
            <a:tbl>
              <a:tblPr/>
              <a:tblGrid>
                <a:gridCol w="2819400">
                  <a:extLst>
                    <a:ext uri="{9D8B030D-6E8A-4147-A177-3AD203B41FA5}">
                      <a16:colId xmlns:a16="http://schemas.microsoft.com/office/drawing/2014/main" val="102347085"/>
                    </a:ext>
                  </a:extLst>
                </a:gridCol>
                <a:gridCol w="2819400">
                  <a:extLst>
                    <a:ext uri="{9D8B030D-6E8A-4147-A177-3AD203B41FA5}">
                      <a16:colId xmlns:a16="http://schemas.microsoft.com/office/drawing/2014/main" val="845895195"/>
                    </a:ext>
                  </a:extLst>
                </a:gridCol>
                <a:gridCol w="2819400">
                  <a:extLst>
                    <a:ext uri="{9D8B030D-6E8A-4147-A177-3AD203B41FA5}">
                      <a16:colId xmlns:a16="http://schemas.microsoft.com/office/drawing/2014/main" val="2959659604"/>
                    </a:ext>
                  </a:extLst>
                </a:gridCol>
              </a:tblGrid>
              <a:tr h="228214">
                <a:tc>
                  <a:txBody>
                    <a:bodyPr/>
                    <a:lstStyle/>
                    <a:p>
                      <a:pPr algn="l" fontAlgn="t"/>
                      <a:r>
                        <a:rPr lang="en-US" sz="1600">
                          <a:solidFill>
                            <a:srgbClr val="000000"/>
                          </a:solidFill>
                          <a:effectLst/>
                          <a:latin typeface="times new roman" panose="02020603050405020304" pitchFamily="18" charset="0"/>
                        </a:rPr>
                        <a:t>Property</a:t>
                      </a:r>
                    </a:p>
                  </a:txBody>
                  <a:tcPr marL="80682" marR="80682" marT="80682" marB="80682">
                    <a:lnL w="7620" cap="flat" cmpd="sng" algn="ctr">
                      <a:solidFill>
                        <a:srgbClr val="809DA8"/>
                      </a:solidFill>
                      <a:prstDash val="solid"/>
                      <a:round/>
                      <a:headEnd type="none" w="med" len="med"/>
                      <a:tailEnd type="none" w="med" len="med"/>
                    </a:lnL>
                    <a:lnR w="7620" cap="flat" cmpd="sng" algn="ctr">
                      <a:solidFill>
                        <a:srgbClr val="809DA8"/>
                      </a:solidFill>
                      <a:prstDash val="solid"/>
                      <a:round/>
                      <a:headEnd type="none" w="med" len="med"/>
                      <a:tailEnd type="none" w="med" len="med"/>
                    </a:lnR>
                    <a:lnT w="7620" cap="flat" cmpd="sng" algn="ctr">
                      <a:solidFill>
                        <a:srgbClr val="809D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80682" marR="80682" marT="80682" marB="80682">
                    <a:lnL w="7620" cap="flat" cmpd="sng" algn="ctr">
                      <a:solidFill>
                        <a:srgbClr val="809DA8"/>
                      </a:solidFill>
                      <a:prstDash val="solid"/>
                      <a:round/>
                      <a:headEnd type="none" w="med" len="med"/>
                      <a:tailEnd type="none" w="med" len="med"/>
                    </a:lnL>
                    <a:lnR w="7620" cap="flat" cmpd="sng" algn="ctr">
                      <a:solidFill>
                        <a:srgbClr val="809DA8"/>
                      </a:solidFill>
                      <a:prstDash val="solid"/>
                      <a:round/>
                      <a:headEnd type="none" w="med" len="med"/>
                      <a:tailEnd type="none" w="med" len="med"/>
                    </a:lnR>
                    <a:lnT w="7620" cap="flat" cmpd="sng" algn="ctr">
                      <a:solidFill>
                        <a:srgbClr val="809D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Setter Methods</a:t>
                      </a:r>
                    </a:p>
                  </a:txBody>
                  <a:tcPr marL="80682" marR="80682" marT="80682" marB="80682">
                    <a:lnL w="7620" cap="flat" cmpd="sng" algn="ctr">
                      <a:solidFill>
                        <a:srgbClr val="809DA8"/>
                      </a:solidFill>
                      <a:prstDash val="solid"/>
                      <a:round/>
                      <a:headEnd type="none" w="med" len="med"/>
                      <a:tailEnd type="none" w="med" len="med"/>
                    </a:lnL>
                    <a:lnR w="7620" cap="flat" cmpd="sng" algn="ctr">
                      <a:solidFill>
                        <a:srgbClr val="809DA8"/>
                      </a:solidFill>
                      <a:prstDash val="solid"/>
                      <a:round/>
                      <a:headEnd type="none" w="med" len="med"/>
                      <a:tailEnd type="none" w="med" len="med"/>
                    </a:lnR>
                    <a:lnT w="7620" cap="flat" cmpd="sng" algn="ctr">
                      <a:solidFill>
                        <a:srgbClr val="809D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10252303"/>
                  </a:ext>
                </a:extLst>
              </a:tr>
              <a:tr h="469556">
                <a:tc>
                  <a:txBody>
                    <a:bodyPr/>
                    <a:lstStyle/>
                    <a:p>
                      <a:pPr algn="just" fontAlgn="t"/>
                      <a:r>
                        <a:rPr lang="en-US" sz="1600">
                          <a:solidFill>
                            <a:srgbClr val="333333"/>
                          </a:solidFill>
                          <a:effectLst/>
                          <a:latin typeface="inter-regular"/>
                        </a:rPr>
                        <a:t>alignment</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This represents the alignment of the nodes.</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setAlignment(Double)</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53100294"/>
                  </a:ext>
                </a:extLst>
              </a:tr>
              <a:tr h="1014847">
                <a:tc>
                  <a:txBody>
                    <a:bodyPr/>
                    <a:lstStyle/>
                    <a:p>
                      <a:pPr algn="just" fontAlgn="t"/>
                      <a:r>
                        <a:rPr lang="en-US" sz="1600">
                          <a:solidFill>
                            <a:srgbClr val="333333"/>
                          </a:solidFill>
                          <a:effectLst/>
                          <a:latin typeface="inter-regular"/>
                        </a:rPr>
                        <a:t>fillHeight</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This is a boolean property. If you set this property to true the height of the nodes will become equal to the height of the HBox.</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setFillHeight(Double)</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78385228"/>
                  </a:ext>
                </a:extLst>
              </a:tr>
              <a:tr h="605879">
                <a:tc>
                  <a:txBody>
                    <a:bodyPr/>
                    <a:lstStyle/>
                    <a:p>
                      <a:pPr algn="just" fontAlgn="t"/>
                      <a:r>
                        <a:rPr lang="en-US" sz="1600" dirty="0">
                          <a:solidFill>
                            <a:srgbClr val="333333"/>
                          </a:solidFill>
                          <a:effectLst/>
                          <a:latin typeface="inter-regular"/>
                        </a:rPr>
                        <a:t>spacing</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This represents the space between the nodes in the HBox. It is of double type.</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err="1">
                          <a:solidFill>
                            <a:srgbClr val="333333"/>
                          </a:solidFill>
                          <a:effectLst/>
                          <a:latin typeface="inter-regular"/>
                        </a:rPr>
                        <a:t>setSpacing</a:t>
                      </a:r>
                      <a:r>
                        <a:rPr lang="en-US" sz="1600" dirty="0">
                          <a:solidFill>
                            <a:srgbClr val="333333"/>
                          </a:solidFill>
                          <a:effectLst/>
                          <a:latin typeface="inter-regular"/>
                        </a:rPr>
                        <a:t>(Double)</a:t>
                      </a:r>
                    </a:p>
                  </a:txBody>
                  <a:tcPr marL="53788" marR="53788" marT="53788" marB="537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747524"/>
                  </a:ext>
                </a:extLst>
              </a:tr>
            </a:tbl>
          </a:graphicData>
        </a:graphic>
      </p:graphicFrame>
      <p:sp>
        <p:nvSpPr>
          <p:cNvPr id="8" name="Rectangle 2">
            <a:extLst>
              <a:ext uri="{FF2B5EF4-FFF2-40B4-BE49-F238E27FC236}">
                <a16:creationId xmlns:a16="http://schemas.microsoft.com/office/drawing/2014/main" id="{458A3078-7CEE-42A0-820F-504619C4BA98}"/>
              </a:ext>
            </a:extLst>
          </p:cNvPr>
          <p:cNvSpPr>
            <a:spLocks noGrp="1" noChangeArrowheads="1"/>
          </p:cNvSpPr>
          <p:nvPr>
            <p:ph type="title"/>
          </p:nvPr>
        </p:nvSpPr>
        <p:spPr>
          <a:xfrm>
            <a:off x="228600" y="152400"/>
            <a:ext cx="8686800" cy="762000"/>
          </a:xfrm>
        </p:spPr>
        <p:txBody>
          <a:bodyPr/>
          <a:lstStyle/>
          <a:p>
            <a:r>
              <a:rPr lang="en-US" altLang="en-US" dirty="0" err="1"/>
              <a:t>HBox</a:t>
            </a:r>
            <a:endParaRPr lang="en-US" altLang="en-US" dirty="0">
              <a:solidFill>
                <a:schemeClr val="tx1"/>
              </a:solidFill>
            </a:endParaRPr>
          </a:p>
        </p:txBody>
      </p:sp>
    </p:spTree>
    <p:extLst>
      <p:ext uri="{BB962C8B-B14F-4D97-AF65-F5344CB8AC3E}">
        <p14:creationId xmlns:p14="http://schemas.microsoft.com/office/powerpoint/2010/main" val="53742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7937066-72B2-4CBF-ABC6-A81887D938ED}"/>
              </a:ext>
            </a:extLst>
          </p:cNvPr>
          <p:cNvSpPr>
            <a:spLocks noGrp="1"/>
          </p:cNvSpPr>
          <p:nvPr>
            <p:ph type="title"/>
          </p:nvPr>
        </p:nvSpPr>
        <p:spPr>
          <a:xfrm>
            <a:off x="533400" y="66675"/>
            <a:ext cx="7772400" cy="1143000"/>
          </a:xfrm>
        </p:spPr>
        <p:txBody>
          <a:bodyPr/>
          <a:lstStyle/>
          <a:p>
            <a:r>
              <a:rPr lang="en-US" altLang="en-US"/>
              <a:t>JavaFX</a:t>
            </a:r>
          </a:p>
        </p:txBody>
      </p:sp>
      <p:sp>
        <p:nvSpPr>
          <p:cNvPr id="10243" name="Content Placeholder 2">
            <a:extLst>
              <a:ext uri="{FF2B5EF4-FFF2-40B4-BE49-F238E27FC236}">
                <a16:creationId xmlns:a16="http://schemas.microsoft.com/office/drawing/2014/main" id="{E56BF8E8-0A2C-4FDD-81D9-75BA313CE5BB}"/>
              </a:ext>
            </a:extLst>
          </p:cNvPr>
          <p:cNvSpPr>
            <a:spLocks noGrp="1"/>
          </p:cNvSpPr>
          <p:nvPr>
            <p:ph idx="1"/>
          </p:nvPr>
        </p:nvSpPr>
        <p:spPr>
          <a:xfrm>
            <a:off x="304800" y="1185863"/>
            <a:ext cx="8305800" cy="3676650"/>
          </a:xfrm>
        </p:spPr>
        <p:txBody>
          <a:bodyPr/>
          <a:lstStyle/>
          <a:p>
            <a:r>
              <a:rPr lang="en-US" altLang="en-US" b="1">
                <a:solidFill>
                  <a:srgbClr val="FF0000"/>
                </a:solidFill>
              </a:rPr>
              <a:t>JavaFX</a:t>
            </a:r>
            <a:r>
              <a:rPr lang="en-US" altLang="en-US"/>
              <a:t> is a software platform for creating and delivering desktop applications, as well as </a:t>
            </a:r>
            <a:r>
              <a:rPr lang="en-US" altLang="en-US" b="1"/>
              <a:t>rich internet applications </a:t>
            </a:r>
            <a:r>
              <a:rPr lang="en-US" altLang="en-US"/>
              <a:t>(RIAs) that can run across a wide variety of devices. </a:t>
            </a:r>
          </a:p>
          <a:p>
            <a:r>
              <a:rPr lang="en-US" altLang="en-US" b="1"/>
              <a:t>JavaFX</a:t>
            </a:r>
            <a:r>
              <a:rPr lang="en-US" altLang="en-US"/>
              <a:t> is intended to replace </a:t>
            </a:r>
            <a:r>
              <a:rPr lang="en-US" altLang="en-US" b="1"/>
              <a:t>Swing</a:t>
            </a:r>
            <a:r>
              <a:rPr lang="en-US" altLang="en-US"/>
              <a:t> as the standard </a:t>
            </a:r>
            <a:r>
              <a:rPr lang="en-US" altLang="en-US" b="1" i="1"/>
              <a:t>GUI library </a:t>
            </a:r>
            <a:r>
              <a:rPr lang="en-US" altLang="en-US" i="1"/>
              <a:t>for </a:t>
            </a:r>
            <a:r>
              <a:rPr lang="en-US" altLang="en-US" b="1" i="1"/>
              <a:t>Java SE</a:t>
            </a:r>
            <a:r>
              <a:rPr lang="en-US" altLang="en-US"/>
              <a:t>, but both will be included for the foreseeable future.</a:t>
            </a:r>
          </a:p>
        </p:txBody>
      </p:sp>
      <p:sp>
        <p:nvSpPr>
          <p:cNvPr id="10244" name="Slide Number Placeholder 3">
            <a:extLst>
              <a:ext uri="{FF2B5EF4-FFF2-40B4-BE49-F238E27FC236}">
                <a16:creationId xmlns:a16="http://schemas.microsoft.com/office/drawing/2014/main" id="{F2808E95-58EE-4C63-BF44-B9AF35FA99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A636AB-16AA-4CCD-94D1-2AE55AC89EFE}" type="slidenum">
              <a:rPr lang="en-US" altLang="en-US" sz="1400"/>
              <a:pPr>
                <a:spcBef>
                  <a:spcPct val="0"/>
                </a:spcBef>
                <a:buClrTx/>
                <a:buSzTx/>
                <a:buFontTx/>
                <a:buNone/>
              </a:pPr>
              <a:t>5</a:t>
            </a:fld>
            <a:endParaRPr lang="en-US" altLang="en-US" sz="1400"/>
          </a:p>
        </p:txBody>
      </p:sp>
      <p:sp>
        <p:nvSpPr>
          <p:cNvPr id="10245" name="Rectangle 2">
            <a:extLst>
              <a:ext uri="{FF2B5EF4-FFF2-40B4-BE49-F238E27FC236}">
                <a16:creationId xmlns:a16="http://schemas.microsoft.com/office/drawing/2014/main" id="{3290055C-5EF3-4D4B-9346-0BB7EA4450A3}"/>
              </a:ext>
            </a:extLst>
          </p:cNvPr>
          <p:cNvSpPr>
            <a:spLocks noChangeArrowheads="1"/>
          </p:cNvSpPr>
          <p:nvPr/>
        </p:nvSpPr>
        <p:spPr bwMode="auto">
          <a:xfrm>
            <a:off x="609600" y="5053013"/>
            <a:ext cx="7704138" cy="922337"/>
          </a:xfrm>
          <a:prstGeom prst="rect">
            <a:avLst/>
          </a:prstGeom>
          <a:solidFill>
            <a:srgbClr val="EEEEEE"/>
          </a:solidFill>
          <a:ln>
            <a:noFill/>
          </a:ln>
          <a:effectLst>
            <a:prstShdw prst="shdw17" dist="17961" dir="2700000">
              <a:srgbClr val="8F8F8F"/>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solidFill>
                  <a:srgbClr val="222222"/>
                </a:solidFill>
                <a:latin typeface="Helvetica Neue"/>
              </a:rPr>
              <a:t>IFX  is just a name, which is normally related with</a:t>
            </a:r>
            <a:r>
              <a:rPr lang="en-US" altLang="en-US" sz="2000" i="1">
                <a:solidFill>
                  <a:srgbClr val="222222"/>
                </a:solidFill>
              </a:rPr>
              <a:t> </a:t>
            </a:r>
            <a:r>
              <a:rPr lang="en-US" altLang="en-US" sz="2000" i="1">
                <a:solidFill>
                  <a:srgbClr val="222222"/>
                </a:solidFill>
                <a:latin typeface="Consolas" panose="020B0609020204030204" pitchFamily="49" charset="0"/>
                <a:ea typeface="Consolas" panose="020B0609020204030204" pitchFamily="49" charset="0"/>
                <a:cs typeface="Consolas" panose="020B0609020204030204" pitchFamily="49" charset="0"/>
              </a:rPr>
              <a:t>sound or visual effects </a:t>
            </a:r>
            <a:r>
              <a:rPr lang="en-US" altLang="en-US" sz="2000" i="1"/>
              <a:t> in the </a:t>
            </a:r>
            <a:r>
              <a:rPr lang="en-US" altLang="en-US" sz="2000" b="1" i="1"/>
              <a:t>javafx</a:t>
            </a:r>
            <a:r>
              <a:rPr lang="en-US" altLang="en-US" sz="2000" i="1"/>
              <a:t> i was in the belief that the </a:t>
            </a:r>
            <a:r>
              <a:rPr lang="en-US" altLang="en-US" sz="2000" b="1" i="1"/>
              <a:t>fx</a:t>
            </a:r>
            <a:r>
              <a:rPr lang="en-US" altLang="en-US" sz="2000" i="1"/>
              <a:t> was function. ... FIPS </a:t>
            </a:r>
            <a:r>
              <a:rPr lang="en-US" altLang="en-US" sz="2000" b="1" i="1"/>
              <a:t>stands </a:t>
            </a:r>
            <a:r>
              <a:rPr lang="en-US" altLang="en-US" sz="2000" i="1"/>
              <a:t>for the Federal Information Processing Standardization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7CB4BF-9DAC-4DBC-9E78-21BB309E0D7D}"/>
              </a:ext>
            </a:extLst>
          </p:cNvPr>
          <p:cNvSpPr>
            <a:spLocks noGrp="1"/>
          </p:cNvSpPr>
          <p:nvPr>
            <p:ph type="sldNum" sz="quarter" idx="11"/>
          </p:nvPr>
        </p:nvSpPr>
        <p:spPr/>
        <p:txBody>
          <a:bodyPr/>
          <a:lstStyle/>
          <a:p>
            <a:fld id="{C76610BA-6366-4D8A-B88A-25E6618E6B58}" type="slidenum">
              <a:rPr lang="en-US" altLang="en-US" smtClean="0"/>
              <a:pPr/>
              <a:t>50</a:t>
            </a:fld>
            <a:endParaRPr lang="en-US" altLang="en-US"/>
          </a:p>
        </p:txBody>
      </p:sp>
      <p:sp>
        <p:nvSpPr>
          <p:cNvPr id="6" name="TextBox 5">
            <a:extLst>
              <a:ext uri="{FF2B5EF4-FFF2-40B4-BE49-F238E27FC236}">
                <a16:creationId xmlns:a16="http://schemas.microsoft.com/office/drawing/2014/main" id="{7F20C76C-7862-467E-9814-8BF4189AEACB}"/>
              </a:ext>
            </a:extLst>
          </p:cNvPr>
          <p:cNvSpPr txBox="1"/>
          <p:nvPr/>
        </p:nvSpPr>
        <p:spPr>
          <a:xfrm>
            <a:off x="381000" y="990600"/>
            <a:ext cx="5029200" cy="4770537"/>
          </a:xfrm>
          <a:prstGeom prst="rect">
            <a:avLst/>
          </a:prstGeom>
          <a:noFill/>
          <a:ln>
            <a:solidFill>
              <a:schemeClr val="tx1"/>
            </a:solidFill>
          </a:ln>
        </p:spPr>
        <p:txBody>
          <a:bodyPr wrap="square">
            <a:spAutoFit/>
          </a:bodyPr>
          <a:lstStyle/>
          <a:p>
            <a:pPr algn="just">
              <a:buFont typeface="+mj-lt"/>
              <a:buAutoNum type="arabicPeriod"/>
            </a:pPr>
            <a:r>
              <a:rPr lang="en-US" sz="1600" b="1" i="0" dirty="0">
                <a:solidFill>
                  <a:srgbClr val="006699"/>
                </a:solidFill>
                <a:effectLst/>
                <a:latin typeface="inter-regular"/>
              </a:rPr>
              <a:t>package</a:t>
            </a:r>
            <a:r>
              <a:rPr lang="en-US" sz="1600" b="0" i="0" dirty="0">
                <a:solidFill>
                  <a:srgbClr val="000000"/>
                </a:solidFill>
                <a:effectLst/>
                <a:latin typeface="inter-regular"/>
              </a:rPr>
              <a:t> application;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javafx.application.Application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javafx.scene.Scene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javafx.scene.control.Button</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javafx.scene.layout.HBox</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a:t>
            </a:r>
            <a:r>
              <a:rPr lang="en-US" sz="1600" b="0" i="0" dirty="0" err="1">
                <a:solidFill>
                  <a:srgbClr val="000000"/>
                </a:solidFill>
                <a:effectLst/>
                <a:latin typeface="inter-regular"/>
              </a:rPr>
              <a:t>javafx.stage.Stage</a:t>
            </a: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Label_Test</a:t>
            </a:r>
            <a:r>
              <a:rPr lang="en-US" sz="1600" b="0" i="0" dirty="0">
                <a:solidFill>
                  <a:srgbClr val="000000"/>
                </a:solidFill>
                <a:effectLst/>
                <a:latin typeface="inter-regular"/>
              </a:rPr>
              <a:t> </a:t>
            </a:r>
            <a:r>
              <a:rPr lang="en-US" sz="1600" b="1" i="0" dirty="0">
                <a:solidFill>
                  <a:srgbClr val="006699"/>
                </a:solidFill>
                <a:effectLst/>
                <a:latin typeface="inter-regular"/>
              </a:rPr>
              <a:t>extends</a:t>
            </a:r>
            <a:r>
              <a:rPr lang="en-US" sz="1600" b="0" i="0" dirty="0">
                <a:solidFill>
                  <a:srgbClr val="000000"/>
                </a:solidFill>
                <a:effectLst/>
                <a:latin typeface="inter-regular"/>
              </a:rPr>
              <a:t> Application {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start(Stage </a:t>
            </a:r>
            <a:r>
              <a:rPr lang="en-US" sz="1600" b="0" i="0" dirty="0" err="1">
                <a:solidFill>
                  <a:srgbClr val="000000"/>
                </a:solidFill>
                <a:effectLst/>
                <a:latin typeface="inter-regular"/>
              </a:rPr>
              <a:t>primaryStage</a:t>
            </a:r>
            <a:r>
              <a:rPr lang="en-US" sz="1600" b="0" i="0" dirty="0">
                <a:solidFill>
                  <a:srgbClr val="000000"/>
                </a:solidFill>
                <a:effectLst/>
                <a:latin typeface="inter-regular"/>
              </a:rPr>
              <a:t>) </a:t>
            </a:r>
            <a:r>
              <a:rPr lang="en-US" sz="1600" b="1" i="0" dirty="0">
                <a:solidFill>
                  <a:srgbClr val="006699"/>
                </a:solidFill>
                <a:effectLst/>
                <a:latin typeface="inter-regular"/>
              </a:rPr>
              <a:t>throws</a:t>
            </a:r>
            <a:r>
              <a:rPr lang="en-US" sz="1600" b="0" i="0" dirty="0">
                <a:solidFill>
                  <a:srgbClr val="000000"/>
                </a:solidFill>
                <a:effectLst/>
                <a:latin typeface="inter-regular"/>
              </a:rPr>
              <a:t> Exception {</a:t>
            </a:r>
          </a:p>
          <a:p>
            <a:pPr algn="just">
              <a:buFont typeface="+mj-lt"/>
              <a:buAutoNum type="arabicPeriod"/>
            </a:pPr>
            <a:r>
              <a:rPr lang="en-US" sz="1600" b="0" i="0" dirty="0">
                <a:solidFill>
                  <a:srgbClr val="000000"/>
                </a:solidFill>
                <a:effectLst/>
                <a:latin typeface="inter-regular"/>
              </a:rPr>
              <a:t>Button btn1 = </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"Button 1"</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Button btn2 = </a:t>
            </a:r>
            <a:r>
              <a:rPr lang="en-US" sz="1600" b="1" i="0" dirty="0">
                <a:solidFill>
                  <a:srgbClr val="006699"/>
                </a:solidFill>
                <a:effectLst/>
                <a:latin typeface="inter-regular"/>
              </a:rPr>
              <a:t>new</a:t>
            </a:r>
            <a:r>
              <a:rPr lang="en-US" sz="1600" b="0" i="0" dirty="0">
                <a:solidFill>
                  <a:srgbClr val="000000"/>
                </a:solidFill>
                <a:effectLst/>
                <a:latin typeface="inter-regular"/>
              </a:rPr>
              <a:t> Button(</a:t>
            </a:r>
            <a:r>
              <a:rPr lang="en-US" sz="1600" b="0" i="0" dirty="0">
                <a:solidFill>
                  <a:srgbClr val="0000FF"/>
                </a:solidFill>
                <a:effectLst/>
                <a:latin typeface="inter-regular"/>
              </a:rPr>
              <a:t>"Button 2"</a:t>
            </a:r>
            <a:r>
              <a:rPr lang="en-US" sz="1600" b="0" i="0" dirty="0">
                <a:solidFill>
                  <a:srgbClr val="000000"/>
                </a:solidFill>
                <a:effectLst/>
                <a:latin typeface="inter-regular"/>
              </a:rPr>
              <a:t>);  </a:t>
            </a:r>
          </a:p>
          <a:p>
            <a:pPr algn="just">
              <a:buFont typeface="+mj-lt"/>
              <a:buAutoNum type="arabicPeriod"/>
            </a:pPr>
            <a:r>
              <a:rPr lang="en-US" sz="1600" b="0" i="0" dirty="0" err="1">
                <a:solidFill>
                  <a:srgbClr val="000000"/>
                </a:solidFill>
                <a:effectLst/>
                <a:latin typeface="inter-regular"/>
              </a:rPr>
              <a:t>HBox</a:t>
            </a:r>
            <a:r>
              <a:rPr lang="en-US" sz="1600" b="0" i="0" dirty="0">
                <a:solidFill>
                  <a:srgbClr val="000000"/>
                </a:solidFill>
                <a:effectLst/>
                <a:latin typeface="inter-regular"/>
              </a:rPr>
              <a:t> root = </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0" i="0" dirty="0" err="1">
                <a:solidFill>
                  <a:srgbClr val="000000"/>
                </a:solidFill>
                <a:effectLst/>
                <a:latin typeface="inter-regular"/>
              </a:rPr>
              <a:t>HBox</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Scene </a:t>
            </a:r>
            <a:r>
              <a:rPr lang="en-US" sz="1600" b="0" i="0" dirty="0" err="1">
                <a:solidFill>
                  <a:srgbClr val="000000"/>
                </a:solidFill>
                <a:effectLst/>
                <a:latin typeface="inter-regular"/>
              </a:rPr>
              <a:t>scene</a:t>
            </a:r>
            <a:r>
              <a:rPr lang="en-US" sz="1600" b="0" i="0" dirty="0">
                <a:solidFill>
                  <a:srgbClr val="000000"/>
                </a:solidFill>
                <a:effectLst/>
                <a:latin typeface="inter-regular"/>
              </a:rPr>
              <a:t> = </a:t>
            </a:r>
            <a:r>
              <a:rPr lang="en-US" sz="1600" b="1" i="0" dirty="0">
                <a:solidFill>
                  <a:srgbClr val="006699"/>
                </a:solidFill>
                <a:effectLst/>
                <a:latin typeface="inter-regular"/>
              </a:rPr>
              <a:t>new</a:t>
            </a:r>
            <a:r>
              <a:rPr lang="en-US" sz="1600" b="0" i="0" dirty="0">
                <a:solidFill>
                  <a:srgbClr val="000000"/>
                </a:solidFill>
                <a:effectLst/>
                <a:latin typeface="inter-regular"/>
              </a:rPr>
              <a:t> Scene(root,</a:t>
            </a:r>
            <a:r>
              <a:rPr lang="en-US" sz="1600" b="0" i="0" dirty="0">
                <a:solidFill>
                  <a:srgbClr val="C00000"/>
                </a:solidFill>
                <a:effectLst/>
                <a:latin typeface="inter-regular"/>
              </a:rPr>
              <a:t>200</a:t>
            </a:r>
            <a:r>
              <a:rPr lang="en-US" sz="1600" b="0" i="0" dirty="0">
                <a:solidFill>
                  <a:srgbClr val="000000"/>
                </a:solidFill>
                <a:effectLst/>
                <a:latin typeface="inter-regular"/>
              </a:rPr>
              <a:t>,</a:t>
            </a:r>
            <a:r>
              <a:rPr lang="en-US" sz="1600" b="0" i="0" dirty="0">
                <a:solidFill>
                  <a:srgbClr val="C00000"/>
                </a:solidFill>
                <a:effectLst/>
                <a:latin typeface="inter-regular"/>
              </a:rPr>
              <a:t>200</a:t>
            </a:r>
            <a:r>
              <a:rPr lang="en-US" sz="1600" b="0" i="0" dirty="0">
                <a:solidFill>
                  <a:srgbClr val="000000"/>
                </a:solidFill>
                <a:effectLst/>
                <a:latin typeface="inter-regular"/>
              </a:rPr>
              <a:t>);  </a:t>
            </a:r>
          </a:p>
          <a:p>
            <a:pPr algn="just">
              <a:buFont typeface="+mj-lt"/>
              <a:buAutoNum type="arabicPeriod"/>
            </a:pPr>
            <a:r>
              <a:rPr lang="en-US" sz="1600" b="0" i="0" dirty="0" err="1">
                <a:solidFill>
                  <a:srgbClr val="000000"/>
                </a:solidFill>
                <a:effectLst/>
                <a:latin typeface="inter-regular"/>
              </a:rPr>
              <a:t>root.getChildren</a:t>
            </a:r>
            <a:r>
              <a:rPr lang="en-US" sz="1600" b="0" i="0" dirty="0">
                <a:solidFill>
                  <a:srgbClr val="000000"/>
                </a:solidFill>
                <a:effectLst/>
                <a:latin typeface="inter-regular"/>
              </a:rPr>
              <a:t>().</a:t>
            </a:r>
            <a:r>
              <a:rPr lang="en-US" sz="1600" b="0" i="0" dirty="0" err="1">
                <a:solidFill>
                  <a:srgbClr val="000000"/>
                </a:solidFill>
                <a:effectLst/>
                <a:latin typeface="inter-regular"/>
              </a:rPr>
              <a:t>addAll</a:t>
            </a:r>
            <a:r>
              <a:rPr lang="en-US" sz="1600" b="0" i="0" dirty="0">
                <a:solidFill>
                  <a:srgbClr val="000000"/>
                </a:solidFill>
                <a:effectLst/>
                <a:latin typeface="inter-regular"/>
              </a:rPr>
              <a:t>(btn1,btn2);  </a:t>
            </a:r>
          </a:p>
          <a:p>
            <a:pPr algn="just">
              <a:buFont typeface="+mj-lt"/>
              <a:buAutoNum type="arabicPeriod"/>
            </a:pPr>
            <a:r>
              <a:rPr lang="en-US" sz="1600" b="0" i="0" dirty="0" err="1">
                <a:solidFill>
                  <a:srgbClr val="000000"/>
                </a:solidFill>
                <a:effectLst/>
                <a:latin typeface="inter-regular"/>
              </a:rPr>
              <a:t>primaryStage.setScene</a:t>
            </a:r>
            <a:r>
              <a:rPr lang="en-US" sz="1600" b="0" i="0" dirty="0">
                <a:solidFill>
                  <a:srgbClr val="000000"/>
                </a:solidFill>
                <a:effectLst/>
                <a:latin typeface="inter-regular"/>
              </a:rPr>
              <a:t>(scene);  </a:t>
            </a:r>
          </a:p>
          <a:p>
            <a:pPr algn="just">
              <a:buFont typeface="+mj-lt"/>
              <a:buAutoNum type="arabicPeriod"/>
            </a:pPr>
            <a:r>
              <a:rPr lang="en-US" sz="1600" b="0" i="0" dirty="0" err="1">
                <a:solidFill>
                  <a:srgbClr val="000000"/>
                </a:solidFill>
                <a:effectLst/>
                <a:latin typeface="inter-regular"/>
              </a:rPr>
              <a:t>primaryStage.show</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t>
            </a:r>
            <a:r>
              <a:rPr lang="en-US" sz="1600" b="0" i="0" dirty="0" err="1">
                <a:solidFill>
                  <a:srgbClr val="000000"/>
                </a:solidFill>
                <a:effectLst/>
                <a:latin typeface="inter-regular"/>
              </a:rPr>
              <a:t>args</a:t>
            </a: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launch(</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p:txBody>
      </p:sp>
      <p:pic>
        <p:nvPicPr>
          <p:cNvPr id="6146" name="Picture 2" descr="JavaFX HBox Output1">
            <a:extLst>
              <a:ext uri="{FF2B5EF4-FFF2-40B4-BE49-F238E27FC236}">
                <a16:creationId xmlns:a16="http://schemas.microsoft.com/office/drawing/2014/main" id="{3211FBDE-9277-4269-9D65-EAEF60857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133600"/>
            <a:ext cx="1905000" cy="2257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7A0B6286-5F3D-43EC-86FA-38442D3D6BDB}"/>
              </a:ext>
            </a:extLst>
          </p:cNvPr>
          <p:cNvSpPr>
            <a:spLocks noGrp="1" noChangeArrowheads="1"/>
          </p:cNvSpPr>
          <p:nvPr>
            <p:ph type="title"/>
          </p:nvPr>
        </p:nvSpPr>
        <p:spPr>
          <a:xfrm>
            <a:off x="228600" y="152400"/>
            <a:ext cx="8686800" cy="762000"/>
          </a:xfrm>
        </p:spPr>
        <p:txBody>
          <a:bodyPr/>
          <a:lstStyle/>
          <a:p>
            <a:r>
              <a:rPr lang="en-US" altLang="en-US" dirty="0" err="1"/>
              <a:t>HBox</a:t>
            </a:r>
            <a:endParaRPr lang="en-US" altLang="en-US" dirty="0">
              <a:solidFill>
                <a:schemeClr val="tx1"/>
              </a:solidFill>
            </a:endParaRPr>
          </a:p>
        </p:txBody>
      </p:sp>
    </p:spTree>
    <p:extLst>
      <p:ext uri="{BB962C8B-B14F-4D97-AF65-F5344CB8AC3E}">
        <p14:creationId xmlns:p14="http://schemas.microsoft.com/office/powerpoint/2010/main" val="1423442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8355549F-6E51-4D7A-B0F5-B2176BBAC8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B0E96C-1657-47B9-8601-B358CC2BAF67}" type="slidenum">
              <a:rPr lang="en-US" altLang="en-US" sz="1400"/>
              <a:pPr>
                <a:spcBef>
                  <a:spcPct val="0"/>
                </a:spcBef>
                <a:buClrTx/>
                <a:buSzTx/>
                <a:buFontTx/>
                <a:buNone/>
              </a:pPr>
              <a:t>51</a:t>
            </a:fld>
            <a:endParaRPr lang="en-US" altLang="en-US" sz="1400"/>
          </a:p>
        </p:txBody>
      </p:sp>
      <p:sp>
        <p:nvSpPr>
          <p:cNvPr id="34819" name="Rectangle 2">
            <a:extLst>
              <a:ext uri="{FF2B5EF4-FFF2-40B4-BE49-F238E27FC236}">
                <a16:creationId xmlns:a16="http://schemas.microsoft.com/office/drawing/2014/main" id="{F75AE166-A35A-40A4-B0BE-C4FEA23DBF8F}"/>
              </a:ext>
            </a:extLst>
          </p:cNvPr>
          <p:cNvSpPr>
            <a:spLocks noGrp="1" noChangeArrowheads="1"/>
          </p:cNvSpPr>
          <p:nvPr>
            <p:ph type="title"/>
          </p:nvPr>
        </p:nvSpPr>
        <p:spPr>
          <a:xfrm>
            <a:off x="228600" y="152400"/>
            <a:ext cx="8686800" cy="762000"/>
          </a:xfrm>
        </p:spPr>
        <p:txBody>
          <a:bodyPr/>
          <a:lstStyle/>
          <a:p>
            <a:r>
              <a:rPr lang="en-US" altLang="en-US"/>
              <a:t>VBox</a:t>
            </a:r>
            <a:endParaRPr lang="en-US" altLang="en-US">
              <a:solidFill>
                <a:schemeClr val="tx1"/>
              </a:solidFill>
            </a:endParaRPr>
          </a:p>
        </p:txBody>
      </p:sp>
      <p:sp>
        <p:nvSpPr>
          <p:cNvPr id="3" name="Rectangle 2">
            <a:extLst>
              <a:ext uri="{FF2B5EF4-FFF2-40B4-BE49-F238E27FC236}">
                <a16:creationId xmlns:a16="http://schemas.microsoft.com/office/drawing/2014/main" id="{B9C6D71D-77EF-4EE6-B952-CEAABC2B6D2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B1B22768-E1A3-48CE-864A-0490EE968CE6}"/>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B2A1CBC5-0350-4CB7-A49C-63A40F4A3A4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7C575947-5ABE-483E-8C56-1B85DA6EC92F}"/>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577E64A3-9A6E-42CC-BD84-A528D2FE9B9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319B9AD3-E2A6-4363-8BB7-A2B22B997B9E}"/>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545510C0-5B9E-4E3F-9C57-E32F1E02875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075363A9-EADC-42CD-9D3B-8C1FDF67E80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11CE9072-2EDA-4923-B893-E7353419C196}"/>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22487F88-7C35-4AFD-A5EA-70D39C666CB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6450FC2D-2542-4EE9-92B3-E51F228D7AB6}"/>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4831" name="AutoShape 4">
            <a:hlinkClick r:id="rId2" action="ppaction://program" highlightClick="1"/>
            <a:extLst>
              <a:ext uri="{FF2B5EF4-FFF2-40B4-BE49-F238E27FC236}">
                <a16:creationId xmlns:a16="http://schemas.microsoft.com/office/drawing/2014/main" id="{BDD9594F-086D-4692-87AA-1A70263ECBD6}"/>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63D6610C-C1EA-4A24-AAAC-781118B8651E}"/>
              </a:ext>
            </a:extLst>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ShowHBoxVBox</a:t>
            </a:r>
            <a:endParaRPr lang="en-US" altLang="en-US">
              <a:solidFill>
                <a:schemeClr val="accent1"/>
              </a:solidFill>
            </a:endParaRPr>
          </a:p>
        </p:txBody>
      </p:sp>
      <p:sp>
        <p:nvSpPr>
          <p:cNvPr id="34833" name="AutoShape 8">
            <a:hlinkClick r:id="rId4" highlightClick="1"/>
            <a:extLst>
              <a:ext uri="{FF2B5EF4-FFF2-40B4-BE49-F238E27FC236}">
                <a16:creationId xmlns:a16="http://schemas.microsoft.com/office/drawing/2014/main" id="{333644C6-934E-4C6E-BE4E-6E9ED953807A}"/>
              </a:ext>
            </a:extLst>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a:extLst>
              <a:ext uri="{FF2B5EF4-FFF2-40B4-BE49-F238E27FC236}">
                <a16:creationId xmlns:a16="http://schemas.microsoft.com/office/drawing/2014/main" id="{64F5F70A-F523-4CCE-915E-5AA834A617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AB784BCA-4956-45D1-8D84-5E30266AD63C}"/>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E0CA4AEE-3AAB-48AC-AA72-33A1B63ABB1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E29234AD-C0FC-45E1-B8A6-4AA973F6757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642B9283-D39B-4B7E-AF87-763679525264}"/>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4839" name="Picture 25">
            <a:extLst>
              <a:ext uri="{FF2B5EF4-FFF2-40B4-BE49-F238E27FC236}">
                <a16:creationId xmlns:a16="http://schemas.microsoft.com/office/drawing/2014/main" id="{B63A4148-4ACF-46A5-B78A-4937601CD5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63" y="1524000"/>
            <a:ext cx="8743950" cy="282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8CDAD274-D485-457A-AC10-B82E501E45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489ECC-45B9-4F06-A6E6-1CDDB08C7A17}" type="slidenum">
              <a:rPr lang="en-US" altLang="en-US" sz="1400"/>
              <a:pPr>
                <a:spcBef>
                  <a:spcPct val="0"/>
                </a:spcBef>
                <a:buClrTx/>
                <a:buSzTx/>
                <a:buFontTx/>
                <a:buNone/>
              </a:pPr>
              <a:t>52</a:t>
            </a:fld>
            <a:endParaRPr lang="en-US" altLang="en-US" sz="1400"/>
          </a:p>
        </p:txBody>
      </p:sp>
      <p:sp>
        <p:nvSpPr>
          <p:cNvPr id="35843" name="Rectangle 2">
            <a:extLst>
              <a:ext uri="{FF2B5EF4-FFF2-40B4-BE49-F238E27FC236}">
                <a16:creationId xmlns:a16="http://schemas.microsoft.com/office/drawing/2014/main" id="{D1F38C64-3100-45FE-9D86-E7754F9575C5}"/>
              </a:ext>
            </a:extLst>
          </p:cNvPr>
          <p:cNvSpPr>
            <a:spLocks noGrp="1" noChangeArrowheads="1"/>
          </p:cNvSpPr>
          <p:nvPr>
            <p:ph type="title"/>
          </p:nvPr>
        </p:nvSpPr>
        <p:spPr>
          <a:xfrm>
            <a:off x="228600" y="152400"/>
            <a:ext cx="8686800" cy="762000"/>
          </a:xfrm>
        </p:spPr>
        <p:txBody>
          <a:bodyPr/>
          <a:lstStyle/>
          <a:p>
            <a:r>
              <a:rPr lang="en-US" altLang="en-US"/>
              <a:t>Shapes</a:t>
            </a:r>
            <a:endParaRPr lang="en-US" altLang="en-US">
              <a:solidFill>
                <a:schemeClr val="tx1"/>
              </a:solidFill>
            </a:endParaRPr>
          </a:p>
        </p:txBody>
      </p:sp>
      <p:sp>
        <p:nvSpPr>
          <p:cNvPr id="3" name="Rectangle 2">
            <a:extLst>
              <a:ext uri="{FF2B5EF4-FFF2-40B4-BE49-F238E27FC236}">
                <a16:creationId xmlns:a16="http://schemas.microsoft.com/office/drawing/2014/main" id="{01055F09-2BF6-4B1C-AAA7-38471A6C132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78F73386-0831-4638-BFF2-5462634F0CAA}"/>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D2EAEEC0-EBA2-49D8-B0C1-955BF471F25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F159985C-268B-4801-A5CF-448D41C45F1B}"/>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8737C3B6-E65D-438D-AC82-7362E635191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E98A7C16-D8CF-4FD2-98B7-73709EF9966A}"/>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E7CA08FA-4166-4008-86AF-304862A92A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70EE4F86-1174-4D7D-A18C-299ED20A9EC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F13EEDD8-9453-4ACF-A35C-DDE4197A23D4}"/>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329EED08-20F3-41B7-8A79-D858F58B456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0A89E67F-58A5-41CB-ACC9-507DF4AC0850}"/>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37B05ADB-653C-4BF5-BDB7-5260E836EC7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FBBA83D4-6E8C-46A9-96B9-AD45F8980DA4}"/>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7B16CE89-AD17-422F-927B-A1DC3C019A3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9835AC5C-0C21-46F7-B04C-939BA86EFD9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29D422D0-1BBB-46DD-B010-8CC6155BAB1E}"/>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5860" name="Rectangle 3">
            <a:extLst>
              <a:ext uri="{FF2B5EF4-FFF2-40B4-BE49-F238E27FC236}">
                <a16:creationId xmlns:a16="http://schemas.microsoft.com/office/drawing/2014/main" id="{8C3B371B-7983-4C5B-A949-CD90CF589DC6}"/>
              </a:ext>
            </a:extLst>
          </p:cNvPr>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JavaFX provides many shape classes for drawing texts, lines, circles, rectangles, ellipses, arcs, polygons, and polylines.</a:t>
            </a:r>
          </a:p>
        </p:txBody>
      </p:sp>
      <p:sp>
        <p:nvSpPr>
          <p:cNvPr id="20" name="Rectangle 2">
            <a:extLst>
              <a:ext uri="{FF2B5EF4-FFF2-40B4-BE49-F238E27FC236}">
                <a16:creationId xmlns:a16="http://schemas.microsoft.com/office/drawing/2014/main" id="{6B794A61-1159-40C5-94C1-132C229F9CB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5862" name="Picture 24">
            <a:extLst>
              <a:ext uri="{FF2B5EF4-FFF2-40B4-BE49-F238E27FC236}">
                <a16:creationId xmlns:a16="http://schemas.microsoft.com/office/drawing/2014/main" id="{AD415117-444E-4AF2-B1EB-065D1562D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5963"/>
            <a:ext cx="5915025" cy="434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F1CB5B13-B348-4E8A-8088-03C642F034B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810D82-1F12-4287-A998-5A8ECB9F0BE3}" type="slidenum">
              <a:rPr lang="en-US" altLang="en-US" sz="1400"/>
              <a:pPr>
                <a:spcBef>
                  <a:spcPct val="0"/>
                </a:spcBef>
                <a:buClrTx/>
                <a:buSzTx/>
                <a:buFontTx/>
                <a:buNone/>
              </a:pPr>
              <a:t>53</a:t>
            </a:fld>
            <a:endParaRPr lang="en-US" altLang="en-US" sz="1400"/>
          </a:p>
        </p:txBody>
      </p:sp>
      <p:sp>
        <p:nvSpPr>
          <p:cNvPr id="36867" name="Rectangle 2">
            <a:extLst>
              <a:ext uri="{FF2B5EF4-FFF2-40B4-BE49-F238E27FC236}">
                <a16:creationId xmlns:a16="http://schemas.microsoft.com/office/drawing/2014/main" id="{64DAD2BB-FBDB-42F2-A766-2CC12D512FEC}"/>
              </a:ext>
            </a:extLst>
          </p:cNvPr>
          <p:cNvSpPr>
            <a:spLocks noGrp="1" noChangeArrowheads="1"/>
          </p:cNvSpPr>
          <p:nvPr>
            <p:ph type="title"/>
          </p:nvPr>
        </p:nvSpPr>
        <p:spPr>
          <a:xfrm>
            <a:off x="228600" y="152400"/>
            <a:ext cx="8686800" cy="762000"/>
          </a:xfrm>
        </p:spPr>
        <p:txBody>
          <a:bodyPr/>
          <a:lstStyle/>
          <a:p>
            <a:r>
              <a:rPr lang="en-US" altLang="en-US"/>
              <a:t>Text</a:t>
            </a:r>
            <a:endParaRPr lang="en-US" altLang="en-US">
              <a:solidFill>
                <a:schemeClr val="tx1"/>
              </a:solidFill>
            </a:endParaRPr>
          </a:p>
        </p:txBody>
      </p:sp>
      <p:sp>
        <p:nvSpPr>
          <p:cNvPr id="3" name="Rectangle 2">
            <a:extLst>
              <a:ext uri="{FF2B5EF4-FFF2-40B4-BE49-F238E27FC236}">
                <a16:creationId xmlns:a16="http://schemas.microsoft.com/office/drawing/2014/main" id="{42C5CA89-49A7-43E9-A06B-0462679598E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DF6DB5E9-78D7-49D4-80F9-B2F00CE54621}"/>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06844694-AAAC-4D56-B45A-469B284D919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DA06C513-8C40-45E1-9665-B42919A7E921}"/>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16697AFE-73C7-49ED-9CEC-BC29847DDED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68A42960-45AA-4C6F-88D8-906374D1AD7E}"/>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7E280A33-7787-43C0-85C0-A6007420163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D522FC98-9010-4291-8730-1506D6D5CD2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7F827B53-C9AC-4FDE-94FA-0175848C7204}"/>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AB6031C5-9B13-4ADE-9141-060F1EABD46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E8F78F3F-D33F-4C3C-9168-587A4DCCBE77}"/>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66FBA10A-B266-4F3D-B7DE-802E9EC75E8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F8EB08B4-303C-460F-AA09-20CDB3B5DB8E}"/>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FF1A4FAD-E816-4100-B417-6CA904413E3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7E9A21C8-1FD4-4A31-8317-8E14088F6EA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AFBC1FE9-9D1D-4D1F-800A-532225476B96}"/>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052EEDFC-06F3-40BA-B8A0-5BCDD738CAE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46D27094-E568-4A92-98C0-4AAFDC16C6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6886" name="Picture 24">
            <a:extLst>
              <a:ext uri="{FF2B5EF4-FFF2-40B4-BE49-F238E27FC236}">
                <a16:creationId xmlns:a16="http://schemas.microsoft.com/office/drawing/2014/main" id="{D851EB0B-CEAB-4A1B-807A-3EC034878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82688"/>
            <a:ext cx="8953500" cy="399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487C09DD-3DED-48A0-9F2B-DE6F7C7A0AC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6F9BBB-9E75-425B-9F5E-ED9ED29B9D22}" type="slidenum">
              <a:rPr lang="en-US" altLang="en-US" sz="1400"/>
              <a:pPr>
                <a:spcBef>
                  <a:spcPct val="0"/>
                </a:spcBef>
                <a:buClrTx/>
                <a:buSzTx/>
                <a:buFontTx/>
                <a:buNone/>
              </a:pPr>
              <a:t>54</a:t>
            </a:fld>
            <a:endParaRPr lang="en-US" altLang="en-US" sz="1400"/>
          </a:p>
        </p:txBody>
      </p:sp>
      <p:sp>
        <p:nvSpPr>
          <p:cNvPr id="37891" name="Rectangle 2">
            <a:extLst>
              <a:ext uri="{FF2B5EF4-FFF2-40B4-BE49-F238E27FC236}">
                <a16:creationId xmlns:a16="http://schemas.microsoft.com/office/drawing/2014/main" id="{4F98EF7D-FCAC-433F-AD30-435740EAA734}"/>
              </a:ext>
            </a:extLst>
          </p:cNvPr>
          <p:cNvSpPr>
            <a:spLocks noGrp="1" noChangeArrowheads="1"/>
          </p:cNvSpPr>
          <p:nvPr>
            <p:ph type="title"/>
          </p:nvPr>
        </p:nvSpPr>
        <p:spPr>
          <a:xfrm>
            <a:off x="228600" y="152400"/>
            <a:ext cx="8686800" cy="762000"/>
          </a:xfrm>
        </p:spPr>
        <p:txBody>
          <a:bodyPr/>
          <a:lstStyle/>
          <a:p>
            <a:r>
              <a:rPr lang="en-US" altLang="en-US"/>
              <a:t>Text Example</a:t>
            </a:r>
            <a:endParaRPr lang="en-US" altLang="en-US">
              <a:solidFill>
                <a:schemeClr val="tx1"/>
              </a:solidFill>
            </a:endParaRPr>
          </a:p>
        </p:txBody>
      </p:sp>
      <p:sp>
        <p:nvSpPr>
          <p:cNvPr id="3" name="Rectangle 2">
            <a:extLst>
              <a:ext uri="{FF2B5EF4-FFF2-40B4-BE49-F238E27FC236}">
                <a16:creationId xmlns:a16="http://schemas.microsoft.com/office/drawing/2014/main" id="{30EA53C7-559E-4569-906F-3BC5EC41B36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D01390C3-6152-4BBD-872A-1C63AC868A47}"/>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BD9EFE31-5AE5-4BDD-9FF8-80B6056D14C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552988B1-F6C6-4DFA-B309-9631C567FC31}"/>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D1BA5113-681A-4327-9371-E3C18E974C0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A7C2B276-0BED-479B-81EB-2E7F82D06805}"/>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522145CA-205E-409A-9286-C50EDF8B40E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173C0388-0590-4F7F-B823-7C96B98D6F0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D5730AEB-263B-4321-A988-E8FCA76A9685}"/>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8DA8CF7D-9DB5-4495-9116-80993BFBE00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D15EC1E3-17FB-4A2C-A01A-54606ACACC85}"/>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7903" name="AutoShape 4">
            <a:hlinkClick r:id="rId2" action="ppaction://program" highlightClick="1"/>
            <a:extLst>
              <a:ext uri="{FF2B5EF4-FFF2-40B4-BE49-F238E27FC236}">
                <a16:creationId xmlns:a16="http://schemas.microsoft.com/office/drawing/2014/main" id="{38E8BA87-5284-42EC-A236-6A7EC43DF1E6}"/>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63F467EA-D174-4841-99C2-F89E890BB326}"/>
              </a:ext>
            </a:extLst>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ShowText</a:t>
            </a:r>
            <a:endParaRPr lang="en-US" altLang="en-US">
              <a:solidFill>
                <a:schemeClr val="accent1"/>
              </a:solidFill>
            </a:endParaRPr>
          </a:p>
        </p:txBody>
      </p:sp>
      <p:sp>
        <p:nvSpPr>
          <p:cNvPr id="37905" name="AutoShape 8">
            <a:hlinkClick r:id="rId4" highlightClick="1"/>
            <a:extLst>
              <a:ext uri="{FF2B5EF4-FFF2-40B4-BE49-F238E27FC236}">
                <a16:creationId xmlns:a16="http://schemas.microsoft.com/office/drawing/2014/main" id="{088367CF-0E36-4B87-BC29-918E4245973C}"/>
              </a:ext>
            </a:extLst>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a:extLst>
              <a:ext uri="{FF2B5EF4-FFF2-40B4-BE49-F238E27FC236}">
                <a16:creationId xmlns:a16="http://schemas.microsoft.com/office/drawing/2014/main" id="{64E31227-50A9-4524-A270-9BC9D1EC5C4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059F4AB5-6C6D-49CF-95F7-BC0E1A7507F3}"/>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97E1D084-8659-437C-977E-337D2D88D89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64C367DE-11B2-4382-8DEE-C863237C060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484AE642-2E02-4C54-84EC-64E3E6DE85C0}"/>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DFF20C4E-177C-41A5-9086-085E10ADEE9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7912" name="Picture 26">
            <a:extLst>
              <a:ext uri="{FF2B5EF4-FFF2-40B4-BE49-F238E27FC236}">
                <a16:creationId xmlns:a16="http://schemas.microsoft.com/office/drawing/2014/main" id="{8A9EBC7D-5913-42C6-B6C6-C732F6B388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8" y="1879600"/>
            <a:ext cx="8729662"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C13C5426-3AC7-43D6-9D9B-DC6C099C321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3D2170-B4B6-442B-960B-5CCFED2B510C}" type="slidenum">
              <a:rPr lang="en-US" altLang="en-US" sz="1400"/>
              <a:pPr>
                <a:spcBef>
                  <a:spcPct val="0"/>
                </a:spcBef>
                <a:buClrTx/>
                <a:buSzTx/>
                <a:buFontTx/>
                <a:buNone/>
              </a:pPr>
              <a:t>55</a:t>
            </a:fld>
            <a:endParaRPr lang="en-US" altLang="en-US" sz="1400"/>
          </a:p>
        </p:txBody>
      </p:sp>
      <p:sp>
        <p:nvSpPr>
          <p:cNvPr id="38915" name="Rectangle 2">
            <a:extLst>
              <a:ext uri="{FF2B5EF4-FFF2-40B4-BE49-F238E27FC236}">
                <a16:creationId xmlns:a16="http://schemas.microsoft.com/office/drawing/2014/main" id="{8385F860-DDA5-4447-9C02-159E095D5AA2}"/>
              </a:ext>
            </a:extLst>
          </p:cNvPr>
          <p:cNvSpPr>
            <a:spLocks noGrp="1" noChangeArrowheads="1"/>
          </p:cNvSpPr>
          <p:nvPr>
            <p:ph type="title"/>
          </p:nvPr>
        </p:nvSpPr>
        <p:spPr>
          <a:xfrm>
            <a:off x="228600" y="152400"/>
            <a:ext cx="8686800" cy="762000"/>
          </a:xfrm>
        </p:spPr>
        <p:txBody>
          <a:bodyPr/>
          <a:lstStyle/>
          <a:p>
            <a:r>
              <a:rPr lang="en-US" altLang="en-US"/>
              <a:t>Line</a:t>
            </a:r>
            <a:endParaRPr lang="en-US" altLang="en-US">
              <a:solidFill>
                <a:schemeClr val="tx1"/>
              </a:solidFill>
            </a:endParaRPr>
          </a:p>
        </p:txBody>
      </p:sp>
      <p:sp>
        <p:nvSpPr>
          <p:cNvPr id="3" name="Rectangle 2">
            <a:extLst>
              <a:ext uri="{FF2B5EF4-FFF2-40B4-BE49-F238E27FC236}">
                <a16:creationId xmlns:a16="http://schemas.microsoft.com/office/drawing/2014/main" id="{E83D70EE-5E4C-403D-9ABC-CBBA8514C14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FCF5EDEE-6CAC-4730-BD6E-2CBF78782323}"/>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0617D7A6-C1CC-4AC4-9618-1FBCE2B22FC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2370881A-4188-473A-A02F-4D5DBD59256E}"/>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127B4D98-D4AC-4E3E-B016-74EFED5B977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2DCD9E25-4E99-45EA-A663-6CE7511F66B4}"/>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50EBEBCD-F391-4806-A1F1-E30ECBB2D33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FB7CD91B-B113-4622-AF5D-80DF781EF6B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956D60C6-B368-4E9E-9566-968E0AD2009A}"/>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EDF9B25B-FDCA-4C69-BA5D-A52DBDFE98E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BDD63EE7-B400-4824-B718-CC9C1C7F4B9A}"/>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868B0117-D307-462E-86FE-C4C35F44EC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A095961B-1282-4B96-8E8F-1648E6EF62F3}"/>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594C0FF6-F815-4A4C-AE4F-43BD17B7F86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86DB1648-1113-44BD-BC60-0D986A8485A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B14DCADC-DFEC-4142-B55C-E67532A249F2}"/>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EE1186D7-8C30-44F8-83DA-3EC1EC243FA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9DA56D0C-688F-4BD8-BFC7-63BB4410B48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F0C0D63B-754B-46F6-8D00-9D3C9131CE8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F53721F6-3B2F-4E28-83D2-6CCA448CC0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8936" name="AutoShape 4">
            <a:hlinkClick r:id="rId2" action="ppaction://program" highlightClick="1"/>
            <a:extLst>
              <a:ext uri="{FF2B5EF4-FFF2-40B4-BE49-F238E27FC236}">
                <a16:creationId xmlns:a16="http://schemas.microsoft.com/office/drawing/2014/main" id="{8F9E4EFE-104B-4714-B92B-8B2C7F4D4882}"/>
              </a:ext>
            </a:extLst>
          </p:cNvPr>
          <p:cNvSpPr>
            <a:spLocks noChangeArrowheads="1"/>
          </p:cNvSpPr>
          <p:nvPr/>
        </p:nvSpPr>
        <p:spPr bwMode="auto">
          <a:xfrm>
            <a:off x="7123113" y="56388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8" name="AutoShape 7">
            <a:hlinkClick r:id="" action="ppaction://noaction" highlightClick="1"/>
            <a:extLst>
              <a:ext uri="{FF2B5EF4-FFF2-40B4-BE49-F238E27FC236}">
                <a16:creationId xmlns:a16="http://schemas.microsoft.com/office/drawing/2014/main" id="{DB8422C3-2633-4CA4-9C33-AEA68573B5F9}"/>
              </a:ext>
            </a:extLst>
          </p:cNvPr>
          <p:cNvSpPr>
            <a:spLocks noChangeArrowheads="1"/>
          </p:cNvSpPr>
          <p:nvPr/>
        </p:nvSpPr>
        <p:spPr bwMode="auto">
          <a:xfrm>
            <a:off x="6421438" y="495300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ShowLine</a:t>
            </a:r>
            <a:endParaRPr lang="en-US" altLang="en-US">
              <a:solidFill>
                <a:schemeClr val="accent1"/>
              </a:solidFill>
            </a:endParaRPr>
          </a:p>
        </p:txBody>
      </p:sp>
      <p:sp>
        <p:nvSpPr>
          <p:cNvPr id="38938" name="AutoShape 8">
            <a:hlinkClick r:id="rId4" highlightClick="1"/>
            <a:extLst>
              <a:ext uri="{FF2B5EF4-FFF2-40B4-BE49-F238E27FC236}">
                <a16:creationId xmlns:a16="http://schemas.microsoft.com/office/drawing/2014/main" id="{021B70C0-E617-4651-9F59-2DCE740C0C99}"/>
              </a:ext>
            </a:extLst>
          </p:cNvPr>
          <p:cNvSpPr>
            <a:spLocks noChangeArrowheads="1"/>
          </p:cNvSpPr>
          <p:nvPr/>
        </p:nvSpPr>
        <p:spPr bwMode="auto">
          <a:xfrm>
            <a:off x="8299450" y="4267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8939" name="Picture 31">
            <a:extLst>
              <a:ext uri="{FF2B5EF4-FFF2-40B4-BE49-F238E27FC236}">
                <a16:creationId xmlns:a16="http://schemas.microsoft.com/office/drawing/2014/main" id="{19553BB1-92D7-42F3-98AE-706D42F9F1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965200"/>
            <a:ext cx="7766050" cy="29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8940" name="Picture 32">
            <a:extLst>
              <a:ext uri="{FF2B5EF4-FFF2-40B4-BE49-F238E27FC236}">
                <a16:creationId xmlns:a16="http://schemas.microsoft.com/office/drawing/2014/main" id="{9CD8D4E7-9B96-4EF2-BE8E-3A43443E39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073525"/>
            <a:ext cx="5711825" cy="217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AEC68A40-E2C6-4CB7-BC68-D912E7D8C2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8ED46F-593E-421B-BB16-F395BFC5A907}" type="slidenum">
              <a:rPr lang="en-US" altLang="en-US" sz="1400"/>
              <a:pPr>
                <a:spcBef>
                  <a:spcPct val="0"/>
                </a:spcBef>
                <a:buClrTx/>
                <a:buSzTx/>
                <a:buFontTx/>
                <a:buNone/>
              </a:pPr>
              <a:t>56</a:t>
            </a:fld>
            <a:endParaRPr lang="en-US" altLang="en-US" sz="1400"/>
          </a:p>
        </p:txBody>
      </p:sp>
      <p:sp>
        <p:nvSpPr>
          <p:cNvPr id="39939" name="Rectangle 2">
            <a:extLst>
              <a:ext uri="{FF2B5EF4-FFF2-40B4-BE49-F238E27FC236}">
                <a16:creationId xmlns:a16="http://schemas.microsoft.com/office/drawing/2014/main" id="{3C14C1DE-161C-4542-937F-0D132DD6C3B3}"/>
              </a:ext>
            </a:extLst>
          </p:cNvPr>
          <p:cNvSpPr>
            <a:spLocks noGrp="1" noChangeArrowheads="1"/>
          </p:cNvSpPr>
          <p:nvPr>
            <p:ph type="title"/>
          </p:nvPr>
        </p:nvSpPr>
        <p:spPr>
          <a:xfrm>
            <a:off x="228600" y="152400"/>
            <a:ext cx="8686800" cy="762000"/>
          </a:xfrm>
        </p:spPr>
        <p:txBody>
          <a:bodyPr/>
          <a:lstStyle/>
          <a:p>
            <a:r>
              <a:rPr lang="en-US" altLang="en-US"/>
              <a:t>Rectangle</a:t>
            </a:r>
            <a:endParaRPr lang="en-US" altLang="en-US">
              <a:solidFill>
                <a:schemeClr val="tx1"/>
              </a:solidFill>
            </a:endParaRPr>
          </a:p>
        </p:txBody>
      </p:sp>
      <p:sp>
        <p:nvSpPr>
          <p:cNvPr id="3" name="Rectangle 2">
            <a:extLst>
              <a:ext uri="{FF2B5EF4-FFF2-40B4-BE49-F238E27FC236}">
                <a16:creationId xmlns:a16="http://schemas.microsoft.com/office/drawing/2014/main" id="{E992F41D-BD37-4C67-9D8D-66B3BE620F5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41059F1E-8E01-4A6B-AE02-029473014E10}"/>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E8547BD8-D988-471B-A0C6-6AB3AB22B89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1C467C37-1F77-431B-84D4-4DC8C5AAA3DF}"/>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1DF56086-A322-4D30-A86E-A640FBB0DC6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544C6961-8DA5-4D0F-A3E2-CCA85DCECA73}"/>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1A9A10E3-341E-41C7-ABC9-D66B965CD82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E395AC9E-B6C1-4646-B661-250F5338B88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6DA4BF77-8EF0-48ED-AC79-423790FA96D5}"/>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5F086001-0685-4323-8A4E-CF5E9F227CE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D03592EA-5B91-4E91-A74E-A047353016B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0374F0C8-BFA0-43ED-83E6-C4D73E4F792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32F61A7F-AEE2-45E5-A62E-CF771BA0C2C3}"/>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5A530E8A-87C8-467A-8083-63E5F3A8099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FE45ECF1-ED9B-4B0C-9051-FC9E92B2877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417D56C6-F974-42A3-A96A-C6834A3100A8}"/>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AF57CEBE-B50D-41C7-9DD8-4AD89FEEB1B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DBE029DD-A929-453D-AA2E-BAE710881B1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1D912267-6FBE-4079-9EF4-06826A517A1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121D750E-1950-43A9-BA0B-51AB823195C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A1319979-EBD9-4FA4-92EA-A814525D374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39961" name="Picture 27">
            <a:extLst>
              <a:ext uri="{FF2B5EF4-FFF2-40B4-BE49-F238E27FC236}">
                <a16:creationId xmlns:a16="http://schemas.microsoft.com/office/drawing/2014/main" id="{6E776E60-595F-4F2D-88D7-5A1387ECB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0300"/>
            <a:ext cx="9151938" cy="39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801619E3-7E17-41A5-B2BF-273BF6B53F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65BD10-3FFA-430F-9191-1274436A1799}" type="slidenum">
              <a:rPr lang="en-US" altLang="en-US" sz="1400"/>
              <a:pPr>
                <a:spcBef>
                  <a:spcPct val="0"/>
                </a:spcBef>
                <a:buClrTx/>
                <a:buSzTx/>
                <a:buFontTx/>
                <a:buNone/>
              </a:pPr>
              <a:t>57</a:t>
            </a:fld>
            <a:endParaRPr lang="en-US" altLang="en-US" sz="1400"/>
          </a:p>
        </p:txBody>
      </p:sp>
      <p:sp>
        <p:nvSpPr>
          <p:cNvPr id="40963" name="Rectangle 2">
            <a:extLst>
              <a:ext uri="{FF2B5EF4-FFF2-40B4-BE49-F238E27FC236}">
                <a16:creationId xmlns:a16="http://schemas.microsoft.com/office/drawing/2014/main" id="{A62ECEF9-10D2-480A-A34A-CF95945E42F6}"/>
              </a:ext>
            </a:extLst>
          </p:cNvPr>
          <p:cNvSpPr>
            <a:spLocks noGrp="1" noChangeArrowheads="1"/>
          </p:cNvSpPr>
          <p:nvPr>
            <p:ph type="title"/>
          </p:nvPr>
        </p:nvSpPr>
        <p:spPr>
          <a:xfrm>
            <a:off x="228600" y="152400"/>
            <a:ext cx="8686800" cy="762000"/>
          </a:xfrm>
        </p:spPr>
        <p:txBody>
          <a:bodyPr/>
          <a:lstStyle/>
          <a:p>
            <a:r>
              <a:rPr lang="en-US" altLang="en-US"/>
              <a:t>Rectangle Example</a:t>
            </a:r>
            <a:endParaRPr lang="en-US" altLang="en-US">
              <a:solidFill>
                <a:schemeClr val="tx1"/>
              </a:solidFill>
            </a:endParaRPr>
          </a:p>
        </p:txBody>
      </p:sp>
      <p:sp>
        <p:nvSpPr>
          <p:cNvPr id="3" name="Rectangle 2">
            <a:extLst>
              <a:ext uri="{FF2B5EF4-FFF2-40B4-BE49-F238E27FC236}">
                <a16:creationId xmlns:a16="http://schemas.microsoft.com/office/drawing/2014/main" id="{E3C7D258-E861-4D13-BD5B-6AF2EA6EBC3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9741FBDC-6672-4AC6-B369-FD5F99F533E6}"/>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32496B26-BD86-469B-8423-965620830B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588181CC-76E9-4947-92C2-9E9FF1815E9B}"/>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4B212903-6E9B-4FD9-A31E-EB3C7204027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1A7DED27-63EF-40DB-BF96-0DA556CF0518}"/>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77175125-851D-4465-ADE1-897CE5B3A2B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4F997B60-7C3D-4A04-89E6-110DFA72C2F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F4F99080-C8EC-4BCF-AB85-D4D2AD5EA0FF}"/>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2E5ED165-3480-4653-ACD5-B482A0653C9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7EBA5329-9D75-4D9F-8601-820994DF89D1}"/>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0975" name="AutoShape 4">
            <a:hlinkClick r:id="rId2" action="ppaction://program" highlightClick="1"/>
            <a:extLst>
              <a:ext uri="{FF2B5EF4-FFF2-40B4-BE49-F238E27FC236}">
                <a16:creationId xmlns:a16="http://schemas.microsoft.com/office/drawing/2014/main" id="{C5E7964A-0113-42A2-B091-285DD8ACD3BE}"/>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a:extLst>
              <a:ext uri="{FF2B5EF4-FFF2-40B4-BE49-F238E27FC236}">
                <a16:creationId xmlns:a16="http://schemas.microsoft.com/office/drawing/2014/main" id="{CCA1AF0D-02B0-48DD-A797-4321347AC84A}"/>
              </a:ext>
            </a:extLst>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ShowRectangle</a:t>
            </a:r>
            <a:endParaRPr lang="en-US" altLang="en-US">
              <a:solidFill>
                <a:schemeClr val="accent1"/>
              </a:solidFill>
            </a:endParaRPr>
          </a:p>
        </p:txBody>
      </p:sp>
      <p:sp>
        <p:nvSpPr>
          <p:cNvPr id="40977" name="AutoShape 8">
            <a:hlinkClick r:id="rId4" highlightClick="1"/>
            <a:extLst>
              <a:ext uri="{FF2B5EF4-FFF2-40B4-BE49-F238E27FC236}">
                <a16:creationId xmlns:a16="http://schemas.microsoft.com/office/drawing/2014/main" id="{C533A7BF-CB65-41A9-B3B5-28FD3E8E7647}"/>
              </a:ext>
            </a:extLst>
          </p:cNvPr>
          <p:cNvSpPr>
            <a:spLocks noChangeArrowheads="1"/>
          </p:cNvSpPr>
          <p:nvPr/>
        </p:nvSpPr>
        <p:spPr bwMode="auto">
          <a:xfrm>
            <a:off x="3886200" y="57896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Rectangle 2">
            <a:extLst>
              <a:ext uri="{FF2B5EF4-FFF2-40B4-BE49-F238E27FC236}">
                <a16:creationId xmlns:a16="http://schemas.microsoft.com/office/drawing/2014/main" id="{8DDA9EA7-A176-40D8-A9DD-901D5138FD5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00D14403-4B06-4C39-84EA-FFC37CCB0452}"/>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7E99C1A3-79EE-4B9A-8BFC-5AA2D04A2EC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C5140097-A87C-4ED7-9DAD-0663B3E17D0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29889A47-A371-4CEA-994A-434096D30015}"/>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BE245F31-5DD4-4F03-A267-9853EA9C84C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40984" name="Picture 25">
            <a:extLst>
              <a:ext uri="{FF2B5EF4-FFF2-40B4-BE49-F238E27FC236}">
                <a16:creationId xmlns:a16="http://schemas.microsoft.com/office/drawing/2014/main" id="{1972173D-8D20-451A-BD81-B96B78003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1143000"/>
            <a:ext cx="508793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73E96668-A674-489A-BC21-ED1F337319E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3759AB-0CBE-4F67-9F4C-36DE9ED5E47D}" type="slidenum">
              <a:rPr lang="en-US" altLang="en-US" sz="1400"/>
              <a:pPr>
                <a:spcBef>
                  <a:spcPct val="0"/>
                </a:spcBef>
                <a:buClrTx/>
                <a:buSzTx/>
                <a:buFontTx/>
                <a:buNone/>
              </a:pPr>
              <a:t>58</a:t>
            </a:fld>
            <a:endParaRPr lang="en-US" altLang="en-US" sz="1400"/>
          </a:p>
        </p:txBody>
      </p:sp>
      <p:sp>
        <p:nvSpPr>
          <p:cNvPr id="41987" name="Rectangle 2">
            <a:extLst>
              <a:ext uri="{FF2B5EF4-FFF2-40B4-BE49-F238E27FC236}">
                <a16:creationId xmlns:a16="http://schemas.microsoft.com/office/drawing/2014/main" id="{9FB9998B-6B12-4BC6-9518-6EA8694CA5BE}"/>
              </a:ext>
            </a:extLst>
          </p:cNvPr>
          <p:cNvSpPr>
            <a:spLocks noGrp="1" noChangeArrowheads="1"/>
          </p:cNvSpPr>
          <p:nvPr>
            <p:ph type="title"/>
          </p:nvPr>
        </p:nvSpPr>
        <p:spPr>
          <a:xfrm>
            <a:off x="228600" y="152400"/>
            <a:ext cx="8686800" cy="762000"/>
          </a:xfrm>
        </p:spPr>
        <p:txBody>
          <a:bodyPr/>
          <a:lstStyle/>
          <a:p>
            <a:r>
              <a:rPr lang="en-US" altLang="en-US"/>
              <a:t>Circle</a:t>
            </a:r>
            <a:endParaRPr lang="en-US" altLang="en-US">
              <a:solidFill>
                <a:schemeClr val="tx1"/>
              </a:solidFill>
            </a:endParaRPr>
          </a:p>
        </p:txBody>
      </p:sp>
      <p:sp>
        <p:nvSpPr>
          <p:cNvPr id="3" name="Rectangle 2">
            <a:extLst>
              <a:ext uri="{FF2B5EF4-FFF2-40B4-BE49-F238E27FC236}">
                <a16:creationId xmlns:a16="http://schemas.microsoft.com/office/drawing/2014/main" id="{BB8AA427-7236-4AF8-9738-27D90491B03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3C5BC16B-1851-46F0-8630-C9D7EFD0E2B0}"/>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DC55ADDA-F167-40A7-9BBA-F9FA2B8B21B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39CC0BE0-61F0-4BE3-B942-8A38135FD574}"/>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4DC77215-83DC-4EA5-9ECF-B425FBD131D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87CB45F2-3FD2-4B64-A61F-0333173BFB82}"/>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40D5E1C1-7CA8-47A0-9BF3-9BC47673587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153ED2F8-7A16-4D7D-9127-E01D6E959D9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FC369D5C-C780-4EC3-85FF-5FD16257953E}"/>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1061C386-6DE6-4C3E-8997-99D94FA30E2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8E766A0C-6240-4D08-8C3E-4E695AB4262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DE8587C0-72C4-4984-AB9B-E19F12B2562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E0FA2C18-A39D-41E0-ACE6-E063BB2ED14E}"/>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C0D76EFA-A813-407A-9977-F2D9BE782BB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7E859764-9366-463A-AF7E-76ED622F240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F3A8F370-7DA8-4EEA-AAD4-9B2584C24909}"/>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28EB541F-1424-42C8-9F64-E4A5159EC7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BECAE536-A032-46F7-9972-CFC22696803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0BE81F64-8220-4994-9701-C732FCB51D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85FCD9D4-D7B0-45B3-877E-DDBCE1485D1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E69C8591-F8C6-480F-B41E-751C62BA6FE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
            <a:extLst>
              <a:ext uri="{FF2B5EF4-FFF2-40B4-BE49-F238E27FC236}">
                <a16:creationId xmlns:a16="http://schemas.microsoft.com/office/drawing/2014/main" id="{8019F50B-2C13-4793-BC36-D4EABB18F47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42010" name="Picture 28">
            <a:extLst>
              <a:ext uri="{FF2B5EF4-FFF2-40B4-BE49-F238E27FC236}">
                <a16:creationId xmlns:a16="http://schemas.microsoft.com/office/drawing/2014/main" id="{0F9BD563-1E19-43EB-8B50-CE08B0D61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61438" cy="329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7A0AEBE-4866-4FE2-8B70-7DF1E185C1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0FD58F-1272-45CF-B75C-235CE07FFCA5}" type="slidenum">
              <a:rPr lang="en-US" altLang="en-US" sz="1400"/>
              <a:pPr>
                <a:spcBef>
                  <a:spcPct val="0"/>
                </a:spcBef>
                <a:buClrTx/>
                <a:buSzTx/>
                <a:buFontTx/>
                <a:buNone/>
              </a:pPr>
              <a:t>59</a:t>
            </a:fld>
            <a:endParaRPr lang="en-US" altLang="en-US" sz="1400"/>
          </a:p>
        </p:txBody>
      </p:sp>
      <p:sp>
        <p:nvSpPr>
          <p:cNvPr id="43011" name="Rectangle 2">
            <a:extLst>
              <a:ext uri="{FF2B5EF4-FFF2-40B4-BE49-F238E27FC236}">
                <a16:creationId xmlns:a16="http://schemas.microsoft.com/office/drawing/2014/main" id="{5CE404F1-D66B-449E-B2F9-2D5CC67180D4}"/>
              </a:ext>
            </a:extLst>
          </p:cNvPr>
          <p:cNvSpPr>
            <a:spLocks noGrp="1" noChangeArrowheads="1"/>
          </p:cNvSpPr>
          <p:nvPr>
            <p:ph type="title"/>
          </p:nvPr>
        </p:nvSpPr>
        <p:spPr>
          <a:xfrm>
            <a:off x="228600" y="152400"/>
            <a:ext cx="8686800" cy="762000"/>
          </a:xfrm>
        </p:spPr>
        <p:txBody>
          <a:bodyPr/>
          <a:lstStyle/>
          <a:p>
            <a:r>
              <a:rPr lang="en-US" altLang="en-US"/>
              <a:t>Ellipse</a:t>
            </a:r>
            <a:endParaRPr lang="en-US" altLang="en-US">
              <a:solidFill>
                <a:schemeClr val="tx1"/>
              </a:solidFill>
            </a:endParaRPr>
          </a:p>
        </p:txBody>
      </p:sp>
      <p:sp>
        <p:nvSpPr>
          <p:cNvPr id="3" name="Rectangle 2">
            <a:extLst>
              <a:ext uri="{FF2B5EF4-FFF2-40B4-BE49-F238E27FC236}">
                <a16:creationId xmlns:a16="http://schemas.microsoft.com/office/drawing/2014/main" id="{1FBD6D65-F174-484D-B7B2-491B5D18FF0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F5338E48-6389-4151-B80C-B683C8944990}"/>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A504A165-4497-4581-B860-224A99B443A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25790316-F639-4FB5-AD12-76CB75F80E38}"/>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49D7C700-9908-4CD6-8537-71B5873BBB4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39A7F1C5-5220-417D-AB5C-CF4BB8D0235A}"/>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66EC458D-F6FD-435A-988B-DFE4552C6A5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A20F81BA-0973-4785-BA85-DA685F96394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6ACBBD9A-7A07-4C3C-A97F-4AD14BCB97E8}"/>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DA592FBD-0855-46EA-AE6D-F3786684B8F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1606B1E1-755F-46AE-B6D6-9E9E0A7BF6A0}"/>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36C55B7F-8416-4A2C-893F-4FC764F543C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B4F91B7F-F48B-4F9D-9651-7DC95429EF6A}"/>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5AE44A07-0A9E-4AF7-A17F-7E5097D0957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7813EAFC-1A15-4ED6-810A-B14E6AB56E9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DA351CEA-40BE-4164-BE1C-3581B13AB53C}"/>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6BA21FDE-F85F-4AC2-87D3-47613E23EBB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C5542CC9-075C-4791-9973-A7C449A2D58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57964BAC-830F-48CE-9DD7-4A8C749B359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35865CAB-D32F-4ACB-B94C-C3D54C486CB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B45606C8-8FF8-4856-8280-E7252C7FA5B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
            <a:extLst>
              <a:ext uri="{FF2B5EF4-FFF2-40B4-BE49-F238E27FC236}">
                <a16:creationId xmlns:a16="http://schemas.microsoft.com/office/drawing/2014/main" id="{668F8FB3-5415-4D70-8CCD-FF46CA215E6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5" name="Rectangle 2">
            <a:extLst>
              <a:ext uri="{FF2B5EF4-FFF2-40B4-BE49-F238E27FC236}">
                <a16:creationId xmlns:a16="http://schemas.microsoft.com/office/drawing/2014/main" id="{D6CA9015-C5A3-4052-847F-FC1DE49F3A5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7" name="Rectangle 4">
            <a:extLst>
              <a:ext uri="{FF2B5EF4-FFF2-40B4-BE49-F238E27FC236}">
                <a16:creationId xmlns:a16="http://schemas.microsoft.com/office/drawing/2014/main" id="{D0435EAF-21F2-4729-9EB2-6CA4CE982F5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43036" name="Object 27">
            <a:extLst>
              <a:ext uri="{FF2B5EF4-FFF2-40B4-BE49-F238E27FC236}">
                <a16:creationId xmlns:a16="http://schemas.microsoft.com/office/drawing/2014/main" id="{4BAB59A5-F865-4824-B7F4-14DB9A79D054}"/>
              </a:ext>
            </a:extLst>
          </p:cNvPr>
          <p:cNvGraphicFramePr>
            <a:graphicFrameLocks noChangeAspect="1"/>
          </p:cNvGraphicFramePr>
          <p:nvPr/>
        </p:nvGraphicFramePr>
        <p:xfrm>
          <a:off x="76200" y="4267200"/>
          <a:ext cx="6238875" cy="2286000"/>
        </p:xfrm>
        <a:graphic>
          <a:graphicData uri="http://schemas.openxmlformats.org/presentationml/2006/ole">
            <mc:AlternateContent xmlns:mc="http://schemas.openxmlformats.org/markup-compatibility/2006">
              <mc:Choice xmlns:v="urn:schemas-microsoft-com:vml" Requires="v">
                <p:oleObj name="Picture" r:id="rId2" imgW="2971800" imgH="1092200" progId="Word.Picture.8">
                  <p:embed/>
                </p:oleObj>
              </mc:Choice>
              <mc:Fallback>
                <p:oleObj name="Picture" r:id="rId2" imgW="2971800" imgH="1092200" progId="Word.Picture.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267200"/>
                        <a:ext cx="62388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5">
            <a:extLst>
              <a:ext uri="{FF2B5EF4-FFF2-40B4-BE49-F238E27FC236}">
                <a16:creationId xmlns:a16="http://schemas.microsoft.com/office/drawing/2014/main" id="{F493AEC1-D94D-4F40-9831-60BF04F397A8}"/>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3038" name="AutoShape 4">
            <a:hlinkClick r:id="rId4" action="ppaction://program" highlightClick="1"/>
            <a:extLst>
              <a:ext uri="{FF2B5EF4-FFF2-40B4-BE49-F238E27FC236}">
                <a16:creationId xmlns:a16="http://schemas.microsoft.com/office/drawing/2014/main" id="{0E30CCDD-53CE-4FC6-BDDD-10497DF24330}"/>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a:extLst>
              <a:ext uri="{FF2B5EF4-FFF2-40B4-BE49-F238E27FC236}">
                <a16:creationId xmlns:a16="http://schemas.microsoft.com/office/drawing/2014/main" id="{235076D8-0638-41DF-B48A-A1D4B28AD477}"/>
              </a:ext>
            </a:extLst>
          </p:cNvPr>
          <p:cNvSpPr>
            <a:spLocks noChangeArrowheads="1"/>
          </p:cNvSpPr>
          <p:nvPr/>
        </p:nvSpPr>
        <p:spPr bwMode="auto">
          <a:xfrm>
            <a:off x="6435725" y="513715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5" action="ppaction://program"/>
              </a:rPr>
              <a:t>ShowEllipse</a:t>
            </a:r>
            <a:endParaRPr lang="en-US" altLang="en-US">
              <a:solidFill>
                <a:schemeClr val="accent1"/>
              </a:solidFill>
            </a:endParaRPr>
          </a:p>
        </p:txBody>
      </p:sp>
      <p:sp>
        <p:nvSpPr>
          <p:cNvPr id="43040" name="AutoShape 8">
            <a:hlinkClick r:id="rId6" highlightClick="1"/>
            <a:extLst>
              <a:ext uri="{FF2B5EF4-FFF2-40B4-BE49-F238E27FC236}">
                <a16:creationId xmlns:a16="http://schemas.microsoft.com/office/drawing/2014/main" id="{7B398564-4386-49F0-8C91-47C6153A4936}"/>
              </a:ext>
            </a:extLst>
          </p:cNvPr>
          <p:cNvSpPr>
            <a:spLocks noChangeArrowheads="1"/>
          </p:cNvSpPr>
          <p:nvPr/>
        </p:nvSpPr>
        <p:spPr bwMode="auto">
          <a:xfrm>
            <a:off x="8345488" y="45180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3041" name="Picture 36">
            <a:extLst>
              <a:ext uri="{FF2B5EF4-FFF2-40B4-BE49-F238E27FC236}">
                <a16:creationId xmlns:a16="http://schemas.microsoft.com/office/drawing/2014/main" id="{DC56680F-4BCA-4D0F-A4B0-86E1D97206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975" y="944563"/>
            <a:ext cx="81454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3C00D901-6D1B-438B-9735-16E823C14BA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4ECEED-6F29-4C3A-97EE-4685CA77CDF3}" type="slidenum">
              <a:rPr lang="en-US" altLang="en-US" sz="1400"/>
              <a:pPr>
                <a:spcBef>
                  <a:spcPct val="0"/>
                </a:spcBef>
                <a:buClrTx/>
                <a:buSzTx/>
                <a:buFontTx/>
                <a:buNone/>
              </a:pPr>
              <a:t>6</a:t>
            </a:fld>
            <a:endParaRPr lang="en-US" altLang="en-US" sz="1400"/>
          </a:p>
        </p:txBody>
      </p:sp>
      <p:sp>
        <p:nvSpPr>
          <p:cNvPr id="11267" name="Rectangle 2">
            <a:extLst>
              <a:ext uri="{FF2B5EF4-FFF2-40B4-BE49-F238E27FC236}">
                <a16:creationId xmlns:a16="http://schemas.microsoft.com/office/drawing/2014/main" id="{753D80D2-04AB-4220-97B7-341265FF9448}"/>
              </a:ext>
            </a:extLst>
          </p:cNvPr>
          <p:cNvSpPr>
            <a:spLocks noGrp="1" noChangeArrowheads="1"/>
          </p:cNvSpPr>
          <p:nvPr>
            <p:ph type="title"/>
          </p:nvPr>
        </p:nvSpPr>
        <p:spPr>
          <a:xfrm>
            <a:off x="685800" y="152400"/>
            <a:ext cx="7772400" cy="762000"/>
          </a:xfrm>
          <a:noFill/>
        </p:spPr>
        <p:txBody>
          <a:bodyPr/>
          <a:lstStyle/>
          <a:p>
            <a:r>
              <a:rPr lang="en-US" altLang="en-US"/>
              <a:t>JavaFX vs Swing and AWT</a:t>
            </a:r>
          </a:p>
        </p:txBody>
      </p:sp>
      <p:sp>
        <p:nvSpPr>
          <p:cNvPr id="11268" name="Rectangle 3">
            <a:extLst>
              <a:ext uri="{FF2B5EF4-FFF2-40B4-BE49-F238E27FC236}">
                <a16:creationId xmlns:a16="http://schemas.microsoft.com/office/drawing/2014/main" id="{8208A5B8-EACF-4ADA-AD11-06DB95A12469}"/>
              </a:ext>
            </a:extLst>
          </p:cNvPr>
          <p:cNvSpPr>
            <a:spLocks noGrp="1" noChangeArrowheads="1"/>
          </p:cNvSpPr>
          <p:nvPr>
            <p:ph type="body" idx="1"/>
          </p:nvPr>
        </p:nvSpPr>
        <p:spPr>
          <a:xfrm>
            <a:off x="533400" y="1066800"/>
            <a:ext cx="8382000" cy="5410200"/>
          </a:xfrm>
          <a:noFill/>
        </p:spPr>
        <p:txBody>
          <a:bodyPr/>
          <a:lstStyle/>
          <a:p>
            <a:r>
              <a:rPr lang="en-US" altLang="en-US" sz="2500" b="1"/>
              <a:t>Swing and AWT are replaced by the JavaFX platform for developing rich Internet applications.</a:t>
            </a:r>
          </a:p>
          <a:p>
            <a:pPr>
              <a:lnSpc>
                <a:spcPct val="90000"/>
              </a:lnSpc>
              <a:spcBef>
                <a:spcPct val="0"/>
              </a:spcBef>
            </a:pPr>
            <a:endParaRPr lang="en-US" altLang="en-US" sz="2500">
              <a:cs typeface="Courier New" panose="02070309020205020404" pitchFamily="49" charset="0"/>
            </a:endParaRPr>
          </a:p>
          <a:p>
            <a:pPr>
              <a:lnSpc>
                <a:spcPct val="90000"/>
              </a:lnSpc>
              <a:spcBef>
                <a:spcPct val="0"/>
              </a:spcBef>
            </a:pPr>
            <a:r>
              <a:rPr lang="en-US" altLang="en-US" sz="2500"/>
              <a:t>When Java was introduced, the GUI classes were bundled in a library known as the </a:t>
            </a:r>
            <a:r>
              <a:rPr lang="en-US" altLang="en-US" sz="2500" i="1"/>
              <a:t>Abstract Windows Toolkit</a:t>
            </a:r>
            <a:r>
              <a:rPr lang="en-US" altLang="en-US" sz="2500"/>
              <a:t> </a:t>
            </a:r>
            <a:r>
              <a:rPr lang="en-US" altLang="en-US" sz="2500" i="1"/>
              <a:t>(</a:t>
            </a:r>
            <a:r>
              <a:rPr lang="en-US" altLang="en-US" sz="2500" b="1" i="1"/>
              <a:t>AWT</a:t>
            </a:r>
            <a:r>
              <a:rPr lang="en-US" altLang="en-US" sz="2500" i="1"/>
              <a:t>)</a:t>
            </a:r>
            <a:r>
              <a:rPr lang="en-US" altLang="en-US" sz="2500"/>
              <a:t>. </a:t>
            </a:r>
          </a:p>
          <a:p>
            <a:pPr>
              <a:lnSpc>
                <a:spcPct val="90000"/>
              </a:lnSpc>
              <a:spcBef>
                <a:spcPct val="0"/>
              </a:spcBef>
            </a:pPr>
            <a:endParaRPr lang="en-US" altLang="en-US" sz="2500"/>
          </a:p>
          <a:p>
            <a:pPr>
              <a:lnSpc>
                <a:spcPct val="90000"/>
              </a:lnSpc>
              <a:spcBef>
                <a:spcPct val="0"/>
              </a:spcBef>
            </a:pPr>
            <a:r>
              <a:rPr lang="en-US" altLang="en-US" sz="2500"/>
              <a:t>AWT is fine for developing simple graphical user interfaces, but not for developing comprehensive GUI projects. In addition, AWT is likely to platform-specific bugs. </a:t>
            </a:r>
          </a:p>
          <a:p>
            <a:pPr>
              <a:lnSpc>
                <a:spcPct val="90000"/>
              </a:lnSpc>
              <a:spcBef>
                <a:spcPct val="0"/>
              </a:spcBef>
            </a:pPr>
            <a:endParaRPr lang="en-US" altLang="en-US" sz="1200"/>
          </a:p>
          <a:p>
            <a:pPr>
              <a:lnSpc>
                <a:spcPct val="90000"/>
              </a:lnSpc>
              <a:spcBef>
                <a:spcPct val="0"/>
              </a:spcBef>
            </a:pPr>
            <a:r>
              <a:rPr lang="en-US" altLang="en-US" sz="2500"/>
              <a:t>The AWT user-interface components were replaced by a more robust, versatile, and flexible library known </a:t>
            </a:r>
            <a:r>
              <a:rPr lang="en-US" altLang="en-US" sz="2500" b="1"/>
              <a:t>as </a:t>
            </a:r>
            <a:r>
              <a:rPr lang="en-US" altLang="en-US" sz="2500" b="1" i="1"/>
              <a:t>Swing components</a:t>
            </a:r>
            <a:r>
              <a:rPr lang="en-US" altLang="en-US" sz="2500" b="1"/>
              <a:t>. </a:t>
            </a:r>
          </a:p>
          <a:p>
            <a:pPr>
              <a:lnSpc>
                <a:spcPct val="90000"/>
              </a:lnSpc>
              <a:spcBef>
                <a:spcPct val="0"/>
              </a:spcBef>
            </a:pPr>
            <a:endParaRPr lang="en-US" altLang="en-US" sz="1200"/>
          </a:p>
          <a:p>
            <a:pPr>
              <a:lnSpc>
                <a:spcPct val="90000"/>
              </a:lnSpc>
              <a:spcBef>
                <a:spcPct val="0"/>
              </a:spcBef>
            </a:pPr>
            <a:r>
              <a:rPr lang="en-US" altLang="en-US" sz="2500" b="1"/>
              <a:t>Swing</a:t>
            </a:r>
            <a:r>
              <a:rPr lang="en-US" altLang="en-US" sz="2500"/>
              <a:t> components are painted directly on canvases using Java code. </a:t>
            </a:r>
            <a:endParaRPr lang="en-US" altLang="en-US" sz="2500">
              <a:cs typeface="Courier New" panose="020703090202050204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EDB67786-DFF2-4FE1-96C2-A60415E66E4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289902-0192-44F4-8339-F2D6FFAAB301}" type="slidenum">
              <a:rPr lang="en-US" altLang="en-US" sz="1400"/>
              <a:pPr>
                <a:spcBef>
                  <a:spcPct val="0"/>
                </a:spcBef>
                <a:buClrTx/>
                <a:buSzTx/>
                <a:buFontTx/>
                <a:buNone/>
              </a:pPr>
              <a:t>60</a:t>
            </a:fld>
            <a:endParaRPr lang="en-US" altLang="en-US" sz="1400"/>
          </a:p>
        </p:txBody>
      </p:sp>
      <p:sp>
        <p:nvSpPr>
          <p:cNvPr id="44035" name="Rectangle 2">
            <a:extLst>
              <a:ext uri="{FF2B5EF4-FFF2-40B4-BE49-F238E27FC236}">
                <a16:creationId xmlns:a16="http://schemas.microsoft.com/office/drawing/2014/main" id="{312751A1-6D7A-4D54-AB6D-3DE5DFDCA00C}"/>
              </a:ext>
            </a:extLst>
          </p:cNvPr>
          <p:cNvSpPr>
            <a:spLocks noGrp="1" noChangeArrowheads="1"/>
          </p:cNvSpPr>
          <p:nvPr>
            <p:ph type="title"/>
          </p:nvPr>
        </p:nvSpPr>
        <p:spPr>
          <a:xfrm>
            <a:off x="228600" y="152400"/>
            <a:ext cx="8686800" cy="762000"/>
          </a:xfrm>
        </p:spPr>
        <p:txBody>
          <a:bodyPr/>
          <a:lstStyle/>
          <a:p>
            <a:r>
              <a:rPr lang="en-US" altLang="en-US"/>
              <a:t>Arc</a:t>
            </a:r>
            <a:endParaRPr lang="en-US" altLang="en-US">
              <a:solidFill>
                <a:schemeClr val="tx1"/>
              </a:solidFill>
            </a:endParaRPr>
          </a:p>
        </p:txBody>
      </p:sp>
      <p:sp>
        <p:nvSpPr>
          <p:cNvPr id="3" name="Rectangle 2">
            <a:extLst>
              <a:ext uri="{FF2B5EF4-FFF2-40B4-BE49-F238E27FC236}">
                <a16:creationId xmlns:a16="http://schemas.microsoft.com/office/drawing/2014/main" id="{1E33048D-4F74-449E-A6DE-26EEDA6B971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11C591C9-8B78-4D39-838D-3BCEB4414033}"/>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5FDA12DA-AA44-4919-818D-64BD5ADD53F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392D6382-06C4-404F-84BA-E1F37C995018}"/>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CF7CD73E-D456-4CBE-AE8A-EE29C577077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ABD97978-4845-43DA-8A7F-069E8967EC54}"/>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AEF6CE37-1801-4890-A004-BF341F696D1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3E48BA77-1CB3-4939-9BD6-086251FF8F8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5C9BB465-616C-4017-AD81-CEE209428B93}"/>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AFF6A4F3-E51D-4462-BEB2-9C7BE85A76F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F1A7FB7B-10F0-4EB4-9D0C-8E07162E9974}"/>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EC354E9B-27D7-429E-AB20-8D628CF8FAE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09AD285E-AFAD-4729-9D83-FBFE255A388C}"/>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256CD81E-7AFF-4300-AEBC-5800CF1D5D7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9926EF4E-B8A8-4D59-8D48-A6AFC317A11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C29DC1F6-5739-4E66-BC73-D843FBB14D33}"/>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76888640-B237-494C-AF40-82B8785B958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1DDB5324-365C-497F-91DA-4D8D64D7AB3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530C6BCB-D246-4D44-9164-FA4D58C396C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0E60A55B-AF09-42C2-BF4C-289234E1571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563556AE-AABC-4449-967E-0C5B512AB8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
            <a:extLst>
              <a:ext uri="{FF2B5EF4-FFF2-40B4-BE49-F238E27FC236}">
                <a16:creationId xmlns:a16="http://schemas.microsoft.com/office/drawing/2014/main" id="{BBD8B8DC-E23B-45C3-8976-F806C0453F3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5" name="Rectangle 2">
            <a:extLst>
              <a:ext uri="{FF2B5EF4-FFF2-40B4-BE49-F238E27FC236}">
                <a16:creationId xmlns:a16="http://schemas.microsoft.com/office/drawing/2014/main" id="{17324E76-6D82-41B3-BA6C-E108EE09CA2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7" name="Rectangle 4">
            <a:extLst>
              <a:ext uri="{FF2B5EF4-FFF2-40B4-BE49-F238E27FC236}">
                <a16:creationId xmlns:a16="http://schemas.microsoft.com/office/drawing/2014/main" id="{2887323D-E008-4DCA-B477-E681DFC3845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9" name="Rectangle 5">
            <a:extLst>
              <a:ext uri="{FF2B5EF4-FFF2-40B4-BE49-F238E27FC236}">
                <a16:creationId xmlns:a16="http://schemas.microsoft.com/office/drawing/2014/main" id="{8F2CFB17-40D5-4F73-98EE-D9CF4805C9D6}"/>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4" name="Rectangle 2">
            <a:extLst>
              <a:ext uri="{FF2B5EF4-FFF2-40B4-BE49-F238E27FC236}">
                <a16:creationId xmlns:a16="http://schemas.microsoft.com/office/drawing/2014/main" id="{7DD0690A-0539-4FFA-B72C-7FFD2FBE6C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1" name="Rectangle 4">
            <a:extLst>
              <a:ext uri="{FF2B5EF4-FFF2-40B4-BE49-F238E27FC236}">
                <a16:creationId xmlns:a16="http://schemas.microsoft.com/office/drawing/2014/main" id="{869DC8A8-F269-4C86-A778-6F15B0FF3B26}"/>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6" name="Rectangle 5">
            <a:extLst>
              <a:ext uri="{FF2B5EF4-FFF2-40B4-BE49-F238E27FC236}">
                <a16:creationId xmlns:a16="http://schemas.microsoft.com/office/drawing/2014/main" id="{33320B48-258F-4F36-A4DC-A56F1F4F2034}"/>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44064" name="Picture 34">
            <a:extLst>
              <a:ext uri="{FF2B5EF4-FFF2-40B4-BE49-F238E27FC236}">
                <a16:creationId xmlns:a16="http://schemas.microsoft.com/office/drawing/2014/main" id="{DA59AD56-298D-42E2-BAAF-35F6D5EDA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103313"/>
            <a:ext cx="8850313" cy="439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6A20BFE-4D2D-4608-A03A-9016CFB74CC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824EEF-13F5-40C7-AFD9-CD87E8EC62D6}" type="slidenum">
              <a:rPr lang="en-US" altLang="en-US" sz="1400"/>
              <a:pPr>
                <a:spcBef>
                  <a:spcPct val="0"/>
                </a:spcBef>
                <a:buClrTx/>
                <a:buSzTx/>
                <a:buFontTx/>
                <a:buNone/>
              </a:pPr>
              <a:t>61</a:t>
            </a:fld>
            <a:endParaRPr lang="en-US" altLang="en-US" sz="1400"/>
          </a:p>
        </p:txBody>
      </p:sp>
      <p:sp>
        <p:nvSpPr>
          <p:cNvPr id="45059" name="Rectangle 2">
            <a:extLst>
              <a:ext uri="{FF2B5EF4-FFF2-40B4-BE49-F238E27FC236}">
                <a16:creationId xmlns:a16="http://schemas.microsoft.com/office/drawing/2014/main" id="{674C0904-FCF4-4E0D-B355-AB6BE5517B56}"/>
              </a:ext>
            </a:extLst>
          </p:cNvPr>
          <p:cNvSpPr>
            <a:spLocks noGrp="1" noChangeArrowheads="1"/>
          </p:cNvSpPr>
          <p:nvPr>
            <p:ph type="title"/>
          </p:nvPr>
        </p:nvSpPr>
        <p:spPr>
          <a:xfrm>
            <a:off x="228600" y="152400"/>
            <a:ext cx="8686800" cy="762000"/>
          </a:xfrm>
        </p:spPr>
        <p:txBody>
          <a:bodyPr/>
          <a:lstStyle/>
          <a:p>
            <a:r>
              <a:rPr lang="en-US" altLang="en-US"/>
              <a:t>Arc Examples</a:t>
            </a:r>
            <a:endParaRPr lang="en-US" altLang="en-US">
              <a:solidFill>
                <a:schemeClr val="tx1"/>
              </a:solidFill>
            </a:endParaRPr>
          </a:p>
        </p:txBody>
      </p:sp>
      <p:sp>
        <p:nvSpPr>
          <p:cNvPr id="3" name="Rectangle 2">
            <a:extLst>
              <a:ext uri="{FF2B5EF4-FFF2-40B4-BE49-F238E27FC236}">
                <a16:creationId xmlns:a16="http://schemas.microsoft.com/office/drawing/2014/main" id="{838FBD44-8205-4D59-84A8-7EA26C78707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19AEAFDD-FC4A-41C3-9B1D-C266FFF71F78}"/>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17DF3EF0-E52F-43AE-9A39-9C176854210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1AAE1F27-AF83-45BF-ADD9-C43BAE8181B3}"/>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032A4B34-7A64-4796-B83F-508D7A59E11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D8EE187F-C997-42BD-A26A-9097B0290817}"/>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0BC764F0-5392-4E3B-BE1B-A40A9689180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1B1B33A2-6963-4CBE-BD3B-1B8A6039EE6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36AAB2E5-B1BC-42B5-8639-9755A30A3627}"/>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BE4B0C11-9A9E-4E94-A379-F1670E82C23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360C87B2-646D-42B6-BC92-8C81581D9DBC}"/>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D65BAACF-1E44-4ADA-B300-E309E2AD2C8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4EAA6B17-1062-4B14-BFFE-F3B06357F5F6}"/>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A0548873-7C07-4C8A-B52E-0523BC8DFDD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86A78E2B-53EA-4A21-8FB6-7829B24ABAF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8AD357EA-3565-4ADC-92E9-37E4A796E453}"/>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DBD2AF98-C04D-4270-B418-AB9AE83FE6A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46C547C7-8E3A-4419-9ABE-140462F7DE5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6091A11F-9568-49BF-BE6D-50393EC7370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ABDE477F-8695-472F-8AE4-DA35D181559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DDFDF9B4-8855-4805-A6F2-53AD02A38B6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
            <a:extLst>
              <a:ext uri="{FF2B5EF4-FFF2-40B4-BE49-F238E27FC236}">
                <a16:creationId xmlns:a16="http://schemas.microsoft.com/office/drawing/2014/main" id="{49D7B7FE-C215-4AE5-8F67-32BCFF0F493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5" name="Rectangle 2">
            <a:extLst>
              <a:ext uri="{FF2B5EF4-FFF2-40B4-BE49-F238E27FC236}">
                <a16:creationId xmlns:a16="http://schemas.microsoft.com/office/drawing/2014/main" id="{5A3D6370-11CC-4CF6-B30E-F4DBF6CFCD1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7" name="Rectangle 4">
            <a:extLst>
              <a:ext uri="{FF2B5EF4-FFF2-40B4-BE49-F238E27FC236}">
                <a16:creationId xmlns:a16="http://schemas.microsoft.com/office/drawing/2014/main" id="{60963347-C7BB-4C21-B025-3E1797329E9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9" name="Rectangle 5">
            <a:extLst>
              <a:ext uri="{FF2B5EF4-FFF2-40B4-BE49-F238E27FC236}">
                <a16:creationId xmlns:a16="http://schemas.microsoft.com/office/drawing/2014/main" id="{6A80354F-5348-4A50-B4C8-3A3933A53555}"/>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5085" name="AutoShape 4">
            <a:hlinkClick r:id="rId2" action="ppaction://program" highlightClick="1"/>
            <a:extLst>
              <a:ext uri="{FF2B5EF4-FFF2-40B4-BE49-F238E27FC236}">
                <a16:creationId xmlns:a16="http://schemas.microsoft.com/office/drawing/2014/main" id="{1F5DEC31-2689-43ED-85B8-9A66721AFE7E}"/>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a:extLst>
              <a:ext uri="{FF2B5EF4-FFF2-40B4-BE49-F238E27FC236}">
                <a16:creationId xmlns:a16="http://schemas.microsoft.com/office/drawing/2014/main" id="{375D913F-AE0F-4088-9B8C-3B7F2DF44835}"/>
              </a:ext>
            </a:extLst>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ShowArc</a:t>
            </a:r>
            <a:endParaRPr lang="en-US" altLang="en-US">
              <a:solidFill>
                <a:schemeClr val="accent1"/>
              </a:solidFill>
            </a:endParaRPr>
          </a:p>
        </p:txBody>
      </p:sp>
      <p:sp>
        <p:nvSpPr>
          <p:cNvPr id="24" name="Rectangle 2">
            <a:extLst>
              <a:ext uri="{FF2B5EF4-FFF2-40B4-BE49-F238E27FC236}">
                <a16:creationId xmlns:a16="http://schemas.microsoft.com/office/drawing/2014/main" id="{7E27E9B0-68A6-4E2A-9F16-99785F3AFE6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1" name="Rectangle 4">
            <a:extLst>
              <a:ext uri="{FF2B5EF4-FFF2-40B4-BE49-F238E27FC236}">
                <a16:creationId xmlns:a16="http://schemas.microsoft.com/office/drawing/2014/main" id="{22374D40-21A5-47A6-9158-C2E0928D5D26}"/>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45089" name="Object 34">
            <a:extLst>
              <a:ext uri="{FF2B5EF4-FFF2-40B4-BE49-F238E27FC236}">
                <a16:creationId xmlns:a16="http://schemas.microsoft.com/office/drawing/2014/main" id="{CCD92A96-4189-4204-9C50-1F33A861FD9A}"/>
              </a:ext>
            </a:extLst>
          </p:cNvPr>
          <p:cNvGraphicFramePr>
            <a:graphicFrameLocks noChangeAspect="1"/>
          </p:cNvGraphicFramePr>
          <p:nvPr/>
        </p:nvGraphicFramePr>
        <p:xfrm>
          <a:off x="2466975" y="1089025"/>
          <a:ext cx="4210050" cy="1671638"/>
        </p:xfrm>
        <a:graphic>
          <a:graphicData uri="http://schemas.openxmlformats.org/presentationml/2006/ole">
            <mc:AlternateContent xmlns:mc="http://schemas.openxmlformats.org/markup-compatibility/2006">
              <mc:Choice xmlns:v="urn:schemas-microsoft-com:vml" Requires="v">
                <p:oleObj name="Picture" r:id="rId4" imgW="2743200" imgH="1092200" progId="Word.Picture.8">
                  <p:embed/>
                </p:oleObj>
              </mc:Choice>
              <mc:Fallback>
                <p:oleObj name="Picture" r:id="rId4" imgW="2743200" imgH="1092200" progId="Word.Picture.8">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1089025"/>
                        <a:ext cx="42100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5">
            <a:extLst>
              <a:ext uri="{FF2B5EF4-FFF2-40B4-BE49-F238E27FC236}">
                <a16:creationId xmlns:a16="http://schemas.microsoft.com/office/drawing/2014/main" id="{B2B0EB49-B304-4F69-B7E5-F9B1E58DA21A}"/>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5091" name="AutoShape 8">
            <a:hlinkClick r:id="rId6" highlightClick="1"/>
            <a:extLst>
              <a:ext uri="{FF2B5EF4-FFF2-40B4-BE49-F238E27FC236}">
                <a16:creationId xmlns:a16="http://schemas.microsoft.com/office/drawing/2014/main" id="{17A16009-8F4D-4AD3-8E84-7202589D0E99}"/>
              </a:ext>
            </a:extLst>
          </p:cNvPr>
          <p:cNvSpPr>
            <a:spLocks noChangeArrowheads="1"/>
          </p:cNvSpPr>
          <p:nvPr/>
        </p:nvSpPr>
        <p:spPr bwMode="auto">
          <a:xfrm>
            <a:off x="3962400" y="57689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 name="Rectangle 2">
            <a:extLst>
              <a:ext uri="{FF2B5EF4-FFF2-40B4-BE49-F238E27FC236}">
                <a16:creationId xmlns:a16="http://schemas.microsoft.com/office/drawing/2014/main" id="{5BAE8DD2-E323-44CD-BE39-604857B1D27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45093" name="Object 27">
            <a:extLst>
              <a:ext uri="{FF2B5EF4-FFF2-40B4-BE49-F238E27FC236}">
                <a16:creationId xmlns:a16="http://schemas.microsoft.com/office/drawing/2014/main" id="{1A4C732A-A34F-4262-85BE-1A832459E458}"/>
              </a:ext>
            </a:extLst>
          </p:cNvPr>
          <p:cNvGraphicFramePr>
            <a:graphicFrameLocks noChangeAspect="1"/>
          </p:cNvGraphicFramePr>
          <p:nvPr/>
        </p:nvGraphicFramePr>
        <p:xfrm>
          <a:off x="304800" y="2838450"/>
          <a:ext cx="8213725" cy="2724150"/>
        </p:xfrm>
        <a:graphic>
          <a:graphicData uri="http://schemas.openxmlformats.org/presentationml/2006/ole">
            <mc:AlternateContent xmlns:mc="http://schemas.openxmlformats.org/markup-compatibility/2006">
              <mc:Choice xmlns:v="urn:schemas-microsoft-com:vml" Requires="v">
                <p:oleObj name="Picture" r:id="rId7" imgW="4617720" imgH="1527048" progId="Word.Picture.8">
                  <p:embed/>
                </p:oleObj>
              </mc:Choice>
              <mc:Fallback>
                <p:oleObj name="Picture" r:id="rId7" imgW="4617720" imgH="1527048" progId="Word.Picture.8">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838450"/>
                        <a:ext cx="82137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AD923FB3-3E08-4A58-A1B2-08FB4CF7B6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73ECED-C6EA-4BD7-A79B-6437E8BA3C91}" type="slidenum">
              <a:rPr lang="en-US" altLang="en-US" sz="1400"/>
              <a:pPr>
                <a:spcBef>
                  <a:spcPct val="0"/>
                </a:spcBef>
                <a:buClrTx/>
                <a:buSzTx/>
                <a:buFontTx/>
                <a:buNone/>
              </a:pPr>
              <a:t>62</a:t>
            </a:fld>
            <a:endParaRPr lang="en-US" altLang="en-US" sz="1400"/>
          </a:p>
        </p:txBody>
      </p:sp>
      <p:sp>
        <p:nvSpPr>
          <p:cNvPr id="46083" name="Rectangle 2">
            <a:extLst>
              <a:ext uri="{FF2B5EF4-FFF2-40B4-BE49-F238E27FC236}">
                <a16:creationId xmlns:a16="http://schemas.microsoft.com/office/drawing/2014/main" id="{ACA21F40-DEFF-4898-A7AA-64C9EF6C2DCD}"/>
              </a:ext>
            </a:extLst>
          </p:cNvPr>
          <p:cNvSpPr>
            <a:spLocks noGrp="1" noChangeArrowheads="1"/>
          </p:cNvSpPr>
          <p:nvPr>
            <p:ph type="title"/>
          </p:nvPr>
        </p:nvSpPr>
        <p:spPr>
          <a:xfrm>
            <a:off x="228600" y="152400"/>
            <a:ext cx="8686800" cy="762000"/>
          </a:xfrm>
        </p:spPr>
        <p:txBody>
          <a:bodyPr/>
          <a:lstStyle/>
          <a:p>
            <a:r>
              <a:rPr lang="en-US" altLang="en-US"/>
              <a:t>Polygon and Polyline</a:t>
            </a:r>
            <a:endParaRPr lang="en-US" altLang="en-US">
              <a:solidFill>
                <a:schemeClr val="tx1"/>
              </a:solidFill>
            </a:endParaRPr>
          </a:p>
        </p:txBody>
      </p:sp>
      <p:sp>
        <p:nvSpPr>
          <p:cNvPr id="3" name="Rectangle 2">
            <a:extLst>
              <a:ext uri="{FF2B5EF4-FFF2-40B4-BE49-F238E27FC236}">
                <a16:creationId xmlns:a16="http://schemas.microsoft.com/office/drawing/2014/main" id="{EFE79F40-256D-4EF4-8505-8F8873A71B1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DC63A497-9C90-4BD0-87A7-A15C202BB9FF}"/>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2ABAEF94-62FA-4C95-BAAC-DFF9555FDA4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7A23BF6D-DA8A-4610-8453-C79368E7B018}"/>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9573F7DC-94D3-4EED-99CB-D3F3D5BE304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61BC956F-6512-4E5D-842F-CB3579DDE65F}"/>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825B7766-0C29-443B-B0BA-3231653CC8C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F179ACBD-98D8-426B-98D0-7F0E5E6B7AA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062F24E5-273D-4A5C-AE3C-98010A111098}"/>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A5A7CFEE-274E-4551-9FA4-72363C4E8A8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8306E730-13F0-42E6-9E54-F2683F1EBF25}"/>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0D74080A-E52F-4ABF-A6E9-D38F9616A11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592F97AD-772B-4D32-BC0B-7C6C04DF97AA}"/>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A61FFB96-1DC6-4881-A980-85283E7C583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566A29D2-5361-4D8E-BA6A-977AC9540DC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4AF893EA-B8CA-465F-9DEC-60C824DE2652}"/>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11C6A802-E4B8-448C-AF64-9162AE1D9F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C96A2889-8422-4547-9861-7D16662A2CC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1BF9A3FE-9472-4454-B09D-F21DF808506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C33C69EA-A5D5-4C03-A710-4B5BFCE4EED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3C201FBC-74D7-416F-916D-EE377816C8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
            <a:extLst>
              <a:ext uri="{FF2B5EF4-FFF2-40B4-BE49-F238E27FC236}">
                <a16:creationId xmlns:a16="http://schemas.microsoft.com/office/drawing/2014/main" id="{A4573375-3AD1-43A3-B194-65D30B05CE4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5" name="Rectangle 2">
            <a:extLst>
              <a:ext uri="{FF2B5EF4-FFF2-40B4-BE49-F238E27FC236}">
                <a16:creationId xmlns:a16="http://schemas.microsoft.com/office/drawing/2014/main" id="{5677A828-50BE-486D-9D80-FED4574E90C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7" name="Rectangle 4">
            <a:extLst>
              <a:ext uri="{FF2B5EF4-FFF2-40B4-BE49-F238E27FC236}">
                <a16:creationId xmlns:a16="http://schemas.microsoft.com/office/drawing/2014/main" id="{E0BFFEBB-1F0A-4CB4-95A9-C1E41901B80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9" name="Rectangle 5">
            <a:extLst>
              <a:ext uri="{FF2B5EF4-FFF2-40B4-BE49-F238E27FC236}">
                <a16:creationId xmlns:a16="http://schemas.microsoft.com/office/drawing/2014/main" id="{7A49C891-BEC8-4EC6-90CB-A8523F6F516E}"/>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6109" name="AutoShape 4">
            <a:hlinkClick r:id="rId2" action="ppaction://program" highlightClick="1"/>
            <a:extLst>
              <a:ext uri="{FF2B5EF4-FFF2-40B4-BE49-F238E27FC236}">
                <a16:creationId xmlns:a16="http://schemas.microsoft.com/office/drawing/2014/main" id="{6AA04B03-2C24-46C8-A2CC-63652F1AFB92}"/>
              </a:ext>
            </a:extLst>
          </p:cNvPr>
          <p:cNvSpPr>
            <a:spLocks noChangeArrowheads="1"/>
          </p:cNvSpPr>
          <p:nvPr/>
        </p:nvSpPr>
        <p:spPr bwMode="auto">
          <a:xfrm>
            <a:off x="7123113" y="578961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a:extLst>
              <a:ext uri="{FF2B5EF4-FFF2-40B4-BE49-F238E27FC236}">
                <a16:creationId xmlns:a16="http://schemas.microsoft.com/office/drawing/2014/main" id="{019CE1B2-A7B5-471B-8023-A49705B8DA94}"/>
              </a:ext>
            </a:extLst>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ShowArc</a:t>
            </a:r>
            <a:endParaRPr lang="en-US" altLang="en-US">
              <a:solidFill>
                <a:schemeClr val="accent1"/>
              </a:solidFill>
            </a:endParaRPr>
          </a:p>
        </p:txBody>
      </p:sp>
      <p:sp>
        <p:nvSpPr>
          <p:cNvPr id="24" name="Rectangle 2">
            <a:extLst>
              <a:ext uri="{FF2B5EF4-FFF2-40B4-BE49-F238E27FC236}">
                <a16:creationId xmlns:a16="http://schemas.microsoft.com/office/drawing/2014/main" id="{2BFEF489-8C4F-4148-A0F1-6371557123E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1" name="Rectangle 4">
            <a:extLst>
              <a:ext uri="{FF2B5EF4-FFF2-40B4-BE49-F238E27FC236}">
                <a16:creationId xmlns:a16="http://schemas.microsoft.com/office/drawing/2014/main" id="{FB99B6C3-02F6-4589-8A45-816A3B7ADB57}"/>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6" name="Rectangle 5">
            <a:extLst>
              <a:ext uri="{FF2B5EF4-FFF2-40B4-BE49-F238E27FC236}">
                <a16:creationId xmlns:a16="http://schemas.microsoft.com/office/drawing/2014/main" id="{0E303E01-3831-4D18-A4BE-5BC93F0E5C83}"/>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6114" name="AutoShape 8">
            <a:hlinkClick r:id="rId4" highlightClick="1"/>
            <a:extLst>
              <a:ext uri="{FF2B5EF4-FFF2-40B4-BE49-F238E27FC236}">
                <a16:creationId xmlns:a16="http://schemas.microsoft.com/office/drawing/2014/main" id="{308B7284-A7E1-448B-854E-74B7FA8FB20F}"/>
              </a:ext>
            </a:extLst>
          </p:cNvPr>
          <p:cNvSpPr>
            <a:spLocks noChangeArrowheads="1"/>
          </p:cNvSpPr>
          <p:nvPr/>
        </p:nvSpPr>
        <p:spPr bwMode="auto">
          <a:xfrm>
            <a:off x="3962400" y="57689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 name="Rectangle 2">
            <a:extLst>
              <a:ext uri="{FF2B5EF4-FFF2-40B4-BE49-F238E27FC236}">
                <a16:creationId xmlns:a16="http://schemas.microsoft.com/office/drawing/2014/main" id="{1A8E3290-35FF-47D1-9ABE-26435048234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pic>
        <p:nvPicPr>
          <p:cNvPr id="46116" name="Picture 2">
            <a:extLst>
              <a:ext uri="{FF2B5EF4-FFF2-40B4-BE49-F238E27FC236}">
                <a16:creationId xmlns:a16="http://schemas.microsoft.com/office/drawing/2014/main" id="{E63E3F40-A7D1-443D-9694-90C02E16E1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57325"/>
            <a:ext cx="88201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ED773F09-4DA7-42CB-A375-2AE4186A2D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AE5306-4D67-42F4-B88A-24198C621543}" type="slidenum">
              <a:rPr lang="en-US" altLang="en-US" sz="1400"/>
              <a:pPr>
                <a:spcBef>
                  <a:spcPct val="0"/>
                </a:spcBef>
                <a:buClrTx/>
                <a:buSzTx/>
                <a:buFontTx/>
                <a:buNone/>
              </a:pPr>
              <a:t>63</a:t>
            </a:fld>
            <a:endParaRPr lang="en-US" altLang="en-US" sz="1400"/>
          </a:p>
        </p:txBody>
      </p:sp>
      <p:sp>
        <p:nvSpPr>
          <p:cNvPr id="47107" name="Rectangle 2">
            <a:extLst>
              <a:ext uri="{FF2B5EF4-FFF2-40B4-BE49-F238E27FC236}">
                <a16:creationId xmlns:a16="http://schemas.microsoft.com/office/drawing/2014/main" id="{0373C2E3-24DF-4ECF-BCBA-BA5A128091BF}"/>
              </a:ext>
            </a:extLst>
          </p:cNvPr>
          <p:cNvSpPr>
            <a:spLocks noGrp="1" noChangeArrowheads="1"/>
          </p:cNvSpPr>
          <p:nvPr>
            <p:ph type="title"/>
          </p:nvPr>
        </p:nvSpPr>
        <p:spPr>
          <a:xfrm>
            <a:off x="228600" y="152400"/>
            <a:ext cx="8686800" cy="762000"/>
          </a:xfrm>
        </p:spPr>
        <p:txBody>
          <a:bodyPr/>
          <a:lstStyle/>
          <a:p>
            <a:r>
              <a:rPr lang="en-US" altLang="en-US"/>
              <a:t>Polygon</a:t>
            </a:r>
            <a:endParaRPr lang="en-US" altLang="en-US">
              <a:solidFill>
                <a:schemeClr val="tx1"/>
              </a:solidFill>
            </a:endParaRPr>
          </a:p>
        </p:txBody>
      </p:sp>
      <p:sp>
        <p:nvSpPr>
          <p:cNvPr id="3" name="Rectangle 2">
            <a:extLst>
              <a:ext uri="{FF2B5EF4-FFF2-40B4-BE49-F238E27FC236}">
                <a16:creationId xmlns:a16="http://schemas.microsoft.com/office/drawing/2014/main" id="{07076072-C7FF-4BBA-B062-58F238F2B7D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C8A55C46-5B3A-4572-9F83-2FDFD7DDCC8B}"/>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EF14F81C-6872-4430-9794-D8253A7F06C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EFD70AF9-3993-4999-84DC-0F6C0CC07D2D}"/>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D79DA35E-4D5C-4B3F-9D6D-1A33569B698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ADA7C873-B5CE-4718-A754-554157031183}"/>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432DC549-A498-45A4-893B-214378A5FDF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02F8A4CC-0D52-48FF-981E-8DA17302830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9964AABE-5DC6-49C8-9E13-14BE33E4FE10}"/>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D62BE521-772A-4C49-8E97-CE020D50470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C1394403-167A-46E2-8C26-BF7B7512B11D}"/>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FBC615CC-4B60-435B-ABDC-93FF8DD7B42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CEEBCC11-4754-499F-94B4-B79E3A0EE9CC}"/>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DF12C3ED-9053-452F-80E0-642827C82C2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9BC580D7-970A-4E28-9816-5C3975F9C3F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28BBCDAC-1793-4589-A3C2-AAC8CD95E3F1}"/>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0" name="Rectangle 2">
            <a:extLst>
              <a:ext uri="{FF2B5EF4-FFF2-40B4-BE49-F238E27FC236}">
                <a16:creationId xmlns:a16="http://schemas.microsoft.com/office/drawing/2014/main" id="{AC1B2702-8C02-4135-887D-ABD4CEEF46D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53B4F96D-9687-4A1C-ABE6-9136131DF9F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7" name="Rectangle 2">
            <a:extLst>
              <a:ext uri="{FF2B5EF4-FFF2-40B4-BE49-F238E27FC236}">
                <a16:creationId xmlns:a16="http://schemas.microsoft.com/office/drawing/2014/main" id="{01872CF8-13C5-4E0A-8BC9-036DA66DC7A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3" name="Rectangle 4">
            <a:extLst>
              <a:ext uri="{FF2B5EF4-FFF2-40B4-BE49-F238E27FC236}">
                <a16:creationId xmlns:a16="http://schemas.microsoft.com/office/drawing/2014/main" id="{4615A9D4-D66F-4993-BD71-56AAFC73199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6" name="Rectangle 2">
            <a:extLst>
              <a:ext uri="{FF2B5EF4-FFF2-40B4-BE49-F238E27FC236}">
                <a16:creationId xmlns:a16="http://schemas.microsoft.com/office/drawing/2014/main" id="{1D0346D2-3E04-486D-B04C-72B942DC5D1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
            <a:extLst>
              <a:ext uri="{FF2B5EF4-FFF2-40B4-BE49-F238E27FC236}">
                <a16:creationId xmlns:a16="http://schemas.microsoft.com/office/drawing/2014/main" id="{A41AA238-B72F-4174-BFAB-E457C166911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5" name="Rectangle 2">
            <a:extLst>
              <a:ext uri="{FF2B5EF4-FFF2-40B4-BE49-F238E27FC236}">
                <a16:creationId xmlns:a16="http://schemas.microsoft.com/office/drawing/2014/main" id="{BA6CE7D3-71EA-4484-B293-4C921FC211C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7" name="Rectangle 4">
            <a:extLst>
              <a:ext uri="{FF2B5EF4-FFF2-40B4-BE49-F238E27FC236}">
                <a16:creationId xmlns:a16="http://schemas.microsoft.com/office/drawing/2014/main" id="{661B508E-EC7C-48A8-8D6E-10FFEDC97CB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9" name="Rectangle 5">
            <a:extLst>
              <a:ext uri="{FF2B5EF4-FFF2-40B4-BE49-F238E27FC236}">
                <a16:creationId xmlns:a16="http://schemas.microsoft.com/office/drawing/2014/main" id="{8740D93A-31EC-46D4-B02C-7C4626FFEB60}"/>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7133" name="AutoShape 4">
            <a:hlinkClick r:id="rId2" action="ppaction://program" highlightClick="1"/>
            <a:extLst>
              <a:ext uri="{FF2B5EF4-FFF2-40B4-BE49-F238E27FC236}">
                <a16:creationId xmlns:a16="http://schemas.microsoft.com/office/drawing/2014/main" id="{CF9374A3-3D17-4ABD-B879-9967FD62E77C}"/>
              </a:ext>
            </a:extLst>
          </p:cNvPr>
          <p:cNvSpPr>
            <a:spLocks noChangeArrowheads="1"/>
          </p:cNvSpPr>
          <p:nvPr/>
        </p:nvSpPr>
        <p:spPr bwMode="auto">
          <a:xfrm>
            <a:off x="7132638" y="55626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 name="AutoShape 7">
            <a:hlinkClick r:id="" action="ppaction://noaction" highlightClick="1"/>
            <a:extLst>
              <a:ext uri="{FF2B5EF4-FFF2-40B4-BE49-F238E27FC236}">
                <a16:creationId xmlns:a16="http://schemas.microsoft.com/office/drawing/2014/main" id="{C8CD6694-04FA-429B-9419-9FB48991FC12}"/>
              </a:ext>
            </a:extLst>
          </p:cNvPr>
          <p:cNvSpPr>
            <a:spLocks noChangeArrowheads="1"/>
          </p:cNvSpPr>
          <p:nvPr/>
        </p:nvSpPr>
        <p:spPr bwMode="auto">
          <a:xfrm>
            <a:off x="4581525" y="556260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3" action="ppaction://program"/>
              </a:rPr>
              <a:t>ShowPolygon</a:t>
            </a:r>
            <a:endParaRPr lang="en-US" altLang="en-US">
              <a:solidFill>
                <a:schemeClr val="accent1"/>
              </a:solidFill>
            </a:endParaRPr>
          </a:p>
        </p:txBody>
      </p:sp>
      <p:sp>
        <p:nvSpPr>
          <p:cNvPr id="24" name="Rectangle 2">
            <a:extLst>
              <a:ext uri="{FF2B5EF4-FFF2-40B4-BE49-F238E27FC236}">
                <a16:creationId xmlns:a16="http://schemas.microsoft.com/office/drawing/2014/main" id="{66921A5A-440B-426B-8C01-43178480AFD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1" name="Rectangle 4">
            <a:extLst>
              <a:ext uri="{FF2B5EF4-FFF2-40B4-BE49-F238E27FC236}">
                <a16:creationId xmlns:a16="http://schemas.microsoft.com/office/drawing/2014/main" id="{D76EB9B9-0098-4F3F-B6CE-AC245F9BBFBC}"/>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36" name="Rectangle 5">
            <a:extLst>
              <a:ext uri="{FF2B5EF4-FFF2-40B4-BE49-F238E27FC236}">
                <a16:creationId xmlns:a16="http://schemas.microsoft.com/office/drawing/2014/main" id="{A9FA53D6-32E8-4F25-B559-A62E83CB21F7}"/>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7138" name="AutoShape 8">
            <a:hlinkClick r:id="rId4" highlightClick="1"/>
            <a:extLst>
              <a:ext uri="{FF2B5EF4-FFF2-40B4-BE49-F238E27FC236}">
                <a16:creationId xmlns:a16="http://schemas.microsoft.com/office/drawing/2014/main" id="{25C397E3-B738-43E4-8D94-DDFB4B227A96}"/>
              </a:ext>
            </a:extLst>
          </p:cNvPr>
          <p:cNvSpPr>
            <a:spLocks noChangeArrowheads="1"/>
          </p:cNvSpPr>
          <p:nvPr/>
        </p:nvSpPr>
        <p:spPr bwMode="auto">
          <a:xfrm>
            <a:off x="3971925" y="55419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 name="Rectangle 2">
            <a:extLst>
              <a:ext uri="{FF2B5EF4-FFF2-40B4-BE49-F238E27FC236}">
                <a16:creationId xmlns:a16="http://schemas.microsoft.com/office/drawing/2014/main" id="{01EF500E-93C0-40CA-B74B-AB81590FBA4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8" name="Rectangle 2">
            <a:extLst>
              <a:ext uri="{FF2B5EF4-FFF2-40B4-BE49-F238E27FC236}">
                <a16:creationId xmlns:a16="http://schemas.microsoft.com/office/drawing/2014/main" id="{3CDC5AC1-36CC-4CE3-A848-77C46BA82C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47141" name="Object 29">
            <a:extLst>
              <a:ext uri="{FF2B5EF4-FFF2-40B4-BE49-F238E27FC236}">
                <a16:creationId xmlns:a16="http://schemas.microsoft.com/office/drawing/2014/main" id="{990D195A-B657-48EB-B019-C0E2DAE92C76}"/>
              </a:ext>
            </a:extLst>
          </p:cNvPr>
          <p:cNvGraphicFramePr>
            <a:graphicFrameLocks noChangeAspect="1"/>
          </p:cNvGraphicFramePr>
          <p:nvPr/>
        </p:nvGraphicFramePr>
        <p:xfrm>
          <a:off x="9525" y="1089025"/>
          <a:ext cx="9090025" cy="1882775"/>
        </p:xfrm>
        <a:graphic>
          <a:graphicData uri="http://schemas.openxmlformats.org/presentationml/2006/ole">
            <mc:AlternateContent xmlns:mc="http://schemas.openxmlformats.org/markup-compatibility/2006">
              <mc:Choice xmlns:v="urn:schemas-microsoft-com:vml" Requires="v">
                <p:oleObj name="Picture" r:id="rId5" imgW="5257041" imgH="1084521" progId="Word.Picture.8">
                  <p:embed/>
                </p:oleObj>
              </mc:Choice>
              <mc:Fallback>
                <p:oleObj name="Picture" r:id="rId5" imgW="5257041" imgH="1084521" progId="Word.Picture.8">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 y="1089025"/>
                        <a:ext cx="90900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124B97A-E898-4FF2-BE6E-F7DEFC820D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813109-C199-481B-999E-F54F8B98937A}" type="slidenum">
              <a:rPr lang="en-US" altLang="en-US" sz="1400"/>
              <a:pPr>
                <a:spcBef>
                  <a:spcPct val="0"/>
                </a:spcBef>
                <a:buClrTx/>
                <a:buSzTx/>
                <a:buFontTx/>
                <a:buNone/>
              </a:pPr>
              <a:t>64</a:t>
            </a:fld>
            <a:endParaRPr lang="en-US" altLang="en-US" sz="1400"/>
          </a:p>
        </p:txBody>
      </p:sp>
      <p:sp>
        <p:nvSpPr>
          <p:cNvPr id="48131" name="Rectangle 2">
            <a:extLst>
              <a:ext uri="{FF2B5EF4-FFF2-40B4-BE49-F238E27FC236}">
                <a16:creationId xmlns:a16="http://schemas.microsoft.com/office/drawing/2014/main" id="{33B71C3C-E757-43D8-A159-D596071AB9C2}"/>
              </a:ext>
            </a:extLst>
          </p:cNvPr>
          <p:cNvSpPr>
            <a:spLocks noGrp="1" noChangeArrowheads="1"/>
          </p:cNvSpPr>
          <p:nvPr>
            <p:ph type="title"/>
          </p:nvPr>
        </p:nvSpPr>
        <p:spPr>
          <a:xfrm>
            <a:off x="228600" y="152400"/>
            <a:ext cx="8686800" cy="762000"/>
          </a:xfrm>
        </p:spPr>
        <p:txBody>
          <a:bodyPr/>
          <a:lstStyle/>
          <a:p>
            <a:r>
              <a:rPr lang="en-US" altLang="en-US" b="1"/>
              <a:t>Case Study: The </a:t>
            </a:r>
            <a:r>
              <a:rPr lang="en-US" altLang="en-US"/>
              <a:t>ClockPane</a:t>
            </a:r>
            <a:r>
              <a:rPr lang="en-US" altLang="en-US" b="1"/>
              <a:t> Class</a:t>
            </a:r>
            <a:endParaRPr lang="en-US" altLang="en-US"/>
          </a:p>
        </p:txBody>
      </p:sp>
      <p:sp>
        <p:nvSpPr>
          <p:cNvPr id="3" name="Rectangle 2">
            <a:extLst>
              <a:ext uri="{FF2B5EF4-FFF2-40B4-BE49-F238E27FC236}">
                <a16:creationId xmlns:a16="http://schemas.microsoft.com/office/drawing/2014/main" id="{95FC18BD-B0A0-456C-8EDD-3CF61D1853E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8" name="Rectangle 3">
            <a:extLst>
              <a:ext uri="{FF2B5EF4-FFF2-40B4-BE49-F238E27FC236}">
                <a16:creationId xmlns:a16="http://schemas.microsoft.com/office/drawing/2014/main" id="{E0AC391A-8F62-44C8-AFEE-353AEC7BB284}"/>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 name="Rectangle 2">
            <a:extLst>
              <a:ext uri="{FF2B5EF4-FFF2-40B4-BE49-F238E27FC236}">
                <a16:creationId xmlns:a16="http://schemas.microsoft.com/office/drawing/2014/main" id="{87A70865-D6CE-448C-B3B4-8D7D3F353E0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 name="Rectangle 3">
            <a:extLst>
              <a:ext uri="{FF2B5EF4-FFF2-40B4-BE49-F238E27FC236}">
                <a16:creationId xmlns:a16="http://schemas.microsoft.com/office/drawing/2014/main" id="{48EC7507-BF0E-4114-8013-774F00663930}"/>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 name="Rectangle 2">
            <a:extLst>
              <a:ext uri="{FF2B5EF4-FFF2-40B4-BE49-F238E27FC236}">
                <a16:creationId xmlns:a16="http://schemas.microsoft.com/office/drawing/2014/main" id="{61D36D06-A170-4A62-A9C1-E01CE198342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2" name="Rectangle 3">
            <a:extLst>
              <a:ext uri="{FF2B5EF4-FFF2-40B4-BE49-F238E27FC236}">
                <a16:creationId xmlns:a16="http://schemas.microsoft.com/office/drawing/2014/main" id="{B47CBD62-D17D-4DA4-AAE7-16E92A581F8E}"/>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9" name="Rectangle 2">
            <a:extLst>
              <a:ext uri="{FF2B5EF4-FFF2-40B4-BE49-F238E27FC236}">
                <a16:creationId xmlns:a16="http://schemas.microsoft.com/office/drawing/2014/main" id="{374764D3-DB92-450A-B67C-CFC9913A7E6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1" name="Rectangle 2">
            <a:extLst>
              <a:ext uri="{FF2B5EF4-FFF2-40B4-BE49-F238E27FC236}">
                <a16:creationId xmlns:a16="http://schemas.microsoft.com/office/drawing/2014/main" id="{854E3342-C7C9-4E3A-8762-9DCFCAB686A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5" name="Rectangle 3">
            <a:extLst>
              <a:ext uri="{FF2B5EF4-FFF2-40B4-BE49-F238E27FC236}">
                <a16:creationId xmlns:a16="http://schemas.microsoft.com/office/drawing/2014/main" id="{8FE9EDCF-7F3B-481D-B21D-8E381E4A543D}"/>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3" name="Rectangle 2">
            <a:extLst>
              <a:ext uri="{FF2B5EF4-FFF2-40B4-BE49-F238E27FC236}">
                <a16:creationId xmlns:a16="http://schemas.microsoft.com/office/drawing/2014/main" id="{581537D7-8AD2-4AF9-896D-0B9F4D9885A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7" name="Rectangle 3">
            <a:extLst>
              <a:ext uri="{FF2B5EF4-FFF2-40B4-BE49-F238E27FC236}">
                <a16:creationId xmlns:a16="http://schemas.microsoft.com/office/drawing/2014/main" id="{AECBF571-1FD9-4685-94B7-5E9010FC271C}"/>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4" name="Rectangle 2">
            <a:extLst>
              <a:ext uri="{FF2B5EF4-FFF2-40B4-BE49-F238E27FC236}">
                <a16:creationId xmlns:a16="http://schemas.microsoft.com/office/drawing/2014/main" id="{2A72F341-8E0C-4557-BEF6-48C9A787897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9" name="Rectangle 3">
            <a:extLst>
              <a:ext uri="{FF2B5EF4-FFF2-40B4-BE49-F238E27FC236}">
                <a16:creationId xmlns:a16="http://schemas.microsoft.com/office/drawing/2014/main" id="{8FF34656-4F5E-4878-A3B0-A94F914BF71D}"/>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6" name="Rectangle 2">
            <a:extLst>
              <a:ext uri="{FF2B5EF4-FFF2-40B4-BE49-F238E27FC236}">
                <a16:creationId xmlns:a16="http://schemas.microsoft.com/office/drawing/2014/main" id="{6FA9AB11-799E-4D11-BFCC-9863C0A6F54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8" name="Rectangle 2">
            <a:extLst>
              <a:ext uri="{FF2B5EF4-FFF2-40B4-BE49-F238E27FC236}">
                <a16:creationId xmlns:a16="http://schemas.microsoft.com/office/drawing/2014/main" id="{2C86E629-96BE-4485-B045-7ECC3F00ABF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2" name="Rectangle 3">
            <a:extLst>
              <a:ext uri="{FF2B5EF4-FFF2-40B4-BE49-F238E27FC236}">
                <a16:creationId xmlns:a16="http://schemas.microsoft.com/office/drawing/2014/main" id="{C291F58C-1870-47CF-9446-1ABA33F1EA88}"/>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48148" name="Rectangle 3">
            <a:extLst>
              <a:ext uri="{FF2B5EF4-FFF2-40B4-BE49-F238E27FC236}">
                <a16:creationId xmlns:a16="http://schemas.microsoft.com/office/drawing/2014/main" id="{E1057E9C-1921-4BCE-BB8B-E21D0B78A0EB}"/>
              </a:ext>
            </a:extLst>
          </p:cNvPr>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This case study develops a class that displays a clock on a pane.</a:t>
            </a:r>
          </a:p>
        </p:txBody>
      </p:sp>
      <p:sp>
        <p:nvSpPr>
          <p:cNvPr id="20" name="Rectangle 2">
            <a:extLst>
              <a:ext uri="{FF2B5EF4-FFF2-40B4-BE49-F238E27FC236}">
                <a16:creationId xmlns:a16="http://schemas.microsoft.com/office/drawing/2014/main" id="{10602740-2604-4175-B176-77CAE3D873A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5" name="Rectangle 2">
            <a:extLst>
              <a:ext uri="{FF2B5EF4-FFF2-40B4-BE49-F238E27FC236}">
                <a16:creationId xmlns:a16="http://schemas.microsoft.com/office/drawing/2014/main" id="{77399E09-21C3-4C40-9B2B-8AF1B223706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6" name="AutoShape 7">
            <a:hlinkClick r:id="" action="ppaction://noaction" highlightClick="1"/>
            <a:extLst>
              <a:ext uri="{FF2B5EF4-FFF2-40B4-BE49-F238E27FC236}">
                <a16:creationId xmlns:a16="http://schemas.microsoft.com/office/drawing/2014/main" id="{0995F0E1-3C2E-4DBC-AEDF-DACBAAD00DFC}"/>
              </a:ext>
            </a:extLst>
          </p:cNvPr>
          <p:cNvSpPr>
            <a:spLocks noChangeArrowheads="1"/>
          </p:cNvSpPr>
          <p:nvPr/>
        </p:nvSpPr>
        <p:spPr bwMode="auto">
          <a:xfrm>
            <a:off x="7234238" y="5410200"/>
            <a:ext cx="170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a:solidFill>
                  <a:schemeClr val="accent1"/>
                </a:solidFill>
                <a:latin typeface="Book Antiqua" panose="02040602050305030304" pitchFamily="18" charset="0"/>
                <a:hlinkClick r:id="rId2" action="ppaction://program"/>
              </a:rPr>
              <a:t>ClockPane</a:t>
            </a:r>
            <a:endParaRPr lang="en-US" altLang="en-US">
              <a:solidFill>
                <a:schemeClr val="accent1"/>
              </a:solidFill>
            </a:endParaRPr>
          </a:p>
        </p:txBody>
      </p:sp>
      <p:sp>
        <p:nvSpPr>
          <p:cNvPr id="48152" name="AutoShape 8">
            <a:hlinkClick r:id="rId3" highlightClick="1"/>
            <a:extLst>
              <a:ext uri="{FF2B5EF4-FFF2-40B4-BE49-F238E27FC236}">
                <a16:creationId xmlns:a16="http://schemas.microsoft.com/office/drawing/2014/main" id="{27F597D0-3220-4001-B054-7B71AC7F275A}"/>
              </a:ext>
            </a:extLst>
          </p:cNvPr>
          <p:cNvSpPr>
            <a:spLocks noChangeArrowheads="1"/>
          </p:cNvSpPr>
          <p:nvPr/>
        </p:nvSpPr>
        <p:spPr bwMode="auto">
          <a:xfrm>
            <a:off x="8431213" y="4724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Rectangle 27">
            <a:extLst>
              <a:ext uri="{FF2B5EF4-FFF2-40B4-BE49-F238E27FC236}">
                <a16:creationId xmlns:a16="http://schemas.microsoft.com/office/drawing/2014/main" id="{4954A7F7-8B22-41CD-B50A-99C898AB7CDC}"/>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21" name="Rectangle 28">
            <a:extLst>
              <a:ext uri="{FF2B5EF4-FFF2-40B4-BE49-F238E27FC236}">
                <a16:creationId xmlns:a16="http://schemas.microsoft.com/office/drawing/2014/main" id="{A89D6277-79E1-462E-8AE7-A6ACD9888E04}"/>
              </a:ext>
            </a:extLst>
          </p:cNvPr>
          <p:cNvSpPr>
            <a:spLocks noChangeArrowheads="1"/>
          </p:cNvSpPr>
          <p:nvPr/>
        </p:nvSpPr>
        <p:spPr bwMode="auto">
          <a:xfrm>
            <a:off x="0" y="257175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1pPr>
            <a:lvl2pPr marL="742950" indent="-28575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2pPr>
            <a:lvl3pPr marL="1143000" indent="-22860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4pPr>
            <a:lvl5pPr marL="2057400" indent="-22860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9pPr>
          </a:lstStyle>
          <a:p>
            <a:pPr>
              <a:defRPr/>
            </a:pPr>
            <a:endParaRPr lang="en-US" altLang="en-US"/>
          </a:p>
        </p:txBody>
      </p:sp>
      <p:sp>
        <p:nvSpPr>
          <p:cNvPr id="23" name="Rectangle 31">
            <a:extLst>
              <a:ext uri="{FF2B5EF4-FFF2-40B4-BE49-F238E27FC236}">
                <a16:creationId xmlns:a16="http://schemas.microsoft.com/office/drawing/2014/main" id="{2C07C79C-7C4A-4B25-9A92-BB7D8C5ACB43}"/>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aphicFrame>
        <p:nvGraphicFramePr>
          <p:cNvPr id="48156" name="Object 23">
            <a:extLst>
              <a:ext uri="{FF2B5EF4-FFF2-40B4-BE49-F238E27FC236}">
                <a16:creationId xmlns:a16="http://schemas.microsoft.com/office/drawing/2014/main" id="{F3A07C3A-5C45-4B3D-9259-2902A32CCA99}"/>
              </a:ext>
            </a:extLst>
          </p:cNvPr>
          <p:cNvGraphicFramePr>
            <a:graphicFrameLocks noChangeAspect="1"/>
          </p:cNvGraphicFramePr>
          <p:nvPr/>
        </p:nvGraphicFramePr>
        <p:xfrm>
          <a:off x="152400" y="2057400"/>
          <a:ext cx="7188200" cy="3733800"/>
        </p:xfrm>
        <a:graphic>
          <a:graphicData uri="http://schemas.openxmlformats.org/presentationml/2006/ole">
            <mc:AlternateContent xmlns:mc="http://schemas.openxmlformats.org/markup-compatibility/2006">
              <mc:Choice xmlns:v="urn:schemas-microsoft-com:vml" Requires="v">
                <p:oleObj name="Picture" r:id="rId4" imgW="4396740" imgH="2284476" progId="Word.Picture.8">
                  <p:embed/>
                </p:oleObj>
              </mc:Choice>
              <mc:Fallback>
                <p:oleObj name="Picture" r:id="rId4" imgW="4396740" imgH="2284476" progId="Word.Picture.8">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057400"/>
                        <a:ext cx="7188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32">
            <a:extLst>
              <a:ext uri="{FF2B5EF4-FFF2-40B4-BE49-F238E27FC236}">
                <a16:creationId xmlns:a16="http://schemas.microsoft.com/office/drawing/2014/main" id="{D7AFE0FB-7C5E-42E9-8646-B40CD377478D}"/>
              </a:ext>
            </a:extLst>
          </p:cNvPr>
          <p:cNvSpPr>
            <a:spLocks noChangeArrowheads="1"/>
          </p:cNvSpPr>
          <p:nvPr/>
        </p:nvSpPr>
        <p:spPr bwMode="auto">
          <a:xfrm>
            <a:off x="0" y="27432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1pPr>
            <a:lvl2pPr marL="742950" indent="-28575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2pPr>
            <a:lvl3pPr marL="1143000" indent="-22860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4pPr>
            <a:lvl5pPr marL="2057400" indent="-228600">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9pPr>
          </a:lstStyle>
          <a:p>
            <a:pPr>
              <a:defRPr/>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24412A49-84D2-45A7-AB0C-67F1A51D40B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7ADB1A-D62C-419D-9561-191EE7779D8F}" type="slidenum">
              <a:rPr lang="en-US" altLang="en-US" sz="1400"/>
              <a:pPr>
                <a:spcBef>
                  <a:spcPct val="0"/>
                </a:spcBef>
                <a:buClrTx/>
                <a:buSzTx/>
                <a:buFontTx/>
                <a:buNone/>
              </a:pPr>
              <a:t>7</a:t>
            </a:fld>
            <a:endParaRPr lang="en-US" altLang="en-US" sz="1400"/>
          </a:p>
        </p:txBody>
      </p:sp>
      <p:sp>
        <p:nvSpPr>
          <p:cNvPr id="12291" name="Rectangle 2">
            <a:extLst>
              <a:ext uri="{FF2B5EF4-FFF2-40B4-BE49-F238E27FC236}">
                <a16:creationId xmlns:a16="http://schemas.microsoft.com/office/drawing/2014/main" id="{436F68AE-88AC-4F25-B71A-49F50ED7CC5B}"/>
              </a:ext>
            </a:extLst>
          </p:cNvPr>
          <p:cNvSpPr>
            <a:spLocks noChangeArrowheads="1"/>
          </p:cNvSpPr>
          <p:nvPr/>
        </p:nvSpPr>
        <p:spPr bwMode="auto">
          <a:xfrm>
            <a:off x="304800" y="76200"/>
            <a:ext cx="7010400" cy="669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300">
                <a:solidFill>
                  <a:srgbClr val="FF6600"/>
                </a:solidFill>
              </a:rPr>
              <a:t>//  Create AWT Button Example</a:t>
            </a:r>
            <a:br>
              <a:rPr lang="en-US" altLang="en-US" sz="1300">
                <a:solidFill>
                  <a:srgbClr val="FF6600"/>
                </a:solidFill>
              </a:rPr>
            </a:br>
            <a:r>
              <a:rPr lang="en-US" altLang="en-US" sz="1300">
                <a:solidFill>
                  <a:srgbClr val="FF6600"/>
                </a:solidFill>
              </a:rPr>
              <a:t>//      This java example shows how to create a Button using AWT Button class. </a:t>
            </a:r>
            <a:br>
              <a:rPr lang="en-US" altLang="en-US" sz="1300">
                <a:solidFill>
                  <a:srgbClr val="FF6600"/>
                </a:solidFill>
              </a:rPr>
            </a:br>
            <a:r>
              <a:rPr lang="en-US" altLang="en-US" sz="1300"/>
              <a:t>import java.applet.Applet;</a:t>
            </a:r>
            <a:br>
              <a:rPr lang="en-US" altLang="en-US" sz="1300"/>
            </a:br>
            <a:r>
              <a:rPr lang="en-US" altLang="en-US" sz="1300"/>
              <a:t>import java.awt.Button;  </a:t>
            </a:r>
            <a:br>
              <a:rPr lang="en-US" altLang="en-US" sz="1300"/>
            </a:br>
            <a:r>
              <a:rPr lang="en-US" altLang="en-US" sz="1300">
                <a:solidFill>
                  <a:srgbClr val="FF6600"/>
                </a:solidFill>
              </a:rPr>
              <a:t>/*</a:t>
            </a:r>
            <a:br>
              <a:rPr lang="en-US" altLang="en-US" sz="1300">
                <a:solidFill>
                  <a:srgbClr val="FF6600"/>
                </a:solidFill>
              </a:rPr>
            </a:br>
            <a:r>
              <a:rPr lang="en-US" altLang="en-US" sz="1300">
                <a:solidFill>
                  <a:srgbClr val="FF6600"/>
                </a:solidFill>
              </a:rPr>
              <a:t>&lt;applet code="CreateAWTButtonExample" width=200 height=200&gt;</a:t>
            </a:r>
            <a:br>
              <a:rPr lang="en-US" altLang="en-US" sz="1300">
                <a:solidFill>
                  <a:srgbClr val="FF6600"/>
                </a:solidFill>
              </a:rPr>
            </a:br>
            <a:r>
              <a:rPr lang="en-US" altLang="en-US" sz="1300">
                <a:solidFill>
                  <a:srgbClr val="FF6600"/>
                </a:solidFill>
              </a:rPr>
              <a:t>&lt;/applet&gt;</a:t>
            </a:r>
            <a:br>
              <a:rPr lang="en-US" altLang="en-US" sz="1300">
                <a:solidFill>
                  <a:srgbClr val="FF6600"/>
                </a:solidFill>
              </a:rPr>
            </a:br>
            <a:r>
              <a:rPr lang="en-US" altLang="en-US" sz="1300">
                <a:solidFill>
                  <a:srgbClr val="FF6600"/>
                </a:solidFill>
              </a:rPr>
              <a:t>*/</a:t>
            </a:r>
            <a:br>
              <a:rPr lang="en-US" altLang="en-US" sz="1300">
                <a:solidFill>
                  <a:srgbClr val="FF6600"/>
                </a:solidFill>
              </a:rPr>
            </a:br>
            <a:r>
              <a:rPr lang="en-US" altLang="en-US" sz="1300"/>
              <a:t> </a:t>
            </a:r>
            <a:br>
              <a:rPr lang="en-US" altLang="en-US" sz="1300"/>
            </a:br>
            <a:r>
              <a:rPr lang="en-US" altLang="en-US" sz="1300"/>
              <a:t>public class CreateAWTButtonExample extends Applet{ </a:t>
            </a:r>
            <a:br>
              <a:rPr lang="en-US" altLang="en-US" sz="1300"/>
            </a:br>
            <a:r>
              <a:rPr lang="en-US" altLang="en-US" sz="1300"/>
              <a:t>        public void init(){</a:t>
            </a:r>
            <a:br>
              <a:rPr lang="en-US" altLang="en-US" sz="1300"/>
            </a:br>
            <a:r>
              <a:rPr lang="en-US" altLang="en-US" sz="1300">
                <a:solidFill>
                  <a:srgbClr val="FF6600"/>
                </a:solidFill>
              </a:rPr>
              <a:t>                 /*</a:t>
            </a:r>
            <a:br>
              <a:rPr lang="en-US" altLang="en-US" sz="1300">
                <a:solidFill>
                  <a:srgbClr val="FF6600"/>
                </a:solidFill>
              </a:rPr>
            </a:br>
            <a:r>
              <a:rPr lang="en-US" altLang="en-US" sz="1300">
                <a:solidFill>
                  <a:srgbClr val="FF6600"/>
                </a:solidFill>
              </a:rPr>
              <a:t>                 * To create a button use</a:t>
            </a:r>
            <a:br>
              <a:rPr lang="en-US" altLang="en-US" sz="1300">
                <a:solidFill>
                  <a:srgbClr val="FF6600"/>
                </a:solidFill>
              </a:rPr>
            </a:br>
            <a:r>
              <a:rPr lang="en-US" altLang="en-US" sz="1300">
                <a:solidFill>
                  <a:srgbClr val="FF6600"/>
                </a:solidFill>
              </a:rPr>
              <a:t>                 * Button() constructor.</a:t>
            </a:r>
            <a:br>
              <a:rPr lang="en-US" altLang="en-US" sz="1300">
                <a:solidFill>
                  <a:srgbClr val="FF6600"/>
                </a:solidFill>
              </a:rPr>
            </a:br>
            <a:r>
              <a:rPr lang="en-US" altLang="en-US" sz="1300">
                <a:solidFill>
                  <a:srgbClr val="FF6600"/>
                </a:solidFill>
              </a:rPr>
              <a:t>                 */</a:t>
            </a:r>
            <a:br>
              <a:rPr lang="en-US" altLang="en-US" sz="1300">
                <a:solidFill>
                  <a:srgbClr val="FF6600"/>
                </a:solidFill>
              </a:rPr>
            </a:br>
            <a:r>
              <a:rPr lang="en-US" altLang="en-US" sz="1300"/>
              <a:t>                 Button button1 = new Button();</a:t>
            </a:r>
            <a:br>
              <a:rPr lang="en-US" altLang="en-US" sz="1300"/>
            </a:br>
            <a:r>
              <a:rPr lang="en-US" altLang="en-US" sz="1300">
                <a:solidFill>
                  <a:srgbClr val="FF6600"/>
                </a:solidFill>
              </a:rPr>
              <a:t>                 /*</a:t>
            </a:r>
            <a:br>
              <a:rPr lang="en-US" altLang="en-US" sz="1300">
                <a:solidFill>
                  <a:srgbClr val="FF6600"/>
                </a:solidFill>
              </a:rPr>
            </a:br>
            <a:r>
              <a:rPr lang="en-US" altLang="en-US" sz="1300">
                <a:solidFill>
                  <a:srgbClr val="FF6600"/>
                </a:solidFill>
              </a:rPr>
              <a:t>                 * Set button caption or label using</a:t>
            </a:r>
            <a:br>
              <a:rPr lang="en-US" altLang="en-US" sz="1300">
                <a:solidFill>
                  <a:srgbClr val="FF6600"/>
                </a:solidFill>
              </a:rPr>
            </a:br>
            <a:r>
              <a:rPr lang="en-US" altLang="en-US" sz="1300">
                <a:solidFill>
                  <a:srgbClr val="FF6600"/>
                </a:solidFill>
              </a:rPr>
              <a:t>                 * void setLabel(String text)</a:t>
            </a:r>
            <a:br>
              <a:rPr lang="en-US" altLang="en-US" sz="1300">
                <a:solidFill>
                  <a:srgbClr val="FF6600"/>
                </a:solidFill>
              </a:rPr>
            </a:br>
            <a:r>
              <a:rPr lang="en-US" altLang="en-US" sz="1300">
                <a:solidFill>
                  <a:srgbClr val="FF6600"/>
                </a:solidFill>
              </a:rPr>
              <a:t>                 * method of AWT Button class.</a:t>
            </a:r>
            <a:br>
              <a:rPr lang="en-US" altLang="en-US" sz="1300">
                <a:solidFill>
                  <a:srgbClr val="FF6600"/>
                </a:solidFill>
              </a:rPr>
            </a:br>
            <a:r>
              <a:rPr lang="en-US" altLang="en-US" sz="1300">
                <a:solidFill>
                  <a:srgbClr val="FF6600"/>
                </a:solidFill>
              </a:rPr>
              <a:t>                 */</a:t>
            </a:r>
            <a:br>
              <a:rPr lang="en-US" altLang="en-US" sz="1300">
                <a:solidFill>
                  <a:srgbClr val="FF6600"/>
                </a:solidFill>
              </a:rPr>
            </a:br>
            <a:r>
              <a:rPr lang="en-US" altLang="en-US" sz="1300"/>
              <a:t>               button1.setLabel("My Button 1");</a:t>
            </a:r>
            <a:br>
              <a:rPr lang="en-US" altLang="en-US" sz="1300"/>
            </a:br>
            <a:r>
              <a:rPr lang="en-US" altLang="en-US" sz="1300">
                <a:solidFill>
                  <a:srgbClr val="FF6600"/>
                </a:solidFill>
              </a:rPr>
              <a:t>                 /*</a:t>
            </a:r>
            <a:br>
              <a:rPr lang="en-US" altLang="en-US" sz="1300">
                <a:solidFill>
                  <a:srgbClr val="FF6600"/>
                </a:solidFill>
              </a:rPr>
            </a:br>
            <a:r>
              <a:rPr lang="en-US" altLang="en-US" sz="1300">
                <a:solidFill>
                  <a:srgbClr val="FF6600"/>
                </a:solidFill>
              </a:rPr>
              <a:t>                 * To create button with the caption use</a:t>
            </a:r>
            <a:br>
              <a:rPr lang="en-US" altLang="en-US" sz="1300">
                <a:solidFill>
                  <a:srgbClr val="FF6600"/>
                </a:solidFill>
              </a:rPr>
            </a:br>
            <a:r>
              <a:rPr lang="en-US" altLang="en-US" sz="1300">
                <a:solidFill>
                  <a:srgbClr val="FF6600"/>
                </a:solidFill>
              </a:rPr>
              <a:t>                 * Button(String text) constructor of</a:t>
            </a:r>
            <a:br>
              <a:rPr lang="en-US" altLang="en-US" sz="1300">
                <a:solidFill>
                  <a:srgbClr val="FF6600"/>
                </a:solidFill>
              </a:rPr>
            </a:br>
            <a:r>
              <a:rPr lang="en-US" altLang="en-US" sz="1300">
                <a:solidFill>
                  <a:srgbClr val="FF6600"/>
                </a:solidFill>
              </a:rPr>
              <a:t>                 * AWT Button class.</a:t>
            </a:r>
            <a:br>
              <a:rPr lang="en-US" altLang="en-US" sz="1300">
                <a:solidFill>
                  <a:srgbClr val="FF6600"/>
                </a:solidFill>
              </a:rPr>
            </a:br>
            <a:r>
              <a:rPr lang="en-US" altLang="en-US" sz="1300">
                <a:solidFill>
                  <a:srgbClr val="FF6600"/>
                </a:solidFill>
              </a:rPr>
              <a:t>                 */</a:t>
            </a:r>
            <a:br>
              <a:rPr lang="en-US" altLang="en-US" sz="1300">
                <a:solidFill>
                  <a:srgbClr val="FF6600"/>
                </a:solidFill>
              </a:rPr>
            </a:br>
            <a:r>
              <a:rPr lang="en-US" altLang="en-US" sz="1300"/>
              <a:t>                 Button button2 = new Button("My Button 2");</a:t>
            </a:r>
            <a:br>
              <a:rPr lang="en-US" altLang="en-US" sz="1300"/>
            </a:br>
            <a:r>
              <a:rPr lang="en-US" altLang="en-US" sz="1300"/>
              <a:t>                //add buttons using add method</a:t>
            </a:r>
            <a:br>
              <a:rPr lang="en-US" altLang="en-US" sz="1300"/>
            </a:br>
            <a:r>
              <a:rPr lang="en-US" altLang="en-US" sz="1300"/>
              <a:t>                add(button1);</a:t>
            </a:r>
            <a:br>
              <a:rPr lang="en-US" altLang="en-US" sz="1300"/>
            </a:br>
            <a:r>
              <a:rPr lang="en-US" altLang="en-US" sz="1300"/>
              <a:t>                add(button2);</a:t>
            </a:r>
            <a:br>
              <a:rPr lang="en-US" altLang="en-US" sz="1300"/>
            </a:br>
            <a:r>
              <a:rPr lang="en-US" altLang="en-US" sz="1300"/>
              <a:t>        }</a:t>
            </a:r>
            <a:br>
              <a:rPr lang="en-US" altLang="en-US" sz="1300"/>
            </a:br>
            <a:r>
              <a:rPr lang="en-US" altLang="en-US" sz="1300"/>
              <a:t> }</a:t>
            </a:r>
          </a:p>
        </p:txBody>
      </p:sp>
      <p:pic>
        <p:nvPicPr>
          <p:cNvPr id="12292" name="Picture 3">
            <a:extLst>
              <a:ext uri="{FF2B5EF4-FFF2-40B4-BE49-F238E27FC236}">
                <a16:creationId xmlns:a16="http://schemas.microsoft.com/office/drawing/2014/main" id="{39B1B400-E042-45EE-A6B0-621C9B327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419600"/>
            <a:ext cx="40671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092FEB0-10B4-4223-89FA-48EC4C8A3FD8}"/>
              </a:ext>
            </a:extLst>
          </p:cNvPr>
          <p:cNvSpPr>
            <a:spLocks noGrp="1"/>
          </p:cNvSpPr>
          <p:nvPr>
            <p:ph type="title"/>
          </p:nvPr>
        </p:nvSpPr>
        <p:spPr/>
        <p:txBody>
          <a:bodyPr/>
          <a:lstStyle/>
          <a:p>
            <a:r>
              <a:rPr lang="en-US" altLang="en-US"/>
              <a:t>Links for API Resources</a:t>
            </a:r>
          </a:p>
        </p:txBody>
      </p:sp>
      <p:sp>
        <p:nvSpPr>
          <p:cNvPr id="13315" name="Content Placeholder 2">
            <a:extLst>
              <a:ext uri="{FF2B5EF4-FFF2-40B4-BE49-F238E27FC236}">
                <a16:creationId xmlns:a16="http://schemas.microsoft.com/office/drawing/2014/main" id="{3720BE91-E0E3-4921-B331-453A74820F67}"/>
              </a:ext>
            </a:extLst>
          </p:cNvPr>
          <p:cNvSpPr>
            <a:spLocks noGrp="1"/>
          </p:cNvSpPr>
          <p:nvPr>
            <p:ph idx="1"/>
          </p:nvPr>
        </p:nvSpPr>
        <p:spPr>
          <a:xfrm>
            <a:off x="533400" y="1657350"/>
            <a:ext cx="8229600" cy="4591050"/>
          </a:xfrm>
          <a:solidFill>
            <a:srgbClr val="FF6600"/>
          </a:solidFill>
        </p:spPr>
        <p:txBody>
          <a:bodyPr/>
          <a:lstStyle/>
          <a:p>
            <a:r>
              <a:rPr lang="en-US" altLang="en-US" sz="2800"/>
              <a:t>You need to check the JDK API specification (</a:t>
            </a:r>
            <a:r>
              <a:rPr lang="en-US" altLang="en-US" sz="2800">
                <a:solidFill>
                  <a:srgbClr val="0000FF"/>
                </a:solidFill>
                <a:hlinkClick r:id="rId2"/>
              </a:rPr>
              <a:t>http://docs.oracle.com/javase/7/docs/api/index.html</a:t>
            </a:r>
            <a:r>
              <a:rPr lang="en-US" altLang="en-US" sz="2800"/>
              <a:t>) for the AWT and Swing APIs while reading this chapter. The best online reference for Graphics programming is the "Swing Tutorial" @ </a:t>
            </a:r>
            <a:r>
              <a:rPr lang="en-US" altLang="en-US" sz="2800" u="sng">
                <a:hlinkClick r:id="rId3"/>
              </a:rPr>
              <a:t>http://docs.oracle.com/javase/tutorial/uiswing/</a:t>
            </a:r>
            <a:r>
              <a:rPr lang="en-US" altLang="en-US" sz="2800"/>
              <a:t>. For advanced 2D graphics programming, read "Java 2D Tutorial" @ </a:t>
            </a:r>
            <a:r>
              <a:rPr lang="en-US" altLang="en-US" sz="2600">
                <a:hlinkClick r:id="rId4"/>
              </a:rPr>
              <a:t>http://docs.oracle.com/javase/tutorial/2d/index.html</a:t>
            </a:r>
            <a:r>
              <a:rPr lang="en-US" altLang="en-US" sz="2800"/>
              <a:t>.</a:t>
            </a:r>
          </a:p>
        </p:txBody>
      </p:sp>
      <p:sp>
        <p:nvSpPr>
          <p:cNvPr id="13316" name="Slide Number Placeholder 3">
            <a:extLst>
              <a:ext uri="{FF2B5EF4-FFF2-40B4-BE49-F238E27FC236}">
                <a16:creationId xmlns:a16="http://schemas.microsoft.com/office/drawing/2014/main" id="{0970CAAD-878A-4179-A162-6F2F259E2E0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536C1E-7792-4B0B-906E-4746AB630DAD}" type="slidenum">
              <a:rPr lang="en-US" altLang="en-US" sz="140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DE8560C-23E0-4380-8ABC-17CF1F2DCE9E}"/>
              </a:ext>
            </a:extLst>
          </p:cNvPr>
          <p:cNvSpPr>
            <a:spLocks noGrp="1"/>
          </p:cNvSpPr>
          <p:nvPr>
            <p:ph type="title"/>
          </p:nvPr>
        </p:nvSpPr>
        <p:spPr/>
        <p:txBody>
          <a:bodyPr/>
          <a:lstStyle/>
          <a:p>
            <a:r>
              <a:rPr lang="en-US" altLang="en-US"/>
              <a:t>Programming GUI with AWT</a:t>
            </a:r>
          </a:p>
        </p:txBody>
      </p:sp>
      <p:sp>
        <p:nvSpPr>
          <p:cNvPr id="3" name="Content Placeholder 2">
            <a:extLst>
              <a:ext uri="{FF2B5EF4-FFF2-40B4-BE49-F238E27FC236}">
                <a16:creationId xmlns:a16="http://schemas.microsoft.com/office/drawing/2014/main" id="{039A426E-55D9-488A-83F0-2A12969F6A48}"/>
              </a:ext>
            </a:extLst>
          </p:cNvPr>
          <p:cNvSpPr>
            <a:spLocks noGrp="1"/>
          </p:cNvSpPr>
          <p:nvPr>
            <p:ph idx="1"/>
          </p:nvPr>
        </p:nvSpPr>
        <p:spPr/>
        <p:txBody>
          <a:bodyPr/>
          <a:lstStyle/>
          <a:p>
            <a:pPr marL="0" indent="0">
              <a:buFont typeface="Monotype Sorts" pitchFamily="2" charset="2"/>
              <a:buNone/>
              <a:defRPr/>
            </a:pPr>
            <a:r>
              <a:rPr lang="en-US" sz="2800" dirty="0"/>
              <a:t>Java Graphics </a:t>
            </a:r>
            <a:r>
              <a:rPr lang="en-US" sz="2800" b="1" dirty="0"/>
              <a:t>APIs</a:t>
            </a:r>
            <a:r>
              <a:rPr lang="en-US" sz="2800" dirty="0"/>
              <a:t> - </a:t>
            </a:r>
            <a:r>
              <a:rPr lang="en-US" sz="2800" b="1" dirty="0"/>
              <a:t>AWT</a:t>
            </a:r>
            <a:r>
              <a:rPr lang="en-US" sz="2800" dirty="0"/>
              <a:t> and </a:t>
            </a:r>
            <a:r>
              <a:rPr lang="en-US" sz="2800" b="1" dirty="0"/>
              <a:t>Swing</a:t>
            </a:r>
            <a:r>
              <a:rPr lang="en-US" sz="2800" dirty="0"/>
              <a:t> - </a:t>
            </a:r>
            <a:r>
              <a:rPr lang="en-US" sz="2800" b="1" dirty="0"/>
              <a:t>provide a huge set of reusable GUI components</a:t>
            </a:r>
            <a:r>
              <a:rPr lang="en-US" sz="2800" dirty="0"/>
              <a:t>, such as:</a:t>
            </a:r>
          </a:p>
          <a:p>
            <a:pPr lvl="1">
              <a:defRPr/>
            </a:pPr>
            <a:r>
              <a:rPr lang="en-US" dirty="0"/>
              <a:t>Button</a:t>
            </a:r>
          </a:p>
          <a:p>
            <a:pPr lvl="1">
              <a:defRPr/>
            </a:pPr>
            <a:r>
              <a:rPr lang="en-US" dirty="0"/>
              <a:t>text field label, </a:t>
            </a:r>
          </a:p>
          <a:p>
            <a:pPr lvl="1">
              <a:defRPr/>
            </a:pPr>
            <a:r>
              <a:rPr lang="en-US" dirty="0"/>
              <a:t>choice, </a:t>
            </a:r>
          </a:p>
          <a:p>
            <a:pPr lvl="1">
              <a:defRPr/>
            </a:pPr>
            <a:r>
              <a:rPr lang="en-US" dirty="0"/>
              <a:t>panel and </a:t>
            </a:r>
          </a:p>
          <a:p>
            <a:pPr lvl="1">
              <a:defRPr/>
            </a:pPr>
            <a:r>
              <a:rPr lang="en-US" dirty="0"/>
              <a:t>frame </a:t>
            </a:r>
          </a:p>
          <a:p>
            <a:pPr marL="457200" lvl="1" indent="0">
              <a:buFontTx/>
              <a:buNone/>
              <a:defRPr/>
            </a:pPr>
            <a:r>
              <a:rPr lang="en-US" sz="2400" dirty="0"/>
              <a:t>for building GUI applications. </a:t>
            </a:r>
          </a:p>
        </p:txBody>
      </p:sp>
      <p:sp>
        <p:nvSpPr>
          <p:cNvPr id="14340" name="Slide Number Placeholder 3">
            <a:extLst>
              <a:ext uri="{FF2B5EF4-FFF2-40B4-BE49-F238E27FC236}">
                <a16:creationId xmlns:a16="http://schemas.microsoft.com/office/drawing/2014/main" id="{D2042983-3A86-4BC4-B2D7-48F95675D98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91BF5A-DF86-45BF-9211-1526B035FAE6}" type="slidenum">
              <a:rPr lang="en-US" altLang="en-US" sz="1400"/>
              <a:pPr>
                <a:spcBef>
                  <a:spcPct val="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28616</TotalTime>
  <Words>6710</Words>
  <Application>Microsoft Office PowerPoint</Application>
  <PresentationFormat>On-screen Show (4:3)</PresentationFormat>
  <Paragraphs>602</Paragraphs>
  <Slides>64</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7" baseType="lpstr">
      <vt:lpstr>Arial</vt:lpstr>
      <vt:lpstr>Book Antiqua</vt:lpstr>
      <vt:lpstr>Consolas</vt:lpstr>
      <vt:lpstr>Courier New</vt:lpstr>
      <vt:lpstr>erdana</vt:lpstr>
      <vt:lpstr>Helvetica Neue</vt:lpstr>
      <vt:lpstr>inter-bold</vt:lpstr>
      <vt:lpstr>inter-regular</vt:lpstr>
      <vt:lpstr>Monotype Sorts</vt:lpstr>
      <vt:lpstr>times new roman</vt:lpstr>
      <vt:lpstr>times new roman</vt:lpstr>
      <vt:lpstr>International</vt:lpstr>
      <vt:lpstr>Picture</vt:lpstr>
      <vt:lpstr>Chapter 14 JavaFX Basics</vt:lpstr>
      <vt:lpstr>Objectives</vt:lpstr>
      <vt:lpstr>Motivations</vt:lpstr>
      <vt:lpstr>Introduction </vt:lpstr>
      <vt:lpstr>JavaFX</vt:lpstr>
      <vt:lpstr>JavaFX vs Swing and AWT</vt:lpstr>
      <vt:lpstr>PowerPoint Presentation</vt:lpstr>
      <vt:lpstr>Links for API Resources</vt:lpstr>
      <vt:lpstr>Programming GUI with AWT</vt:lpstr>
      <vt:lpstr>AWT Packages</vt:lpstr>
      <vt:lpstr>PowerPoint Presentation</vt:lpstr>
      <vt:lpstr>Containers and Components</vt:lpstr>
      <vt:lpstr>PowerPoint Presentation</vt:lpstr>
      <vt:lpstr>Basic Structure of JavaFX</vt:lpstr>
      <vt:lpstr>Basic Structure of JavaFX</vt:lpstr>
      <vt:lpstr>Basic Structure of JavaFX</vt:lpstr>
      <vt:lpstr>Basic Structure of JavaFX</vt:lpstr>
      <vt:lpstr>Basic Structure of JavaFX</vt:lpstr>
      <vt:lpstr>First JavaFX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JavaFx</vt:lpstr>
      <vt:lpstr>Panes, UI Controls, and Shapes</vt:lpstr>
      <vt:lpstr>Display a Shape</vt:lpstr>
      <vt:lpstr>PowerPoint Presentation</vt:lpstr>
      <vt:lpstr>PowerPoint Presentation</vt:lpstr>
      <vt:lpstr>Binding Properties</vt:lpstr>
      <vt:lpstr>Binding Property: getter, setter, and property getter </vt:lpstr>
      <vt:lpstr>The Color Class</vt:lpstr>
      <vt:lpstr>PowerPoint Presentation</vt:lpstr>
      <vt:lpstr>The Font Class</vt:lpstr>
      <vt:lpstr>The Image Class</vt:lpstr>
      <vt:lpstr>The ImageView Class</vt:lpstr>
      <vt:lpstr>Layout Panes</vt:lpstr>
      <vt:lpstr>FlowPane</vt:lpstr>
      <vt:lpstr>PowerPoint Presentation</vt:lpstr>
      <vt:lpstr>FlowPane</vt:lpstr>
      <vt:lpstr>FlowPane</vt:lpstr>
      <vt:lpstr>GridPane</vt:lpstr>
      <vt:lpstr>PowerPoint Presentation</vt:lpstr>
      <vt:lpstr>GridPane</vt:lpstr>
      <vt:lpstr>BorderPane</vt:lpstr>
      <vt:lpstr>HBox</vt:lpstr>
      <vt:lpstr>HBox</vt:lpstr>
      <vt:lpstr>HBox</vt:lpstr>
      <vt:lpstr>VBox</vt:lpstr>
      <vt:lpstr>Shapes</vt:lpstr>
      <vt:lpstr>Text</vt:lpstr>
      <vt:lpstr>Text Example</vt:lpstr>
      <vt:lpstr>Line</vt:lpstr>
      <vt:lpstr>Rectangle</vt:lpstr>
      <vt:lpstr>Rectangle Example</vt:lpstr>
      <vt:lpstr>Circle</vt:lpstr>
      <vt:lpstr>Ellipse</vt:lpstr>
      <vt:lpstr>Arc</vt:lpstr>
      <vt:lpstr>Arc Examples</vt:lpstr>
      <vt:lpstr>Polygon and Polyline</vt:lpstr>
      <vt:lpstr>Polygon</vt:lpstr>
      <vt:lpstr>Case Study: The ClockPane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Mohammad Abu Yousuf</cp:lastModifiedBy>
  <cp:revision>387</cp:revision>
  <cp:lastPrinted>1998-04-22T12:52:01Z</cp:lastPrinted>
  <dcterms:created xsi:type="dcterms:W3CDTF">1995-06-10T17:31:50Z</dcterms:created>
  <dcterms:modified xsi:type="dcterms:W3CDTF">2021-08-28T07:30:53Z</dcterms:modified>
</cp:coreProperties>
</file>