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6" d="100"/>
          <a:sy n="86" d="100"/>
        </p:scale>
        <p:origin x="51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4D24B-6090-4AB0-AE56-40E4581855DC}" type="datetimeFigureOut">
              <a:rPr lang="en-US" smtClean="0"/>
              <a:t>6/4/2021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E16CB-5E3D-4B92-A15D-15B426C27E1C}" type="slidenum">
              <a:rPr lang="en-US" smtClean="0"/>
              <a:t>‹#›</a:t>
            </a:fld>
            <a:endParaRPr lang="en-US"/>
          </a:p>
        </p:txBody>
      </p:sp>
    </p:spTree>
    <p:extLst>
      <p:ext uri="{BB962C8B-B14F-4D97-AF65-F5344CB8AC3E}">
        <p14:creationId xmlns:p14="http://schemas.microsoft.com/office/powerpoint/2010/main" val="260867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18712E2-7972-40C8-8A18-510614DD7254}" type="datetime1">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251345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E325A2-DD0B-4B1C-8AB0-6B6365A8E560}" type="datetime1">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69897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9B61F-AD16-431A-9359-2D8463064D86}" type="datetime1">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86191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90364-FEA6-43B5-9029-0D135628694D}" type="datetime1">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427093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90766-4CD4-46EE-BF8E-416FBBA9B157}" type="datetime1">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332735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CBEE93C-5C18-4F4F-809C-4A7F4758219A}" type="datetime1">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323850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9257997-C563-4712-8FB7-42C9B234FD8D}" type="datetime1">
              <a:rPr lang="en-GB" smtClean="0"/>
              <a:t>04/06/2021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113977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C16D5B5-74A7-440E-A920-16351DF8BC69}" type="datetime1">
              <a:rPr lang="en-GB" smtClean="0"/>
              <a:t>04/06/2021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282226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7A4C5-4877-4F2C-960A-793B864FB252}" type="datetime1">
              <a:rPr lang="en-GB" smtClean="0"/>
              <a:t>04/06/2021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384077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1A541-00C8-4118-BE51-A2AD02AFFB32}" type="datetime1">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333889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1672E6-1554-4BB3-A73F-A4A144669E3B}" type="datetime1">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88B64-384F-423B-A2F2-E3D4CB12CB27}" type="slidenum">
              <a:rPr lang="en-GB" smtClean="0"/>
              <a:t>‹#›</a:t>
            </a:fld>
            <a:endParaRPr lang="en-GB"/>
          </a:p>
        </p:txBody>
      </p:sp>
    </p:spTree>
    <p:extLst>
      <p:ext uri="{BB962C8B-B14F-4D97-AF65-F5344CB8AC3E}">
        <p14:creationId xmlns:p14="http://schemas.microsoft.com/office/powerpoint/2010/main" val="14429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C703A-D220-4D67-84F2-62DE722346E4}" type="datetime1">
              <a:rPr lang="en-GB" smtClean="0"/>
              <a:t>04/06/2021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88B64-384F-423B-A2F2-E3D4CB12CB27}" type="slidenum">
              <a:rPr lang="en-GB" smtClean="0"/>
              <a:t>‹#›</a:t>
            </a:fld>
            <a:endParaRPr lang="en-GB"/>
          </a:p>
        </p:txBody>
      </p:sp>
    </p:spTree>
    <p:extLst>
      <p:ext uri="{BB962C8B-B14F-4D97-AF65-F5344CB8AC3E}">
        <p14:creationId xmlns:p14="http://schemas.microsoft.com/office/powerpoint/2010/main" val="1006014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Programming Language II</a:t>
            </a:r>
            <a:br>
              <a:rPr lang="en-US" sz="4000" b="1" dirty="0"/>
            </a:br>
            <a:r>
              <a:rPr lang="en-US" sz="4000" b="1" dirty="0"/>
              <a:t>CSE-215</a:t>
            </a:r>
          </a:p>
        </p:txBody>
      </p:sp>
      <p:sp>
        <p:nvSpPr>
          <p:cNvPr id="3" name="Subtitle 2"/>
          <p:cNvSpPr>
            <a:spLocks noGrp="1"/>
          </p:cNvSpPr>
          <p:nvPr>
            <p:ph type="subTitle" idx="1"/>
          </p:nvPr>
        </p:nvSpPr>
        <p:spPr/>
        <p:txBody>
          <a:bodyPr>
            <a:normAutofit/>
          </a:bodyPr>
          <a:lstStyle/>
          <a:p>
            <a:r>
              <a:rPr lang="en-US" sz="2800" dirty="0"/>
              <a:t>Prof. Dr. Mohammad Abu </a:t>
            </a:r>
            <a:r>
              <a:rPr lang="en-US" sz="2800" dirty="0" err="1"/>
              <a:t>Yousuf</a:t>
            </a:r>
            <a:endParaRPr lang="en-US" sz="2800" dirty="0"/>
          </a:p>
          <a:p>
            <a:r>
              <a:rPr lang="en-US" sz="2800"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0287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Question: Multiple inheritance is not supported through class in java but it is possible by interface, why?</a:t>
            </a:r>
          </a:p>
          <a:p>
            <a:pPr algn="just"/>
            <a:r>
              <a:rPr lang="en-US" sz="2600" dirty="0"/>
              <a:t>Answer: As we have explained in the inheritance chapter, multiple inheritance is not supported in case of class because of ambiguity. But it is supported in case of interface because there is no ambiguity as implementation is provided by the implementation class. Example : Next slide.</a:t>
            </a:r>
          </a:p>
          <a:p>
            <a:pPr algn="just"/>
            <a:endParaRPr lang="en-GB" sz="2600" dirty="0"/>
          </a:p>
        </p:txBody>
      </p:sp>
      <p:sp>
        <p:nvSpPr>
          <p:cNvPr id="4" name="Title 1"/>
          <p:cNvSpPr>
            <a:spLocks noGrp="1"/>
          </p:cNvSpPr>
          <p:nvPr>
            <p:ph type="title"/>
          </p:nvPr>
        </p:nvSpPr>
        <p:spPr>
          <a:xfrm>
            <a:off x="838200" y="284814"/>
            <a:ext cx="10515600" cy="737453"/>
          </a:xfrm>
        </p:spPr>
        <p:txBody>
          <a:bodyPr/>
          <a:lstStyle/>
          <a:p>
            <a:pPr algn="ctr"/>
            <a:r>
              <a:rPr lang="en-US" dirty="0"/>
              <a:t>Multiple inheritance in Java by interface</a:t>
            </a:r>
            <a:endParaRPr lang="en-GB" dirty="0"/>
          </a:p>
        </p:txBody>
      </p:sp>
      <p:sp>
        <p:nvSpPr>
          <p:cNvPr id="2" name="Slide Number Placeholder 1"/>
          <p:cNvSpPr>
            <a:spLocks noGrp="1"/>
          </p:cNvSpPr>
          <p:nvPr>
            <p:ph type="sldNum" sz="quarter" idx="12"/>
          </p:nvPr>
        </p:nvSpPr>
        <p:spPr/>
        <p:txBody>
          <a:bodyPr/>
          <a:lstStyle/>
          <a:p>
            <a:fld id="{DAA88B64-384F-423B-A2F2-E3D4CB12CB27}" type="slidenum">
              <a:rPr lang="en-GB" smtClean="0"/>
              <a:t>10</a:t>
            </a:fld>
            <a:endParaRPr lang="en-GB"/>
          </a:p>
        </p:txBody>
      </p:sp>
    </p:spTree>
    <p:extLst>
      <p:ext uri="{BB962C8B-B14F-4D97-AF65-F5344CB8AC3E}">
        <p14:creationId xmlns:p14="http://schemas.microsoft.com/office/powerpoint/2010/main" val="187160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9771" y="1541597"/>
            <a:ext cx="6785548" cy="5047536"/>
          </a:xfrm>
          <a:prstGeom prst="rect">
            <a:avLst/>
          </a:prstGeom>
          <a:ln>
            <a:solidFill>
              <a:schemeClr val="tx1"/>
            </a:solidFill>
          </a:ln>
        </p:spPr>
        <p:txBody>
          <a:bodyPr wrap="square">
            <a:spAutoFit/>
          </a:bodyPr>
          <a:lstStyle/>
          <a:p>
            <a:pPr algn="just"/>
            <a:r>
              <a:rPr lang="en-GB" sz="2300" b="1" i="0" dirty="0">
                <a:solidFill>
                  <a:srgbClr val="006699"/>
                </a:solidFill>
                <a:effectLst/>
                <a:latin typeface="+mj-lt"/>
              </a:rPr>
              <a:t>interface</a:t>
            </a:r>
            <a:r>
              <a:rPr lang="en-GB" sz="2300" b="0" i="0" dirty="0">
                <a:solidFill>
                  <a:srgbClr val="000000"/>
                </a:solidFill>
                <a:effectLst/>
                <a:latin typeface="+mj-lt"/>
              </a:rPr>
              <a:t> Printable{  </a:t>
            </a:r>
          </a:p>
          <a:p>
            <a:pPr algn="just"/>
            <a:r>
              <a:rPr lang="en-GB" sz="2300" b="1" i="0" dirty="0">
                <a:solidFill>
                  <a:srgbClr val="006699"/>
                </a:solidFill>
                <a:effectLst/>
                <a:latin typeface="+mj-lt"/>
              </a:rPr>
              <a:t>void</a:t>
            </a:r>
            <a:r>
              <a:rPr lang="en-GB" sz="2300" b="0" i="0" dirty="0">
                <a:solidFill>
                  <a:srgbClr val="000000"/>
                </a:solidFill>
                <a:effectLst/>
                <a:latin typeface="+mj-lt"/>
              </a:rPr>
              <a:t> print();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interface</a:t>
            </a:r>
            <a:r>
              <a:rPr lang="en-GB" sz="2300" b="0" i="0" dirty="0">
                <a:solidFill>
                  <a:srgbClr val="000000"/>
                </a:solidFill>
                <a:effectLst/>
                <a:latin typeface="+mj-lt"/>
              </a:rPr>
              <a:t> Showable{  </a:t>
            </a:r>
          </a:p>
          <a:p>
            <a:pPr algn="just"/>
            <a:r>
              <a:rPr lang="en-GB" sz="2300" b="1" i="0" dirty="0">
                <a:solidFill>
                  <a:srgbClr val="006699"/>
                </a:solidFill>
                <a:effectLst/>
                <a:latin typeface="+mj-lt"/>
              </a:rPr>
              <a:t>void</a:t>
            </a:r>
            <a:r>
              <a:rPr lang="en-GB" sz="2300" b="0" i="0" dirty="0">
                <a:solidFill>
                  <a:srgbClr val="000000"/>
                </a:solidFill>
                <a:effectLst/>
                <a:latin typeface="+mj-lt"/>
              </a:rPr>
              <a:t> print();  </a:t>
            </a:r>
          </a:p>
          <a:p>
            <a:pPr algn="just"/>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TestInterface3 </a:t>
            </a:r>
            <a:r>
              <a:rPr lang="en-GB" sz="2300" b="1" i="0" dirty="0">
                <a:solidFill>
                  <a:srgbClr val="006699"/>
                </a:solidFill>
                <a:effectLst/>
                <a:latin typeface="+mj-lt"/>
              </a:rPr>
              <a:t>implements</a:t>
            </a:r>
            <a:r>
              <a:rPr lang="en-GB" sz="2300" b="0" i="0" dirty="0">
                <a:solidFill>
                  <a:srgbClr val="000000"/>
                </a:solidFill>
                <a:effectLst/>
                <a:latin typeface="+mj-lt"/>
              </a:rPr>
              <a:t> Printable, Showable{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print(){</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"Hello"</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static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main(String </a:t>
            </a:r>
            <a:r>
              <a:rPr lang="en-GB" sz="2300" b="0" i="0" dirty="0" err="1">
                <a:solidFill>
                  <a:srgbClr val="000000"/>
                </a:solidFill>
                <a:effectLst/>
                <a:latin typeface="+mj-lt"/>
              </a:rPr>
              <a:t>args</a:t>
            </a:r>
            <a:r>
              <a:rPr lang="en-GB" sz="2300" b="0" i="0" dirty="0">
                <a:solidFill>
                  <a:srgbClr val="000000"/>
                </a:solidFill>
                <a:effectLst/>
                <a:latin typeface="+mj-lt"/>
              </a:rPr>
              <a:t>[]){  </a:t>
            </a:r>
          </a:p>
          <a:p>
            <a:pPr algn="just"/>
            <a:r>
              <a:rPr lang="en-GB" sz="2300" b="0" i="0" dirty="0">
                <a:solidFill>
                  <a:srgbClr val="000000"/>
                </a:solidFill>
                <a:effectLst/>
                <a:latin typeface="+mj-lt"/>
              </a:rPr>
              <a:t>TestInterface3 </a:t>
            </a:r>
            <a:r>
              <a:rPr lang="en-GB" sz="2300" b="0" i="0" dirty="0" err="1">
                <a:solidFill>
                  <a:srgbClr val="000000"/>
                </a:solidFill>
                <a:effectLst/>
                <a:latin typeface="+mj-lt"/>
              </a:rPr>
              <a:t>obj</a:t>
            </a:r>
            <a:r>
              <a:rPr lang="en-GB" sz="2300" b="0" i="0" dirty="0">
                <a:solidFill>
                  <a:srgbClr val="000000"/>
                </a:solidFill>
                <a:effectLst/>
                <a:latin typeface="+mj-lt"/>
              </a:rPr>
              <a:t> = </a:t>
            </a:r>
            <a:r>
              <a:rPr lang="en-GB" sz="2300" b="1" i="0" dirty="0">
                <a:solidFill>
                  <a:srgbClr val="006699"/>
                </a:solidFill>
                <a:effectLst/>
                <a:latin typeface="+mj-lt"/>
              </a:rPr>
              <a:t>new</a:t>
            </a:r>
            <a:r>
              <a:rPr lang="en-GB" sz="2300" b="0" i="0" dirty="0">
                <a:solidFill>
                  <a:srgbClr val="000000"/>
                </a:solidFill>
                <a:effectLst/>
                <a:latin typeface="+mj-lt"/>
              </a:rPr>
              <a:t> TestInterface3();  </a:t>
            </a:r>
          </a:p>
          <a:p>
            <a:pPr algn="just"/>
            <a:r>
              <a:rPr lang="en-GB" sz="2300" b="0" i="0" dirty="0" err="1">
                <a:solidFill>
                  <a:srgbClr val="000000"/>
                </a:solidFill>
                <a:effectLst/>
                <a:latin typeface="+mj-lt"/>
              </a:rPr>
              <a:t>obj.print</a:t>
            </a:r>
            <a:r>
              <a:rPr lang="en-GB" sz="2300" b="0" i="0" dirty="0">
                <a:solidFill>
                  <a:srgbClr val="000000"/>
                </a:solidFill>
                <a:effectLst/>
                <a:latin typeface="+mj-lt"/>
              </a:rPr>
              <a:t>();  </a:t>
            </a:r>
          </a:p>
          <a:p>
            <a:pPr algn="just"/>
            <a:r>
              <a:rPr lang="en-GB" sz="2300" b="0" i="0" dirty="0">
                <a:solidFill>
                  <a:srgbClr val="000000"/>
                </a:solidFill>
                <a:effectLst/>
                <a:latin typeface="+mj-lt"/>
              </a:rPr>
              <a:t> }  </a:t>
            </a:r>
          </a:p>
          <a:p>
            <a:pPr algn="just"/>
            <a:r>
              <a:rPr lang="en-GB" sz="2300" b="0" i="0" dirty="0">
                <a:solidFill>
                  <a:srgbClr val="000000"/>
                </a:solidFill>
                <a:effectLst/>
                <a:latin typeface="+mj-lt"/>
              </a:rPr>
              <a:t>}  </a:t>
            </a:r>
          </a:p>
        </p:txBody>
      </p:sp>
      <p:sp>
        <p:nvSpPr>
          <p:cNvPr id="6" name="Rectangle 5"/>
          <p:cNvSpPr/>
          <p:nvPr/>
        </p:nvSpPr>
        <p:spPr>
          <a:xfrm>
            <a:off x="7285219" y="2385584"/>
            <a:ext cx="4482060" cy="3416320"/>
          </a:xfrm>
          <a:prstGeom prst="rect">
            <a:avLst/>
          </a:prstGeom>
          <a:ln>
            <a:solidFill>
              <a:schemeClr val="tx1"/>
            </a:solidFill>
          </a:ln>
        </p:spPr>
        <p:txBody>
          <a:bodyPr wrap="square">
            <a:spAutoFit/>
          </a:bodyPr>
          <a:lstStyle/>
          <a:p>
            <a:pPr algn="just"/>
            <a:r>
              <a:rPr lang="en-US" sz="2400" b="0" i="0" dirty="0">
                <a:solidFill>
                  <a:srgbClr val="000000"/>
                </a:solidFill>
                <a:effectLst/>
                <a:latin typeface="+mj-lt"/>
              </a:rPr>
              <a:t>Output:</a:t>
            </a:r>
          </a:p>
          <a:p>
            <a:pPr algn="just"/>
            <a:r>
              <a:rPr lang="en-US" sz="2400" dirty="0">
                <a:solidFill>
                  <a:srgbClr val="000000"/>
                </a:solidFill>
                <a:latin typeface="+mj-lt"/>
              </a:rPr>
              <a:t>Hello</a:t>
            </a:r>
          </a:p>
          <a:p>
            <a:pPr algn="just"/>
            <a:endParaRPr lang="en-US" sz="2400" b="0" i="0" dirty="0">
              <a:solidFill>
                <a:srgbClr val="000000"/>
              </a:solidFill>
              <a:effectLst/>
              <a:latin typeface="+mj-lt"/>
            </a:endParaRPr>
          </a:p>
          <a:p>
            <a:pPr algn="just"/>
            <a:r>
              <a:rPr lang="en-US" sz="2400" b="0" i="0" dirty="0">
                <a:solidFill>
                  <a:srgbClr val="000000"/>
                </a:solidFill>
                <a:effectLst/>
                <a:latin typeface="+mj-lt"/>
              </a:rPr>
              <a:t>As you can see in the above example, Printable and Showable interface have same methods but its implementation is provided by class TestTnterface1, so there is no ambiguity.</a:t>
            </a:r>
            <a:endParaRPr lang="en-GB" sz="2400" dirty="0">
              <a:latin typeface="+mj-lt"/>
            </a:endParaRPr>
          </a:p>
        </p:txBody>
      </p:sp>
      <p:sp>
        <p:nvSpPr>
          <p:cNvPr id="7" name="Title 1"/>
          <p:cNvSpPr>
            <a:spLocks noGrp="1"/>
          </p:cNvSpPr>
          <p:nvPr>
            <p:ph type="title"/>
          </p:nvPr>
        </p:nvSpPr>
        <p:spPr>
          <a:xfrm>
            <a:off x="838200" y="314793"/>
            <a:ext cx="10515600" cy="737453"/>
          </a:xfrm>
        </p:spPr>
        <p:txBody>
          <a:bodyPr/>
          <a:lstStyle/>
          <a:p>
            <a:pPr algn="ctr"/>
            <a:r>
              <a:rPr lang="en-US" dirty="0"/>
              <a:t>Multiple inheritance in Java by interface</a:t>
            </a:r>
            <a:endParaRPr lang="en-GB" dirty="0"/>
          </a:p>
        </p:txBody>
      </p:sp>
      <p:sp>
        <p:nvSpPr>
          <p:cNvPr id="2" name="Slide Number Placeholder 1"/>
          <p:cNvSpPr>
            <a:spLocks noGrp="1"/>
          </p:cNvSpPr>
          <p:nvPr>
            <p:ph type="sldNum" sz="quarter" idx="12"/>
          </p:nvPr>
        </p:nvSpPr>
        <p:spPr/>
        <p:txBody>
          <a:bodyPr/>
          <a:lstStyle/>
          <a:p>
            <a:fld id="{DAA88B64-384F-423B-A2F2-E3D4CB12CB27}" type="slidenum">
              <a:rPr lang="en-GB" smtClean="0"/>
              <a:t>11</a:t>
            </a:fld>
            <a:endParaRPr lang="en-GB" dirty="0"/>
          </a:p>
        </p:txBody>
      </p:sp>
    </p:spTree>
    <p:extLst>
      <p:ext uri="{BB962C8B-B14F-4D97-AF65-F5344CB8AC3E}">
        <p14:creationId xmlns:p14="http://schemas.microsoft.com/office/powerpoint/2010/main" val="190369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9295"/>
          </a:xfrm>
        </p:spPr>
        <p:txBody>
          <a:bodyPr>
            <a:normAutofit fontScale="90000"/>
          </a:bodyPr>
          <a:lstStyle/>
          <a:p>
            <a:pPr algn="ctr"/>
            <a:r>
              <a:rPr lang="en-GB" dirty="0"/>
              <a:t>Interface inheritance</a:t>
            </a:r>
          </a:p>
        </p:txBody>
      </p:sp>
      <p:sp>
        <p:nvSpPr>
          <p:cNvPr id="4" name="Rectangle 3"/>
          <p:cNvSpPr/>
          <p:nvPr/>
        </p:nvSpPr>
        <p:spPr>
          <a:xfrm>
            <a:off x="109927" y="1102578"/>
            <a:ext cx="6770557" cy="5755422"/>
          </a:xfrm>
          <a:prstGeom prst="rect">
            <a:avLst/>
          </a:prstGeom>
          <a:ln>
            <a:solidFill>
              <a:schemeClr val="tx1"/>
            </a:solidFill>
          </a:ln>
        </p:spPr>
        <p:txBody>
          <a:bodyPr wrap="square">
            <a:spAutoFit/>
          </a:bodyPr>
          <a:lstStyle/>
          <a:p>
            <a:pPr algn="just"/>
            <a:r>
              <a:rPr lang="en-GB" sz="2300" b="1" i="0" dirty="0">
                <a:solidFill>
                  <a:srgbClr val="006699"/>
                </a:solidFill>
                <a:effectLst/>
                <a:latin typeface="+mj-lt"/>
              </a:rPr>
              <a:t>interface</a:t>
            </a:r>
            <a:r>
              <a:rPr lang="en-GB" sz="2300" b="0" i="0" dirty="0">
                <a:solidFill>
                  <a:srgbClr val="000000"/>
                </a:solidFill>
                <a:effectLst/>
                <a:latin typeface="+mj-lt"/>
              </a:rPr>
              <a:t> Printable{  </a:t>
            </a:r>
          </a:p>
          <a:p>
            <a:pPr algn="just"/>
            <a:r>
              <a:rPr lang="en-GB" sz="2300" b="1" i="0" dirty="0">
                <a:solidFill>
                  <a:srgbClr val="006699"/>
                </a:solidFill>
                <a:effectLst/>
                <a:latin typeface="+mj-lt"/>
              </a:rPr>
              <a:t>void</a:t>
            </a:r>
            <a:r>
              <a:rPr lang="en-GB" sz="2300" b="0" i="0" dirty="0">
                <a:solidFill>
                  <a:srgbClr val="000000"/>
                </a:solidFill>
                <a:effectLst/>
                <a:latin typeface="+mj-lt"/>
              </a:rPr>
              <a:t> print();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interface</a:t>
            </a:r>
            <a:r>
              <a:rPr lang="en-GB" sz="2300" b="0" i="0" dirty="0">
                <a:solidFill>
                  <a:srgbClr val="000000"/>
                </a:solidFill>
                <a:effectLst/>
                <a:latin typeface="+mj-lt"/>
              </a:rPr>
              <a:t> Showable </a:t>
            </a:r>
            <a:r>
              <a:rPr lang="en-GB" sz="2300" b="1" i="0" dirty="0">
                <a:solidFill>
                  <a:srgbClr val="006699"/>
                </a:solidFill>
                <a:effectLst/>
                <a:latin typeface="+mj-lt"/>
              </a:rPr>
              <a:t>extends</a:t>
            </a:r>
            <a:r>
              <a:rPr lang="en-GB" sz="2300" b="0" i="0" dirty="0">
                <a:solidFill>
                  <a:srgbClr val="000000"/>
                </a:solidFill>
                <a:effectLst/>
                <a:latin typeface="+mj-lt"/>
              </a:rPr>
              <a:t> Printable{  </a:t>
            </a:r>
          </a:p>
          <a:p>
            <a:pPr algn="just"/>
            <a:r>
              <a:rPr lang="en-GB" sz="2300" b="1" i="0" dirty="0">
                <a:solidFill>
                  <a:srgbClr val="006699"/>
                </a:solidFill>
                <a:effectLst/>
                <a:latin typeface="+mj-lt"/>
              </a:rPr>
              <a:t>void</a:t>
            </a:r>
            <a:r>
              <a:rPr lang="en-GB" sz="2300" b="0" i="0" dirty="0">
                <a:solidFill>
                  <a:srgbClr val="000000"/>
                </a:solidFill>
                <a:effectLst/>
                <a:latin typeface="+mj-lt"/>
              </a:rPr>
              <a:t> show();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TestInterface4 </a:t>
            </a:r>
            <a:r>
              <a:rPr lang="en-GB" sz="2300" b="1" i="0">
                <a:solidFill>
                  <a:srgbClr val="006699"/>
                </a:solidFill>
                <a:effectLst/>
                <a:latin typeface="+mj-lt"/>
              </a:rPr>
              <a:t>implements Showable</a:t>
            </a:r>
            <a:r>
              <a:rPr lang="en-GB" sz="2300" b="0" i="0">
                <a:solidFill>
                  <a:srgbClr val="000000"/>
                </a:solidFill>
                <a:effectLst/>
                <a:latin typeface="+mj-lt"/>
              </a:rPr>
              <a:t> </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print(){</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"Hello"</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show(){</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"Welcome"</a:t>
            </a:r>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static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main(String </a:t>
            </a:r>
            <a:r>
              <a:rPr lang="en-GB" sz="2300" b="0" i="0" dirty="0" err="1">
                <a:solidFill>
                  <a:srgbClr val="000000"/>
                </a:solidFill>
                <a:effectLst/>
                <a:latin typeface="+mj-lt"/>
              </a:rPr>
              <a:t>args</a:t>
            </a:r>
            <a:r>
              <a:rPr lang="en-GB" sz="2300" b="0" i="0" dirty="0">
                <a:solidFill>
                  <a:srgbClr val="000000"/>
                </a:solidFill>
                <a:effectLst/>
                <a:latin typeface="+mj-lt"/>
              </a:rPr>
              <a:t>[]){  </a:t>
            </a:r>
          </a:p>
          <a:p>
            <a:pPr algn="just"/>
            <a:r>
              <a:rPr lang="en-GB" sz="2300" b="0" i="0" dirty="0">
                <a:solidFill>
                  <a:srgbClr val="000000"/>
                </a:solidFill>
                <a:effectLst/>
                <a:latin typeface="+mj-lt"/>
              </a:rPr>
              <a:t>TestInterface4 </a:t>
            </a:r>
            <a:r>
              <a:rPr lang="en-GB" sz="2300" b="0" i="0" dirty="0" err="1">
                <a:solidFill>
                  <a:srgbClr val="000000"/>
                </a:solidFill>
                <a:effectLst/>
                <a:latin typeface="+mj-lt"/>
              </a:rPr>
              <a:t>obj</a:t>
            </a:r>
            <a:r>
              <a:rPr lang="en-GB" sz="2300" b="0" i="0" dirty="0">
                <a:solidFill>
                  <a:srgbClr val="000000"/>
                </a:solidFill>
                <a:effectLst/>
                <a:latin typeface="+mj-lt"/>
              </a:rPr>
              <a:t> = </a:t>
            </a:r>
            <a:r>
              <a:rPr lang="en-GB" sz="2300" b="1" i="0" dirty="0">
                <a:solidFill>
                  <a:srgbClr val="006699"/>
                </a:solidFill>
                <a:effectLst/>
                <a:latin typeface="+mj-lt"/>
              </a:rPr>
              <a:t>new</a:t>
            </a:r>
            <a:r>
              <a:rPr lang="en-GB" sz="2300" b="0" i="0" dirty="0">
                <a:solidFill>
                  <a:srgbClr val="000000"/>
                </a:solidFill>
                <a:effectLst/>
                <a:latin typeface="+mj-lt"/>
              </a:rPr>
              <a:t> TestInterface4();  </a:t>
            </a:r>
          </a:p>
          <a:p>
            <a:pPr algn="just"/>
            <a:r>
              <a:rPr lang="en-GB" sz="2300" b="0" i="0" dirty="0" err="1">
                <a:solidFill>
                  <a:srgbClr val="000000"/>
                </a:solidFill>
                <a:effectLst/>
                <a:latin typeface="+mj-lt"/>
              </a:rPr>
              <a:t>obj.print</a:t>
            </a:r>
            <a:r>
              <a:rPr lang="en-GB" sz="2300" b="0" i="0" dirty="0">
                <a:solidFill>
                  <a:srgbClr val="000000"/>
                </a:solidFill>
                <a:effectLst/>
                <a:latin typeface="+mj-lt"/>
              </a:rPr>
              <a:t>();  </a:t>
            </a:r>
          </a:p>
          <a:p>
            <a:pPr algn="just"/>
            <a:r>
              <a:rPr lang="en-GB" sz="2300" b="0" i="0" dirty="0" err="1">
                <a:solidFill>
                  <a:srgbClr val="000000"/>
                </a:solidFill>
                <a:effectLst/>
                <a:latin typeface="+mj-lt"/>
              </a:rPr>
              <a:t>obj.show</a:t>
            </a:r>
            <a:r>
              <a:rPr lang="en-GB" sz="2300" b="0" i="0" dirty="0">
                <a:solidFill>
                  <a:srgbClr val="000000"/>
                </a:solidFill>
                <a:effectLst/>
                <a:latin typeface="+mj-lt"/>
              </a:rPr>
              <a:t>();  </a:t>
            </a:r>
          </a:p>
          <a:p>
            <a:pPr algn="just"/>
            <a:r>
              <a:rPr lang="en-GB" sz="2300" b="0" i="0" dirty="0">
                <a:solidFill>
                  <a:srgbClr val="000000"/>
                </a:solidFill>
                <a:effectLst/>
                <a:latin typeface="+mj-lt"/>
              </a:rPr>
              <a:t> }  </a:t>
            </a:r>
          </a:p>
          <a:p>
            <a:pPr algn="just"/>
            <a:r>
              <a:rPr lang="en-GB" sz="2300" b="0" i="0" dirty="0">
                <a:solidFill>
                  <a:srgbClr val="000000"/>
                </a:solidFill>
                <a:effectLst/>
                <a:latin typeface="+mj-lt"/>
              </a:rPr>
              <a:t>}  </a:t>
            </a:r>
          </a:p>
        </p:txBody>
      </p:sp>
      <p:sp>
        <p:nvSpPr>
          <p:cNvPr id="5" name="Rectangle 4"/>
          <p:cNvSpPr/>
          <p:nvPr/>
        </p:nvSpPr>
        <p:spPr>
          <a:xfrm>
            <a:off x="6985415" y="2686109"/>
            <a:ext cx="5036696" cy="2308324"/>
          </a:xfrm>
          <a:prstGeom prst="rect">
            <a:avLst/>
          </a:prstGeom>
          <a:ln>
            <a:solidFill>
              <a:schemeClr val="tx1"/>
            </a:solidFill>
          </a:ln>
        </p:spPr>
        <p:txBody>
          <a:bodyPr wrap="square">
            <a:spAutoFit/>
          </a:bodyPr>
          <a:lstStyle/>
          <a:p>
            <a:r>
              <a:rPr lang="en-US" sz="2400" dirty="0"/>
              <a:t>Output:</a:t>
            </a:r>
          </a:p>
          <a:p>
            <a:r>
              <a:rPr lang="en-US" sz="2400" dirty="0"/>
              <a:t>Hello</a:t>
            </a:r>
          </a:p>
          <a:p>
            <a:r>
              <a:rPr lang="en-US" sz="2400" dirty="0"/>
              <a:t>Welcome</a:t>
            </a:r>
          </a:p>
          <a:p>
            <a:endParaRPr lang="en-US" sz="2400" dirty="0"/>
          </a:p>
          <a:p>
            <a:r>
              <a:rPr lang="en-US" sz="2400" dirty="0"/>
              <a:t>A class implements interface but one interface extends another interface .</a:t>
            </a:r>
            <a:endParaRPr lang="en-GB" sz="2400" dirty="0"/>
          </a:p>
        </p:txBody>
      </p:sp>
      <p:sp>
        <p:nvSpPr>
          <p:cNvPr id="3" name="Slide Number Placeholder 2"/>
          <p:cNvSpPr>
            <a:spLocks noGrp="1"/>
          </p:cNvSpPr>
          <p:nvPr>
            <p:ph type="sldNum" sz="quarter" idx="12"/>
          </p:nvPr>
        </p:nvSpPr>
        <p:spPr/>
        <p:txBody>
          <a:bodyPr/>
          <a:lstStyle/>
          <a:p>
            <a:fld id="{DAA88B64-384F-423B-A2F2-E3D4CB12CB27}" type="slidenum">
              <a:rPr lang="en-GB" smtClean="0"/>
              <a:t>12</a:t>
            </a:fld>
            <a:endParaRPr lang="en-GB"/>
          </a:p>
        </p:txBody>
      </p:sp>
    </p:spTree>
    <p:extLst>
      <p:ext uri="{BB962C8B-B14F-4D97-AF65-F5344CB8AC3E}">
        <p14:creationId xmlns:p14="http://schemas.microsoft.com/office/powerpoint/2010/main" val="167869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Java 8 Default Method in Interface</a:t>
            </a:r>
          </a:p>
        </p:txBody>
      </p:sp>
      <p:sp>
        <p:nvSpPr>
          <p:cNvPr id="4" name="Rectangle 3"/>
          <p:cNvSpPr/>
          <p:nvPr/>
        </p:nvSpPr>
        <p:spPr>
          <a:xfrm>
            <a:off x="214858" y="1530194"/>
            <a:ext cx="7325193" cy="4693593"/>
          </a:xfrm>
          <a:prstGeom prst="rect">
            <a:avLst/>
          </a:prstGeom>
          <a:ln>
            <a:solidFill>
              <a:schemeClr val="tx1"/>
            </a:solidFill>
          </a:ln>
        </p:spPr>
        <p:txBody>
          <a:bodyPr wrap="square">
            <a:spAutoFit/>
          </a:bodyPr>
          <a:lstStyle/>
          <a:p>
            <a:pPr algn="just"/>
            <a:r>
              <a:rPr lang="en-GB" sz="2300" b="1" i="0" dirty="0">
                <a:solidFill>
                  <a:srgbClr val="006699"/>
                </a:solidFill>
                <a:effectLst/>
                <a:latin typeface="+mj-lt"/>
              </a:rPr>
              <a:t>interface</a:t>
            </a:r>
            <a:r>
              <a:rPr lang="en-GB" sz="2300" b="0" i="0" dirty="0">
                <a:solidFill>
                  <a:srgbClr val="000000"/>
                </a:solidFill>
                <a:effectLst/>
                <a:latin typeface="+mj-lt"/>
              </a:rPr>
              <a:t> </a:t>
            </a:r>
            <a:r>
              <a:rPr lang="en-GB" sz="2300" b="0" i="0" dirty="0" err="1">
                <a:solidFill>
                  <a:srgbClr val="000000"/>
                </a:solidFill>
                <a:effectLst/>
                <a:latin typeface="+mj-lt"/>
              </a:rPr>
              <a:t>Drawable</a:t>
            </a:r>
            <a:r>
              <a:rPr lang="en-GB" sz="2300" b="0" i="0" dirty="0">
                <a:solidFill>
                  <a:srgbClr val="000000"/>
                </a:solidFill>
                <a:effectLst/>
                <a:latin typeface="+mj-lt"/>
              </a:rPr>
              <a:t>{  </a:t>
            </a:r>
          </a:p>
          <a:p>
            <a:pPr algn="just"/>
            <a:r>
              <a:rPr lang="en-GB" sz="2300" b="1" i="0" dirty="0">
                <a:solidFill>
                  <a:srgbClr val="006699"/>
                </a:solidFill>
                <a:effectLst/>
                <a:latin typeface="+mj-lt"/>
              </a:rPr>
              <a:t>void</a:t>
            </a:r>
            <a:r>
              <a:rPr lang="en-GB" sz="2300" b="0" i="0" dirty="0">
                <a:solidFill>
                  <a:srgbClr val="000000"/>
                </a:solidFill>
                <a:effectLst/>
                <a:latin typeface="+mj-lt"/>
              </a:rPr>
              <a:t> draw();  </a:t>
            </a:r>
          </a:p>
          <a:p>
            <a:pPr algn="just"/>
            <a:r>
              <a:rPr lang="en-GB" sz="2300" b="1" i="0" dirty="0">
                <a:solidFill>
                  <a:srgbClr val="006699"/>
                </a:solidFill>
                <a:effectLst/>
                <a:latin typeface="+mj-lt"/>
              </a:rPr>
              <a:t>default</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a:t>
            </a:r>
            <a:r>
              <a:rPr lang="en-GB" sz="2300" b="0" i="0" dirty="0" err="1">
                <a:solidFill>
                  <a:srgbClr val="000000"/>
                </a:solidFill>
                <a:effectLst/>
                <a:latin typeface="+mj-lt"/>
              </a:rPr>
              <a:t>msg</a:t>
            </a:r>
            <a:r>
              <a:rPr lang="en-GB" sz="2300" b="0" i="0" dirty="0">
                <a:solidFill>
                  <a:srgbClr val="000000"/>
                </a:solidFill>
                <a:effectLst/>
                <a:latin typeface="+mj-lt"/>
              </a:rPr>
              <a:t>(){</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"default method"</a:t>
            </a:r>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Rectangle </a:t>
            </a:r>
            <a:r>
              <a:rPr lang="en-GB" sz="2300" b="1" i="0" dirty="0">
                <a:solidFill>
                  <a:srgbClr val="006699"/>
                </a:solidFill>
                <a:effectLst/>
                <a:latin typeface="+mj-lt"/>
              </a:rPr>
              <a:t>implements</a:t>
            </a:r>
            <a:r>
              <a:rPr lang="en-GB" sz="2300" b="0" i="0" dirty="0">
                <a:solidFill>
                  <a:srgbClr val="000000"/>
                </a:solidFill>
                <a:effectLst/>
                <a:latin typeface="+mj-lt"/>
              </a:rPr>
              <a:t> </a:t>
            </a:r>
            <a:r>
              <a:rPr lang="en-GB" sz="2300" b="0" i="0" dirty="0" err="1">
                <a:solidFill>
                  <a:srgbClr val="000000"/>
                </a:solidFill>
                <a:effectLst/>
                <a:latin typeface="+mj-lt"/>
              </a:rPr>
              <a:t>Drawable</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draw(){</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"drawing rectangle"</a:t>
            </a:r>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a:t>
            </a:r>
            <a:r>
              <a:rPr lang="en-GB" sz="2300" b="0" i="0" dirty="0" err="1">
                <a:solidFill>
                  <a:srgbClr val="000000"/>
                </a:solidFill>
                <a:effectLst/>
                <a:latin typeface="+mj-lt"/>
              </a:rPr>
              <a:t>TestInterfaceDefault</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static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main(String </a:t>
            </a:r>
            <a:r>
              <a:rPr lang="en-GB" sz="2300" b="0" i="0" dirty="0" err="1">
                <a:solidFill>
                  <a:srgbClr val="000000"/>
                </a:solidFill>
                <a:effectLst/>
                <a:latin typeface="+mj-lt"/>
              </a:rPr>
              <a:t>args</a:t>
            </a:r>
            <a:r>
              <a:rPr lang="en-GB" sz="2300" b="0" i="0" dirty="0">
                <a:solidFill>
                  <a:srgbClr val="000000"/>
                </a:solidFill>
                <a:effectLst/>
                <a:latin typeface="+mj-lt"/>
              </a:rPr>
              <a:t>[]){  </a:t>
            </a:r>
          </a:p>
          <a:p>
            <a:pPr algn="just"/>
            <a:r>
              <a:rPr lang="en-GB" sz="2300" b="0" i="0" dirty="0" err="1">
                <a:solidFill>
                  <a:srgbClr val="000000"/>
                </a:solidFill>
                <a:effectLst/>
                <a:latin typeface="+mj-lt"/>
              </a:rPr>
              <a:t>Drawable</a:t>
            </a:r>
            <a:r>
              <a:rPr lang="en-GB" sz="2300" b="0" i="0" dirty="0">
                <a:solidFill>
                  <a:srgbClr val="000000"/>
                </a:solidFill>
                <a:effectLst/>
                <a:latin typeface="+mj-lt"/>
              </a:rPr>
              <a:t> d=</a:t>
            </a:r>
            <a:r>
              <a:rPr lang="en-GB" sz="2300" b="1" i="0" dirty="0">
                <a:solidFill>
                  <a:srgbClr val="006699"/>
                </a:solidFill>
                <a:effectLst/>
                <a:latin typeface="+mj-lt"/>
              </a:rPr>
              <a:t>new</a:t>
            </a:r>
            <a:r>
              <a:rPr lang="en-GB" sz="2300" b="0" i="0" dirty="0">
                <a:solidFill>
                  <a:srgbClr val="000000"/>
                </a:solidFill>
                <a:effectLst/>
                <a:latin typeface="+mj-lt"/>
              </a:rPr>
              <a:t> Rectangle();  </a:t>
            </a:r>
          </a:p>
          <a:p>
            <a:pPr algn="just"/>
            <a:r>
              <a:rPr lang="en-GB" sz="2300" b="0" i="0" dirty="0" err="1">
                <a:solidFill>
                  <a:srgbClr val="000000"/>
                </a:solidFill>
                <a:effectLst/>
                <a:latin typeface="+mj-lt"/>
              </a:rPr>
              <a:t>d.draw</a:t>
            </a:r>
            <a:r>
              <a:rPr lang="en-GB" sz="2300" b="0" i="0" dirty="0">
                <a:solidFill>
                  <a:srgbClr val="000000"/>
                </a:solidFill>
                <a:effectLst/>
                <a:latin typeface="+mj-lt"/>
              </a:rPr>
              <a:t>();  </a:t>
            </a:r>
          </a:p>
          <a:p>
            <a:pPr algn="just"/>
            <a:r>
              <a:rPr lang="en-GB" sz="2300" b="0" i="0" dirty="0">
                <a:solidFill>
                  <a:srgbClr val="000000"/>
                </a:solidFill>
                <a:effectLst/>
                <a:latin typeface="+mj-lt"/>
              </a:rPr>
              <a:t>d.msg();  </a:t>
            </a:r>
          </a:p>
          <a:p>
            <a:pPr algn="just"/>
            <a:r>
              <a:rPr lang="en-GB" sz="2300" b="0" i="0" dirty="0">
                <a:solidFill>
                  <a:srgbClr val="000000"/>
                </a:solidFill>
                <a:effectLst/>
                <a:latin typeface="+mj-lt"/>
              </a:rPr>
              <a:t>}}  </a:t>
            </a:r>
          </a:p>
        </p:txBody>
      </p:sp>
      <p:sp>
        <p:nvSpPr>
          <p:cNvPr id="5" name="Rectangle 4"/>
          <p:cNvSpPr/>
          <p:nvPr/>
        </p:nvSpPr>
        <p:spPr>
          <a:xfrm>
            <a:off x="7605010" y="2572242"/>
            <a:ext cx="4327160" cy="2677656"/>
          </a:xfrm>
          <a:prstGeom prst="rect">
            <a:avLst/>
          </a:prstGeom>
          <a:ln>
            <a:solidFill>
              <a:schemeClr val="tx1"/>
            </a:solidFill>
          </a:ln>
        </p:spPr>
        <p:txBody>
          <a:bodyPr wrap="square">
            <a:spAutoFit/>
          </a:bodyPr>
          <a:lstStyle/>
          <a:p>
            <a:r>
              <a:rPr lang="en-US" sz="2400" b="0" i="0" dirty="0">
                <a:solidFill>
                  <a:srgbClr val="000000"/>
                </a:solidFill>
                <a:effectLst/>
                <a:latin typeface="+mj-lt"/>
              </a:rPr>
              <a:t>Output:</a:t>
            </a:r>
          </a:p>
          <a:p>
            <a:r>
              <a:rPr kumimoji="0" lang="en-US" altLang="en-US" sz="2400" b="1" i="0" u="none" strike="noStrike" cap="none" normalizeH="0" baseline="0" dirty="0">
                <a:ln>
                  <a:noFill/>
                </a:ln>
                <a:effectLst/>
                <a:latin typeface="+mj-lt"/>
              </a:rPr>
              <a:t>drawing rectangle </a:t>
            </a:r>
          </a:p>
          <a:p>
            <a:r>
              <a:rPr kumimoji="0" lang="en-US" altLang="en-US" sz="2400" b="1" i="0" u="none" strike="noStrike" cap="none" normalizeH="0" baseline="0" dirty="0">
                <a:ln>
                  <a:noFill/>
                </a:ln>
                <a:effectLst/>
                <a:latin typeface="+mj-lt"/>
              </a:rPr>
              <a:t>default method </a:t>
            </a:r>
          </a:p>
          <a:p>
            <a:endParaRPr lang="en-US" sz="2400" b="1" dirty="0">
              <a:latin typeface="+mj-lt"/>
            </a:endParaRPr>
          </a:p>
          <a:p>
            <a:r>
              <a:rPr lang="en-US" sz="2400" b="0" i="0" dirty="0">
                <a:solidFill>
                  <a:srgbClr val="000000"/>
                </a:solidFill>
                <a:effectLst/>
                <a:latin typeface="+mj-lt"/>
              </a:rPr>
              <a:t>Since Java 8, we can have method body in interface. But we need to make it default method.</a:t>
            </a:r>
            <a:endParaRPr lang="en-GB" sz="2400" dirty="0">
              <a:latin typeface="+mj-lt"/>
            </a:endParaRPr>
          </a:p>
        </p:txBody>
      </p:sp>
      <p:sp>
        <p:nvSpPr>
          <p:cNvPr id="3" name="Slide Number Placeholder 2"/>
          <p:cNvSpPr>
            <a:spLocks noGrp="1"/>
          </p:cNvSpPr>
          <p:nvPr>
            <p:ph type="sldNum" sz="quarter" idx="12"/>
          </p:nvPr>
        </p:nvSpPr>
        <p:spPr/>
        <p:txBody>
          <a:bodyPr/>
          <a:lstStyle/>
          <a:p>
            <a:fld id="{DAA88B64-384F-423B-A2F2-E3D4CB12CB27}" type="slidenum">
              <a:rPr lang="en-GB" smtClean="0"/>
              <a:t>13</a:t>
            </a:fld>
            <a:endParaRPr lang="en-GB"/>
          </a:p>
        </p:txBody>
      </p:sp>
    </p:spTree>
    <p:extLst>
      <p:ext uri="{BB962C8B-B14F-4D97-AF65-F5344CB8AC3E}">
        <p14:creationId xmlns:p14="http://schemas.microsoft.com/office/powerpoint/2010/main" val="7122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 8 Static Method in Interface</a:t>
            </a:r>
            <a:endParaRPr lang="en-GB" dirty="0"/>
          </a:p>
        </p:txBody>
      </p:sp>
      <p:sp>
        <p:nvSpPr>
          <p:cNvPr id="4" name="Rectangle 3"/>
          <p:cNvSpPr/>
          <p:nvPr/>
        </p:nvSpPr>
        <p:spPr>
          <a:xfrm>
            <a:off x="289810" y="1560175"/>
            <a:ext cx="7385154" cy="5047536"/>
          </a:xfrm>
          <a:prstGeom prst="rect">
            <a:avLst/>
          </a:prstGeom>
          <a:ln>
            <a:solidFill>
              <a:schemeClr val="tx1"/>
            </a:solidFill>
          </a:ln>
        </p:spPr>
        <p:txBody>
          <a:bodyPr wrap="square">
            <a:spAutoFit/>
          </a:bodyPr>
          <a:lstStyle/>
          <a:p>
            <a:pPr algn="just"/>
            <a:r>
              <a:rPr lang="en-GB" sz="2300" b="1" i="0" dirty="0">
                <a:solidFill>
                  <a:srgbClr val="006699"/>
                </a:solidFill>
                <a:effectLst/>
                <a:latin typeface="+mj-lt"/>
              </a:rPr>
              <a:t>interface</a:t>
            </a:r>
            <a:r>
              <a:rPr lang="en-GB" sz="2300" b="0" i="0" dirty="0">
                <a:solidFill>
                  <a:srgbClr val="000000"/>
                </a:solidFill>
                <a:effectLst/>
                <a:latin typeface="+mj-lt"/>
              </a:rPr>
              <a:t> </a:t>
            </a:r>
            <a:r>
              <a:rPr lang="en-GB" sz="2300" b="0" i="0" dirty="0" err="1">
                <a:solidFill>
                  <a:srgbClr val="000000"/>
                </a:solidFill>
                <a:effectLst/>
                <a:latin typeface="+mj-lt"/>
              </a:rPr>
              <a:t>Drawable</a:t>
            </a:r>
            <a:r>
              <a:rPr lang="en-GB" sz="2300" b="0" i="0" dirty="0">
                <a:solidFill>
                  <a:srgbClr val="000000"/>
                </a:solidFill>
                <a:effectLst/>
                <a:latin typeface="+mj-lt"/>
              </a:rPr>
              <a:t>{  </a:t>
            </a:r>
          </a:p>
          <a:p>
            <a:pPr algn="just"/>
            <a:r>
              <a:rPr lang="en-GB" sz="2300" b="1" i="0" dirty="0">
                <a:solidFill>
                  <a:srgbClr val="006699"/>
                </a:solidFill>
                <a:effectLst/>
                <a:latin typeface="+mj-lt"/>
              </a:rPr>
              <a:t>void</a:t>
            </a:r>
            <a:r>
              <a:rPr lang="en-GB" sz="2300" b="0" i="0" dirty="0">
                <a:solidFill>
                  <a:srgbClr val="000000"/>
                </a:solidFill>
                <a:effectLst/>
                <a:latin typeface="+mj-lt"/>
              </a:rPr>
              <a:t> draw();  </a:t>
            </a:r>
          </a:p>
          <a:p>
            <a:pPr algn="just"/>
            <a:r>
              <a:rPr lang="en-GB" sz="2300" b="1" i="0" dirty="0">
                <a:solidFill>
                  <a:srgbClr val="006699"/>
                </a:solidFill>
                <a:effectLst/>
                <a:latin typeface="+mj-lt"/>
              </a:rPr>
              <a:t>static</a:t>
            </a:r>
            <a:r>
              <a:rPr lang="en-GB" sz="2300" b="0" i="0" dirty="0">
                <a:solidFill>
                  <a:srgbClr val="000000"/>
                </a:solidFill>
                <a:effectLst/>
                <a:latin typeface="+mj-lt"/>
              </a:rPr>
              <a:t> </a:t>
            </a:r>
            <a:r>
              <a:rPr lang="en-GB" sz="2300" b="1" i="0" dirty="0" err="1">
                <a:solidFill>
                  <a:srgbClr val="006699"/>
                </a:solidFill>
                <a:effectLst/>
                <a:latin typeface="+mj-lt"/>
              </a:rPr>
              <a:t>int</a:t>
            </a:r>
            <a:r>
              <a:rPr lang="en-GB" sz="2300" b="0" i="0" dirty="0">
                <a:solidFill>
                  <a:srgbClr val="000000"/>
                </a:solidFill>
                <a:effectLst/>
                <a:latin typeface="+mj-lt"/>
              </a:rPr>
              <a:t> cube(</a:t>
            </a:r>
            <a:r>
              <a:rPr lang="en-GB" sz="2300" b="1" i="0" dirty="0" err="1">
                <a:solidFill>
                  <a:srgbClr val="006699"/>
                </a:solidFill>
                <a:effectLst/>
                <a:latin typeface="+mj-lt"/>
              </a:rPr>
              <a:t>int</a:t>
            </a:r>
            <a:r>
              <a:rPr lang="en-GB" sz="2300" b="0" i="0" dirty="0">
                <a:solidFill>
                  <a:srgbClr val="000000"/>
                </a:solidFill>
                <a:effectLst/>
                <a:latin typeface="+mj-lt"/>
              </a:rPr>
              <a:t> y){</a:t>
            </a:r>
            <a:r>
              <a:rPr lang="en-GB" sz="2300" b="1" i="0" dirty="0">
                <a:solidFill>
                  <a:srgbClr val="006699"/>
                </a:solidFill>
                <a:effectLst/>
                <a:latin typeface="+mj-lt"/>
              </a:rPr>
              <a:t>return</a:t>
            </a:r>
            <a:r>
              <a:rPr lang="en-GB" sz="2300" b="0" i="0" dirty="0">
                <a:solidFill>
                  <a:srgbClr val="000000"/>
                </a:solidFill>
                <a:effectLst/>
                <a:latin typeface="+mj-lt"/>
              </a:rPr>
              <a:t> y*y*y;}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Rectangle </a:t>
            </a:r>
            <a:r>
              <a:rPr lang="en-GB" sz="2300" b="1" i="0" dirty="0">
                <a:solidFill>
                  <a:srgbClr val="006699"/>
                </a:solidFill>
                <a:effectLst/>
                <a:latin typeface="+mj-lt"/>
              </a:rPr>
              <a:t>implements</a:t>
            </a:r>
            <a:r>
              <a:rPr lang="en-GB" sz="2300" b="0" i="0" dirty="0">
                <a:solidFill>
                  <a:srgbClr val="000000"/>
                </a:solidFill>
                <a:effectLst/>
                <a:latin typeface="+mj-lt"/>
              </a:rPr>
              <a:t> </a:t>
            </a:r>
            <a:r>
              <a:rPr lang="en-GB" sz="2300" b="0" i="0" dirty="0" err="1">
                <a:solidFill>
                  <a:srgbClr val="000000"/>
                </a:solidFill>
                <a:effectLst/>
                <a:latin typeface="+mj-lt"/>
              </a:rPr>
              <a:t>Drawable</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draw(){</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"drawing rectangle"</a:t>
            </a:r>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a:t>
            </a:r>
            <a:r>
              <a:rPr lang="en-GB" sz="2300" b="0" i="0" dirty="0" err="1">
                <a:solidFill>
                  <a:srgbClr val="000000"/>
                </a:solidFill>
                <a:effectLst/>
                <a:latin typeface="+mj-lt"/>
              </a:rPr>
              <a:t>TestInterfaceStatic</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static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main(String </a:t>
            </a:r>
            <a:r>
              <a:rPr lang="en-GB" sz="2300" b="0" i="0" dirty="0" err="1">
                <a:solidFill>
                  <a:srgbClr val="000000"/>
                </a:solidFill>
                <a:effectLst/>
                <a:latin typeface="+mj-lt"/>
              </a:rPr>
              <a:t>args</a:t>
            </a:r>
            <a:r>
              <a:rPr lang="en-GB" sz="2300" b="0" i="0" dirty="0">
                <a:solidFill>
                  <a:srgbClr val="000000"/>
                </a:solidFill>
                <a:effectLst/>
                <a:latin typeface="+mj-lt"/>
              </a:rPr>
              <a:t>[]){  </a:t>
            </a:r>
          </a:p>
          <a:p>
            <a:pPr algn="just"/>
            <a:r>
              <a:rPr lang="en-GB" sz="2300" b="0" i="0" dirty="0" err="1">
                <a:solidFill>
                  <a:srgbClr val="000000"/>
                </a:solidFill>
                <a:effectLst/>
                <a:latin typeface="+mj-lt"/>
              </a:rPr>
              <a:t>Drawable</a:t>
            </a:r>
            <a:r>
              <a:rPr lang="en-GB" sz="2300" b="0" i="0" dirty="0">
                <a:solidFill>
                  <a:srgbClr val="000000"/>
                </a:solidFill>
                <a:effectLst/>
                <a:latin typeface="+mj-lt"/>
              </a:rPr>
              <a:t> d=</a:t>
            </a:r>
            <a:r>
              <a:rPr lang="en-GB" sz="2300" b="1" i="0" dirty="0">
                <a:solidFill>
                  <a:srgbClr val="006699"/>
                </a:solidFill>
                <a:effectLst/>
                <a:latin typeface="+mj-lt"/>
              </a:rPr>
              <a:t>new</a:t>
            </a:r>
            <a:r>
              <a:rPr lang="en-GB" sz="2300" b="0" i="0" dirty="0">
                <a:solidFill>
                  <a:srgbClr val="000000"/>
                </a:solidFill>
                <a:effectLst/>
                <a:latin typeface="+mj-lt"/>
              </a:rPr>
              <a:t> Rectangle();  </a:t>
            </a:r>
          </a:p>
          <a:p>
            <a:pPr algn="just"/>
            <a:r>
              <a:rPr lang="en-GB" sz="2300" b="0" i="0" dirty="0" err="1">
                <a:solidFill>
                  <a:srgbClr val="000000"/>
                </a:solidFill>
                <a:effectLst/>
                <a:latin typeface="+mj-lt"/>
              </a:rPr>
              <a:t>d.draw</a:t>
            </a:r>
            <a:r>
              <a:rPr lang="en-GB" sz="2300" b="0" i="0" dirty="0">
                <a:solidFill>
                  <a:srgbClr val="000000"/>
                </a:solidFill>
                <a:effectLst/>
                <a:latin typeface="+mj-lt"/>
              </a:rPr>
              <a:t>(); </a:t>
            </a:r>
          </a:p>
          <a:p>
            <a:pPr algn="just"/>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err="1">
                <a:solidFill>
                  <a:srgbClr val="000000"/>
                </a:solidFill>
                <a:effectLst/>
                <a:latin typeface="+mj-lt"/>
              </a:rPr>
              <a:t>Drawable.cube</a:t>
            </a:r>
            <a:r>
              <a:rPr lang="en-GB" sz="2300" b="0" i="0" dirty="0">
                <a:solidFill>
                  <a:srgbClr val="000000"/>
                </a:solidFill>
                <a:effectLst/>
                <a:latin typeface="+mj-lt"/>
              </a:rPr>
              <a:t>(</a:t>
            </a:r>
            <a:r>
              <a:rPr lang="en-GB" sz="2300" b="0" i="0" dirty="0">
                <a:solidFill>
                  <a:srgbClr val="C00000"/>
                </a:solidFill>
                <a:effectLst/>
                <a:latin typeface="+mj-lt"/>
              </a:rPr>
              <a:t>3</a:t>
            </a:r>
            <a:r>
              <a:rPr lang="en-GB" sz="2300" b="0" i="0" dirty="0">
                <a:solidFill>
                  <a:srgbClr val="000000"/>
                </a:solidFill>
                <a:effectLst/>
                <a:latin typeface="+mj-lt"/>
              </a:rPr>
              <a:t>));  </a:t>
            </a:r>
          </a:p>
          <a:p>
            <a:pPr algn="just"/>
            <a:r>
              <a:rPr lang="en-GB" sz="2300" b="0" i="0" dirty="0">
                <a:solidFill>
                  <a:srgbClr val="000000"/>
                </a:solidFill>
                <a:effectLst/>
                <a:latin typeface="+mj-lt"/>
              </a:rPr>
              <a:t>}}  </a:t>
            </a:r>
          </a:p>
        </p:txBody>
      </p:sp>
      <p:sp>
        <p:nvSpPr>
          <p:cNvPr id="5" name="Rectangle 1"/>
          <p:cNvSpPr>
            <a:spLocks noChangeArrowheads="1"/>
          </p:cNvSpPr>
          <p:nvPr/>
        </p:nvSpPr>
        <p:spPr bwMode="auto">
          <a:xfrm>
            <a:off x="7937942" y="2948871"/>
            <a:ext cx="2462084"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lt"/>
              </a:rPr>
              <a:t>drawing rectangle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lt"/>
              </a:rPr>
              <a:t>27</a:t>
            </a:r>
            <a:endParaRPr kumimoji="0" lang="en-US" altLang="en-US" sz="2400" b="0" i="0" u="none" strike="noStrike" cap="none" normalizeH="0" baseline="0" dirty="0">
              <a:ln>
                <a:noFill/>
              </a:ln>
              <a:solidFill>
                <a:schemeClr val="tx1"/>
              </a:solidFill>
              <a:effectLst/>
              <a:latin typeface="+mj-lt"/>
            </a:endParaRPr>
          </a:p>
        </p:txBody>
      </p:sp>
      <p:sp>
        <p:nvSpPr>
          <p:cNvPr id="3" name="Slide Number Placeholder 2"/>
          <p:cNvSpPr>
            <a:spLocks noGrp="1"/>
          </p:cNvSpPr>
          <p:nvPr>
            <p:ph type="sldNum" sz="quarter" idx="12"/>
          </p:nvPr>
        </p:nvSpPr>
        <p:spPr/>
        <p:txBody>
          <a:bodyPr/>
          <a:lstStyle/>
          <a:p>
            <a:fld id="{DAA88B64-384F-423B-A2F2-E3D4CB12CB27}" type="slidenum">
              <a:rPr lang="en-GB" smtClean="0"/>
              <a:t>14</a:t>
            </a:fld>
            <a:endParaRPr lang="en-GB"/>
          </a:p>
        </p:txBody>
      </p:sp>
    </p:spTree>
    <p:extLst>
      <p:ext uri="{BB962C8B-B14F-4D97-AF65-F5344CB8AC3E}">
        <p14:creationId xmlns:p14="http://schemas.microsoft.com/office/powerpoint/2010/main" val="329062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Nested Interface in Java</a:t>
            </a:r>
          </a:p>
        </p:txBody>
      </p:sp>
      <p:sp>
        <p:nvSpPr>
          <p:cNvPr id="4" name="Rectangle 3"/>
          <p:cNvSpPr/>
          <p:nvPr/>
        </p:nvSpPr>
        <p:spPr>
          <a:xfrm>
            <a:off x="4074826" y="1847298"/>
            <a:ext cx="4042348" cy="2215991"/>
          </a:xfrm>
          <a:prstGeom prst="rect">
            <a:avLst/>
          </a:prstGeom>
          <a:ln>
            <a:solidFill>
              <a:schemeClr val="tx1"/>
            </a:solidFill>
          </a:ln>
        </p:spPr>
        <p:txBody>
          <a:bodyPr wrap="square">
            <a:spAutoFit/>
          </a:bodyPr>
          <a:lstStyle/>
          <a:p>
            <a:pPr algn="just"/>
            <a:r>
              <a:rPr lang="en-GB" sz="2300" b="1" i="0" dirty="0">
                <a:solidFill>
                  <a:srgbClr val="006699"/>
                </a:solidFill>
                <a:effectLst/>
                <a:latin typeface="+mj-lt"/>
              </a:rPr>
              <a:t>interface</a:t>
            </a:r>
            <a:r>
              <a:rPr lang="en-GB" sz="2300" b="0" i="0" dirty="0">
                <a:solidFill>
                  <a:srgbClr val="000000"/>
                </a:solidFill>
                <a:effectLst/>
                <a:latin typeface="+mj-lt"/>
              </a:rPr>
              <a:t> printable{  </a:t>
            </a:r>
          </a:p>
          <a:p>
            <a:pPr algn="just"/>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print();  </a:t>
            </a:r>
          </a:p>
          <a:p>
            <a:pPr algn="just"/>
            <a:r>
              <a:rPr lang="en-GB" sz="2300" b="0" i="0" dirty="0">
                <a:solidFill>
                  <a:srgbClr val="000000"/>
                </a:solidFill>
                <a:effectLst/>
                <a:latin typeface="+mj-lt"/>
              </a:rPr>
              <a:t> </a:t>
            </a:r>
            <a:r>
              <a:rPr lang="en-GB" sz="2300" b="1" i="0" dirty="0">
                <a:solidFill>
                  <a:srgbClr val="006699"/>
                </a:solidFill>
                <a:effectLst/>
                <a:latin typeface="+mj-lt"/>
              </a:rPr>
              <a:t>interface</a:t>
            </a:r>
            <a:r>
              <a:rPr lang="en-GB" sz="2300" b="0" i="0" dirty="0">
                <a:solidFill>
                  <a:srgbClr val="000000"/>
                </a:solidFill>
                <a:effectLst/>
                <a:latin typeface="+mj-lt"/>
              </a:rPr>
              <a:t> </a:t>
            </a:r>
            <a:r>
              <a:rPr lang="en-GB" sz="2300" b="0" i="0" dirty="0" err="1">
                <a:solidFill>
                  <a:srgbClr val="000000"/>
                </a:solidFill>
                <a:effectLst/>
                <a:latin typeface="+mj-lt"/>
              </a:rPr>
              <a:t>MessagePrintable</a:t>
            </a:r>
            <a:r>
              <a:rPr lang="en-GB" sz="2300" b="0" i="0" dirty="0">
                <a:solidFill>
                  <a:srgbClr val="000000"/>
                </a:solidFill>
                <a:effectLst/>
                <a:latin typeface="+mj-lt"/>
              </a:rPr>
              <a:t>{  </a:t>
            </a:r>
          </a:p>
          <a:p>
            <a:pPr algn="just"/>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a:t>
            </a:r>
            <a:r>
              <a:rPr lang="en-GB" sz="2300" b="0" i="0" dirty="0" err="1">
                <a:solidFill>
                  <a:srgbClr val="000000"/>
                </a:solidFill>
                <a:effectLst/>
                <a:latin typeface="+mj-lt"/>
              </a:rPr>
              <a:t>msg</a:t>
            </a:r>
            <a:r>
              <a:rPr lang="en-GB" sz="2300" b="0" i="0" dirty="0">
                <a:solidFill>
                  <a:srgbClr val="000000"/>
                </a:solidFill>
                <a:effectLst/>
                <a:latin typeface="+mj-lt"/>
              </a:rPr>
              <a:t>();  </a:t>
            </a:r>
          </a:p>
          <a:p>
            <a:pPr algn="just"/>
            <a:r>
              <a:rPr lang="en-GB" sz="2300" b="0" i="0" dirty="0">
                <a:solidFill>
                  <a:srgbClr val="000000"/>
                </a:solidFill>
                <a:effectLst/>
                <a:latin typeface="+mj-lt"/>
              </a:rPr>
              <a:t> }  </a:t>
            </a:r>
          </a:p>
          <a:p>
            <a:pPr algn="just"/>
            <a:r>
              <a:rPr lang="en-GB" sz="2300" b="0" i="0" dirty="0">
                <a:solidFill>
                  <a:srgbClr val="000000"/>
                </a:solidFill>
                <a:effectLst/>
                <a:latin typeface="+mj-lt"/>
              </a:rPr>
              <a:t>}  </a:t>
            </a:r>
          </a:p>
        </p:txBody>
      </p:sp>
      <p:sp>
        <p:nvSpPr>
          <p:cNvPr id="3" name="Slide Number Placeholder 2"/>
          <p:cNvSpPr>
            <a:spLocks noGrp="1"/>
          </p:cNvSpPr>
          <p:nvPr>
            <p:ph type="sldNum" sz="quarter" idx="12"/>
          </p:nvPr>
        </p:nvSpPr>
        <p:spPr/>
        <p:txBody>
          <a:bodyPr/>
          <a:lstStyle/>
          <a:p>
            <a:fld id="{DAA88B64-384F-423B-A2F2-E3D4CB12CB27}" type="slidenum">
              <a:rPr lang="en-GB" smtClean="0"/>
              <a:t>15</a:t>
            </a:fld>
            <a:endParaRPr lang="en-GB"/>
          </a:p>
        </p:txBody>
      </p:sp>
    </p:spTree>
    <p:extLst>
      <p:ext uri="{BB962C8B-B14F-4D97-AF65-F5344CB8AC3E}">
        <p14:creationId xmlns:p14="http://schemas.microsoft.com/office/powerpoint/2010/main" val="1795966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492" y="2709741"/>
            <a:ext cx="10515600" cy="1325563"/>
          </a:xfrm>
        </p:spPr>
        <p:txBody>
          <a:bodyPr/>
          <a:lstStyle/>
          <a:p>
            <a:pPr algn="ctr"/>
            <a:r>
              <a:rPr lang="en-US" dirty="0"/>
              <a:t>Thank you</a:t>
            </a:r>
          </a:p>
        </p:txBody>
      </p:sp>
      <p:sp>
        <p:nvSpPr>
          <p:cNvPr id="4" name="Slide Number Placeholder 3"/>
          <p:cNvSpPr>
            <a:spLocks noGrp="1"/>
          </p:cNvSpPr>
          <p:nvPr>
            <p:ph type="sldNum" sz="quarter" idx="12"/>
          </p:nvPr>
        </p:nvSpPr>
        <p:spPr/>
        <p:txBody>
          <a:bodyPr/>
          <a:lstStyle/>
          <a:p>
            <a:fld id="{DAA88B64-384F-423B-A2F2-E3D4CB12CB27}" type="slidenum">
              <a:rPr lang="en-GB" smtClean="0"/>
              <a:t>16</a:t>
            </a:fld>
            <a:endParaRPr lang="en-GB"/>
          </a:p>
        </p:txBody>
      </p:sp>
    </p:spTree>
    <p:extLst>
      <p:ext uri="{BB962C8B-B14F-4D97-AF65-F5344CB8AC3E}">
        <p14:creationId xmlns:p14="http://schemas.microsoft.com/office/powerpoint/2010/main" val="17921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interface</a:t>
            </a:r>
            <a:r>
              <a:rPr lang="en-US" dirty="0"/>
              <a:t> </a:t>
            </a:r>
            <a:endParaRPr lang="en-GB" dirty="0"/>
          </a:p>
        </p:txBody>
      </p:sp>
      <p:sp>
        <p:nvSpPr>
          <p:cNvPr id="3" name="Content Placeholder 2"/>
          <p:cNvSpPr>
            <a:spLocks noGrp="1"/>
          </p:cNvSpPr>
          <p:nvPr>
            <p:ph idx="1"/>
          </p:nvPr>
        </p:nvSpPr>
        <p:spPr/>
        <p:txBody>
          <a:bodyPr>
            <a:normAutofit/>
          </a:bodyPr>
          <a:lstStyle/>
          <a:p>
            <a:pPr algn="just"/>
            <a:r>
              <a:rPr lang="en-US" sz="2600" dirty="0"/>
              <a:t>A </a:t>
            </a:r>
            <a:r>
              <a:rPr lang="en-US" sz="2600" b="1" dirty="0"/>
              <a:t>Java interface</a:t>
            </a:r>
            <a:r>
              <a:rPr lang="en-US" sz="2600" dirty="0"/>
              <a:t> is a bit like a class, except a </a:t>
            </a:r>
            <a:r>
              <a:rPr lang="en-US" sz="2600" b="1" dirty="0"/>
              <a:t>Java interface</a:t>
            </a:r>
            <a:r>
              <a:rPr lang="en-US" sz="2600" dirty="0"/>
              <a:t> can only contain method signatures and fields. An </a:t>
            </a:r>
            <a:r>
              <a:rPr lang="en-US" sz="2600" b="1" dirty="0"/>
              <a:t>Java interface</a:t>
            </a:r>
            <a:r>
              <a:rPr lang="en-US" sz="2600" dirty="0"/>
              <a:t> cannot contain an implementation of the methods, only the signature (name, parameters and exceptions) of the method. You can use </a:t>
            </a:r>
            <a:r>
              <a:rPr lang="en-US" sz="2600" b="1" dirty="0"/>
              <a:t>interfaces</a:t>
            </a:r>
            <a:r>
              <a:rPr lang="en-US" sz="2600" dirty="0"/>
              <a:t> in </a:t>
            </a:r>
            <a:r>
              <a:rPr lang="en-US" sz="2600" b="1" dirty="0"/>
              <a:t>Java</a:t>
            </a:r>
            <a:r>
              <a:rPr lang="en-US" sz="2600" dirty="0"/>
              <a:t> as a way to achieve polymorphism.</a:t>
            </a:r>
          </a:p>
          <a:p>
            <a:pPr algn="just"/>
            <a:r>
              <a:rPr lang="en-US" sz="2600" dirty="0"/>
              <a:t>Since Java 8, we can have method body in interface. But we need to make it </a:t>
            </a:r>
            <a:r>
              <a:rPr lang="en-US" sz="2600" b="1" dirty="0"/>
              <a:t>default</a:t>
            </a:r>
            <a:r>
              <a:rPr lang="en-US" sz="2600" dirty="0"/>
              <a:t> method.</a:t>
            </a:r>
          </a:p>
          <a:p>
            <a:pPr algn="just"/>
            <a:r>
              <a:rPr lang="en-US" sz="2600" dirty="0"/>
              <a:t>Since Java 8, we can have </a:t>
            </a:r>
            <a:r>
              <a:rPr lang="en-US" sz="2600" b="1" dirty="0"/>
              <a:t>static method </a:t>
            </a:r>
            <a:r>
              <a:rPr lang="en-US" sz="2600" dirty="0"/>
              <a:t>in interface. </a:t>
            </a:r>
          </a:p>
          <a:p>
            <a:pPr algn="just"/>
            <a:r>
              <a:rPr lang="en-US" sz="2600" dirty="0"/>
              <a:t>Java Interface also </a:t>
            </a:r>
            <a:r>
              <a:rPr lang="en-US" sz="2600" b="1" dirty="0"/>
              <a:t>represents IS-A relationship</a:t>
            </a:r>
            <a:r>
              <a:rPr lang="en-US" sz="2600" dirty="0"/>
              <a:t>.</a:t>
            </a:r>
          </a:p>
          <a:p>
            <a:r>
              <a:rPr lang="en-US" sz="2600" dirty="0"/>
              <a:t>It cannot be instantiated just like abstract class.</a:t>
            </a:r>
          </a:p>
          <a:p>
            <a:pPr algn="just"/>
            <a:endParaRPr lang="en-GB" sz="2600" dirty="0"/>
          </a:p>
        </p:txBody>
      </p:sp>
      <p:sp>
        <p:nvSpPr>
          <p:cNvPr id="4" name="Slide Number Placeholder 3"/>
          <p:cNvSpPr>
            <a:spLocks noGrp="1"/>
          </p:cNvSpPr>
          <p:nvPr>
            <p:ph type="sldNum" sz="quarter" idx="12"/>
          </p:nvPr>
        </p:nvSpPr>
        <p:spPr/>
        <p:txBody>
          <a:bodyPr/>
          <a:lstStyle/>
          <a:p>
            <a:fld id="{DAA88B64-384F-423B-A2F2-E3D4CB12CB27}" type="slidenum">
              <a:rPr lang="en-GB" smtClean="0"/>
              <a:t>2</a:t>
            </a:fld>
            <a:endParaRPr lang="en-GB"/>
          </a:p>
        </p:txBody>
      </p:sp>
    </p:spTree>
    <p:extLst>
      <p:ext uri="{BB962C8B-B14F-4D97-AF65-F5344CB8AC3E}">
        <p14:creationId xmlns:p14="http://schemas.microsoft.com/office/powerpoint/2010/main" val="290784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use Java interface?</a:t>
            </a:r>
          </a:p>
        </p:txBody>
      </p:sp>
      <p:sp>
        <p:nvSpPr>
          <p:cNvPr id="3" name="Content Placeholder 2"/>
          <p:cNvSpPr>
            <a:spLocks noGrp="1"/>
          </p:cNvSpPr>
          <p:nvPr>
            <p:ph idx="1"/>
          </p:nvPr>
        </p:nvSpPr>
        <p:spPr/>
        <p:txBody>
          <a:bodyPr/>
          <a:lstStyle/>
          <a:p>
            <a:pPr algn="just"/>
            <a:r>
              <a:rPr lang="en-US" sz="2600" dirty="0"/>
              <a:t>There are mainly three reasons to use interface. They are given below.</a:t>
            </a:r>
          </a:p>
          <a:p>
            <a:pPr lvl="1" algn="just"/>
            <a:r>
              <a:rPr lang="en-US" sz="2600" dirty="0"/>
              <a:t>It is used to achieve abstraction.</a:t>
            </a:r>
          </a:p>
          <a:p>
            <a:pPr lvl="1" algn="just"/>
            <a:r>
              <a:rPr lang="en-US" sz="2600" dirty="0"/>
              <a:t>By interface, we can support the functionality of multiple inheritance.</a:t>
            </a:r>
          </a:p>
          <a:p>
            <a:pPr lvl="1" algn="just"/>
            <a:r>
              <a:rPr lang="en-US" sz="2600" dirty="0"/>
              <a:t>It can be used to achieve loose coupling.</a:t>
            </a:r>
          </a:p>
          <a:p>
            <a:endParaRPr lang="en-GB" dirty="0"/>
          </a:p>
        </p:txBody>
      </p:sp>
      <p:sp>
        <p:nvSpPr>
          <p:cNvPr id="4" name="Slide Number Placeholder 3"/>
          <p:cNvSpPr>
            <a:spLocks noGrp="1"/>
          </p:cNvSpPr>
          <p:nvPr>
            <p:ph type="sldNum" sz="quarter" idx="12"/>
          </p:nvPr>
        </p:nvSpPr>
        <p:spPr/>
        <p:txBody>
          <a:bodyPr/>
          <a:lstStyle/>
          <a:p>
            <a:fld id="{DAA88B64-384F-423B-A2F2-E3D4CB12CB27}" type="slidenum">
              <a:rPr lang="en-GB" smtClean="0"/>
              <a:t>3</a:t>
            </a:fld>
            <a:endParaRPr lang="en-GB"/>
          </a:p>
        </p:txBody>
      </p:sp>
    </p:spTree>
    <p:extLst>
      <p:ext uri="{BB962C8B-B14F-4D97-AF65-F5344CB8AC3E}">
        <p14:creationId xmlns:p14="http://schemas.microsoft.com/office/powerpoint/2010/main" val="42816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Internal addition by compiler in interface</a:t>
            </a:r>
          </a:p>
        </p:txBody>
      </p:sp>
      <p:sp>
        <p:nvSpPr>
          <p:cNvPr id="3" name="Content Placeholder 2"/>
          <p:cNvSpPr>
            <a:spLocks noGrp="1"/>
          </p:cNvSpPr>
          <p:nvPr>
            <p:ph idx="1"/>
          </p:nvPr>
        </p:nvSpPr>
        <p:spPr/>
        <p:txBody>
          <a:bodyPr/>
          <a:lstStyle/>
          <a:p>
            <a:r>
              <a:rPr lang="en-US" dirty="0"/>
              <a:t>Interface fields are public, static and final by default, and methods are public and abstract.</a:t>
            </a:r>
            <a:endParaRPr lang="en-GB" dirty="0"/>
          </a:p>
          <a:p>
            <a:endParaRPr lang="en-GB" dirty="0"/>
          </a:p>
        </p:txBody>
      </p:sp>
      <p:pic>
        <p:nvPicPr>
          <p:cNvPr id="4" name="Picture 3"/>
          <p:cNvPicPr>
            <a:picLocks noChangeAspect="1"/>
          </p:cNvPicPr>
          <p:nvPr/>
        </p:nvPicPr>
        <p:blipFill>
          <a:blip r:embed="rId2"/>
          <a:stretch>
            <a:fillRect/>
          </a:stretch>
        </p:blipFill>
        <p:spPr>
          <a:xfrm>
            <a:off x="792763" y="2959949"/>
            <a:ext cx="10561037" cy="2082689"/>
          </a:xfrm>
          <a:prstGeom prst="rect">
            <a:avLst/>
          </a:prstGeom>
        </p:spPr>
      </p:pic>
      <p:sp>
        <p:nvSpPr>
          <p:cNvPr id="5" name="Slide Number Placeholder 4"/>
          <p:cNvSpPr>
            <a:spLocks noGrp="1"/>
          </p:cNvSpPr>
          <p:nvPr>
            <p:ph type="sldNum" sz="quarter" idx="12"/>
          </p:nvPr>
        </p:nvSpPr>
        <p:spPr/>
        <p:txBody>
          <a:bodyPr/>
          <a:lstStyle/>
          <a:p>
            <a:fld id="{DAA88B64-384F-423B-A2F2-E3D4CB12CB27}" type="slidenum">
              <a:rPr lang="en-GB" smtClean="0"/>
              <a:t>4</a:t>
            </a:fld>
            <a:endParaRPr lang="en-GB"/>
          </a:p>
        </p:txBody>
      </p:sp>
    </p:spTree>
    <p:extLst>
      <p:ext uri="{BB962C8B-B14F-4D97-AF65-F5344CB8AC3E}">
        <p14:creationId xmlns:p14="http://schemas.microsoft.com/office/powerpoint/2010/main" val="55759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Understanding relationship between classes and interfaces</a:t>
            </a:r>
            <a:endParaRPr lang="en-GB" dirty="0"/>
          </a:p>
        </p:txBody>
      </p:sp>
      <p:sp>
        <p:nvSpPr>
          <p:cNvPr id="3" name="Content Placeholder 2"/>
          <p:cNvSpPr>
            <a:spLocks noGrp="1"/>
          </p:cNvSpPr>
          <p:nvPr>
            <p:ph idx="1"/>
          </p:nvPr>
        </p:nvSpPr>
        <p:spPr/>
        <p:txBody>
          <a:bodyPr>
            <a:normAutofit/>
          </a:bodyPr>
          <a:lstStyle/>
          <a:p>
            <a:pPr algn="just"/>
            <a:r>
              <a:rPr lang="en-US" sz="2600" dirty="0"/>
              <a:t>As shown in the figure given below, a class extends another class, an interface extends another interface but a </a:t>
            </a:r>
            <a:r>
              <a:rPr lang="en-US" sz="2600" b="1" dirty="0"/>
              <a:t>class implements an interface</a:t>
            </a:r>
            <a:r>
              <a:rPr lang="en-US" sz="2600" dirty="0"/>
              <a:t>.</a:t>
            </a:r>
            <a:endParaRPr lang="en-GB" sz="2600" dirty="0"/>
          </a:p>
        </p:txBody>
      </p:sp>
      <p:pic>
        <p:nvPicPr>
          <p:cNvPr id="4" name="Picture 3"/>
          <p:cNvPicPr>
            <a:picLocks noChangeAspect="1"/>
          </p:cNvPicPr>
          <p:nvPr/>
        </p:nvPicPr>
        <p:blipFill>
          <a:blip r:embed="rId2"/>
          <a:stretch>
            <a:fillRect/>
          </a:stretch>
        </p:blipFill>
        <p:spPr>
          <a:xfrm>
            <a:off x="1975766" y="2994269"/>
            <a:ext cx="7985151" cy="2569403"/>
          </a:xfrm>
          <a:prstGeom prst="rect">
            <a:avLst/>
          </a:prstGeom>
        </p:spPr>
      </p:pic>
      <p:sp>
        <p:nvSpPr>
          <p:cNvPr id="5" name="Slide Number Placeholder 4"/>
          <p:cNvSpPr>
            <a:spLocks noGrp="1"/>
          </p:cNvSpPr>
          <p:nvPr>
            <p:ph type="sldNum" sz="quarter" idx="12"/>
          </p:nvPr>
        </p:nvSpPr>
        <p:spPr/>
        <p:txBody>
          <a:bodyPr/>
          <a:lstStyle/>
          <a:p>
            <a:fld id="{DAA88B64-384F-423B-A2F2-E3D4CB12CB27}" type="slidenum">
              <a:rPr lang="en-GB" smtClean="0"/>
              <a:t>5</a:t>
            </a:fld>
            <a:endParaRPr lang="en-GB"/>
          </a:p>
        </p:txBody>
      </p:sp>
    </p:spTree>
    <p:extLst>
      <p:ext uri="{BB962C8B-B14F-4D97-AF65-F5344CB8AC3E}">
        <p14:creationId xmlns:p14="http://schemas.microsoft.com/office/powerpoint/2010/main" val="43227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288"/>
            <a:ext cx="10515600" cy="729157"/>
          </a:xfrm>
        </p:spPr>
        <p:txBody>
          <a:bodyPr/>
          <a:lstStyle/>
          <a:p>
            <a:pPr algn="ctr"/>
            <a:r>
              <a:rPr lang="en-GB" dirty="0"/>
              <a:t>Java Interface Example 1</a:t>
            </a:r>
          </a:p>
        </p:txBody>
      </p:sp>
      <p:sp>
        <p:nvSpPr>
          <p:cNvPr id="4" name="Rectangle 3"/>
          <p:cNvSpPr/>
          <p:nvPr/>
        </p:nvSpPr>
        <p:spPr>
          <a:xfrm>
            <a:off x="406283" y="910445"/>
            <a:ext cx="7212169" cy="4493538"/>
          </a:xfrm>
          <a:prstGeom prst="rect">
            <a:avLst/>
          </a:prstGeom>
          <a:ln>
            <a:solidFill>
              <a:schemeClr val="accent1"/>
            </a:solidFill>
          </a:ln>
        </p:spPr>
        <p:txBody>
          <a:bodyPr wrap="square">
            <a:spAutoFit/>
          </a:bodyPr>
          <a:lstStyle/>
          <a:p>
            <a:pPr algn="just"/>
            <a:r>
              <a:rPr lang="en-GB" sz="2600" b="1" i="0" dirty="0">
                <a:solidFill>
                  <a:srgbClr val="006699"/>
                </a:solidFill>
                <a:effectLst/>
                <a:latin typeface="+mj-lt"/>
              </a:rPr>
              <a:t>interface</a:t>
            </a:r>
            <a:r>
              <a:rPr lang="en-GB" sz="2600" b="0" i="0" dirty="0">
                <a:solidFill>
                  <a:srgbClr val="000000"/>
                </a:solidFill>
                <a:effectLst/>
                <a:latin typeface="+mj-lt"/>
              </a:rPr>
              <a:t> printable{  </a:t>
            </a:r>
          </a:p>
          <a:p>
            <a:pPr algn="just"/>
            <a:r>
              <a:rPr lang="en-GB" sz="2600" b="1" i="0" dirty="0">
                <a:solidFill>
                  <a:srgbClr val="006699"/>
                </a:solidFill>
                <a:effectLst/>
                <a:latin typeface="+mj-lt"/>
              </a:rPr>
              <a:t>void</a:t>
            </a:r>
            <a:r>
              <a:rPr lang="en-GB" sz="2600" b="0" i="0" dirty="0">
                <a:solidFill>
                  <a:srgbClr val="000000"/>
                </a:solidFill>
                <a:effectLst/>
                <a:latin typeface="+mj-lt"/>
              </a:rPr>
              <a:t> print();  </a:t>
            </a:r>
          </a:p>
          <a:p>
            <a:pPr algn="just"/>
            <a:r>
              <a:rPr lang="en-GB" sz="2600" b="0" i="0" dirty="0">
                <a:solidFill>
                  <a:srgbClr val="000000"/>
                </a:solidFill>
                <a:effectLst/>
                <a:latin typeface="+mj-lt"/>
              </a:rPr>
              <a:t>}  </a:t>
            </a:r>
          </a:p>
          <a:p>
            <a:pPr algn="just"/>
            <a:r>
              <a:rPr lang="en-GB" sz="2600" b="1" i="0" dirty="0">
                <a:solidFill>
                  <a:srgbClr val="006699"/>
                </a:solidFill>
                <a:effectLst/>
                <a:latin typeface="+mj-lt"/>
              </a:rPr>
              <a:t>class</a:t>
            </a:r>
            <a:r>
              <a:rPr lang="en-GB" sz="2600" b="0" i="0" dirty="0">
                <a:solidFill>
                  <a:srgbClr val="000000"/>
                </a:solidFill>
                <a:effectLst/>
                <a:latin typeface="+mj-lt"/>
              </a:rPr>
              <a:t> A6 </a:t>
            </a:r>
            <a:r>
              <a:rPr lang="en-GB" sz="2600" b="1" i="0" dirty="0">
                <a:solidFill>
                  <a:srgbClr val="006699"/>
                </a:solidFill>
                <a:effectLst/>
                <a:latin typeface="+mj-lt"/>
              </a:rPr>
              <a:t>implements</a:t>
            </a:r>
            <a:r>
              <a:rPr lang="en-GB" sz="2600" b="0" i="0" dirty="0">
                <a:solidFill>
                  <a:srgbClr val="000000"/>
                </a:solidFill>
                <a:effectLst/>
                <a:latin typeface="+mj-lt"/>
              </a:rPr>
              <a:t> printable{  </a:t>
            </a:r>
          </a:p>
          <a:p>
            <a:pPr algn="just"/>
            <a:r>
              <a:rPr lang="en-GB" sz="2600" b="1" i="0" dirty="0">
                <a:solidFill>
                  <a:srgbClr val="006699"/>
                </a:solidFill>
                <a:effectLst/>
                <a:latin typeface="+mj-lt"/>
              </a:rPr>
              <a:t>public</a:t>
            </a:r>
            <a:r>
              <a:rPr lang="en-GB" sz="2600" b="0" i="0" dirty="0">
                <a:solidFill>
                  <a:srgbClr val="000000"/>
                </a:solidFill>
                <a:effectLst/>
                <a:latin typeface="+mj-lt"/>
              </a:rPr>
              <a:t> </a:t>
            </a:r>
            <a:r>
              <a:rPr lang="en-GB" sz="2600" b="1" i="0" dirty="0">
                <a:solidFill>
                  <a:srgbClr val="006699"/>
                </a:solidFill>
                <a:effectLst/>
                <a:latin typeface="+mj-lt"/>
              </a:rPr>
              <a:t>void</a:t>
            </a:r>
            <a:r>
              <a:rPr lang="en-GB" sz="2600" b="0" i="0" dirty="0">
                <a:solidFill>
                  <a:srgbClr val="000000"/>
                </a:solidFill>
                <a:effectLst/>
                <a:latin typeface="+mj-lt"/>
              </a:rPr>
              <a:t> print(){</a:t>
            </a:r>
            <a:r>
              <a:rPr lang="en-GB" sz="2600" b="0" i="0" dirty="0" err="1">
                <a:solidFill>
                  <a:srgbClr val="000000"/>
                </a:solidFill>
                <a:effectLst/>
                <a:latin typeface="+mj-lt"/>
              </a:rPr>
              <a:t>System.out.println</a:t>
            </a:r>
            <a:r>
              <a:rPr lang="en-GB" sz="2600" b="0" i="0" dirty="0">
                <a:solidFill>
                  <a:srgbClr val="000000"/>
                </a:solidFill>
                <a:effectLst/>
                <a:latin typeface="+mj-lt"/>
              </a:rPr>
              <a:t>(</a:t>
            </a:r>
            <a:r>
              <a:rPr lang="en-GB" sz="2600" b="0" i="0" dirty="0">
                <a:solidFill>
                  <a:srgbClr val="0000FF"/>
                </a:solidFill>
                <a:effectLst/>
                <a:latin typeface="+mj-lt"/>
              </a:rPr>
              <a:t>"Hello"</a:t>
            </a:r>
            <a:r>
              <a:rPr lang="en-GB" sz="2600" b="0" i="0" dirty="0">
                <a:solidFill>
                  <a:srgbClr val="000000"/>
                </a:solidFill>
                <a:effectLst/>
                <a:latin typeface="+mj-lt"/>
              </a:rPr>
              <a:t>);}  </a:t>
            </a:r>
          </a:p>
          <a:p>
            <a:pPr algn="just"/>
            <a:r>
              <a:rPr lang="en-GB" sz="2600" b="0" i="0" dirty="0">
                <a:solidFill>
                  <a:srgbClr val="000000"/>
                </a:solidFill>
                <a:effectLst/>
                <a:latin typeface="+mj-lt"/>
              </a:rPr>
              <a:t>  </a:t>
            </a:r>
          </a:p>
          <a:p>
            <a:pPr algn="just"/>
            <a:r>
              <a:rPr lang="en-GB" sz="2600" b="1" i="0" dirty="0">
                <a:solidFill>
                  <a:srgbClr val="006699"/>
                </a:solidFill>
                <a:effectLst/>
                <a:latin typeface="+mj-lt"/>
              </a:rPr>
              <a:t>public</a:t>
            </a:r>
            <a:r>
              <a:rPr lang="en-GB" sz="2600" b="0" i="0" dirty="0">
                <a:solidFill>
                  <a:srgbClr val="000000"/>
                </a:solidFill>
                <a:effectLst/>
                <a:latin typeface="+mj-lt"/>
              </a:rPr>
              <a:t> </a:t>
            </a:r>
            <a:r>
              <a:rPr lang="en-GB" sz="2600" b="1" i="0" dirty="0">
                <a:solidFill>
                  <a:srgbClr val="006699"/>
                </a:solidFill>
                <a:effectLst/>
                <a:latin typeface="+mj-lt"/>
              </a:rPr>
              <a:t>static</a:t>
            </a:r>
            <a:r>
              <a:rPr lang="en-GB" sz="2600" b="0" i="0" dirty="0">
                <a:solidFill>
                  <a:srgbClr val="000000"/>
                </a:solidFill>
                <a:effectLst/>
                <a:latin typeface="+mj-lt"/>
              </a:rPr>
              <a:t> </a:t>
            </a:r>
            <a:r>
              <a:rPr lang="en-GB" sz="2600" b="1" i="0" dirty="0">
                <a:solidFill>
                  <a:srgbClr val="006699"/>
                </a:solidFill>
                <a:effectLst/>
                <a:latin typeface="+mj-lt"/>
              </a:rPr>
              <a:t>void</a:t>
            </a:r>
            <a:r>
              <a:rPr lang="en-GB" sz="2600" b="0" i="0" dirty="0">
                <a:solidFill>
                  <a:srgbClr val="000000"/>
                </a:solidFill>
                <a:effectLst/>
                <a:latin typeface="+mj-lt"/>
              </a:rPr>
              <a:t> main(String </a:t>
            </a:r>
            <a:r>
              <a:rPr lang="en-GB" sz="2600" b="0" i="0" dirty="0" err="1">
                <a:solidFill>
                  <a:srgbClr val="000000"/>
                </a:solidFill>
                <a:effectLst/>
                <a:latin typeface="+mj-lt"/>
              </a:rPr>
              <a:t>args</a:t>
            </a:r>
            <a:r>
              <a:rPr lang="en-GB" sz="2600" b="0" i="0" dirty="0">
                <a:solidFill>
                  <a:srgbClr val="000000"/>
                </a:solidFill>
                <a:effectLst/>
                <a:latin typeface="+mj-lt"/>
              </a:rPr>
              <a:t>[]){  </a:t>
            </a:r>
          </a:p>
          <a:p>
            <a:pPr algn="just"/>
            <a:r>
              <a:rPr lang="en-GB" sz="2600" b="0" i="0" dirty="0">
                <a:solidFill>
                  <a:srgbClr val="000000"/>
                </a:solidFill>
                <a:effectLst/>
                <a:latin typeface="+mj-lt"/>
              </a:rPr>
              <a:t>A6 </a:t>
            </a:r>
            <a:r>
              <a:rPr lang="en-GB" sz="2600" b="0" i="0" dirty="0" err="1">
                <a:solidFill>
                  <a:srgbClr val="000000"/>
                </a:solidFill>
                <a:effectLst/>
                <a:latin typeface="+mj-lt"/>
              </a:rPr>
              <a:t>obj</a:t>
            </a:r>
            <a:r>
              <a:rPr lang="en-GB" sz="2600" b="0" i="0" dirty="0">
                <a:solidFill>
                  <a:srgbClr val="000000"/>
                </a:solidFill>
                <a:effectLst/>
                <a:latin typeface="+mj-lt"/>
              </a:rPr>
              <a:t> = </a:t>
            </a:r>
            <a:r>
              <a:rPr lang="en-GB" sz="2600" b="1" i="0" dirty="0">
                <a:solidFill>
                  <a:srgbClr val="006699"/>
                </a:solidFill>
                <a:effectLst/>
                <a:latin typeface="+mj-lt"/>
              </a:rPr>
              <a:t>new</a:t>
            </a:r>
            <a:r>
              <a:rPr lang="en-GB" sz="2600" b="0" i="0" dirty="0">
                <a:solidFill>
                  <a:srgbClr val="000000"/>
                </a:solidFill>
                <a:effectLst/>
                <a:latin typeface="+mj-lt"/>
              </a:rPr>
              <a:t> A6();  </a:t>
            </a:r>
          </a:p>
          <a:p>
            <a:pPr algn="just"/>
            <a:r>
              <a:rPr lang="en-GB" sz="2600" b="0" i="0" dirty="0" err="1">
                <a:solidFill>
                  <a:srgbClr val="000000"/>
                </a:solidFill>
                <a:effectLst/>
                <a:latin typeface="+mj-lt"/>
              </a:rPr>
              <a:t>obj.print</a:t>
            </a:r>
            <a:r>
              <a:rPr lang="en-GB" sz="2600" b="0" i="0" dirty="0">
                <a:solidFill>
                  <a:srgbClr val="000000"/>
                </a:solidFill>
                <a:effectLst/>
                <a:latin typeface="+mj-lt"/>
              </a:rPr>
              <a:t>();  </a:t>
            </a:r>
          </a:p>
          <a:p>
            <a:pPr algn="just"/>
            <a:r>
              <a:rPr lang="en-GB" sz="2600" b="0" i="0" dirty="0">
                <a:solidFill>
                  <a:srgbClr val="000000"/>
                </a:solidFill>
                <a:effectLst/>
                <a:latin typeface="+mj-lt"/>
              </a:rPr>
              <a:t> }  </a:t>
            </a:r>
          </a:p>
          <a:p>
            <a:pPr algn="just"/>
            <a:r>
              <a:rPr lang="en-GB" sz="2600" b="0" i="0" dirty="0">
                <a:solidFill>
                  <a:srgbClr val="000000"/>
                </a:solidFill>
                <a:effectLst/>
                <a:latin typeface="+mj-lt"/>
              </a:rPr>
              <a:t>}  </a:t>
            </a:r>
          </a:p>
        </p:txBody>
      </p:sp>
      <p:sp>
        <p:nvSpPr>
          <p:cNvPr id="5" name="Rectangle 1"/>
          <p:cNvSpPr>
            <a:spLocks noChangeArrowheads="1"/>
          </p:cNvSpPr>
          <p:nvPr/>
        </p:nvSpPr>
        <p:spPr bwMode="auto">
          <a:xfrm>
            <a:off x="7974767" y="1510609"/>
            <a:ext cx="3379033" cy="32932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mj-lt"/>
              </a:rPr>
              <a:t>Output:</a:t>
            </a:r>
            <a:endParaRPr kumimoji="0" lang="en-US" altLang="en-US" sz="2600" b="0" i="0" u="none" strike="noStrike" cap="none" normalizeH="0" baseline="0" dirty="0">
              <a:ln>
                <a:noFill/>
              </a:ln>
              <a:solidFill>
                <a:schemeClr val="tx1"/>
              </a:solidFill>
              <a:effectLst/>
              <a:latin typeface="+mj-lt"/>
            </a:endParaRPr>
          </a:p>
          <a:p>
            <a:pPr lvl="0" algn="just"/>
            <a:r>
              <a:rPr kumimoji="0" lang="en-US" altLang="en-US" sz="2600" b="0" i="0" u="none" strike="noStrike" cap="none" normalizeH="0" baseline="0" dirty="0">
                <a:ln>
                  <a:noFill/>
                </a:ln>
                <a:solidFill>
                  <a:srgbClr val="000000"/>
                </a:solidFill>
                <a:effectLst/>
                <a:latin typeface="+mj-lt"/>
              </a:rPr>
              <a:t>Hello</a:t>
            </a:r>
          </a:p>
          <a:p>
            <a:pPr lvl="0" algn="just"/>
            <a:endParaRPr lang="en-US" sz="2600" dirty="0">
              <a:solidFill>
                <a:srgbClr val="000000"/>
              </a:solidFill>
              <a:latin typeface="+mj-lt"/>
            </a:endParaRPr>
          </a:p>
          <a:p>
            <a:pPr lvl="0" algn="just"/>
            <a:r>
              <a:rPr lang="en-US" sz="2600" dirty="0">
                <a:latin typeface="+mj-lt"/>
              </a:rPr>
              <a:t>In this example, Printable interface has only one method, its implementation is provided in the A class.</a:t>
            </a:r>
            <a:endParaRPr kumimoji="0" lang="en-US" altLang="en-US" sz="2600" b="0" i="0" u="none" strike="noStrike" cap="none" normalizeH="0" baseline="0" dirty="0">
              <a:ln>
                <a:noFill/>
              </a:ln>
              <a:solidFill>
                <a:schemeClr val="tx1"/>
              </a:solidFill>
              <a:effectLst/>
              <a:latin typeface="+mj-lt"/>
            </a:endParaRPr>
          </a:p>
        </p:txBody>
      </p:sp>
      <p:sp>
        <p:nvSpPr>
          <p:cNvPr id="3" name="Slide Number Placeholder 2"/>
          <p:cNvSpPr>
            <a:spLocks noGrp="1"/>
          </p:cNvSpPr>
          <p:nvPr>
            <p:ph type="sldNum" sz="quarter" idx="12"/>
          </p:nvPr>
        </p:nvSpPr>
        <p:spPr/>
        <p:txBody>
          <a:bodyPr/>
          <a:lstStyle/>
          <a:p>
            <a:fld id="{DAA88B64-384F-423B-A2F2-E3D4CB12CB27}" type="slidenum">
              <a:rPr lang="en-GB" smtClean="0"/>
              <a:t>6</a:t>
            </a:fld>
            <a:endParaRPr lang="en-GB"/>
          </a:p>
        </p:txBody>
      </p:sp>
    </p:spTree>
    <p:extLst>
      <p:ext uri="{BB962C8B-B14F-4D97-AF65-F5344CB8AC3E}">
        <p14:creationId xmlns:p14="http://schemas.microsoft.com/office/powerpoint/2010/main" val="104655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89314"/>
          </a:xfrm>
        </p:spPr>
        <p:txBody>
          <a:bodyPr>
            <a:normAutofit fontScale="90000"/>
          </a:bodyPr>
          <a:lstStyle/>
          <a:p>
            <a:pPr algn="ctr"/>
            <a:r>
              <a:rPr lang="en-GB" dirty="0"/>
              <a:t>Java Interface Example 2</a:t>
            </a:r>
          </a:p>
        </p:txBody>
      </p:sp>
      <p:sp>
        <p:nvSpPr>
          <p:cNvPr id="4" name="Rectangle 3"/>
          <p:cNvSpPr/>
          <p:nvPr/>
        </p:nvSpPr>
        <p:spPr>
          <a:xfrm>
            <a:off x="74951" y="612845"/>
            <a:ext cx="7165299" cy="6186309"/>
          </a:xfrm>
          <a:prstGeom prst="rect">
            <a:avLst/>
          </a:prstGeom>
          <a:ln>
            <a:solidFill>
              <a:schemeClr val="tx1"/>
            </a:solidFill>
          </a:ln>
        </p:spPr>
        <p:txBody>
          <a:bodyPr wrap="square">
            <a:spAutoFit/>
          </a:bodyPr>
          <a:lstStyle/>
          <a:p>
            <a:pPr algn="just"/>
            <a:r>
              <a:rPr lang="en-GB" sz="2200" b="0" i="0" dirty="0">
                <a:solidFill>
                  <a:srgbClr val="008200"/>
                </a:solidFill>
                <a:effectLst/>
              </a:rPr>
              <a:t>/Interface declaration: by first user</a:t>
            </a:r>
            <a:r>
              <a:rPr lang="en-GB" sz="2200" b="0" i="0" dirty="0">
                <a:solidFill>
                  <a:srgbClr val="000000"/>
                </a:solidFill>
                <a:effectLst/>
              </a:rPr>
              <a:t>  </a:t>
            </a:r>
          </a:p>
          <a:p>
            <a:pPr algn="just"/>
            <a:r>
              <a:rPr lang="en-GB" sz="2200" b="1" i="0" dirty="0">
                <a:solidFill>
                  <a:srgbClr val="006699"/>
                </a:solidFill>
                <a:effectLst/>
              </a:rPr>
              <a:t>interface</a:t>
            </a:r>
            <a:r>
              <a:rPr lang="en-GB" sz="2200" b="0" i="0" dirty="0">
                <a:solidFill>
                  <a:srgbClr val="000000"/>
                </a:solidFill>
                <a:effectLst/>
              </a:rPr>
              <a:t> </a:t>
            </a:r>
            <a:r>
              <a:rPr lang="en-GB" sz="2200" b="0" i="0" dirty="0" err="1">
                <a:solidFill>
                  <a:srgbClr val="000000"/>
                </a:solidFill>
                <a:effectLst/>
              </a:rPr>
              <a:t>Drawable</a:t>
            </a:r>
            <a:r>
              <a:rPr lang="en-GB" sz="2200" b="0" i="0" dirty="0">
                <a:solidFill>
                  <a:srgbClr val="000000"/>
                </a:solidFill>
                <a:effectLst/>
              </a:rPr>
              <a:t>{  </a:t>
            </a:r>
          </a:p>
          <a:p>
            <a:pPr algn="just"/>
            <a:r>
              <a:rPr lang="en-GB" sz="2200" b="1" i="0" dirty="0">
                <a:solidFill>
                  <a:srgbClr val="006699"/>
                </a:solidFill>
                <a:effectLst/>
              </a:rPr>
              <a:t>void</a:t>
            </a:r>
            <a:r>
              <a:rPr lang="en-GB" sz="2200" b="0" i="0" dirty="0">
                <a:solidFill>
                  <a:srgbClr val="000000"/>
                </a:solidFill>
                <a:effectLst/>
              </a:rPr>
              <a:t> draw();  </a:t>
            </a:r>
          </a:p>
          <a:p>
            <a:pPr algn="just"/>
            <a:r>
              <a:rPr lang="en-GB" sz="2200" b="0" i="0" dirty="0">
                <a:solidFill>
                  <a:srgbClr val="000000"/>
                </a:solidFill>
                <a:effectLst/>
              </a:rPr>
              <a:t>}  </a:t>
            </a:r>
          </a:p>
          <a:p>
            <a:pPr algn="just"/>
            <a:r>
              <a:rPr lang="en-GB" sz="2200" b="0" i="0" dirty="0">
                <a:solidFill>
                  <a:srgbClr val="008200"/>
                </a:solidFill>
                <a:effectLst/>
              </a:rPr>
              <a:t>//Implementation: by second user</a:t>
            </a:r>
            <a:r>
              <a:rPr lang="en-GB" sz="2200" b="0" i="0" dirty="0">
                <a:solidFill>
                  <a:srgbClr val="000000"/>
                </a:solidFill>
                <a:effectLst/>
              </a:rPr>
              <a:t>  </a:t>
            </a:r>
          </a:p>
          <a:p>
            <a:pPr algn="just"/>
            <a:r>
              <a:rPr lang="en-GB" sz="2200" b="1" i="0" dirty="0">
                <a:solidFill>
                  <a:srgbClr val="006699"/>
                </a:solidFill>
                <a:effectLst/>
              </a:rPr>
              <a:t>class</a:t>
            </a:r>
            <a:r>
              <a:rPr lang="en-GB" sz="2200" b="0" i="0" dirty="0">
                <a:solidFill>
                  <a:srgbClr val="000000"/>
                </a:solidFill>
                <a:effectLst/>
              </a:rPr>
              <a:t> Rectangle </a:t>
            </a:r>
            <a:r>
              <a:rPr lang="en-GB" sz="2200" b="1" i="0" dirty="0">
                <a:solidFill>
                  <a:srgbClr val="006699"/>
                </a:solidFill>
                <a:effectLst/>
              </a:rPr>
              <a:t>implements</a:t>
            </a:r>
            <a:r>
              <a:rPr lang="en-GB" sz="2200" b="0" i="0" dirty="0">
                <a:solidFill>
                  <a:srgbClr val="000000"/>
                </a:solidFill>
                <a:effectLst/>
              </a:rPr>
              <a:t> </a:t>
            </a:r>
            <a:r>
              <a:rPr lang="en-GB" sz="2200" b="0" i="0" dirty="0" err="1">
                <a:solidFill>
                  <a:srgbClr val="000000"/>
                </a:solidFill>
                <a:effectLst/>
              </a:rPr>
              <a:t>Drawable</a:t>
            </a:r>
            <a:r>
              <a:rPr lang="en-GB" sz="2200" b="0" i="0" dirty="0">
                <a:solidFill>
                  <a:srgbClr val="000000"/>
                </a:solidFill>
                <a:effectLst/>
              </a:rPr>
              <a:t>{  </a:t>
            </a:r>
          </a:p>
          <a:p>
            <a:pPr algn="just"/>
            <a:r>
              <a:rPr lang="en-GB" sz="2200" b="1" i="0" dirty="0">
                <a:solidFill>
                  <a:srgbClr val="006699"/>
                </a:solidFill>
                <a:effectLst/>
              </a:rPr>
              <a:t>public</a:t>
            </a:r>
            <a:r>
              <a:rPr lang="en-GB" sz="2200" b="0" i="0" dirty="0">
                <a:solidFill>
                  <a:srgbClr val="000000"/>
                </a:solidFill>
                <a:effectLst/>
              </a:rPr>
              <a:t> </a:t>
            </a:r>
            <a:r>
              <a:rPr lang="en-GB" sz="2200" b="1" i="0" dirty="0">
                <a:solidFill>
                  <a:srgbClr val="006699"/>
                </a:solidFill>
                <a:effectLst/>
              </a:rPr>
              <a:t>void</a:t>
            </a:r>
            <a:r>
              <a:rPr lang="en-GB" sz="2200" b="0" i="0" dirty="0">
                <a:solidFill>
                  <a:srgbClr val="000000"/>
                </a:solidFill>
                <a:effectLst/>
              </a:rPr>
              <a:t> draw(){</a:t>
            </a:r>
            <a:r>
              <a:rPr lang="en-GB" sz="2200" b="0" i="0" dirty="0" err="1">
                <a:solidFill>
                  <a:srgbClr val="000000"/>
                </a:solidFill>
                <a:effectLst/>
              </a:rPr>
              <a:t>System.out.println</a:t>
            </a:r>
            <a:r>
              <a:rPr lang="en-GB" sz="2200" b="0" i="0" dirty="0">
                <a:solidFill>
                  <a:srgbClr val="000000"/>
                </a:solidFill>
                <a:effectLst/>
              </a:rPr>
              <a:t>(</a:t>
            </a:r>
            <a:r>
              <a:rPr lang="en-GB" sz="2200" b="0" i="0" dirty="0">
                <a:solidFill>
                  <a:srgbClr val="0000FF"/>
                </a:solidFill>
                <a:effectLst/>
              </a:rPr>
              <a:t>"drawing rectangle"</a:t>
            </a:r>
            <a:r>
              <a:rPr lang="en-GB" sz="2200" b="0" i="0" dirty="0">
                <a:solidFill>
                  <a:srgbClr val="000000"/>
                </a:solidFill>
                <a:effectLst/>
              </a:rPr>
              <a:t>);} </a:t>
            </a:r>
          </a:p>
          <a:p>
            <a:pPr algn="just"/>
            <a:r>
              <a:rPr lang="en-GB" sz="2200" b="0" i="0" dirty="0">
                <a:solidFill>
                  <a:srgbClr val="000000"/>
                </a:solidFill>
                <a:effectLst/>
              </a:rPr>
              <a:t>}  </a:t>
            </a:r>
          </a:p>
          <a:p>
            <a:pPr algn="just"/>
            <a:r>
              <a:rPr lang="en-GB" sz="2200" b="1" i="0" dirty="0">
                <a:solidFill>
                  <a:srgbClr val="006699"/>
                </a:solidFill>
                <a:effectLst/>
              </a:rPr>
              <a:t>class</a:t>
            </a:r>
            <a:r>
              <a:rPr lang="en-GB" sz="2200" b="0" i="0" dirty="0">
                <a:solidFill>
                  <a:srgbClr val="000000"/>
                </a:solidFill>
                <a:effectLst/>
              </a:rPr>
              <a:t> Circle </a:t>
            </a:r>
            <a:r>
              <a:rPr lang="en-GB" sz="2200" b="1" i="0" dirty="0">
                <a:solidFill>
                  <a:srgbClr val="006699"/>
                </a:solidFill>
                <a:effectLst/>
              </a:rPr>
              <a:t>implements</a:t>
            </a:r>
            <a:r>
              <a:rPr lang="en-GB" sz="2200" b="0" i="0" dirty="0">
                <a:solidFill>
                  <a:srgbClr val="000000"/>
                </a:solidFill>
                <a:effectLst/>
              </a:rPr>
              <a:t> </a:t>
            </a:r>
            <a:r>
              <a:rPr lang="en-GB" sz="2200" b="0" i="0" dirty="0" err="1">
                <a:solidFill>
                  <a:srgbClr val="000000"/>
                </a:solidFill>
                <a:effectLst/>
              </a:rPr>
              <a:t>Drawable</a:t>
            </a:r>
            <a:r>
              <a:rPr lang="en-GB" sz="2200" b="0" i="0" dirty="0">
                <a:solidFill>
                  <a:srgbClr val="000000"/>
                </a:solidFill>
                <a:effectLst/>
              </a:rPr>
              <a:t>{  </a:t>
            </a:r>
          </a:p>
          <a:p>
            <a:pPr algn="just"/>
            <a:r>
              <a:rPr lang="en-GB" sz="2200" b="1" i="0" dirty="0">
                <a:solidFill>
                  <a:srgbClr val="006699"/>
                </a:solidFill>
                <a:effectLst/>
              </a:rPr>
              <a:t>public</a:t>
            </a:r>
            <a:r>
              <a:rPr lang="en-GB" sz="2200" b="0" i="0" dirty="0">
                <a:solidFill>
                  <a:srgbClr val="000000"/>
                </a:solidFill>
                <a:effectLst/>
              </a:rPr>
              <a:t> </a:t>
            </a:r>
            <a:r>
              <a:rPr lang="en-GB" sz="2200" b="1" i="0" dirty="0">
                <a:solidFill>
                  <a:srgbClr val="006699"/>
                </a:solidFill>
                <a:effectLst/>
              </a:rPr>
              <a:t>void</a:t>
            </a:r>
            <a:r>
              <a:rPr lang="en-GB" sz="2200" b="0" i="0" dirty="0">
                <a:solidFill>
                  <a:srgbClr val="000000"/>
                </a:solidFill>
                <a:effectLst/>
              </a:rPr>
              <a:t> draw(){</a:t>
            </a:r>
            <a:r>
              <a:rPr lang="en-GB" sz="2200" b="0" i="0" dirty="0" err="1">
                <a:solidFill>
                  <a:srgbClr val="000000"/>
                </a:solidFill>
                <a:effectLst/>
              </a:rPr>
              <a:t>System.out.println</a:t>
            </a:r>
            <a:r>
              <a:rPr lang="en-GB" sz="2200" b="0" i="0" dirty="0">
                <a:solidFill>
                  <a:srgbClr val="000000"/>
                </a:solidFill>
                <a:effectLst/>
              </a:rPr>
              <a:t>(</a:t>
            </a:r>
            <a:r>
              <a:rPr lang="en-GB" sz="2200" b="0" i="0" dirty="0">
                <a:solidFill>
                  <a:srgbClr val="0000FF"/>
                </a:solidFill>
                <a:effectLst/>
              </a:rPr>
              <a:t>"drawing circle"</a:t>
            </a:r>
            <a:r>
              <a:rPr lang="en-GB" sz="2200" b="0" i="0" dirty="0">
                <a:solidFill>
                  <a:srgbClr val="000000"/>
                </a:solidFill>
                <a:effectLst/>
              </a:rPr>
              <a:t>);}  </a:t>
            </a:r>
          </a:p>
          <a:p>
            <a:pPr algn="just"/>
            <a:r>
              <a:rPr lang="en-GB" sz="2200" b="0" i="0" dirty="0">
                <a:solidFill>
                  <a:srgbClr val="000000"/>
                </a:solidFill>
                <a:effectLst/>
              </a:rPr>
              <a:t>}  </a:t>
            </a:r>
          </a:p>
          <a:p>
            <a:pPr algn="just"/>
            <a:r>
              <a:rPr lang="en-GB" sz="2200" b="0" i="0" dirty="0">
                <a:solidFill>
                  <a:srgbClr val="008200"/>
                </a:solidFill>
                <a:effectLst/>
              </a:rPr>
              <a:t>//Using interface: by third user</a:t>
            </a:r>
            <a:r>
              <a:rPr lang="en-GB" sz="2200" b="0" i="0" dirty="0">
                <a:solidFill>
                  <a:srgbClr val="000000"/>
                </a:solidFill>
                <a:effectLst/>
              </a:rPr>
              <a:t>  </a:t>
            </a:r>
          </a:p>
          <a:p>
            <a:pPr algn="just"/>
            <a:r>
              <a:rPr lang="en-GB" sz="2200" b="1" i="0" dirty="0">
                <a:solidFill>
                  <a:srgbClr val="006699"/>
                </a:solidFill>
                <a:effectLst/>
              </a:rPr>
              <a:t>class</a:t>
            </a:r>
            <a:r>
              <a:rPr lang="en-GB" sz="2200" b="0" i="0" dirty="0">
                <a:solidFill>
                  <a:srgbClr val="000000"/>
                </a:solidFill>
                <a:effectLst/>
              </a:rPr>
              <a:t> TestInterface1{  </a:t>
            </a:r>
          </a:p>
          <a:p>
            <a:pPr algn="just"/>
            <a:r>
              <a:rPr lang="en-GB" sz="2200" b="1" i="0" dirty="0">
                <a:solidFill>
                  <a:srgbClr val="006699"/>
                </a:solidFill>
                <a:effectLst/>
              </a:rPr>
              <a:t>public</a:t>
            </a:r>
            <a:r>
              <a:rPr lang="en-GB" sz="2200" b="0" i="0" dirty="0">
                <a:solidFill>
                  <a:srgbClr val="000000"/>
                </a:solidFill>
                <a:effectLst/>
              </a:rPr>
              <a:t> </a:t>
            </a:r>
            <a:r>
              <a:rPr lang="en-GB" sz="2200" b="1" i="0" dirty="0">
                <a:solidFill>
                  <a:srgbClr val="006699"/>
                </a:solidFill>
                <a:effectLst/>
              </a:rPr>
              <a:t>static</a:t>
            </a:r>
            <a:r>
              <a:rPr lang="en-GB" sz="2200" b="0" i="0" dirty="0">
                <a:solidFill>
                  <a:srgbClr val="000000"/>
                </a:solidFill>
                <a:effectLst/>
              </a:rPr>
              <a:t> </a:t>
            </a:r>
            <a:r>
              <a:rPr lang="en-GB" sz="2200" b="1" i="0" dirty="0">
                <a:solidFill>
                  <a:srgbClr val="006699"/>
                </a:solidFill>
                <a:effectLst/>
              </a:rPr>
              <a:t>void</a:t>
            </a:r>
            <a:r>
              <a:rPr lang="en-GB" sz="2200" b="0" i="0" dirty="0">
                <a:solidFill>
                  <a:srgbClr val="000000"/>
                </a:solidFill>
                <a:effectLst/>
              </a:rPr>
              <a:t> main(String </a:t>
            </a:r>
            <a:r>
              <a:rPr lang="en-GB" sz="2200" b="0" i="0" dirty="0" err="1">
                <a:solidFill>
                  <a:srgbClr val="000000"/>
                </a:solidFill>
                <a:effectLst/>
              </a:rPr>
              <a:t>args</a:t>
            </a:r>
            <a:r>
              <a:rPr lang="en-GB" sz="2200" b="0" i="0" dirty="0">
                <a:solidFill>
                  <a:srgbClr val="000000"/>
                </a:solidFill>
                <a:effectLst/>
              </a:rPr>
              <a:t>[]){  </a:t>
            </a:r>
          </a:p>
          <a:p>
            <a:pPr algn="just"/>
            <a:r>
              <a:rPr lang="en-GB" sz="2200" b="0" i="0" dirty="0" err="1">
                <a:solidFill>
                  <a:srgbClr val="000000"/>
                </a:solidFill>
                <a:effectLst/>
              </a:rPr>
              <a:t>Drawable</a:t>
            </a:r>
            <a:r>
              <a:rPr lang="en-GB" sz="2200" b="0" i="0" dirty="0">
                <a:solidFill>
                  <a:srgbClr val="000000"/>
                </a:solidFill>
                <a:effectLst/>
              </a:rPr>
              <a:t> d=</a:t>
            </a:r>
            <a:r>
              <a:rPr lang="en-GB" sz="2200" b="1" i="0" dirty="0">
                <a:solidFill>
                  <a:srgbClr val="006699"/>
                </a:solidFill>
                <a:effectLst/>
              </a:rPr>
              <a:t>new</a:t>
            </a:r>
            <a:r>
              <a:rPr lang="en-GB" sz="2200" b="0" i="0" dirty="0">
                <a:solidFill>
                  <a:srgbClr val="000000"/>
                </a:solidFill>
                <a:effectLst/>
              </a:rPr>
              <a:t> Circle();</a:t>
            </a:r>
            <a:r>
              <a:rPr lang="en-GB" sz="2200" b="0" i="0" dirty="0">
                <a:solidFill>
                  <a:srgbClr val="008200"/>
                </a:solidFill>
                <a:effectLst/>
              </a:rPr>
              <a:t>//In real scenario, object is provided by method e.g. </a:t>
            </a:r>
            <a:r>
              <a:rPr lang="en-GB" sz="2200" b="0" i="0" dirty="0" err="1">
                <a:solidFill>
                  <a:srgbClr val="008200"/>
                </a:solidFill>
                <a:effectLst/>
              </a:rPr>
              <a:t>getDrawable</a:t>
            </a:r>
            <a:r>
              <a:rPr lang="en-GB" sz="2200" b="0" i="0" dirty="0">
                <a:solidFill>
                  <a:srgbClr val="008200"/>
                </a:solidFill>
                <a:effectLst/>
              </a:rPr>
              <a:t>()</a:t>
            </a:r>
            <a:r>
              <a:rPr lang="en-GB" sz="2200" b="0" i="0" dirty="0">
                <a:solidFill>
                  <a:srgbClr val="000000"/>
                </a:solidFill>
                <a:effectLst/>
              </a:rPr>
              <a:t>  </a:t>
            </a:r>
          </a:p>
          <a:p>
            <a:pPr algn="just"/>
            <a:r>
              <a:rPr lang="en-GB" sz="2200" b="0" i="0" dirty="0" err="1">
                <a:solidFill>
                  <a:srgbClr val="000000"/>
                </a:solidFill>
                <a:effectLst/>
              </a:rPr>
              <a:t>d.draw</a:t>
            </a:r>
            <a:r>
              <a:rPr lang="en-GB" sz="2200" b="0" i="0" dirty="0">
                <a:solidFill>
                  <a:srgbClr val="000000"/>
                </a:solidFill>
                <a:effectLst/>
              </a:rPr>
              <a:t>();  </a:t>
            </a:r>
          </a:p>
          <a:p>
            <a:pPr algn="just"/>
            <a:r>
              <a:rPr lang="en-GB" sz="2200" b="0" i="0" dirty="0">
                <a:solidFill>
                  <a:srgbClr val="000000"/>
                </a:solidFill>
                <a:effectLst/>
              </a:rPr>
              <a:t>}}  </a:t>
            </a:r>
          </a:p>
        </p:txBody>
      </p:sp>
      <p:sp>
        <p:nvSpPr>
          <p:cNvPr id="5" name="Rectangle 4"/>
          <p:cNvSpPr/>
          <p:nvPr/>
        </p:nvSpPr>
        <p:spPr>
          <a:xfrm>
            <a:off x="7315200" y="612845"/>
            <a:ext cx="4721900" cy="6001643"/>
          </a:xfrm>
          <a:prstGeom prst="rect">
            <a:avLst/>
          </a:prstGeom>
          <a:ln>
            <a:solidFill>
              <a:schemeClr val="tx1"/>
            </a:solidFill>
          </a:ln>
        </p:spPr>
        <p:txBody>
          <a:bodyPr wrap="square">
            <a:spAutoFit/>
          </a:bodyPr>
          <a:lstStyle/>
          <a:p>
            <a:pPr algn="just"/>
            <a:r>
              <a:rPr lang="en-US" sz="2400" b="0" i="0" dirty="0">
                <a:solidFill>
                  <a:srgbClr val="000000"/>
                </a:solidFill>
                <a:effectLst/>
                <a:latin typeface="+mj-lt"/>
              </a:rPr>
              <a:t>Output:</a:t>
            </a:r>
          </a:p>
          <a:p>
            <a:pPr algn="just"/>
            <a:r>
              <a:rPr lang="en-US" sz="2400" b="1" dirty="0">
                <a:solidFill>
                  <a:srgbClr val="000000"/>
                </a:solidFill>
                <a:latin typeface="+mj-lt"/>
              </a:rPr>
              <a:t>drawing circle</a:t>
            </a:r>
          </a:p>
          <a:p>
            <a:pPr algn="just"/>
            <a:endParaRPr lang="en-US" sz="2400" dirty="0">
              <a:solidFill>
                <a:srgbClr val="000000"/>
              </a:solidFill>
              <a:latin typeface="+mj-lt"/>
            </a:endParaRPr>
          </a:p>
          <a:p>
            <a:pPr algn="just"/>
            <a:r>
              <a:rPr lang="en-US" sz="2400" b="0" i="0" dirty="0">
                <a:solidFill>
                  <a:srgbClr val="000000"/>
                </a:solidFill>
                <a:effectLst/>
                <a:latin typeface="+mj-lt"/>
              </a:rPr>
              <a:t>Here, </a:t>
            </a:r>
            <a:r>
              <a:rPr lang="en-US" sz="2400" b="0" i="0" dirty="0" err="1">
                <a:solidFill>
                  <a:srgbClr val="000000"/>
                </a:solidFill>
                <a:effectLst/>
                <a:latin typeface="+mj-lt"/>
              </a:rPr>
              <a:t>Drawable</a:t>
            </a:r>
            <a:r>
              <a:rPr lang="en-US" sz="2400" b="0" i="0" dirty="0">
                <a:solidFill>
                  <a:srgbClr val="000000"/>
                </a:solidFill>
                <a:effectLst/>
                <a:latin typeface="+mj-lt"/>
              </a:rPr>
              <a:t> interface has only one method. Its implementation is provided by Rectangle and Circle classes. </a:t>
            </a:r>
          </a:p>
          <a:p>
            <a:pPr algn="just"/>
            <a:endParaRPr lang="en-US" sz="2400" b="0" i="0" dirty="0">
              <a:solidFill>
                <a:srgbClr val="000000"/>
              </a:solidFill>
              <a:effectLst/>
              <a:latin typeface="+mj-lt"/>
            </a:endParaRPr>
          </a:p>
          <a:p>
            <a:pPr algn="just"/>
            <a:r>
              <a:rPr lang="en-US" sz="2400" b="0" i="0" dirty="0">
                <a:solidFill>
                  <a:srgbClr val="000000"/>
                </a:solidFill>
                <a:effectLst/>
                <a:latin typeface="+mj-lt"/>
              </a:rPr>
              <a:t>In real scenario, interface is defined by someone but implementation is provided by different implementation providers. </a:t>
            </a:r>
          </a:p>
          <a:p>
            <a:pPr algn="just"/>
            <a:endParaRPr lang="en-US" sz="2400" b="0" i="0" dirty="0">
              <a:solidFill>
                <a:srgbClr val="000000"/>
              </a:solidFill>
              <a:effectLst/>
              <a:latin typeface="+mj-lt"/>
            </a:endParaRPr>
          </a:p>
          <a:p>
            <a:pPr algn="just"/>
            <a:r>
              <a:rPr lang="en-US" sz="2400" b="0" i="0" dirty="0">
                <a:solidFill>
                  <a:srgbClr val="000000"/>
                </a:solidFill>
                <a:effectLst/>
                <a:latin typeface="+mj-lt"/>
              </a:rPr>
              <a:t>And, it is used by someone else. The implementation part is hidden by the user which uses the interface.</a:t>
            </a:r>
            <a:endParaRPr lang="en-GB" sz="2400" dirty="0">
              <a:latin typeface="+mj-lt"/>
            </a:endParaRPr>
          </a:p>
        </p:txBody>
      </p:sp>
      <p:sp>
        <p:nvSpPr>
          <p:cNvPr id="3" name="Slide Number Placeholder 2"/>
          <p:cNvSpPr>
            <a:spLocks noGrp="1"/>
          </p:cNvSpPr>
          <p:nvPr>
            <p:ph type="sldNum" sz="quarter" idx="12"/>
          </p:nvPr>
        </p:nvSpPr>
        <p:spPr/>
        <p:txBody>
          <a:bodyPr/>
          <a:lstStyle/>
          <a:p>
            <a:fld id="{DAA88B64-384F-423B-A2F2-E3D4CB12CB27}" type="slidenum">
              <a:rPr lang="en-GB" smtClean="0"/>
              <a:t>7</a:t>
            </a:fld>
            <a:endParaRPr lang="en-GB"/>
          </a:p>
        </p:txBody>
      </p:sp>
    </p:spTree>
    <p:extLst>
      <p:ext uri="{BB962C8B-B14F-4D97-AF65-F5344CB8AC3E}">
        <p14:creationId xmlns:p14="http://schemas.microsoft.com/office/powerpoint/2010/main" val="199552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Multiple inheritance in Java by interface</a:t>
            </a:r>
            <a:endParaRPr lang="en-GB" dirty="0"/>
          </a:p>
        </p:txBody>
      </p:sp>
      <p:pic>
        <p:nvPicPr>
          <p:cNvPr id="4" name="Picture 3"/>
          <p:cNvPicPr>
            <a:picLocks noChangeAspect="1"/>
          </p:cNvPicPr>
          <p:nvPr/>
        </p:nvPicPr>
        <p:blipFill>
          <a:blip r:embed="rId2"/>
          <a:stretch>
            <a:fillRect/>
          </a:stretch>
        </p:blipFill>
        <p:spPr>
          <a:xfrm>
            <a:off x="1370063" y="1690688"/>
            <a:ext cx="9983737" cy="2672700"/>
          </a:xfrm>
          <a:prstGeom prst="rect">
            <a:avLst/>
          </a:prstGeom>
        </p:spPr>
      </p:pic>
      <p:sp>
        <p:nvSpPr>
          <p:cNvPr id="5" name="Rectangle 4"/>
          <p:cNvSpPr/>
          <p:nvPr/>
        </p:nvSpPr>
        <p:spPr>
          <a:xfrm>
            <a:off x="838200" y="4858790"/>
            <a:ext cx="10515600" cy="1692771"/>
          </a:xfrm>
          <a:prstGeom prst="rect">
            <a:avLst/>
          </a:prstGeom>
          <a:ln>
            <a:solidFill>
              <a:schemeClr val="tx1"/>
            </a:solidFill>
          </a:ln>
        </p:spPr>
        <p:txBody>
          <a:bodyPr wrap="square">
            <a:spAutoFit/>
          </a:bodyPr>
          <a:lstStyle/>
          <a:p>
            <a:pPr marL="457200" indent="-457200" algn="just">
              <a:buFont typeface="Arial" panose="020B0604020202020204" pitchFamily="34" charset="0"/>
              <a:buChar char="•"/>
            </a:pPr>
            <a:r>
              <a:rPr lang="en-US" sz="2600" dirty="0">
                <a:latin typeface="+mj-lt"/>
              </a:rPr>
              <a:t>Multiple inheritance is not supported in case of class because of ambiguity. </a:t>
            </a:r>
            <a:r>
              <a:rPr lang="en-US" sz="2600" b="1" dirty="0">
                <a:latin typeface="+mj-lt"/>
              </a:rPr>
              <a:t>But it is supported in case of interface.</a:t>
            </a:r>
          </a:p>
          <a:p>
            <a:pPr marL="457200" indent="-457200" algn="just">
              <a:buFont typeface="Arial" panose="020B0604020202020204" pitchFamily="34" charset="0"/>
              <a:buChar char="•"/>
            </a:pPr>
            <a:r>
              <a:rPr lang="en-US" sz="2600" b="0" i="0" dirty="0">
                <a:solidFill>
                  <a:srgbClr val="000000"/>
                </a:solidFill>
                <a:effectLst/>
                <a:latin typeface="+mj-lt"/>
              </a:rPr>
              <a:t>If a class implements multiple interfaces, or an interface extends multiple interfaces i.e. known as multiple inheritance.</a:t>
            </a:r>
            <a:endParaRPr lang="en-GB" sz="2600" dirty="0">
              <a:latin typeface="+mj-lt"/>
            </a:endParaRPr>
          </a:p>
        </p:txBody>
      </p:sp>
      <p:sp>
        <p:nvSpPr>
          <p:cNvPr id="3" name="Slide Number Placeholder 2"/>
          <p:cNvSpPr>
            <a:spLocks noGrp="1"/>
          </p:cNvSpPr>
          <p:nvPr>
            <p:ph type="sldNum" sz="quarter" idx="12"/>
          </p:nvPr>
        </p:nvSpPr>
        <p:spPr/>
        <p:txBody>
          <a:bodyPr/>
          <a:lstStyle/>
          <a:p>
            <a:fld id="{DAA88B64-384F-423B-A2F2-E3D4CB12CB27}" type="slidenum">
              <a:rPr lang="en-GB" smtClean="0"/>
              <a:t>8</a:t>
            </a:fld>
            <a:endParaRPr lang="en-GB"/>
          </a:p>
        </p:txBody>
      </p:sp>
    </p:spTree>
    <p:extLst>
      <p:ext uri="{BB962C8B-B14F-4D97-AF65-F5344CB8AC3E}">
        <p14:creationId xmlns:p14="http://schemas.microsoft.com/office/powerpoint/2010/main" val="203061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4676" y="1102578"/>
            <a:ext cx="6355829" cy="5755422"/>
          </a:xfrm>
          <a:prstGeom prst="rect">
            <a:avLst/>
          </a:prstGeom>
          <a:ln>
            <a:solidFill>
              <a:schemeClr val="tx1"/>
            </a:solidFill>
          </a:ln>
        </p:spPr>
        <p:txBody>
          <a:bodyPr wrap="square">
            <a:spAutoFit/>
          </a:bodyPr>
          <a:lstStyle/>
          <a:p>
            <a:pPr algn="just"/>
            <a:r>
              <a:rPr lang="en-GB" sz="2300" b="1" i="0" dirty="0">
                <a:solidFill>
                  <a:srgbClr val="006699"/>
                </a:solidFill>
                <a:effectLst/>
                <a:latin typeface="+mj-lt"/>
              </a:rPr>
              <a:t>interface</a:t>
            </a:r>
            <a:r>
              <a:rPr lang="en-GB" sz="2300" b="0" i="0" dirty="0">
                <a:solidFill>
                  <a:srgbClr val="000000"/>
                </a:solidFill>
                <a:effectLst/>
                <a:latin typeface="+mj-lt"/>
              </a:rPr>
              <a:t> Printable{  </a:t>
            </a:r>
          </a:p>
          <a:p>
            <a:pPr algn="just"/>
            <a:r>
              <a:rPr lang="en-GB" sz="2300" b="1" i="0" dirty="0">
                <a:solidFill>
                  <a:srgbClr val="006699"/>
                </a:solidFill>
                <a:effectLst/>
                <a:latin typeface="+mj-lt"/>
              </a:rPr>
              <a:t>void</a:t>
            </a:r>
            <a:r>
              <a:rPr lang="en-GB" sz="2300" b="0" i="0" dirty="0">
                <a:solidFill>
                  <a:srgbClr val="000000"/>
                </a:solidFill>
                <a:effectLst/>
                <a:latin typeface="+mj-lt"/>
              </a:rPr>
              <a:t> print();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interface</a:t>
            </a:r>
            <a:r>
              <a:rPr lang="en-GB" sz="2300" b="0" i="0" dirty="0">
                <a:solidFill>
                  <a:srgbClr val="000000"/>
                </a:solidFill>
                <a:effectLst/>
                <a:latin typeface="+mj-lt"/>
              </a:rPr>
              <a:t> Showable{  </a:t>
            </a:r>
          </a:p>
          <a:p>
            <a:pPr algn="just"/>
            <a:r>
              <a:rPr lang="en-GB" sz="2300" b="1" i="0" dirty="0">
                <a:solidFill>
                  <a:srgbClr val="006699"/>
                </a:solidFill>
                <a:effectLst/>
                <a:latin typeface="+mj-lt"/>
              </a:rPr>
              <a:t>void</a:t>
            </a:r>
            <a:r>
              <a:rPr lang="en-GB" sz="2300" b="0" i="0" dirty="0">
                <a:solidFill>
                  <a:srgbClr val="000000"/>
                </a:solidFill>
                <a:effectLst/>
                <a:latin typeface="+mj-lt"/>
              </a:rPr>
              <a:t> show();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class</a:t>
            </a:r>
            <a:r>
              <a:rPr lang="en-GB" sz="2300" b="0" i="0" dirty="0">
                <a:solidFill>
                  <a:srgbClr val="000000"/>
                </a:solidFill>
                <a:effectLst/>
                <a:latin typeface="+mj-lt"/>
              </a:rPr>
              <a:t> A7 </a:t>
            </a:r>
            <a:r>
              <a:rPr lang="en-GB" sz="2300" b="1" i="0" dirty="0">
                <a:solidFill>
                  <a:srgbClr val="006699"/>
                </a:solidFill>
                <a:effectLst/>
                <a:latin typeface="+mj-lt"/>
              </a:rPr>
              <a:t>implements</a:t>
            </a:r>
            <a:r>
              <a:rPr lang="en-GB" sz="2300" b="0" i="0" dirty="0">
                <a:solidFill>
                  <a:srgbClr val="000000"/>
                </a:solidFill>
                <a:effectLst/>
                <a:latin typeface="+mj-lt"/>
              </a:rPr>
              <a:t> </a:t>
            </a:r>
            <a:r>
              <a:rPr lang="en-GB" sz="2300" b="0" i="0" dirty="0" err="1">
                <a:solidFill>
                  <a:srgbClr val="000000"/>
                </a:solidFill>
                <a:effectLst/>
                <a:latin typeface="+mj-lt"/>
              </a:rPr>
              <a:t>Printable,Showable</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print(){</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"Hello"</a:t>
            </a:r>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show(){</a:t>
            </a:r>
            <a:r>
              <a:rPr lang="en-GB" sz="2300" b="0" i="0" dirty="0" err="1">
                <a:solidFill>
                  <a:srgbClr val="000000"/>
                </a:solidFill>
                <a:effectLst/>
                <a:latin typeface="+mj-lt"/>
              </a:rPr>
              <a:t>System.out.println</a:t>
            </a:r>
            <a:r>
              <a:rPr lang="en-GB" sz="2300" b="0" i="0" dirty="0">
                <a:solidFill>
                  <a:srgbClr val="000000"/>
                </a:solidFill>
                <a:effectLst/>
                <a:latin typeface="+mj-lt"/>
              </a:rPr>
              <a:t>(</a:t>
            </a:r>
            <a:r>
              <a:rPr lang="en-GB" sz="2300" b="0" i="0" dirty="0">
                <a:solidFill>
                  <a:srgbClr val="0000FF"/>
                </a:solidFill>
                <a:effectLst/>
                <a:latin typeface="+mj-lt"/>
              </a:rPr>
              <a:t>"Welcome"</a:t>
            </a:r>
            <a:r>
              <a:rPr lang="en-GB" sz="2300" b="0" i="0" dirty="0">
                <a:solidFill>
                  <a:srgbClr val="000000"/>
                </a:solidFill>
                <a:effectLst/>
                <a:latin typeface="+mj-lt"/>
              </a:rPr>
              <a:t>);}  </a:t>
            </a:r>
          </a:p>
          <a:p>
            <a:pPr algn="just"/>
            <a:r>
              <a:rPr lang="en-GB" sz="2300" b="0" i="0" dirty="0">
                <a:solidFill>
                  <a:srgbClr val="000000"/>
                </a:solidFill>
                <a:effectLst/>
                <a:latin typeface="+mj-lt"/>
              </a:rPr>
              <a:t>  </a:t>
            </a:r>
          </a:p>
          <a:p>
            <a:pPr algn="just"/>
            <a:r>
              <a:rPr lang="en-GB" sz="2300" b="1" i="0" dirty="0">
                <a:solidFill>
                  <a:srgbClr val="006699"/>
                </a:solidFill>
                <a:effectLst/>
                <a:latin typeface="+mj-lt"/>
              </a:rPr>
              <a:t>public</a:t>
            </a:r>
            <a:r>
              <a:rPr lang="en-GB" sz="2300" b="0" i="0" dirty="0">
                <a:solidFill>
                  <a:srgbClr val="000000"/>
                </a:solidFill>
                <a:effectLst/>
                <a:latin typeface="+mj-lt"/>
              </a:rPr>
              <a:t> </a:t>
            </a:r>
            <a:r>
              <a:rPr lang="en-GB" sz="2300" b="1" i="0" dirty="0">
                <a:solidFill>
                  <a:srgbClr val="006699"/>
                </a:solidFill>
                <a:effectLst/>
                <a:latin typeface="+mj-lt"/>
              </a:rPr>
              <a:t>static</a:t>
            </a:r>
            <a:r>
              <a:rPr lang="en-GB" sz="2300" b="0" i="0" dirty="0">
                <a:solidFill>
                  <a:srgbClr val="000000"/>
                </a:solidFill>
                <a:effectLst/>
                <a:latin typeface="+mj-lt"/>
              </a:rPr>
              <a:t> </a:t>
            </a:r>
            <a:r>
              <a:rPr lang="en-GB" sz="2300" b="1" i="0" dirty="0">
                <a:solidFill>
                  <a:srgbClr val="006699"/>
                </a:solidFill>
                <a:effectLst/>
                <a:latin typeface="+mj-lt"/>
              </a:rPr>
              <a:t>void</a:t>
            </a:r>
            <a:r>
              <a:rPr lang="en-GB" sz="2300" b="0" i="0" dirty="0">
                <a:solidFill>
                  <a:srgbClr val="000000"/>
                </a:solidFill>
                <a:effectLst/>
                <a:latin typeface="+mj-lt"/>
              </a:rPr>
              <a:t> main(String </a:t>
            </a:r>
            <a:r>
              <a:rPr lang="en-GB" sz="2300" b="0" i="0" dirty="0" err="1">
                <a:solidFill>
                  <a:srgbClr val="000000"/>
                </a:solidFill>
                <a:effectLst/>
                <a:latin typeface="+mj-lt"/>
              </a:rPr>
              <a:t>args</a:t>
            </a:r>
            <a:r>
              <a:rPr lang="en-GB" sz="2300" b="0" i="0" dirty="0">
                <a:solidFill>
                  <a:srgbClr val="000000"/>
                </a:solidFill>
                <a:effectLst/>
                <a:latin typeface="+mj-lt"/>
              </a:rPr>
              <a:t>[]){  </a:t>
            </a:r>
          </a:p>
          <a:p>
            <a:pPr algn="just"/>
            <a:r>
              <a:rPr lang="en-GB" sz="2300" b="0" i="0" dirty="0">
                <a:solidFill>
                  <a:srgbClr val="000000"/>
                </a:solidFill>
                <a:effectLst/>
                <a:latin typeface="+mj-lt"/>
              </a:rPr>
              <a:t>A7 </a:t>
            </a:r>
            <a:r>
              <a:rPr lang="en-GB" sz="2300" b="0" i="0" dirty="0" err="1">
                <a:solidFill>
                  <a:srgbClr val="000000"/>
                </a:solidFill>
                <a:effectLst/>
                <a:latin typeface="+mj-lt"/>
              </a:rPr>
              <a:t>obj</a:t>
            </a:r>
            <a:r>
              <a:rPr lang="en-GB" sz="2300" b="0" i="0" dirty="0">
                <a:solidFill>
                  <a:srgbClr val="000000"/>
                </a:solidFill>
                <a:effectLst/>
                <a:latin typeface="+mj-lt"/>
              </a:rPr>
              <a:t> = </a:t>
            </a:r>
            <a:r>
              <a:rPr lang="en-GB" sz="2300" b="1" i="0" dirty="0">
                <a:solidFill>
                  <a:srgbClr val="006699"/>
                </a:solidFill>
                <a:effectLst/>
                <a:latin typeface="+mj-lt"/>
              </a:rPr>
              <a:t>new</a:t>
            </a:r>
            <a:r>
              <a:rPr lang="en-GB" sz="2300" b="0" i="0" dirty="0">
                <a:solidFill>
                  <a:srgbClr val="000000"/>
                </a:solidFill>
                <a:effectLst/>
                <a:latin typeface="+mj-lt"/>
              </a:rPr>
              <a:t> A7();  </a:t>
            </a:r>
          </a:p>
          <a:p>
            <a:pPr algn="just"/>
            <a:r>
              <a:rPr lang="en-GB" sz="2300" b="0" i="0" dirty="0" err="1">
                <a:solidFill>
                  <a:srgbClr val="000000"/>
                </a:solidFill>
                <a:effectLst/>
                <a:latin typeface="+mj-lt"/>
              </a:rPr>
              <a:t>obj.print</a:t>
            </a:r>
            <a:r>
              <a:rPr lang="en-GB" sz="2300" b="0" i="0" dirty="0">
                <a:solidFill>
                  <a:srgbClr val="000000"/>
                </a:solidFill>
                <a:effectLst/>
                <a:latin typeface="+mj-lt"/>
              </a:rPr>
              <a:t>();  </a:t>
            </a:r>
          </a:p>
          <a:p>
            <a:pPr algn="just"/>
            <a:r>
              <a:rPr lang="en-GB" sz="2300" b="0" i="0" dirty="0" err="1">
                <a:solidFill>
                  <a:srgbClr val="000000"/>
                </a:solidFill>
                <a:effectLst/>
                <a:latin typeface="+mj-lt"/>
              </a:rPr>
              <a:t>obj.show</a:t>
            </a:r>
            <a:r>
              <a:rPr lang="en-GB" sz="2300" b="0" i="0" dirty="0">
                <a:solidFill>
                  <a:srgbClr val="000000"/>
                </a:solidFill>
                <a:effectLst/>
                <a:latin typeface="+mj-lt"/>
              </a:rPr>
              <a:t>();  </a:t>
            </a:r>
          </a:p>
          <a:p>
            <a:pPr algn="just"/>
            <a:r>
              <a:rPr lang="en-GB" sz="2300" b="0" i="0" dirty="0">
                <a:solidFill>
                  <a:srgbClr val="000000"/>
                </a:solidFill>
                <a:effectLst/>
                <a:latin typeface="+mj-lt"/>
              </a:rPr>
              <a:t> }  </a:t>
            </a:r>
          </a:p>
          <a:p>
            <a:pPr algn="just"/>
            <a:r>
              <a:rPr lang="en-GB" sz="2300" b="0" i="0" dirty="0">
                <a:solidFill>
                  <a:srgbClr val="000000"/>
                </a:solidFill>
                <a:effectLst/>
                <a:latin typeface="+mj-lt"/>
              </a:rPr>
              <a:t>}  </a:t>
            </a:r>
          </a:p>
        </p:txBody>
      </p:sp>
      <p:sp>
        <p:nvSpPr>
          <p:cNvPr id="5" name="Rectangle 1"/>
          <p:cNvSpPr>
            <a:spLocks noChangeArrowheads="1"/>
          </p:cNvSpPr>
          <p:nvPr/>
        </p:nvSpPr>
        <p:spPr bwMode="auto">
          <a:xfrm>
            <a:off x="7072296" y="4157736"/>
            <a:ext cx="3040384" cy="446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mj-lt"/>
              </a:rPr>
              <a:t>Output: Hello Welcome</a:t>
            </a:r>
            <a:r>
              <a:rPr kumimoji="0" lang="en-US" altLang="en-US" sz="2300" b="0" i="0" u="none" strike="noStrike" cap="none" normalizeH="0" baseline="0" dirty="0">
                <a:ln>
                  <a:noFill/>
                </a:ln>
                <a:solidFill>
                  <a:schemeClr val="tx1"/>
                </a:solidFill>
                <a:effectLst/>
                <a:latin typeface="+mj-lt"/>
              </a:rPr>
              <a:t> </a:t>
            </a:r>
          </a:p>
        </p:txBody>
      </p:sp>
      <p:sp>
        <p:nvSpPr>
          <p:cNvPr id="6" name="Title 1"/>
          <p:cNvSpPr>
            <a:spLocks noGrp="1"/>
          </p:cNvSpPr>
          <p:nvPr>
            <p:ph type="title"/>
          </p:nvPr>
        </p:nvSpPr>
        <p:spPr>
          <a:xfrm>
            <a:off x="838200" y="0"/>
            <a:ext cx="10515600" cy="737453"/>
          </a:xfrm>
        </p:spPr>
        <p:txBody>
          <a:bodyPr/>
          <a:lstStyle/>
          <a:p>
            <a:pPr algn="ctr"/>
            <a:r>
              <a:rPr lang="en-US" dirty="0"/>
              <a:t>Multiple inheritance in Java by interface</a:t>
            </a:r>
            <a:endParaRPr lang="en-GB" dirty="0"/>
          </a:p>
        </p:txBody>
      </p:sp>
      <p:sp>
        <p:nvSpPr>
          <p:cNvPr id="2" name="Slide Number Placeholder 1"/>
          <p:cNvSpPr>
            <a:spLocks noGrp="1"/>
          </p:cNvSpPr>
          <p:nvPr>
            <p:ph type="sldNum" sz="quarter" idx="12"/>
          </p:nvPr>
        </p:nvSpPr>
        <p:spPr/>
        <p:txBody>
          <a:bodyPr/>
          <a:lstStyle/>
          <a:p>
            <a:fld id="{DAA88B64-384F-423B-A2F2-E3D4CB12CB27}" type="slidenum">
              <a:rPr lang="en-GB" smtClean="0"/>
              <a:t>9</a:t>
            </a:fld>
            <a:endParaRPr lang="en-GB"/>
          </a:p>
        </p:txBody>
      </p:sp>
    </p:spTree>
    <p:extLst>
      <p:ext uri="{BB962C8B-B14F-4D97-AF65-F5344CB8AC3E}">
        <p14:creationId xmlns:p14="http://schemas.microsoft.com/office/powerpoint/2010/main" val="31379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1094</Words>
  <Application>Microsoft Office PowerPoint</Application>
  <PresentationFormat>Widescreen</PresentationFormat>
  <Paragraphs>187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Programming Language II CSE-215</vt:lpstr>
      <vt:lpstr>Java interface </vt:lpstr>
      <vt:lpstr>Why use Java interface?</vt:lpstr>
      <vt:lpstr>Internal addition by compiler in interface</vt:lpstr>
      <vt:lpstr>Understanding relationship between classes and interfaces</vt:lpstr>
      <vt:lpstr>Java Interface Example 1</vt:lpstr>
      <vt:lpstr>Java Interface Example 2</vt:lpstr>
      <vt:lpstr>Multiple inheritance in Java by interface</vt:lpstr>
      <vt:lpstr>Multiple inheritance in Java by interface</vt:lpstr>
      <vt:lpstr>Multiple inheritance in Java by interface</vt:lpstr>
      <vt:lpstr>Multiple inheritance in Java by interface</vt:lpstr>
      <vt:lpstr>Interface inheritance</vt:lpstr>
      <vt:lpstr>Java 8 Default Method in Interface</vt:lpstr>
      <vt:lpstr>Java 8 Static Method in Interface</vt:lpstr>
      <vt:lpstr>Nested Interface in Java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Mohammad Abu Yousuf</cp:lastModifiedBy>
  <cp:revision>33</cp:revision>
  <dcterms:created xsi:type="dcterms:W3CDTF">2017-11-07T05:59:23Z</dcterms:created>
  <dcterms:modified xsi:type="dcterms:W3CDTF">2021-06-04T05:52:42Z</dcterms:modified>
</cp:coreProperties>
</file>