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9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58" r:id="rId19"/>
    <p:sldId id="259" r:id="rId20"/>
    <p:sldId id="260" r:id="rId21"/>
    <p:sldId id="261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0" r:id="rId31"/>
    <p:sldId id="26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0BD13-DDC7-48F5-8224-D4EADD470D6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80966-C631-443E-B166-632C8488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80966-C631-443E-B166-632C8488AF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82DA-B281-4C36-9C36-7FED0BE74432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EBCE-B91F-4E76-95B0-E2F3F0F212C8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D389-D2BC-4572-9214-115B621B6733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A8B1-AA7F-4811-8F76-6EBF6DF01B4E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D700-A19A-46A5-B61D-89778B8BABC4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AD38-FA3F-4241-883E-D05FBAE43A0E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3063-AC34-4F84-AED4-6CB420C5935B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02D5-260B-4203-ADEA-4A5EE535943E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44A5-C12D-415E-AEFB-029B22FE24C8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923C-C122-4582-9D36-6A6B9352CF9B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79CA-3CBD-4CCD-9D92-4A8C72F0D526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617A-04E7-4A9D-B90E-37FD24F0C086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511E-CCE2-4E25-A803-40D330F77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300" b="1" dirty="0"/>
              <a:t>Programming Language II</a:t>
            </a:r>
            <a:br>
              <a:rPr lang="en-US" sz="3300" b="1" dirty="0"/>
            </a:br>
            <a:r>
              <a:rPr lang="en-US" sz="3300" b="1" dirty="0"/>
              <a:t>CSE-215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7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String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 if we explicitly assign it to the reference variable, it will refer to "</a:t>
            </a:r>
            <a:r>
              <a:rPr lang="en-US" sz="2600" dirty="0" err="1"/>
              <a:t>Saif</a:t>
            </a:r>
            <a:r>
              <a:rPr lang="en-US" sz="2600" dirty="0"/>
              <a:t> Shams" object. For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2847518"/>
            <a:ext cx="5715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Testimmutablestring1{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Saif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s=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s.concat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 Shams"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(s);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75999" y="5102393"/>
            <a:ext cx="246253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Saif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Shams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String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We can compare string in java on the basis of content and reference.</a:t>
            </a:r>
          </a:p>
          <a:p>
            <a:pPr algn="just"/>
            <a:r>
              <a:rPr lang="en-US" sz="2600" dirty="0"/>
              <a:t>It is used in </a:t>
            </a:r>
            <a:r>
              <a:rPr lang="en-US" sz="2600" b="1" dirty="0"/>
              <a:t>authentication</a:t>
            </a:r>
            <a:r>
              <a:rPr lang="en-US" sz="2600" dirty="0"/>
              <a:t> (by equals() method), </a:t>
            </a:r>
            <a:r>
              <a:rPr lang="en-US" sz="2600" b="1" dirty="0"/>
              <a:t>sorting</a:t>
            </a:r>
            <a:r>
              <a:rPr lang="en-US" sz="2600" dirty="0"/>
              <a:t> (by </a:t>
            </a:r>
            <a:r>
              <a:rPr lang="en-US" sz="2600" dirty="0" err="1"/>
              <a:t>compareTo</a:t>
            </a:r>
            <a:r>
              <a:rPr lang="en-US" sz="2600" dirty="0"/>
              <a:t>() method), </a:t>
            </a:r>
            <a:r>
              <a:rPr lang="en-US" sz="2600" b="1" dirty="0"/>
              <a:t>reference matching</a:t>
            </a:r>
            <a:r>
              <a:rPr lang="en-US" sz="2600" dirty="0"/>
              <a:t> (by == operator) etc.</a:t>
            </a:r>
          </a:p>
          <a:p>
            <a:pPr algn="just"/>
            <a:r>
              <a:rPr lang="en-US" sz="2600" dirty="0"/>
              <a:t>There are three ways to compare string in java:</a:t>
            </a:r>
          </a:p>
          <a:p>
            <a:pPr lvl="1" algn="just"/>
            <a:r>
              <a:rPr lang="en-US" sz="2600" dirty="0"/>
              <a:t>By </a:t>
            </a:r>
            <a:r>
              <a:rPr lang="en-US" sz="2600" b="1" dirty="0"/>
              <a:t>equals() </a:t>
            </a:r>
            <a:r>
              <a:rPr lang="en-US" sz="2600" dirty="0"/>
              <a:t>method</a:t>
            </a:r>
          </a:p>
          <a:p>
            <a:pPr lvl="1" algn="just"/>
            <a:r>
              <a:rPr lang="en-US" sz="2600" dirty="0"/>
              <a:t>By </a:t>
            </a:r>
            <a:r>
              <a:rPr lang="en-US" sz="2600" b="1" dirty="0"/>
              <a:t>= =</a:t>
            </a:r>
            <a:r>
              <a:rPr lang="en-US" sz="2600" dirty="0"/>
              <a:t> operator</a:t>
            </a:r>
          </a:p>
          <a:p>
            <a:pPr lvl="1" algn="just"/>
            <a:r>
              <a:rPr lang="en-US" sz="2600" dirty="0"/>
              <a:t>By </a:t>
            </a:r>
            <a:r>
              <a:rPr lang="en-US" sz="2600" b="1" dirty="0" err="1"/>
              <a:t>compareTo</a:t>
            </a:r>
            <a:r>
              <a:rPr lang="en-US" sz="2600" b="1" dirty="0"/>
              <a:t>() </a:t>
            </a:r>
            <a:r>
              <a:rPr lang="en-US" sz="2600" dirty="0"/>
              <a:t>method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1) String compare by equals()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The String equals() method compares the original content of the string. It compares values of string for equality. String class provides two methods:</a:t>
            </a:r>
          </a:p>
          <a:p>
            <a:pPr marL="0" indent="0" algn="just">
              <a:buNone/>
            </a:pPr>
            <a:endParaRPr lang="en-US" sz="2500" dirty="0"/>
          </a:p>
          <a:p>
            <a:pPr algn="just"/>
            <a:r>
              <a:rPr lang="en-US" sz="2500" b="1" dirty="0"/>
              <a:t>public </a:t>
            </a:r>
            <a:r>
              <a:rPr lang="en-US" sz="2500" b="1" dirty="0" err="1"/>
              <a:t>boolean</a:t>
            </a:r>
            <a:r>
              <a:rPr lang="en-US" sz="2500" b="1" dirty="0"/>
              <a:t> equals(Object another)</a:t>
            </a:r>
            <a:r>
              <a:rPr lang="en-US" sz="2500" dirty="0"/>
              <a:t> compares this string to the specified object.</a:t>
            </a:r>
          </a:p>
          <a:p>
            <a:pPr marL="0" indent="0" algn="just">
              <a:buNone/>
            </a:pPr>
            <a:endParaRPr lang="en-US" sz="2500" dirty="0"/>
          </a:p>
          <a:p>
            <a:pPr algn="just"/>
            <a:r>
              <a:rPr lang="en-US" sz="2500" b="1" dirty="0"/>
              <a:t>public </a:t>
            </a:r>
            <a:r>
              <a:rPr lang="en-US" sz="2500" b="1" dirty="0" err="1"/>
              <a:t>boolean</a:t>
            </a:r>
            <a:r>
              <a:rPr lang="en-US" sz="2500" b="1" dirty="0"/>
              <a:t> </a:t>
            </a:r>
            <a:r>
              <a:rPr lang="en-US" sz="2500" b="1" dirty="0" err="1"/>
              <a:t>equalsIgnoreCase</a:t>
            </a:r>
            <a:r>
              <a:rPr lang="en-US" sz="2500" b="1" dirty="0"/>
              <a:t>(String another)</a:t>
            </a:r>
            <a:r>
              <a:rPr lang="en-US" sz="2500" dirty="0"/>
              <a:t> compares this String to another string, ignoring case.</a:t>
            </a:r>
          </a:p>
          <a:p>
            <a:pPr algn="just"/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7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417638"/>
            <a:ext cx="7239000" cy="38164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2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Teststringcomparison1{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2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2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2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2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s1=</a:t>
            </a:r>
            <a:r>
              <a:rPr lang="en-US" sz="2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200" dirty="0" err="1">
                <a:solidFill>
                  <a:srgbClr val="0000FF"/>
                </a:solidFill>
                <a:latin typeface="verdana" panose="020B0604030504040204" pitchFamily="34" charset="0"/>
              </a:rPr>
              <a:t>Sachin</a:t>
            </a:r>
            <a:r>
              <a:rPr lang="en-US" sz="2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s2=</a:t>
            </a:r>
            <a:r>
              <a:rPr lang="en-US" sz="2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200" dirty="0" err="1">
                <a:solidFill>
                  <a:srgbClr val="0000FF"/>
                </a:solidFill>
                <a:latin typeface="verdana" panose="020B0604030504040204" pitchFamily="34" charset="0"/>
              </a:rPr>
              <a:t>Sachin</a:t>
            </a:r>
            <a:r>
              <a:rPr lang="en-US" sz="2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s3=</a:t>
            </a:r>
            <a:r>
              <a:rPr lang="en-US" sz="22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String(</a:t>
            </a:r>
            <a:r>
              <a:rPr lang="en-US" sz="2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200" dirty="0" err="1">
                <a:solidFill>
                  <a:srgbClr val="0000FF"/>
                </a:solidFill>
                <a:latin typeface="verdana" panose="020B0604030504040204" pitchFamily="34" charset="0"/>
              </a:rPr>
              <a:t>Sachin</a:t>
            </a:r>
            <a:r>
              <a:rPr lang="en-US" sz="2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s4=</a:t>
            </a:r>
            <a:r>
              <a:rPr lang="en-US" sz="2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200" dirty="0" err="1">
                <a:solidFill>
                  <a:srgbClr val="0000FF"/>
                </a:solidFill>
                <a:latin typeface="verdana" panose="020B0604030504040204" pitchFamily="34" charset="0"/>
              </a:rPr>
              <a:t>Saurav</a:t>
            </a:r>
            <a:r>
              <a:rPr lang="en-US" sz="2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2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(s1.equals(s2));</a:t>
            </a:r>
            <a:r>
              <a:rPr lang="en-US" sz="2200" dirty="0">
                <a:solidFill>
                  <a:srgbClr val="008200"/>
                </a:solidFill>
                <a:latin typeface="verdana" panose="020B0604030504040204" pitchFamily="34" charset="0"/>
              </a:rPr>
              <a:t>//true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2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(s1.equals(s3));</a:t>
            </a:r>
            <a:r>
              <a:rPr lang="en-US" sz="2200" dirty="0">
                <a:solidFill>
                  <a:srgbClr val="008200"/>
                </a:solidFill>
                <a:latin typeface="verdana" panose="020B0604030504040204" pitchFamily="34" charset="0"/>
              </a:rPr>
              <a:t>//true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2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(s1.equals(s4));</a:t>
            </a:r>
            <a:r>
              <a:rPr lang="en-US" sz="2200" dirty="0">
                <a:solidFill>
                  <a:srgbClr val="008200"/>
                </a:solidFill>
                <a:latin typeface="verdana" panose="020B0604030504040204" pitchFamily="34" charset="0"/>
              </a:rPr>
              <a:t>//false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lang="en-US" sz="2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29000" y="5393056"/>
            <a:ext cx="1701107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1) String compare by equals()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8372" y="1752600"/>
            <a:ext cx="8229600" cy="30008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Teststringcomparison2{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s1=</a:t>
            </a:r>
            <a:r>
              <a:rPr lang="en-US" sz="21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100" dirty="0" err="1">
                <a:solidFill>
                  <a:srgbClr val="0000FF"/>
                </a:solidFill>
                <a:latin typeface="verdana" panose="020B0604030504040204" pitchFamily="34" charset="0"/>
              </a:rPr>
              <a:t>Sachin</a:t>
            </a:r>
            <a:r>
              <a:rPr lang="en-US" sz="21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s2=</a:t>
            </a:r>
            <a:r>
              <a:rPr lang="en-US" sz="2100" dirty="0">
                <a:solidFill>
                  <a:srgbClr val="0000FF"/>
                </a:solidFill>
                <a:latin typeface="verdana" panose="020B0604030504040204" pitchFamily="34" charset="0"/>
              </a:rPr>
              <a:t>"SACHIN"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(s1.equals(s2));</a:t>
            </a:r>
            <a:r>
              <a:rPr lang="en-US" sz="2100" dirty="0">
                <a:solidFill>
                  <a:srgbClr val="008200"/>
                </a:solidFill>
                <a:latin typeface="verdana" panose="020B0604030504040204" pitchFamily="34" charset="0"/>
              </a:rPr>
              <a:t>//false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(s1.equalsIgnoreCase(s2));</a:t>
            </a:r>
            <a:r>
              <a:rPr lang="en-US" sz="2100" dirty="0">
                <a:solidFill>
                  <a:srgbClr val="008200"/>
                </a:solidFill>
                <a:latin typeface="verdana" panose="020B0604030504040204" pitchFamily="34" charset="0"/>
              </a:rPr>
              <a:t>//true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2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27432" y="4876800"/>
            <a:ext cx="1289135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true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1) String compare by equals()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2) String compare by ==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The = = operator compares references not values.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" y="2293520"/>
            <a:ext cx="76962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Teststringcomparison3{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s1=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Sachin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s2=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Sachin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s3=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String(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Sachin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(s1==s2);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 (because both refer to same instance)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(s1==s3);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//false(because s3 refers to instance created in </a:t>
            </a:r>
            <a:r>
              <a:rPr lang="en-US" dirty="0" err="1">
                <a:solidFill>
                  <a:srgbClr val="008200"/>
                </a:solidFill>
                <a:latin typeface="verdana" panose="020B0604030504040204" pitchFamily="34" charset="0"/>
              </a:rPr>
              <a:t>nonpool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52800" y="5638513"/>
            <a:ext cx="1792478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3) String compare by </a:t>
            </a:r>
            <a:r>
              <a:rPr lang="en-US" dirty="0" err="1"/>
              <a:t>compareTo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String </a:t>
            </a:r>
            <a:r>
              <a:rPr lang="en-US" sz="2600" dirty="0" err="1"/>
              <a:t>compareTo</a:t>
            </a:r>
            <a:r>
              <a:rPr lang="en-US" sz="2600" dirty="0"/>
              <a:t>() method compares values lexicographically and returns an integer value that describes if first string is less than, equal to or greater than second string.</a:t>
            </a:r>
          </a:p>
          <a:p>
            <a:pPr algn="just"/>
            <a:r>
              <a:rPr lang="en-US" sz="2600" dirty="0"/>
              <a:t>Suppose s1 and s2 are two string variables. If:</a:t>
            </a:r>
          </a:p>
          <a:p>
            <a:pPr lvl="1" algn="just"/>
            <a:r>
              <a:rPr lang="en-US" sz="2600" b="1" dirty="0"/>
              <a:t>s1 == s2</a:t>
            </a:r>
            <a:r>
              <a:rPr lang="en-US" sz="2600" dirty="0"/>
              <a:t> :0</a:t>
            </a:r>
          </a:p>
          <a:p>
            <a:pPr lvl="1" algn="just"/>
            <a:r>
              <a:rPr lang="en-US" sz="2600" b="1" dirty="0"/>
              <a:t>s1 &gt; s2 </a:t>
            </a:r>
            <a:r>
              <a:rPr lang="en-US" sz="2600" dirty="0"/>
              <a:t>  :positive value</a:t>
            </a:r>
          </a:p>
          <a:p>
            <a:pPr lvl="1" algn="just"/>
            <a:r>
              <a:rPr lang="en-US" sz="2600" b="1" dirty="0"/>
              <a:t>s1 &lt; s2 </a:t>
            </a:r>
            <a:r>
              <a:rPr lang="en-US" sz="2600" dirty="0"/>
              <a:t>  :negative value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3) String compare by </a:t>
            </a:r>
            <a:r>
              <a:rPr lang="en-US" dirty="0" err="1"/>
              <a:t>compareTo</a:t>
            </a:r>
            <a:r>
              <a:rPr lang="en-US" dirty="0"/>
              <a:t>()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443841"/>
            <a:ext cx="8001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Teststringcomparison4{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s1=</a:t>
            </a:r>
            <a:r>
              <a:rPr lang="en-US" sz="21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100" dirty="0" err="1">
                <a:solidFill>
                  <a:srgbClr val="0000FF"/>
                </a:solidFill>
                <a:latin typeface="verdana" panose="020B0604030504040204" pitchFamily="34" charset="0"/>
              </a:rPr>
              <a:t>Sachin</a:t>
            </a:r>
            <a:r>
              <a:rPr lang="en-US" sz="21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s2=</a:t>
            </a:r>
            <a:r>
              <a:rPr lang="en-US" sz="21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100" dirty="0" err="1">
                <a:solidFill>
                  <a:srgbClr val="0000FF"/>
                </a:solidFill>
                <a:latin typeface="verdana" panose="020B0604030504040204" pitchFamily="34" charset="0"/>
              </a:rPr>
              <a:t>Sachin</a:t>
            </a:r>
            <a:r>
              <a:rPr lang="en-US" sz="21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s3=</a:t>
            </a:r>
            <a:r>
              <a:rPr lang="en-US" sz="21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100" dirty="0" err="1">
                <a:solidFill>
                  <a:srgbClr val="0000FF"/>
                </a:solidFill>
                <a:latin typeface="verdana" panose="020B0604030504040204" pitchFamily="34" charset="0"/>
              </a:rPr>
              <a:t>Ratan</a:t>
            </a:r>
            <a:r>
              <a:rPr lang="en-US" sz="21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(s1.compareTo(s2));</a:t>
            </a:r>
            <a:r>
              <a:rPr lang="en-US" sz="2100" dirty="0">
                <a:solidFill>
                  <a:srgbClr val="008200"/>
                </a:solidFill>
                <a:latin typeface="verdana" panose="020B0604030504040204" pitchFamily="34" charset="0"/>
              </a:rPr>
              <a:t>//0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(s1.compareTo(s3));</a:t>
            </a:r>
            <a:r>
              <a:rPr lang="en-US" sz="2100" dirty="0">
                <a:solidFill>
                  <a:srgbClr val="008200"/>
                </a:solidFill>
                <a:latin typeface="verdana" panose="020B0604030504040204" pitchFamily="34" charset="0"/>
              </a:rPr>
              <a:t>//1(because s1&gt;s3)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(s3.compareTo(s1));</a:t>
            </a:r>
            <a:r>
              <a:rPr lang="en-US" sz="2100" dirty="0">
                <a:solidFill>
                  <a:srgbClr val="008200"/>
                </a:solidFill>
                <a:latin typeface="verdana" panose="020B0604030504040204" pitchFamily="34" charset="0"/>
              </a:rPr>
              <a:t>//-1 (because s3 &lt; s1 )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2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92039" y="5562600"/>
            <a:ext cx="1388522" cy="10618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1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-1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608" y="1219200"/>
            <a:ext cx="4343400" cy="86836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200" dirty="0"/>
              <a:t>Write a java program to compare two strings lexicographically.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713291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" y="3962400"/>
            <a:ext cx="427652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429000"/>
            <a:ext cx="5160211" cy="76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3968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192" y="4193460"/>
            <a:ext cx="456045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257800" y="3200400"/>
            <a:ext cx="3352800" cy="1212158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0315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String 1: This is exercise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String 2: This is Exercise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"This is exercise 1" is equal to "This is Exercise 1"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4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2200" dirty="0"/>
              <a:t>Write a Java program to compare a given string to the specified character sequence.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990" y="1371600"/>
            <a:ext cx="884081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419600"/>
            <a:ext cx="559190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613" y="457200"/>
            <a:ext cx="7967787" cy="47371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5519738"/>
            <a:ext cx="6877858" cy="7286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Concatenation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In java, string concatenation forms a new string </a:t>
            </a:r>
            <a:r>
              <a:rPr lang="en-US" sz="2600" i="1" dirty="0"/>
              <a:t>that is</a:t>
            </a:r>
            <a:r>
              <a:rPr lang="en-US" sz="2600" dirty="0"/>
              <a:t> the combination of multiple strings. There are two ways to </a:t>
            </a:r>
            <a:r>
              <a:rPr lang="en-US" sz="2600" dirty="0" err="1"/>
              <a:t>concat</a:t>
            </a:r>
            <a:r>
              <a:rPr lang="en-US" sz="2600" dirty="0"/>
              <a:t> string in java:</a:t>
            </a:r>
          </a:p>
          <a:p>
            <a:pPr algn="just"/>
            <a:r>
              <a:rPr lang="en-US" sz="2600" dirty="0"/>
              <a:t>By + (string concatenation) operator</a:t>
            </a:r>
          </a:p>
          <a:p>
            <a:pPr algn="just"/>
            <a:r>
              <a:rPr lang="en-US" sz="2600" dirty="0"/>
              <a:t>By </a:t>
            </a:r>
            <a:r>
              <a:rPr lang="en-US" sz="2600" dirty="0" err="1"/>
              <a:t>concat</a:t>
            </a:r>
            <a:r>
              <a:rPr lang="en-US" sz="2600" dirty="0"/>
              <a:t>() method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6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2) String Concatenation by </a:t>
            </a:r>
            <a:r>
              <a:rPr lang="en-US" dirty="0" err="1"/>
              <a:t>concat</a:t>
            </a:r>
            <a:r>
              <a:rPr lang="en-US" dirty="0"/>
              <a:t>()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981200"/>
            <a:ext cx="7162800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2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TestStringConcatenation3{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2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2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2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2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s1=</a:t>
            </a:r>
            <a:r>
              <a:rPr lang="en-US" sz="22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200" dirty="0" err="1">
                <a:solidFill>
                  <a:srgbClr val="0000FF"/>
                </a:solidFill>
                <a:latin typeface="verdana" panose="020B0604030504040204" pitchFamily="34" charset="0"/>
              </a:rPr>
              <a:t>Sachin</a:t>
            </a:r>
            <a:r>
              <a:rPr lang="en-US" sz="2200" dirty="0">
                <a:solidFill>
                  <a:srgbClr val="0000FF"/>
                </a:solidFill>
                <a:latin typeface="verdana" panose="020B0604030504040204" pitchFamily="34" charset="0"/>
              </a:rPr>
              <a:t> "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s2=</a:t>
            </a:r>
            <a:r>
              <a:rPr lang="en-US" sz="2200" dirty="0">
                <a:solidFill>
                  <a:srgbClr val="0000FF"/>
                </a:solidFill>
                <a:latin typeface="verdana" panose="020B0604030504040204" pitchFamily="34" charset="0"/>
              </a:rPr>
              <a:t>"Tendulkar"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s3=s1.concat(s2);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22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(s3);</a:t>
            </a:r>
            <a:r>
              <a:rPr lang="en-US" sz="2200" dirty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sz="2200" dirty="0" err="1">
                <a:solidFill>
                  <a:srgbClr val="008200"/>
                </a:solidFill>
                <a:latin typeface="verdana" panose="020B0604030504040204" pitchFamily="34" charset="0"/>
              </a:rPr>
              <a:t>Sachin</a:t>
            </a:r>
            <a:r>
              <a:rPr lang="en-US" sz="2200" dirty="0">
                <a:solidFill>
                  <a:srgbClr val="008200"/>
                </a:solidFill>
                <a:latin typeface="verdana" panose="020B0604030504040204" pitchFamily="34" charset="0"/>
              </a:rPr>
              <a:t> Tendulkar</a:t>
            </a: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2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Substring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600" dirty="0"/>
              <a:t>A part of string is called </a:t>
            </a:r>
            <a:r>
              <a:rPr lang="en-US" sz="2600" b="1" dirty="0"/>
              <a:t>substring</a:t>
            </a:r>
            <a:r>
              <a:rPr lang="en-US" sz="2600" dirty="0"/>
              <a:t>. In other words, substring is a subset of another string. In case of substring </a:t>
            </a:r>
            <a:r>
              <a:rPr lang="en-US" sz="2600" b="1" i="1" dirty="0" err="1"/>
              <a:t>startIndex</a:t>
            </a:r>
            <a:r>
              <a:rPr lang="en-US" sz="2600" dirty="0"/>
              <a:t> is inclusive and </a:t>
            </a:r>
            <a:r>
              <a:rPr lang="en-US" sz="2600" b="1" i="1" dirty="0" err="1"/>
              <a:t>endIndex</a:t>
            </a:r>
            <a:r>
              <a:rPr lang="en-US" sz="2600" dirty="0"/>
              <a:t> is exclusive.</a:t>
            </a:r>
          </a:p>
          <a:p>
            <a:pPr algn="just"/>
            <a:r>
              <a:rPr lang="en-US" sz="2800" dirty="0"/>
              <a:t>We can get substring from the given string object by one of the two methods:</a:t>
            </a:r>
          </a:p>
          <a:p>
            <a:pPr algn="just"/>
            <a:r>
              <a:rPr lang="en-US" sz="2800" b="1" dirty="0"/>
              <a:t>public String substring(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startIndex</a:t>
            </a:r>
            <a:r>
              <a:rPr lang="en-US" sz="2800" b="1" dirty="0"/>
              <a:t>):</a:t>
            </a:r>
            <a:r>
              <a:rPr lang="en-US" sz="2800" dirty="0"/>
              <a:t> This method returns new String object containing the substring of the given string from specified </a:t>
            </a:r>
            <a:r>
              <a:rPr lang="en-US" sz="2800" b="1" dirty="0" err="1"/>
              <a:t>startIndex</a:t>
            </a:r>
            <a:r>
              <a:rPr lang="en-US" sz="2800" dirty="0"/>
              <a:t> (inclusive).</a:t>
            </a:r>
          </a:p>
          <a:p>
            <a:pPr algn="just"/>
            <a:r>
              <a:rPr lang="en-US" sz="2800" b="1" dirty="0"/>
              <a:t>public String substring(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startIndex</a:t>
            </a:r>
            <a:r>
              <a:rPr lang="en-US" sz="2800" b="1" dirty="0"/>
              <a:t>, 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endIndex</a:t>
            </a:r>
            <a:r>
              <a:rPr lang="en-US" sz="2800" b="1" dirty="0"/>
              <a:t>): </a:t>
            </a:r>
            <a:r>
              <a:rPr lang="en-US" sz="2800" dirty="0"/>
              <a:t>This method returns new String object containing the substring of the given string from specified </a:t>
            </a:r>
            <a:r>
              <a:rPr lang="en-US" sz="2800" b="1" dirty="0" err="1"/>
              <a:t>startIndex</a:t>
            </a:r>
            <a:r>
              <a:rPr lang="en-US" sz="2800" dirty="0"/>
              <a:t> to </a:t>
            </a:r>
            <a:r>
              <a:rPr lang="en-US" sz="2800" b="1" dirty="0" err="1"/>
              <a:t>endIndex</a:t>
            </a:r>
            <a:r>
              <a:rPr lang="en-US" sz="2800" b="1" dirty="0"/>
              <a:t>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8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524000"/>
            <a:ext cx="57912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s=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s.substring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//he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2438400"/>
            <a:ext cx="4572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the above substring, 0 points to h but 2 points to e (because end index is exclusive).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505200"/>
            <a:ext cx="62484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TestSubstring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SachinTendulkar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s.substring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//Tendulkar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s.substring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dirty="0" err="1">
                <a:solidFill>
                  <a:srgbClr val="008200"/>
                </a:solidFill>
                <a:latin typeface="verdana" panose="020B0604030504040204" pitchFamily="34" charset="0"/>
              </a:rPr>
              <a:t>Sachin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Substring in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String </a:t>
            </a:r>
            <a:r>
              <a:rPr lang="en-US" dirty="0" err="1"/>
              <a:t>charAt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 </a:t>
            </a:r>
            <a:r>
              <a:rPr lang="en-US" sz="2600" b="1" dirty="0"/>
              <a:t>java string </a:t>
            </a:r>
            <a:r>
              <a:rPr lang="en-US" sz="2600" b="1" dirty="0" err="1"/>
              <a:t>charAt</a:t>
            </a:r>
            <a:r>
              <a:rPr lang="en-US" sz="2600" b="1" dirty="0"/>
              <a:t>()</a:t>
            </a:r>
            <a:r>
              <a:rPr lang="en-US" sz="2600" dirty="0"/>
              <a:t> method returns </a:t>
            </a:r>
            <a:r>
              <a:rPr lang="en-US" sz="2600" i="1" dirty="0"/>
              <a:t>a char value at the given index number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The index number starts from 0 and goes to n-1, where n is length of the string. It returns </a:t>
            </a:r>
            <a:r>
              <a:rPr lang="en-US" sz="2600" b="1" dirty="0" err="1"/>
              <a:t>StringIndexOutOfBoundsException</a:t>
            </a:r>
            <a:r>
              <a:rPr lang="en-US" sz="2600" dirty="0"/>
              <a:t> if given index number is greater than or equal to this string length or a negative number.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4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String </a:t>
            </a:r>
            <a:r>
              <a:rPr lang="en-US" dirty="0" err="1"/>
              <a:t>charAt</a:t>
            </a:r>
            <a:r>
              <a:rPr lang="en-US" dirty="0"/>
              <a:t>() Example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229600" cy="23544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CharAtExample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String name=</a:t>
            </a:r>
            <a:r>
              <a:rPr lang="en-US" sz="21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100" dirty="0" err="1">
                <a:solidFill>
                  <a:srgbClr val="0000FF"/>
                </a:solidFill>
                <a:latin typeface="verdana" panose="020B0604030504040204" pitchFamily="34" charset="0"/>
              </a:rPr>
              <a:t>javatpoint</a:t>
            </a:r>
            <a:r>
              <a:rPr lang="en-US" sz="2100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solidFill>
                  <a:srgbClr val="006699"/>
                </a:solidFill>
                <a:latin typeface="verdana" panose="020B0604030504040204" pitchFamily="34" charset="0"/>
              </a:rPr>
              <a:t>char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ch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name.charAt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100" dirty="0">
                <a:solidFill>
                  <a:srgbClr val="C00000"/>
                </a:solidFill>
                <a:latin typeface="verdana" panose="020B0604030504040204" pitchFamily="34" charset="0"/>
              </a:rPr>
              <a:t>4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2100" dirty="0">
                <a:solidFill>
                  <a:srgbClr val="008200"/>
                </a:solidFill>
                <a:latin typeface="verdana" panose="020B0604030504040204" pitchFamily="34" charset="0"/>
              </a:rPr>
              <a:t>//returns the char value at the 4th index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ch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}}  </a:t>
            </a:r>
            <a:endParaRPr lang="en-US" sz="2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4379009"/>
            <a:ext cx="1499128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verdana" panose="020B0604030504040204" pitchFamily="34" charset="0"/>
              </a:rPr>
              <a:t>Output: 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12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String </a:t>
            </a:r>
            <a:r>
              <a:rPr lang="en-US" dirty="0" err="1"/>
              <a:t>charAt</a:t>
            </a:r>
            <a:r>
              <a:rPr lang="en-US" dirty="0"/>
              <a:t>() 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140" y="1524000"/>
            <a:ext cx="81534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CharAtExample3 {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"Welcome to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Javatpoint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portal"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  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strLength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str.length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  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 Fetching first character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"Character at 0 index is: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str.charAt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 The last Character is present at the string length-1 index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"Character at last index is: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str.charAt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(strLength-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    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09800" y="4769683"/>
            <a:ext cx="3512500" cy="1107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Output: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Character at 0 index is: 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Character at last index is: l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42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Java String </a:t>
            </a:r>
            <a:r>
              <a:rPr lang="en-US" sz="4200" dirty="0" err="1"/>
              <a:t>charAt</a:t>
            </a:r>
            <a:r>
              <a:rPr lang="en-US" sz="4200" dirty="0"/>
              <a:t>() Example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952500" y="1600200"/>
            <a:ext cx="7239000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9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9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CharAtExample5 {  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9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9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9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sz="19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String </a:t>
            </a:r>
            <a:r>
              <a:rPr lang="en-US" sz="1900" dirty="0" err="1">
                <a:solidFill>
                  <a:srgbClr val="000000"/>
                </a:solidFill>
                <a:latin typeface="verdana" panose="020B0604030504040204" pitchFamily="34" charset="0"/>
              </a:rPr>
              <a:t>str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sz="1900" dirty="0">
                <a:solidFill>
                  <a:srgbClr val="0000FF"/>
                </a:solidFill>
                <a:latin typeface="verdana" panose="020B0604030504040204" pitchFamily="34" charset="0"/>
              </a:rPr>
              <a:t>"Welcome to </a:t>
            </a:r>
            <a:r>
              <a:rPr lang="en-US" sz="1900" dirty="0" err="1">
                <a:solidFill>
                  <a:srgbClr val="0000FF"/>
                </a:solidFill>
                <a:latin typeface="verdana" panose="020B0604030504040204" pitchFamily="34" charset="0"/>
              </a:rPr>
              <a:t>Javatpoint</a:t>
            </a:r>
            <a:r>
              <a:rPr lang="en-US" sz="1900" dirty="0">
                <a:solidFill>
                  <a:srgbClr val="0000FF"/>
                </a:solidFill>
                <a:latin typeface="verdana" panose="020B0604030504040204" pitchFamily="34" charset="0"/>
              </a:rPr>
              <a:t> portal"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9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count = </a:t>
            </a:r>
            <a:r>
              <a:rPr lang="en-US" sz="1900" dirty="0">
                <a:solidFill>
                  <a:srgbClr val="C00000"/>
                </a:solidFill>
                <a:latin typeface="verdana" panose="020B0604030504040204" pitchFamily="34" charset="0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900" b="1" dirty="0">
                <a:solidFill>
                  <a:srgbClr val="006699"/>
                </a:solidFill>
                <a:latin typeface="verdana" panose="020B0604030504040204" pitchFamily="34" charset="0"/>
              </a:rPr>
              <a:t>for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(</a:t>
            </a:r>
            <a:r>
              <a:rPr lang="en-US" sz="19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9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sz="1900" dirty="0">
                <a:solidFill>
                  <a:srgbClr val="C00000"/>
                </a:solidFill>
                <a:latin typeface="verdana" panose="020B0604030504040204" pitchFamily="34" charset="0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; </a:t>
            </a:r>
            <a:r>
              <a:rPr lang="en-US" sz="19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&lt;=</a:t>
            </a:r>
            <a:r>
              <a:rPr lang="en-US" sz="1900" dirty="0" err="1">
                <a:solidFill>
                  <a:srgbClr val="000000"/>
                </a:solidFill>
                <a:latin typeface="verdana" panose="020B0604030504040204" pitchFamily="34" charset="0"/>
              </a:rPr>
              <a:t>str.length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()-</a:t>
            </a:r>
            <a:r>
              <a:rPr lang="en-US" sz="1900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; </a:t>
            </a:r>
            <a:r>
              <a:rPr lang="en-US" sz="19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++) {  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sz="1900" b="1" dirty="0">
                <a:solidFill>
                  <a:srgbClr val="006699"/>
                </a:solidFill>
                <a:latin typeface="verdana" panose="020B0604030504040204" pitchFamily="34" charset="0"/>
              </a:rPr>
              <a:t>if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verdana" panose="020B0604030504040204" pitchFamily="34" charset="0"/>
              </a:rPr>
              <a:t>str.charAt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) == </a:t>
            </a:r>
            <a:r>
              <a:rPr lang="en-US" sz="1900" dirty="0">
                <a:solidFill>
                  <a:srgbClr val="0000FF"/>
                </a:solidFill>
                <a:latin typeface="verdana" panose="020B0604030504040204" pitchFamily="34" charset="0"/>
              </a:rPr>
              <a:t>'t'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    count++;  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}  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}  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sz="19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900" dirty="0">
                <a:solidFill>
                  <a:srgbClr val="0000FF"/>
                </a:solidFill>
                <a:latin typeface="verdana" panose="020B0604030504040204" pitchFamily="34" charset="0"/>
              </a:rPr>
              <a:t>"Frequency of t is: "</a:t>
            </a: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+count); 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  <a:endParaRPr lang="en-US" sz="19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5123" y="5383748"/>
            <a:ext cx="2473754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Output:</a:t>
            </a:r>
            <a:endParaRPr kumimoji="0" 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Frequency of t is: 4</a:t>
            </a:r>
            <a:endParaRPr kumimoji="0" 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In Java, string is basically an object that represents sequence of char values. An array of characters works same as Java string. For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8300" y="3429000"/>
            <a:ext cx="586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={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'j'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'v'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't'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'p'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'o'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n'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't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};  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s=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String(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same as: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s=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javatpoint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0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2300" dirty="0"/>
              <a:t>Write a Java program to get the character at the given index within the String.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26423"/>
            <a:ext cx="7861377" cy="45672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620" y="5867400"/>
            <a:ext cx="3995980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9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Java String</a:t>
            </a:r>
            <a:r>
              <a:rPr lang="en-US" sz="2600" dirty="0"/>
              <a:t> class provides a lot of methods to perform operations on string such as compare(), </a:t>
            </a:r>
            <a:r>
              <a:rPr lang="en-US" sz="2600" dirty="0" err="1"/>
              <a:t>concat</a:t>
            </a:r>
            <a:r>
              <a:rPr lang="en-US" sz="2600" dirty="0"/>
              <a:t>(), equals(), split(), length(), replace(), </a:t>
            </a:r>
            <a:r>
              <a:rPr lang="en-US" sz="2600" dirty="0" err="1"/>
              <a:t>compareTo</a:t>
            </a:r>
            <a:r>
              <a:rPr lang="en-US" sz="2600" dirty="0"/>
              <a:t>(), intern(), substring() etc.</a:t>
            </a:r>
          </a:p>
          <a:p>
            <a:pPr algn="just"/>
            <a:endParaRPr lang="en-US" sz="2600" dirty="0"/>
          </a:p>
          <a:p>
            <a:pPr marL="0" indent="0">
              <a:buNone/>
            </a:pPr>
            <a:r>
              <a:rPr lang="en-US" sz="2600" dirty="0"/>
              <a:t>How to create a string object?</a:t>
            </a:r>
          </a:p>
          <a:p>
            <a:pPr marL="0" indent="0">
              <a:buNone/>
            </a:pPr>
            <a:r>
              <a:rPr lang="en-US" sz="2600" dirty="0"/>
              <a:t>There are two ways to create String object:</a:t>
            </a:r>
          </a:p>
          <a:p>
            <a:r>
              <a:rPr lang="en-US" sz="2600" dirty="0"/>
              <a:t>By string literal</a:t>
            </a:r>
          </a:p>
          <a:p>
            <a:r>
              <a:rPr lang="en-US" sz="2600" dirty="0"/>
              <a:t>By new keyword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Java String literal is created by using double quotes. For Example:</a:t>
            </a:r>
          </a:p>
          <a:p>
            <a:pPr marL="0" indent="0" algn="just">
              <a:buNone/>
            </a:pPr>
            <a:r>
              <a:rPr lang="en-US" sz="2600" dirty="0"/>
              <a:t>		String s="welcome";  </a:t>
            </a:r>
          </a:p>
          <a:p>
            <a:pPr marL="0" indent="0"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Each time you create a string literal, the JVM checks the "string constant pool" first. If the string already exists in the pool, a reference to the pooled instance is returned. If the string doesn't exist in the pool, a new string instance is created and placed in the pool. For example: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7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2) By new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                  String s=</a:t>
            </a:r>
            <a:r>
              <a:rPr lang="en-US" sz="2600" b="1" dirty="0"/>
              <a:t>new</a:t>
            </a:r>
            <a:r>
              <a:rPr lang="en-US" sz="2600" dirty="0"/>
              <a:t> String("Welcome");</a:t>
            </a:r>
          </a:p>
          <a:p>
            <a:pPr marL="0" indent="0"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In such case, JVM will create a new string object in normal (non-pool) heap memory, and the literal "Welcome" will be placed in the string constant pool. The variable s will refer to the object in a heap (non-pool).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String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5344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StringExample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s1=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"java"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//creating string by java string literal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[]={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's'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't'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'r'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n'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'g'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's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};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s2=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String(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//converting char array to 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 s3=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String(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"example"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//creating java string by new keyword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(s1);  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(s2);  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(s3);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}}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29000" y="5105400"/>
            <a:ext cx="1600200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java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strings example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String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dirty="0" err="1"/>
              <a:t>java.lang.String</a:t>
            </a:r>
            <a:r>
              <a:rPr lang="en-US" sz="2600" dirty="0"/>
              <a:t> class provides many useful methods to perform operations on sequence of char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Immutable String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In java, </a:t>
            </a:r>
            <a:r>
              <a:rPr lang="en-US" sz="2600" b="1" dirty="0"/>
              <a:t>string objects are immutable</a:t>
            </a:r>
            <a:r>
              <a:rPr lang="en-US" sz="2600" dirty="0"/>
              <a:t>. Immutable simply means unmodifiable or unchangeable.</a:t>
            </a:r>
          </a:p>
          <a:p>
            <a:pPr algn="just"/>
            <a:r>
              <a:rPr lang="en-US" sz="2600" dirty="0"/>
              <a:t>Once string object is created its data or state can't be changed but a new string object is created.</a:t>
            </a:r>
          </a:p>
          <a:p>
            <a:pPr algn="just"/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371600" y="3544252"/>
            <a:ext cx="66294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Testimmutablestring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String s=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“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Saif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s.concat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 Shams"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dirty="0" err="1">
                <a:solidFill>
                  <a:srgbClr val="008200"/>
                </a:solidFill>
                <a:latin typeface="verdana" panose="020B0604030504040204" pitchFamily="34" charset="0"/>
              </a:rPr>
              <a:t>concat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() method appends the string at the end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(s);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//will print </a:t>
            </a:r>
            <a:r>
              <a:rPr lang="en-US" dirty="0" err="1">
                <a:solidFill>
                  <a:srgbClr val="008200"/>
                </a:solidFill>
                <a:latin typeface="verdana" panose="020B0604030504040204" pitchFamily="34" charset="0"/>
              </a:rPr>
              <a:t>Saif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 because strings are immutable objects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29000" y="6194403"/>
            <a:ext cx="159370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Saif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511E-CCE2-4E25-A803-40D330F77F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2054</Words>
  <Application>Microsoft Office PowerPoint</Application>
  <PresentationFormat>On-screen Show (4:3)</PresentationFormat>
  <Paragraphs>248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Unicode MS</vt:lpstr>
      <vt:lpstr>Calibri</vt:lpstr>
      <vt:lpstr>Menlo</vt:lpstr>
      <vt:lpstr>Verdana</vt:lpstr>
      <vt:lpstr>Verdana</vt:lpstr>
      <vt:lpstr>Office Theme</vt:lpstr>
      <vt:lpstr>Programming Language II CSE-215</vt:lpstr>
      <vt:lpstr>Java String</vt:lpstr>
      <vt:lpstr>PowerPoint Presentation</vt:lpstr>
      <vt:lpstr>PowerPoint Presentation</vt:lpstr>
      <vt:lpstr>1) String Literal</vt:lpstr>
      <vt:lpstr>2) By new keyword</vt:lpstr>
      <vt:lpstr>Java String Example</vt:lpstr>
      <vt:lpstr>Java String class methods</vt:lpstr>
      <vt:lpstr>Immutable String in Java</vt:lpstr>
      <vt:lpstr>Immutable String in Java</vt:lpstr>
      <vt:lpstr>Java String compare</vt:lpstr>
      <vt:lpstr>1) String compare by equals() method</vt:lpstr>
      <vt:lpstr>1) String compare by equals() method</vt:lpstr>
      <vt:lpstr>1) String compare by equals() method</vt:lpstr>
      <vt:lpstr>2) String compare by == operator</vt:lpstr>
      <vt:lpstr>3) String compare by compareTo() method</vt:lpstr>
      <vt:lpstr>3) String compare by compareTo() method</vt:lpstr>
      <vt:lpstr>Write a java program to compare two strings lexicographically.</vt:lpstr>
      <vt:lpstr>PowerPoint Presentation</vt:lpstr>
      <vt:lpstr>Write a Java program to compare a given string to the specified character sequence.</vt:lpstr>
      <vt:lpstr>PowerPoint Presentation</vt:lpstr>
      <vt:lpstr>String Concatenation in Java</vt:lpstr>
      <vt:lpstr>2) String Concatenation by concat() method</vt:lpstr>
      <vt:lpstr>Substring in Java</vt:lpstr>
      <vt:lpstr>Substring in Java</vt:lpstr>
      <vt:lpstr>Java String charAt()</vt:lpstr>
      <vt:lpstr>Java String charAt() Example 1</vt:lpstr>
      <vt:lpstr>Java String charAt() Example 2</vt:lpstr>
      <vt:lpstr>Java String charAt() Example 3</vt:lpstr>
      <vt:lpstr>Write a Java program to get the character at the given index within the String.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Mohammad Abu Yousuf</cp:lastModifiedBy>
  <cp:revision>80</cp:revision>
  <dcterms:created xsi:type="dcterms:W3CDTF">2016-11-01T03:58:09Z</dcterms:created>
  <dcterms:modified xsi:type="dcterms:W3CDTF">2021-06-04T05:54:49Z</dcterms:modified>
</cp:coreProperties>
</file>