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4" r:id="rId2"/>
    <p:sldId id="257" r:id="rId3"/>
    <p:sldId id="297" r:id="rId4"/>
    <p:sldId id="258" r:id="rId5"/>
    <p:sldId id="259" r:id="rId6"/>
    <p:sldId id="298" r:id="rId7"/>
    <p:sldId id="299" r:id="rId8"/>
    <p:sldId id="260" r:id="rId9"/>
    <p:sldId id="261" r:id="rId10"/>
    <p:sldId id="262" r:id="rId11"/>
    <p:sldId id="301" r:id="rId12"/>
    <p:sldId id="302" r:id="rId13"/>
    <p:sldId id="300" r:id="rId14"/>
    <p:sldId id="292" r:id="rId15"/>
    <p:sldId id="293" r:id="rId16"/>
    <p:sldId id="294" r:id="rId17"/>
    <p:sldId id="295" r:id="rId18"/>
    <p:sldId id="296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30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1798-39D9-4E0B-A584-92E5B8EEDAA7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4223-45A3-44A9-BE72-D0705A655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53E0-6DAD-4C3D-B592-48D40E64753E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BD1-A77D-4E5E-A9AA-ABCE6A80C3E2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C166-B26C-4CF0-A52B-FD7D63193E27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35-0A57-4710-9749-DD1BD02E6DAE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32E5-A8AE-4702-9D2B-733AC9D12327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78F4-9D81-425E-AEB2-F08F9E74D6E0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88D2-58A2-4811-BD90-DB26E81ECF19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CAE-157F-4D78-9F48-01D66D907150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65A2-4091-4CE1-8BAC-6B31B1816724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61B-6DFE-4268-A72F-D52AA15DE52F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E67-84BD-420E-AEC9-51039C70F262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A0A2-FD9A-409E-A68D-4047BF902359}" type="datetime1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300" b="1" dirty="0"/>
              <a:t>Programming Language II</a:t>
            </a:r>
            <a:br>
              <a:rPr lang="en-US" sz="3300" b="1" dirty="0"/>
            </a:br>
            <a:r>
              <a:rPr lang="en-US" sz="3300" b="1" dirty="0"/>
              <a:t>CSE-215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Prof. Dr</a:t>
            </a:r>
            <a:r>
              <a:rPr lang="en-US" dirty="0"/>
              <a:t>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Exception Types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700" dirty="0"/>
              <a:t>All exception types are subclasses of the built-in class </a:t>
            </a:r>
            <a:r>
              <a:rPr lang="en-US" sz="2700" b="1" dirty="0" err="1"/>
              <a:t>Throwable</a:t>
            </a:r>
            <a:r>
              <a:rPr lang="en-US" sz="2700" b="1" dirty="0"/>
              <a:t>.</a:t>
            </a:r>
            <a:endParaRPr lang="en-US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42664"/>
            <a:ext cx="6885549" cy="46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There are mainly two types of exceptions: checked and unchecked where error is considered as unchecked exception. The sun </a:t>
            </a:r>
            <a:r>
              <a:rPr lang="en-US" sz="2600" dirty="0" err="1"/>
              <a:t>microsystem</a:t>
            </a:r>
            <a:r>
              <a:rPr lang="en-US" sz="2600" dirty="0"/>
              <a:t> says there </a:t>
            </a:r>
            <a:r>
              <a:rPr lang="en-US" sz="2600" b="1" dirty="0"/>
              <a:t>are three types</a:t>
            </a:r>
            <a:r>
              <a:rPr lang="en-US" sz="2600" dirty="0"/>
              <a:t> of exceptions:</a:t>
            </a:r>
          </a:p>
          <a:p>
            <a:pPr lvl="1" algn="just"/>
            <a:r>
              <a:rPr lang="en-US" sz="2600" dirty="0"/>
              <a:t>Checked Exception</a:t>
            </a:r>
          </a:p>
          <a:p>
            <a:pPr lvl="1" algn="just"/>
            <a:r>
              <a:rPr lang="en-US" sz="2600" dirty="0"/>
              <a:t>Unchecked Exception</a:t>
            </a:r>
          </a:p>
          <a:p>
            <a:pPr lvl="1" algn="just"/>
            <a:r>
              <a:rPr lang="en-US" sz="2600" dirty="0"/>
              <a:t>Error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Exception Types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/>
              <a:t>1) </a:t>
            </a:r>
            <a:r>
              <a:rPr lang="en-US" sz="2400" b="1" dirty="0"/>
              <a:t>Checked Exception</a:t>
            </a:r>
          </a:p>
          <a:p>
            <a:pPr algn="just">
              <a:buNone/>
            </a:pPr>
            <a:r>
              <a:rPr lang="en-US" sz="2400" dirty="0"/>
              <a:t>	The classes that extend </a:t>
            </a:r>
            <a:r>
              <a:rPr lang="en-US" sz="2400" dirty="0" err="1"/>
              <a:t>Throwable</a:t>
            </a:r>
            <a:r>
              <a:rPr lang="en-US" sz="2400" dirty="0"/>
              <a:t> class except </a:t>
            </a:r>
            <a:r>
              <a:rPr lang="en-US" sz="2400" dirty="0" err="1"/>
              <a:t>RuntimeException</a:t>
            </a:r>
            <a:r>
              <a:rPr lang="en-US" sz="2400" dirty="0"/>
              <a:t> and Error are known as checked exceptions </a:t>
            </a:r>
            <a:r>
              <a:rPr lang="en-US" sz="2400" dirty="0" err="1"/>
              <a:t>e.g.IOException</a:t>
            </a:r>
            <a:r>
              <a:rPr lang="en-US" sz="2400" dirty="0"/>
              <a:t>, </a:t>
            </a:r>
            <a:r>
              <a:rPr lang="en-US" sz="2400" dirty="0" err="1"/>
              <a:t>SQLException</a:t>
            </a:r>
            <a:r>
              <a:rPr lang="en-US" sz="2400" dirty="0"/>
              <a:t> etc. Checked exceptions are checked at compile-time.</a:t>
            </a:r>
          </a:p>
          <a:p>
            <a:pPr algn="just">
              <a:buNone/>
            </a:pPr>
            <a:r>
              <a:rPr lang="en-US" sz="2400" dirty="0"/>
              <a:t>2) </a:t>
            </a:r>
            <a:r>
              <a:rPr lang="en-US" sz="2400" b="1" dirty="0"/>
              <a:t>Unchecked Exception</a:t>
            </a:r>
          </a:p>
          <a:p>
            <a:pPr algn="just">
              <a:buNone/>
            </a:pPr>
            <a:r>
              <a:rPr lang="en-US" sz="2400" dirty="0"/>
              <a:t>	The classes that extend </a:t>
            </a:r>
            <a:r>
              <a:rPr lang="en-US" sz="2400" dirty="0" err="1"/>
              <a:t>RuntimeException</a:t>
            </a:r>
            <a:r>
              <a:rPr lang="en-US" sz="2400" dirty="0"/>
              <a:t> are known as unchecked exceptions e.g. </a:t>
            </a:r>
            <a:r>
              <a:rPr lang="en-US" sz="2400" dirty="0" err="1"/>
              <a:t>ArithmeticException</a:t>
            </a:r>
            <a:r>
              <a:rPr lang="en-US" sz="2400" dirty="0"/>
              <a:t>, </a:t>
            </a:r>
            <a:r>
              <a:rPr lang="en-US" sz="2400" dirty="0" err="1"/>
              <a:t>NullPointerException</a:t>
            </a:r>
            <a:r>
              <a:rPr lang="en-US" sz="2400" dirty="0"/>
              <a:t>, </a:t>
            </a:r>
            <a:r>
              <a:rPr lang="en-US" sz="2400" dirty="0" err="1"/>
              <a:t>ArrayIndexOutOfBoundsException</a:t>
            </a:r>
            <a:r>
              <a:rPr lang="en-US" sz="2400" dirty="0"/>
              <a:t> etc. Unchecked exceptions are not checked at compile-time rather they are checked at runtime.</a:t>
            </a:r>
          </a:p>
          <a:p>
            <a:pPr algn="just">
              <a:buNone/>
            </a:pPr>
            <a:r>
              <a:rPr lang="en-US" sz="2400" dirty="0"/>
              <a:t>3) </a:t>
            </a:r>
            <a:r>
              <a:rPr lang="en-US" sz="2400" b="1" dirty="0"/>
              <a:t>Error</a:t>
            </a:r>
          </a:p>
          <a:p>
            <a:pPr algn="just">
              <a:buNone/>
            </a:pPr>
            <a:r>
              <a:rPr lang="en-US" sz="2400" dirty="0"/>
              <a:t>	Error is irrecoverable e.g. </a:t>
            </a:r>
            <a:r>
              <a:rPr lang="en-US" sz="2400" dirty="0" err="1"/>
              <a:t>OutOfMemoryError</a:t>
            </a:r>
            <a:r>
              <a:rPr lang="en-US" sz="2400" dirty="0"/>
              <a:t>, </a:t>
            </a:r>
            <a:r>
              <a:rPr lang="en-US" sz="2400" dirty="0" err="1"/>
              <a:t>VirtualMachineError</a:t>
            </a:r>
            <a:r>
              <a:rPr lang="en-US" sz="2400" dirty="0"/>
              <a:t>, </a:t>
            </a:r>
            <a:r>
              <a:rPr lang="en-US" sz="2400" dirty="0" err="1"/>
              <a:t>AssertionError</a:t>
            </a:r>
            <a:r>
              <a:rPr lang="en-US" sz="2400" dirty="0"/>
              <a:t> etc.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Exception Types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Hierarchy of Java Exception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2703"/>
            <a:ext cx="6453187" cy="428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181600"/>
            <a:ext cx="6324600" cy="159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Problem without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56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500" dirty="0"/>
              <a:t>Let's try to understand the problem if we don't use try-catch block: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90800"/>
            <a:ext cx="5486400" cy="270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715000"/>
            <a:ext cx="854049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As displayed in the above example, rest of the code is not executed (in such case, rest of the code... statement is not printed).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There can be 100 lines of code after exception. So all the code after exception will not be executed.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Problem without exception handling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Solution by exception handling of previous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7" y="1184979"/>
            <a:ext cx="6486525" cy="34691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4724400"/>
            <a:ext cx="78486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b="1" dirty="0"/>
              <a:t>Output:</a:t>
            </a:r>
          </a:p>
          <a:p>
            <a:r>
              <a:rPr lang="en-US" sz="2100" b="1" i="1" dirty="0"/>
              <a:t>Exception in thread main </a:t>
            </a:r>
            <a:r>
              <a:rPr lang="en-US" sz="2100" b="1" i="1" dirty="0" err="1"/>
              <a:t>java.lang.ArithmeticException</a:t>
            </a:r>
            <a:r>
              <a:rPr lang="en-US" sz="2100" b="1" i="1" dirty="0"/>
              <a:t>:/ by zero </a:t>
            </a:r>
          </a:p>
          <a:p>
            <a:r>
              <a:rPr lang="en-US" sz="2100" b="1" i="1" dirty="0"/>
              <a:t>rest of the code...</a:t>
            </a:r>
          </a:p>
          <a:p>
            <a:endParaRPr lang="en-US" sz="2100" b="1" i="1" dirty="0"/>
          </a:p>
          <a:p>
            <a:r>
              <a:rPr lang="en-US" sz="2100" dirty="0"/>
              <a:t>Now, as displayed in the above example, rest of the code is executed i.e. rest of the code... statement is printed.</a:t>
            </a:r>
            <a:endParaRPr lang="en-US" sz="2100" b="1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Internal working of java try-catch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910" y="924080"/>
            <a:ext cx="7925490" cy="570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The JVM firstly checks whether the exception is handled or not. If exception is not handled, JVM provides a default exception handler that performs the following tasks:</a:t>
            </a:r>
          </a:p>
          <a:p>
            <a:pPr lvl="1" algn="just"/>
            <a:r>
              <a:rPr lang="en-US" sz="2200" dirty="0"/>
              <a:t>Prints out exception description.</a:t>
            </a:r>
          </a:p>
          <a:p>
            <a:pPr lvl="1" algn="just"/>
            <a:r>
              <a:rPr lang="en-US" sz="2200" dirty="0"/>
              <a:t>Prints the stack trace (Hierarchy of methods where the exception occurred).</a:t>
            </a:r>
          </a:p>
          <a:p>
            <a:pPr lvl="1" algn="just"/>
            <a:r>
              <a:rPr lang="en-US" sz="2200" dirty="0"/>
              <a:t>Causes the program to terminate.</a:t>
            </a:r>
          </a:p>
          <a:p>
            <a:pPr algn="just"/>
            <a:r>
              <a:rPr lang="en-US" sz="2600" dirty="0"/>
              <a:t>But if exception is handled by the application programmer, normal flow of the application is maintained i.e. rest of the code is executed.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Internal working of java try-catch block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Using try and catch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Although the default exception handler provided by the Java run-time system is useful for debugging, you will usually want to handle an exception yourself.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To guard against and handle a run-time error, simply enclose the code that you want to monitor inside a </a:t>
            </a:r>
            <a:r>
              <a:rPr lang="en-US" sz="2700" b="1" dirty="0"/>
              <a:t>try block.</a:t>
            </a:r>
          </a:p>
          <a:p>
            <a:pPr algn="just"/>
            <a:endParaRPr lang="en-US" sz="2700" b="1" dirty="0"/>
          </a:p>
          <a:p>
            <a:pPr algn="just"/>
            <a:r>
              <a:rPr lang="en-US" sz="2700" b="1" dirty="0"/>
              <a:t> </a:t>
            </a:r>
            <a:r>
              <a:rPr lang="en-US" sz="2700" dirty="0"/>
              <a:t>Immediately following the try block</a:t>
            </a:r>
            <a:r>
              <a:rPr lang="en-US" sz="2700" b="1" dirty="0"/>
              <a:t>, include a catch </a:t>
            </a:r>
            <a:r>
              <a:rPr lang="en-US" sz="2700" dirty="0"/>
              <a:t>clause that specifies the exception type that you wish to catch.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b="1" dirty="0"/>
              <a:t>Exception Handling-1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15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Example 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-32000"/>
          </a:blip>
          <a:srcRect/>
          <a:stretch>
            <a:fillRect/>
          </a:stretch>
        </p:blipFill>
        <p:spPr bwMode="auto">
          <a:xfrm>
            <a:off x="123062" y="990600"/>
            <a:ext cx="8843962" cy="380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5410200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program generates the following output:</a:t>
            </a:r>
          </a:p>
          <a:p>
            <a:r>
              <a:rPr lang="en-US" sz="2400" dirty="0"/>
              <a:t>		</a:t>
            </a:r>
            <a:r>
              <a:rPr lang="en-US" sz="2400" b="1" dirty="0">
                <a:solidFill>
                  <a:srgbClr val="FF0000"/>
                </a:solidFill>
              </a:rPr>
              <a:t>Division by zero.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		After catch statement.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Notice that the call to </a:t>
            </a:r>
            <a:r>
              <a:rPr lang="en-US" sz="2700" dirty="0" err="1"/>
              <a:t>println</a:t>
            </a:r>
            <a:r>
              <a:rPr lang="en-US" sz="2700" dirty="0"/>
              <a:t>( ) inside the </a:t>
            </a:r>
            <a:r>
              <a:rPr lang="en-US" sz="2700" b="1" dirty="0"/>
              <a:t>try</a:t>
            </a:r>
            <a:r>
              <a:rPr lang="en-US" sz="2700" dirty="0"/>
              <a:t> block is never executed. Once an exception is thrown, program control transfers out of the </a:t>
            </a:r>
            <a:r>
              <a:rPr lang="en-US" sz="2700" b="1" dirty="0"/>
              <a:t>try block </a:t>
            </a:r>
          </a:p>
          <a:p>
            <a:pPr algn="just"/>
            <a:endParaRPr lang="en-US" sz="2700" b="1" dirty="0"/>
          </a:p>
          <a:p>
            <a:pPr algn="just"/>
            <a:r>
              <a:rPr lang="en-US" sz="2700" dirty="0"/>
              <a:t>Once the </a:t>
            </a:r>
            <a:r>
              <a:rPr lang="en-US" sz="2700" b="1" dirty="0"/>
              <a:t>catch </a:t>
            </a:r>
            <a:r>
              <a:rPr lang="en-US" sz="2700" dirty="0"/>
              <a:t>statement has executed, program control continues with the next line in the program following the entire </a:t>
            </a:r>
            <a:r>
              <a:rPr lang="en-US" sz="2700" b="1" dirty="0"/>
              <a:t>try / catch mechanism. </a:t>
            </a:r>
            <a:r>
              <a:rPr lang="en-US" sz="2700" dirty="0"/>
              <a:t>into the catch block.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715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A </a:t>
            </a:r>
            <a:r>
              <a:rPr lang="en-US" sz="2700" b="1" dirty="0"/>
              <a:t>try and its catch statement form a unit. The scope of the catch clause is restricted </a:t>
            </a:r>
            <a:r>
              <a:rPr lang="en-US" sz="2700" dirty="0"/>
              <a:t>to those statements specified by the immediately preceding </a:t>
            </a:r>
            <a:r>
              <a:rPr lang="en-US" sz="2700" b="1" dirty="0"/>
              <a:t>try statement.</a:t>
            </a:r>
          </a:p>
          <a:p>
            <a:pPr algn="just"/>
            <a:endParaRPr lang="en-US" sz="2700" b="1" dirty="0"/>
          </a:p>
          <a:p>
            <a:pPr algn="just"/>
            <a:r>
              <a:rPr lang="en-US" sz="2700" b="1" dirty="0"/>
              <a:t>A catch </a:t>
            </a:r>
            <a:r>
              <a:rPr lang="en-US" sz="2700" dirty="0"/>
              <a:t>statement cannot catch an exception thrown by another </a:t>
            </a:r>
            <a:r>
              <a:rPr lang="en-US" sz="2700" b="1" dirty="0"/>
              <a:t>try statement.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The statements that are protected by </a:t>
            </a:r>
            <a:r>
              <a:rPr lang="en-US" sz="2700" b="1" dirty="0"/>
              <a:t>try must be surrounded by curly braces.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In this example, program each iteration of the </a:t>
            </a:r>
            <a:r>
              <a:rPr lang="en-US" sz="2700" b="1" dirty="0"/>
              <a:t>for loop obtains two random integers. Those two </a:t>
            </a:r>
            <a:r>
              <a:rPr lang="en-US" sz="2700" dirty="0"/>
              <a:t>integers are divided by each other, and the result is used to divide the value 12345.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The final result is put into </a:t>
            </a:r>
            <a:r>
              <a:rPr lang="en-US" sz="2700" b="1" dirty="0"/>
              <a:t>a. If either division operation causes a divide-by-zero error, it is </a:t>
            </a:r>
            <a:r>
              <a:rPr lang="en-US" sz="2700" dirty="0"/>
              <a:t>caught, the value of </a:t>
            </a:r>
            <a:r>
              <a:rPr lang="en-US" sz="2700" b="1" dirty="0"/>
              <a:t>a is set to zero, and the program continues.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32000" contrast="-16000"/>
          </a:blip>
          <a:srcRect/>
          <a:stretch>
            <a:fillRect/>
          </a:stretch>
        </p:blipFill>
        <p:spPr bwMode="auto">
          <a:xfrm>
            <a:off x="1371599" y="762000"/>
            <a:ext cx="73151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/>
              <a:t>Example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/>
              <a:t>Displaying a Description of an Exception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You can display this description in a </a:t>
            </a:r>
            <a:r>
              <a:rPr lang="en-US" sz="2600" dirty="0" err="1"/>
              <a:t>println</a:t>
            </a:r>
            <a:r>
              <a:rPr lang="en-US" sz="2600" dirty="0"/>
              <a:t>( ) statement by simply passing the exception as an argument. </a:t>
            </a:r>
          </a:p>
          <a:p>
            <a:r>
              <a:rPr lang="en-US" sz="2600" dirty="0"/>
              <a:t>For example, the catch block in the preceding program can be rewritten like this: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800" dirty="0"/>
              <a:t>When the program is run, each divide by- zero error displays the following message:</a:t>
            </a:r>
            <a:endParaRPr lang="en-US" sz="2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05200"/>
            <a:ext cx="6624637" cy="129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472" y="5867400"/>
            <a:ext cx="7831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 </a:t>
            </a:r>
            <a:r>
              <a:rPr lang="en-US" sz="2600" b="1" dirty="0"/>
              <a:t>exception handling in java</a:t>
            </a:r>
            <a:r>
              <a:rPr lang="en-US" sz="2600" dirty="0"/>
              <a:t> is one of the powerful </a:t>
            </a:r>
            <a:r>
              <a:rPr lang="en-US" sz="2600" i="1" dirty="0"/>
              <a:t>mechanism to handle the runtime errors</a:t>
            </a:r>
            <a:r>
              <a:rPr lang="en-US" sz="2600" dirty="0"/>
              <a:t> so that normal flow of the application can be maintained.</a:t>
            </a:r>
          </a:p>
          <a:p>
            <a:pPr algn="just"/>
            <a:endParaRPr lang="en-US" sz="2600" dirty="0"/>
          </a:p>
          <a:p>
            <a:pPr algn="just">
              <a:buNone/>
            </a:pPr>
            <a:r>
              <a:rPr lang="en-US" sz="2600" b="1" dirty="0"/>
              <a:t>What is exception:</a:t>
            </a:r>
          </a:p>
          <a:p>
            <a:pPr algn="just"/>
            <a:r>
              <a:rPr lang="en-US" sz="2600" b="1" dirty="0"/>
              <a:t>Dictionary Meaning:</a:t>
            </a:r>
            <a:r>
              <a:rPr lang="en-US" sz="2600" dirty="0"/>
              <a:t> Exception is an abnormal condition.</a:t>
            </a:r>
          </a:p>
          <a:p>
            <a:pPr algn="just"/>
            <a:r>
              <a:rPr lang="en-US" sz="2600" dirty="0"/>
              <a:t>In java, exception is an event that disrupts the normal flow of the program. It is an object which is thrown at runtime.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Exception-Handling Fundamentals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700" dirty="0"/>
              <a:t>An </a:t>
            </a:r>
            <a:r>
              <a:rPr lang="en-US" sz="2700" i="1" dirty="0"/>
              <a:t>exception is an </a:t>
            </a:r>
            <a:r>
              <a:rPr lang="en-US" sz="2700" dirty="0"/>
              <a:t>abnormal condition that arises in a code sequence at run time. 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In other words, an exception is a runtime error.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A Java exception is an object that describes an exceptional (that is, error) condition that has occurred in a piece of code. 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When an exceptional condition arises, an object representing that exception is created and </a:t>
            </a:r>
            <a:r>
              <a:rPr lang="en-US" sz="2700" i="1" dirty="0"/>
              <a:t>thrown in the method that caused the error.</a:t>
            </a:r>
          </a:p>
          <a:p>
            <a:pPr algn="just"/>
            <a:endParaRPr lang="en-US" sz="2700" dirty="0"/>
          </a:p>
          <a:p>
            <a:pPr algn="just"/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500" b="1" dirty="0"/>
              <a:t>What is exception handling:</a:t>
            </a:r>
          </a:p>
          <a:p>
            <a:pPr algn="just"/>
            <a:r>
              <a:rPr lang="en-US" sz="2500" dirty="0"/>
              <a:t>Exception Handling is a mechanism to handle runtime errors such as </a:t>
            </a:r>
            <a:r>
              <a:rPr lang="en-US" sz="2500" dirty="0" err="1"/>
              <a:t>ClassNotFound</a:t>
            </a:r>
            <a:r>
              <a:rPr lang="en-US" sz="2500" dirty="0"/>
              <a:t>, IO, SQL, Remote etc.</a:t>
            </a:r>
          </a:p>
          <a:p>
            <a:pPr algn="just"/>
            <a:r>
              <a:rPr lang="en-US" sz="2500" dirty="0"/>
              <a:t>That method may choose to handle the exception itself, or pass it on. </a:t>
            </a:r>
          </a:p>
          <a:p>
            <a:pPr algn="just"/>
            <a:r>
              <a:rPr lang="en-US" sz="2500" dirty="0"/>
              <a:t>Either way, at some point, the exception is </a:t>
            </a:r>
            <a:r>
              <a:rPr lang="en-US" sz="2500" i="1" dirty="0"/>
              <a:t>caught and processed.</a:t>
            </a:r>
          </a:p>
          <a:p>
            <a:pPr algn="just"/>
            <a:r>
              <a:rPr lang="en-US" sz="2500" dirty="0"/>
              <a:t>Exceptions can be generated by the Java run-time system, or they can be manually generated by your code.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Exception-Handling Fundamentals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6482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/>
              <a:t>Advantage of Exception Handling</a:t>
            </a:r>
          </a:p>
          <a:p>
            <a:pPr algn="just"/>
            <a:r>
              <a:rPr lang="en-US" sz="2600" dirty="0"/>
              <a:t>The core advantage of exception handling is </a:t>
            </a:r>
            <a:r>
              <a:rPr lang="en-US" sz="2600" b="1" dirty="0"/>
              <a:t>to maintain the normal flow of the application</a:t>
            </a:r>
            <a:r>
              <a:rPr lang="en-US" sz="2600" dirty="0"/>
              <a:t>. Exception normally disrupts the normal flow of the application that is why we use exception handling. Let's take a scenario: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5413" y="903767"/>
            <a:ext cx="3633787" cy="44302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5410200"/>
            <a:ext cx="838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Suppose there is 10 statements in your program and there occurs an exception at statement 5, rest of the code will not be executed i.e. statement 6 to 10 will not run. If we perform exception handling, rest of the statement will be executed. That is why we use exception handling in java.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Exception-Handling Fundamentals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Java exception handling is managed via five keywords: </a:t>
            </a:r>
            <a:r>
              <a:rPr lang="en-US" sz="2600" b="1" dirty="0">
                <a:solidFill>
                  <a:srgbClr val="FF0000"/>
                </a:solidFill>
              </a:rPr>
              <a:t>try, catch, throw, throws, </a:t>
            </a:r>
            <a:r>
              <a:rPr lang="en-US" sz="2600" dirty="0">
                <a:solidFill>
                  <a:srgbClr val="FF0000"/>
                </a:solidFill>
              </a:rPr>
              <a:t>and </a:t>
            </a:r>
            <a:r>
              <a:rPr lang="en-US" sz="2600" b="1" dirty="0">
                <a:solidFill>
                  <a:srgbClr val="FF0000"/>
                </a:solidFill>
              </a:rPr>
              <a:t>finally</a:t>
            </a:r>
            <a:r>
              <a:rPr lang="en-US" sz="2600" b="1" dirty="0"/>
              <a:t>.</a:t>
            </a:r>
          </a:p>
          <a:p>
            <a:pPr algn="just"/>
            <a:endParaRPr lang="en-US" sz="2600" b="1" dirty="0"/>
          </a:p>
          <a:p>
            <a:pPr algn="just"/>
            <a:r>
              <a:rPr lang="en-US" sz="2600" dirty="0"/>
              <a:t>Program statements that you want to monitor for exceptions are contained within a </a:t>
            </a:r>
            <a:r>
              <a:rPr lang="en-US" sz="2600" b="1" dirty="0"/>
              <a:t>try block.</a:t>
            </a:r>
          </a:p>
          <a:p>
            <a:pPr algn="just"/>
            <a:endParaRPr lang="en-US" sz="2600" b="1" dirty="0"/>
          </a:p>
          <a:p>
            <a:pPr algn="just"/>
            <a:r>
              <a:rPr lang="en-US" sz="2600" dirty="0"/>
              <a:t>If an exception occurs within the </a:t>
            </a:r>
            <a:r>
              <a:rPr lang="en-US" sz="2600" b="1" dirty="0"/>
              <a:t>try block</a:t>
            </a:r>
            <a:r>
              <a:rPr lang="en-US" sz="2600" dirty="0"/>
              <a:t>, it is thrown. Your code can </a:t>
            </a:r>
            <a:r>
              <a:rPr lang="en-US" sz="2600" b="1" dirty="0"/>
              <a:t>catch this exception (using catch) </a:t>
            </a:r>
            <a:r>
              <a:rPr lang="en-US" sz="2600" dirty="0"/>
              <a:t>and handle it in some rational manner. </a:t>
            </a:r>
          </a:p>
          <a:p>
            <a:pPr algn="just"/>
            <a:endParaRPr lang="en-US" sz="2600" b="1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Exception-Handling Fundamentals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algn="just"/>
            <a:endParaRPr lang="en-US" sz="2600" dirty="0"/>
          </a:p>
          <a:p>
            <a:pPr algn="just"/>
            <a:r>
              <a:rPr lang="en-US" sz="2600" dirty="0"/>
              <a:t>System-generated exceptions are automatically thrown by the Java runtime system. To manually throw an exception, use the keyword </a:t>
            </a:r>
            <a:r>
              <a:rPr lang="en-US" sz="2600" b="1" dirty="0"/>
              <a:t>throw. </a:t>
            </a:r>
          </a:p>
          <a:p>
            <a:pPr algn="just"/>
            <a:endParaRPr lang="en-US" sz="2600" b="1" dirty="0"/>
          </a:p>
          <a:p>
            <a:pPr algn="just"/>
            <a:r>
              <a:rPr lang="en-US" sz="2600" dirty="0"/>
              <a:t>Any exception that is thrown out of a method must be specified as such by a </a:t>
            </a:r>
            <a:r>
              <a:rPr lang="en-US" sz="2600" b="1" dirty="0"/>
              <a:t>throws </a:t>
            </a:r>
            <a:r>
              <a:rPr lang="en-US" sz="2600" dirty="0"/>
              <a:t>clause.</a:t>
            </a:r>
          </a:p>
          <a:p>
            <a:pPr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Any code that absolutely must be executed after a </a:t>
            </a:r>
            <a:r>
              <a:rPr lang="en-US" sz="2600" b="1" dirty="0"/>
              <a:t>try block completes is put in a finally </a:t>
            </a:r>
            <a:r>
              <a:rPr lang="en-US" sz="2600" dirty="0"/>
              <a:t>block.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Exception-Handling Fundamentals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4000" contrast="3000"/>
          </a:blip>
          <a:srcRect/>
          <a:stretch>
            <a:fillRect/>
          </a:stretch>
        </p:blipFill>
        <p:spPr bwMode="auto">
          <a:xfrm>
            <a:off x="914400" y="583371"/>
            <a:ext cx="7239001" cy="563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22544" y="6211669"/>
            <a:ext cx="7239000" cy="430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Here, </a:t>
            </a:r>
            <a:r>
              <a:rPr lang="en-US" sz="2200" i="1" dirty="0" err="1"/>
              <a:t>ExceptionType</a:t>
            </a:r>
            <a:r>
              <a:rPr lang="en-US" sz="2200" i="1" dirty="0"/>
              <a:t> is the type of exception that has occurred.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1234</Words>
  <Application>Microsoft Office PowerPoint</Application>
  <PresentationFormat>On-screen Show (4:3)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Programming Language II CSE-215</vt:lpstr>
      <vt:lpstr>Exception Handling-1</vt:lpstr>
      <vt:lpstr>PowerPoint Presentation</vt:lpstr>
      <vt:lpstr>Exception-Handling Fundamentals</vt:lpstr>
      <vt:lpstr>Exception-Handling Fundamentals</vt:lpstr>
      <vt:lpstr>Exception-Handling Fundamentals</vt:lpstr>
      <vt:lpstr>Exception-Handling Fundamentals</vt:lpstr>
      <vt:lpstr>Exception-Handling Fundamentals</vt:lpstr>
      <vt:lpstr>PowerPoint Presentation</vt:lpstr>
      <vt:lpstr>Exception Types</vt:lpstr>
      <vt:lpstr>Exception Types</vt:lpstr>
      <vt:lpstr>Exception Types</vt:lpstr>
      <vt:lpstr>Hierarchy of Java Exception classes</vt:lpstr>
      <vt:lpstr>Problem without exception handling</vt:lpstr>
      <vt:lpstr>Problem without exception handling</vt:lpstr>
      <vt:lpstr>Solution by exception handling of previous problem</vt:lpstr>
      <vt:lpstr>Internal working of java try-catch block</vt:lpstr>
      <vt:lpstr>Internal working of java try-catch block</vt:lpstr>
      <vt:lpstr>Using try and catch</vt:lpstr>
      <vt:lpstr>Example 1</vt:lpstr>
      <vt:lpstr>Example 1</vt:lpstr>
      <vt:lpstr>PowerPoint Presentation</vt:lpstr>
      <vt:lpstr>Example 2</vt:lpstr>
      <vt:lpstr>Example 2</vt:lpstr>
      <vt:lpstr>Displaying a Description of an Exception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Mohammad Abu Yousuf</cp:lastModifiedBy>
  <cp:revision>65</cp:revision>
  <dcterms:created xsi:type="dcterms:W3CDTF">2016-01-20T03:51:35Z</dcterms:created>
  <dcterms:modified xsi:type="dcterms:W3CDTF">2021-06-04T05:55:00Z</dcterms:modified>
</cp:coreProperties>
</file>