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7" r:id="rId2"/>
    <p:sldId id="257" r:id="rId3"/>
    <p:sldId id="270" r:id="rId4"/>
    <p:sldId id="304" r:id="rId5"/>
    <p:sldId id="305" r:id="rId6"/>
    <p:sldId id="306" r:id="rId7"/>
    <p:sldId id="271" r:id="rId8"/>
    <p:sldId id="272" r:id="rId9"/>
    <p:sldId id="290" r:id="rId10"/>
    <p:sldId id="273" r:id="rId11"/>
    <p:sldId id="274" r:id="rId12"/>
    <p:sldId id="275" r:id="rId13"/>
    <p:sldId id="291" r:id="rId14"/>
    <p:sldId id="276" r:id="rId15"/>
    <p:sldId id="288" r:id="rId16"/>
    <p:sldId id="289" r:id="rId17"/>
    <p:sldId id="277" r:id="rId18"/>
    <p:sldId id="293" r:id="rId19"/>
    <p:sldId id="278" r:id="rId20"/>
    <p:sldId id="279" r:id="rId21"/>
    <p:sldId id="280" r:id="rId22"/>
    <p:sldId id="282" r:id="rId23"/>
    <p:sldId id="283" r:id="rId24"/>
    <p:sldId id="284" r:id="rId25"/>
    <p:sldId id="285" r:id="rId26"/>
    <p:sldId id="286" r:id="rId27"/>
    <p:sldId id="301" r:id="rId28"/>
    <p:sldId id="302" r:id="rId29"/>
    <p:sldId id="294" r:id="rId30"/>
    <p:sldId id="295" r:id="rId31"/>
    <p:sldId id="296" r:id="rId32"/>
    <p:sldId id="299" r:id="rId33"/>
    <p:sldId id="300" r:id="rId34"/>
    <p:sldId id="303" r:id="rId35"/>
    <p:sldId id="28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94660"/>
  </p:normalViewPr>
  <p:slideViewPr>
    <p:cSldViewPr>
      <p:cViewPr varScale="1">
        <p:scale>
          <a:sx n="81" d="100"/>
          <a:sy n="81" d="100"/>
        </p:scale>
        <p:origin x="136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41798-39D9-4E0B-A584-92E5B8EEDAA7}"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54223-45A3-44A9-BE72-D0705A655E00}" type="slidenum">
              <a:rPr lang="en-US" smtClean="0"/>
              <a:pPr/>
              <a:t>‹#›</a:t>
            </a:fld>
            <a:endParaRPr lang="en-US"/>
          </a:p>
        </p:txBody>
      </p:sp>
    </p:spTree>
    <p:extLst>
      <p:ext uri="{BB962C8B-B14F-4D97-AF65-F5344CB8AC3E}">
        <p14:creationId xmlns:p14="http://schemas.microsoft.com/office/powerpoint/2010/main" val="377684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054223-45A3-44A9-BE72-D0705A655E00}" type="slidenum">
              <a:rPr lang="en-US" smtClean="0"/>
              <a:pPr/>
              <a:t>16</a:t>
            </a:fld>
            <a:endParaRPr lang="en-US"/>
          </a:p>
        </p:txBody>
      </p:sp>
    </p:spTree>
    <p:extLst>
      <p:ext uri="{BB962C8B-B14F-4D97-AF65-F5344CB8AC3E}">
        <p14:creationId xmlns:p14="http://schemas.microsoft.com/office/powerpoint/2010/main" val="268025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EB53E0-6DAD-4C3D-B592-48D40E64753E}"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ECBD1-A77D-4E5E-A9AA-ABCE6A80C3E2}"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25C166-B26C-4CF0-A52B-FD7D63193E27}"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A4735-0A57-4710-9749-DD1BD02E6DAE}"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632E5-A8AE-4702-9D2B-733AC9D12327}" type="datetime1">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F578F4-9D81-425E-AEB2-F08F9E74D6E0}"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8488D2-58A2-4811-BD90-DB26E81ECF19}" type="datetime1">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2C6CAE-157F-4D78-9F48-01D66D907150}" type="datetime1">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165A2-4091-4CE1-8BAC-6B31B1816724}" type="datetime1">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8661B-6DFE-4268-A72F-D52AA15DE52F}"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E67-84BD-420E-AEC9-51039C70F262}" type="datetime1">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8A0A2-FD9A-409E-A68D-4047BF902359}" type="datetime1">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9B3E-97E0-47D8-9C64-F0A56F830C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300" b="1" dirty="0"/>
              <a:t>Programming Language II</a:t>
            </a:r>
            <a:br>
              <a:rPr lang="en-US" sz="3300" b="1" dirty="0"/>
            </a:br>
            <a:r>
              <a:rPr lang="en-US" sz="3300" b="1"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15626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b="1" dirty="0"/>
              <a:t>Rule 1: At a time only one Exception is occurred.</a:t>
            </a:r>
          </a:p>
          <a:p>
            <a:pPr algn="just"/>
            <a:endParaRPr lang="en-US" sz="2800" b="1" dirty="0"/>
          </a:p>
          <a:p>
            <a:pPr algn="just"/>
            <a:r>
              <a:rPr lang="en-US" sz="2800" dirty="0"/>
              <a:t>Rule 2: At a time only </a:t>
            </a:r>
            <a:r>
              <a:rPr lang="en-US" sz="2800" b="1" dirty="0"/>
              <a:t>single catch block can be executed</a:t>
            </a:r>
            <a:r>
              <a:rPr lang="en-US" sz="2800" dirty="0"/>
              <a:t>. After the execution of catch block control goes to the statement next to the try block.</a:t>
            </a:r>
            <a:endParaRPr lang="en-US" sz="2800" b="1" dirty="0"/>
          </a:p>
          <a:p>
            <a:pPr algn="just"/>
            <a:endParaRPr lang="en-US" sz="2700" dirty="0"/>
          </a:p>
          <a:p>
            <a:pPr algn="just"/>
            <a:r>
              <a:rPr lang="en-US" sz="2700" b="1" dirty="0"/>
              <a:t>Rule 3: </a:t>
            </a:r>
            <a:r>
              <a:rPr lang="en-US" sz="2700" dirty="0"/>
              <a:t>When you use multiple </a:t>
            </a:r>
            <a:r>
              <a:rPr lang="en-US" sz="2700" b="1" dirty="0"/>
              <a:t>catch statements, it is important to remember that exception </a:t>
            </a:r>
            <a:r>
              <a:rPr lang="en-US" sz="2700" dirty="0"/>
              <a:t>subclasses must come before any of their super-classes.</a:t>
            </a:r>
          </a:p>
        </p:txBody>
      </p:sp>
      <p:sp>
        <p:nvSpPr>
          <p:cNvPr id="4" name="Title 1"/>
          <p:cNvSpPr>
            <a:spLocks noGrp="1"/>
          </p:cNvSpPr>
          <p:nvPr>
            <p:ph type="title"/>
          </p:nvPr>
        </p:nvSpPr>
        <p:spPr>
          <a:xfrm>
            <a:off x="457200" y="274638"/>
            <a:ext cx="8229600" cy="715962"/>
          </a:xfrm>
        </p:spPr>
        <p:txBody>
          <a:bodyPr>
            <a:normAutofit/>
          </a:bodyPr>
          <a:lstStyle/>
          <a:p>
            <a:r>
              <a:rPr lang="en-US" sz="3200" b="1" dirty="0"/>
              <a:t>Multiple catch Clauses</a:t>
            </a:r>
            <a:endParaRPr lang="en-US" sz="3200" dirty="0"/>
          </a:p>
        </p:txBody>
      </p:sp>
      <p:sp>
        <p:nvSpPr>
          <p:cNvPr id="5" name="Slide Number Placeholder 4"/>
          <p:cNvSpPr>
            <a:spLocks noGrp="1"/>
          </p:cNvSpPr>
          <p:nvPr>
            <p:ph type="sldNum" sz="quarter" idx="12"/>
          </p:nvPr>
        </p:nvSpPr>
        <p:spPr/>
        <p:txBody>
          <a:bodyPr/>
          <a:lstStyle/>
          <a:p>
            <a:fld id="{73869B3E-97E0-47D8-9C64-F0A56F830C4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lum bright="-31000" contrast="-12000"/>
          </a:blip>
          <a:srcRect/>
          <a:stretch>
            <a:fillRect/>
          </a:stretch>
        </p:blipFill>
        <p:spPr bwMode="auto">
          <a:xfrm>
            <a:off x="762000" y="970597"/>
            <a:ext cx="7924800" cy="5658803"/>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15962"/>
          </a:xfrm>
        </p:spPr>
        <p:txBody>
          <a:bodyPr>
            <a:normAutofit/>
          </a:bodyPr>
          <a:lstStyle/>
          <a:p>
            <a:r>
              <a:rPr lang="en-US" sz="3200" b="1" dirty="0"/>
              <a:t>Multiple catch Clauses</a:t>
            </a:r>
            <a:endParaRPr lang="en-US" sz="3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sz="2700" dirty="0"/>
              <a:t>If you try to compile this program, you will receive an error message stating that the second </a:t>
            </a:r>
            <a:r>
              <a:rPr lang="en-US" sz="2700" b="1" dirty="0"/>
              <a:t>catch statement is unreachable because the exception has already been caught.</a:t>
            </a:r>
          </a:p>
          <a:p>
            <a:pPr algn="just"/>
            <a:endParaRPr lang="en-US" sz="2700" b="1" dirty="0"/>
          </a:p>
          <a:p>
            <a:pPr algn="just"/>
            <a:r>
              <a:rPr lang="en-US" sz="2700" dirty="0"/>
              <a:t>Since </a:t>
            </a:r>
            <a:r>
              <a:rPr lang="en-US" sz="2700" b="1" dirty="0" err="1"/>
              <a:t>ArithmeticException</a:t>
            </a:r>
            <a:r>
              <a:rPr lang="en-US" sz="2700" b="1" dirty="0"/>
              <a:t> is a subclass of Exception, </a:t>
            </a:r>
            <a:r>
              <a:rPr lang="en-US" sz="2700" dirty="0"/>
              <a:t>the first catch statement will handle all </a:t>
            </a:r>
            <a:r>
              <a:rPr lang="en-US" sz="2700" b="1" dirty="0"/>
              <a:t>Exception-based errors, including </a:t>
            </a:r>
            <a:r>
              <a:rPr lang="en-US" sz="2700" b="1" dirty="0" err="1"/>
              <a:t>ArithmeticException</a:t>
            </a:r>
            <a:r>
              <a:rPr lang="en-US" sz="2700" b="1" dirty="0"/>
              <a:t>. </a:t>
            </a:r>
          </a:p>
          <a:p>
            <a:pPr algn="just"/>
            <a:endParaRPr lang="en-US" sz="2700" b="1" dirty="0"/>
          </a:p>
          <a:p>
            <a:pPr algn="just"/>
            <a:r>
              <a:rPr lang="en-US" sz="2700" dirty="0"/>
              <a:t>This means that the second </a:t>
            </a:r>
            <a:r>
              <a:rPr lang="en-US" sz="2700" b="1" dirty="0"/>
              <a:t>catch statement will never execute</a:t>
            </a:r>
            <a:r>
              <a:rPr lang="en-US" sz="2700" dirty="0"/>
              <a:t>. To fix the problem, reverse the order of the catch statements.</a:t>
            </a:r>
          </a:p>
        </p:txBody>
      </p:sp>
      <p:sp>
        <p:nvSpPr>
          <p:cNvPr id="4" name="Title 1"/>
          <p:cNvSpPr>
            <a:spLocks noGrp="1"/>
          </p:cNvSpPr>
          <p:nvPr>
            <p:ph type="title"/>
          </p:nvPr>
        </p:nvSpPr>
        <p:spPr>
          <a:xfrm>
            <a:off x="457200" y="274638"/>
            <a:ext cx="8229600" cy="715962"/>
          </a:xfrm>
        </p:spPr>
        <p:txBody>
          <a:bodyPr>
            <a:normAutofit/>
          </a:bodyPr>
          <a:lstStyle/>
          <a:p>
            <a:r>
              <a:rPr lang="en-US" sz="3200" b="1" dirty="0"/>
              <a:t>Multiple catch Clauses</a:t>
            </a:r>
            <a:endParaRPr lang="en-US" sz="3200" dirty="0"/>
          </a:p>
        </p:txBody>
      </p:sp>
      <p:sp>
        <p:nvSpPr>
          <p:cNvPr id="5" name="Slide Number Placeholder 4"/>
          <p:cNvSpPr>
            <a:spLocks noGrp="1"/>
          </p:cNvSpPr>
          <p:nvPr>
            <p:ph type="sldNum" sz="quarter" idx="12"/>
          </p:nvPr>
        </p:nvSpPr>
        <p:spPr/>
        <p:txBody>
          <a:bodyPr/>
          <a:lstStyle/>
          <a:p>
            <a:fld id="{73869B3E-97E0-47D8-9C64-F0A56F830C4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13</a:t>
            </a:fld>
            <a:endParaRPr lang="en-US" dirty="0"/>
          </a:p>
        </p:txBody>
      </p:sp>
      <p:pic>
        <p:nvPicPr>
          <p:cNvPr id="4098" name="Picture 2"/>
          <p:cNvPicPr>
            <a:picLocks noChangeAspect="1" noChangeArrowheads="1"/>
          </p:cNvPicPr>
          <p:nvPr/>
        </p:nvPicPr>
        <p:blipFill>
          <a:blip r:embed="rId2"/>
          <a:srcRect/>
          <a:stretch>
            <a:fillRect/>
          </a:stretch>
        </p:blipFill>
        <p:spPr bwMode="auto">
          <a:xfrm>
            <a:off x="212136" y="1539290"/>
            <a:ext cx="8550864" cy="4632910"/>
          </a:xfrm>
          <a:prstGeom prst="rect">
            <a:avLst/>
          </a:prstGeom>
          <a:noFill/>
          <a:ln w="9525">
            <a:solidFill>
              <a:schemeClr val="accent1"/>
            </a:solidFill>
            <a:miter lim="800000"/>
            <a:headEnd/>
            <a:tailEnd/>
          </a:ln>
          <a:effectLst/>
        </p:spPr>
      </p:pic>
      <p:sp>
        <p:nvSpPr>
          <p:cNvPr id="6" name="TextBox 5"/>
          <p:cNvSpPr txBox="1"/>
          <p:nvPr/>
        </p:nvSpPr>
        <p:spPr>
          <a:xfrm>
            <a:off x="5029200" y="2362200"/>
            <a:ext cx="2133600" cy="646331"/>
          </a:xfrm>
          <a:prstGeom prst="rect">
            <a:avLst/>
          </a:prstGeom>
          <a:noFill/>
          <a:ln>
            <a:solidFill>
              <a:schemeClr val="accent1"/>
            </a:solidFill>
          </a:ln>
        </p:spPr>
        <p:txBody>
          <a:bodyPr wrap="square" rtlCol="0">
            <a:spAutoFit/>
          </a:bodyPr>
          <a:lstStyle/>
          <a:p>
            <a:r>
              <a:rPr lang="en-US" dirty="0"/>
              <a:t>Output:</a:t>
            </a:r>
          </a:p>
          <a:p>
            <a:r>
              <a:rPr lang="en-US" dirty="0"/>
              <a:t>Compile-time error</a:t>
            </a:r>
          </a:p>
        </p:txBody>
      </p:sp>
      <p:sp>
        <p:nvSpPr>
          <p:cNvPr id="7" name="Title 1"/>
          <p:cNvSpPr>
            <a:spLocks noGrp="1"/>
          </p:cNvSpPr>
          <p:nvPr>
            <p:ph type="title"/>
          </p:nvPr>
        </p:nvSpPr>
        <p:spPr>
          <a:xfrm>
            <a:off x="457200" y="274638"/>
            <a:ext cx="8229600" cy="715962"/>
          </a:xfrm>
        </p:spPr>
        <p:txBody>
          <a:bodyPr>
            <a:normAutofit/>
          </a:bodyPr>
          <a:lstStyle/>
          <a:p>
            <a:r>
              <a:rPr lang="en-US" sz="3200" b="1" dirty="0"/>
              <a:t>Multiple catch Clauses</a:t>
            </a:r>
            <a:endParaRPr lang="en-US" sz="3200" dirty="0"/>
          </a:p>
        </p:txBody>
      </p:sp>
      <p:sp>
        <p:nvSpPr>
          <p:cNvPr id="8" name="TextBox 7"/>
          <p:cNvSpPr txBox="1"/>
          <p:nvPr/>
        </p:nvSpPr>
        <p:spPr>
          <a:xfrm>
            <a:off x="4572000" y="5096470"/>
            <a:ext cx="4038600" cy="923330"/>
          </a:xfrm>
          <a:prstGeom prst="rect">
            <a:avLst/>
          </a:prstGeom>
          <a:noFill/>
          <a:ln>
            <a:solidFill>
              <a:schemeClr val="accent1"/>
            </a:solidFill>
          </a:ln>
        </p:spPr>
        <p:txBody>
          <a:bodyPr wrap="square" rtlCol="0">
            <a:spAutoFit/>
          </a:bodyPr>
          <a:lstStyle/>
          <a:p>
            <a:r>
              <a:rPr lang="en-US" dirty="0"/>
              <a:t>Because </a:t>
            </a:r>
            <a:r>
              <a:rPr lang="en-US" dirty="0" err="1"/>
              <a:t>ArithmeticException</a:t>
            </a:r>
            <a:r>
              <a:rPr lang="en-US" dirty="0"/>
              <a:t> and </a:t>
            </a:r>
            <a:r>
              <a:rPr lang="en-US" dirty="0" err="1"/>
              <a:t>ArrayIndexOutOfBoundsException</a:t>
            </a:r>
            <a:r>
              <a:rPr lang="en-US" dirty="0"/>
              <a:t> is a sub class of </a:t>
            </a:r>
            <a:r>
              <a:rPr lang="en-US" b="1" dirty="0"/>
              <a:t>Exception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try Statements</a:t>
            </a:r>
            <a:endParaRPr lang="en-US" dirty="0"/>
          </a:p>
        </p:txBody>
      </p:sp>
      <p:sp>
        <p:nvSpPr>
          <p:cNvPr id="3" name="Content Placeholder 2"/>
          <p:cNvSpPr>
            <a:spLocks noGrp="1"/>
          </p:cNvSpPr>
          <p:nvPr>
            <p:ph idx="1"/>
          </p:nvPr>
        </p:nvSpPr>
        <p:spPr/>
        <p:txBody>
          <a:bodyPr>
            <a:normAutofit/>
          </a:bodyPr>
          <a:lstStyle/>
          <a:p>
            <a:pPr algn="just"/>
            <a:r>
              <a:rPr lang="en-US" sz="2600" dirty="0"/>
              <a:t>The try block within a try block is known as nested try block in java.</a:t>
            </a:r>
          </a:p>
          <a:p>
            <a:pPr algn="just"/>
            <a:endParaRPr lang="en-US" sz="2600" dirty="0"/>
          </a:p>
          <a:p>
            <a:pPr algn="just">
              <a:buNone/>
            </a:pPr>
            <a:r>
              <a:rPr lang="en-US" sz="2600" b="1" dirty="0"/>
              <a:t>Why use nested try block:</a:t>
            </a:r>
          </a:p>
          <a:p>
            <a:pPr algn="just"/>
            <a:r>
              <a:rPr lang="en-US" sz="2600" dirty="0"/>
              <a:t>Sometimes a situation may arise where a part of a block may cause one error and the entire block itself may cause another error. In such cases, exception handlers have to be nested.</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Syntax:</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15</a:t>
            </a:fld>
            <a:endParaRPr lang="en-US"/>
          </a:p>
        </p:txBody>
      </p:sp>
      <p:pic>
        <p:nvPicPr>
          <p:cNvPr id="1026" name="Picture 2"/>
          <p:cNvPicPr>
            <a:picLocks noChangeAspect="1" noChangeArrowheads="1"/>
          </p:cNvPicPr>
          <p:nvPr/>
        </p:nvPicPr>
        <p:blipFill>
          <a:blip r:embed="rId2"/>
          <a:srcRect/>
          <a:stretch>
            <a:fillRect/>
          </a:stretch>
        </p:blipFill>
        <p:spPr bwMode="auto">
          <a:xfrm>
            <a:off x="3481388" y="457200"/>
            <a:ext cx="3071812" cy="6143624"/>
          </a:xfrm>
          <a:prstGeom prst="rect">
            <a:avLst/>
          </a:prstGeom>
          <a:noFill/>
          <a:ln w="9525">
            <a:solidFill>
              <a:schemeClr val="accent1"/>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3869B3E-97E0-47D8-9C64-F0A56F830C41}" type="slidenum">
              <a:rPr lang="en-US" smtClean="0"/>
              <a:pPr/>
              <a:t>16</a:t>
            </a:fld>
            <a:endParaRPr lang="en-US"/>
          </a:p>
        </p:txBody>
      </p:sp>
      <p:pic>
        <p:nvPicPr>
          <p:cNvPr id="2050" name="Picture 2"/>
          <p:cNvPicPr>
            <a:picLocks noChangeAspect="1" noChangeArrowheads="1"/>
          </p:cNvPicPr>
          <p:nvPr/>
        </p:nvPicPr>
        <p:blipFill>
          <a:blip r:embed="rId3"/>
          <a:srcRect/>
          <a:stretch>
            <a:fillRect/>
          </a:stretch>
        </p:blipFill>
        <p:spPr bwMode="auto">
          <a:xfrm>
            <a:off x="609600" y="0"/>
            <a:ext cx="7004429" cy="4495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36896" y="4419600"/>
            <a:ext cx="7115060" cy="2362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t>throw</a:t>
            </a:r>
            <a:endParaRPr lang="en-US" sz="3200" dirty="0"/>
          </a:p>
        </p:txBody>
      </p:sp>
      <p:sp>
        <p:nvSpPr>
          <p:cNvPr id="3" name="Content Placeholder 2"/>
          <p:cNvSpPr>
            <a:spLocks noGrp="1"/>
          </p:cNvSpPr>
          <p:nvPr>
            <p:ph idx="1"/>
          </p:nvPr>
        </p:nvSpPr>
        <p:spPr/>
        <p:txBody>
          <a:bodyPr>
            <a:normAutofit/>
          </a:bodyPr>
          <a:lstStyle/>
          <a:p>
            <a:pPr algn="just"/>
            <a:r>
              <a:rPr lang="en-US" sz="2700" dirty="0"/>
              <a:t>So far, you have only been catching exceptions that are thrown by the Java run-time system.</a:t>
            </a:r>
          </a:p>
          <a:p>
            <a:pPr algn="just"/>
            <a:r>
              <a:rPr lang="en-US" sz="2700" dirty="0"/>
              <a:t>However, it is possible for your program to throw an exception explicitly, using the </a:t>
            </a:r>
            <a:r>
              <a:rPr lang="en-US" sz="2700" b="1" dirty="0"/>
              <a:t>throw statement. </a:t>
            </a:r>
          </a:p>
          <a:p>
            <a:pPr algn="just"/>
            <a:endParaRPr lang="en-US" sz="2700" b="1" dirty="0"/>
          </a:p>
          <a:p>
            <a:pPr algn="just"/>
            <a:r>
              <a:rPr lang="en-US" sz="2700" b="1" dirty="0"/>
              <a:t>The general form of throw is shown here:</a:t>
            </a:r>
          </a:p>
          <a:p>
            <a:pPr algn="just">
              <a:buNone/>
            </a:pPr>
            <a:r>
              <a:rPr lang="en-US" sz="2700" dirty="0"/>
              <a:t>			</a:t>
            </a:r>
            <a:r>
              <a:rPr lang="en-US" sz="2700" b="1" dirty="0"/>
              <a:t>throw</a:t>
            </a:r>
            <a:r>
              <a:rPr lang="en-US" sz="2700" dirty="0"/>
              <a:t>  exception;</a:t>
            </a:r>
            <a:endParaRPr lang="en-US" sz="2700" i="1" dirty="0"/>
          </a:p>
          <a:p>
            <a:pPr algn="just">
              <a:buNone/>
            </a:pPr>
            <a:r>
              <a:rPr lang="en-US" sz="2700" dirty="0"/>
              <a:t>	</a:t>
            </a:r>
            <a:r>
              <a:rPr lang="en-US" sz="2800" dirty="0"/>
              <a:t>Let's see the example of throw </a:t>
            </a:r>
            <a:r>
              <a:rPr lang="en-US" sz="2800" dirty="0" err="1"/>
              <a:t>IOException</a:t>
            </a:r>
            <a:r>
              <a:rPr lang="en-US" sz="2800" dirty="0"/>
              <a:t>.</a:t>
            </a:r>
          </a:p>
          <a:p>
            <a:pPr algn="just">
              <a:buNone/>
            </a:pPr>
            <a:r>
              <a:rPr lang="en-US" sz="2800" b="1" dirty="0"/>
              <a:t>		throw</a:t>
            </a:r>
            <a:r>
              <a:rPr lang="en-US" sz="2800" dirty="0"/>
              <a:t> </a:t>
            </a:r>
            <a:r>
              <a:rPr lang="en-US" sz="2800" b="1" dirty="0"/>
              <a:t>new</a:t>
            </a:r>
            <a:r>
              <a:rPr lang="en-US" sz="2800" dirty="0"/>
              <a:t> </a:t>
            </a:r>
            <a:r>
              <a:rPr lang="en-US" sz="2800" dirty="0" err="1"/>
              <a:t>IOException</a:t>
            </a:r>
            <a:r>
              <a:rPr lang="en-US" sz="2800" dirty="0"/>
              <a:t>("sorry </a:t>
            </a:r>
            <a:r>
              <a:rPr lang="en-US" sz="2800"/>
              <a:t>device error”); </a:t>
            </a:r>
            <a:endParaRPr lang="en-US" sz="27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18</a:t>
            </a:fld>
            <a:endParaRPr lang="en-US"/>
          </a:p>
        </p:txBody>
      </p:sp>
      <p:pic>
        <p:nvPicPr>
          <p:cNvPr id="1026" name="Picture 2"/>
          <p:cNvPicPr>
            <a:picLocks noChangeAspect="1" noChangeArrowheads="1"/>
          </p:cNvPicPr>
          <p:nvPr/>
        </p:nvPicPr>
        <p:blipFill>
          <a:blip r:embed="rId2"/>
          <a:srcRect/>
          <a:stretch>
            <a:fillRect/>
          </a:stretch>
        </p:blipFill>
        <p:spPr bwMode="auto">
          <a:xfrm>
            <a:off x="152400" y="762000"/>
            <a:ext cx="5702817" cy="5257800"/>
          </a:xfrm>
          <a:prstGeom prst="rect">
            <a:avLst/>
          </a:prstGeom>
          <a:noFill/>
          <a:ln w="9525">
            <a:solidFill>
              <a:schemeClr val="accent1"/>
            </a:solidFill>
            <a:miter lim="800000"/>
            <a:headEnd/>
            <a:tailEnd/>
          </a:ln>
          <a:effectLst/>
        </p:spPr>
      </p:pic>
      <p:sp>
        <p:nvSpPr>
          <p:cNvPr id="6" name="Rectangle 5"/>
          <p:cNvSpPr/>
          <p:nvPr/>
        </p:nvSpPr>
        <p:spPr>
          <a:xfrm>
            <a:off x="5943600" y="2590800"/>
            <a:ext cx="3124200" cy="2246769"/>
          </a:xfrm>
          <a:prstGeom prst="rect">
            <a:avLst/>
          </a:prstGeom>
          <a:ln>
            <a:solidFill>
              <a:schemeClr val="accent1"/>
            </a:solidFill>
          </a:ln>
        </p:spPr>
        <p:txBody>
          <a:bodyPr wrap="square">
            <a:spAutoFit/>
          </a:bodyPr>
          <a:lstStyle/>
          <a:p>
            <a:pPr algn="just"/>
            <a:r>
              <a:rPr lang="en-US" sz="2000" dirty="0"/>
              <a:t>In this example, we have created the validate method that takes integer value as a parameter. If the age is less than 18, we are throwing the </a:t>
            </a:r>
            <a:r>
              <a:rPr lang="en-US" sz="2000" dirty="0" err="1"/>
              <a:t>ArithmeticException</a:t>
            </a:r>
            <a:r>
              <a:rPr lang="en-US" sz="2000" dirty="0"/>
              <a:t> otherwise print a message </a:t>
            </a:r>
          </a:p>
        </p:txBody>
      </p:sp>
      <p:sp>
        <p:nvSpPr>
          <p:cNvPr id="1027" name="Rectangle 3"/>
          <p:cNvSpPr>
            <a:spLocks noChangeArrowheads="1"/>
          </p:cNvSpPr>
          <p:nvPr/>
        </p:nvSpPr>
        <p:spPr bwMode="auto">
          <a:xfrm>
            <a:off x="152400" y="6096000"/>
            <a:ext cx="5715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Unicode MS" pitchFamily="34" charset="-128"/>
                <a:cs typeface="Arial" pitchFamily="34" charset="0"/>
              </a:rPr>
              <a:t>Exception in thread main </a:t>
            </a:r>
            <a:r>
              <a:rPr kumimoji="0" lang="en-US" sz="1500" b="0" i="0" u="none" strike="noStrike" cap="none" normalizeH="0" baseline="0" dirty="0" err="1">
                <a:ln>
                  <a:noFill/>
                </a:ln>
                <a:solidFill>
                  <a:srgbClr val="000000"/>
                </a:solidFill>
                <a:effectLst/>
                <a:latin typeface="Arial Unicode MS" pitchFamily="34" charset="-128"/>
                <a:cs typeface="Arial" pitchFamily="34" charset="0"/>
              </a:rPr>
              <a:t>java.lang.ArithmeticException:not</a:t>
            </a:r>
            <a:r>
              <a:rPr kumimoji="0" lang="en-US" sz="1500" b="0" i="0" u="none" strike="noStrike" cap="none" normalizeH="0" baseline="0" dirty="0">
                <a:ln>
                  <a:noFill/>
                </a:ln>
                <a:solidFill>
                  <a:srgbClr val="000000"/>
                </a:solidFill>
                <a:effectLst/>
                <a:latin typeface="Arial Unicode MS" pitchFamily="34" charset="-128"/>
                <a:cs typeface="Arial" pitchFamily="34" charset="0"/>
              </a:rPr>
              <a:t> valid</a:t>
            </a:r>
            <a:r>
              <a:rPr kumimoji="0" lang="en-US" sz="1500" b="0" i="0" u="none" strike="noStrike" cap="none" normalizeH="0" baseline="0" dirty="0">
                <a:ln>
                  <a:noFill/>
                </a:ln>
                <a:solidFill>
                  <a:schemeClr val="tx1"/>
                </a:solidFill>
                <a:effectLst/>
                <a:latin typeface="Arial" pitchFamily="34" charset="0"/>
                <a:cs typeface="Arial" pitchFamily="34" charset="0"/>
              </a:rPr>
              <a:t> </a:t>
            </a:r>
          </a:p>
        </p:txBody>
      </p:sp>
      <p:sp>
        <p:nvSpPr>
          <p:cNvPr id="8" name="Title 1"/>
          <p:cNvSpPr>
            <a:spLocks noGrp="1"/>
          </p:cNvSpPr>
          <p:nvPr>
            <p:ph type="title"/>
          </p:nvPr>
        </p:nvSpPr>
        <p:spPr>
          <a:xfrm>
            <a:off x="457200" y="76200"/>
            <a:ext cx="8229600" cy="487362"/>
          </a:xfrm>
        </p:spPr>
        <p:txBody>
          <a:bodyPr>
            <a:normAutofit fontScale="90000"/>
          </a:bodyPr>
          <a:lstStyle/>
          <a:p>
            <a:r>
              <a:rPr lang="en-US" sz="3200" b="1" dirty="0"/>
              <a:t>throw</a:t>
            </a:r>
            <a:endParaRPr lang="en-US" sz="3200" dirty="0"/>
          </a:p>
        </p:txBody>
      </p:sp>
      <p:sp>
        <p:nvSpPr>
          <p:cNvPr id="9" name="Rectangle 8"/>
          <p:cNvSpPr/>
          <p:nvPr/>
        </p:nvSpPr>
        <p:spPr>
          <a:xfrm>
            <a:off x="5943600" y="1066800"/>
            <a:ext cx="3048000" cy="1200329"/>
          </a:xfrm>
          <a:prstGeom prst="rect">
            <a:avLst/>
          </a:prstGeom>
          <a:ln>
            <a:solidFill>
              <a:schemeClr val="accent1"/>
            </a:solidFill>
          </a:ln>
        </p:spPr>
        <p:txBody>
          <a:bodyPr wrap="square">
            <a:spAutoFit/>
          </a:bodyPr>
          <a:lstStyle/>
          <a:p>
            <a:r>
              <a:rPr lang="en-US" sz="2400" b="1" dirty="0"/>
              <a:t>Sample program that creates and throws an exception.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r>
              <a:rPr lang="en-US" sz="2700" dirty="0"/>
              <a:t>Sample program that creates and throws an exception.</a:t>
            </a:r>
          </a:p>
        </p:txBody>
      </p:sp>
      <p:pic>
        <p:nvPicPr>
          <p:cNvPr id="9218" name="Picture 2"/>
          <p:cNvPicPr>
            <a:picLocks noChangeAspect="1" noChangeArrowheads="1"/>
          </p:cNvPicPr>
          <p:nvPr/>
        </p:nvPicPr>
        <p:blipFill>
          <a:blip r:embed="rId2">
            <a:lum bright="-31000" contrast="-13000"/>
          </a:blip>
          <a:srcRect/>
          <a:stretch>
            <a:fillRect/>
          </a:stretch>
        </p:blipFill>
        <p:spPr bwMode="auto">
          <a:xfrm>
            <a:off x="534062" y="1600200"/>
            <a:ext cx="7738400" cy="5181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868362"/>
          </a:xfrm>
        </p:spPr>
        <p:txBody>
          <a:bodyPr>
            <a:normAutofit/>
          </a:bodyPr>
          <a:lstStyle/>
          <a:p>
            <a:r>
              <a:rPr lang="en-US" sz="3200" b="1" dirty="0"/>
              <a:t>throw</a:t>
            </a:r>
            <a:endParaRPr lang="en-US" sz="3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a:t>Exception Handling-2</a:t>
            </a:r>
            <a:endParaRPr lang="en-US"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a:t>This program gets two chances to deal with the same error. First, </a:t>
            </a:r>
            <a:r>
              <a:rPr lang="en-US" sz="2600" b="1" dirty="0"/>
              <a:t>main( ) sets up an </a:t>
            </a:r>
            <a:r>
              <a:rPr lang="en-US" sz="2600" dirty="0"/>
              <a:t>exception context and then calls </a:t>
            </a:r>
            <a:r>
              <a:rPr lang="en-US" sz="2600" b="1" dirty="0" err="1"/>
              <a:t>demoproc</a:t>
            </a:r>
            <a:r>
              <a:rPr lang="en-US" sz="2600" b="1" dirty="0"/>
              <a:t>( ).</a:t>
            </a:r>
          </a:p>
          <a:p>
            <a:pPr algn="just"/>
            <a:r>
              <a:rPr lang="en-US" sz="2600" b="1" dirty="0"/>
              <a:t>The </a:t>
            </a:r>
            <a:r>
              <a:rPr lang="en-US" sz="2600" b="1" dirty="0" err="1"/>
              <a:t>demoproc</a:t>
            </a:r>
            <a:r>
              <a:rPr lang="en-US" sz="2600" b="1" dirty="0"/>
              <a:t>( ) method then sets up </a:t>
            </a:r>
            <a:r>
              <a:rPr lang="en-US" sz="2600" dirty="0"/>
              <a:t>another exception-handling context and immediately throws a new instance of </a:t>
            </a:r>
            <a:r>
              <a:rPr lang="en-US" sz="2600" b="1" dirty="0" err="1"/>
              <a:t>NullPointerException</a:t>
            </a:r>
            <a:r>
              <a:rPr lang="en-US" sz="2600" b="1" dirty="0"/>
              <a:t>, which is caught on the next line. </a:t>
            </a:r>
          </a:p>
          <a:p>
            <a:pPr algn="just"/>
            <a:r>
              <a:rPr lang="en-US" sz="2600" dirty="0"/>
              <a:t>The exception is then </a:t>
            </a:r>
            <a:r>
              <a:rPr lang="en-US" sz="2600" dirty="0" err="1"/>
              <a:t>rethrown</a:t>
            </a:r>
            <a:r>
              <a:rPr lang="en-US" sz="2600" dirty="0"/>
              <a:t>.</a:t>
            </a:r>
          </a:p>
          <a:p>
            <a:pPr algn="just"/>
            <a:r>
              <a:rPr lang="en-US" sz="2600" dirty="0"/>
              <a:t>Here is the resulting output:</a:t>
            </a:r>
          </a:p>
          <a:p>
            <a:pPr algn="just">
              <a:buNone/>
            </a:pPr>
            <a:r>
              <a:rPr lang="en-US" sz="2600" dirty="0"/>
              <a:t>		</a:t>
            </a:r>
            <a:r>
              <a:rPr lang="en-US" sz="2600" b="1" dirty="0">
                <a:solidFill>
                  <a:srgbClr val="FF0000"/>
                </a:solidFill>
              </a:rPr>
              <a:t>Caught inside </a:t>
            </a:r>
            <a:r>
              <a:rPr lang="en-US" sz="2600" b="1" dirty="0" err="1">
                <a:solidFill>
                  <a:srgbClr val="FF0000"/>
                </a:solidFill>
              </a:rPr>
              <a:t>demoproc</a:t>
            </a:r>
            <a:r>
              <a:rPr lang="en-US" sz="2600" b="1" dirty="0">
                <a:solidFill>
                  <a:srgbClr val="FF0000"/>
                </a:solidFill>
              </a:rPr>
              <a:t>.</a:t>
            </a:r>
          </a:p>
          <a:p>
            <a:pPr algn="just">
              <a:buNone/>
            </a:pPr>
            <a:r>
              <a:rPr lang="en-US" sz="2600" b="1" dirty="0">
                <a:solidFill>
                  <a:srgbClr val="FF0000"/>
                </a:solidFill>
              </a:rPr>
              <a:t>		</a:t>
            </a:r>
            <a:r>
              <a:rPr lang="en-US" sz="2600" b="1" dirty="0" err="1">
                <a:solidFill>
                  <a:srgbClr val="FF0000"/>
                </a:solidFill>
              </a:rPr>
              <a:t>Recaught</a:t>
            </a:r>
            <a:r>
              <a:rPr lang="en-US" sz="2600" b="1" dirty="0">
                <a:solidFill>
                  <a:srgbClr val="FF0000"/>
                </a:solidFill>
              </a:rPr>
              <a:t>: </a:t>
            </a:r>
            <a:r>
              <a:rPr lang="en-US" sz="2600" b="1" dirty="0" err="1">
                <a:solidFill>
                  <a:srgbClr val="FF0000"/>
                </a:solidFill>
              </a:rPr>
              <a:t>java.lang.NullPointerException</a:t>
            </a:r>
            <a:r>
              <a:rPr lang="en-US" sz="2600" b="1" dirty="0">
                <a:solidFill>
                  <a:srgbClr val="FF0000"/>
                </a:solidFill>
              </a:rPr>
              <a:t>: demo</a:t>
            </a:r>
          </a:p>
        </p:txBody>
      </p:sp>
      <p:sp>
        <p:nvSpPr>
          <p:cNvPr id="5" name="Title 1"/>
          <p:cNvSpPr>
            <a:spLocks noGrp="1"/>
          </p:cNvSpPr>
          <p:nvPr>
            <p:ph type="title"/>
          </p:nvPr>
        </p:nvSpPr>
        <p:spPr>
          <a:xfrm>
            <a:off x="457200" y="274638"/>
            <a:ext cx="8229600" cy="868362"/>
          </a:xfrm>
        </p:spPr>
        <p:txBody>
          <a:bodyPr>
            <a:normAutofit/>
          </a:bodyPr>
          <a:lstStyle/>
          <a:p>
            <a:r>
              <a:rPr lang="en-US" sz="3200" b="1" dirty="0"/>
              <a:t>throw</a:t>
            </a:r>
            <a:endParaRPr lang="en-US" sz="3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8476"/>
            <a:ext cx="8229600" cy="5029200"/>
          </a:xfrm>
        </p:spPr>
        <p:txBody>
          <a:bodyPr>
            <a:noAutofit/>
          </a:bodyPr>
          <a:lstStyle/>
          <a:p>
            <a:pPr algn="just"/>
            <a:r>
              <a:rPr lang="en-US" sz="2700" dirty="0"/>
              <a:t>The program also illustrates how to create one of Java’s standard exception objects.</a:t>
            </a:r>
          </a:p>
          <a:p>
            <a:pPr algn="just">
              <a:buNone/>
            </a:pPr>
            <a:r>
              <a:rPr lang="en-US" sz="2700" dirty="0"/>
              <a:t>		</a:t>
            </a:r>
            <a:r>
              <a:rPr lang="en-US" sz="2700" dirty="0">
                <a:solidFill>
                  <a:srgbClr val="FF0000"/>
                </a:solidFill>
              </a:rPr>
              <a:t>throw new </a:t>
            </a:r>
            <a:r>
              <a:rPr lang="en-US" sz="2700" dirty="0" err="1">
                <a:solidFill>
                  <a:srgbClr val="FF0000"/>
                </a:solidFill>
              </a:rPr>
              <a:t>NullPointerException</a:t>
            </a:r>
            <a:r>
              <a:rPr lang="en-US" sz="2700" dirty="0">
                <a:solidFill>
                  <a:srgbClr val="FF0000"/>
                </a:solidFill>
              </a:rPr>
              <a:t>("demo");</a:t>
            </a:r>
          </a:p>
          <a:p>
            <a:pPr algn="just"/>
            <a:r>
              <a:rPr lang="en-US" sz="2700" dirty="0"/>
              <a:t>Here, </a:t>
            </a:r>
            <a:r>
              <a:rPr lang="en-US" sz="2700" b="1" dirty="0"/>
              <a:t>new is used to construct an instance of </a:t>
            </a:r>
            <a:r>
              <a:rPr lang="en-US" sz="2700" b="1" dirty="0" err="1"/>
              <a:t>NullPointerException</a:t>
            </a:r>
            <a:r>
              <a:rPr lang="en-US" sz="2700" b="1" dirty="0"/>
              <a:t>. </a:t>
            </a:r>
          </a:p>
          <a:p>
            <a:pPr algn="just"/>
            <a:r>
              <a:rPr lang="en-US" sz="2700" b="1" dirty="0"/>
              <a:t>Many of Java’s </a:t>
            </a:r>
            <a:r>
              <a:rPr lang="en-US" sz="2700" dirty="0"/>
              <a:t>built-in run-time exceptions have at least two constructors: one with no parameter and one that takes a string parameter. </a:t>
            </a:r>
          </a:p>
          <a:p>
            <a:pPr algn="just"/>
            <a:r>
              <a:rPr lang="en-US" sz="2700" dirty="0"/>
              <a:t>When the second form is used, the argument specifies a string that describes the exception. This string is displayed when the object is used as an argument to </a:t>
            </a:r>
            <a:r>
              <a:rPr lang="en-US" sz="2700" b="1" dirty="0"/>
              <a:t>print( ) or </a:t>
            </a:r>
            <a:r>
              <a:rPr lang="en-US" sz="2700" b="1" dirty="0" err="1"/>
              <a:t>println</a:t>
            </a:r>
            <a:r>
              <a:rPr lang="en-US" sz="2700" b="1" dirty="0"/>
              <a:t>( ).</a:t>
            </a:r>
            <a:endParaRPr lang="en-US" sz="2700" dirty="0"/>
          </a:p>
        </p:txBody>
      </p:sp>
      <p:sp>
        <p:nvSpPr>
          <p:cNvPr id="4" name="Title 1"/>
          <p:cNvSpPr>
            <a:spLocks noGrp="1"/>
          </p:cNvSpPr>
          <p:nvPr>
            <p:ph type="title"/>
          </p:nvPr>
        </p:nvSpPr>
        <p:spPr>
          <a:xfrm>
            <a:off x="457200" y="274638"/>
            <a:ext cx="8229600" cy="868362"/>
          </a:xfrm>
        </p:spPr>
        <p:txBody>
          <a:bodyPr>
            <a:normAutofit/>
          </a:bodyPr>
          <a:lstStyle/>
          <a:p>
            <a:r>
              <a:rPr lang="en-US" sz="3200" b="1" dirty="0"/>
              <a:t>throw</a:t>
            </a:r>
            <a:endParaRPr lang="en-US" sz="3200" dirty="0"/>
          </a:p>
        </p:txBody>
      </p:sp>
      <p:sp>
        <p:nvSpPr>
          <p:cNvPr id="5" name="Slide Number Placeholder 4"/>
          <p:cNvSpPr>
            <a:spLocks noGrp="1"/>
          </p:cNvSpPr>
          <p:nvPr>
            <p:ph type="sldNum" sz="quarter" idx="12"/>
          </p:nvPr>
        </p:nvSpPr>
        <p:spPr/>
        <p:txBody>
          <a:bodyPr/>
          <a:lstStyle/>
          <a:p>
            <a:fld id="{73869B3E-97E0-47D8-9C64-F0A56F830C4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throws</a:t>
            </a:r>
            <a:endParaRPr lang="en-US" sz="3600" dirty="0"/>
          </a:p>
        </p:txBody>
      </p:sp>
      <p:sp>
        <p:nvSpPr>
          <p:cNvPr id="3" name="Content Placeholder 2"/>
          <p:cNvSpPr>
            <a:spLocks noGrp="1"/>
          </p:cNvSpPr>
          <p:nvPr>
            <p:ph idx="1"/>
          </p:nvPr>
        </p:nvSpPr>
        <p:spPr/>
        <p:txBody>
          <a:bodyPr>
            <a:normAutofit/>
          </a:bodyPr>
          <a:lstStyle/>
          <a:p>
            <a:pPr algn="just"/>
            <a:r>
              <a:rPr lang="en-US" sz="2600" dirty="0"/>
              <a:t>If a method is capable of causing an exception that it does not handle, it must specify this behavior so that callers of the method can guard themselves against that exception.</a:t>
            </a:r>
          </a:p>
          <a:p>
            <a:pPr algn="just"/>
            <a:r>
              <a:rPr lang="en-US" sz="2600" dirty="0"/>
              <a:t>You do this by including a </a:t>
            </a:r>
            <a:r>
              <a:rPr lang="en-US" sz="2600" b="1" dirty="0"/>
              <a:t>throws clause in the method’s declaration. </a:t>
            </a:r>
          </a:p>
          <a:p>
            <a:pPr algn="just"/>
            <a:r>
              <a:rPr lang="en-US" sz="2600" b="1" dirty="0"/>
              <a:t>A throws clause </a:t>
            </a:r>
            <a:r>
              <a:rPr lang="en-US" sz="2600" dirty="0"/>
              <a:t>lists the types of exceptions that a method might throw.</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This is the general form of a method declaration that includes a </a:t>
            </a:r>
            <a:r>
              <a:rPr lang="en-US" sz="2600" b="1" dirty="0"/>
              <a:t>throws clause:</a:t>
            </a:r>
          </a:p>
          <a:p>
            <a:pPr algn="just"/>
            <a:endParaRPr lang="en-US" sz="2600" b="1" dirty="0"/>
          </a:p>
          <a:p>
            <a:pPr algn="just"/>
            <a:endParaRPr lang="en-US" sz="2600" b="1" dirty="0"/>
          </a:p>
          <a:p>
            <a:pPr algn="just"/>
            <a:endParaRPr lang="en-US" sz="2600" b="1" dirty="0"/>
          </a:p>
          <a:p>
            <a:pPr algn="just"/>
            <a:endParaRPr lang="en-US" sz="2600" b="1" dirty="0"/>
          </a:p>
          <a:p>
            <a:pPr algn="just"/>
            <a:endParaRPr lang="en-US" sz="2600" b="1" dirty="0"/>
          </a:p>
          <a:p>
            <a:pPr algn="just"/>
            <a:r>
              <a:rPr lang="en-US" sz="2600" dirty="0"/>
              <a:t>Here, </a:t>
            </a:r>
            <a:r>
              <a:rPr lang="en-US" sz="2600" b="1" dirty="0"/>
              <a:t>exception-lis</a:t>
            </a:r>
            <a:r>
              <a:rPr lang="en-US" sz="2600" dirty="0"/>
              <a:t>t is a comma-separated list of the exceptions that a method can throw.</a:t>
            </a:r>
          </a:p>
        </p:txBody>
      </p:sp>
      <p:pic>
        <p:nvPicPr>
          <p:cNvPr id="12290" name="Picture 2"/>
          <p:cNvPicPr>
            <a:picLocks noChangeAspect="1" noChangeArrowheads="1"/>
          </p:cNvPicPr>
          <p:nvPr/>
        </p:nvPicPr>
        <p:blipFill>
          <a:blip r:embed="rId2"/>
          <a:srcRect/>
          <a:stretch>
            <a:fillRect/>
          </a:stretch>
        </p:blipFill>
        <p:spPr bwMode="auto">
          <a:xfrm>
            <a:off x="838200" y="2743200"/>
            <a:ext cx="7581900" cy="18954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869B3E-97E0-47D8-9C64-F0A56F830C41}" type="slidenum">
              <a:rPr lang="en-US" smtClean="0"/>
              <a:pPr/>
              <a:t>23</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a:t>throws</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Following is an example of an incorrect program that tries to throw an exception that it does not catch. Because the program does not specify a </a:t>
            </a:r>
            <a:r>
              <a:rPr lang="en-US" sz="2600" b="1" dirty="0"/>
              <a:t>throws clause to declare this </a:t>
            </a:r>
            <a:r>
              <a:rPr lang="en-US" sz="2600" dirty="0"/>
              <a:t>fact, the program will not compile.</a:t>
            </a:r>
          </a:p>
        </p:txBody>
      </p:sp>
      <p:pic>
        <p:nvPicPr>
          <p:cNvPr id="13314" name="Picture 2"/>
          <p:cNvPicPr>
            <a:picLocks noChangeAspect="1" noChangeArrowheads="1"/>
          </p:cNvPicPr>
          <p:nvPr/>
        </p:nvPicPr>
        <p:blipFill>
          <a:blip r:embed="rId2">
            <a:lum bright="-35000"/>
          </a:blip>
          <a:srcRect/>
          <a:stretch>
            <a:fillRect/>
          </a:stretch>
        </p:blipFill>
        <p:spPr bwMode="auto">
          <a:xfrm>
            <a:off x="734964" y="3393978"/>
            <a:ext cx="7717291" cy="32575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869B3E-97E0-47D8-9C64-F0A56F830C41}" type="slidenum">
              <a:rPr lang="en-US" smtClean="0"/>
              <a:pPr/>
              <a:t>24</a:t>
            </a:fld>
            <a:endParaRPr lang="en-US"/>
          </a:p>
        </p:txBody>
      </p:sp>
      <p:sp>
        <p:nvSpPr>
          <p:cNvPr id="6" name="Title 1"/>
          <p:cNvSpPr>
            <a:spLocks noGrp="1"/>
          </p:cNvSpPr>
          <p:nvPr>
            <p:ph type="title"/>
          </p:nvPr>
        </p:nvSpPr>
        <p:spPr>
          <a:xfrm>
            <a:off x="457200" y="274638"/>
            <a:ext cx="8229600" cy="1143000"/>
          </a:xfrm>
        </p:spPr>
        <p:txBody>
          <a:bodyPr>
            <a:normAutofit/>
          </a:bodyPr>
          <a:lstStyle/>
          <a:p>
            <a:r>
              <a:rPr lang="en-US" sz="3600" b="1" dirty="0"/>
              <a:t>throws</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lgn="just"/>
            <a:r>
              <a:rPr lang="en-US" sz="2400" dirty="0"/>
              <a:t>To make this example compile, you need to make two changes. First, you need to declare that </a:t>
            </a:r>
            <a:r>
              <a:rPr lang="en-US" sz="2400" b="1" dirty="0" err="1"/>
              <a:t>throwOne</a:t>
            </a:r>
            <a:r>
              <a:rPr lang="en-US" sz="2400" b="1" dirty="0"/>
              <a:t>( ) throw </a:t>
            </a:r>
            <a:r>
              <a:rPr lang="en-US" sz="2400" b="1" dirty="0" err="1"/>
              <a:t>IllegalAccessException</a:t>
            </a:r>
            <a:r>
              <a:rPr lang="en-US" sz="2400" b="1" dirty="0"/>
              <a:t>. Second, main( ) must define </a:t>
            </a:r>
            <a:r>
              <a:rPr lang="en-US" sz="2400" dirty="0"/>
              <a:t>a </a:t>
            </a:r>
            <a:r>
              <a:rPr lang="en-US" sz="2400" b="1" dirty="0"/>
              <a:t>try / catch statement that catches this exception.</a:t>
            </a:r>
          </a:p>
          <a:p>
            <a:pPr algn="just"/>
            <a:r>
              <a:rPr lang="en-US" sz="2400" b="1" dirty="0"/>
              <a:t>The corrected example is shown here:</a:t>
            </a:r>
          </a:p>
        </p:txBody>
      </p:sp>
      <p:pic>
        <p:nvPicPr>
          <p:cNvPr id="14338" name="Picture 2"/>
          <p:cNvPicPr>
            <a:picLocks noChangeAspect="1" noChangeArrowheads="1"/>
          </p:cNvPicPr>
          <p:nvPr/>
        </p:nvPicPr>
        <p:blipFill>
          <a:blip r:embed="rId2">
            <a:lum bright="-37000"/>
          </a:blip>
          <a:srcRect/>
          <a:stretch>
            <a:fillRect/>
          </a:stretch>
        </p:blipFill>
        <p:spPr bwMode="auto">
          <a:xfrm>
            <a:off x="319559" y="2868564"/>
            <a:ext cx="8519213" cy="3886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869B3E-97E0-47D8-9C64-F0A56F830C41}" type="slidenum">
              <a:rPr lang="en-US" smtClean="0"/>
              <a:pPr/>
              <a:t>25</a:t>
            </a:fld>
            <a:endParaRPr lang="en-US"/>
          </a:p>
        </p:txBody>
      </p:sp>
      <p:sp>
        <p:nvSpPr>
          <p:cNvPr id="6" name="Title 1"/>
          <p:cNvSpPr>
            <a:spLocks noGrp="1"/>
          </p:cNvSpPr>
          <p:nvPr>
            <p:ph type="title"/>
          </p:nvPr>
        </p:nvSpPr>
        <p:spPr>
          <a:xfrm>
            <a:off x="457200" y="76200"/>
            <a:ext cx="8229600" cy="563562"/>
          </a:xfrm>
        </p:spPr>
        <p:txBody>
          <a:bodyPr>
            <a:normAutofit fontScale="90000"/>
          </a:bodyPr>
          <a:lstStyle/>
          <a:p>
            <a:r>
              <a:rPr lang="en-US" sz="3600" b="1" dirty="0"/>
              <a:t>throws</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Here is the output generated by running this example program:</a:t>
            </a:r>
          </a:p>
          <a:p>
            <a:pPr>
              <a:buNone/>
            </a:pPr>
            <a:r>
              <a:rPr lang="en-US" sz="2700" dirty="0"/>
              <a:t>		</a:t>
            </a:r>
            <a:r>
              <a:rPr lang="en-US" sz="2700" b="1" dirty="0">
                <a:solidFill>
                  <a:srgbClr val="FF0000"/>
                </a:solidFill>
              </a:rPr>
              <a:t>inside </a:t>
            </a:r>
            <a:r>
              <a:rPr lang="en-US" sz="2700" b="1" dirty="0" err="1">
                <a:solidFill>
                  <a:srgbClr val="FF0000"/>
                </a:solidFill>
              </a:rPr>
              <a:t>throwOne</a:t>
            </a:r>
            <a:endParaRPr lang="en-US" sz="2700" b="1" dirty="0">
              <a:solidFill>
                <a:srgbClr val="FF0000"/>
              </a:solidFill>
            </a:endParaRPr>
          </a:p>
          <a:p>
            <a:pPr>
              <a:buNone/>
            </a:pPr>
            <a:r>
              <a:rPr lang="en-US" sz="2700" b="1" dirty="0">
                <a:solidFill>
                  <a:srgbClr val="FF0000"/>
                </a:solidFill>
              </a:rPr>
              <a:t>		caught </a:t>
            </a:r>
            <a:r>
              <a:rPr lang="en-US" sz="2700" b="1" dirty="0" err="1">
                <a:solidFill>
                  <a:srgbClr val="FF0000"/>
                </a:solidFill>
              </a:rPr>
              <a:t>java.lang.IllegalAccessException</a:t>
            </a:r>
            <a:r>
              <a:rPr lang="en-US" sz="2700" b="1" dirty="0">
                <a:solidFill>
                  <a:srgbClr val="FF0000"/>
                </a:solidFill>
              </a:rPr>
              <a:t>: demo</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26</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t>throws</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600" b="1" dirty="0"/>
              <a:t>Checked and unchecked exception</a:t>
            </a:r>
          </a:p>
        </p:txBody>
      </p:sp>
      <p:sp>
        <p:nvSpPr>
          <p:cNvPr id="3" name="Content Placeholder 2"/>
          <p:cNvSpPr>
            <a:spLocks noGrp="1"/>
          </p:cNvSpPr>
          <p:nvPr>
            <p:ph idx="1"/>
          </p:nvPr>
        </p:nvSpPr>
        <p:spPr>
          <a:xfrm>
            <a:off x="457200" y="1143000"/>
            <a:ext cx="8229600" cy="4724400"/>
          </a:xfrm>
        </p:spPr>
        <p:txBody>
          <a:bodyPr>
            <a:noAutofit/>
          </a:bodyPr>
          <a:lstStyle/>
          <a:p>
            <a:pPr algn="just"/>
            <a:r>
              <a:rPr lang="en-US" sz="2500" b="1" dirty="0"/>
              <a:t>Checked:</a:t>
            </a:r>
            <a:r>
              <a:rPr lang="en-US" sz="2500" dirty="0"/>
              <a:t> are the exceptions that are checked at compile time. If some code within a method throws a checked exception, then the method must either handle the exception or it must specify the exception using </a:t>
            </a:r>
            <a:r>
              <a:rPr lang="en-US" sz="2500" i="1" dirty="0"/>
              <a:t>throws </a:t>
            </a:r>
            <a:r>
              <a:rPr lang="en-US" sz="2500" dirty="0"/>
              <a:t>keyword.</a:t>
            </a:r>
          </a:p>
          <a:p>
            <a:pPr algn="just"/>
            <a:endParaRPr lang="en-US" sz="2500" dirty="0"/>
          </a:p>
          <a:p>
            <a:pPr algn="just"/>
            <a:r>
              <a:rPr lang="en-US" sz="2500" b="1" dirty="0"/>
              <a:t>Unchecked</a:t>
            </a:r>
            <a:r>
              <a:rPr lang="en-US" sz="2500" dirty="0"/>
              <a:t> are the exceptions that are not checked at compiled time. In C++, all exceptions are unchecked, so it is not forced by the compiler to either handle or specify the exception. It is up to the programmers to be civilized, and specify or catch the exceptions.</a:t>
            </a:r>
          </a:p>
          <a:p>
            <a:pPr algn="just"/>
            <a:r>
              <a:rPr lang="en-US" sz="2500" dirty="0"/>
              <a:t>In Java exceptions under </a:t>
            </a:r>
            <a:r>
              <a:rPr lang="en-US" sz="2500" i="1" dirty="0"/>
              <a:t>Error </a:t>
            </a:r>
            <a:r>
              <a:rPr lang="en-US" sz="2500" dirty="0"/>
              <a:t>and </a:t>
            </a:r>
            <a:r>
              <a:rPr lang="en-US" sz="2500" i="1" dirty="0" err="1"/>
              <a:t>RuntimeException</a:t>
            </a:r>
            <a:r>
              <a:rPr lang="en-US" sz="2500" i="1" dirty="0"/>
              <a:t> </a:t>
            </a:r>
            <a:r>
              <a:rPr lang="en-US" sz="2500" dirty="0"/>
              <a:t>classes are unchecked exceptions, everything else under </a:t>
            </a:r>
            <a:r>
              <a:rPr lang="en-US" sz="2500" dirty="0" err="1"/>
              <a:t>throwable</a:t>
            </a:r>
            <a:r>
              <a:rPr lang="en-US" sz="2500" dirty="0"/>
              <a:t> is checked.</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500" dirty="0"/>
              <a:t>Consider the following Java program. It compiles fine, but it throws </a:t>
            </a:r>
            <a:r>
              <a:rPr lang="en-US" sz="2500" i="1" dirty="0" err="1"/>
              <a:t>ArithmeticException</a:t>
            </a:r>
            <a:r>
              <a:rPr lang="en-US" sz="2500" dirty="0"/>
              <a:t> when run. The compiler allows it to compile, because </a:t>
            </a:r>
            <a:r>
              <a:rPr lang="en-US" sz="2500" b="1" i="1" dirty="0" err="1"/>
              <a:t>ArithmeticException</a:t>
            </a:r>
            <a:r>
              <a:rPr lang="en-US" sz="2500" dirty="0"/>
              <a:t> is an unchecked exception.</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28</a:t>
            </a:fld>
            <a:endParaRPr lang="en-US"/>
          </a:p>
        </p:txBody>
      </p:sp>
      <p:pic>
        <p:nvPicPr>
          <p:cNvPr id="44034" name="Picture 2"/>
          <p:cNvPicPr>
            <a:picLocks noChangeAspect="1" noChangeArrowheads="1"/>
          </p:cNvPicPr>
          <p:nvPr/>
        </p:nvPicPr>
        <p:blipFill>
          <a:blip r:embed="rId2"/>
          <a:srcRect/>
          <a:stretch>
            <a:fillRect/>
          </a:stretch>
        </p:blipFill>
        <p:spPr bwMode="auto">
          <a:xfrm>
            <a:off x="1600200" y="3429000"/>
            <a:ext cx="6172200" cy="2586446"/>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152400"/>
            <a:ext cx="8229600" cy="868362"/>
          </a:xfrm>
        </p:spPr>
        <p:txBody>
          <a:bodyPr>
            <a:normAutofit/>
          </a:bodyPr>
          <a:lstStyle/>
          <a:p>
            <a:r>
              <a:rPr lang="en-US" sz="3600" b="1" dirty="0"/>
              <a:t>Checked and unchecked exception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 Exception propagation</a:t>
            </a:r>
          </a:p>
        </p:txBody>
      </p:sp>
      <p:sp>
        <p:nvSpPr>
          <p:cNvPr id="3" name="Content Placeholder 2"/>
          <p:cNvSpPr>
            <a:spLocks noGrp="1"/>
          </p:cNvSpPr>
          <p:nvPr>
            <p:ph idx="1"/>
          </p:nvPr>
        </p:nvSpPr>
        <p:spPr/>
        <p:txBody>
          <a:bodyPr>
            <a:normAutofit/>
          </a:bodyPr>
          <a:lstStyle/>
          <a:p>
            <a:pPr algn="just"/>
            <a:r>
              <a:rPr lang="en-US" sz="2600" dirty="0"/>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a:t>
            </a:r>
          </a:p>
          <a:p>
            <a:pPr algn="just">
              <a:buNone/>
            </a:pPr>
            <a:r>
              <a:rPr lang="en-US" sz="2600" dirty="0"/>
              <a:t>	This is called </a:t>
            </a:r>
            <a:r>
              <a:rPr lang="en-US" sz="2600" b="1" dirty="0"/>
              <a:t>exception propagation</a:t>
            </a:r>
            <a:r>
              <a:rPr lang="en-US" sz="2600" dirty="0"/>
              <a:t>.</a:t>
            </a:r>
          </a:p>
        </p:txBody>
      </p:sp>
      <p:sp>
        <p:nvSpPr>
          <p:cNvPr id="4" name="Slide Number Placeholder 3"/>
          <p:cNvSpPr>
            <a:spLocks noGrp="1"/>
          </p:cNvSpPr>
          <p:nvPr>
            <p:ph type="sldNum" sz="quarter" idx="12"/>
          </p:nvPr>
        </p:nvSpPr>
        <p:spPr/>
        <p:txBody>
          <a:bodyPr/>
          <a:lstStyle/>
          <a:p>
            <a:fld id="{73869B3E-97E0-47D8-9C64-F0A56F830C4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Multiple catch Clauses</a:t>
            </a:r>
            <a:endParaRPr lang="en-US" sz="3200" dirty="0"/>
          </a:p>
        </p:txBody>
      </p:sp>
      <p:sp>
        <p:nvSpPr>
          <p:cNvPr id="3" name="Content Placeholder 2"/>
          <p:cNvSpPr>
            <a:spLocks noGrp="1"/>
          </p:cNvSpPr>
          <p:nvPr>
            <p:ph idx="1"/>
          </p:nvPr>
        </p:nvSpPr>
        <p:spPr>
          <a:xfrm>
            <a:off x="228600" y="1219200"/>
            <a:ext cx="8686800" cy="4906963"/>
          </a:xfrm>
        </p:spPr>
        <p:txBody>
          <a:bodyPr>
            <a:noAutofit/>
          </a:bodyPr>
          <a:lstStyle/>
          <a:p>
            <a:pPr algn="just"/>
            <a:r>
              <a:rPr lang="en-US" sz="2700" dirty="0"/>
              <a:t>In some cases, more than one exception could be raised by a single piece of code. </a:t>
            </a:r>
          </a:p>
          <a:p>
            <a:pPr algn="just"/>
            <a:r>
              <a:rPr lang="en-US" sz="2700" dirty="0"/>
              <a:t>To handle this type of situation, you can specify two or more </a:t>
            </a:r>
            <a:r>
              <a:rPr lang="en-US" sz="2700" b="1" dirty="0"/>
              <a:t>catch clauses, each catching a </a:t>
            </a:r>
            <a:r>
              <a:rPr lang="en-US" sz="2700" dirty="0"/>
              <a:t>different type of exception.</a:t>
            </a:r>
          </a:p>
          <a:p>
            <a:pPr algn="just"/>
            <a:r>
              <a:rPr lang="en-US" sz="2700" dirty="0"/>
              <a:t>When an exception is thrown, each </a:t>
            </a:r>
            <a:r>
              <a:rPr lang="en-US" sz="2700" b="1" dirty="0"/>
              <a:t>catch statement is </a:t>
            </a:r>
            <a:r>
              <a:rPr lang="en-US" sz="2700" dirty="0"/>
              <a:t>inspected in order, and the first one whose type matches that of the exception is executed. </a:t>
            </a:r>
          </a:p>
          <a:p>
            <a:pPr algn="just"/>
            <a:r>
              <a:rPr lang="en-US" sz="2700" dirty="0"/>
              <a:t>After one </a:t>
            </a:r>
            <a:r>
              <a:rPr lang="en-US" sz="2700" b="1" dirty="0"/>
              <a:t>catch statement executes, the others are bypassed, and execution </a:t>
            </a:r>
            <a:r>
              <a:rPr lang="en-US" sz="2700" dirty="0"/>
              <a:t>continues after the </a:t>
            </a:r>
            <a:r>
              <a:rPr lang="en-US" sz="2700" b="1" dirty="0"/>
              <a:t>try / catch block.</a:t>
            </a:r>
            <a:endParaRPr lang="en-US" sz="27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30</a:t>
            </a:fld>
            <a:endParaRPr lang="en-US"/>
          </a:p>
        </p:txBody>
      </p:sp>
      <p:sp>
        <p:nvSpPr>
          <p:cNvPr id="5" name="Rectangle 4"/>
          <p:cNvSpPr/>
          <p:nvPr/>
        </p:nvSpPr>
        <p:spPr>
          <a:xfrm>
            <a:off x="457200" y="796290"/>
            <a:ext cx="7924800" cy="5909310"/>
          </a:xfrm>
          <a:prstGeom prst="rect">
            <a:avLst/>
          </a:prstGeom>
          <a:ln>
            <a:solidFill>
              <a:schemeClr val="accent1"/>
            </a:solidFill>
          </a:ln>
        </p:spPr>
        <p:txBody>
          <a:bodyPr wrap="square">
            <a:spAutoFit/>
          </a:bodyPr>
          <a:lstStyle/>
          <a:p>
            <a:r>
              <a:rPr lang="en-US" sz="2100" b="1" dirty="0"/>
              <a:t>class</a:t>
            </a:r>
            <a:r>
              <a:rPr lang="en-US" sz="2100" dirty="0"/>
              <a:t> TestExceptionPropagation1{  </a:t>
            </a:r>
          </a:p>
          <a:p>
            <a:r>
              <a:rPr lang="en-US" sz="2100" dirty="0"/>
              <a:t>  </a:t>
            </a:r>
            <a:r>
              <a:rPr lang="en-US" sz="2100" b="1" dirty="0"/>
              <a:t>void</a:t>
            </a:r>
            <a:r>
              <a:rPr lang="en-US" sz="2100" dirty="0"/>
              <a:t> m(){  </a:t>
            </a:r>
          </a:p>
          <a:p>
            <a:r>
              <a:rPr lang="en-US" sz="2100" dirty="0"/>
              <a:t>    </a:t>
            </a:r>
            <a:r>
              <a:rPr lang="en-US" sz="2100" b="1" dirty="0" err="1"/>
              <a:t>int</a:t>
            </a:r>
            <a:r>
              <a:rPr lang="en-US" sz="2100" dirty="0"/>
              <a:t> data=50/0;  </a:t>
            </a:r>
          </a:p>
          <a:p>
            <a:r>
              <a:rPr lang="en-US" sz="2100" dirty="0"/>
              <a:t>  }  </a:t>
            </a:r>
          </a:p>
          <a:p>
            <a:r>
              <a:rPr lang="en-US" sz="2100" dirty="0"/>
              <a:t>  </a:t>
            </a:r>
            <a:r>
              <a:rPr lang="en-US" sz="2100" b="1" dirty="0"/>
              <a:t>void</a:t>
            </a:r>
            <a:r>
              <a:rPr lang="en-US" sz="2100" dirty="0"/>
              <a:t> n(){  </a:t>
            </a:r>
          </a:p>
          <a:p>
            <a:r>
              <a:rPr lang="en-US" sz="2100" dirty="0"/>
              <a:t>    m();  </a:t>
            </a:r>
          </a:p>
          <a:p>
            <a:r>
              <a:rPr lang="en-US" sz="2100" dirty="0"/>
              <a:t>  }  </a:t>
            </a:r>
          </a:p>
          <a:p>
            <a:r>
              <a:rPr lang="en-US" sz="2100" dirty="0"/>
              <a:t>  </a:t>
            </a:r>
            <a:r>
              <a:rPr lang="en-US" sz="2100" b="1" dirty="0"/>
              <a:t>void</a:t>
            </a:r>
            <a:r>
              <a:rPr lang="en-US" sz="2100" dirty="0"/>
              <a:t> p(){  </a:t>
            </a:r>
          </a:p>
          <a:p>
            <a:r>
              <a:rPr lang="en-US" sz="2100" dirty="0"/>
              <a:t>   </a:t>
            </a:r>
            <a:r>
              <a:rPr lang="en-US" sz="2100" b="1" dirty="0"/>
              <a:t>try</a:t>
            </a:r>
            <a:r>
              <a:rPr lang="en-US" sz="2100" dirty="0"/>
              <a:t>{  </a:t>
            </a:r>
          </a:p>
          <a:p>
            <a:r>
              <a:rPr lang="en-US" sz="2100" dirty="0"/>
              <a:t>    n();  </a:t>
            </a:r>
          </a:p>
          <a:p>
            <a:r>
              <a:rPr lang="en-US" sz="2100" dirty="0"/>
              <a:t>   }</a:t>
            </a:r>
            <a:r>
              <a:rPr lang="en-US" sz="2100" b="1" dirty="0"/>
              <a:t>catch</a:t>
            </a:r>
            <a:r>
              <a:rPr lang="en-US" sz="2100" dirty="0"/>
              <a:t>(Exception e){</a:t>
            </a:r>
            <a:r>
              <a:rPr lang="en-US" sz="2100" dirty="0" err="1"/>
              <a:t>System.out.println</a:t>
            </a:r>
            <a:r>
              <a:rPr lang="en-US" sz="2100" dirty="0"/>
              <a:t>("exception handled");}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TestExceptionPropagation1 </a:t>
            </a:r>
            <a:r>
              <a:rPr lang="en-US" sz="2100" dirty="0" err="1"/>
              <a:t>obj</a:t>
            </a:r>
            <a:r>
              <a:rPr lang="en-US" sz="2100" dirty="0"/>
              <a:t>=</a:t>
            </a:r>
            <a:r>
              <a:rPr lang="en-US" sz="2100" b="1" dirty="0"/>
              <a:t>new</a:t>
            </a:r>
            <a:r>
              <a:rPr lang="en-US" sz="2100" dirty="0"/>
              <a:t> TestExceptionPropagation1();  </a:t>
            </a:r>
          </a:p>
          <a:p>
            <a:r>
              <a:rPr lang="en-US" sz="2100" dirty="0"/>
              <a:t>   </a:t>
            </a:r>
            <a:r>
              <a:rPr lang="en-US" sz="2100" dirty="0" err="1"/>
              <a:t>obj.p</a:t>
            </a:r>
            <a:r>
              <a:rPr lang="en-US" sz="2100" dirty="0"/>
              <a:t>();  </a:t>
            </a:r>
          </a:p>
          <a:p>
            <a:r>
              <a:rPr lang="en-US" sz="2100" dirty="0"/>
              <a:t>   </a:t>
            </a:r>
            <a:r>
              <a:rPr lang="en-US" sz="2100" dirty="0" err="1"/>
              <a:t>System.out.println</a:t>
            </a:r>
            <a:r>
              <a:rPr lang="en-US" sz="2100" dirty="0"/>
              <a:t>("normal flow...");  </a:t>
            </a:r>
          </a:p>
          <a:p>
            <a:r>
              <a:rPr lang="en-US" sz="2100" dirty="0"/>
              <a:t>  }  </a:t>
            </a:r>
          </a:p>
          <a:p>
            <a:r>
              <a:rPr lang="en-US" sz="2100" dirty="0"/>
              <a:t>}</a:t>
            </a:r>
          </a:p>
        </p:txBody>
      </p:sp>
      <p:sp>
        <p:nvSpPr>
          <p:cNvPr id="40961" name="Rectangle 1"/>
          <p:cNvSpPr>
            <a:spLocks noChangeArrowheads="1"/>
          </p:cNvSpPr>
          <p:nvPr/>
        </p:nvSpPr>
        <p:spPr bwMode="auto">
          <a:xfrm>
            <a:off x="5257800" y="1905000"/>
            <a:ext cx="2286000" cy="969496"/>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exception handled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Unicode MS" pitchFamily="34" charset="-128"/>
                <a:cs typeface="Arial" pitchFamily="34" charset="0"/>
              </a:rPr>
              <a:t>normal flow...</a:t>
            </a:r>
            <a:r>
              <a:rPr kumimoji="0" lang="en-US" sz="1900" b="0" i="0" u="none" strike="noStrike" cap="none" normalizeH="0" baseline="0" dirty="0">
                <a:ln>
                  <a:noFill/>
                </a:ln>
                <a:solidFill>
                  <a:schemeClr val="tx1"/>
                </a:solidFill>
                <a:effectLst/>
                <a:latin typeface="Arial" pitchFamily="34" charset="0"/>
                <a:cs typeface="Arial" pitchFamily="34" charset="0"/>
              </a:rPr>
              <a:t> </a:t>
            </a:r>
          </a:p>
        </p:txBody>
      </p:sp>
      <p:sp>
        <p:nvSpPr>
          <p:cNvPr id="7" name="Title 1"/>
          <p:cNvSpPr>
            <a:spLocks noGrp="1"/>
          </p:cNvSpPr>
          <p:nvPr>
            <p:ph type="title"/>
          </p:nvPr>
        </p:nvSpPr>
        <p:spPr>
          <a:xfrm>
            <a:off x="228600" y="76200"/>
            <a:ext cx="8915400" cy="533400"/>
          </a:xfrm>
        </p:spPr>
        <p:txBody>
          <a:bodyPr>
            <a:normAutofit fontScale="90000"/>
          </a:bodyPr>
          <a:lstStyle/>
          <a:p>
            <a:r>
              <a:rPr lang="en-US" sz="3600" b="1" dirty="0"/>
              <a:t>Java Exception (unchecked) propagation: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59363"/>
          </a:xfrm>
        </p:spPr>
        <p:txBody>
          <a:bodyPr>
            <a:normAutofit/>
          </a:bodyPr>
          <a:lstStyle/>
          <a:p>
            <a:pPr algn="just"/>
            <a:r>
              <a:rPr lang="en-US" sz="2500" dirty="0"/>
              <a:t>In the above example exception occurs in </a:t>
            </a:r>
            <a:r>
              <a:rPr lang="en-US" sz="2500" b="1" dirty="0"/>
              <a:t>m() </a:t>
            </a:r>
            <a:r>
              <a:rPr lang="en-US" sz="2500" dirty="0"/>
              <a:t>method where it is not handled, so it is propagated to previous </a:t>
            </a:r>
            <a:r>
              <a:rPr lang="en-US" sz="2500" b="1" dirty="0"/>
              <a:t>n() </a:t>
            </a:r>
            <a:r>
              <a:rPr lang="en-US" sz="2500" dirty="0"/>
              <a:t>method where it is not handled, again it is propagated to </a:t>
            </a:r>
            <a:r>
              <a:rPr lang="en-US" sz="2500" b="1" dirty="0"/>
              <a:t>p()</a:t>
            </a:r>
            <a:r>
              <a:rPr lang="en-US" sz="2500" dirty="0"/>
              <a:t> method where exception is handled.</a:t>
            </a:r>
          </a:p>
          <a:p>
            <a:pPr algn="just"/>
            <a:r>
              <a:rPr lang="en-US" sz="2500" dirty="0"/>
              <a:t>Exception can be handled in any method in call stack either in </a:t>
            </a:r>
            <a:r>
              <a:rPr lang="en-US" sz="2500" b="1" dirty="0"/>
              <a:t>main() method, p() method, n() method or m() method.</a:t>
            </a:r>
          </a:p>
          <a:p>
            <a:pPr algn="just"/>
            <a:endParaRPr lang="en-US" sz="25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31</a:t>
            </a:fld>
            <a:endParaRPr lang="en-US"/>
          </a:p>
        </p:txBody>
      </p:sp>
      <p:pic>
        <p:nvPicPr>
          <p:cNvPr id="43010" name="Picture 2"/>
          <p:cNvPicPr>
            <a:picLocks noChangeAspect="1" noChangeArrowheads="1"/>
          </p:cNvPicPr>
          <p:nvPr/>
        </p:nvPicPr>
        <p:blipFill>
          <a:blip r:embed="rId2"/>
          <a:srcRect/>
          <a:stretch>
            <a:fillRect/>
          </a:stretch>
        </p:blipFill>
        <p:spPr bwMode="auto">
          <a:xfrm>
            <a:off x="2133600" y="3352800"/>
            <a:ext cx="4673252" cy="3457575"/>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228600" y="88488"/>
            <a:ext cx="8610600" cy="792162"/>
          </a:xfrm>
        </p:spPr>
        <p:txBody>
          <a:bodyPr>
            <a:normAutofit fontScale="90000"/>
          </a:bodyPr>
          <a:lstStyle/>
          <a:p>
            <a:r>
              <a:rPr lang="en-US" sz="3600" b="1" dirty="0"/>
              <a:t>Java Exception (unchecked) propagation: 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a:t>Checked exceptions are not propagated</a:t>
            </a:r>
            <a:endParaRPr lang="en-US" sz="32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32</a:t>
            </a:fld>
            <a:endParaRPr lang="en-US"/>
          </a:p>
        </p:txBody>
      </p:sp>
      <p:sp>
        <p:nvSpPr>
          <p:cNvPr id="5" name="Rectangle 4"/>
          <p:cNvSpPr/>
          <p:nvPr/>
        </p:nvSpPr>
        <p:spPr>
          <a:xfrm>
            <a:off x="762000" y="549325"/>
            <a:ext cx="7543800" cy="6232475"/>
          </a:xfrm>
          <a:prstGeom prst="rect">
            <a:avLst/>
          </a:prstGeom>
          <a:ln>
            <a:solidFill>
              <a:schemeClr val="accent1"/>
            </a:solidFill>
          </a:ln>
        </p:spPr>
        <p:txBody>
          <a:bodyPr wrap="square">
            <a:spAutoFit/>
          </a:bodyPr>
          <a:lstStyle/>
          <a:p>
            <a:r>
              <a:rPr lang="en-US" sz="2100" b="1" dirty="0"/>
              <a:t>class</a:t>
            </a:r>
            <a:r>
              <a:rPr lang="en-US" sz="2100" dirty="0"/>
              <a:t> TestExceptionPropagation2{  </a:t>
            </a:r>
          </a:p>
          <a:p>
            <a:r>
              <a:rPr lang="en-US" sz="2100" dirty="0"/>
              <a:t>  </a:t>
            </a:r>
            <a:r>
              <a:rPr lang="en-US" sz="2100" b="1" dirty="0"/>
              <a:t>void</a:t>
            </a:r>
            <a:r>
              <a:rPr lang="en-US" sz="2100" dirty="0"/>
              <a:t> m(){  </a:t>
            </a:r>
          </a:p>
          <a:p>
            <a:r>
              <a:rPr lang="en-US" sz="2100" dirty="0"/>
              <a:t>    </a:t>
            </a:r>
            <a:r>
              <a:rPr lang="en-US" sz="2100" b="1" dirty="0"/>
              <a:t>throw</a:t>
            </a:r>
            <a:r>
              <a:rPr lang="en-US" sz="2100" dirty="0"/>
              <a:t> </a:t>
            </a:r>
            <a:r>
              <a:rPr lang="en-US" sz="2100" b="1" dirty="0"/>
              <a:t>new</a:t>
            </a:r>
            <a:r>
              <a:rPr lang="en-US" sz="2100" dirty="0"/>
              <a:t> </a:t>
            </a:r>
            <a:r>
              <a:rPr lang="en-US" sz="2100" dirty="0" err="1"/>
              <a:t>java.io.IOException</a:t>
            </a:r>
            <a:r>
              <a:rPr lang="en-US" sz="2100" dirty="0"/>
              <a:t>("device error");//checked exception  </a:t>
            </a:r>
          </a:p>
          <a:p>
            <a:r>
              <a:rPr lang="en-US" sz="2100" dirty="0"/>
              <a:t>  }  </a:t>
            </a:r>
          </a:p>
          <a:p>
            <a:r>
              <a:rPr lang="en-US" sz="2100" dirty="0"/>
              <a:t>  </a:t>
            </a:r>
            <a:r>
              <a:rPr lang="en-US" sz="2100" b="1" dirty="0"/>
              <a:t>void</a:t>
            </a:r>
            <a:r>
              <a:rPr lang="en-US" sz="2100" dirty="0"/>
              <a:t> n(){  </a:t>
            </a:r>
          </a:p>
          <a:p>
            <a:r>
              <a:rPr lang="en-US" sz="2100" dirty="0"/>
              <a:t>    m();  </a:t>
            </a:r>
          </a:p>
          <a:p>
            <a:r>
              <a:rPr lang="en-US" sz="2100" dirty="0"/>
              <a:t>  }  </a:t>
            </a:r>
          </a:p>
          <a:p>
            <a:r>
              <a:rPr lang="en-US" sz="2100" dirty="0"/>
              <a:t>  </a:t>
            </a:r>
            <a:r>
              <a:rPr lang="en-US" sz="2100" b="1" dirty="0"/>
              <a:t>void</a:t>
            </a:r>
            <a:r>
              <a:rPr lang="en-US" sz="2100" dirty="0"/>
              <a:t> p(){  </a:t>
            </a:r>
          </a:p>
          <a:p>
            <a:r>
              <a:rPr lang="en-US" sz="2100" dirty="0"/>
              <a:t>   </a:t>
            </a:r>
            <a:r>
              <a:rPr lang="en-US" sz="2100" b="1" dirty="0"/>
              <a:t>try</a:t>
            </a:r>
            <a:r>
              <a:rPr lang="en-US" sz="2100" dirty="0"/>
              <a:t>{  </a:t>
            </a:r>
          </a:p>
          <a:p>
            <a:r>
              <a:rPr lang="en-US" sz="2100" dirty="0"/>
              <a:t>    n();  </a:t>
            </a:r>
          </a:p>
          <a:p>
            <a:r>
              <a:rPr lang="en-US" sz="2100" dirty="0"/>
              <a:t>   }</a:t>
            </a:r>
            <a:r>
              <a:rPr lang="en-US" sz="2100" b="1" dirty="0"/>
              <a:t>catch</a:t>
            </a:r>
            <a:r>
              <a:rPr lang="en-US" sz="2100" dirty="0"/>
              <a:t>(Exception e){</a:t>
            </a:r>
            <a:r>
              <a:rPr lang="en-US" sz="2100" dirty="0" err="1"/>
              <a:t>System.out.println</a:t>
            </a:r>
            <a:r>
              <a:rPr lang="en-US" sz="2100" dirty="0"/>
              <a:t>("exception </a:t>
            </a:r>
            <a:r>
              <a:rPr lang="en-US" sz="2100" dirty="0" err="1"/>
              <a:t>handeled</a:t>
            </a:r>
            <a:r>
              <a:rPr lang="en-US" sz="2100" dirty="0"/>
              <a:t>");}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TestExceptionPropagation2 </a:t>
            </a:r>
            <a:r>
              <a:rPr lang="en-US" sz="2100" dirty="0" err="1"/>
              <a:t>obj</a:t>
            </a:r>
            <a:r>
              <a:rPr lang="en-US" sz="2100" dirty="0"/>
              <a:t>=</a:t>
            </a:r>
            <a:r>
              <a:rPr lang="en-US" sz="2100" b="1" dirty="0"/>
              <a:t>new</a:t>
            </a:r>
            <a:r>
              <a:rPr lang="en-US" sz="2100" dirty="0"/>
              <a:t> TestExceptionPropagation2();</a:t>
            </a:r>
          </a:p>
          <a:p>
            <a:r>
              <a:rPr lang="en-US" sz="2100" dirty="0"/>
              <a:t>   </a:t>
            </a:r>
            <a:r>
              <a:rPr lang="en-US" sz="2100" dirty="0" err="1"/>
              <a:t>obj.p</a:t>
            </a:r>
            <a:r>
              <a:rPr lang="en-US" sz="2100" dirty="0"/>
              <a:t>();  </a:t>
            </a:r>
          </a:p>
          <a:p>
            <a:r>
              <a:rPr lang="en-US" sz="2100" dirty="0"/>
              <a:t>   </a:t>
            </a:r>
            <a:r>
              <a:rPr lang="en-US" sz="2100" dirty="0" err="1"/>
              <a:t>System.out.println</a:t>
            </a:r>
            <a:r>
              <a:rPr lang="en-US" sz="2100" dirty="0"/>
              <a:t>("normal flow");  </a:t>
            </a:r>
          </a:p>
          <a:p>
            <a:r>
              <a:rPr lang="en-US" sz="2100" dirty="0"/>
              <a:t>  }  </a:t>
            </a:r>
          </a:p>
          <a:p>
            <a:r>
              <a:rPr lang="en-US" sz="2100" dirty="0"/>
              <a:t>}</a:t>
            </a:r>
          </a:p>
        </p:txBody>
      </p:sp>
      <p:sp>
        <p:nvSpPr>
          <p:cNvPr id="45057" name="Rectangle 1"/>
          <p:cNvSpPr>
            <a:spLocks noChangeArrowheads="1"/>
          </p:cNvSpPr>
          <p:nvPr/>
        </p:nvSpPr>
        <p:spPr bwMode="auto">
          <a:xfrm>
            <a:off x="5562600" y="2438400"/>
            <a:ext cx="2286000" cy="646331"/>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Compile Time Error</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Rule: By default Unchecked Exceptions are forwarded in calling chain (propagated).</a:t>
            </a:r>
          </a:p>
          <a:p>
            <a:pPr algn="just"/>
            <a:endParaRPr lang="en-US" sz="2600" dirty="0"/>
          </a:p>
          <a:p>
            <a:pPr algn="just"/>
            <a:r>
              <a:rPr lang="en-US" sz="2600" dirty="0"/>
              <a:t>Rule: By default, Checked Exceptions are not forwarded in calling chain (propagated).</a:t>
            </a:r>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33</a:t>
            </a:fld>
            <a:endParaRPr lang="en-US"/>
          </a:p>
        </p:txBody>
      </p:sp>
      <p:sp>
        <p:nvSpPr>
          <p:cNvPr id="5" name="Title 1"/>
          <p:cNvSpPr>
            <a:spLocks noGrp="1"/>
          </p:cNvSpPr>
          <p:nvPr>
            <p:ph type="title"/>
          </p:nvPr>
        </p:nvSpPr>
        <p:spPr>
          <a:xfrm>
            <a:off x="457200" y="274638"/>
            <a:ext cx="8229600" cy="1143000"/>
          </a:xfrm>
        </p:spPr>
        <p:txBody>
          <a:bodyPr>
            <a:normAutofit/>
          </a:bodyPr>
          <a:lstStyle/>
          <a:p>
            <a:r>
              <a:rPr lang="en-US" sz="3600" b="1" dirty="0"/>
              <a:t>Java Exception propagation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0" y="46038"/>
            <a:ext cx="8991600" cy="563562"/>
          </a:xfrm>
        </p:spPr>
        <p:txBody>
          <a:bodyPr>
            <a:noAutofit/>
          </a:bodyPr>
          <a:lstStyle/>
          <a:p>
            <a:r>
              <a:rPr lang="en-US" sz="3200" b="1" dirty="0"/>
              <a:t>Checked Exception can be propagated using throws</a:t>
            </a:r>
          </a:p>
        </p:txBody>
      </p:sp>
      <p:sp>
        <p:nvSpPr>
          <p:cNvPr id="3" name="Content Placeholder 2"/>
          <p:cNvSpPr>
            <a:spLocks noGrp="1"/>
          </p:cNvSpPr>
          <p:nvPr>
            <p:ph idx="1"/>
          </p:nvPr>
        </p:nvSpPr>
        <p:spPr>
          <a:xfrm>
            <a:off x="29496" y="1600200"/>
            <a:ext cx="1752600" cy="3505200"/>
          </a:xfrm>
          <a:ln>
            <a:solidFill>
              <a:schemeClr val="accent1"/>
            </a:solidFill>
          </a:ln>
        </p:spPr>
        <p:txBody>
          <a:bodyPr>
            <a:normAutofit fontScale="92500" lnSpcReduction="20000"/>
          </a:bodyPr>
          <a:lstStyle/>
          <a:p>
            <a:pPr algn="just"/>
            <a:r>
              <a:rPr lang="en-US" sz="2200" dirty="0"/>
              <a:t>Let's see the example of java throws clause which describes that checked exceptions can be propagated by throws keyword.</a:t>
            </a:r>
          </a:p>
        </p:txBody>
      </p:sp>
      <p:sp>
        <p:nvSpPr>
          <p:cNvPr id="4" name="Slide Number Placeholder 3"/>
          <p:cNvSpPr>
            <a:spLocks noGrp="1"/>
          </p:cNvSpPr>
          <p:nvPr>
            <p:ph type="sldNum" sz="quarter" idx="12"/>
          </p:nvPr>
        </p:nvSpPr>
        <p:spPr/>
        <p:txBody>
          <a:bodyPr/>
          <a:lstStyle/>
          <a:p>
            <a:fld id="{73869B3E-97E0-47D8-9C64-F0A56F830C41}" type="slidenum">
              <a:rPr lang="en-US" smtClean="0"/>
              <a:pPr/>
              <a:t>34</a:t>
            </a:fld>
            <a:endParaRPr lang="en-US"/>
          </a:p>
        </p:txBody>
      </p:sp>
      <p:sp>
        <p:nvSpPr>
          <p:cNvPr id="5" name="Rectangle 4"/>
          <p:cNvSpPr/>
          <p:nvPr/>
        </p:nvSpPr>
        <p:spPr>
          <a:xfrm>
            <a:off x="1828800" y="609600"/>
            <a:ext cx="7239000" cy="6232475"/>
          </a:xfrm>
          <a:prstGeom prst="rect">
            <a:avLst/>
          </a:prstGeom>
          <a:ln>
            <a:solidFill>
              <a:schemeClr val="accent1"/>
            </a:solidFill>
          </a:ln>
        </p:spPr>
        <p:txBody>
          <a:bodyPr wrap="square">
            <a:spAutoFit/>
          </a:bodyPr>
          <a:lstStyle/>
          <a:p>
            <a:r>
              <a:rPr lang="en-US" sz="2100" b="1" dirty="0"/>
              <a:t>import</a:t>
            </a:r>
            <a:r>
              <a:rPr lang="en-US" sz="2100" dirty="0"/>
              <a:t> </a:t>
            </a:r>
            <a:r>
              <a:rPr lang="en-US" sz="2100" dirty="0" err="1"/>
              <a:t>java.io.IOException</a:t>
            </a:r>
            <a:r>
              <a:rPr lang="en-US" sz="2100" dirty="0"/>
              <a:t>;  </a:t>
            </a:r>
          </a:p>
          <a:p>
            <a:r>
              <a:rPr lang="en-US" sz="2100" b="1" dirty="0"/>
              <a:t>class</a:t>
            </a:r>
            <a:r>
              <a:rPr lang="en-US" sz="2100" dirty="0"/>
              <a:t> Testthrows1{  </a:t>
            </a:r>
          </a:p>
          <a:p>
            <a:r>
              <a:rPr lang="en-US" sz="2100" dirty="0"/>
              <a:t>  </a:t>
            </a:r>
            <a:r>
              <a:rPr lang="en-US" sz="2100" b="1" dirty="0"/>
              <a:t>void</a:t>
            </a:r>
            <a:r>
              <a:rPr lang="en-US" sz="2100" dirty="0"/>
              <a:t> m()</a:t>
            </a:r>
            <a:r>
              <a:rPr lang="en-US" sz="2100" b="1" dirty="0"/>
              <a:t>throws</a:t>
            </a:r>
            <a:r>
              <a:rPr lang="en-US" sz="2100" dirty="0"/>
              <a:t> </a:t>
            </a:r>
            <a:r>
              <a:rPr lang="en-US" sz="2100" dirty="0" err="1"/>
              <a:t>IOException</a:t>
            </a:r>
            <a:r>
              <a:rPr lang="en-US" sz="2100" dirty="0"/>
              <a:t>{  </a:t>
            </a:r>
          </a:p>
          <a:p>
            <a:r>
              <a:rPr lang="en-US" sz="2100" dirty="0"/>
              <a:t>    </a:t>
            </a:r>
            <a:r>
              <a:rPr lang="en-US" sz="2100" b="1" dirty="0"/>
              <a:t>throw</a:t>
            </a:r>
            <a:r>
              <a:rPr lang="en-US" sz="2100" dirty="0"/>
              <a:t> </a:t>
            </a:r>
            <a:r>
              <a:rPr lang="en-US" sz="2100" b="1" dirty="0"/>
              <a:t>new</a:t>
            </a:r>
            <a:r>
              <a:rPr lang="en-US" sz="2100" dirty="0"/>
              <a:t> </a:t>
            </a:r>
            <a:r>
              <a:rPr lang="en-US" sz="2100" dirty="0" err="1"/>
              <a:t>IOException</a:t>
            </a:r>
            <a:r>
              <a:rPr lang="en-US" sz="2100" dirty="0"/>
              <a:t>("device error");//checked exception  </a:t>
            </a:r>
          </a:p>
          <a:p>
            <a:r>
              <a:rPr lang="en-US" sz="2100" dirty="0"/>
              <a:t>  }  </a:t>
            </a:r>
          </a:p>
          <a:p>
            <a:r>
              <a:rPr lang="en-US" sz="2100" dirty="0"/>
              <a:t>  </a:t>
            </a:r>
            <a:r>
              <a:rPr lang="en-US" sz="2100" b="1" dirty="0"/>
              <a:t>void</a:t>
            </a:r>
            <a:r>
              <a:rPr lang="en-US" sz="2100" dirty="0"/>
              <a:t> n()</a:t>
            </a:r>
            <a:r>
              <a:rPr lang="en-US" sz="2100" b="1" dirty="0"/>
              <a:t>throws</a:t>
            </a:r>
            <a:r>
              <a:rPr lang="en-US" sz="2100" dirty="0"/>
              <a:t> </a:t>
            </a:r>
            <a:r>
              <a:rPr lang="en-US" sz="2100" dirty="0" err="1"/>
              <a:t>IOException</a:t>
            </a:r>
            <a:r>
              <a:rPr lang="en-US" sz="2100" dirty="0"/>
              <a:t>{  </a:t>
            </a:r>
          </a:p>
          <a:p>
            <a:r>
              <a:rPr lang="en-US" sz="2100" dirty="0"/>
              <a:t>    m();  </a:t>
            </a:r>
          </a:p>
          <a:p>
            <a:r>
              <a:rPr lang="en-US" sz="2100" dirty="0"/>
              <a:t>  }  </a:t>
            </a:r>
          </a:p>
          <a:p>
            <a:r>
              <a:rPr lang="en-US" sz="2100" dirty="0"/>
              <a:t>  </a:t>
            </a:r>
            <a:r>
              <a:rPr lang="en-US" sz="2100" b="1" dirty="0"/>
              <a:t>void</a:t>
            </a:r>
            <a:r>
              <a:rPr lang="en-US" sz="2100" dirty="0"/>
              <a:t> p(){  </a:t>
            </a:r>
          </a:p>
          <a:p>
            <a:r>
              <a:rPr lang="en-US" sz="2100" dirty="0"/>
              <a:t>   </a:t>
            </a:r>
            <a:r>
              <a:rPr lang="en-US" sz="2100" b="1" dirty="0"/>
              <a:t>try</a:t>
            </a:r>
            <a:r>
              <a:rPr lang="en-US" sz="2100" dirty="0"/>
              <a:t>{  </a:t>
            </a:r>
          </a:p>
          <a:p>
            <a:r>
              <a:rPr lang="en-US" sz="2100" dirty="0"/>
              <a:t>    n();  </a:t>
            </a:r>
          </a:p>
          <a:p>
            <a:r>
              <a:rPr lang="en-US" sz="2100" dirty="0"/>
              <a:t>   }</a:t>
            </a:r>
            <a:r>
              <a:rPr lang="en-US" sz="2100" b="1" dirty="0"/>
              <a:t>catch</a:t>
            </a:r>
            <a:r>
              <a:rPr lang="en-US" sz="2100" dirty="0"/>
              <a:t>(Exception e){</a:t>
            </a:r>
            <a:r>
              <a:rPr lang="en-US" sz="2100" dirty="0" err="1"/>
              <a:t>System.out.println</a:t>
            </a:r>
            <a:r>
              <a:rPr lang="en-US" sz="2100" dirty="0"/>
              <a:t>("exception handled");}  </a:t>
            </a:r>
          </a:p>
          <a:p>
            <a:r>
              <a:rPr lang="en-US" sz="2100" dirty="0"/>
              <a:t>  }  </a:t>
            </a:r>
          </a:p>
          <a:p>
            <a:r>
              <a:rPr lang="en-US" sz="2100" dirty="0"/>
              <a:t>  </a:t>
            </a:r>
            <a:r>
              <a:rPr lang="en-US" sz="2100" b="1" dirty="0"/>
              <a:t>public</a:t>
            </a:r>
            <a:r>
              <a:rPr lang="en-US" sz="2100" dirty="0"/>
              <a:t> </a:t>
            </a:r>
            <a:r>
              <a:rPr lang="en-US" sz="2100" b="1" dirty="0"/>
              <a:t>static</a:t>
            </a:r>
            <a:r>
              <a:rPr lang="en-US" sz="2100" dirty="0"/>
              <a:t> </a:t>
            </a:r>
            <a:r>
              <a:rPr lang="en-US" sz="2100" b="1" dirty="0"/>
              <a:t>void</a:t>
            </a:r>
            <a:r>
              <a:rPr lang="en-US" sz="2100" dirty="0"/>
              <a:t> main(String </a:t>
            </a:r>
            <a:r>
              <a:rPr lang="en-US" sz="2100" dirty="0" err="1"/>
              <a:t>args</a:t>
            </a:r>
            <a:r>
              <a:rPr lang="en-US" sz="2100" dirty="0"/>
              <a:t>[]){  </a:t>
            </a:r>
          </a:p>
          <a:p>
            <a:r>
              <a:rPr lang="en-US" sz="2100" dirty="0"/>
              <a:t>   Testthrows1 </a:t>
            </a:r>
            <a:r>
              <a:rPr lang="en-US" sz="2100" dirty="0" err="1"/>
              <a:t>obj</a:t>
            </a:r>
            <a:r>
              <a:rPr lang="en-US" sz="2100" dirty="0"/>
              <a:t>=</a:t>
            </a:r>
            <a:r>
              <a:rPr lang="en-US" sz="2100" b="1" dirty="0"/>
              <a:t>new</a:t>
            </a:r>
            <a:r>
              <a:rPr lang="en-US" sz="2100" dirty="0"/>
              <a:t> Testthrows1();  </a:t>
            </a:r>
          </a:p>
          <a:p>
            <a:r>
              <a:rPr lang="en-US" sz="2100" dirty="0"/>
              <a:t>   </a:t>
            </a:r>
            <a:r>
              <a:rPr lang="en-US" sz="2100" dirty="0" err="1"/>
              <a:t>obj.p</a:t>
            </a:r>
            <a:r>
              <a:rPr lang="en-US" sz="2100" dirty="0"/>
              <a:t>();  </a:t>
            </a:r>
          </a:p>
          <a:p>
            <a:r>
              <a:rPr lang="en-US" sz="2100" dirty="0"/>
              <a:t>   </a:t>
            </a:r>
            <a:r>
              <a:rPr lang="en-US" sz="2100" dirty="0" err="1"/>
              <a:t>System.out.println</a:t>
            </a:r>
            <a:r>
              <a:rPr lang="en-US" sz="2100" dirty="0"/>
              <a:t>("normal flow...");  </a:t>
            </a:r>
          </a:p>
          <a:p>
            <a:r>
              <a:rPr lang="en-US" sz="2100" dirty="0"/>
              <a:t>  }  </a:t>
            </a:r>
          </a:p>
          <a:p>
            <a:r>
              <a:rPr lang="en-US" sz="2100" dirty="0"/>
              <a:t>}</a:t>
            </a:r>
          </a:p>
        </p:txBody>
      </p:sp>
      <p:sp>
        <p:nvSpPr>
          <p:cNvPr id="47105" name="Rectangle 1"/>
          <p:cNvSpPr>
            <a:spLocks noChangeArrowheads="1"/>
          </p:cNvSpPr>
          <p:nvPr/>
        </p:nvSpPr>
        <p:spPr bwMode="auto">
          <a:xfrm>
            <a:off x="5715000" y="2895600"/>
            <a:ext cx="2209800" cy="92333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exception handled normal flow...</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22"/>
            <a:ext cx="8229600" cy="639762"/>
          </a:xfrm>
        </p:spPr>
        <p:txBody>
          <a:bodyPr>
            <a:normAutofit/>
          </a:bodyPr>
          <a:lstStyle/>
          <a:p>
            <a:r>
              <a:rPr lang="en-US" sz="3200" b="1" dirty="0"/>
              <a:t>Java’s Built-in Exceptions</a:t>
            </a:r>
            <a:endParaRPr lang="en-US" sz="3200" dirty="0"/>
          </a:p>
        </p:txBody>
      </p:sp>
      <p:sp>
        <p:nvSpPr>
          <p:cNvPr id="3" name="Content Placeholder 2"/>
          <p:cNvSpPr>
            <a:spLocks noGrp="1"/>
          </p:cNvSpPr>
          <p:nvPr>
            <p:ph idx="1"/>
          </p:nvPr>
        </p:nvSpPr>
        <p:spPr>
          <a:xfrm>
            <a:off x="457200" y="589944"/>
            <a:ext cx="8229600" cy="5211763"/>
          </a:xfrm>
        </p:spPr>
        <p:txBody>
          <a:bodyPr>
            <a:normAutofit/>
          </a:bodyPr>
          <a:lstStyle/>
          <a:p>
            <a:r>
              <a:rPr lang="en-US" sz="2500" dirty="0"/>
              <a:t>Inside the standard package </a:t>
            </a:r>
            <a:r>
              <a:rPr lang="en-US" sz="2500" b="1" dirty="0" err="1"/>
              <a:t>java.lang</a:t>
            </a:r>
            <a:r>
              <a:rPr lang="en-US" sz="2500" b="1" dirty="0"/>
              <a:t>, Java defines several exception classes.</a:t>
            </a:r>
            <a:endParaRPr lang="en-US" sz="2500" dirty="0"/>
          </a:p>
        </p:txBody>
      </p:sp>
      <p:pic>
        <p:nvPicPr>
          <p:cNvPr id="11266" name="Picture 2"/>
          <p:cNvPicPr>
            <a:picLocks noChangeAspect="1" noChangeArrowheads="1"/>
          </p:cNvPicPr>
          <p:nvPr/>
        </p:nvPicPr>
        <p:blipFill>
          <a:blip r:embed="rId2"/>
          <a:srcRect/>
          <a:stretch>
            <a:fillRect/>
          </a:stretch>
        </p:blipFill>
        <p:spPr bwMode="auto">
          <a:xfrm>
            <a:off x="865248" y="1390965"/>
            <a:ext cx="7560294" cy="53244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3869B3E-97E0-47D8-9C64-F0A56F830C41}"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73869B3E-97E0-47D8-9C64-F0A56F830C41}"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4</a:t>
            </a:fld>
            <a:endParaRPr lang="en-US"/>
          </a:p>
        </p:txBody>
      </p:sp>
      <p:sp>
        <p:nvSpPr>
          <p:cNvPr id="6" name="TextBox 5"/>
          <p:cNvSpPr txBox="1"/>
          <p:nvPr/>
        </p:nvSpPr>
        <p:spPr>
          <a:xfrm>
            <a:off x="304800" y="0"/>
            <a:ext cx="8610600" cy="6863417"/>
          </a:xfrm>
          <a:prstGeom prst="rect">
            <a:avLst/>
          </a:prstGeom>
          <a:noFill/>
        </p:spPr>
        <p:txBody>
          <a:bodyPr wrap="square" rtlCol="0">
            <a:spAutoFit/>
          </a:bodyPr>
          <a:lstStyle/>
          <a:p>
            <a:r>
              <a:rPr lang="en-US" sz="2200" b="1" dirty="0"/>
              <a:t>public</a:t>
            </a:r>
            <a:r>
              <a:rPr lang="en-US" sz="2200" dirty="0"/>
              <a:t> </a:t>
            </a:r>
            <a:r>
              <a:rPr lang="en-US" sz="2200" b="1" dirty="0"/>
              <a:t>class</a:t>
            </a:r>
            <a:r>
              <a:rPr lang="en-US" sz="2200" dirty="0"/>
              <a:t> </a:t>
            </a:r>
            <a:r>
              <a:rPr lang="en-US" sz="2200" dirty="0" err="1"/>
              <a:t>ExceptionExample</a:t>
            </a:r>
            <a:r>
              <a:rPr lang="en-US" sz="2200" dirty="0"/>
              <a:t> { </a:t>
            </a:r>
          </a:p>
          <a:p>
            <a:r>
              <a:rPr lang="en-US" sz="2200" b="1" dirty="0"/>
              <a:t>    public</a:t>
            </a:r>
            <a:r>
              <a:rPr lang="en-US" sz="2200" dirty="0"/>
              <a:t> </a:t>
            </a:r>
            <a:r>
              <a:rPr lang="en-US" sz="2200" b="1" dirty="0"/>
              <a:t>static</a:t>
            </a:r>
            <a:r>
              <a:rPr lang="en-US" sz="2200" dirty="0"/>
              <a:t> void main(</a:t>
            </a:r>
            <a:r>
              <a:rPr lang="en-US" sz="2200" b="1" dirty="0"/>
              <a:t>String</a:t>
            </a:r>
            <a:r>
              <a:rPr lang="en-US" sz="2200" dirty="0"/>
              <a:t> </a:t>
            </a:r>
            <a:r>
              <a:rPr lang="en-US" sz="2200" dirty="0" err="1"/>
              <a:t>argv</a:t>
            </a:r>
            <a:r>
              <a:rPr lang="en-US" sz="2200" dirty="0"/>
              <a:t>[]) { </a:t>
            </a:r>
          </a:p>
          <a:p>
            <a:r>
              <a:rPr lang="en-US" sz="2200" dirty="0"/>
              <a:t>         </a:t>
            </a:r>
            <a:r>
              <a:rPr lang="en-US" sz="2200" dirty="0" err="1"/>
              <a:t>int</a:t>
            </a:r>
            <a:r>
              <a:rPr lang="en-US" sz="2200" dirty="0"/>
              <a:t> num1 = 10; </a:t>
            </a:r>
          </a:p>
          <a:p>
            <a:r>
              <a:rPr lang="en-US" sz="2200" dirty="0"/>
              <a:t>         </a:t>
            </a:r>
            <a:r>
              <a:rPr lang="en-US" sz="2200" dirty="0" err="1"/>
              <a:t>int</a:t>
            </a:r>
            <a:r>
              <a:rPr lang="en-US" sz="2200" dirty="0"/>
              <a:t> num2 = 0; </a:t>
            </a:r>
          </a:p>
          <a:p>
            <a:r>
              <a:rPr lang="en-US" sz="2200" dirty="0"/>
              <a:t>         </a:t>
            </a:r>
            <a:r>
              <a:rPr lang="en-US" sz="2200" dirty="0" err="1"/>
              <a:t>int</a:t>
            </a:r>
            <a:r>
              <a:rPr lang="en-US" sz="2200" dirty="0"/>
              <a:t> result = 0; </a:t>
            </a:r>
          </a:p>
          <a:p>
            <a:r>
              <a:rPr lang="en-US" sz="2200" dirty="0"/>
              <a:t>         </a:t>
            </a:r>
            <a:r>
              <a:rPr lang="en-US" sz="2200" dirty="0" err="1"/>
              <a:t>int</a:t>
            </a:r>
            <a:r>
              <a:rPr lang="en-US" sz="2200" dirty="0"/>
              <a:t> </a:t>
            </a:r>
            <a:r>
              <a:rPr lang="en-US" sz="2200" dirty="0" err="1"/>
              <a:t>arr</a:t>
            </a:r>
            <a:r>
              <a:rPr lang="en-US" sz="2200" dirty="0"/>
              <a:t>[] = </a:t>
            </a:r>
            <a:r>
              <a:rPr lang="en-US" sz="2200" b="1" dirty="0"/>
              <a:t>new</a:t>
            </a:r>
            <a:r>
              <a:rPr lang="en-US" sz="2200" dirty="0"/>
              <a:t> </a:t>
            </a:r>
            <a:r>
              <a:rPr lang="en-US" sz="2200" dirty="0" err="1"/>
              <a:t>int</a:t>
            </a:r>
            <a:r>
              <a:rPr lang="en-US" sz="2200" dirty="0"/>
              <a:t>[5]; </a:t>
            </a:r>
          </a:p>
          <a:p>
            <a:r>
              <a:rPr lang="en-US" sz="2200" b="1" dirty="0"/>
              <a:t>         try</a:t>
            </a:r>
            <a:r>
              <a:rPr lang="en-US" sz="2200" dirty="0"/>
              <a:t> { </a:t>
            </a:r>
          </a:p>
          <a:p>
            <a:r>
              <a:rPr lang="en-US" sz="2200" dirty="0"/>
              <a:t>                </a:t>
            </a:r>
            <a:r>
              <a:rPr lang="en-US" sz="2200" dirty="0" err="1"/>
              <a:t>arr</a:t>
            </a:r>
            <a:r>
              <a:rPr lang="en-US" sz="2200" dirty="0"/>
              <a:t>[0] = 0; </a:t>
            </a:r>
          </a:p>
          <a:p>
            <a:r>
              <a:rPr lang="en-US" sz="2200" dirty="0"/>
              <a:t>                </a:t>
            </a:r>
            <a:r>
              <a:rPr lang="en-US" sz="2200" dirty="0" err="1"/>
              <a:t>arr</a:t>
            </a:r>
            <a:r>
              <a:rPr lang="en-US" sz="2200" dirty="0"/>
              <a:t>[1] = 1; </a:t>
            </a:r>
          </a:p>
          <a:p>
            <a:r>
              <a:rPr lang="en-US" sz="2200" dirty="0"/>
              <a:t>                </a:t>
            </a:r>
            <a:r>
              <a:rPr lang="en-US" sz="2200" dirty="0" err="1"/>
              <a:t>arr</a:t>
            </a:r>
            <a:r>
              <a:rPr lang="en-US" sz="2200" dirty="0"/>
              <a:t>[2] = 2; </a:t>
            </a:r>
          </a:p>
          <a:p>
            <a:r>
              <a:rPr lang="en-US" sz="2200" dirty="0"/>
              <a:t>                </a:t>
            </a:r>
            <a:r>
              <a:rPr lang="en-US" sz="2200" dirty="0" err="1"/>
              <a:t>arr</a:t>
            </a:r>
            <a:r>
              <a:rPr lang="en-US" sz="2200" dirty="0"/>
              <a:t>[3] = 3; </a:t>
            </a:r>
          </a:p>
          <a:p>
            <a:r>
              <a:rPr lang="en-US" sz="2200" dirty="0"/>
              <a:t>                </a:t>
            </a:r>
            <a:r>
              <a:rPr lang="en-US" sz="2200" dirty="0" err="1"/>
              <a:t>arr</a:t>
            </a:r>
            <a:r>
              <a:rPr lang="en-US" sz="2200" dirty="0"/>
              <a:t>[4] = 4; </a:t>
            </a:r>
          </a:p>
          <a:p>
            <a:r>
              <a:rPr lang="en-US" sz="2200" dirty="0"/>
              <a:t>                </a:t>
            </a:r>
            <a:r>
              <a:rPr lang="en-US" sz="2200" dirty="0" err="1"/>
              <a:t>arr</a:t>
            </a:r>
            <a:r>
              <a:rPr lang="en-US" sz="2200" dirty="0"/>
              <a:t>[5] = 5; </a:t>
            </a:r>
          </a:p>
          <a:p>
            <a:r>
              <a:rPr lang="en-US" sz="2200" dirty="0"/>
              <a:t>        result = num1 / num2; </a:t>
            </a:r>
          </a:p>
          <a:p>
            <a:r>
              <a:rPr lang="en-US" sz="2200" b="1" dirty="0"/>
              <a:t>        </a:t>
            </a:r>
            <a:r>
              <a:rPr lang="en-US" sz="2200" b="1" dirty="0" err="1"/>
              <a:t>System</a:t>
            </a:r>
            <a:r>
              <a:rPr lang="en-US" sz="2200" dirty="0" err="1"/>
              <a:t>.out.println</a:t>
            </a:r>
            <a:r>
              <a:rPr lang="en-US" sz="2200" dirty="0"/>
              <a:t>("Result of Division : " + result); </a:t>
            </a:r>
          </a:p>
          <a:p>
            <a:r>
              <a:rPr lang="en-US" sz="2200" dirty="0"/>
              <a:t>        }</a:t>
            </a:r>
            <a:r>
              <a:rPr lang="en-US" sz="2200" b="1" dirty="0"/>
              <a:t>catch</a:t>
            </a:r>
            <a:r>
              <a:rPr lang="en-US" sz="2200" dirty="0"/>
              <a:t> (</a:t>
            </a:r>
            <a:r>
              <a:rPr lang="en-US" sz="2200" b="1" dirty="0" err="1"/>
              <a:t>ArithmeticException</a:t>
            </a:r>
            <a:r>
              <a:rPr lang="en-US" sz="2200" dirty="0"/>
              <a:t> e) </a:t>
            </a:r>
          </a:p>
          <a:p>
            <a:r>
              <a:rPr lang="en-US" sz="2200" dirty="0"/>
              <a:t>                         { </a:t>
            </a:r>
            <a:r>
              <a:rPr lang="en-US" sz="2200" b="1" dirty="0" err="1"/>
              <a:t>System</a:t>
            </a:r>
            <a:r>
              <a:rPr lang="en-US" sz="2200" dirty="0" err="1"/>
              <a:t>.out.println</a:t>
            </a:r>
            <a:r>
              <a:rPr lang="en-US" sz="2200" dirty="0"/>
              <a:t>("Err: Divided by Zero"); }</a:t>
            </a:r>
          </a:p>
          <a:p>
            <a:r>
              <a:rPr lang="en-US" sz="2200" b="1" dirty="0"/>
              <a:t>         catch</a:t>
            </a:r>
            <a:r>
              <a:rPr lang="en-US" sz="2200" dirty="0"/>
              <a:t> (</a:t>
            </a:r>
            <a:r>
              <a:rPr lang="en-US" sz="2200" b="1" dirty="0" err="1"/>
              <a:t>ArrayIndexOutOfBoundsException</a:t>
            </a:r>
            <a:r>
              <a:rPr lang="en-US" sz="2200" dirty="0"/>
              <a:t> e) </a:t>
            </a:r>
          </a:p>
          <a:p>
            <a:r>
              <a:rPr lang="en-US" sz="2200" dirty="0"/>
              <a:t>                         { </a:t>
            </a:r>
            <a:r>
              <a:rPr lang="en-US" sz="2200" b="1" dirty="0" err="1"/>
              <a:t>System</a:t>
            </a:r>
            <a:r>
              <a:rPr lang="en-US" sz="2200" dirty="0" err="1"/>
              <a:t>.out.println</a:t>
            </a:r>
            <a:r>
              <a:rPr lang="en-US" sz="2200" dirty="0"/>
              <a:t>("Err: Array Out of Bound"); } </a:t>
            </a:r>
          </a:p>
          <a:p>
            <a:r>
              <a:rPr lang="en-US" sz="2200" dirty="0"/>
              <a:t>} }</a:t>
            </a:r>
          </a:p>
        </p:txBody>
      </p:sp>
      <p:sp>
        <p:nvSpPr>
          <p:cNvPr id="7" name="TextBox 6"/>
          <p:cNvSpPr txBox="1"/>
          <p:nvPr/>
        </p:nvSpPr>
        <p:spPr>
          <a:xfrm>
            <a:off x="4953000" y="1752600"/>
            <a:ext cx="3581400" cy="461665"/>
          </a:xfrm>
          <a:prstGeom prst="rect">
            <a:avLst/>
          </a:prstGeom>
          <a:noFill/>
        </p:spPr>
        <p:txBody>
          <a:bodyPr wrap="square" rtlCol="0">
            <a:spAutoFit/>
          </a:bodyPr>
          <a:lstStyle/>
          <a:p>
            <a:r>
              <a:rPr lang="en-US" sz="2400" dirty="0">
                <a:solidFill>
                  <a:srgbClr val="FF0000"/>
                </a:solidFill>
              </a:rPr>
              <a:t>Example 1</a:t>
            </a:r>
          </a:p>
        </p:txBody>
      </p:sp>
    </p:spTree>
    <p:extLst>
      <p:ext uri="{BB962C8B-B14F-4D97-AF65-F5344CB8AC3E}">
        <p14:creationId xmlns:p14="http://schemas.microsoft.com/office/powerpoint/2010/main" val="87619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Explanation of Example 1</a:t>
            </a:r>
          </a:p>
        </p:txBody>
      </p:sp>
      <p:sp>
        <p:nvSpPr>
          <p:cNvPr id="3" name="Content Placeholder 2"/>
          <p:cNvSpPr>
            <a:spLocks noGrp="1"/>
          </p:cNvSpPr>
          <p:nvPr>
            <p:ph idx="1"/>
          </p:nvPr>
        </p:nvSpPr>
        <p:spPr/>
        <p:txBody>
          <a:bodyPr>
            <a:normAutofit/>
          </a:bodyPr>
          <a:lstStyle/>
          <a:p>
            <a:r>
              <a:rPr lang="en-US" sz="2500" dirty="0"/>
              <a:t>Output :</a:t>
            </a:r>
          </a:p>
          <a:p>
            <a:pPr marL="0" indent="0">
              <a:buNone/>
            </a:pPr>
            <a:r>
              <a:rPr lang="en-US" sz="2500" dirty="0"/>
              <a:t>	     Err: Array Out of Bound</a:t>
            </a:r>
          </a:p>
          <a:p>
            <a:r>
              <a:rPr lang="en-US" sz="2500" dirty="0"/>
              <a:t>In the above example we have two lines that might throw an exception </a:t>
            </a:r>
            <a:r>
              <a:rPr lang="en-US" sz="2500" dirty="0" err="1"/>
              <a:t>i.e</a:t>
            </a:r>
            <a:endParaRPr lang="en-US" sz="2500" dirty="0"/>
          </a:p>
          <a:p>
            <a:pPr marL="0" indent="0">
              <a:buNone/>
            </a:pPr>
            <a:r>
              <a:rPr lang="en-US" sz="2500" dirty="0"/>
              <a:t>		</a:t>
            </a:r>
            <a:r>
              <a:rPr lang="en-US" sz="2500" dirty="0" err="1"/>
              <a:t>arr</a:t>
            </a:r>
            <a:r>
              <a:rPr lang="en-US" sz="2500" dirty="0"/>
              <a:t>[5] = 5;</a:t>
            </a:r>
          </a:p>
          <a:p>
            <a:pPr marL="0" indent="0">
              <a:buNone/>
            </a:pPr>
            <a:r>
              <a:rPr lang="en-US" sz="2500" dirty="0"/>
              <a:t>	above statement can cause array index out of 	bound exception and</a:t>
            </a:r>
          </a:p>
          <a:p>
            <a:pPr marL="0" indent="0">
              <a:buNone/>
            </a:pPr>
            <a:r>
              <a:rPr lang="en-US" sz="2500" dirty="0"/>
              <a:t>		result = num1 / num2;</a:t>
            </a:r>
          </a:p>
          <a:p>
            <a:pPr marL="0" indent="0">
              <a:buNone/>
            </a:pPr>
            <a:r>
              <a:rPr lang="en-US" sz="2500" dirty="0"/>
              <a:t>	this can cause arithmetic exception. </a:t>
            </a:r>
          </a:p>
        </p:txBody>
      </p:sp>
      <p:sp>
        <p:nvSpPr>
          <p:cNvPr id="4" name="Slide Number Placeholder 3"/>
          <p:cNvSpPr>
            <a:spLocks noGrp="1"/>
          </p:cNvSpPr>
          <p:nvPr>
            <p:ph type="sldNum" sz="quarter" idx="12"/>
          </p:nvPr>
        </p:nvSpPr>
        <p:spPr/>
        <p:txBody>
          <a:bodyPr/>
          <a:lstStyle/>
          <a:p>
            <a:fld id="{73869B3E-97E0-47D8-9C64-F0A56F830C41}" type="slidenum">
              <a:rPr lang="en-US" smtClean="0"/>
              <a:pPr/>
              <a:t>5</a:t>
            </a:fld>
            <a:endParaRPr lang="en-US"/>
          </a:p>
        </p:txBody>
      </p:sp>
    </p:spTree>
    <p:extLst>
      <p:ext uri="{BB962C8B-B14F-4D97-AF65-F5344CB8AC3E}">
        <p14:creationId xmlns:p14="http://schemas.microsoft.com/office/powerpoint/2010/main" val="13291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4525963"/>
          </a:xfrm>
        </p:spPr>
        <p:txBody>
          <a:bodyPr>
            <a:noAutofit/>
          </a:bodyPr>
          <a:lstStyle/>
          <a:p>
            <a:pPr marL="0" indent="0" algn="just">
              <a:buNone/>
            </a:pPr>
            <a:r>
              <a:rPr lang="en-US" sz="2400" dirty="0"/>
              <a:t>To Handle  these two different types of exception we have  included two catch blocks for single try block.</a:t>
            </a:r>
          </a:p>
          <a:p>
            <a:pPr marL="0" indent="0" algn="just">
              <a:buNone/>
            </a:pPr>
            <a:endParaRPr lang="en-US" sz="2400" dirty="0"/>
          </a:p>
          <a:p>
            <a:pPr marL="0" indent="0" algn="just">
              <a:buNone/>
            </a:pPr>
            <a:r>
              <a:rPr lang="en-US" sz="2400" dirty="0"/>
              <a:t>        }catch (</a:t>
            </a:r>
            <a:r>
              <a:rPr lang="en-US" sz="2400" dirty="0" err="1"/>
              <a:t>ArithmeticException</a:t>
            </a:r>
            <a:r>
              <a:rPr lang="en-US" sz="2400" dirty="0"/>
              <a:t> e) </a:t>
            </a:r>
          </a:p>
          <a:p>
            <a:pPr marL="0" indent="0" algn="just">
              <a:buNone/>
            </a:pPr>
            <a:r>
              <a:rPr lang="en-US" sz="2400" dirty="0"/>
              <a:t>                 { </a:t>
            </a:r>
            <a:r>
              <a:rPr lang="en-US" sz="2400" b="1" dirty="0" err="1"/>
              <a:t>System</a:t>
            </a:r>
            <a:r>
              <a:rPr lang="en-US" sz="2400" dirty="0" err="1"/>
              <a:t>.out.println</a:t>
            </a:r>
            <a:r>
              <a:rPr lang="en-US" sz="2400" dirty="0"/>
              <a:t>("Err: Divided by Zero"); }</a:t>
            </a:r>
          </a:p>
          <a:p>
            <a:pPr marL="0" indent="0" algn="just">
              <a:buNone/>
            </a:pPr>
            <a:r>
              <a:rPr lang="en-US" sz="2400" dirty="0"/>
              <a:t>         catch (</a:t>
            </a:r>
            <a:r>
              <a:rPr lang="en-US" sz="2400" dirty="0" err="1"/>
              <a:t>ArrayIndexOutOfBoundsException</a:t>
            </a:r>
            <a:r>
              <a:rPr lang="en-US" sz="2400" dirty="0"/>
              <a:t> e) </a:t>
            </a:r>
          </a:p>
          <a:p>
            <a:pPr marL="0" indent="0" algn="just">
              <a:buNone/>
            </a:pPr>
            <a:r>
              <a:rPr lang="en-US" sz="2400" dirty="0"/>
              <a:t>                { </a:t>
            </a:r>
            <a:r>
              <a:rPr lang="en-US" sz="2400" b="1" dirty="0" err="1"/>
              <a:t>System</a:t>
            </a:r>
            <a:r>
              <a:rPr lang="en-US" sz="2400" dirty="0" err="1"/>
              <a:t>.out.println</a:t>
            </a:r>
            <a:r>
              <a:rPr lang="en-US" sz="2400" dirty="0"/>
              <a:t>("Err: Array Out of Bound"); }</a:t>
            </a:r>
          </a:p>
          <a:p>
            <a:pPr marL="0" indent="0" algn="just">
              <a:buNone/>
            </a:pPr>
            <a:endParaRPr lang="en-US" sz="2400" dirty="0"/>
          </a:p>
          <a:p>
            <a:pPr algn="just"/>
            <a:r>
              <a:rPr lang="en-US" sz="2400" dirty="0"/>
              <a:t>Now Inside the try block when exception is thrown then type of the exception thrown is compared with the type of exception of each catch block.</a:t>
            </a:r>
          </a:p>
          <a:p>
            <a:pPr algn="just"/>
            <a:r>
              <a:rPr lang="en-US" sz="2400" dirty="0"/>
              <a:t>If type of exception thrown is matched with the type of exception from catch then it will execute corresponding catch block.</a:t>
            </a:r>
          </a:p>
          <a:p>
            <a:pPr marL="0" indent="0" algn="just">
              <a:buNone/>
            </a:pPr>
            <a:endParaRPr lang="en-US" sz="24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6</a:t>
            </a:fld>
            <a:endParaRPr lang="en-US"/>
          </a:p>
        </p:txBody>
      </p:sp>
      <p:sp>
        <p:nvSpPr>
          <p:cNvPr id="5" name="Title 1"/>
          <p:cNvSpPr>
            <a:spLocks noGrp="1"/>
          </p:cNvSpPr>
          <p:nvPr>
            <p:ph type="title"/>
          </p:nvPr>
        </p:nvSpPr>
        <p:spPr>
          <a:xfrm>
            <a:off x="457200" y="274638"/>
            <a:ext cx="8229600" cy="639762"/>
          </a:xfrm>
        </p:spPr>
        <p:txBody>
          <a:bodyPr>
            <a:normAutofit fontScale="90000"/>
          </a:bodyPr>
          <a:lstStyle/>
          <a:p>
            <a:r>
              <a:rPr lang="en-US" sz="3600" b="1" dirty="0"/>
              <a:t>Explanation of Example 1</a:t>
            </a:r>
          </a:p>
        </p:txBody>
      </p:sp>
    </p:spTree>
    <p:extLst>
      <p:ext uri="{BB962C8B-B14F-4D97-AF65-F5344CB8AC3E}">
        <p14:creationId xmlns:p14="http://schemas.microsoft.com/office/powerpoint/2010/main" val="158030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lum bright="-33000" contrast="-12000"/>
          </a:blip>
          <a:srcRect/>
          <a:stretch>
            <a:fillRect/>
          </a:stretch>
        </p:blipFill>
        <p:spPr bwMode="auto">
          <a:xfrm>
            <a:off x="280212" y="914400"/>
            <a:ext cx="8584392" cy="5410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15962"/>
          </a:xfrm>
        </p:spPr>
        <p:txBody>
          <a:bodyPr>
            <a:normAutofit/>
          </a:bodyPr>
          <a:lstStyle/>
          <a:p>
            <a:r>
              <a:rPr lang="en-US" sz="3200" b="1" dirty="0"/>
              <a:t>Multiple catch Clauses : Example 2</a:t>
            </a:r>
            <a:endParaRPr lang="en-US" sz="3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The output generated by running it both ways:</a:t>
            </a:r>
          </a:p>
        </p:txBody>
      </p:sp>
      <p:pic>
        <p:nvPicPr>
          <p:cNvPr id="7170" name="Picture 2"/>
          <p:cNvPicPr>
            <a:picLocks noChangeAspect="1" noChangeArrowheads="1"/>
          </p:cNvPicPr>
          <p:nvPr/>
        </p:nvPicPr>
        <p:blipFill>
          <a:blip r:embed="rId2">
            <a:lum bright="-33000" contrast="-16000"/>
          </a:blip>
          <a:srcRect/>
          <a:stretch>
            <a:fillRect/>
          </a:stretch>
        </p:blipFill>
        <p:spPr bwMode="auto">
          <a:xfrm>
            <a:off x="228600" y="2481263"/>
            <a:ext cx="8650421" cy="2624137"/>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15962"/>
          </a:xfrm>
        </p:spPr>
        <p:txBody>
          <a:bodyPr>
            <a:normAutofit/>
          </a:bodyPr>
          <a:lstStyle/>
          <a:p>
            <a:r>
              <a:rPr lang="en-US" sz="3200" b="1" dirty="0"/>
              <a:t>Multiple catch Clauses: Example 2</a:t>
            </a:r>
            <a:endParaRPr lang="en-US" sz="3200" dirty="0"/>
          </a:p>
        </p:txBody>
      </p:sp>
      <p:sp>
        <p:nvSpPr>
          <p:cNvPr id="6" name="Slide Number Placeholder 5"/>
          <p:cNvSpPr>
            <a:spLocks noGrp="1"/>
          </p:cNvSpPr>
          <p:nvPr>
            <p:ph type="sldNum" sz="quarter" idx="12"/>
          </p:nvPr>
        </p:nvSpPr>
        <p:spPr/>
        <p:txBody>
          <a:bodyPr/>
          <a:lstStyle/>
          <a:p>
            <a:fld id="{73869B3E-97E0-47D8-9C64-F0A56F830C4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137652" y="1487931"/>
            <a:ext cx="8839200" cy="5141469"/>
          </a:xfrm>
          <a:prstGeom prst="rect">
            <a:avLst/>
          </a:prstGeom>
          <a:noFill/>
          <a:ln w="9525">
            <a:noFill/>
            <a:miter lim="800000"/>
            <a:headEnd/>
            <a:tailEnd/>
          </a:ln>
          <a:effectLst/>
        </p:spPr>
      </p:pic>
      <p:sp>
        <p:nvSpPr>
          <p:cNvPr id="6" name="TextBox 5"/>
          <p:cNvSpPr txBox="1"/>
          <p:nvPr/>
        </p:nvSpPr>
        <p:spPr>
          <a:xfrm>
            <a:off x="5257800" y="2362200"/>
            <a:ext cx="1981200" cy="923330"/>
          </a:xfrm>
          <a:prstGeom prst="rect">
            <a:avLst/>
          </a:prstGeom>
          <a:noFill/>
          <a:ln>
            <a:solidFill>
              <a:schemeClr val="accent1"/>
            </a:solidFill>
          </a:ln>
        </p:spPr>
        <p:txBody>
          <a:bodyPr wrap="square" rtlCol="0">
            <a:spAutoFit/>
          </a:bodyPr>
          <a:lstStyle/>
          <a:p>
            <a:r>
              <a:rPr lang="en-US" dirty="0"/>
              <a:t>Output:</a:t>
            </a:r>
          </a:p>
          <a:p>
            <a:r>
              <a:rPr lang="en-US" dirty="0"/>
              <a:t>task1 completed </a:t>
            </a:r>
          </a:p>
          <a:p>
            <a:r>
              <a:rPr lang="en-US" dirty="0"/>
              <a:t>rest of the code...</a:t>
            </a:r>
          </a:p>
        </p:txBody>
      </p:sp>
      <p:sp>
        <p:nvSpPr>
          <p:cNvPr id="7" name="Title 1"/>
          <p:cNvSpPr>
            <a:spLocks noGrp="1"/>
          </p:cNvSpPr>
          <p:nvPr>
            <p:ph type="title"/>
          </p:nvPr>
        </p:nvSpPr>
        <p:spPr>
          <a:xfrm>
            <a:off x="457200" y="274638"/>
            <a:ext cx="8229600" cy="715962"/>
          </a:xfrm>
        </p:spPr>
        <p:txBody>
          <a:bodyPr>
            <a:normAutofit/>
          </a:bodyPr>
          <a:lstStyle/>
          <a:p>
            <a:r>
              <a:rPr lang="en-US" sz="3200" b="1" dirty="0"/>
              <a:t>Multiple catch Clauses: Example 2</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2079</Words>
  <Application>Microsoft Office PowerPoint</Application>
  <PresentationFormat>On-screen Show (4:3)</PresentationFormat>
  <Paragraphs>250</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Arial Unicode MS</vt:lpstr>
      <vt:lpstr>Calibri</vt:lpstr>
      <vt:lpstr>Office Theme</vt:lpstr>
      <vt:lpstr>Programming Language II CSE-215</vt:lpstr>
      <vt:lpstr>Exception Handling-2</vt:lpstr>
      <vt:lpstr>Multiple catch Clauses</vt:lpstr>
      <vt:lpstr>PowerPoint Presentation</vt:lpstr>
      <vt:lpstr>Explanation of Example 1</vt:lpstr>
      <vt:lpstr>Explanation of Example 1</vt:lpstr>
      <vt:lpstr>Multiple catch Clauses : Example 2</vt:lpstr>
      <vt:lpstr>Multiple catch Clauses: Example 2</vt:lpstr>
      <vt:lpstr>Multiple catch Clauses: Example 2</vt:lpstr>
      <vt:lpstr>Multiple catch Clauses</vt:lpstr>
      <vt:lpstr>Multiple catch Clauses</vt:lpstr>
      <vt:lpstr>Multiple catch Clauses</vt:lpstr>
      <vt:lpstr>Multiple catch Clauses</vt:lpstr>
      <vt:lpstr>Nested try Statements</vt:lpstr>
      <vt:lpstr>PowerPoint Presentation</vt:lpstr>
      <vt:lpstr>PowerPoint Presentation</vt:lpstr>
      <vt:lpstr>throw</vt:lpstr>
      <vt:lpstr>throw</vt:lpstr>
      <vt:lpstr>throw</vt:lpstr>
      <vt:lpstr>throw</vt:lpstr>
      <vt:lpstr>throw</vt:lpstr>
      <vt:lpstr>throws</vt:lpstr>
      <vt:lpstr>throws</vt:lpstr>
      <vt:lpstr>throws</vt:lpstr>
      <vt:lpstr>throws</vt:lpstr>
      <vt:lpstr>throws</vt:lpstr>
      <vt:lpstr>Checked and unchecked exception</vt:lpstr>
      <vt:lpstr>Checked and unchecked exception</vt:lpstr>
      <vt:lpstr>Java Exception propagation</vt:lpstr>
      <vt:lpstr>Java Exception (unchecked) propagation: Example</vt:lpstr>
      <vt:lpstr>Java Exception (unchecked) propagation: Example</vt:lpstr>
      <vt:lpstr>Checked exceptions are not propagated</vt:lpstr>
      <vt:lpstr>Java Exception propagation</vt:lpstr>
      <vt:lpstr>Checked Exception can be propagated using throws</vt:lpstr>
      <vt:lpstr>Java’s Built-in Exceptions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84</cp:revision>
  <dcterms:created xsi:type="dcterms:W3CDTF">2016-01-20T03:51:35Z</dcterms:created>
  <dcterms:modified xsi:type="dcterms:W3CDTF">2021-06-04T05:55:11Z</dcterms:modified>
</cp:coreProperties>
</file>