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85"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8" r:id="rId21"/>
    <p:sldId id="279" r:id="rId22"/>
    <p:sldId id="277" r:id="rId23"/>
    <p:sldId id="280" r:id="rId24"/>
    <p:sldId id="283" r:id="rId25"/>
    <p:sldId id="284" r:id="rId26"/>
    <p:sldId id="281" r:id="rId27"/>
    <p:sldId id="282" r:id="rId28"/>
    <p:sldId id="27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BA5DEB-0F61-48BF-BE11-9B6CA4CE47DA}" type="datetimeFigureOut">
              <a:rPr lang="en-US" smtClean="0"/>
              <a:pPr/>
              <a:t>6/4/2021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3C808F-1BDB-466B-A099-4D2438DDAD93}" type="slidenum">
              <a:rPr lang="en-US" smtClean="0"/>
              <a:pPr/>
              <a:t>‹#›</a:t>
            </a:fld>
            <a:endParaRPr lang="en-US"/>
          </a:p>
        </p:txBody>
      </p:sp>
    </p:spTree>
    <p:extLst>
      <p:ext uri="{BB962C8B-B14F-4D97-AF65-F5344CB8AC3E}">
        <p14:creationId xmlns:p14="http://schemas.microsoft.com/office/powerpoint/2010/main" val="168070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CEBF49-6A0F-4B20-A797-4E7B6DE9B976}" type="datetime1">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C968F-32E3-40BF-94C9-E0D2DDAD859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F29368-2302-4B37-8ED7-BFFD19EDF998}" type="datetime1">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C968F-32E3-40BF-94C9-E0D2DDAD859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C1D09E-55AD-4AA6-A6EA-3ADA7BF4A45C}" type="datetime1">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C968F-32E3-40BF-94C9-E0D2DDAD859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FFC58E-4BC8-474B-ABDE-347DA85814A5}" type="datetime1">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C968F-32E3-40BF-94C9-E0D2DDAD859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50151-1459-42DD-8D2B-6BA21F26BDC9}" type="datetime1">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C968F-32E3-40BF-94C9-E0D2DDAD859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402C8B6-FF17-4892-AC68-43065AA66DE1}" type="datetime1">
              <a:rPr lang="en-US" smtClean="0"/>
              <a:pPr/>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FC968F-32E3-40BF-94C9-E0D2DDAD859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E67460-37C8-4606-8BA6-7C4BB5310E5E}" type="datetime1">
              <a:rPr lang="en-US" smtClean="0"/>
              <a:pPr/>
              <a:t>6/4/2021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FC968F-32E3-40BF-94C9-E0D2DDAD859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CDBA9F6-9BF1-4060-987D-51D994EFD8E6}" type="datetime1">
              <a:rPr lang="en-US" smtClean="0"/>
              <a:pPr/>
              <a:t>6/4/2021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FC968F-32E3-40BF-94C9-E0D2DDAD859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239652-A1B9-4FF3-AB27-307B485EB6D8}" type="datetime1">
              <a:rPr lang="en-US" smtClean="0"/>
              <a:pPr/>
              <a:t>6/4/2021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FC968F-32E3-40BF-94C9-E0D2DDAD859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40FDF7-5129-4264-A5C9-BEBF2A512D37}" type="datetime1">
              <a:rPr lang="en-US" smtClean="0"/>
              <a:pPr/>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FC968F-32E3-40BF-94C9-E0D2DDAD859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67B106-A5E3-46EE-A8BB-9BE62FE3456A}" type="datetime1">
              <a:rPr lang="en-US" smtClean="0"/>
              <a:pPr/>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FC968F-32E3-40BF-94C9-E0D2DDAD859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3FB44B-C053-47FF-BB0F-802418353E8F}" type="datetime1">
              <a:rPr lang="en-US" smtClean="0"/>
              <a:pPr/>
              <a:t>6/4/2021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FC968F-32E3-40BF-94C9-E0D2DDAD859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300" b="1" dirty="0"/>
              <a:t>Programming Language II</a:t>
            </a:r>
            <a:br>
              <a:rPr lang="en-US" sz="3300" b="1" dirty="0"/>
            </a:br>
            <a:r>
              <a:rPr lang="en-US" sz="3300" b="1" dirty="0"/>
              <a:t>CSE-215</a:t>
            </a:r>
          </a:p>
        </p:txBody>
      </p:sp>
      <p:sp>
        <p:nvSpPr>
          <p:cNvPr id="3" name="Subtitle 2"/>
          <p:cNvSpPr>
            <a:spLocks noGrp="1"/>
          </p:cNvSpPr>
          <p:nvPr>
            <p:ph type="subTitle" idx="1"/>
          </p:nvPr>
        </p:nvSpPr>
        <p:spPr/>
        <p:txBody>
          <a:bodyPr/>
          <a:lstStyle/>
          <a:p>
            <a:r>
              <a:rPr lang="en-US" dirty="0"/>
              <a:t>Prof. Dr. Mohammad Abu </a:t>
            </a:r>
            <a:r>
              <a:rPr lang="en-US" dirty="0" err="1"/>
              <a:t>Yousuf</a:t>
            </a:r>
            <a:endParaRPr lang="en-US" dirty="0"/>
          </a:p>
          <a:p>
            <a:r>
              <a:rPr lang="en-US" dirty="0"/>
              <a:t>yousuf@juniv.edu</a:t>
            </a:r>
          </a:p>
        </p:txBody>
      </p:sp>
      <p:sp>
        <p:nvSpPr>
          <p:cNvPr id="4" name="Slide Number Placeholder 3"/>
          <p:cNvSpPr>
            <a:spLocks noGrp="1"/>
          </p:cNvSpPr>
          <p:nvPr>
            <p:ph type="sldNum" sz="quarter" idx="12"/>
          </p:nvPr>
        </p:nvSpPr>
        <p:spPr/>
        <p:txBody>
          <a:bodyPr/>
          <a:lstStyle/>
          <a:p>
            <a:fld id="{057707F5-28AE-4AE6-8B5B-CE93143D4ECB}" type="slidenum">
              <a:rPr lang="en-US" smtClean="0"/>
              <a:pPr/>
              <a:t>1</a:t>
            </a:fld>
            <a:endParaRPr lang="en-US"/>
          </a:p>
        </p:txBody>
      </p:sp>
    </p:spTree>
    <p:extLst>
      <p:ext uri="{BB962C8B-B14F-4D97-AF65-F5344CB8AC3E}">
        <p14:creationId xmlns:p14="http://schemas.microsoft.com/office/powerpoint/2010/main" val="4179195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600" dirty="0"/>
              <a:t>Java finally example</a:t>
            </a:r>
          </a:p>
          <a:p>
            <a:endParaRPr lang="en-US" sz="2600" dirty="0"/>
          </a:p>
        </p:txBody>
      </p:sp>
      <p:sp>
        <p:nvSpPr>
          <p:cNvPr id="4" name="Rectangle 3"/>
          <p:cNvSpPr/>
          <p:nvPr/>
        </p:nvSpPr>
        <p:spPr>
          <a:xfrm>
            <a:off x="1371600" y="2209800"/>
            <a:ext cx="6324600" cy="2800767"/>
          </a:xfrm>
          <a:prstGeom prst="rect">
            <a:avLst/>
          </a:prstGeom>
          <a:ln>
            <a:solidFill>
              <a:schemeClr val="accent1"/>
            </a:solidFill>
          </a:ln>
        </p:spPr>
        <p:txBody>
          <a:bodyPr wrap="square">
            <a:spAutoFit/>
          </a:bodyPr>
          <a:lstStyle/>
          <a:p>
            <a:r>
              <a:rPr lang="en-US" sz="2200" b="1" dirty="0"/>
              <a:t>class</a:t>
            </a:r>
            <a:r>
              <a:rPr lang="en-US" sz="2200" dirty="0"/>
              <a:t> </a:t>
            </a:r>
            <a:r>
              <a:rPr lang="en-US" sz="2200" dirty="0" err="1"/>
              <a:t>FinallyExample</a:t>
            </a:r>
            <a:r>
              <a:rPr lang="en-US" sz="2200" dirty="0"/>
              <a:t>{  </a:t>
            </a:r>
          </a:p>
          <a:p>
            <a:r>
              <a:rPr lang="en-US" sz="2200" b="1" dirty="0"/>
              <a:t>public</a:t>
            </a:r>
            <a:r>
              <a:rPr lang="en-US" sz="2200" dirty="0"/>
              <a:t> </a:t>
            </a:r>
            <a:r>
              <a:rPr lang="en-US" sz="2200" b="1" dirty="0"/>
              <a:t>static</a:t>
            </a:r>
            <a:r>
              <a:rPr lang="en-US" sz="2200" dirty="0"/>
              <a:t> </a:t>
            </a:r>
            <a:r>
              <a:rPr lang="en-US" sz="2200" b="1" dirty="0"/>
              <a:t>void</a:t>
            </a:r>
            <a:r>
              <a:rPr lang="en-US" sz="2200" dirty="0"/>
              <a:t> main(String[] </a:t>
            </a:r>
            <a:r>
              <a:rPr lang="en-US" sz="2200" dirty="0" err="1"/>
              <a:t>args</a:t>
            </a:r>
            <a:r>
              <a:rPr lang="en-US" sz="2200" dirty="0"/>
              <a:t>){  </a:t>
            </a:r>
          </a:p>
          <a:p>
            <a:r>
              <a:rPr lang="en-US" sz="2200" b="1" dirty="0"/>
              <a:t>try</a:t>
            </a:r>
            <a:r>
              <a:rPr lang="en-US" sz="2200" dirty="0"/>
              <a:t>{  </a:t>
            </a:r>
          </a:p>
          <a:p>
            <a:r>
              <a:rPr lang="en-US" sz="2200" b="1" dirty="0" err="1"/>
              <a:t>int</a:t>
            </a:r>
            <a:r>
              <a:rPr lang="en-US" sz="2200" dirty="0"/>
              <a:t> x=300;  </a:t>
            </a:r>
          </a:p>
          <a:p>
            <a:r>
              <a:rPr lang="en-US" sz="2200" dirty="0"/>
              <a:t>}</a:t>
            </a:r>
            <a:r>
              <a:rPr lang="en-US" sz="2200" b="1" dirty="0"/>
              <a:t>catch</a:t>
            </a:r>
            <a:r>
              <a:rPr lang="en-US" sz="2200" dirty="0"/>
              <a:t>(Exception e){</a:t>
            </a:r>
            <a:r>
              <a:rPr lang="en-US" sz="2200" dirty="0" err="1"/>
              <a:t>System.out.println</a:t>
            </a:r>
            <a:r>
              <a:rPr lang="en-US" sz="2200" dirty="0"/>
              <a:t>(e);}  </a:t>
            </a:r>
          </a:p>
          <a:p>
            <a:r>
              <a:rPr lang="en-US" sz="2200" b="1" dirty="0"/>
              <a:t>finally</a:t>
            </a:r>
            <a:r>
              <a:rPr lang="en-US" sz="2200" dirty="0"/>
              <a:t>{</a:t>
            </a:r>
            <a:r>
              <a:rPr lang="en-US" sz="2200" dirty="0" err="1"/>
              <a:t>System.out.println</a:t>
            </a:r>
            <a:r>
              <a:rPr lang="en-US" sz="2200" dirty="0"/>
              <a:t>("finally block is executed");}</a:t>
            </a:r>
          </a:p>
          <a:p>
            <a:r>
              <a:rPr lang="en-US" sz="2200" dirty="0"/>
              <a:t>}</a:t>
            </a:r>
          </a:p>
          <a:p>
            <a:r>
              <a:rPr lang="en-US" sz="2200" dirty="0"/>
              <a:t>}  </a:t>
            </a:r>
          </a:p>
        </p:txBody>
      </p:sp>
      <p:sp>
        <p:nvSpPr>
          <p:cNvPr id="5" name="Title 1"/>
          <p:cNvSpPr>
            <a:spLocks noGrp="1"/>
          </p:cNvSpPr>
          <p:nvPr>
            <p:ph type="title"/>
          </p:nvPr>
        </p:nvSpPr>
        <p:spPr>
          <a:xfrm>
            <a:off x="457200" y="274638"/>
            <a:ext cx="8229600" cy="1143000"/>
          </a:xfrm>
        </p:spPr>
        <p:txBody>
          <a:bodyPr>
            <a:noAutofit/>
          </a:bodyPr>
          <a:lstStyle/>
          <a:p>
            <a:r>
              <a:rPr lang="en-US" sz="3400" b="1" dirty="0"/>
              <a:t>Difference between final, finally and finalize</a:t>
            </a:r>
          </a:p>
        </p:txBody>
      </p:sp>
      <p:sp>
        <p:nvSpPr>
          <p:cNvPr id="6" name="Slide Number Placeholder 5"/>
          <p:cNvSpPr>
            <a:spLocks noGrp="1"/>
          </p:cNvSpPr>
          <p:nvPr>
            <p:ph type="sldNum" sz="quarter" idx="12"/>
          </p:nvPr>
        </p:nvSpPr>
        <p:spPr/>
        <p:txBody>
          <a:bodyPr/>
          <a:lstStyle/>
          <a:p>
            <a:fld id="{0CFC968F-32E3-40BF-94C9-E0D2DDAD859E}"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Java finalize example</a:t>
            </a:r>
          </a:p>
          <a:p>
            <a:pPr>
              <a:buNone/>
            </a:pPr>
            <a:endParaRPr lang="en-US" dirty="0"/>
          </a:p>
        </p:txBody>
      </p:sp>
      <p:sp>
        <p:nvSpPr>
          <p:cNvPr id="4" name="Rectangle 3"/>
          <p:cNvSpPr/>
          <p:nvPr/>
        </p:nvSpPr>
        <p:spPr>
          <a:xfrm>
            <a:off x="1066800" y="2362200"/>
            <a:ext cx="7086600" cy="3477875"/>
          </a:xfrm>
          <a:prstGeom prst="rect">
            <a:avLst/>
          </a:prstGeom>
          <a:ln>
            <a:solidFill>
              <a:schemeClr val="accent1"/>
            </a:solidFill>
          </a:ln>
        </p:spPr>
        <p:txBody>
          <a:bodyPr wrap="square">
            <a:spAutoFit/>
          </a:bodyPr>
          <a:lstStyle/>
          <a:p>
            <a:r>
              <a:rPr lang="en-US" sz="2200" b="1" dirty="0"/>
              <a:t>class</a:t>
            </a:r>
            <a:r>
              <a:rPr lang="en-US" sz="2200" dirty="0"/>
              <a:t> </a:t>
            </a:r>
            <a:r>
              <a:rPr lang="en-US" sz="2200" dirty="0" err="1"/>
              <a:t>FinalizeExample</a:t>
            </a:r>
            <a:r>
              <a:rPr lang="en-US" sz="2200" dirty="0"/>
              <a:t>{  </a:t>
            </a:r>
          </a:p>
          <a:p>
            <a:r>
              <a:rPr lang="en-US" sz="2200" b="1" dirty="0"/>
              <a:t>public</a:t>
            </a:r>
            <a:r>
              <a:rPr lang="en-US" sz="2200" dirty="0"/>
              <a:t> </a:t>
            </a:r>
            <a:r>
              <a:rPr lang="en-US" sz="2200" b="1" dirty="0"/>
              <a:t>void</a:t>
            </a:r>
            <a:r>
              <a:rPr lang="en-US" sz="2200" dirty="0"/>
              <a:t> finalize(){</a:t>
            </a:r>
            <a:r>
              <a:rPr lang="en-US" sz="2200" dirty="0" err="1"/>
              <a:t>System.out.println</a:t>
            </a:r>
            <a:r>
              <a:rPr lang="en-US" sz="2200" dirty="0"/>
              <a:t>("finalize called");}  </a:t>
            </a:r>
          </a:p>
          <a:p>
            <a:r>
              <a:rPr lang="en-US" sz="2200" b="1" dirty="0"/>
              <a:t>public</a:t>
            </a:r>
            <a:r>
              <a:rPr lang="en-US" sz="2200" dirty="0"/>
              <a:t> </a:t>
            </a:r>
            <a:r>
              <a:rPr lang="en-US" sz="2200" b="1" dirty="0"/>
              <a:t>static</a:t>
            </a:r>
            <a:r>
              <a:rPr lang="en-US" sz="2200" dirty="0"/>
              <a:t> </a:t>
            </a:r>
            <a:r>
              <a:rPr lang="en-US" sz="2200" b="1" dirty="0"/>
              <a:t>void</a:t>
            </a:r>
            <a:r>
              <a:rPr lang="en-US" sz="2200" dirty="0"/>
              <a:t> main(String[] </a:t>
            </a:r>
            <a:r>
              <a:rPr lang="en-US" sz="2200" dirty="0" err="1"/>
              <a:t>args</a:t>
            </a:r>
            <a:r>
              <a:rPr lang="en-US" sz="2200" dirty="0"/>
              <a:t>){  </a:t>
            </a:r>
          </a:p>
          <a:p>
            <a:r>
              <a:rPr lang="en-US" sz="2200" dirty="0" err="1"/>
              <a:t>FinalizeExample</a:t>
            </a:r>
            <a:r>
              <a:rPr lang="en-US" sz="2200" dirty="0"/>
              <a:t> f1=</a:t>
            </a:r>
            <a:r>
              <a:rPr lang="en-US" sz="2200" b="1" dirty="0"/>
              <a:t>new</a:t>
            </a:r>
            <a:r>
              <a:rPr lang="en-US" sz="2200" dirty="0"/>
              <a:t> </a:t>
            </a:r>
            <a:r>
              <a:rPr lang="en-US" sz="2200" dirty="0" err="1"/>
              <a:t>FinalizeExample</a:t>
            </a:r>
            <a:r>
              <a:rPr lang="en-US" sz="2200" dirty="0"/>
              <a:t>();  </a:t>
            </a:r>
          </a:p>
          <a:p>
            <a:r>
              <a:rPr lang="en-US" sz="2200" dirty="0" err="1"/>
              <a:t>FinalizeExample</a:t>
            </a:r>
            <a:r>
              <a:rPr lang="en-US" sz="2200" dirty="0"/>
              <a:t> f2=</a:t>
            </a:r>
            <a:r>
              <a:rPr lang="en-US" sz="2200" b="1" dirty="0"/>
              <a:t>new</a:t>
            </a:r>
            <a:r>
              <a:rPr lang="en-US" sz="2200" dirty="0"/>
              <a:t> </a:t>
            </a:r>
            <a:r>
              <a:rPr lang="en-US" sz="2200" dirty="0" err="1"/>
              <a:t>FinalizeExample</a:t>
            </a:r>
            <a:r>
              <a:rPr lang="en-US" sz="2200" dirty="0"/>
              <a:t>();  </a:t>
            </a:r>
          </a:p>
          <a:p>
            <a:r>
              <a:rPr lang="en-US" sz="2200" dirty="0"/>
              <a:t>f1=</a:t>
            </a:r>
            <a:r>
              <a:rPr lang="en-US" sz="2200" b="1" dirty="0"/>
              <a:t>null</a:t>
            </a:r>
            <a:r>
              <a:rPr lang="en-US" sz="2200" dirty="0"/>
              <a:t>;  </a:t>
            </a:r>
          </a:p>
          <a:p>
            <a:r>
              <a:rPr lang="en-US" sz="2200" dirty="0"/>
              <a:t>f2=</a:t>
            </a:r>
            <a:r>
              <a:rPr lang="en-US" sz="2200" b="1" dirty="0"/>
              <a:t>null</a:t>
            </a:r>
            <a:r>
              <a:rPr lang="en-US" sz="2200" dirty="0"/>
              <a:t>;  </a:t>
            </a:r>
          </a:p>
          <a:p>
            <a:r>
              <a:rPr lang="en-US" sz="2200" dirty="0" err="1"/>
              <a:t>System.gc</a:t>
            </a:r>
            <a:r>
              <a:rPr lang="en-US" sz="2200" dirty="0"/>
              <a:t>();  </a:t>
            </a:r>
          </a:p>
          <a:p>
            <a:r>
              <a:rPr lang="en-US" sz="2200" dirty="0"/>
              <a:t>}</a:t>
            </a:r>
          </a:p>
          <a:p>
            <a:r>
              <a:rPr lang="en-US" sz="2200" dirty="0"/>
              <a:t>}  </a:t>
            </a:r>
          </a:p>
        </p:txBody>
      </p:sp>
      <p:sp>
        <p:nvSpPr>
          <p:cNvPr id="5" name="Title 1"/>
          <p:cNvSpPr>
            <a:spLocks noGrp="1"/>
          </p:cNvSpPr>
          <p:nvPr>
            <p:ph type="title"/>
          </p:nvPr>
        </p:nvSpPr>
        <p:spPr>
          <a:xfrm>
            <a:off x="457200" y="274638"/>
            <a:ext cx="8229600" cy="1143000"/>
          </a:xfrm>
        </p:spPr>
        <p:txBody>
          <a:bodyPr>
            <a:noAutofit/>
          </a:bodyPr>
          <a:lstStyle/>
          <a:p>
            <a:r>
              <a:rPr lang="en-US" sz="3400" b="1" dirty="0"/>
              <a:t>Difference between final, finally and finalize</a:t>
            </a:r>
          </a:p>
        </p:txBody>
      </p:sp>
      <p:sp>
        <p:nvSpPr>
          <p:cNvPr id="6" name="Slide Number Placeholder 5"/>
          <p:cNvSpPr>
            <a:spLocks noGrp="1"/>
          </p:cNvSpPr>
          <p:nvPr>
            <p:ph type="sldNum" sz="quarter" idx="12"/>
          </p:nvPr>
        </p:nvSpPr>
        <p:spPr/>
        <p:txBody>
          <a:bodyPr/>
          <a:lstStyle/>
          <a:p>
            <a:fld id="{0CFC968F-32E3-40BF-94C9-E0D2DDAD859E}"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96" y="76200"/>
            <a:ext cx="8915400" cy="1143000"/>
          </a:xfrm>
        </p:spPr>
        <p:txBody>
          <a:bodyPr>
            <a:normAutofit/>
          </a:bodyPr>
          <a:lstStyle/>
          <a:p>
            <a:r>
              <a:rPr lang="en-US" sz="3200" b="1" dirty="0"/>
              <a:t>Exception Handling with Method Overriding in Java</a:t>
            </a:r>
          </a:p>
        </p:txBody>
      </p:sp>
      <p:sp>
        <p:nvSpPr>
          <p:cNvPr id="3" name="Content Placeholder 2"/>
          <p:cNvSpPr>
            <a:spLocks noGrp="1"/>
          </p:cNvSpPr>
          <p:nvPr>
            <p:ph idx="1"/>
          </p:nvPr>
        </p:nvSpPr>
        <p:spPr/>
        <p:txBody>
          <a:bodyPr>
            <a:normAutofit lnSpcReduction="10000"/>
          </a:bodyPr>
          <a:lstStyle/>
          <a:p>
            <a:pPr algn="just"/>
            <a:r>
              <a:rPr lang="en-US" sz="2500" dirty="0"/>
              <a:t>There are many rules if we talk about method overriding with exception handling. The Rules are as follows: </a:t>
            </a:r>
          </a:p>
          <a:p>
            <a:pPr algn="just"/>
            <a:r>
              <a:rPr lang="en-US" sz="2500" b="1" dirty="0"/>
              <a:t>If the </a:t>
            </a:r>
            <a:r>
              <a:rPr lang="en-US" sz="2500" b="1" dirty="0" err="1"/>
              <a:t>superclass</a:t>
            </a:r>
            <a:r>
              <a:rPr lang="en-US" sz="2500" b="1" dirty="0"/>
              <a:t> method does not declare an exception:</a:t>
            </a:r>
            <a:endParaRPr lang="en-US" sz="2500" dirty="0"/>
          </a:p>
          <a:p>
            <a:pPr lvl="1" algn="just"/>
            <a:r>
              <a:rPr lang="en-US" sz="2500" dirty="0"/>
              <a:t>If the </a:t>
            </a:r>
            <a:r>
              <a:rPr lang="en-US" sz="2500" dirty="0" err="1"/>
              <a:t>superclass</a:t>
            </a:r>
            <a:r>
              <a:rPr lang="en-US" sz="2500" dirty="0"/>
              <a:t> method does not declare an exception, subclass overridden method cannot declare the checked exception but it can declare unchecked exception.</a:t>
            </a:r>
          </a:p>
          <a:p>
            <a:pPr algn="just"/>
            <a:r>
              <a:rPr lang="en-US" sz="2500" b="1" dirty="0"/>
              <a:t>If the </a:t>
            </a:r>
            <a:r>
              <a:rPr lang="en-US" sz="2500" b="1" dirty="0" err="1"/>
              <a:t>superclass</a:t>
            </a:r>
            <a:r>
              <a:rPr lang="en-US" sz="2500" b="1" dirty="0"/>
              <a:t> method declares an exception:</a:t>
            </a:r>
            <a:endParaRPr lang="en-US" sz="2500" dirty="0"/>
          </a:p>
          <a:p>
            <a:pPr lvl="1" algn="just"/>
            <a:r>
              <a:rPr lang="en-US" sz="2500" dirty="0"/>
              <a:t>If the </a:t>
            </a:r>
            <a:r>
              <a:rPr lang="en-US" sz="2500" dirty="0" err="1"/>
              <a:t>superclass</a:t>
            </a:r>
            <a:r>
              <a:rPr lang="en-US" sz="2500" dirty="0"/>
              <a:t> method declares an exception, subclass overridden method can declare same, subclass exception or no exception but cannot declare parent exception.</a:t>
            </a:r>
          </a:p>
          <a:p>
            <a:pPr algn="just"/>
            <a:endParaRPr lang="en-US" sz="2500" dirty="0"/>
          </a:p>
        </p:txBody>
      </p:sp>
      <p:sp>
        <p:nvSpPr>
          <p:cNvPr id="4" name="Slide Number Placeholder 3"/>
          <p:cNvSpPr>
            <a:spLocks noGrp="1"/>
          </p:cNvSpPr>
          <p:nvPr>
            <p:ph type="sldNum" sz="quarter" idx="12"/>
          </p:nvPr>
        </p:nvSpPr>
        <p:spPr/>
        <p:txBody>
          <a:bodyPr/>
          <a:lstStyle/>
          <a:p>
            <a:fld id="{0CFC968F-32E3-40BF-94C9-E0D2DDAD859E}"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31837"/>
            <a:ext cx="8229600" cy="4525963"/>
          </a:xfrm>
        </p:spPr>
        <p:txBody>
          <a:bodyPr>
            <a:normAutofit/>
          </a:bodyPr>
          <a:lstStyle/>
          <a:p>
            <a:pPr algn="just"/>
            <a:r>
              <a:rPr lang="en-US" sz="2600" b="1" dirty="0"/>
              <a:t>If the </a:t>
            </a:r>
            <a:r>
              <a:rPr lang="en-US" sz="2600" b="1" dirty="0" err="1"/>
              <a:t>superclass</a:t>
            </a:r>
            <a:r>
              <a:rPr lang="en-US" sz="2600" b="1" dirty="0"/>
              <a:t> method does not declare an exception</a:t>
            </a:r>
          </a:p>
          <a:p>
            <a:pPr algn="just">
              <a:buNone/>
            </a:pPr>
            <a:r>
              <a:rPr lang="en-US" sz="2600" b="1" dirty="0"/>
              <a:t>	1) Rule: </a:t>
            </a:r>
            <a:r>
              <a:rPr lang="en-US" sz="2600" dirty="0"/>
              <a:t>If the </a:t>
            </a:r>
            <a:r>
              <a:rPr lang="en-US" sz="2600" dirty="0" err="1"/>
              <a:t>superclass</a:t>
            </a:r>
            <a:r>
              <a:rPr lang="en-US" sz="2600" dirty="0"/>
              <a:t> method does not declare an exception, subclass overridden method cannot declare the checked exception.</a:t>
            </a:r>
          </a:p>
          <a:p>
            <a:pPr algn="just"/>
            <a:endParaRPr lang="en-US" sz="2600" dirty="0"/>
          </a:p>
        </p:txBody>
      </p:sp>
      <p:sp>
        <p:nvSpPr>
          <p:cNvPr id="4" name="Title 1"/>
          <p:cNvSpPr>
            <a:spLocks noGrp="1"/>
          </p:cNvSpPr>
          <p:nvPr>
            <p:ph type="title"/>
          </p:nvPr>
        </p:nvSpPr>
        <p:spPr>
          <a:xfrm>
            <a:off x="152400" y="122238"/>
            <a:ext cx="8839200" cy="487362"/>
          </a:xfrm>
        </p:spPr>
        <p:txBody>
          <a:bodyPr>
            <a:normAutofit fontScale="90000"/>
          </a:bodyPr>
          <a:lstStyle/>
          <a:p>
            <a:r>
              <a:rPr lang="en-US" sz="3400" b="1" dirty="0"/>
              <a:t>Exception Handling with Method Overriding in Java</a:t>
            </a:r>
          </a:p>
        </p:txBody>
      </p:sp>
      <p:sp>
        <p:nvSpPr>
          <p:cNvPr id="5" name="Rectangle 4"/>
          <p:cNvSpPr/>
          <p:nvPr/>
        </p:nvSpPr>
        <p:spPr>
          <a:xfrm>
            <a:off x="914400" y="2488317"/>
            <a:ext cx="5486400" cy="4293483"/>
          </a:xfrm>
          <a:prstGeom prst="rect">
            <a:avLst/>
          </a:prstGeom>
          <a:ln>
            <a:solidFill>
              <a:schemeClr val="accent1"/>
            </a:solidFill>
          </a:ln>
        </p:spPr>
        <p:txBody>
          <a:bodyPr wrap="square">
            <a:spAutoFit/>
          </a:bodyPr>
          <a:lstStyle/>
          <a:p>
            <a:r>
              <a:rPr lang="en-US" sz="2100" b="1" dirty="0"/>
              <a:t>import</a:t>
            </a:r>
            <a:r>
              <a:rPr lang="en-US" sz="2100" dirty="0"/>
              <a:t> java.io.*;  </a:t>
            </a:r>
          </a:p>
          <a:p>
            <a:r>
              <a:rPr lang="en-US" sz="2100" b="1" dirty="0"/>
              <a:t>class</a:t>
            </a:r>
            <a:r>
              <a:rPr lang="en-US" sz="2100" dirty="0"/>
              <a:t> Parent{  </a:t>
            </a:r>
          </a:p>
          <a:p>
            <a:r>
              <a:rPr lang="en-US" sz="2100" dirty="0"/>
              <a:t>  </a:t>
            </a:r>
            <a:r>
              <a:rPr lang="en-US" sz="2100" b="1" dirty="0"/>
              <a:t>void</a:t>
            </a:r>
            <a:r>
              <a:rPr lang="en-US" sz="2100" dirty="0"/>
              <a:t> msg(){</a:t>
            </a:r>
            <a:r>
              <a:rPr lang="en-US" sz="2100" dirty="0" err="1"/>
              <a:t>System.out.println</a:t>
            </a:r>
            <a:r>
              <a:rPr lang="en-US" sz="2100" dirty="0"/>
              <a:t>("parent");}  </a:t>
            </a:r>
          </a:p>
          <a:p>
            <a:r>
              <a:rPr lang="en-US" sz="2100" dirty="0"/>
              <a:t>}  </a:t>
            </a:r>
          </a:p>
          <a:p>
            <a:r>
              <a:rPr lang="en-US" sz="2100" b="1" dirty="0"/>
              <a:t>class</a:t>
            </a:r>
            <a:r>
              <a:rPr lang="en-US" sz="2100" dirty="0"/>
              <a:t> </a:t>
            </a:r>
            <a:r>
              <a:rPr lang="en-US" sz="2100" dirty="0" err="1"/>
              <a:t>TestExceptionChild</a:t>
            </a:r>
            <a:r>
              <a:rPr lang="en-US" sz="2100" dirty="0"/>
              <a:t> </a:t>
            </a:r>
            <a:r>
              <a:rPr lang="en-US" sz="2100" b="1" dirty="0"/>
              <a:t>extends</a:t>
            </a:r>
            <a:r>
              <a:rPr lang="en-US" sz="2100" dirty="0"/>
              <a:t> Parent{  </a:t>
            </a:r>
          </a:p>
          <a:p>
            <a:r>
              <a:rPr lang="en-US" sz="2100" dirty="0"/>
              <a:t>  </a:t>
            </a:r>
            <a:r>
              <a:rPr lang="en-US" sz="2100" b="1" dirty="0"/>
              <a:t>void</a:t>
            </a:r>
            <a:r>
              <a:rPr lang="en-US" sz="2100" dirty="0"/>
              <a:t> msg()</a:t>
            </a:r>
            <a:r>
              <a:rPr lang="en-US" sz="2100" b="1" dirty="0"/>
              <a:t>throws</a:t>
            </a:r>
            <a:r>
              <a:rPr lang="en-US" sz="2100" dirty="0"/>
              <a:t> </a:t>
            </a:r>
            <a:r>
              <a:rPr lang="en-US" sz="2100" dirty="0" err="1"/>
              <a:t>IOException</a:t>
            </a:r>
            <a:r>
              <a:rPr lang="en-US" sz="2100" dirty="0"/>
              <a:t>{  </a:t>
            </a:r>
          </a:p>
          <a:p>
            <a:r>
              <a:rPr lang="en-US" sz="2100" dirty="0"/>
              <a:t>    </a:t>
            </a:r>
            <a:r>
              <a:rPr lang="en-US" sz="2100" dirty="0" err="1"/>
              <a:t>System.out.println</a:t>
            </a:r>
            <a:r>
              <a:rPr lang="en-US" sz="2100" dirty="0"/>
              <a:t>("</a:t>
            </a:r>
            <a:r>
              <a:rPr lang="en-US" sz="2100" dirty="0" err="1"/>
              <a:t>TestExceptionChild</a:t>
            </a:r>
            <a:r>
              <a:rPr lang="en-US" sz="2100" dirty="0"/>
              <a:t>");  </a:t>
            </a:r>
          </a:p>
          <a:p>
            <a:r>
              <a:rPr lang="en-US" sz="2100" dirty="0"/>
              <a:t>  }  </a:t>
            </a:r>
          </a:p>
          <a:p>
            <a:r>
              <a:rPr lang="en-US" sz="2100" dirty="0"/>
              <a:t>  </a:t>
            </a:r>
            <a:r>
              <a:rPr lang="en-US" sz="2100" b="1" dirty="0"/>
              <a:t>public</a:t>
            </a:r>
            <a:r>
              <a:rPr lang="en-US" sz="2100" dirty="0"/>
              <a:t> </a:t>
            </a:r>
            <a:r>
              <a:rPr lang="en-US" sz="2100" b="1" dirty="0"/>
              <a:t>static</a:t>
            </a:r>
            <a:r>
              <a:rPr lang="en-US" sz="2100" dirty="0"/>
              <a:t> </a:t>
            </a:r>
            <a:r>
              <a:rPr lang="en-US" sz="2100" b="1" dirty="0"/>
              <a:t>void</a:t>
            </a:r>
            <a:r>
              <a:rPr lang="en-US" sz="2100" dirty="0"/>
              <a:t> main(String </a:t>
            </a:r>
            <a:r>
              <a:rPr lang="en-US" sz="2100" dirty="0" err="1"/>
              <a:t>args</a:t>
            </a:r>
            <a:r>
              <a:rPr lang="en-US" sz="2100" dirty="0"/>
              <a:t>[]){  </a:t>
            </a:r>
          </a:p>
          <a:p>
            <a:r>
              <a:rPr lang="en-US" sz="2100" dirty="0"/>
              <a:t>   Parent p=</a:t>
            </a:r>
            <a:r>
              <a:rPr lang="en-US" sz="2100" b="1" dirty="0"/>
              <a:t>new</a:t>
            </a:r>
            <a:r>
              <a:rPr lang="en-US" sz="2100" dirty="0"/>
              <a:t> </a:t>
            </a:r>
            <a:r>
              <a:rPr lang="en-US" sz="2100" dirty="0" err="1"/>
              <a:t>TestExceptionChild</a:t>
            </a:r>
            <a:r>
              <a:rPr lang="en-US" sz="2100" dirty="0"/>
              <a:t>();  </a:t>
            </a:r>
          </a:p>
          <a:p>
            <a:r>
              <a:rPr lang="en-US" sz="2100" dirty="0"/>
              <a:t>   p.msg();  </a:t>
            </a:r>
          </a:p>
          <a:p>
            <a:r>
              <a:rPr lang="en-US" sz="2100" dirty="0"/>
              <a:t>  }  </a:t>
            </a:r>
          </a:p>
          <a:p>
            <a:r>
              <a:rPr lang="en-US" sz="2100" dirty="0"/>
              <a:t>}  </a:t>
            </a:r>
          </a:p>
        </p:txBody>
      </p:sp>
      <p:sp>
        <p:nvSpPr>
          <p:cNvPr id="20481" name="Rectangle 1"/>
          <p:cNvSpPr>
            <a:spLocks noChangeArrowheads="1"/>
          </p:cNvSpPr>
          <p:nvPr/>
        </p:nvSpPr>
        <p:spPr bwMode="auto">
          <a:xfrm>
            <a:off x="6553200" y="3971092"/>
            <a:ext cx="2286000" cy="677108"/>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rgbClr val="000000"/>
                </a:solidFill>
                <a:effectLst/>
                <a:latin typeface="Arial Unicode MS" pitchFamily="34" charset="-128"/>
              </a:rPr>
              <a:t>Output: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rgbClr val="000000"/>
                </a:solidFill>
                <a:effectLst/>
                <a:latin typeface="Arial Unicode MS" pitchFamily="34" charset="-128"/>
              </a:rPr>
              <a:t>Compile Time Error</a:t>
            </a:r>
            <a:r>
              <a:rPr kumimoji="0" lang="en-US" sz="1900" b="0" i="0" u="none" strike="noStrike" cap="none" normalizeH="0" baseline="0" dirty="0">
                <a:ln>
                  <a:noFill/>
                </a:ln>
                <a:solidFill>
                  <a:schemeClr val="tx1"/>
                </a:solidFill>
                <a:effectLst/>
                <a:latin typeface="Arial" pitchFamily="34" charset="0"/>
              </a:rPr>
              <a:t> </a:t>
            </a:r>
          </a:p>
        </p:txBody>
      </p:sp>
      <p:sp>
        <p:nvSpPr>
          <p:cNvPr id="6" name="Slide Number Placeholder 5"/>
          <p:cNvSpPr>
            <a:spLocks noGrp="1"/>
          </p:cNvSpPr>
          <p:nvPr>
            <p:ph type="sldNum" sz="quarter" idx="12"/>
          </p:nvPr>
        </p:nvSpPr>
        <p:spPr/>
        <p:txBody>
          <a:bodyPr/>
          <a:lstStyle/>
          <a:p>
            <a:fld id="{0CFC968F-32E3-40BF-94C9-E0D2DDAD859E}"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31837"/>
            <a:ext cx="8229600" cy="4525963"/>
          </a:xfrm>
        </p:spPr>
        <p:txBody>
          <a:bodyPr>
            <a:normAutofit/>
          </a:bodyPr>
          <a:lstStyle/>
          <a:p>
            <a:pPr algn="just"/>
            <a:r>
              <a:rPr lang="en-US" sz="2600" b="1" dirty="0"/>
              <a:t>If the </a:t>
            </a:r>
            <a:r>
              <a:rPr lang="en-US" sz="2600" b="1" dirty="0" err="1"/>
              <a:t>superclass</a:t>
            </a:r>
            <a:r>
              <a:rPr lang="en-US" sz="2600" b="1" dirty="0"/>
              <a:t> method does not declare an exception</a:t>
            </a:r>
            <a:endParaRPr lang="en-US" sz="2600" dirty="0"/>
          </a:p>
          <a:p>
            <a:pPr algn="just">
              <a:buNone/>
            </a:pPr>
            <a:r>
              <a:rPr lang="en-US" sz="2400" b="1" dirty="0"/>
              <a:t>	2) Rule: </a:t>
            </a:r>
            <a:r>
              <a:rPr lang="en-US" sz="2400" dirty="0"/>
              <a:t>If the </a:t>
            </a:r>
            <a:r>
              <a:rPr lang="en-US" sz="2400" dirty="0" err="1"/>
              <a:t>superclass</a:t>
            </a:r>
            <a:r>
              <a:rPr lang="en-US" sz="2400" dirty="0"/>
              <a:t> method does not declare an exception, subclass overridden method cannot declare the checked exception but can declare unchecked exception.</a:t>
            </a:r>
          </a:p>
          <a:p>
            <a:pPr algn="just"/>
            <a:endParaRPr lang="en-US" sz="2400" dirty="0"/>
          </a:p>
        </p:txBody>
      </p:sp>
      <p:sp>
        <p:nvSpPr>
          <p:cNvPr id="4" name="Rectangle 3"/>
          <p:cNvSpPr/>
          <p:nvPr/>
        </p:nvSpPr>
        <p:spPr>
          <a:xfrm>
            <a:off x="1200912" y="2322576"/>
            <a:ext cx="5334000" cy="4493538"/>
          </a:xfrm>
          <a:prstGeom prst="rect">
            <a:avLst/>
          </a:prstGeom>
          <a:ln>
            <a:solidFill>
              <a:schemeClr val="accent1"/>
            </a:solidFill>
          </a:ln>
        </p:spPr>
        <p:txBody>
          <a:bodyPr wrap="square">
            <a:spAutoFit/>
          </a:bodyPr>
          <a:lstStyle/>
          <a:p>
            <a:r>
              <a:rPr lang="en-US" sz="2200" b="1" dirty="0"/>
              <a:t>import</a:t>
            </a:r>
            <a:r>
              <a:rPr lang="en-US" sz="2200" dirty="0"/>
              <a:t> java.io.*;  </a:t>
            </a:r>
          </a:p>
          <a:p>
            <a:r>
              <a:rPr lang="en-US" sz="2200" b="1" dirty="0"/>
              <a:t>class</a:t>
            </a:r>
            <a:r>
              <a:rPr lang="en-US" sz="2200" dirty="0"/>
              <a:t> Parent{  </a:t>
            </a:r>
          </a:p>
          <a:p>
            <a:r>
              <a:rPr lang="en-US" sz="2200" dirty="0"/>
              <a:t>  </a:t>
            </a:r>
            <a:r>
              <a:rPr lang="en-US" sz="2200" b="1" dirty="0"/>
              <a:t>void</a:t>
            </a:r>
            <a:r>
              <a:rPr lang="en-US" sz="2200" dirty="0"/>
              <a:t> </a:t>
            </a:r>
            <a:r>
              <a:rPr lang="en-US" sz="2200" dirty="0" err="1"/>
              <a:t>msg</a:t>
            </a:r>
            <a:r>
              <a:rPr lang="en-US" sz="2200" dirty="0"/>
              <a:t>(){</a:t>
            </a:r>
            <a:r>
              <a:rPr lang="en-US" sz="2200" dirty="0" err="1"/>
              <a:t>System.out.println</a:t>
            </a:r>
            <a:r>
              <a:rPr lang="en-US" sz="2200" dirty="0"/>
              <a:t>("parent");}  </a:t>
            </a:r>
          </a:p>
          <a:p>
            <a:r>
              <a:rPr lang="en-US" sz="2200" dirty="0"/>
              <a:t>}  </a:t>
            </a:r>
          </a:p>
          <a:p>
            <a:r>
              <a:rPr lang="en-US" sz="2200" b="1" dirty="0"/>
              <a:t>class</a:t>
            </a:r>
            <a:r>
              <a:rPr lang="en-US" sz="2200" dirty="0"/>
              <a:t> TestExceptionChild1 </a:t>
            </a:r>
            <a:r>
              <a:rPr lang="en-US" sz="2200" b="1" dirty="0"/>
              <a:t>extends</a:t>
            </a:r>
            <a:r>
              <a:rPr lang="en-US" sz="2200" dirty="0"/>
              <a:t> Parent{  </a:t>
            </a:r>
          </a:p>
          <a:p>
            <a:r>
              <a:rPr lang="en-US" sz="2200" dirty="0"/>
              <a:t>  </a:t>
            </a:r>
            <a:r>
              <a:rPr lang="en-US" sz="2200" b="1" dirty="0"/>
              <a:t>void</a:t>
            </a:r>
            <a:r>
              <a:rPr lang="en-US" sz="2200" dirty="0"/>
              <a:t> </a:t>
            </a:r>
            <a:r>
              <a:rPr lang="en-US" sz="2200" dirty="0" err="1"/>
              <a:t>msg</a:t>
            </a:r>
            <a:r>
              <a:rPr lang="en-US" sz="2200" dirty="0"/>
              <a:t>()</a:t>
            </a:r>
            <a:r>
              <a:rPr lang="en-US" sz="2200" b="1" dirty="0"/>
              <a:t>throws</a:t>
            </a:r>
            <a:r>
              <a:rPr lang="en-US" sz="2200" dirty="0"/>
              <a:t> </a:t>
            </a:r>
            <a:r>
              <a:rPr lang="en-US" sz="2200" dirty="0" err="1"/>
              <a:t>ArithmeticException</a:t>
            </a:r>
            <a:r>
              <a:rPr lang="en-US" sz="2200" dirty="0"/>
              <a:t>{  </a:t>
            </a:r>
          </a:p>
          <a:p>
            <a:r>
              <a:rPr lang="en-US" sz="2200" dirty="0"/>
              <a:t>    </a:t>
            </a:r>
            <a:r>
              <a:rPr lang="en-US" sz="2200" dirty="0" err="1"/>
              <a:t>System.out.println</a:t>
            </a:r>
            <a:r>
              <a:rPr lang="en-US" sz="2200" dirty="0"/>
              <a:t>("child");  </a:t>
            </a:r>
          </a:p>
          <a:p>
            <a:r>
              <a:rPr lang="en-US" sz="2200" dirty="0"/>
              <a:t>  }  </a:t>
            </a:r>
          </a:p>
          <a:p>
            <a:r>
              <a:rPr lang="en-US" sz="2200" dirty="0"/>
              <a:t>  </a:t>
            </a:r>
            <a:r>
              <a:rPr lang="en-US" sz="2200" b="1" dirty="0"/>
              <a:t>public</a:t>
            </a:r>
            <a:r>
              <a:rPr lang="en-US" sz="2200" dirty="0"/>
              <a:t> </a:t>
            </a:r>
            <a:r>
              <a:rPr lang="en-US" sz="2200" b="1" dirty="0"/>
              <a:t>static</a:t>
            </a:r>
            <a:r>
              <a:rPr lang="en-US" sz="2200" dirty="0"/>
              <a:t> </a:t>
            </a:r>
            <a:r>
              <a:rPr lang="en-US" sz="2200" b="1" dirty="0"/>
              <a:t>void</a:t>
            </a:r>
            <a:r>
              <a:rPr lang="en-US" sz="2200" dirty="0"/>
              <a:t> main(String </a:t>
            </a:r>
            <a:r>
              <a:rPr lang="en-US" sz="2200" dirty="0" err="1"/>
              <a:t>args</a:t>
            </a:r>
            <a:r>
              <a:rPr lang="en-US" sz="2200" dirty="0"/>
              <a:t>[]){  </a:t>
            </a:r>
          </a:p>
          <a:p>
            <a:r>
              <a:rPr lang="en-US" sz="2200" dirty="0"/>
              <a:t>   Parent p=</a:t>
            </a:r>
            <a:r>
              <a:rPr lang="en-US" sz="2200" b="1" dirty="0"/>
              <a:t>new</a:t>
            </a:r>
            <a:r>
              <a:rPr lang="en-US" sz="2200" dirty="0"/>
              <a:t> TestExceptionChild1();  </a:t>
            </a:r>
          </a:p>
          <a:p>
            <a:r>
              <a:rPr lang="en-US" sz="2200" dirty="0"/>
              <a:t>   p.msg();  </a:t>
            </a:r>
          </a:p>
          <a:p>
            <a:r>
              <a:rPr lang="en-US" sz="2200" dirty="0"/>
              <a:t>  }  </a:t>
            </a:r>
          </a:p>
          <a:p>
            <a:r>
              <a:rPr lang="en-US" sz="2200" dirty="0"/>
              <a:t>} </a:t>
            </a:r>
          </a:p>
        </p:txBody>
      </p:sp>
      <p:sp>
        <p:nvSpPr>
          <p:cNvPr id="26625" name="Rectangle 1"/>
          <p:cNvSpPr>
            <a:spLocks noChangeArrowheads="1"/>
          </p:cNvSpPr>
          <p:nvPr/>
        </p:nvSpPr>
        <p:spPr bwMode="auto">
          <a:xfrm>
            <a:off x="6687312" y="4029456"/>
            <a:ext cx="1295400" cy="769441"/>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rgbClr val="000000"/>
                </a:solidFill>
                <a:effectLst/>
                <a:latin typeface="Arial Unicode MS" pitchFamily="34" charset="-128"/>
              </a:rPr>
              <a:t>Output: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Arial Unicode MS" pitchFamily="34" charset="-128"/>
              </a:rPr>
              <a:t>child</a:t>
            </a:r>
            <a:r>
              <a:rPr kumimoji="0" lang="en-US" sz="2200" b="0" i="0" u="none" strike="noStrike" cap="none" normalizeH="0" baseline="0" dirty="0">
                <a:ln>
                  <a:noFill/>
                </a:ln>
                <a:solidFill>
                  <a:schemeClr val="tx1"/>
                </a:solidFill>
                <a:effectLst/>
                <a:latin typeface="Arial" pitchFamily="34" charset="0"/>
              </a:rPr>
              <a:t> </a:t>
            </a:r>
          </a:p>
        </p:txBody>
      </p:sp>
      <p:sp>
        <p:nvSpPr>
          <p:cNvPr id="6" name="Title 1"/>
          <p:cNvSpPr>
            <a:spLocks noGrp="1"/>
          </p:cNvSpPr>
          <p:nvPr>
            <p:ph type="title"/>
          </p:nvPr>
        </p:nvSpPr>
        <p:spPr>
          <a:xfrm>
            <a:off x="152400" y="122238"/>
            <a:ext cx="8839200" cy="487362"/>
          </a:xfrm>
        </p:spPr>
        <p:txBody>
          <a:bodyPr>
            <a:normAutofit fontScale="90000"/>
          </a:bodyPr>
          <a:lstStyle/>
          <a:p>
            <a:r>
              <a:rPr lang="en-US" sz="3400" b="1" dirty="0"/>
              <a:t>Exception Handling with Method Overriding in Java</a:t>
            </a:r>
          </a:p>
        </p:txBody>
      </p:sp>
      <p:sp>
        <p:nvSpPr>
          <p:cNvPr id="7" name="Slide Number Placeholder 6"/>
          <p:cNvSpPr>
            <a:spLocks noGrp="1"/>
          </p:cNvSpPr>
          <p:nvPr>
            <p:ph type="sldNum" sz="quarter" idx="12"/>
          </p:nvPr>
        </p:nvSpPr>
        <p:spPr/>
        <p:txBody>
          <a:bodyPr/>
          <a:lstStyle/>
          <a:p>
            <a:fld id="{0CFC968F-32E3-40BF-94C9-E0D2DDAD859E}"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0"/>
            <a:ext cx="8686800" cy="4754563"/>
          </a:xfrm>
        </p:spPr>
        <p:txBody>
          <a:bodyPr>
            <a:normAutofit/>
          </a:bodyPr>
          <a:lstStyle/>
          <a:p>
            <a:pPr algn="just"/>
            <a:r>
              <a:rPr lang="en-US" sz="2400" b="1" dirty="0"/>
              <a:t>If the </a:t>
            </a:r>
            <a:r>
              <a:rPr lang="en-US" sz="2400" b="1" dirty="0" err="1"/>
              <a:t>superclass</a:t>
            </a:r>
            <a:r>
              <a:rPr lang="en-US" sz="2400" b="1" dirty="0"/>
              <a:t> method declares an exception</a:t>
            </a:r>
          </a:p>
          <a:p>
            <a:pPr algn="just">
              <a:buNone/>
            </a:pPr>
            <a:r>
              <a:rPr lang="en-US" sz="2400" b="1" dirty="0"/>
              <a:t>	1) Rule: </a:t>
            </a:r>
            <a:r>
              <a:rPr lang="en-US" sz="2400" dirty="0"/>
              <a:t>If the superclass method declares an exception, subclass overridden method can declare same exception, subclass exception or no exception </a:t>
            </a:r>
            <a:r>
              <a:rPr lang="en-US" sz="2400" dirty="0">
                <a:solidFill>
                  <a:srgbClr val="FF0000"/>
                </a:solidFill>
              </a:rPr>
              <a:t>but cannot declare parent exception.</a:t>
            </a:r>
          </a:p>
          <a:p>
            <a:pPr algn="just"/>
            <a:endParaRPr lang="en-US" sz="2400" dirty="0"/>
          </a:p>
        </p:txBody>
      </p:sp>
      <p:sp>
        <p:nvSpPr>
          <p:cNvPr id="4" name="Rectangle 3"/>
          <p:cNvSpPr/>
          <p:nvPr/>
        </p:nvSpPr>
        <p:spPr>
          <a:xfrm>
            <a:off x="60960" y="2408904"/>
            <a:ext cx="7482840" cy="4093428"/>
          </a:xfrm>
          <a:prstGeom prst="rect">
            <a:avLst/>
          </a:prstGeom>
          <a:ln>
            <a:solidFill>
              <a:schemeClr val="accent1"/>
            </a:solidFill>
          </a:ln>
        </p:spPr>
        <p:txBody>
          <a:bodyPr wrap="square">
            <a:spAutoFit/>
          </a:bodyPr>
          <a:lstStyle/>
          <a:p>
            <a:r>
              <a:rPr lang="en-US" sz="2000" b="1" dirty="0"/>
              <a:t>import</a:t>
            </a:r>
            <a:r>
              <a:rPr lang="en-US" sz="2000" dirty="0"/>
              <a:t> java.io.*;  </a:t>
            </a:r>
          </a:p>
          <a:p>
            <a:r>
              <a:rPr lang="en-US" sz="2000" b="1" dirty="0"/>
              <a:t>class</a:t>
            </a:r>
            <a:r>
              <a:rPr lang="en-US" sz="2000" dirty="0"/>
              <a:t> Parent{  </a:t>
            </a:r>
          </a:p>
          <a:p>
            <a:r>
              <a:rPr lang="en-US" sz="2000" dirty="0"/>
              <a:t>  </a:t>
            </a:r>
            <a:r>
              <a:rPr lang="en-US" sz="2000" b="1" dirty="0"/>
              <a:t>void</a:t>
            </a:r>
            <a:r>
              <a:rPr lang="en-US" sz="2000" dirty="0"/>
              <a:t> msg()</a:t>
            </a:r>
            <a:r>
              <a:rPr lang="en-US" sz="2000" b="1" dirty="0"/>
              <a:t>throws</a:t>
            </a:r>
            <a:r>
              <a:rPr lang="en-US" sz="2000" dirty="0"/>
              <a:t> </a:t>
            </a:r>
            <a:r>
              <a:rPr lang="en-US" sz="2000" dirty="0" err="1"/>
              <a:t>ArithmeticException</a:t>
            </a:r>
            <a:r>
              <a:rPr lang="en-US" sz="2000" dirty="0"/>
              <a:t>{</a:t>
            </a:r>
            <a:r>
              <a:rPr lang="en-US" sz="2000" dirty="0" err="1"/>
              <a:t>System.out.println</a:t>
            </a:r>
            <a:r>
              <a:rPr lang="en-US" sz="2000" dirty="0"/>
              <a:t>("parent");}</a:t>
            </a:r>
          </a:p>
          <a:p>
            <a:r>
              <a:rPr lang="en-US" sz="2000" dirty="0"/>
              <a:t>}  </a:t>
            </a:r>
          </a:p>
          <a:p>
            <a:r>
              <a:rPr lang="en-US" sz="2000" b="1" dirty="0"/>
              <a:t>class</a:t>
            </a:r>
            <a:r>
              <a:rPr lang="en-US" sz="2000" dirty="0"/>
              <a:t> TestExceptionChild2 </a:t>
            </a:r>
            <a:r>
              <a:rPr lang="en-US" sz="2000" b="1" dirty="0"/>
              <a:t>extends</a:t>
            </a:r>
            <a:r>
              <a:rPr lang="en-US" sz="2000" dirty="0"/>
              <a:t> Parent{  </a:t>
            </a:r>
          </a:p>
          <a:p>
            <a:r>
              <a:rPr lang="en-US" sz="2000" dirty="0"/>
              <a:t>  </a:t>
            </a:r>
            <a:r>
              <a:rPr lang="en-US" sz="2000" b="1" dirty="0"/>
              <a:t>void</a:t>
            </a:r>
            <a:r>
              <a:rPr lang="en-US" sz="2000" dirty="0"/>
              <a:t> msg()</a:t>
            </a:r>
            <a:r>
              <a:rPr lang="en-US" sz="2000" b="1" dirty="0"/>
              <a:t>throws</a:t>
            </a:r>
            <a:r>
              <a:rPr lang="en-US" sz="2000" dirty="0"/>
              <a:t> Exception{</a:t>
            </a:r>
            <a:r>
              <a:rPr lang="en-US" sz="2000" dirty="0" err="1"/>
              <a:t>System.out.println</a:t>
            </a:r>
            <a:r>
              <a:rPr lang="en-US" sz="2000" dirty="0"/>
              <a:t>("child");} </a:t>
            </a:r>
          </a:p>
          <a:p>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r>
              <a:rPr lang="en-US" sz="2000" dirty="0"/>
              <a:t>   Parent p=</a:t>
            </a:r>
            <a:r>
              <a:rPr lang="en-US" sz="2000" b="1" dirty="0"/>
              <a:t>new</a:t>
            </a:r>
            <a:r>
              <a:rPr lang="en-US" sz="2000" dirty="0"/>
              <a:t> TestExceptionChild2();  </a:t>
            </a:r>
          </a:p>
          <a:p>
            <a:r>
              <a:rPr lang="en-US" sz="2000" dirty="0"/>
              <a:t>   </a:t>
            </a:r>
            <a:r>
              <a:rPr lang="en-US" sz="2000" b="1" dirty="0"/>
              <a:t>try</a:t>
            </a:r>
            <a:r>
              <a:rPr lang="en-US" sz="2000" dirty="0"/>
              <a:t>{  </a:t>
            </a:r>
          </a:p>
          <a:p>
            <a:r>
              <a:rPr lang="en-US" sz="2000" dirty="0"/>
              <a:t>   p.msg();  </a:t>
            </a:r>
          </a:p>
          <a:p>
            <a:r>
              <a:rPr lang="en-US" sz="2000" dirty="0"/>
              <a:t>   }</a:t>
            </a:r>
            <a:r>
              <a:rPr lang="en-US" sz="2000" b="1" dirty="0"/>
              <a:t>catch</a:t>
            </a:r>
            <a:r>
              <a:rPr lang="en-US" sz="2000" dirty="0"/>
              <a:t>(Exception e){}  </a:t>
            </a:r>
          </a:p>
          <a:p>
            <a:r>
              <a:rPr lang="en-US" sz="2000" dirty="0"/>
              <a:t>  }  </a:t>
            </a:r>
          </a:p>
          <a:p>
            <a:r>
              <a:rPr lang="en-US" sz="2000" dirty="0"/>
              <a:t>}  </a:t>
            </a:r>
          </a:p>
        </p:txBody>
      </p:sp>
      <p:sp>
        <p:nvSpPr>
          <p:cNvPr id="27649" name="Rectangle 1"/>
          <p:cNvSpPr>
            <a:spLocks noChangeArrowheads="1"/>
          </p:cNvSpPr>
          <p:nvPr/>
        </p:nvSpPr>
        <p:spPr bwMode="auto">
          <a:xfrm>
            <a:off x="7620000" y="5020270"/>
            <a:ext cx="1447800" cy="923330"/>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rPr>
              <a:t>Output: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rPr>
              <a:t>Compile Time Error</a:t>
            </a:r>
            <a:r>
              <a:rPr kumimoji="0" lang="en-US" b="0" i="0" u="none" strike="noStrike" cap="none" normalizeH="0" baseline="0" dirty="0">
                <a:ln>
                  <a:noFill/>
                </a:ln>
                <a:solidFill>
                  <a:schemeClr val="tx1"/>
                </a:solidFill>
                <a:effectLst/>
                <a:latin typeface="Arial" pitchFamily="34" charset="0"/>
              </a:rPr>
              <a:t> </a:t>
            </a:r>
          </a:p>
        </p:txBody>
      </p:sp>
      <p:sp>
        <p:nvSpPr>
          <p:cNvPr id="6" name="Rectangle 5"/>
          <p:cNvSpPr/>
          <p:nvPr/>
        </p:nvSpPr>
        <p:spPr>
          <a:xfrm>
            <a:off x="7620000" y="2426208"/>
            <a:ext cx="1676400" cy="2354491"/>
          </a:xfrm>
          <a:prstGeom prst="rect">
            <a:avLst/>
          </a:prstGeom>
          <a:ln>
            <a:solidFill>
              <a:schemeClr val="accent1"/>
            </a:solidFill>
          </a:ln>
        </p:spPr>
        <p:txBody>
          <a:bodyPr wrap="square">
            <a:spAutoFit/>
          </a:bodyPr>
          <a:lstStyle/>
          <a:p>
            <a:r>
              <a:rPr lang="en-US" sz="2100" dirty="0"/>
              <a:t>Example in case subclass overridden method declares parent exception</a:t>
            </a:r>
          </a:p>
        </p:txBody>
      </p:sp>
      <p:sp>
        <p:nvSpPr>
          <p:cNvPr id="7" name="Title 1"/>
          <p:cNvSpPr>
            <a:spLocks noGrp="1"/>
          </p:cNvSpPr>
          <p:nvPr>
            <p:ph type="title"/>
          </p:nvPr>
        </p:nvSpPr>
        <p:spPr>
          <a:xfrm>
            <a:off x="152400" y="122238"/>
            <a:ext cx="8839200" cy="487362"/>
          </a:xfrm>
        </p:spPr>
        <p:txBody>
          <a:bodyPr>
            <a:normAutofit fontScale="90000"/>
          </a:bodyPr>
          <a:lstStyle/>
          <a:p>
            <a:r>
              <a:rPr lang="en-US" sz="3400" b="1" dirty="0"/>
              <a:t>Exception Handling with Method Overriding in Java</a:t>
            </a:r>
          </a:p>
        </p:txBody>
      </p:sp>
      <p:sp>
        <p:nvSpPr>
          <p:cNvPr id="8" name="Slide Number Placeholder 7"/>
          <p:cNvSpPr>
            <a:spLocks noGrp="1"/>
          </p:cNvSpPr>
          <p:nvPr>
            <p:ph type="sldNum" sz="quarter" idx="12"/>
          </p:nvPr>
        </p:nvSpPr>
        <p:spPr/>
        <p:txBody>
          <a:bodyPr/>
          <a:lstStyle/>
          <a:p>
            <a:fld id="{0CFC968F-32E3-40BF-94C9-E0D2DDAD859E}"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525963"/>
          </a:xfrm>
        </p:spPr>
        <p:txBody>
          <a:bodyPr>
            <a:normAutofit/>
          </a:bodyPr>
          <a:lstStyle/>
          <a:p>
            <a:r>
              <a:rPr lang="en-US" sz="2600" b="1" dirty="0"/>
              <a:t>If the </a:t>
            </a:r>
            <a:r>
              <a:rPr lang="en-US" sz="2600" b="1" dirty="0" err="1"/>
              <a:t>superclass</a:t>
            </a:r>
            <a:r>
              <a:rPr lang="en-US" sz="2600" b="1" dirty="0"/>
              <a:t> method declares an exception</a:t>
            </a:r>
          </a:p>
        </p:txBody>
      </p:sp>
      <p:sp>
        <p:nvSpPr>
          <p:cNvPr id="4" name="Rectangle 3"/>
          <p:cNvSpPr/>
          <p:nvPr/>
        </p:nvSpPr>
        <p:spPr>
          <a:xfrm>
            <a:off x="6934200" y="2514600"/>
            <a:ext cx="1676400" cy="1938992"/>
          </a:xfrm>
          <a:prstGeom prst="rect">
            <a:avLst/>
          </a:prstGeom>
          <a:ln>
            <a:solidFill>
              <a:schemeClr val="accent1"/>
            </a:solidFill>
          </a:ln>
        </p:spPr>
        <p:txBody>
          <a:bodyPr wrap="square">
            <a:spAutoFit/>
          </a:bodyPr>
          <a:lstStyle/>
          <a:p>
            <a:r>
              <a:rPr lang="en-US" sz="2000" dirty="0"/>
              <a:t>Example in case subclass overridden method declares same exception</a:t>
            </a:r>
          </a:p>
        </p:txBody>
      </p:sp>
      <p:sp>
        <p:nvSpPr>
          <p:cNvPr id="5" name="Rectangle 4"/>
          <p:cNvSpPr/>
          <p:nvPr/>
        </p:nvSpPr>
        <p:spPr>
          <a:xfrm>
            <a:off x="152400" y="2057400"/>
            <a:ext cx="6553200" cy="4616648"/>
          </a:xfrm>
          <a:prstGeom prst="rect">
            <a:avLst/>
          </a:prstGeom>
          <a:ln>
            <a:solidFill>
              <a:schemeClr val="accent1"/>
            </a:solidFill>
          </a:ln>
        </p:spPr>
        <p:txBody>
          <a:bodyPr wrap="square">
            <a:spAutoFit/>
          </a:bodyPr>
          <a:lstStyle/>
          <a:p>
            <a:r>
              <a:rPr lang="en-US" sz="2100" b="1" dirty="0"/>
              <a:t>import</a:t>
            </a:r>
            <a:r>
              <a:rPr lang="en-US" sz="2100" dirty="0"/>
              <a:t> java.io.*;  </a:t>
            </a:r>
          </a:p>
          <a:p>
            <a:r>
              <a:rPr lang="en-US" sz="2100" b="1" dirty="0"/>
              <a:t>class</a:t>
            </a:r>
            <a:r>
              <a:rPr lang="en-US" sz="2100" dirty="0"/>
              <a:t> Parent{  </a:t>
            </a:r>
          </a:p>
          <a:p>
            <a:r>
              <a:rPr lang="en-US" sz="2100" dirty="0"/>
              <a:t>  </a:t>
            </a:r>
            <a:r>
              <a:rPr lang="en-US" sz="2100" b="1" dirty="0"/>
              <a:t>void</a:t>
            </a:r>
            <a:r>
              <a:rPr lang="en-US" sz="2100" dirty="0"/>
              <a:t> </a:t>
            </a:r>
            <a:r>
              <a:rPr lang="en-US" sz="2100" dirty="0" err="1"/>
              <a:t>msg</a:t>
            </a:r>
            <a:r>
              <a:rPr lang="en-US" sz="2100" dirty="0"/>
              <a:t>()</a:t>
            </a:r>
            <a:r>
              <a:rPr lang="en-US" sz="2100" b="1" dirty="0"/>
              <a:t>throws</a:t>
            </a:r>
            <a:r>
              <a:rPr lang="en-US" sz="2100" dirty="0"/>
              <a:t> Exception{</a:t>
            </a:r>
            <a:r>
              <a:rPr lang="en-US" sz="2100" dirty="0" err="1"/>
              <a:t>System.out.println</a:t>
            </a:r>
            <a:r>
              <a:rPr lang="en-US" sz="2100" dirty="0"/>
              <a:t>("parent");}  </a:t>
            </a:r>
          </a:p>
          <a:p>
            <a:r>
              <a:rPr lang="en-US" sz="2100" dirty="0"/>
              <a:t>}  </a:t>
            </a:r>
          </a:p>
          <a:p>
            <a:r>
              <a:rPr lang="en-US" sz="2100" b="1" dirty="0"/>
              <a:t>class</a:t>
            </a:r>
            <a:r>
              <a:rPr lang="en-US" sz="2100" dirty="0"/>
              <a:t> TestExceptionChild3 </a:t>
            </a:r>
            <a:r>
              <a:rPr lang="en-US" sz="2100" b="1" dirty="0"/>
              <a:t>extends</a:t>
            </a:r>
            <a:r>
              <a:rPr lang="en-US" sz="2100" dirty="0"/>
              <a:t> Parent{  </a:t>
            </a:r>
          </a:p>
          <a:p>
            <a:r>
              <a:rPr lang="en-US" sz="2100" dirty="0"/>
              <a:t>  </a:t>
            </a:r>
            <a:r>
              <a:rPr lang="en-US" sz="2100" b="1" dirty="0"/>
              <a:t>void</a:t>
            </a:r>
            <a:r>
              <a:rPr lang="en-US" sz="2100" dirty="0"/>
              <a:t> </a:t>
            </a:r>
            <a:r>
              <a:rPr lang="en-US" sz="2100" dirty="0" err="1"/>
              <a:t>msg</a:t>
            </a:r>
            <a:r>
              <a:rPr lang="en-US" sz="2100" dirty="0"/>
              <a:t>()</a:t>
            </a:r>
            <a:r>
              <a:rPr lang="en-US" sz="2100" b="1" dirty="0"/>
              <a:t>throws</a:t>
            </a:r>
            <a:r>
              <a:rPr lang="en-US" sz="2100" dirty="0"/>
              <a:t> Exception{</a:t>
            </a:r>
            <a:r>
              <a:rPr lang="en-US" sz="2100" dirty="0" err="1"/>
              <a:t>System.out.println</a:t>
            </a:r>
            <a:r>
              <a:rPr lang="en-US" sz="2100" dirty="0"/>
              <a:t>("child");} </a:t>
            </a:r>
          </a:p>
          <a:p>
            <a:r>
              <a:rPr lang="en-US" sz="2100" dirty="0"/>
              <a:t>  </a:t>
            </a:r>
            <a:r>
              <a:rPr lang="en-US" sz="2100" b="1" dirty="0"/>
              <a:t>public</a:t>
            </a:r>
            <a:r>
              <a:rPr lang="en-US" sz="2100" dirty="0"/>
              <a:t> </a:t>
            </a:r>
            <a:r>
              <a:rPr lang="en-US" sz="2100" b="1" dirty="0"/>
              <a:t>static</a:t>
            </a:r>
            <a:r>
              <a:rPr lang="en-US" sz="2100" dirty="0"/>
              <a:t> </a:t>
            </a:r>
            <a:r>
              <a:rPr lang="en-US" sz="2100" b="1" dirty="0"/>
              <a:t>void</a:t>
            </a:r>
            <a:r>
              <a:rPr lang="en-US" sz="2100" dirty="0"/>
              <a:t> main(String </a:t>
            </a:r>
            <a:r>
              <a:rPr lang="en-US" sz="2100" dirty="0" err="1"/>
              <a:t>args</a:t>
            </a:r>
            <a:r>
              <a:rPr lang="en-US" sz="2100" dirty="0"/>
              <a:t>[]){  </a:t>
            </a:r>
          </a:p>
          <a:p>
            <a:r>
              <a:rPr lang="en-US" sz="2100" dirty="0"/>
              <a:t>   Parent p=</a:t>
            </a:r>
            <a:r>
              <a:rPr lang="en-US" sz="2100" b="1" dirty="0"/>
              <a:t>new</a:t>
            </a:r>
            <a:r>
              <a:rPr lang="en-US" sz="2100" dirty="0"/>
              <a:t> TestExceptionChild3();  </a:t>
            </a:r>
          </a:p>
          <a:p>
            <a:r>
              <a:rPr lang="en-US" sz="2100" dirty="0"/>
              <a:t>   </a:t>
            </a:r>
            <a:r>
              <a:rPr lang="en-US" sz="2100" b="1" dirty="0"/>
              <a:t>try</a:t>
            </a:r>
            <a:r>
              <a:rPr lang="en-US" sz="2100" dirty="0"/>
              <a:t>{  </a:t>
            </a:r>
          </a:p>
          <a:p>
            <a:r>
              <a:rPr lang="en-US" sz="2100" dirty="0"/>
              <a:t>   p.msg();  </a:t>
            </a:r>
          </a:p>
          <a:p>
            <a:r>
              <a:rPr lang="en-US" sz="2100" dirty="0"/>
              <a:t>   }</a:t>
            </a:r>
            <a:r>
              <a:rPr lang="en-US" sz="2100" b="1" dirty="0"/>
              <a:t>catch</a:t>
            </a:r>
            <a:r>
              <a:rPr lang="en-US" sz="2100" dirty="0"/>
              <a:t>(Exception e){}  </a:t>
            </a:r>
          </a:p>
          <a:p>
            <a:r>
              <a:rPr lang="en-US" sz="2100" dirty="0"/>
              <a:t>  }  </a:t>
            </a:r>
          </a:p>
          <a:p>
            <a:r>
              <a:rPr lang="en-US" sz="2100" dirty="0"/>
              <a:t>}  </a:t>
            </a:r>
          </a:p>
        </p:txBody>
      </p:sp>
      <p:sp>
        <p:nvSpPr>
          <p:cNvPr id="28673" name="Rectangle 1"/>
          <p:cNvSpPr>
            <a:spLocks noChangeArrowheads="1"/>
          </p:cNvSpPr>
          <p:nvPr/>
        </p:nvSpPr>
        <p:spPr bwMode="auto">
          <a:xfrm>
            <a:off x="6781800" y="4953000"/>
            <a:ext cx="1600200" cy="646331"/>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rPr>
              <a:t>Output: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rPr>
              <a:t>child</a:t>
            </a:r>
            <a:r>
              <a:rPr kumimoji="0" lang="en-US" b="0" i="0" u="none" strike="noStrike" cap="none" normalizeH="0" baseline="0" dirty="0">
                <a:ln>
                  <a:noFill/>
                </a:ln>
                <a:solidFill>
                  <a:schemeClr val="tx1"/>
                </a:solidFill>
                <a:effectLst/>
                <a:latin typeface="Arial" pitchFamily="34" charset="0"/>
              </a:rPr>
              <a:t> </a:t>
            </a:r>
          </a:p>
        </p:txBody>
      </p:sp>
      <p:sp>
        <p:nvSpPr>
          <p:cNvPr id="7" name="Title 1"/>
          <p:cNvSpPr>
            <a:spLocks noGrp="1"/>
          </p:cNvSpPr>
          <p:nvPr>
            <p:ph type="title"/>
          </p:nvPr>
        </p:nvSpPr>
        <p:spPr>
          <a:xfrm>
            <a:off x="152400" y="122238"/>
            <a:ext cx="8839200" cy="487362"/>
          </a:xfrm>
        </p:spPr>
        <p:txBody>
          <a:bodyPr>
            <a:normAutofit fontScale="90000"/>
          </a:bodyPr>
          <a:lstStyle/>
          <a:p>
            <a:r>
              <a:rPr lang="en-US" sz="3400" b="1" dirty="0"/>
              <a:t>Exception Handling with Method Overriding in Java</a:t>
            </a:r>
          </a:p>
        </p:txBody>
      </p:sp>
      <p:sp>
        <p:nvSpPr>
          <p:cNvPr id="8" name="Slide Number Placeholder 7"/>
          <p:cNvSpPr>
            <a:spLocks noGrp="1"/>
          </p:cNvSpPr>
          <p:nvPr>
            <p:ph type="sldNum" sz="quarter" idx="12"/>
          </p:nvPr>
        </p:nvSpPr>
        <p:spPr/>
        <p:txBody>
          <a:bodyPr/>
          <a:lstStyle/>
          <a:p>
            <a:fld id="{0CFC968F-32E3-40BF-94C9-E0D2DDAD859E}"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r>
              <a:rPr lang="en-US" sz="2600" b="1" dirty="0"/>
              <a:t>If the </a:t>
            </a:r>
            <a:r>
              <a:rPr lang="en-US" sz="2600" b="1" dirty="0" err="1"/>
              <a:t>superclass</a:t>
            </a:r>
            <a:r>
              <a:rPr lang="en-US" sz="2600" b="1" dirty="0"/>
              <a:t> method declares an exception</a:t>
            </a:r>
          </a:p>
          <a:p>
            <a:endParaRPr lang="en-US" sz="2600" dirty="0"/>
          </a:p>
        </p:txBody>
      </p:sp>
      <p:sp>
        <p:nvSpPr>
          <p:cNvPr id="4" name="Rectangle 3"/>
          <p:cNvSpPr/>
          <p:nvPr/>
        </p:nvSpPr>
        <p:spPr>
          <a:xfrm>
            <a:off x="7042356" y="2286000"/>
            <a:ext cx="2057400" cy="1200329"/>
          </a:xfrm>
          <a:prstGeom prst="rect">
            <a:avLst/>
          </a:prstGeom>
          <a:ln>
            <a:solidFill>
              <a:schemeClr val="accent1"/>
            </a:solidFill>
          </a:ln>
        </p:spPr>
        <p:txBody>
          <a:bodyPr wrap="square">
            <a:spAutoFit/>
          </a:bodyPr>
          <a:lstStyle/>
          <a:p>
            <a:r>
              <a:rPr lang="en-US" dirty="0"/>
              <a:t>Example in case subclass overridden method declares subclass exception</a:t>
            </a:r>
          </a:p>
        </p:txBody>
      </p:sp>
      <p:sp>
        <p:nvSpPr>
          <p:cNvPr id="5" name="Rectangle 4"/>
          <p:cNvSpPr/>
          <p:nvPr/>
        </p:nvSpPr>
        <p:spPr>
          <a:xfrm>
            <a:off x="29496" y="2056686"/>
            <a:ext cx="6934200" cy="4478149"/>
          </a:xfrm>
          <a:prstGeom prst="rect">
            <a:avLst/>
          </a:prstGeom>
          <a:ln>
            <a:solidFill>
              <a:schemeClr val="accent1"/>
            </a:solidFill>
          </a:ln>
        </p:spPr>
        <p:txBody>
          <a:bodyPr wrap="square">
            <a:spAutoFit/>
          </a:bodyPr>
          <a:lstStyle/>
          <a:p>
            <a:r>
              <a:rPr lang="en-US" sz="1900" b="1" dirty="0"/>
              <a:t>import</a:t>
            </a:r>
            <a:r>
              <a:rPr lang="en-US" sz="1900" dirty="0"/>
              <a:t> java.io.*;  </a:t>
            </a:r>
          </a:p>
          <a:p>
            <a:r>
              <a:rPr lang="en-US" sz="1900" b="1" dirty="0"/>
              <a:t>class</a:t>
            </a:r>
            <a:r>
              <a:rPr lang="en-US" sz="1900" dirty="0"/>
              <a:t> Parent{  </a:t>
            </a:r>
          </a:p>
          <a:p>
            <a:r>
              <a:rPr lang="en-US" sz="1900" dirty="0"/>
              <a:t>  </a:t>
            </a:r>
            <a:r>
              <a:rPr lang="en-US" sz="1900" b="1" dirty="0"/>
              <a:t>void</a:t>
            </a:r>
            <a:r>
              <a:rPr lang="en-US" sz="1900" dirty="0"/>
              <a:t> </a:t>
            </a:r>
            <a:r>
              <a:rPr lang="en-US" sz="1900" dirty="0" err="1"/>
              <a:t>msg</a:t>
            </a:r>
            <a:r>
              <a:rPr lang="en-US" sz="1900" dirty="0"/>
              <a:t>()</a:t>
            </a:r>
            <a:r>
              <a:rPr lang="en-US" sz="1900" b="1" dirty="0"/>
              <a:t>throws</a:t>
            </a:r>
            <a:r>
              <a:rPr lang="en-US" sz="1900" dirty="0"/>
              <a:t> Exception{</a:t>
            </a:r>
            <a:r>
              <a:rPr lang="en-US" sz="1900" dirty="0" err="1"/>
              <a:t>System.out.println</a:t>
            </a:r>
            <a:r>
              <a:rPr lang="en-US" sz="1900" dirty="0"/>
              <a:t>("parent");}  </a:t>
            </a:r>
          </a:p>
          <a:p>
            <a:r>
              <a:rPr lang="en-US" sz="1900" dirty="0"/>
              <a:t>}  </a:t>
            </a:r>
          </a:p>
          <a:p>
            <a:r>
              <a:rPr lang="en-US" sz="1900" dirty="0"/>
              <a:t>  </a:t>
            </a:r>
          </a:p>
          <a:p>
            <a:r>
              <a:rPr lang="en-US" sz="1900" b="1" dirty="0"/>
              <a:t>class</a:t>
            </a:r>
            <a:r>
              <a:rPr lang="en-US" sz="1900" dirty="0"/>
              <a:t> TestExceptionChild4 </a:t>
            </a:r>
            <a:r>
              <a:rPr lang="en-US" sz="1900" b="1" dirty="0"/>
              <a:t>extends</a:t>
            </a:r>
            <a:r>
              <a:rPr lang="en-US" sz="1900" dirty="0"/>
              <a:t> Parent{  </a:t>
            </a:r>
          </a:p>
          <a:p>
            <a:r>
              <a:rPr lang="en-US" sz="1900" dirty="0"/>
              <a:t>  </a:t>
            </a:r>
            <a:r>
              <a:rPr lang="en-US" sz="1900" b="1" dirty="0"/>
              <a:t>void</a:t>
            </a:r>
            <a:r>
              <a:rPr lang="en-US" sz="1900" dirty="0"/>
              <a:t> </a:t>
            </a:r>
            <a:r>
              <a:rPr lang="en-US" sz="1900" dirty="0" err="1"/>
              <a:t>msg</a:t>
            </a:r>
            <a:r>
              <a:rPr lang="en-US" sz="1900" dirty="0"/>
              <a:t>()</a:t>
            </a:r>
            <a:r>
              <a:rPr lang="en-US" sz="1900" b="1" dirty="0"/>
              <a:t>throws</a:t>
            </a:r>
            <a:r>
              <a:rPr lang="en-US" sz="1900" dirty="0"/>
              <a:t> </a:t>
            </a:r>
            <a:r>
              <a:rPr lang="en-US" sz="1900" dirty="0" err="1"/>
              <a:t>ArithmeticException</a:t>
            </a:r>
            <a:r>
              <a:rPr lang="en-US" sz="1900" dirty="0"/>
              <a:t>{</a:t>
            </a:r>
            <a:r>
              <a:rPr lang="en-US" sz="1900" dirty="0" err="1"/>
              <a:t>System.out.println</a:t>
            </a:r>
            <a:r>
              <a:rPr lang="en-US" sz="1900" dirty="0"/>
              <a:t>("child");} </a:t>
            </a:r>
          </a:p>
          <a:p>
            <a:r>
              <a:rPr lang="en-US" sz="1900" dirty="0"/>
              <a:t>  </a:t>
            </a:r>
            <a:r>
              <a:rPr lang="en-US" sz="1900" b="1" dirty="0"/>
              <a:t>public</a:t>
            </a:r>
            <a:r>
              <a:rPr lang="en-US" sz="1900" dirty="0"/>
              <a:t> </a:t>
            </a:r>
            <a:r>
              <a:rPr lang="en-US" sz="1900" b="1" dirty="0"/>
              <a:t>static</a:t>
            </a:r>
            <a:r>
              <a:rPr lang="en-US" sz="1900" dirty="0"/>
              <a:t> </a:t>
            </a:r>
            <a:r>
              <a:rPr lang="en-US" sz="1900" b="1" dirty="0"/>
              <a:t>void</a:t>
            </a:r>
            <a:r>
              <a:rPr lang="en-US" sz="1900" dirty="0"/>
              <a:t> main(String </a:t>
            </a:r>
            <a:r>
              <a:rPr lang="en-US" sz="1900" dirty="0" err="1"/>
              <a:t>args</a:t>
            </a:r>
            <a:r>
              <a:rPr lang="en-US" sz="1900" dirty="0"/>
              <a:t>[]){  </a:t>
            </a:r>
          </a:p>
          <a:p>
            <a:r>
              <a:rPr lang="en-US" sz="1900" dirty="0"/>
              <a:t>   Parent p=</a:t>
            </a:r>
            <a:r>
              <a:rPr lang="en-US" sz="1900" b="1" dirty="0"/>
              <a:t>new</a:t>
            </a:r>
            <a:r>
              <a:rPr lang="en-US" sz="1900" dirty="0"/>
              <a:t> TestExceptionChild4();  </a:t>
            </a:r>
          </a:p>
          <a:p>
            <a:r>
              <a:rPr lang="en-US" sz="1900" dirty="0"/>
              <a:t>   </a:t>
            </a:r>
            <a:r>
              <a:rPr lang="en-US" sz="1900" b="1" dirty="0"/>
              <a:t>try</a:t>
            </a:r>
            <a:r>
              <a:rPr lang="en-US" sz="1900" dirty="0"/>
              <a:t>{  </a:t>
            </a:r>
          </a:p>
          <a:p>
            <a:r>
              <a:rPr lang="en-US" sz="1900" dirty="0"/>
              <a:t>   p.msg();  </a:t>
            </a:r>
          </a:p>
          <a:p>
            <a:r>
              <a:rPr lang="en-US" sz="1900" dirty="0"/>
              <a:t>   }</a:t>
            </a:r>
            <a:r>
              <a:rPr lang="en-US" sz="1900" b="1" dirty="0"/>
              <a:t>catch</a:t>
            </a:r>
            <a:r>
              <a:rPr lang="en-US" sz="1900" dirty="0"/>
              <a:t>(Exception e){}  </a:t>
            </a:r>
          </a:p>
          <a:p>
            <a:r>
              <a:rPr lang="en-US" sz="1900" dirty="0"/>
              <a:t>  }  </a:t>
            </a:r>
          </a:p>
          <a:p>
            <a:r>
              <a:rPr lang="en-US" sz="1900" dirty="0"/>
              <a:t>}  </a:t>
            </a:r>
          </a:p>
        </p:txBody>
      </p:sp>
      <p:sp>
        <p:nvSpPr>
          <p:cNvPr id="6" name="Rectangle 1"/>
          <p:cNvSpPr>
            <a:spLocks noChangeArrowheads="1"/>
          </p:cNvSpPr>
          <p:nvPr/>
        </p:nvSpPr>
        <p:spPr bwMode="auto">
          <a:xfrm>
            <a:off x="7239000" y="3886200"/>
            <a:ext cx="1600200" cy="646331"/>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rPr>
              <a:t>Output: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rPr>
              <a:t>child</a:t>
            </a:r>
            <a:r>
              <a:rPr kumimoji="0" lang="en-US" b="0" i="0" u="none" strike="noStrike" cap="none" normalizeH="0" baseline="0" dirty="0">
                <a:ln>
                  <a:noFill/>
                </a:ln>
                <a:solidFill>
                  <a:schemeClr val="tx1"/>
                </a:solidFill>
                <a:effectLst/>
                <a:latin typeface="Arial" pitchFamily="34" charset="0"/>
              </a:rPr>
              <a:t> </a:t>
            </a:r>
          </a:p>
        </p:txBody>
      </p:sp>
      <p:sp>
        <p:nvSpPr>
          <p:cNvPr id="7" name="Title 1"/>
          <p:cNvSpPr>
            <a:spLocks noGrp="1"/>
          </p:cNvSpPr>
          <p:nvPr>
            <p:ph type="title"/>
          </p:nvPr>
        </p:nvSpPr>
        <p:spPr>
          <a:xfrm>
            <a:off x="152400" y="122238"/>
            <a:ext cx="8839200" cy="487362"/>
          </a:xfrm>
        </p:spPr>
        <p:txBody>
          <a:bodyPr>
            <a:normAutofit fontScale="90000"/>
          </a:bodyPr>
          <a:lstStyle/>
          <a:p>
            <a:r>
              <a:rPr lang="en-US" sz="3400" b="1" dirty="0"/>
              <a:t>Exception Handling with Method Overriding in Java</a:t>
            </a:r>
          </a:p>
        </p:txBody>
      </p:sp>
      <p:sp>
        <p:nvSpPr>
          <p:cNvPr id="8" name="Slide Number Placeholder 7"/>
          <p:cNvSpPr>
            <a:spLocks noGrp="1"/>
          </p:cNvSpPr>
          <p:nvPr>
            <p:ph type="sldNum" sz="quarter" idx="12"/>
          </p:nvPr>
        </p:nvSpPr>
        <p:spPr/>
        <p:txBody>
          <a:bodyPr/>
          <a:lstStyle/>
          <a:p>
            <a:fld id="{0CFC968F-32E3-40BF-94C9-E0D2DDAD859E}"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525963"/>
          </a:xfrm>
        </p:spPr>
        <p:txBody>
          <a:bodyPr>
            <a:normAutofit/>
          </a:bodyPr>
          <a:lstStyle/>
          <a:p>
            <a:r>
              <a:rPr lang="en-US" sz="2600" b="1" dirty="0"/>
              <a:t>If the </a:t>
            </a:r>
            <a:r>
              <a:rPr lang="en-US" sz="2600" b="1" dirty="0" err="1"/>
              <a:t>superclass</a:t>
            </a:r>
            <a:r>
              <a:rPr lang="en-US" sz="2600" b="1" dirty="0"/>
              <a:t> method declares an exception</a:t>
            </a:r>
          </a:p>
          <a:p>
            <a:endParaRPr lang="en-US" sz="2600" dirty="0"/>
          </a:p>
        </p:txBody>
      </p:sp>
      <p:sp>
        <p:nvSpPr>
          <p:cNvPr id="4" name="Rectangle 3"/>
          <p:cNvSpPr/>
          <p:nvPr/>
        </p:nvSpPr>
        <p:spPr>
          <a:xfrm>
            <a:off x="6858000" y="2438400"/>
            <a:ext cx="2286000" cy="1323439"/>
          </a:xfrm>
          <a:prstGeom prst="rect">
            <a:avLst/>
          </a:prstGeom>
          <a:ln>
            <a:solidFill>
              <a:schemeClr val="accent1"/>
            </a:solidFill>
          </a:ln>
        </p:spPr>
        <p:txBody>
          <a:bodyPr wrap="square">
            <a:spAutoFit/>
          </a:bodyPr>
          <a:lstStyle/>
          <a:p>
            <a:r>
              <a:rPr lang="en-US" sz="2000" dirty="0"/>
              <a:t>Example in case subclass overridden method declares no exception</a:t>
            </a:r>
          </a:p>
        </p:txBody>
      </p:sp>
      <p:sp>
        <p:nvSpPr>
          <p:cNvPr id="5" name="Rectangle 1"/>
          <p:cNvSpPr>
            <a:spLocks noChangeArrowheads="1"/>
          </p:cNvSpPr>
          <p:nvPr/>
        </p:nvSpPr>
        <p:spPr bwMode="auto">
          <a:xfrm>
            <a:off x="6934200" y="3886200"/>
            <a:ext cx="1600200" cy="646331"/>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rPr>
              <a:t>Output: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rPr>
              <a:t>child</a:t>
            </a:r>
            <a:r>
              <a:rPr kumimoji="0" lang="en-US" b="0" i="0" u="none" strike="noStrike" cap="none" normalizeH="0" baseline="0" dirty="0">
                <a:ln>
                  <a:noFill/>
                </a:ln>
                <a:solidFill>
                  <a:schemeClr val="tx1"/>
                </a:solidFill>
                <a:effectLst/>
                <a:latin typeface="Arial" pitchFamily="34" charset="0"/>
              </a:rPr>
              <a:t> </a:t>
            </a:r>
          </a:p>
        </p:txBody>
      </p:sp>
      <p:sp>
        <p:nvSpPr>
          <p:cNvPr id="6" name="Rectangle 5"/>
          <p:cNvSpPr/>
          <p:nvPr/>
        </p:nvSpPr>
        <p:spPr>
          <a:xfrm>
            <a:off x="17208" y="2057400"/>
            <a:ext cx="6781800" cy="4293483"/>
          </a:xfrm>
          <a:prstGeom prst="rect">
            <a:avLst/>
          </a:prstGeom>
          <a:ln>
            <a:solidFill>
              <a:schemeClr val="accent1"/>
            </a:solidFill>
          </a:ln>
        </p:spPr>
        <p:txBody>
          <a:bodyPr wrap="square">
            <a:spAutoFit/>
          </a:bodyPr>
          <a:lstStyle/>
          <a:p>
            <a:r>
              <a:rPr lang="en-US" sz="2100" b="1" dirty="0"/>
              <a:t>import</a:t>
            </a:r>
            <a:r>
              <a:rPr lang="en-US" sz="2100" dirty="0"/>
              <a:t> java.io.*;  </a:t>
            </a:r>
          </a:p>
          <a:p>
            <a:r>
              <a:rPr lang="en-US" sz="2100" b="1" dirty="0"/>
              <a:t>class</a:t>
            </a:r>
            <a:r>
              <a:rPr lang="en-US" sz="2100" dirty="0"/>
              <a:t> Parent{  </a:t>
            </a:r>
          </a:p>
          <a:p>
            <a:r>
              <a:rPr lang="en-US" sz="2100" dirty="0"/>
              <a:t>  </a:t>
            </a:r>
            <a:r>
              <a:rPr lang="en-US" sz="2100" b="1" dirty="0"/>
              <a:t>void</a:t>
            </a:r>
            <a:r>
              <a:rPr lang="en-US" sz="2100" dirty="0"/>
              <a:t> </a:t>
            </a:r>
            <a:r>
              <a:rPr lang="en-US" sz="2100" dirty="0" err="1"/>
              <a:t>msg</a:t>
            </a:r>
            <a:r>
              <a:rPr lang="en-US" sz="2100" dirty="0"/>
              <a:t>()</a:t>
            </a:r>
            <a:r>
              <a:rPr lang="en-US" sz="2100" b="1" dirty="0"/>
              <a:t>throws</a:t>
            </a:r>
            <a:r>
              <a:rPr lang="en-US" sz="2100" dirty="0"/>
              <a:t> Exception{</a:t>
            </a:r>
            <a:r>
              <a:rPr lang="en-US" sz="2100" dirty="0" err="1"/>
              <a:t>System.out.println</a:t>
            </a:r>
            <a:r>
              <a:rPr lang="en-US" sz="2100" dirty="0"/>
              <a:t>("parent");}  </a:t>
            </a:r>
          </a:p>
          <a:p>
            <a:r>
              <a:rPr lang="en-US" sz="2100" dirty="0"/>
              <a:t>}  </a:t>
            </a:r>
          </a:p>
          <a:p>
            <a:r>
              <a:rPr lang="en-US" sz="2100" b="1" dirty="0"/>
              <a:t>class</a:t>
            </a:r>
            <a:r>
              <a:rPr lang="en-US" sz="2100" dirty="0"/>
              <a:t> TestExceptionChild5 </a:t>
            </a:r>
            <a:r>
              <a:rPr lang="en-US" sz="2100" b="1" dirty="0"/>
              <a:t>extends</a:t>
            </a:r>
            <a:r>
              <a:rPr lang="en-US" sz="2100" dirty="0"/>
              <a:t> Parent{  </a:t>
            </a:r>
          </a:p>
          <a:p>
            <a:r>
              <a:rPr lang="en-US" sz="2100" dirty="0"/>
              <a:t>  </a:t>
            </a:r>
            <a:r>
              <a:rPr lang="en-US" sz="2100" b="1" dirty="0"/>
              <a:t>void</a:t>
            </a:r>
            <a:r>
              <a:rPr lang="en-US" sz="2100" dirty="0"/>
              <a:t> </a:t>
            </a:r>
            <a:r>
              <a:rPr lang="en-US" sz="2100" dirty="0" err="1"/>
              <a:t>msg</a:t>
            </a:r>
            <a:r>
              <a:rPr lang="en-US" sz="2100" dirty="0"/>
              <a:t>(){</a:t>
            </a:r>
            <a:r>
              <a:rPr lang="en-US" sz="2100" dirty="0" err="1"/>
              <a:t>System.out.println</a:t>
            </a:r>
            <a:r>
              <a:rPr lang="en-US" sz="2100" dirty="0"/>
              <a:t>("child");}  </a:t>
            </a:r>
          </a:p>
          <a:p>
            <a:r>
              <a:rPr lang="en-US" sz="2100" dirty="0"/>
              <a:t>  </a:t>
            </a:r>
            <a:r>
              <a:rPr lang="en-US" sz="2100" b="1" dirty="0"/>
              <a:t>public</a:t>
            </a:r>
            <a:r>
              <a:rPr lang="en-US" sz="2100" dirty="0"/>
              <a:t> </a:t>
            </a:r>
            <a:r>
              <a:rPr lang="en-US" sz="2100" b="1" dirty="0"/>
              <a:t>static</a:t>
            </a:r>
            <a:r>
              <a:rPr lang="en-US" sz="2100" dirty="0"/>
              <a:t> </a:t>
            </a:r>
            <a:r>
              <a:rPr lang="en-US" sz="2100" b="1" dirty="0"/>
              <a:t>void</a:t>
            </a:r>
            <a:r>
              <a:rPr lang="en-US" sz="2100" dirty="0"/>
              <a:t> main(String </a:t>
            </a:r>
            <a:r>
              <a:rPr lang="en-US" sz="2100" dirty="0" err="1"/>
              <a:t>args</a:t>
            </a:r>
            <a:r>
              <a:rPr lang="en-US" sz="2100" dirty="0"/>
              <a:t>[]){  </a:t>
            </a:r>
          </a:p>
          <a:p>
            <a:r>
              <a:rPr lang="en-US" sz="2100" dirty="0"/>
              <a:t>   Parent p=</a:t>
            </a:r>
            <a:r>
              <a:rPr lang="en-US" sz="2100" b="1" dirty="0"/>
              <a:t>new</a:t>
            </a:r>
            <a:r>
              <a:rPr lang="en-US" sz="2100" dirty="0"/>
              <a:t> TestExceptionChild5();  </a:t>
            </a:r>
          </a:p>
          <a:p>
            <a:r>
              <a:rPr lang="en-US" sz="2100" dirty="0"/>
              <a:t>   </a:t>
            </a:r>
            <a:r>
              <a:rPr lang="en-US" sz="2100" b="1" dirty="0"/>
              <a:t>try</a:t>
            </a:r>
            <a:r>
              <a:rPr lang="en-US" sz="2100" dirty="0"/>
              <a:t>{  </a:t>
            </a:r>
          </a:p>
          <a:p>
            <a:r>
              <a:rPr lang="en-US" sz="2100" dirty="0"/>
              <a:t>   p.msg();  </a:t>
            </a:r>
          </a:p>
          <a:p>
            <a:r>
              <a:rPr lang="en-US" sz="2100" dirty="0"/>
              <a:t>   }</a:t>
            </a:r>
            <a:r>
              <a:rPr lang="en-US" sz="2100" b="1" dirty="0"/>
              <a:t>catch</a:t>
            </a:r>
            <a:r>
              <a:rPr lang="en-US" sz="2100" dirty="0"/>
              <a:t>(Exception e){}  </a:t>
            </a:r>
          </a:p>
          <a:p>
            <a:r>
              <a:rPr lang="en-US" sz="2100" dirty="0"/>
              <a:t>  }  </a:t>
            </a:r>
          </a:p>
          <a:p>
            <a:r>
              <a:rPr lang="en-US" sz="2100" dirty="0"/>
              <a:t>}  </a:t>
            </a:r>
          </a:p>
        </p:txBody>
      </p:sp>
      <p:sp>
        <p:nvSpPr>
          <p:cNvPr id="7" name="Title 1"/>
          <p:cNvSpPr>
            <a:spLocks noGrp="1"/>
          </p:cNvSpPr>
          <p:nvPr>
            <p:ph type="title"/>
          </p:nvPr>
        </p:nvSpPr>
        <p:spPr>
          <a:xfrm>
            <a:off x="152400" y="122238"/>
            <a:ext cx="8839200" cy="487362"/>
          </a:xfrm>
        </p:spPr>
        <p:txBody>
          <a:bodyPr>
            <a:normAutofit fontScale="90000"/>
          </a:bodyPr>
          <a:lstStyle/>
          <a:p>
            <a:r>
              <a:rPr lang="en-US" sz="3400" b="1" dirty="0"/>
              <a:t>Exception Handling with Method Overriding in Java</a:t>
            </a:r>
          </a:p>
        </p:txBody>
      </p:sp>
      <p:sp>
        <p:nvSpPr>
          <p:cNvPr id="8" name="Slide Number Placeholder 7"/>
          <p:cNvSpPr>
            <a:spLocks noGrp="1"/>
          </p:cNvSpPr>
          <p:nvPr>
            <p:ph type="sldNum" sz="quarter" idx="12"/>
          </p:nvPr>
        </p:nvSpPr>
        <p:spPr/>
        <p:txBody>
          <a:bodyPr/>
          <a:lstStyle/>
          <a:p>
            <a:fld id="{0CFC968F-32E3-40BF-94C9-E0D2DDAD859E}"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Java Custom Exception</a:t>
            </a:r>
          </a:p>
        </p:txBody>
      </p:sp>
      <p:sp>
        <p:nvSpPr>
          <p:cNvPr id="3" name="Content Placeholder 2"/>
          <p:cNvSpPr>
            <a:spLocks noGrp="1"/>
          </p:cNvSpPr>
          <p:nvPr>
            <p:ph idx="1"/>
          </p:nvPr>
        </p:nvSpPr>
        <p:spPr/>
        <p:txBody>
          <a:bodyPr>
            <a:normAutofit/>
          </a:bodyPr>
          <a:lstStyle/>
          <a:p>
            <a:pPr algn="just"/>
            <a:r>
              <a:rPr lang="en-US" sz="2600" dirty="0"/>
              <a:t>If you are creating your own Exception that is known as custom exception or user-defined exception. Java custom exceptions are used to customize the exception according to user need.</a:t>
            </a:r>
          </a:p>
          <a:p>
            <a:pPr algn="just"/>
            <a:endParaRPr lang="en-US" sz="2600" dirty="0"/>
          </a:p>
          <a:p>
            <a:pPr algn="just"/>
            <a:r>
              <a:rPr lang="en-US" sz="2600" dirty="0"/>
              <a:t>By the help of custom exception, you can have your own exception and message.</a:t>
            </a:r>
          </a:p>
          <a:p>
            <a:pPr algn="just"/>
            <a:endParaRPr lang="en-US" sz="2600" dirty="0"/>
          </a:p>
        </p:txBody>
      </p:sp>
      <p:sp>
        <p:nvSpPr>
          <p:cNvPr id="4" name="Slide Number Placeholder 3"/>
          <p:cNvSpPr>
            <a:spLocks noGrp="1"/>
          </p:cNvSpPr>
          <p:nvPr>
            <p:ph type="sldNum" sz="quarter" idx="12"/>
          </p:nvPr>
        </p:nvSpPr>
        <p:spPr/>
        <p:txBody>
          <a:bodyPr/>
          <a:lstStyle/>
          <a:p>
            <a:fld id="{0CFC968F-32E3-40BF-94C9-E0D2DDAD859E}"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Java finally block</a:t>
            </a:r>
          </a:p>
        </p:txBody>
      </p:sp>
      <p:sp>
        <p:nvSpPr>
          <p:cNvPr id="3" name="Content Placeholder 2"/>
          <p:cNvSpPr>
            <a:spLocks noGrp="1"/>
          </p:cNvSpPr>
          <p:nvPr>
            <p:ph idx="1"/>
          </p:nvPr>
        </p:nvSpPr>
        <p:spPr/>
        <p:txBody>
          <a:bodyPr>
            <a:normAutofit lnSpcReduction="10000"/>
          </a:bodyPr>
          <a:lstStyle/>
          <a:p>
            <a:pPr algn="just"/>
            <a:r>
              <a:rPr lang="en-US" sz="2600" b="1" dirty="0"/>
              <a:t>Java finally block</a:t>
            </a:r>
            <a:r>
              <a:rPr lang="en-US" sz="2600" dirty="0"/>
              <a:t> is a block that is used </a:t>
            </a:r>
            <a:r>
              <a:rPr lang="en-US" sz="2600" i="1" dirty="0"/>
              <a:t>to execute important code</a:t>
            </a:r>
            <a:r>
              <a:rPr lang="en-US" sz="2600" dirty="0"/>
              <a:t> such as closing connection, stream etc.</a:t>
            </a:r>
          </a:p>
          <a:p>
            <a:pPr algn="just"/>
            <a:endParaRPr lang="en-US" sz="2600" dirty="0"/>
          </a:p>
          <a:p>
            <a:pPr algn="just"/>
            <a:r>
              <a:rPr lang="en-US" sz="2600" dirty="0"/>
              <a:t>Java finally block is always executed whether exception is handled or not.</a:t>
            </a:r>
          </a:p>
          <a:p>
            <a:pPr algn="just"/>
            <a:endParaRPr lang="en-US" sz="2600" dirty="0"/>
          </a:p>
          <a:p>
            <a:pPr algn="just"/>
            <a:r>
              <a:rPr lang="en-US" sz="2600" dirty="0"/>
              <a:t>Java finally block follows try or catch block.</a:t>
            </a:r>
          </a:p>
          <a:p>
            <a:pPr algn="just"/>
            <a:endParaRPr lang="en-US" sz="2600" dirty="0"/>
          </a:p>
          <a:p>
            <a:pPr algn="just"/>
            <a:r>
              <a:rPr lang="en-US" sz="2600" dirty="0"/>
              <a:t>Note: </a:t>
            </a:r>
            <a:r>
              <a:rPr lang="en-US" sz="2600" b="1" dirty="0"/>
              <a:t>If you don't handle exception, before terminating the program, </a:t>
            </a:r>
            <a:r>
              <a:rPr lang="en-US" sz="2600" b="1" dirty="0" err="1"/>
              <a:t>JVM</a:t>
            </a:r>
            <a:r>
              <a:rPr lang="en-US" sz="2600" b="1" dirty="0"/>
              <a:t> executes finally block(if any).</a:t>
            </a:r>
          </a:p>
          <a:p>
            <a:pPr algn="just"/>
            <a:endParaRPr lang="en-US" sz="2600" dirty="0"/>
          </a:p>
        </p:txBody>
      </p:sp>
      <p:sp>
        <p:nvSpPr>
          <p:cNvPr id="4" name="Slide Number Placeholder 3"/>
          <p:cNvSpPr>
            <a:spLocks noGrp="1"/>
          </p:cNvSpPr>
          <p:nvPr>
            <p:ph type="sldNum" sz="quarter" idx="12"/>
          </p:nvPr>
        </p:nvSpPr>
        <p:spPr/>
        <p:txBody>
          <a:bodyPr/>
          <a:lstStyle/>
          <a:p>
            <a:fld id="{0CFC968F-32E3-40BF-94C9-E0D2DDAD859E}"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US" sz="3600" b="1" dirty="0"/>
              <a:t>How to create a custom exception</a:t>
            </a:r>
          </a:p>
        </p:txBody>
      </p:sp>
      <p:sp>
        <p:nvSpPr>
          <p:cNvPr id="3" name="Content Placeholder 2"/>
          <p:cNvSpPr>
            <a:spLocks noGrp="1"/>
          </p:cNvSpPr>
          <p:nvPr>
            <p:ph idx="1"/>
          </p:nvPr>
        </p:nvSpPr>
        <p:spPr>
          <a:xfrm>
            <a:off x="457200" y="1219200"/>
            <a:ext cx="8229600" cy="4906963"/>
          </a:xfrm>
        </p:spPr>
        <p:txBody>
          <a:bodyPr>
            <a:noAutofit/>
          </a:bodyPr>
          <a:lstStyle/>
          <a:p>
            <a:pPr marL="0" indent="0" algn="just">
              <a:buNone/>
            </a:pPr>
            <a:r>
              <a:rPr lang="en-US" sz="2400" b="1" dirty="0"/>
              <a:t>Writing your own exception class</a:t>
            </a:r>
          </a:p>
          <a:p>
            <a:pPr algn="just"/>
            <a:r>
              <a:rPr lang="en-US" sz="2400" dirty="0"/>
              <a:t>Create a new class whose name should end with Exception like </a:t>
            </a:r>
            <a:r>
              <a:rPr lang="en-US" sz="2400" dirty="0" err="1"/>
              <a:t>ClassNameException</a:t>
            </a:r>
            <a:r>
              <a:rPr lang="en-US" sz="2400" dirty="0"/>
              <a:t>. This is a convention to differentiate an exception class from regular ones.</a:t>
            </a:r>
          </a:p>
          <a:p>
            <a:pPr algn="just"/>
            <a:endParaRPr lang="en-US" sz="2400" dirty="0"/>
          </a:p>
          <a:p>
            <a:pPr algn="just"/>
            <a:r>
              <a:rPr lang="en-US" sz="2400" dirty="0"/>
              <a:t>Make the class extends one of the exceptions which are subtypes of the </a:t>
            </a:r>
            <a:r>
              <a:rPr lang="en-US" sz="2400" dirty="0" err="1"/>
              <a:t>java.lang.Exception</a:t>
            </a:r>
            <a:r>
              <a:rPr lang="en-US" sz="2400" dirty="0"/>
              <a:t> class. Generally, a custom exception class always extends directly from the Exception class.</a:t>
            </a:r>
          </a:p>
          <a:p>
            <a:pPr algn="just"/>
            <a:endParaRPr lang="en-US" sz="2400" dirty="0"/>
          </a:p>
          <a:p>
            <a:pPr algn="just"/>
            <a:r>
              <a:rPr lang="en-US" sz="2400" dirty="0"/>
              <a:t>Create a constructor with a String parameter which is the detail message of the exception. In this constructor, simply call the super constructor and pass the message.</a:t>
            </a:r>
          </a:p>
          <a:p>
            <a:pPr algn="just"/>
            <a:endParaRPr lang="en-US" sz="2400" dirty="0"/>
          </a:p>
        </p:txBody>
      </p:sp>
      <p:sp>
        <p:nvSpPr>
          <p:cNvPr id="4" name="Slide Number Placeholder 3"/>
          <p:cNvSpPr>
            <a:spLocks noGrp="1"/>
          </p:cNvSpPr>
          <p:nvPr>
            <p:ph type="sldNum" sz="quarter" idx="12"/>
          </p:nvPr>
        </p:nvSpPr>
        <p:spPr/>
        <p:txBody>
          <a:bodyPr/>
          <a:lstStyle/>
          <a:p>
            <a:fld id="{0CFC968F-32E3-40BF-94C9-E0D2DDAD859E}" type="slidenum">
              <a:rPr lang="en-US" smtClean="0"/>
              <a:pPr/>
              <a:t>20</a:t>
            </a:fld>
            <a:endParaRPr lang="en-US"/>
          </a:p>
        </p:txBody>
      </p:sp>
    </p:spTree>
    <p:extLst>
      <p:ext uri="{BB962C8B-B14F-4D97-AF65-F5344CB8AC3E}">
        <p14:creationId xmlns:p14="http://schemas.microsoft.com/office/powerpoint/2010/main" val="918312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CFC968F-32E3-40BF-94C9-E0D2DDAD859E}" type="slidenum">
              <a:rPr lang="en-US" smtClean="0"/>
              <a:pPr/>
              <a:t>21</a:t>
            </a:fld>
            <a:endParaRPr lang="en-US"/>
          </a:p>
        </p:txBody>
      </p:sp>
      <p:sp>
        <p:nvSpPr>
          <p:cNvPr id="5" name="Rectangle 2"/>
          <p:cNvSpPr>
            <a:spLocks noChangeArrowheads="1"/>
          </p:cNvSpPr>
          <p:nvPr/>
        </p:nvSpPr>
        <p:spPr bwMode="auto">
          <a:xfrm>
            <a:off x="58992" y="58888"/>
            <a:ext cx="5732208" cy="67710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8200"/>
                </a:solidFill>
                <a:effectLst/>
                <a:latin typeface="+mj-lt"/>
                <a:cs typeface="Arial" pitchFamily="34" charset="0"/>
              </a:rPr>
              <a:t>// A Class that represents use-defined </a:t>
            </a:r>
            <a:r>
              <a:rPr kumimoji="0" lang="en-US" sz="2000" b="0" i="0" u="none" strike="noStrike" cap="none" normalizeH="0" baseline="0" dirty="0" err="1">
                <a:ln>
                  <a:noFill/>
                </a:ln>
                <a:solidFill>
                  <a:srgbClr val="008200"/>
                </a:solidFill>
                <a:effectLst/>
                <a:latin typeface="+mj-lt"/>
                <a:cs typeface="Arial" pitchFamily="34" charset="0"/>
              </a:rPr>
              <a:t>expception</a:t>
            </a:r>
            <a:endParaRPr kumimoji="0" lang="en-US" sz="2000" b="0" i="0" u="none" strike="noStrike" cap="none" normalizeH="0" baseline="0" dirty="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006699"/>
                </a:solidFill>
                <a:effectLst/>
                <a:latin typeface="+mj-lt"/>
                <a:cs typeface="Arial" pitchFamily="34" charset="0"/>
              </a:rPr>
              <a:t>class</a:t>
            </a:r>
            <a:r>
              <a:rPr kumimoji="0" lang="en-US" sz="2000" b="0" i="0" u="none" strike="noStrike" cap="none" normalizeH="0" baseline="0" dirty="0">
                <a:ln>
                  <a:noFill/>
                </a:ln>
                <a:solidFill>
                  <a:srgbClr val="000000"/>
                </a:solidFill>
                <a:effectLst/>
                <a:latin typeface="+mj-lt"/>
                <a:cs typeface="Arial" pitchFamily="34" charset="0"/>
              </a:rPr>
              <a:t> </a:t>
            </a:r>
            <a:r>
              <a:rPr kumimoji="0" lang="en-US" sz="2000" b="0" i="0" u="none" strike="noStrike" cap="none" normalizeH="0" baseline="0" dirty="0" err="1">
                <a:ln>
                  <a:noFill/>
                </a:ln>
                <a:solidFill>
                  <a:srgbClr val="000000"/>
                </a:solidFill>
                <a:effectLst/>
                <a:latin typeface="+mj-lt"/>
                <a:cs typeface="Arial" pitchFamily="34" charset="0"/>
              </a:rPr>
              <a:t>MyException</a:t>
            </a:r>
            <a:r>
              <a:rPr kumimoji="0" lang="en-US" sz="2000" b="0" i="0" u="none" strike="noStrike" cap="none" normalizeH="0" baseline="0" dirty="0">
                <a:ln>
                  <a:noFill/>
                </a:ln>
                <a:solidFill>
                  <a:srgbClr val="000000"/>
                </a:solidFill>
                <a:effectLst/>
                <a:latin typeface="+mj-lt"/>
                <a:cs typeface="Arial" pitchFamily="34" charset="0"/>
              </a:rPr>
              <a:t> </a:t>
            </a:r>
            <a:r>
              <a:rPr kumimoji="0" lang="en-US" sz="2000" b="1" i="0" u="none" strike="noStrike" cap="none" normalizeH="0" baseline="0" dirty="0">
                <a:ln>
                  <a:noFill/>
                </a:ln>
                <a:solidFill>
                  <a:srgbClr val="006699"/>
                </a:solidFill>
                <a:effectLst/>
                <a:latin typeface="+mj-lt"/>
                <a:cs typeface="Arial" pitchFamily="34" charset="0"/>
              </a:rPr>
              <a:t>extends</a:t>
            </a:r>
            <a:r>
              <a:rPr kumimoji="0" lang="en-US" sz="2000" b="0" i="0" u="none" strike="noStrike" cap="none" normalizeH="0" baseline="0" dirty="0">
                <a:ln>
                  <a:noFill/>
                </a:ln>
                <a:solidFill>
                  <a:srgbClr val="000000"/>
                </a:solidFill>
                <a:effectLst/>
                <a:latin typeface="+mj-lt"/>
                <a:cs typeface="Arial" pitchFamily="34" charset="0"/>
              </a:rPr>
              <a:t> Exception</a:t>
            </a:r>
            <a:endParaRPr kumimoji="0" lang="en-US" sz="2000" b="0" i="0" u="none" strike="noStrike" cap="none" normalizeH="0" baseline="0" dirty="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Arial" pitchFamily="34" charset="0"/>
              </a:rPr>
              <a:t>{</a:t>
            </a:r>
            <a:endParaRPr kumimoji="0" lang="en-US" sz="2000" b="0" i="0" u="none" strike="noStrike" cap="none" normalizeH="0" baseline="0" dirty="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Arial" pitchFamily="34" charset="0"/>
              </a:rPr>
              <a:t>    </a:t>
            </a:r>
            <a:r>
              <a:rPr kumimoji="0" lang="en-US" sz="2000" b="1" i="0" u="none" strike="noStrike" cap="none" normalizeH="0" baseline="0" dirty="0">
                <a:ln>
                  <a:noFill/>
                </a:ln>
                <a:solidFill>
                  <a:srgbClr val="006699"/>
                </a:solidFill>
                <a:effectLst/>
                <a:latin typeface="+mj-lt"/>
                <a:cs typeface="Arial" pitchFamily="34" charset="0"/>
              </a:rPr>
              <a:t>public</a:t>
            </a:r>
            <a:r>
              <a:rPr kumimoji="0" lang="en-US" sz="2000" b="0" i="0" u="none" strike="noStrike" cap="none" normalizeH="0" baseline="0" dirty="0">
                <a:ln>
                  <a:noFill/>
                </a:ln>
                <a:solidFill>
                  <a:srgbClr val="000000"/>
                </a:solidFill>
                <a:effectLst/>
                <a:latin typeface="+mj-lt"/>
                <a:cs typeface="Arial" pitchFamily="34" charset="0"/>
              </a:rPr>
              <a:t> </a:t>
            </a:r>
            <a:r>
              <a:rPr kumimoji="0" lang="en-US" sz="2000" b="0" i="0" u="none" strike="noStrike" cap="none" normalizeH="0" baseline="0" dirty="0" err="1">
                <a:ln>
                  <a:noFill/>
                </a:ln>
                <a:solidFill>
                  <a:srgbClr val="000000"/>
                </a:solidFill>
                <a:effectLst/>
                <a:latin typeface="+mj-lt"/>
                <a:cs typeface="Arial" pitchFamily="34" charset="0"/>
              </a:rPr>
              <a:t>MyException</a:t>
            </a:r>
            <a:r>
              <a:rPr kumimoji="0" lang="en-US" sz="2000" b="0" i="0" u="none" strike="noStrike" cap="none" normalizeH="0" baseline="0" dirty="0">
                <a:ln>
                  <a:noFill/>
                </a:ln>
                <a:solidFill>
                  <a:srgbClr val="000000"/>
                </a:solidFill>
                <a:effectLst/>
                <a:latin typeface="+mj-lt"/>
                <a:cs typeface="Arial" pitchFamily="34" charset="0"/>
              </a:rPr>
              <a:t>(String s)</a:t>
            </a:r>
            <a:endParaRPr kumimoji="0" lang="en-US" sz="2000" b="0" i="0" u="none" strike="noStrike" cap="none" normalizeH="0" baseline="0" dirty="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Arial" pitchFamily="34" charset="0"/>
              </a:rPr>
              <a:t>    {</a:t>
            </a:r>
            <a:r>
              <a:rPr lang="en-US" sz="2000" dirty="0">
                <a:latin typeface="+mj-lt"/>
                <a:cs typeface="Arial" pitchFamily="34" charset="0"/>
              </a:rPr>
              <a:t>  </a:t>
            </a:r>
            <a:r>
              <a:rPr kumimoji="0" lang="en-US" sz="2000" b="0" i="0" u="none" strike="noStrike" cap="none" normalizeH="0" baseline="0" dirty="0">
                <a:ln>
                  <a:noFill/>
                </a:ln>
                <a:solidFill>
                  <a:srgbClr val="000000"/>
                </a:solidFill>
                <a:effectLst/>
                <a:latin typeface="+mj-lt"/>
                <a:cs typeface="Arial" pitchFamily="34" charset="0"/>
              </a:rPr>
              <a:t> </a:t>
            </a:r>
            <a:r>
              <a:rPr kumimoji="0" lang="en-US" sz="2000" b="0" i="0" u="none" strike="noStrike" cap="none" normalizeH="0" baseline="0" dirty="0">
                <a:ln>
                  <a:noFill/>
                </a:ln>
                <a:solidFill>
                  <a:srgbClr val="008200"/>
                </a:solidFill>
                <a:effectLst/>
                <a:latin typeface="+mj-lt"/>
                <a:cs typeface="Arial" pitchFamily="34" charset="0"/>
              </a:rPr>
              <a:t>// Call constructor of parent Exception</a:t>
            </a:r>
            <a:endParaRPr kumimoji="0" lang="en-US" sz="2000" b="0" i="0" u="none" strike="noStrike" cap="none" normalizeH="0" baseline="0" dirty="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Arial" pitchFamily="34" charset="0"/>
              </a:rPr>
              <a:t>        </a:t>
            </a:r>
            <a:r>
              <a:rPr kumimoji="0" lang="en-US" sz="2000" b="1" i="0" u="none" strike="noStrike" cap="none" normalizeH="0" baseline="0" dirty="0">
                <a:ln>
                  <a:noFill/>
                </a:ln>
                <a:solidFill>
                  <a:srgbClr val="006699"/>
                </a:solidFill>
                <a:effectLst/>
                <a:latin typeface="+mj-lt"/>
                <a:cs typeface="Arial" pitchFamily="34" charset="0"/>
              </a:rPr>
              <a:t>super</a:t>
            </a:r>
            <a:r>
              <a:rPr kumimoji="0" lang="en-US" sz="2000" b="0" i="0" u="none" strike="noStrike" cap="none" normalizeH="0" baseline="0" dirty="0">
                <a:ln>
                  <a:noFill/>
                </a:ln>
                <a:solidFill>
                  <a:srgbClr val="000000"/>
                </a:solidFill>
                <a:effectLst/>
                <a:latin typeface="+mj-lt"/>
                <a:cs typeface="Arial" pitchFamily="34" charset="0"/>
              </a:rPr>
              <a:t>(s);</a:t>
            </a:r>
            <a:r>
              <a:rPr lang="en-US" sz="2000" dirty="0">
                <a:latin typeface="+mj-lt"/>
                <a:cs typeface="Arial" pitchFamily="34" charset="0"/>
              </a:rPr>
              <a:t>  </a:t>
            </a:r>
            <a:r>
              <a:rPr kumimoji="0" lang="en-US" sz="2000" b="0" i="0" u="none" strike="noStrike" cap="none" normalizeH="0" baseline="0" dirty="0">
                <a:ln>
                  <a:noFill/>
                </a:ln>
                <a:solidFill>
                  <a:srgbClr val="000000"/>
                </a:solidFill>
                <a:effectLst/>
                <a:latin typeface="+mj-lt"/>
                <a:cs typeface="Arial" pitchFamily="34" charset="0"/>
              </a:rPr>
              <a:t> }</a:t>
            </a:r>
            <a:endParaRPr kumimoji="0" lang="en-US" sz="2000" b="0" i="0" u="none" strike="noStrike" cap="none" normalizeH="0" baseline="0" dirty="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Arial" pitchFamily="34" charset="0"/>
              </a:rPr>
              <a:t>}</a:t>
            </a:r>
            <a:endParaRPr kumimoji="0" lang="en-US" sz="2000" b="0" i="0" u="none" strike="noStrike" cap="none" normalizeH="0" baseline="0" dirty="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8200"/>
                </a:solidFill>
                <a:effectLst/>
                <a:latin typeface="+mj-lt"/>
                <a:cs typeface="Arial" pitchFamily="34" charset="0"/>
              </a:rPr>
              <a:t>// A Class that uses above </a:t>
            </a:r>
            <a:r>
              <a:rPr kumimoji="0" lang="en-US" sz="2000" b="0" i="0" u="none" strike="noStrike" cap="none" normalizeH="0" baseline="0" dirty="0" err="1">
                <a:ln>
                  <a:noFill/>
                </a:ln>
                <a:solidFill>
                  <a:srgbClr val="008200"/>
                </a:solidFill>
                <a:effectLst/>
                <a:latin typeface="+mj-lt"/>
                <a:cs typeface="Arial" pitchFamily="34" charset="0"/>
              </a:rPr>
              <a:t>MyException</a:t>
            </a:r>
            <a:endParaRPr kumimoji="0" lang="en-US" sz="2000" b="0" i="0" u="none" strike="noStrike" cap="none" normalizeH="0" baseline="0" dirty="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006699"/>
                </a:solidFill>
                <a:effectLst/>
                <a:latin typeface="+mj-lt"/>
                <a:cs typeface="Arial" pitchFamily="34" charset="0"/>
              </a:rPr>
              <a:t>public</a:t>
            </a:r>
            <a:r>
              <a:rPr kumimoji="0" lang="en-US" sz="2000" b="0" i="0" u="none" strike="noStrike" cap="none" normalizeH="0" baseline="0" dirty="0">
                <a:ln>
                  <a:noFill/>
                </a:ln>
                <a:solidFill>
                  <a:srgbClr val="000000"/>
                </a:solidFill>
                <a:effectLst/>
                <a:latin typeface="+mj-lt"/>
                <a:cs typeface="Arial" pitchFamily="34" charset="0"/>
              </a:rPr>
              <a:t> </a:t>
            </a:r>
            <a:r>
              <a:rPr kumimoji="0" lang="en-US" sz="2000" b="1" i="0" u="none" strike="noStrike" cap="none" normalizeH="0" baseline="0" dirty="0">
                <a:ln>
                  <a:noFill/>
                </a:ln>
                <a:solidFill>
                  <a:srgbClr val="006699"/>
                </a:solidFill>
                <a:effectLst/>
                <a:latin typeface="+mj-lt"/>
                <a:cs typeface="Arial" pitchFamily="34" charset="0"/>
              </a:rPr>
              <a:t>class</a:t>
            </a:r>
            <a:r>
              <a:rPr kumimoji="0" lang="en-US" sz="2000" b="0" i="0" u="none" strike="noStrike" cap="none" normalizeH="0" baseline="0" dirty="0">
                <a:ln>
                  <a:noFill/>
                </a:ln>
                <a:solidFill>
                  <a:srgbClr val="000000"/>
                </a:solidFill>
                <a:effectLst/>
                <a:latin typeface="+mj-lt"/>
                <a:cs typeface="Arial" pitchFamily="34" charset="0"/>
              </a:rPr>
              <a:t> Main</a:t>
            </a:r>
            <a:endParaRPr kumimoji="0" lang="en-US" sz="2000" b="0" i="0" u="none" strike="noStrike" cap="none" normalizeH="0" baseline="0" dirty="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Arial" pitchFamily="34" charset="0"/>
              </a:rPr>
              <a:t>{</a:t>
            </a:r>
            <a:r>
              <a:rPr lang="en-US" sz="2000" dirty="0">
                <a:latin typeface="+mj-lt"/>
                <a:cs typeface="Arial" pitchFamily="34" charset="0"/>
              </a:rPr>
              <a:t>  </a:t>
            </a:r>
            <a:r>
              <a:rPr kumimoji="0" lang="en-US" sz="2000" b="0" i="0" u="none" strike="noStrike" cap="none" normalizeH="0" baseline="0" dirty="0">
                <a:ln>
                  <a:noFill/>
                </a:ln>
                <a:solidFill>
                  <a:srgbClr val="008200"/>
                </a:solidFill>
                <a:effectLst/>
                <a:latin typeface="+mj-lt"/>
                <a:cs typeface="Arial" pitchFamily="34" charset="0"/>
              </a:rPr>
              <a:t>// Driver Program</a:t>
            </a:r>
            <a:endParaRPr kumimoji="0" lang="en-US" sz="2000" b="0" i="0" u="none" strike="noStrike" cap="none" normalizeH="0" baseline="0" dirty="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Arial" pitchFamily="34" charset="0"/>
              </a:rPr>
              <a:t>    </a:t>
            </a:r>
            <a:r>
              <a:rPr kumimoji="0" lang="en-US" sz="2000" b="1" i="0" u="none" strike="noStrike" cap="none" normalizeH="0" baseline="0" dirty="0">
                <a:ln>
                  <a:noFill/>
                </a:ln>
                <a:solidFill>
                  <a:srgbClr val="006699"/>
                </a:solidFill>
                <a:effectLst/>
                <a:latin typeface="+mj-lt"/>
                <a:cs typeface="Arial" pitchFamily="34" charset="0"/>
              </a:rPr>
              <a:t>public</a:t>
            </a:r>
            <a:r>
              <a:rPr kumimoji="0" lang="en-US" sz="2000" b="0" i="0" u="none" strike="noStrike" cap="none" normalizeH="0" baseline="0" dirty="0">
                <a:ln>
                  <a:noFill/>
                </a:ln>
                <a:solidFill>
                  <a:srgbClr val="000000"/>
                </a:solidFill>
                <a:effectLst/>
                <a:latin typeface="+mj-lt"/>
                <a:cs typeface="Arial" pitchFamily="34" charset="0"/>
              </a:rPr>
              <a:t> </a:t>
            </a:r>
            <a:r>
              <a:rPr kumimoji="0" lang="en-US" sz="2000" b="1" i="0" u="none" strike="noStrike" cap="none" normalizeH="0" baseline="0" dirty="0">
                <a:ln>
                  <a:noFill/>
                </a:ln>
                <a:solidFill>
                  <a:srgbClr val="006699"/>
                </a:solidFill>
                <a:effectLst/>
                <a:latin typeface="+mj-lt"/>
                <a:cs typeface="Arial" pitchFamily="34" charset="0"/>
              </a:rPr>
              <a:t>static</a:t>
            </a:r>
            <a:r>
              <a:rPr kumimoji="0" lang="en-US" sz="2000" b="0" i="0" u="none" strike="noStrike" cap="none" normalizeH="0" baseline="0" dirty="0">
                <a:ln>
                  <a:noFill/>
                </a:ln>
                <a:solidFill>
                  <a:srgbClr val="000000"/>
                </a:solidFill>
                <a:effectLst/>
                <a:latin typeface="+mj-lt"/>
                <a:cs typeface="Arial" pitchFamily="34" charset="0"/>
              </a:rPr>
              <a:t> </a:t>
            </a:r>
            <a:r>
              <a:rPr kumimoji="0" lang="en-US" sz="2000" b="1" i="0" u="none" strike="noStrike" cap="none" normalizeH="0" baseline="0" dirty="0">
                <a:ln>
                  <a:noFill/>
                </a:ln>
                <a:solidFill>
                  <a:srgbClr val="006699"/>
                </a:solidFill>
                <a:effectLst/>
                <a:latin typeface="+mj-lt"/>
                <a:cs typeface="Arial" pitchFamily="34" charset="0"/>
              </a:rPr>
              <a:t>void</a:t>
            </a:r>
            <a:r>
              <a:rPr kumimoji="0" lang="en-US" sz="2000" b="0" i="0" u="none" strike="noStrike" cap="none" normalizeH="0" baseline="0" dirty="0">
                <a:ln>
                  <a:noFill/>
                </a:ln>
                <a:solidFill>
                  <a:srgbClr val="000000"/>
                </a:solidFill>
                <a:effectLst/>
                <a:latin typeface="+mj-lt"/>
                <a:cs typeface="Arial" pitchFamily="34" charset="0"/>
              </a:rPr>
              <a:t> main(String </a:t>
            </a:r>
            <a:r>
              <a:rPr kumimoji="0" lang="en-US" sz="2000" b="0" i="0" u="none" strike="noStrike" cap="none" normalizeH="0" baseline="0" dirty="0" err="1">
                <a:ln>
                  <a:noFill/>
                </a:ln>
                <a:solidFill>
                  <a:srgbClr val="000000"/>
                </a:solidFill>
                <a:effectLst/>
                <a:latin typeface="+mj-lt"/>
                <a:cs typeface="Arial" pitchFamily="34" charset="0"/>
              </a:rPr>
              <a:t>args</a:t>
            </a:r>
            <a:r>
              <a:rPr kumimoji="0" lang="en-US" sz="2000" b="0" i="0" u="none" strike="noStrike" cap="none" normalizeH="0" baseline="0" dirty="0">
                <a:ln>
                  <a:noFill/>
                </a:ln>
                <a:solidFill>
                  <a:srgbClr val="000000"/>
                </a:solidFill>
                <a:effectLst/>
                <a:latin typeface="+mj-lt"/>
                <a:cs typeface="Arial" pitchFamily="34" charset="0"/>
              </a:rPr>
              <a:t>[])</a:t>
            </a:r>
            <a:endParaRPr kumimoji="0" lang="en-US" sz="2000" b="0" i="0" u="none" strike="noStrike" cap="none" normalizeH="0" baseline="0" dirty="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Arial" pitchFamily="34" charset="0"/>
              </a:rPr>
              <a:t>    {</a:t>
            </a:r>
            <a:r>
              <a:rPr lang="en-US" sz="2000" dirty="0">
                <a:latin typeface="+mj-lt"/>
                <a:cs typeface="Arial" pitchFamily="34" charset="0"/>
              </a:rPr>
              <a:t> </a:t>
            </a:r>
            <a:r>
              <a:rPr kumimoji="0" lang="en-US" sz="2000" b="0" i="0" u="none" strike="noStrike" cap="none" normalizeH="0" baseline="0" dirty="0">
                <a:ln>
                  <a:noFill/>
                </a:ln>
                <a:solidFill>
                  <a:srgbClr val="000000"/>
                </a:solidFill>
                <a:effectLst/>
                <a:latin typeface="+mj-lt"/>
                <a:cs typeface="Arial" pitchFamily="34" charset="0"/>
              </a:rPr>
              <a:t> </a:t>
            </a:r>
            <a:r>
              <a:rPr kumimoji="0" lang="en-US" sz="2000" b="1" i="0" u="none" strike="noStrike" cap="none" normalizeH="0" baseline="0" dirty="0">
                <a:ln>
                  <a:noFill/>
                </a:ln>
                <a:solidFill>
                  <a:srgbClr val="006699"/>
                </a:solidFill>
                <a:effectLst/>
                <a:latin typeface="+mj-lt"/>
                <a:cs typeface="Arial" pitchFamily="34" charset="0"/>
              </a:rPr>
              <a:t>try</a:t>
            </a:r>
            <a:endParaRPr kumimoji="0" lang="en-US" sz="2000" b="0" i="0" u="none" strike="noStrike" cap="none" normalizeH="0" baseline="0" dirty="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Arial" pitchFamily="34" charset="0"/>
              </a:rPr>
              <a:t>        {</a:t>
            </a:r>
            <a:r>
              <a:rPr lang="en-US" sz="2000" dirty="0">
                <a:latin typeface="+mj-lt"/>
                <a:cs typeface="Arial" pitchFamily="34" charset="0"/>
              </a:rPr>
              <a:t> </a:t>
            </a:r>
            <a:r>
              <a:rPr kumimoji="0" lang="en-US" sz="2000" b="0" i="0" u="none" strike="noStrike" cap="none" normalizeH="0" baseline="0" dirty="0">
                <a:ln>
                  <a:noFill/>
                </a:ln>
                <a:solidFill>
                  <a:srgbClr val="000000"/>
                </a:solidFill>
                <a:effectLst/>
                <a:latin typeface="+mj-lt"/>
                <a:cs typeface="Arial" pitchFamily="34" charset="0"/>
              </a:rPr>
              <a:t> </a:t>
            </a:r>
            <a:r>
              <a:rPr kumimoji="0" lang="en-US" sz="2000" b="0" i="0" u="none" strike="noStrike" cap="none" normalizeH="0" baseline="0" dirty="0">
                <a:ln>
                  <a:noFill/>
                </a:ln>
                <a:solidFill>
                  <a:srgbClr val="008200"/>
                </a:solidFill>
                <a:effectLst/>
                <a:latin typeface="+mj-lt"/>
                <a:cs typeface="Arial" pitchFamily="34" charset="0"/>
              </a:rPr>
              <a:t>// Throw an object of user defined exception</a:t>
            </a:r>
            <a:endParaRPr kumimoji="0" lang="en-US" sz="2000" b="0" i="0" u="none" strike="noStrike" cap="none" normalizeH="0" baseline="0" dirty="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Arial" pitchFamily="34" charset="0"/>
              </a:rPr>
              <a:t>            </a:t>
            </a:r>
            <a:r>
              <a:rPr kumimoji="0" lang="en-US" sz="2000" b="1" i="0" u="none" strike="noStrike" cap="none" normalizeH="0" baseline="0" dirty="0">
                <a:ln>
                  <a:noFill/>
                </a:ln>
                <a:solidFill>
                  <a:srgbClr val="006699"/>
                </a:solidFill>
                <a:effectLst/>
                <a:latin typeface="+mj-lt"/>
                <a:cs typeface="Arial" pitchFamily="34" charset="0"/>
              </a:rPr>
              <a:t>throw</a:t>
            </a:r>
            <a:r>
              <a:rPr kumimoji="0" lang="en-US" sz="2000" b="0" i="0" u="none" strike="noStrike" cap="none" normalizeH="0" baseline="0" dirty="0">
                <a:ln>
                  <a:noFill/>
                </a:ln>
                <a:solidFill>
                  <a:srgbClr val="000000"/>
                </a:solidFill>
                <a:effectLst/>
                <a:latin typeface="+mj-lt"/>
                <a:cs typeface="Arial" pitchFamily="34" charset="0"/>
              </a:rPr>
              <a:t> </a:t>
            </a:r>
            <a:r>
              <a:rPr kumimoji="0" lang="en-US" sz="2000" b="1" i="0" u="none" strike="noStrike" cap="none" normalizeH="0" baseline="0" dirty="0">
                <a:ln>
                  <a:noFill/>
                </a:ln>
                <a:solidFill>
                  <a:srgbClr val="006699"/>
                </a:solidFill>
                <a:effectLst/>
                <a:latin typeface="+mj-lt"/>
                <a:cs typeface="Arial" pitchFamily="34" charset="0"/>
              </a:rPr>
              <a:t>new</a:t>
            </a:r>
            <a:r>
              <a:rPr kumimoji="0" lang="en-US" sz="2000" b="0" i="0" u="none" strike="noStrike" cap="none" normalizeH="0" baseline="0" dirty="0">
                <a:ln>
                  <a:noFill/>
                </a:ln>
                <a:solidFill>
                  <a:srgbClr val="000000"/>
                </a:solidFill>
                <a:effectLst/>
                <a:latin typeface="+mj-lt"/>
                <a:cs typeface="Arial" pitchFamily="34" charset="0"/>
              </a:rPr>
              <a:t> </a:t>
            </a:r>
            <a:r>
              <a:rPr kumimoji="0" lang="en-US" sz="2000" b="0" i="0" u="none" strike="noStrike" cap="none" normalizeH="0" baseline="0" dirty="0" err="1">
                <a:ln>
                  <a:noFill/>
                </a:ln>
                <a:solidFill>
                  <a:srgbClr val="000000"/>
                </a:solidFill>
                <a:effectLst/>
                <a:latin typeface="+mj-lt"/>
                <a:cs typeface="Arial" pitchFamily="34" charset="0"/>
              </a:rPr>
              <a:t>MyException</a:t>
            </a:r>
            <a:r>
              <a:rPr kumimoji="0" lang="en-US" sz="2000" b="0" i="0" u="none" strike="noStrike" cap="none" normalizeH="0" baseline="0" dirty="0">
                <a:ln>
                  <a:noFill/>
                </a:ln>
                <a:solidFill>
                  <a:srgbClr val="000000"/>
                </a:solidFill>
                <a:effectLst/>
                <a:latin typeface="+mj-lt"/>
                <a:cs typeface="Arial" pitchFamily="34" charset="0"/>
              </a:rPr>
              <a:t>(</a:t>
            </a:r>
            <a:r>
              <a:rPr kumimoji="0" lang="en-US" sz="2000" b="0" i="0" u="none" strike="noStrike" cap="none" normalizeH="0" baseline="0" dirty="0">
                <a:ln>
                  <a:noFill/>
                </a:ln>
                <a:solidFill>
                  <a:srgbClr val="0000FF"/>
                </a:solidFill>
                <a:effectLst/>
                <a:latin typeface="+mj-lt"/>
                <a:cs typeface="Arial" pitchFamily="34" charset="0"/>
              </a:rPr>
              <a:t>"</a:t>
            </a:r>
            <a:r>
              <a:rPr kumimoji="0" lang="en-US" sz="2000" b="0" i="0" u="none" strike="noStrike" cap="none" normalizeH="0" baseline="0" dirty="0" err="1">
                <a:ln>
                  <a:noFill/>
                </a:ln>
                <a:solidFill>
                  <a:srgbClr val="0000FF"/>
                </a:solidFill>
                <a:effectLst/>
                <a:latin typeface="+mj-lt"/>
                <a:cs typeface="Arial" pitchFamily="34" charset="0"/>
              </a:rPr>
              <a:t>GeeksGeeks</a:t>
            </a:r>
            <a:r>
              <a:rPr kumimoji="0" lang="en-US" sz="2000" b="0" i="0" u="none" strike="noStrike" cap="none" normalizeH="0" baseline="0" dirty="0">
                <a:ln>
                  <a:noFill/>
                </a:ln>
                <a:solidFill>
                  <a:srgbClr val="0000FF"/>
                </a:solidFill>
                <a:effectLst/>
                <a:latin typeface="+mj-lt"/>
                <a:cs typeface="Arial" pitchFamily="34" charset="0"/>
              </a:rPr>
              <a:t>"</a:t>
            </a:r>
            <a:r>
              <a:rPr kumimoji="0" lang="en-US" sz="2000" b="0" i="0" u="none" strike="noStrike" cap="none" normalizeH="0" baseline="0" dirty="0">
                <a:ln>
                  <a:noFill/>
                </a:ln>
                <a:solidFill>
                  <a:srgbClr val="000000"/>
                </a:solidFill>
                <a:effectLst/>
                <a:latin typeface="+mj-lt"/>
                <a:cs typeface="Arial" pitchFamily="34" charset="0"/>
              </a:rPr>
              <a:t>);</a:t>
            </a:r>
            <a:endParaRPr kumimoji="0" lang="en-US" sz="2000" b="0" i="0" u="none" strike="noStrike" cap="none" normalizeH="0" baseline="0" dirty="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Arial" pitchFamily="34" charset="0"/>
              </a:rPr>
              <a:t>        }</a:t>
            </a:r>
            <a:endParaRPr kumimoji="0" lang="en-US" sz="2000" b="0" i="0" u="none" strike="noStrike" cap="none" normalizeH="0" baseline="0" dirty="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Arial" pitchFamily="34" charset="0"/>
              </a:rPr>
              <a:t>        </a:t>
            </a:r>
            <a:r>
              <a:rPr kumimoji="0" lang="en-US" sz="2000" b="1" i="0" u="none" strike="noStrike" cap="none" normalizeH="0" baseline="0" dirty="0">
                <a:ln>
                  <a:noFill/>
                </a:ln>
                <a:solidFill>
                  <a:srgbClr val="006699"/>
                </a:solidFill>
                <a:effectLst/>
                <a:latin typeface="+mj-lt"/>
                <a:cs typeface="Arial" pitchFamily="34" charset="0"/>
              </a:rPr>
              <a:t>catch</a:t>
            </a:r>
            <a:r>
              <a:rPr kumimoji="0" lang="en-US" sz="2000" b="0" i="0" u="none" strike="noStrike" cap="none" normalizeH="0" baseline="0" dirty="0">
                <a:ln>
                  <a:noFill/>
                </a:ln>
                <a:solidFill>
                  <a:srgbClr val="000000"/>
                </a:solidFill>
                <a:effectLst/>
                <a:latin typeface="+mj-lt"/>
                <a:cs typeface="Arial" pitchFamily="34" charset="0"/>
              </a:rPr>
              <a:t> (</a:t>
            </a:r>
            <a:r>
              <a:rPr kumimoji="0" lang="en-US" sz="2000" b="0" i="0" u="none" strike="noStrike" cap="none" normalizeH="0" baseline="0" dirty="0" err="1">
                <a:ln>
                  <a:noFill/>
                </a:ln>
                <a:solidFill>
                  <a:srgbClr val="000000"/>
                </a:solidFill>
                <a:effectLst/>
                <a:latin typeface="+mj-lt"/>
                <a:cs typeface="Arial" pitchFamily="34" charset="0"/>
              </a:rPr>
              <a:t>MyException</a:t>
            </a:r>
            <a:r>
              <a:rPr kumimoji="0" lang="en-US" sz="2000" b="0" i="0" u="none" strike="noStrike" cap="none" normalizeH="0" baseline="0" dirty="0">
                <a:ln>
                  <a:noFill/>
                </a:ln>
                <a:solidFill>
                  <a:srgbClr val="000000"/>
                </a:solidFill>
                <a:effectLst/>
                <a:latin typeface="+mj-lt"/>
                <a:cs typeface="Arial" pitchFamily="34" charset="0"/>
              </a:rPr>
              <a:t> ex)</a:t>
            </a:r>
            <a:endParaRPr kumimoji="0" lang="en-US" sz="2000" b="0" i="0" u="none" strike="noStrike" cap="none" normalizeH="0" baseline="0" dirty="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Arial" pitchFamily="34" charset="0"/>
              </a:rPr>
              <a:t>        {</a:t>
            </a:r>
            <a:r>
              <a:rPr lang="en-US" sz="2000" dirty="0">
                <a:latin typeface="+mj-lt"/>
                <a:cs typeface="Arial" pitchFamily="34" charset="0"/>
              </a:rPr>
              <a:t> </a:t>
            </a:r>
            <a:r>
              <a:rPr kumimoji="0" lang="en-US" sz="2000" b="0" i="0" u="none" strike="noStrike" cap="none" normalizeH="0" baseline="0" dirty="0">
                <a:ln>
                  <a:noFill/>
                </a:ln>
                <a:solidFill>
                  <a:srgbClr val="000000"/>
                </a:solidFill>
                <a:effectLst/>
                <a:latin typeface="+mj-lt"/>
                <a:cs typeface="Arial" pitchFamily="34" charset="0"/>
              </a:rPr>
              <a:t> </a:t>
            </a:r>
            <a:r>
              <a:rPr kumimoji="0" lang="en-US" sz="2000" b="0" i="0" u="none" strike="noStrike" cap="none" normalizeH="0" baseline="0" dirty="0" err="1">
                <a:ln>
                  <a:noFill/>
                </a:ln>
                <a:solidFill>
                  <a:srgbClr val="000000"/>
                </a:solidFill>
                <a:effectLst/>
                <a:latin typeface="+mj-lt"/>
                <a:cs typeface="Arial" pitchFamily="34" charset="0"/>
              </a:rPr>
              <a:t>System.out.println</a:t>
            </a:r>
            <a:r>
              <a:rPr kumimoji="0" lang="en-US" sz="2000" b="0" i="0" u="none" strike="noStrike" cap="none" normalizeH="0" baseline="0" dirty="0">
                <a:ln>
                  <a:noFill/>
                </a:ln>
                <a:solidFill>
                  <a:srgbClr val="000000"/>
                </a:solidFill>
                <a:effectLst/>
                <a:latin typeface="+mj-lt"/>
                <a:cs typeface="Arial" pitchFamily="34" charset="0"/>
              </a:rPr>
              <a:t>(</a:t>
            </a:r>
            <a:r>
              <a:rPr kumimoji="0" lang="en-US" sz="2000" b="0" i="0" u="none" strike="noStrike" cap="none" normalizeH="0" baseline="0" dirty="0">
                <a:ln>
                  <a:noFill/>
                </a:ln>
                <a:solidFill>
                  <a:srgbClr val="0000FF"/>
                </a:solidFill>
                <a:effectLst/>
                <a:latin typeface="+mj-lt"/>
                <a:cs typeface="Arial" pitchFamily="34" charset="0"/>
              </a:rPr>
              <a:t>"Caught"</a:t>
            </a:r>
            <a:r>
              <a:rPr kumimoji="0" lang="en-US" sz="2000" b="0" i="0" u="none" strike="noStrike" cap="none" normalizeH="0" baseline="0" dirty="0">
                <a:ln>
                  <a:noFill/>
                </a:ln>
                <a:solidFill>
                  <a:srgbClr val="000000"/>
                </a:solidFill>
                <a:effectLst/>
                <a:latin typeface="+mj-lt"/>
                <a:cs typeface="Arial" pitchFamily="34" charset="0"/>
              </a:rPr>
              <a:t>);</a:t>
            </a:r>
            <a:endParaRPr kumimoji="0" lang="en-US" sz="2000" b="0" i="0" u="none" strike="noStrike" cap="none" normalizeH="0" baseline="0" dirty="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Arial" pitchFamily="34" charset="0"/>
              </a:rPr>
              <a:t>            </a:t>
            </a:r>
            <a:r>
              <a:rPr kumimoji="0" lang="en-US" sz="2000" b="0" i="0" u="none" strike="noStrike" cap="none" normalizeH="0" baseline="0" dirty="0">
                <a:ln>
                  <a:noFill/>
                </a:ln>
                <a:solidFill>
                  <a:srgbClr val="008200"/>
                </a:solidFill>
                <a:effectLst/>
                <a:latin typeface="+mj-lt"/>
                <a:cs typeface="Arial" pitchFamily="34" charset="0"/>
              </a:rPr>
              <a:t>// Print the message from </a:t>
            </a:r>
            <a:r>
              <a:rPr kumimoji="0" lang="en-US" sz="2000" b="0" i="0" u="none" strike="noStrike" cap="none" normalizeH="0" baseline="0" dirty="0" err="1">
                <a:ln>
                  <a:noFill/>
                </a:ln>
                <a:solidFill>
                  <a:srgbClr val="008200"/>
                </a:solidFill>
                <a:effectLst/>
                <a:latin typeface="+mj-lt"/>
                <a:cs typeface="Arial" pitchFamily="34" charset="0"/>
              </a:rPr>
              <a:t>MyException</a:t>
            </a:r>
            <a:r>
              <a:rPr kumimoji="0" lang="en-US" sz="2000" b="0" i="0" u="none" strike="noStrike" cap="none" normalizeH="0" baseline="0" dirty="0">
                <a:ln>
                  <a:noFill/>
                </a:ln>
                <a:solidFill>
                  <a:srgbClr val="008200"/>
                </a:solidFill>
                <a:effectLst/>
                <a:latin typeface="+mj-lt"/>
                <a:cs typeface="Arial" pitchFamily="34" charset="0"/>
              </a:rPr>
              <a:t> object</a:t>
            </a:r>
            <a:endParaRPr kumimoji="0" lang="en-US" sz="2000" b="0" i="0" u="none" strike="noStrike" cap="none" normalizeH="0" baseline="0" dirty="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Arial" pitchFamily="34" charset="0"/>
              </a:rPr>
              <a:t>            </a:t>
            </a:r>
            <a:r>
              <a:rPr kumimoji="0" lang="en-US" sz="2000" b="0" i="0" u="none" strike="noStrike" cap="none" normalizeH="0" baseline="0" dirty="0" err="1">
                <a:ln>
                  <a:noFill/>
                </a:ln>
                <a:solidFill>
                  <a:srgbClr val="000000"/>
                </a:solidFill>
                <a:effectLst/>
                <a:latin typeface="+mj-lt"/>
                <a:cs typeface="Arial" pitchFamily="34" charset="0"/>
              </a:rPr>
              <a:t>System.out.println</a:t>
            </a:r>
            <a:r>
              <a:rPr kumimoji="0" lang="en-US" sz="2000" b="0" i="0" u="none" strike="noStrike" cap="none" normalizeH="0" baseline="0" dirty="0">
                <a:ln>
                  <a:noFill/>
                </a:ln>
                <a:solidFill>
                  <a:srgbClr val="000000"/>
                </a:solidFill>
                <a:effectLst/>
                <a:latin typeface="+mj-lt"/>
                <a:cs typeface="Arial" pitchFamily="34" charset="0"/>
              </a:rPr>
              <a:t>(</a:t>
            </a:r>
            <a:r>
              <a:rPr kumimoji="0" lang="en-US" sz="2000" b="0" i="0" u="none" strike="noStrike" cap="none" normalizeH="0" baseline="0" dirty="0" err="1">
                <a:ln>
                  <a:noFill/>
                </a:ln>
                <a:solidFill>
                  <a:srgbClr val="000000"/>
                </a:solidFill>
                <a:effectLst/>
                <a:latin typeface="+mj-lt"/>
                <a:cs typeface="Arial" pitchFamily="34" charset="0"/>
              </a:rPr>
              <a:t>ex.getMessage</a:t>
            </a:r>
            <a:r>
              <a:rPr kumimoji="0" lang="en-US" sz="2000" b="0" i="0" u="none" strike="noStrike" cap="none" normalizeH="0" baseline="0" dirty="0">
                <a:ln>
                  <a:noFill/>
                </a:ln>
                <a:solidFill>
                  <a:srgbClr val="000000"/>
                </a:solidFill>
                <a:effectLst/>
                <a:latin typeface="+mj-lt"/>
                <a:cs typeface="Arial" pitchFamily="34" charset="0"/>
              </a:rPr>
              <a:t>());</a:t>
            </a:r>
            <a:endParaRPr kumimoji="0" lang="en-US" sz="2000" b="0" i="0" u="none" strike="noStrike" cap="none" normalizeH="0" baseline="0" dirty="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Arial" pitchFamily="34" charset="0"/>
              </a:rPr>
              <a:t>        }</a:t>
            </a:r>
            <a:endParaRPr kumimoji="0" lang="en-US" sz="2000" b="0" i="0" u="none" strike="noStrike" cap="none" normalizeH="0" baseline="0" dirty="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Arial" pitchFamily="34" charset="0"/>
              </a:rPr>
              <a:t>    }</a:t>
            </a:r>
            <a:endParaRPr kumimoji="0" lang="en-US" sz="2000" b="0" i="0" u="none" strike="noStrike" cap="none" normalizeH="0" baseline="0" dirty="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Arial" pitchFamily="34" charset="0"/>
              </a:rPr>
              <a:t>}</a:t>
            </a:r>
            <a:endParaRPr kumimoji="0" lang="en-US" sz="2000" b="0" i="0" u="none" strike="noStrike" cap="none" normalizeH="0" baseline="0" dirty="0">
              <a:ln>
                <a:noFill/>
              </a:ln>
              <a:solidFill>
                <a:schemeClr val="tx1"/>
              </a:solidFill>
              <a:effectLst/>
              <a:latin typeface="+mj-lt"/>
              <a:cs typeface="Arial" pitchFamily="34" charset="0"/>
            </a:endParaRPr>
          </a:p>
        </p:txBody>
      </p:sp>
      <p:sp>
        <p:nvSpPr>
          <p:cNvPr id="6" name="Rectangle 5"/>
          <p:cNvSpPr/>
          <p:nvPr/>
        </p:nvSpPr>
        <p:spPr>
          <a:xfrm>
            <a:off x="5943600" y="164068"/>
            <a:ext cx="2962711" cy="800219"/>
          </a:xfrm>
          <a:prstGeom prst="rect">
            <a:avLst/>
          </a:prstGeom>
          <a:ln>
            <a:solidFill>
              <a:schemeClr val="accent1"/>
            </a:solidFill>
          </a:ln>
        </p:spPr>
        <p:txBody>
          <a:bodyPr wrap="square">
            <a:spAutoFit/>
          </a:bodyPr>
          <a:lstStyle/>
          <a:p>
            <a:r>
              <a:rPr lang="en-US" sz="2300" b="1" dirty="0"/>
              <a:t>example of java custom exception</a:t>
            </a:r>
          </a:p>
        </p:txBody>
      </p:sp>
      <p:sp>
        <p:nvSpPr>
          <p:cNvPr id="7" name="Rectangle 3"/>
          <p:cNvSpPr>
            <a:spLocks noChangeArrowheads="1"/>
          </p:cNvSpPr>
          <p:nvPr/>
        </p:nvSpPr>
        <p:spPr bwMode="auto">
          <a:xfrm>
            <a:off x="6649904" y="1039253"/>
            <a:ext cx="1550104" cy="1382401"/>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dirty="0">
                <a:ln>
                  <a:noFill/>
                </a:ln>
                <a:solidFill>
                  <a:srgbClr val="000000"/>
                </a:solidFill>
                <a:effectLst/>
                <a:latin typeface="Consolas" pitchFamily="49" charset="0"/>
                <a:cs typeface="Arial" pitchFamily="34" charset="0"/>
              </a:rPr>
              <a:t>Output:</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100" b="0" i="0" u="none" strike="noStrike" cap="none" normalizeH="0" baseline="0" dirty="0">
              <a:ln>
                <a:noFill/>
              </a:ln>
              <a:solidFill>
                <a:srgbClr val="000000"/>
              </a:solidFill>
              <a:effectLst/>
              <a:latin typeface="Consolas" pitchFamily="49"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Consolas" pitchFamily="49" charset="0"/>
                <a:cs typeface="Arial" pitchFamily="34" charset="0"/>
              </a:rPr>
              <a:t>Caught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err="1">
                <a:ln>
                  <a:noFill/>
                </a:ln>
                <a:solidFill>
                  <a:srgbClr val="000000"/>
                </a:solidFill>
                <a:effectLst/>
                <a:latin typeface="Consolas" pitchFamily="49" charset="0"/>
                <a:cs typeface="Arial" pitchFamily="34" charset="0"/>
              </a:rPr>
              <a:t>GeeksGeeks</a:t>
            </a:r>
            <a:r>
              <a:rPr kumimoji="0" lang="en-US" sz="2100" b="0" i="0" u="none" strike="noStrike" cap="none" normalizeH="0" baseline="0" dirty="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573092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CFC968F-32E3-40BF-94C9-E0D2DDAD859E}" type="slidenum">
              <a:rPr lang="en-US" smtClean="0"/>
              <a:pPr/>
              <a:t>22</a:t>
            </a:fld>
            <a:endParaRPr lang="en-US"/>
          </a:p>
        </p:txBody>
      </p:sp>
      <p:sp>
        <p:nvSpPr>
          <p:cNvPr id="5" name="Rectangle 4"/>
          <p:cNvSpPr/>
          <p:nvPr/>
        </p:nvSpPr>
        <p:spPr>
          <a:xfrm>
            <a:off x="228600" y="228600"/>
            <a:ext cx="5105400" cy="1631216"/>
          </a:xfrm>
          <a:prstGeom prst="rect">
            <a:avLst/>
          </a:prstGeom>
          <a:ln>
            <a:solidFill>
              <a:schemeClr val="accent1"/>
            </a:solidFill>
          </a:ln>
        </p:spPr>
        <p:txBody>
          <a:bodyPr wrap="square">
            <a:spAutoFit/>
          </a:bodyPr>
          <a:lstStyle/>
          <a:p>
            <a:r>
              <a:rPr lang="en-US" sz="2000" b="1" dirty="0"/>
              <a:t>class</a:t>
            </a:r>
            <a:r>
              <a:rPr lang="en-US" sz="2000" dirty="0"/>
              <a:t> </a:t>
            </a:r>
            <a:r>
              <a:rPr lang="en-US" sz="2000" dirty="0" err="1"/>
              <a:t>InvalidAgeException</a:t>
            </a:r>
            <a:r>
              <a:rPr lang="en-US" sz="2000" dirty="0"/>
              <a:t> </a:t>
            </a:r>
            <a:r>
              <a:rPr lang="en-US" sz="2000" b="1" dirty="0"/>
              <a:t>extends</a:t>
            </a:r>
            <a:r>
              <a:rPr lang="en-US" sz="2000" dirty="0"/>
              <a:t> Exception{  </a:t>
            </a:r>
          </a:p>
          <a:p>
            <a:r>
              <a:rPr lang="en-US" sz="2000" dirty="0"/>
              <a:t> </a:t>
            </a:r>
            <a:r>
              <a:rPr lang="en-US" sz="2000" dirty="0" err="1"/>
              <a:t>InvalidAgeException</a:t>
            </a:r>
            <a:r>
              <a:rPr lang="en-US" sz="2000" dirty="0"/>
              <a:t>(String s){  </a:t>
            </a:r>
          </a:p>
          <a:p>
            <a:r>
              <a:rPr lang="en-US" sz="2000" dirty="0"/>
              <a:t>  </a:t>
            </a:r>
            <a:r>
              <a:rPr lang="en-US" sz="2000" b="1" dirty="0"/>
              <a:t>super</a:t>
            </a:r>
            <a:r>
              <a:rPr lang="en-US" sz="2000" dirty="0"/>
              <a:t>(s);  </a:t>
            </a:r>
          </a:p>
          <a:p>
            <a:r>
              <a:rPr lang="en-US" sz="2000" dirty="0"/>
              <a:t> }  </a:t>
            </a:r>
          </a:p>
          <a:p>
            <a:r>
              <a:rPr lang="en-US" sz="2000" dirty="0"/>
              <a:t>}  </a:t>
            </a:r>
          </a:p>
        </p:txBody>
      </p:sp>
      <p:sp>
        <p:nvSpPr>
          <p:cNvPr id="6" name="Rectangle 5"/>
          <p:cNvSpPr/>
          <p:nvPr/>
        </p:nvSpPr>
        <p:spPr>
          <a:xfrm>
            <a:off x="228600" y="1981200"/>
            <a:ext cx="7543800" cy="4708981"/>
          </a:xfrm>
          <a:prstGeom prst="rect">
            <a:avLst/>
          </a:prstGeom>
          <a:ln>
            <a:solidFill>
              <a:schemeClr val="accent1"/>
            </a:solidFill>
          </a:ln>
        </p:spPr>
        <p:txBody>
          <a:bodyPr wrap="square">
            <a:spAutoFit/>
          </a:bodyPr>
          <a:lstStyle/>
          <a:p>
            <a:r>
              <a:rPr lang="en-US" sz="2000" b="1" dirty="0"/>
              <a:t>class</a:t>
            </a:r>
            <a:r>
              <a:rPr lang="en-US" sz="2000" dirty="0"/>
              <a:t> TestCustomException1{  </a:t>
            </a:r>
          </a:p>
          <a:p>
            <a:r>
              <a:rPr lang="en-US" sz="2000" dirty="0"/>
              <a:t>   </a:t>
            </a:r>
            <a:r>
              <a:rPr lang="en-US" sz="2000" b="1" dirty="0"/>
              <a:t>static</a:t>
            </a:r>
            <a:r>
              <a:rPr lang="en-US" sz="2000" dirty="0"/>
              <a:t> </a:t>
            </a:r>
            <a:r>
              <a:rPr lang="en-US" sz="2000" b="1" dirty="0"/>
              <a:t>void</a:t>
            </a:r>
            <a:r>
              <a:rPr lang="en-US" sz="2000" dirty="0"/>
              <a:t> validate(</a:t>
            </a:r>
            <a:r>
              <a:rPr lang="en-US" sz="2000" b="1" dirty="0" err="1"/>
              <a:t>int</a:t>
            </a:r>
            <a:r>
              <a:rPr lang="en-US" sz="2000" dirty="0"/>
              <a:t> age)</a:t>
            </a:r>
            <a:r>
              <a:rPr lang="en-US" sz="2000" b="1" dirty="0"/>
              <a:t>throws</a:t>
            </a:r>
            <a:r>
              <a:rPr lang="en-US" sz="2000" dirty="0"/>
              <a:t> </a:t>
            </a:r>
            <a:r>
              <a:rPr lang="en-US" sz="2000" dirty="0" err="1"/>
              <a:t>InvalidAgeException</a:t>
            </a:r>
            <a:r>
              <a:rPr lang="en-US" sz="2000" dirty="0"/>
              <a:t>{  </a:t>
            </a:r>
          </a:p>
          <a:p>
            <a:r>
              <a:rPr lang="en-US" sz="2000" dirty="0"/>
              <a:t>     </a:t>
            </a:r>
            <a:r>
              <a:rPr lang="en-US" sz="2000" b="1" dirty="0"/>
              <a:t>if</a:t>
            </a:r>
            <a:r>
              <a:rPr lang="en-US" sz="2000" dirty="0"/>
              <a:t>(age&lt;18)  </a:t>
            </a:r>
          </a:p>
          <a:p>
            <a:r>
              <a:rPr lang="en-US" sz="2000" dirty="0"/>
              <a:t>      </a:t>
            </a:r>
            <a:r>
              <a:rPr lang="en-US" sz="2000" b="1" dirty="0"/>
              <a:t>throw</a:t>
            </a:r>
            <a:r>
              <a:rPr lang="en-US" sz="2000" dirty="0"/>
              <a:t> </a:t>
            </a:r>
            <a:r>
              <a:rPr lang="en-US" sz="2000" b="1" dirty="0"/>
              <a:t>new</a:t>
            </a:r>
            <a:r>
              <a:rPr lang="en-US" sz="2000" dirty="0"/>
              <a:t> </a:t>
            </a:r>
            <a:r>
              <a:rPr lang="en-US" sz="2000" dirty="0" err="1"/>
              <a:t>InvalidAgeException</a:t>
            </a:r>
            <a:r>
              <a:rPr lang="en-US" sz="2000" dirty="0"/>
              <a:t>("not valid");  </a:t>
            </a:r>
          </a:p>
          <a:p>
            <a:r>
              <a:rPr lang="en-US" sz="2000" dirty="0"/>
              <a:t>     </a:t>
            </a:r>
            <a:r>
              <a:rPr lang="en-US" sz="2000" b="1" dirty="0"/>
              <a:t>else</a:t>
            </a:r>
            <a:r>
              <a:rPr lang="en-US" sz="2000" dirty="0"/>
              <a:t>  </a:t>
            </a:r>
          </a:p>
          <a:p>
            <a:r>
              <a:rPr lang="en-US" sz="2000" dirty="0"/>
              <a:t>      </a:t>
            </a:r>
            <a:r>
              <a:rPr lang="en-US" sz="2000" dirty="0" err="1"/>
              <a:t>System.out.println</a:t>
            </a:r>
            <a:r>
              <a:rPr lang="en-US" sz="2000" dirty="0"/>
              <a:t>("welcome to vote");  </a:t>
            </a:r>
          </a:p>
          <a:p>
            <a:r>
              <a:rPr lang="en-US" sz="2000" dirty="0"/>
              <a:t>   }  </a:t>
            </a:r>
          </a:p>
          <a:p>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r>
              <a:rPr lang="en-US" sz="2000" dirty="0"/>
              <a:t>      </a:t>
            </a:r>
            <a:r>
              <a:rPr lang="en-US" sz="2000" b="1" dirty="0"/>
              <a:t>try</a:t>
            </a:r>
            <a:r>
              <a:rPr lang="en-US" sz="2000" dirty="0"/>
              <a:t>{  </a:t>
            </a:r>
          </a:p>
          <a:p>
            <a:r>
              <a:rPr lang="en-US" sz="2000" dirty="0"/>
              <a:t>      validate(13);  </a:t>
            </a:r>
          </a:p>
          <a:p>
            <a:r>
              <a:rPr lang="en-US" sz="2000" dirty="0"/>
              <a:t>      }</a:t>
            </a:r>
            <a:r>
              <a:rPr lang="en-US" sz="2000" b="1" dirty="0"/>
              <a:t>catch</a:t>
            </a:r>
            <a:r>
              <a:rPr lang="en-US" sz="2000" dirty="0"/>
              <a:t>(Exception m){</a:t>
            </a:r>
            <a:r>
              <a:rPr lang="en-US" sz="2000" dirty="0" err="1"/>
              <a:t>System.out.println</a:t>
            </a:r>
            <a:r>
              <a:rPr lang="en-US" sz="2000" dirty="0"/>
              <a:t>("Exception </a:t>
            </a:r>
            <a:r>
              <a:rPr lang="en-US" sz="2000" dirty="0" err="1"/>
              <a:t>occured</a:t>
            </a:r>
            <a:r>
              <a:rPr lang="en-US" sz="2000" dirty="0"/>
              <a:t>: "+m);}  </a:t>
            </a:r>
          </a:p>
          <a:p>
            <a:r>
              <a:rPr lang="en-US" sz="2000" dirty="0"/>
              <a:t>  </a:t>
            </a:r>
          </a:p>
          <a:p>
            <a:r>
              <a:rPr lang="en-US" sz="2000" dirty="0"/>
              <a:t>      </a:t>
            </a:r>
            <a:r>
              <a:rPr lang="en-US" sz="2000" dirty="0" err="1"/>
              <a:t>System.out.println</a:t>
            </a:r>
            <a:r>
              <a:rPr lang="en-US" sz="2000" dirty="0"/>
              <a:t>("rest of the code...");  </a:t>
            </a:r>
          </a:p>
          <a:p>
            <a:r>
              <a:rPr lang="en-US" sz="2000" dirty="0"/>
              <a:t>  }  </a:t>
            </a:r>
          </a:p>
          <a:p>
            <a:r>
              <a:rPr lang="en-US" sz="2000" dirty="0"/>
              <a:t>} </a:t>
            </a:r>
          </a:p>
        </p:txBody>
      </p:sp>
      <p:sp>
        <p:nvSpPr>
          <p:cNvPr id="8" name="Rectangle 7"/>
          <p:cNvSpPr/>
          <p:nvPr/>
        </p:nvSpPr>
        <p:spPr>
          <a:xfrm>
            <a:off x="5486399" y="859542"/>
            <a:ext cx="3419911" cy="369332"/>
          </a:xfrm>
          <a:prstGeom prst="rect">
            <a:avLst/>
          </a:prstGeom>
          <a:ln>
            <a:solidFill>
              <a:schemeClr val="accent1"/>
            </a:solidFill>
          </a:ln>
        </p:spPr>
        <p:txBody>
          <a:bodyPr wrap="none">
            <a:spAutoFit/>
          </a:bodyPr>
          <a:lstStyle/>
          <a:p>
            <a:r>
              <a:rPr lang="en-US" b="1" dirty="0"/>
              <a:t>example of java custom exception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0CFC968F-32E3-40BF-94C9-E0D2DDAD859E}" type="slidenum">
              <a:rPr lang="en-US" smtClean="0"/>
              <a:pPr/>
              <a:t>23</a:t>
            </a:fld>
            <a:endParaRPr lang="en-US"/>
          </a:p>
        </p:txBody>
      </p:sp>
      <p:sp>
        <p:nvSpPr>
          <p:cNvPr id="5" name="Rectangle 1"/>
          <p:cNvSpPr>
            <a:spLocks noChangeArrowheads="1"/>
          </p:cNvSpPr>
          <p:nvPr/>
        </p:nvSpPr>
        <p:spPr bwMode="auto">
          <a:xfrm>
            <a:off x="1066800" y="2436912"/>
            <a:ext cx="7010400" cy="1508105"/>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a:ln>
                  <a:noFill/>
                </a:ln>
                <a:solidFill>
                  <a:srgbClr val="000000"/>
                </a:solidFill>
                <a:effectLst/>
                <a:latin typeface="Arial Unicode MS" pitchFamily="34" charset="-128"/>
                <a:cs typeface="Arial" pitchFamily="34" charset="0"/>
              </a:rPr>
              <a:t>Output of previous program:</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300" b="0" i="0" u="none" strike="noStrike" cap="none" normalizeH="0" baseline="0" dirty="0">
              <a:ln>
                <a:noFill/>
              </a:ln>
              <a:solidFill>
                <a:srgbClr val="000000"/>
              </a:solidFill>
              <a:effectLst/>
              <a:latin typeface="Arial Unicode MS" pitchFamily="34" charset="-128"/>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a:ln>
                  <a:noFill/>
                </a:ln>
                <a:solidFill>
                  <a:srgbClr val="000000"/>
                </a:solidFill>
                <a:effectLst/>
                <a:latin typeface="Arial Unicode MS" pitchFamily="34" charset="-128"/>
                <a:cs typeface="Arial" pitchFamily="34" charset="0"/>
              </a:rPr>
              <a:t>Exception </a:t>
            </a:r>
            <a:r>
              <a:rPr kumimoji="0" lang="en-US" sz="2300" b="0" i="0" u="none" strike="noStrike" cap="none" normalizeH="0" baseline="0" dirty="0" err="1">
                <a:ln>
                  <a:noFill/>
                </a:ln>
                <a:solidFill>
                  <a:srgbClr val="000000"/>
                </a:solidFill>
                <a:effectLst/>
                <a:latin typeface="Arial Unicode MS" pitchFamily="34" charset="-128"/>
                <a:cs typeface="Arial" pitchFamily="34" charset="0"/>
              </a:rPr>
              <a:t>occured</a:t>
            </a:r>
            <a:r>
              <a:rPr kumimoji="0" lang="en-US" sz="2300" b="0" i="0" u="none" strike="noStrike" cap="none" normalizeH="0" baseline="0" dirty="0">
                <a:ln>
                  <a:noFill/>
                </a:ln>
                <a:solidFill>
                  <a:srgbClr val="000000"/>
                </a:solidFill>
                <a:effectLst/>
                <a:latin typeface="Arial Unicode MS" pitchFamily="34" charset="-128"/>
                <a:cs typeface="Arial" pitchFamily="34" charset="0"/>
              </a:rPr>
              <a:t>: </a:t>
            </a:r>
            <a:r>
              <a:rPr kumimoji="0" lang="en-US" sz="2300" b="0" i="0" u="none" strike="noStrike" cap="none" normalizeH="0" baseline="0" dirty="0" err="1">
                <a:ln>
                  <a:noFill/>
                </a:ln>
                <a:solidFill>
                  <a:srgbClr val="000000"/>
                </a:solidFill>
                <a:effectLst/>
                <a:latin typeface="Arial Unicode MS" pitchFamily="34" charset="-128"/>
                <a:cs typeface="Arial" pitchFamily="34" charset="0"/>
              </a:rPr>
              <a:t>InvalidAgeException:not</a:t>
            </a:r>
            <a:r>
              <a:rPr kumimoji="0" lang="en-US" sz="2300" b="0" i="0" u="none" strike="noStrike" cap="none" normalizeH="0" baseline="0" dirty="0">
                <a:ln>
                  <a:noFill/>
                </a:ln>
                <a:solidFill>
                  <a:srgbClr val="000000"/>
                </a:solidFill>
                <a:effectLst/>
                <a:latin typeface="Arial Unicode MS" pitchFamily="34" charset="-128"/>
                <a:cs typeface="Arial" pitchFamily="34" charset="0"/>
              </a:rPr>
              <a:t> valid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a:ln>
                  <a:noFill/>
                </a:ln>
                <a:solidFill>
                  <a:srgbClr val="000000"/>
                </a:solidFill>
                <a:effectLst/>
                <a:latin typeface="Arial Unicode MS" pitchFamily="34" charset="-128"/>
                <a:cs typeface="Arial" pitchFamily="34" charset="0"/>
              </a:rPr>
              <a:t>rest of the code...</a:t>
            </a:r>
            <a:r>
              <a:rPr kumimoji="0" lang="en-US" sz="2300" b="0" i="0" u="none" strike="noStrike" cap="none" normalizeH="0" baseline="0" dirty="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1465022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What is wrong with following code?</a:t>
            </a:r>
            <a:endParaRPr lang="en-US" dirty="0"/>
          </a:p>
        </p:txBody>
      </p:sp>
      <p:sp>
        <p:nvSpPr>
          <p:cNvPr id="4" name="Slide Number Placeholder 3"/>
          <p:cNvSpPr>
            <a:spLocks noGrp="1"/>
          </p:cNvSpPr>
          <p:nvPr>
            <p:ph type="sldNum" sz="quarter" idx="12"/>
          </p:nvPr>
        </p:nvSpPr>
        <p:spPr/>
        <p:txBody>
          <a:bodyPr/>
          <a:lstStyle/>
          <a:p>
            <a:fld id="{0CFC968F-32E3-40BF-94C9-E0D2DDAD859E}" type="slidenum">
              <a:rPr lang="en-US" smtClean="0"/>
              <a:pPr/>
              <a:t>24</a:t>
            </a:fld>
            <a:endParaRPr lang="en-US"/>
          </a:p>
        </p:txBody>
      </p:sp>
      <p:sp>
        <p:nvSpPr>
          <p:cNvPr id="5" name="Rectangle 1"/>
          <p:cNvSpPr>
            <a:spLocks noChangeArrowheads="1"/>
          </p:cNvSpPr>
          <p:nvPr/>
        </p:nvSpPr>
        <p:spPr bwMode="auto">
          <a:xfrm>
            <a:off x="1066800" y="1649342"/>
            <a:ext cx="7141186" cy="3970318"/>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mj-lt"/>
                <a:cs typeface="Courier New" pitchFamily="49" charset="0"/>
              </a:rPr>
              <a:t>public static void start() throws </a:t>
            </a:r>
            <a:r>
              <a:rPr kumimoji="0" lang="en-US" sz="2100" b="0" i="0" u="none" strike="noStrike" cap="none" normalizeH="0" baseline="0" dirty="0" err="1">
                <a:ln>
                  <a:noFill/>
                </a:ln>
                <a:solidFill>
                  <a:srgbClr val="000000"/>
                </a:solidFill>
                <a:effectLst/>
                <a:latin typeface="+mj-lt"/>
                <a:cs typeface="Courier New" pitchFamily="49" charset="0"/>
              </a:rPr>
              <a:t>IOException</a:t>
            </a:r>
            <a:r>
              <a:rPr kumimoji="0" lang="en-US" sz="2100" b="0" i="0" u="none" strike="noStrike" cap="none" normalizeH="0" baseline="0" dirty="0">
                <a:ln>
                  <a:noFill/>
                </a:ln>
                <a:solidFill>
                  <a:srgbClr val="000000"/>
                </a:solidFill>
                <a:effectLst/>
                <a:latin typeface="+mj-lt"/>
                <a:cs typeface="Courier New" pitchFamily="49" charset="0"/>
              </a:rPr>
              <a:t>, </a:t>
            </a:r>
            <a:r>
              <a:rPr kumimoji="0" lang="en-US" sz="2100" b="0" i="0" u="none" strike="noStrike" cap="none" normalizeH="0" baseline="0" dirty="0" err="1">
                <a:ln>
                  <a:noFill/>
                </a:ln>
                <a:solidFill>
                  <a:srgbClr val="000000"/>
                </a:solidFill>
                <a:effectLst/>
                <a:latin typeface="+mj-lt"/>
                <a:cs typeface="Courier New" pitchFamily="49" charset="0"/>
              </a:rPr>
              <a:t>RuntimeException</a:t>
            </a:r>
            <a:r>
              <a:rPr kumimoji="0" lang="en-US" sz="2100" b="0" i="0" u="none" strike="noStrike" cap="none" normalizeH="0" baseline="0" dirty="0">
                <a:ln>
                  <a:noFill/>
                </a:ln>
                <a:solidFill>
                  <a:srgbClr val="000000"/>
                </a:solidFill>
                <a:effectLst/>
                <a:latin typeface="+mj-lt"/>
                <a:cs typeface="Courier New" pitchFamily="49" charset="0"/>
              </a:rPr>
              <a:t>{</a:t>
            </a:r>
            <a:endParaRPr kumimoji="0" lang="en-US" sz="2100" b="0" i="0" u="none" strike="noStrike" cap="none" normalizeH="0" baseline="0" dirty="0">
              <a:ln>
                <a:noFill/>
              </a:ln>
              <a:solidFill>
                <a:schemeClr val="tx1"/>
              </a:solidFill>
              <a:effectLst/>
              <a:latin typeface="+mj-lt"/>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mj-lt"/>
                <a:cs typeface="Courier New" pitchFamily="49" charset="0"/>
              </a:rPr>
              <a:t>    </a:t>
            </a:r>
            <a:r>
              <a:rPr kumimoji="0" lang="en-US" sz="2100" b="1" i="0" u="none" strike="noStrike" cap="none" normalizeH="0" baseline="0" dirty="0">
                <a:ln>
                  <a:noFill/>
                </a:ln>
                <a:solidFill>
                  <a:srgbClr val="0100B6"/>
                </a:solidFill>
                <a:effectLst/>
                <a:latin typeface="+mj-lt"/>
                <a:cs typeface="Courier New" pitchFamily="49" charset="0"/>
              </a:rPr>
              <a:t>throw</a:t>
            </a:r>
            <a:r>
              <a:rPr kumimoji="0" lang="en-US" sz="2100" b="0" i="0" u="none" strike="noStrike" cap="none" normalizeH="0" baseline="0" dirty="0">
                <a:ln>
                  <a:noFill/>
                </a:ln>
                <a:solidFill>
                  <a:srgbClr val="000000"/>
                </a:solidFill>
                <a:effectLst/>
                <a:latin typeface="+mj-lt"/>
                <a:cs typeface="Courier New" pitchFamily="49" charset="0"/>
              </a:rPr>
              <a:t> </a:t>
            </a:r>
            <a:r>
              <a:rPr kumimoji="0" lang="en-US" sz="2100" b="1" i="0" u="none" strike="noStrike" cap="none" normalizeH="0" baseline="0" dirty="0">
                <a:ln>
                  <a:noFill/>
                </a:ln>
                <a:solidFill>
                  <a:srgbClr val="0100B6"/>
                </a:solidFill>
                <a:effectLst/>
                <a:latin typeface="+mj-lt"/>
                <a:cs typeface="Courier New" pitchFamily="49" charset="0"/>
              </a:rPr>
              <a:t>new</a:t>
            </a:r>
            <a:r>
              <a:rPr kumimoji="0" lang="en-US" sz="2100" b="0" i="0" u="none" strike="noStrike" cap="none" normalizeH="0" baseline="0" dirty="0">
                <a:ln>
                  <a:noFill/>
                </a:ln>
                <a:solidFill>
                  <a:srgbClr val="000000"/>
                </a:solidFill>
                <a:effectLst/>
                <a:latin typeface="+mj-lt"/>
                <a:cs typeface="Courier New" pitchFamily="49" charset="0"/>
              </a:rPr>
              <a:t> </a:t>
            </a:r>
            <a:r>
              <a:rPr kumimoji="0" lang="en-US" sz="2100" b="0" i="0" u="none" strike="noStrike" cap="none" normalizeH="0" baseline="0" dirty="0" err="1">
                <a:ln>
                  <a:noFill/>
                </a:ln>
                <a:solidFill>
                  <a:srgbClr val="000000"/>
                </a:solidFill>
                <a:effectLst/>
                <a:latin typeface="+mj-lt"/>
                <a:cs typeface="Courier New" pitchFamily="49" charset="0"/>
              </a:rPr>
              <a:t>RuntimeException</a:t>
            </a:r>
            <a:r>
              <a:rPr kumimoji="0" lang="en-US" sz="2100" b="0" i="0" u="none" strike="noStrike" cap="none" normalizeH="0" baseline="0" dirty="0">
                <a:ln>
                  <a:noFill/>
                </a:ln>
                <a:solidFill>
                  <a:srgbClr val="000000"/>
                </a:solidFill>
                <a:effectLst/>
                <a:latin typeface="+mj-lt"/>
                <a:cs typeface="Courier New" pitchFamily="49" charset="0"/>
              </a:rPr>
              <a:t>(</a:t>
            </a:r>
            <a:r>
              <a:rPr kumimoji="0" lang="en-US" sz="2100" b="0" i="0" u="none" strike="noStrike" cap="none" normalizeH="0" baseline="0" dirty="0">
                <a:ln>
                  <a:noFill/>
                </a:ln>
                <a:solidFill>
                  <a:srgbClr val="D80800"/>
                </a:solidFill>
                <a:effectLst/>
                <a:latin typeface="+mj-lt"/>
                <a:cs typeface="Courier New" pitchFamily="49" charset="0"/>
              </a:rPr>
              <a:t>"Not able to Start"</a:t>
            </a:r>
            <a:r>
              <a:rPr kumimoji="0" lang="en-US" sz="2100" b="0" i="0" u="none" strike="noStrike" cap="none" normalizeH="0" baseline="0" dirty="0">
                <a:ln>
                  <a:noFill/>
                </a:ln>
                <a:solidFill>
                  <a:srgbClr val="000000"/>
                </a:solidFill>
                <a:effectLst/>
                <a:latin typeface="+mj-lt"/>
                <a:cs typeface="Courier New" pitchFamily="49" charset="0"/>
              </a:rPr>
              <a:t>);</a:t>
            </a:r>
            <a:endParaRPr kumimoji="0" lang="en-US" sz="2100" b="0" i="0" u="none" strike="noStrike" cap="none" normalizeH="0" baseline="0" dirty="0">
              <a:ln>
                <a:noFill/>
              </a:ln>
              <a:solidFill>
                <a:schemeClr val="tx1"/>
              </a:solidFill>
              <a:effectLst/>
              <a:latin typeface="+mj-lt"/>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mj-lt"/>
                <a:cs typeface="Courier New" pitchFamily="49" charset="0"/>
              </a:rPr>
              <a:t> }</a:t>
            </a:r>
            <a:endParaRPr kumimoji="0" lang="en-US" sz="2100" b="0" i="0" u="none" strike="noStrike" cap="none" normalizeH="0" baseline="0" dirty="0">
              <a:ln>
                <a:noFill/>
              </a:ln>
              <a:solidFill>
                <a:schemeClr val="tx1"/>
              </a:solidFill>
              <a:effectLst/>
              <a:latin typeface="+mj-lt"/>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mj-lt"/>
                <a:cs typeface="Courier New" pitchFamily="49" charset="0"/>
              </a:rPr>
              <a:t> public static void main(String </a:t>
            </a:r>
            <a:r>
              <a:rPr kumimoji="0" lang="en-US" sz="2100" b="0" i="0" u="none" strike="noStrike" cap="none" normalizeH="0" baseline="0" dirty="0" err="1">
                <a:ln>
                  <a:noFill/>
                </a:ln>
                <a:solidFill>
                  <a:srgbClr val="000000"/>
                </a:solidFill>
                <a:effectLst/>
                <a:latin typeface="+mj-lt"/>
                <a:cs typeface="Courier New" pitchFamily="49" charset="0"/>
              </a:rPr>
              <a:t>args</a:t>
            </a:r>
            <a:r>
              <a:rPr kumimoji="0" lang="en-US" sz="2100" b="0" i="0" u="none" strike="noStrike" cap="none" normalizeH="0" baseline="0" dirty="0">
                <a:ln>
                  <a:noFill/>
                </a:ln>
                <a:solidFill>
                  <a:srgbClr val="000000"/>
                </a:solidFill>
                <a:effectLst/>
                <a:latin typeface="+mj-lt"/>
                <a:cs typeface="Courier New" pitchFamily="49" charset="0"/>
              </a:rPr>
              <a:t>[]) {</a:t>
            </a:r>
            <a:endParaRPr kumimoji="0" lang="en-US" sz="2100" b="0" i="0" u="none" strike="noStrike" cap="none" normalizeH="0" baseline="0" dirty="0">
              <a:ln>
                <a:noFill/>
              </a:ln>
              <a:solidFill>
                <a:schemeClr val="tx1"/>
              </a:solidFill>
              <a:effectLst/>
              <a:latin typeface="+mj-lt"/>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mj-lt"/>
                <a:cs typeface="Courier New" pitchFamily="49" charset="0"/>
              </a:rPr>
              <a:t>    </a:t>
            </a:r>
            <a:r>
              <a:rPr kumimoji="0" lang="en-US" sz="2100" b="1" i="0" u="none" strike="noStrike" cap="none" normalizeH="0" baseline="0" dirty="0">
                <a:ln>
                  <a:noFill/>
                </a:ln>
                <a:solidFill>
                  <a:srgbClr val="0100B6"/>
                </a:solidFill>
                <a:effectLst/>
                <a:latin typeface="+mj-lt"/>
                <a:cs typeface="Courier New" pitchFamily="49" charset="0"/>
              </a:rPr>
              <a:t>try</a:t>
            </a:r>
            <a:r>
              <a:rPr kumimoji="0" lang="en-US" sz="2100" b="0" i="0" u="none" strike="noStrike" cap="none" normalizeH="0" baseline="0" dirty="0">
                <a:ln>
                  <a:noFill/>
                </a:ln>
                <a:solidFill>
                  <a:srgbClr val="000000"/>
                </a:solidFill>
                <a:effectLst/>
                <a:latin typeface="+mj-lt"/>
                <a:cs typeface="Courier New" pitchFamily="49" charset="0"/>
              </a:rPr>
              <a:t> {</a:t>
            </a:r>
            <a:endParaRPr kumimoji="0" lang="en-US" sz="2100" b="0" i="0" u="none" strike="noStrike" cap="none" normalizeH="0" baseline="0" dirty="0">
              <a:ln>
                <a:noFill/>
              </a:ln>
              <a:solidFill>
                <a:schemeClr val="tx1"/>
              </a:solidFill>
              <a:effectLst/>
              <a:latin typeface="+mj-lt"/>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mj-lt"/>
                <a:cs typeface="Courier New" pitchFamily="49" charset="0"/>
              </a:rPr>
              <a:t>          start();</a:t>
            </a:r>
            <a:endParaRPr kumimoji="0" lang="en-US" sz="2100" b="0" i="0" u="none" strike="noStrike" cap="none" normalizeH="0" baseline="0" dirty="0">
              <a:ln>
                <a:noFill/>
              </a:ln>
              <a:solidFill>
                <a:schemeClr val="tx1"/>
              </a:solidFill>
              <a:effectLst/>
              <a:latin typeface="+mj-lt"/>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mj-lt"/>
                <a:cs typeface="Courier New" pitchFamily="49" charset="0"/>
              </a:rPr>
              <a:t>    } </a:t>
            </a:r>
            <a:r>
              <a:rPr kumimoji="0" lang="en-US" sz="2100" b="1" i="0" u="none" strike="noStrike" cap="none" normalizeH="0" baseline="0" dirty="0">
                <a:ln>
                  <a:noFill/>
                </a:ln>
                <a:solidFill>
                  <a:srgbClr val="0100B6"/>
                </a:solidFill>
                <a:effectLst/>
                <a:latin typeface="+mj-lt"/>
                <a:cs typeface="Courier New" pitchFamily="49" charset="0"/>
              </a:rPr>
              <a:t>catch</a:t>
            </a:r>
            <a:r>
              <a:rPr kumimoji="0" lang="en-US" sz="2100" b="0" i="0" u="none" strike="noStrike" cap="none" normalizeH="0" baseline="0" dirty="0">
                <a:ln>
                  <a:noFill/>
                </a:ln>
                <a:solidFill>
                  <a:srgbClr val="000000"/>
                </a:solidFill>
                <a:effectLst/>
                <a:latin typeface="+mj-lt"/>
                <a:cs typeface="Courier New" pitchFamily="49" charset="0"/>
              </a:rPr>
              <a:t> (Exception ex) {</a:t>
            </a:r>
            <a:endParaRPr kumimoji="0" lang="en-US" sz="2100" b="0" i="0" u="none" strike="noStrike" cap="none" normalizeH="0" baseline="0" dirty="0">
              <a:ln>
                <a:noFill/>
              </a:ln>
              <a:solidFill>
                <a:schemeClr val="tx1"/>
              </a:solidFill>
              <a:effectLst/>
              <a:latin typeface="+mj-lt"/>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mj-lt"/>
                <a:cs typeface="Courier New" pitchFamily="49" charset="0"/>
              </a:rPr>
              <a:t>            </a:t>
            </a:r>
            <a:r>
              <a:rPr kumimoji="0" lang="en-US" sz="2100" b="0" i="0" u="none" strike="noStrike" cap="none" normalizeH="0" baseline="0" dirty="0" err="1">
                <a:ln>
                  <a:noFill/>
                </a:ln>
                <a:solidFill>
                  <a:srgbClr val="000000"/>
                </a:solidFill>
                <a:effectLst/>
                <a:latin typeface="+mj-lt"/>
                <a:cs typeface="Courier New" pitchFamily="49" charset="0"/>
              </a:rPr>
              <a:t>ex</a:t>
            </a:r>
            <a:r>
              <a:rPr kumimoji="0" lang="en-US" sz="2100" b="1" i="0" u="none" strike="noStrike" cap="none" normalizeH="0" baseline="0" dirty="0" err="1">
                <a:ln>
                  <a:noFill/>
                </a:ln>
                <a:solidFill>
                  <a:srgbClr val="0100B6"/>
                </a:solidFill>
                <a:effectLst/>
                <a:latin typeface="+mj-lt"/>
                <a:cs typeface="Courier New" pitchFamily="49" charset="0"/>
              </a:rPr>
              <a:t>.</a:t>
            </a:r>
            <a:r>
              <a:rPr kumimoji="0" lang="en-US" sz="2100" b="0" i="0" u="none" strike="noStrike" cap="none" normalizeH="0" baseline="0" dirty="0" err="1">
                <a:ln>
                  <a:noFill/>
                </a:ln>
                <a:solidFill>
                  <a:srgbClr val="000000"/>
                </a:solidFill>
                <a:effectLst/>
                <a:latin typeface="+mj-lt"/>
                <a:cs typeface="Courier New" pitchFamily="49" charset="0"/>
              </a:rPr>
              <a:t>printStackTrace</a:t>
            </a:r>
            <a:r>
              <a:rPr kumimoji="0" lang="en-US" sz="2100" b="0" i="0" u="none" strike="noStrike" cap="none" normalizeH="0" baseline="0" dirty="0">
                <a:ln>
                  <a:noFill/>
                </a:ln>
                <a:solidFill>
                  <a:srgbClr val="000000"/>
                </a:solidFill>
                <a:effectLst/>
                <a:latin typeface="+mj-lt"/>
                <a:cs typeface="Courier New" pitchFamily="49" charset="0"/>
              </a:rPr>
              <a:t>();</a:t>
            </a:r>
            <a:endParaRPr kumimoji="0" lang="en-US" sz="2100" b="0" i="0" u="none" strike="noStrike" cap="none" normalizeH="0" baseline="0" dirty="0">
              <a:ln>
                <a:noFill/>
              </a:ln>
              <a:solidFill>
                <a:schemeClr val="tx1"/>
              </a:solidFill>
              <a:effectLst/>
              <a:latin typeface="+mj-lt"/>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mj-lt"/>
                <a:cs typeface="Courier New" pitchFamily="49" charset="0"/>
              </a:rPr>
              <a:t>    } </a:t>
            </a:r>
            <a:r>
              <a:rPr kumimoji="0" lang="en-US" sz="2100" b="1" i="0" u="none" strike="noStrike" cap="none" normalizeH="0" baseline="0" dirty="0">
                <a:ln>
                  <a:noFill/>
                </a:ln>
                <a:solidFill>
                  <a:srgbClr val="0100B6"/>
                </a:solidFill>
                <a:effectLst/>
                <a:latin typeface="+mj-lt"/>
                <a:cs typeface="Courier New" pitchFamily="49" charset="0"/>
              </a:rPr>
              <a:t>catch</a:t>
            </a:r>
            <a:r>
              <a:rPr kumimoji="0" lang="en-US" sz="2100" b="0" i="0" u="none" strike="noStrike" cap="none" normalizeH="0" baseline="0" dirty="0">
                <a:ln>
                  <a:noFill/>
                </a:ln>
                <a:solidFill>
                  <a:srgbClr val="000000"/>
                </a:solidFill>
                <a:effectLst/>
                <a:latin typeface="+mj-lt"/>
                <a:cs typeface="Courier New" pitchFamily="49" charset="0"/>
              </a:rPr>
              <a:t> (</a:t>
            </a:r>
            <a:r>
              <a:rPr kumimoji="0" lang="en-US" sz="2100" b="0" i="0" u="none" strike="noStrike" cap="none" normalizeH="0" baseline="0" dirty="0" err="1">
                <a:ln>
                  <a:noFill/>
                </a:ln>
                <a:solidFill>
                  <a:srgbClr val="000000"/>
                </a:solidFill>
                <a:effectLst/>
                <a:latin typeface="+mj-lt"/>
                <a:cs typeface="Courier New" pitchFamily="49" charset="0"/>
              </a:rPr>
              <a:t>RuntimeException</a:t>
            </a:r>
            <a:r>
              <a:rPr kumimoji="0" lang="en-US" sz="2100" b="0" i="0" u="none" strike="noStrike" cap="none" normalizeH="0" baseline="0" dirty="0">
                <a:ln>
                  <a:noFill/>
                </a:ln>
                <a:solidFill>
                  <a:srgbClr val="000000"/>
                </a:solidFill>
                <a:effectLst/>
                <a:latin typeface="+mj-lt"/>
                <a:cs typeface="Courier New" pitchFamily="49" charset="0"/>
              </a:rPr>
              <a:t> re) {</a:t>
            </a:r>
            <a:endParaRPr kumimoji="0" lang="en-US" sz="2100" b="0" i="0" u="none" strike="noStrike" cap="none" normalizeH="0" baseline="0" dirty="0">
              <a:ln>
                <a:noFill/>
              </a:ln>
              <a:solidFill>
                <a:schemeClr val="tx1"/>
              </a:solidFill>
              <a:effectLst/>
              <a:latin typeface="+mj-lt"/>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mj-lt"/>
                <a:cs typeface="Courier New" pitchFamily="49" charset="0"/>
              </a:rPr>
              <a:t>            </a:t>
            </a:r>
            <a:r>
              <a:rPr kumimoji="0" lang="en-US" sz="2100" b="0" i="0" u="none" strike="noStrike" cap="none" normalizeH="0" baseline="0" dirty="0" err="1">
                <a:ln>
                  <a:noFill/>
                </a:ln>
                <a:solidFill>
                  <a:srgbClr val="000000"/>
                </a:solidFill>
                <a:effectLst/>
                <a:latin typeface="+mj-lt"/>
                <a:cs typeface="Courier New" pitchFamily="49" charset="0"/>
              </a:rPr>
              <a:t>re</a:t>
            </a:r>
            <a:r>
              <a:rPr kumimoji="0" lang="en-US" sz="2100" b="1" i="0" u="none" strike="noStrike" cap="none" normalizeH="0" baseline="0" dirty="0" err="1">
                <a:ln>
                  <a:noFill/>
                </a:ln>
                <a:solidFill>
                  <a:srgbClr val="0100B6"/>
                </a:solidFill>
                <a:effectLst/>
                <a:latin typeface="+mj-lt"/>
                <a:cs typeface="Courier New" pitchFamily="49" charset="0"/>
              </a:rPr>
              <a:t>.</a:t>
            </a:r>
            <a:r>
              <a:rPr kumimoji="0" lang="en-US" sz="2100" b="0" i="0" u="none" strike="noStrike" cap="none" normalizeH="0" baseline="0" dirty="0" err="1">
                <a:ln>
                  <a:noFill/>
                </a:ln>
                <a:solidFill>
                  <a:srgbClr val="000000"/>
                </a:solidFill>
                <a:effectLst/>
                <a:latin typeface="+mj-lt"/>
                <a:cs typeface="Courier New" pitchFamily="49" charset="0"/>
              </a:rPr>
              <a:t>printStackTrace</a:t>
            </a:r>
            <a:r>
              <a:rPr kumimoji="0" lang="en-US" sz="2100" b="0" i="0" u="none" strike="noStrike" cap="none" normalizeH="0" baseline="0" dirty="0">
                <a:ln>
                  <a:noFill/>
                </a:ln>
                <a:solidFill>
                  <a:srgbClr val="000000"/>
                </a:solidFill>
                <a:effectLst/>
                <a:latin typeface="+mj-lt"/>
                <a:cs typeface="Courier New" pitchFamily="49" charset="0"/>
              </a:rPr>
              <a:t>();</a:t>
            </a:r>
            <a:endParaRPr kumimoji="0" lang="en-US" sz="2100" b="0" i="0" u="none" strike="noStrike" cap="none" normalizeH="0" baseline="0" dirty="0">
              <a:ln>
                <a:noFill/>
              </a:ln>
              <a:solidFill>
                <a:schemeClr val="tx1"/>
              </a:solidFill>
              <a:effectLst/>
              <a:latin typeface="+mj-lt"/>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mj-lt"/>
                <a:cs typeface="Courier New" pitchFamily="49" charset="0"/>
              </a:rPr>
              <a:t>    }</a:t>
            </a:r>
            <a:endParaRPr kumimoji="0" lang="en-US" sz="2100" b="0" i="0" u="none" strike="noStrike" cap="none" normalizeH="0" baseline="0" dirty="0">
              <a:ln>
                <a:noFill/>
              </a:ln>
              <a:solidFill>
                <a:schemeClr val="tx1"/>
              </a:solidFill>
              <a:effectLst/>
              <a:latin typeface="+mj-lt"/>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mj-lt"/>
                <a:cs typeface="Courier New" pitchFamily="49" charset="0"/>
              </a:rPr>
              <a:t> }</a:t>
            </a:r>
          </a:p>
        </p:txBody>
      </p:sp>
    </p:spTree>
    <p:extLst>
      <p:ext uri="{BB962C8B-B14F-4D97-AF65-F5344CB8AC3E}">
        <p14:creationId xmlns:p14="http://schemas.microsoft.com/office/powerpoint/2010/main" val="2707894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just">
              <a:buNone/>
            </a:pPr>
            <a:r>
              <a:rPr lang="en-US" sz="2600" dirty="0"/>
              <a:t>Answer:</a:t>
            </a:r>
          </a:p>
          <a:p>
            <a:pPr algn="just"/>
            <a:r>
              <a:rPr lang="en-US" sz="2600" dirty="0"/>
              <a:t>This code will throw compiler error on line where </a:t>
            </a:r>
            <a:r>
              <a:rPr lang="en-US" sz="2600" dirty="0" err="1"/>
              <a:t>RuntimeException</a:t>
            </a:r>
            <a:r>
              <a:rPr lang="en-US" sz="2600" dirty="0"/>
              <a:t>  variable “re” is written on catch block. since Exception is super class of </a:t>
            </a:r>
            <a:r>
              <a:rPr lang="en-US" sz="2600" dirty="0" err="1"/>
              <a:t>RuntimeException</a:t>
            </a:r>
            <a:r>
              <a:rPr lang="en-US" sz="2600" dirty="0"/>
              <a:t>, all </a:t>
            </a:r>
            <a:r>
              <a:rPr lang="en-US" sz="2600" dirty="0" err="1"/>
              <a:t>RuntimeException</a:t>
            </a:r>
            <a:r>
              <a:rPr lang="en-US" sz="2600" dirty="0"/>
              <a:t> thrown by start() method will be captured by first catch block and code will never reach second catch block and that's the reason compiler will flag error as  </a:t>
            </a:r>
            <a:r>
              <a:rPr lang="en-US" sz="2600" i="1" dirty="0"/>
              <a:t>“exception </a:t>
            </a:r>
            <a:r>
              <a:rPr lang="en-US" sz="2600" i="1" dirty="0" err="1"/>
              <a:t>java.lang.RuntimeExceptionhas</a:t>
            </a:r>
            <a:r>
              <a:rPr lang="en-US" sz="2600" i="1" dirty="0"/>
              <a:t> already been caught"</a:t>
            </a:r>
            <a:r>
              <a:rPr lang="en-US" sz="2600" dirty="0"/>
              <a:t>.</a:t>
            </a:r>
            <a:br>
              <a:rPr lang="en-US" sz="2600" dirty="0"/>
            </a:br>
            <a:br>
              <a:rPr lang="en-US" sz="2600" dirty="0"/>
            </a:br>
            <a:endParaRPr lang="en-US" sz="2600" dirty="0"/>
          </a:p>
        </p:txBody>
      </p:sp>
      <p:sp>
        <p:nvSpPr>
          <p:cNvPr id="4" name="Slide Number Placeholder 3"/>
          <p:cNvSpPr>
            <a:spLocks noGrp="1"/>
          </p:cNvSpPr>
          <p:nvPr>
            <p:ph type="sldNum" sz="quarter" idx="12"/>
          </p:nvPr>
        </p:nvSpPr>
        <p:spPr/>
        <p:txBody>
          <a:bodyPr/>
          <a:lstStyle/>
          <a:p>
            <a:fld id="{0CFC968F-32E3-40BF-94C9-E0D2DDAD859E}" type="slidenum">
              <a:rPr lang="en-US" smtClean="0"/>
              <a:pPr/>
              <a:t>25</a:t>
            </a:fld>
            <a:endParaRPr lang="en-US"/>
          </a:p>
        </p:txBody>
      </p:sp>
    </p:spTree>
    <p:extLst>
      <p:ext uri="{BB962C8B-B14F-4D97-AF65-F5344CB8AC3E}">
        <p14:creationId xmlns:p14="http://schemas.microsoft.com/office/powerpoint/2010/main" val="1059634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CFC968F-32E3-40BF-94C9-E0D2DDAD859E}" type="slidenum">
              <a:rPr lang="en-US" smtClean="0"/>
              <a:pPr/>
              <a:t>26</a:t>
            </a:fld>
            <a:endParaRPr lang="en-US"/>
          </a:p>
        </p:txBody>
      </p:sp>
      <p:sp>
        <p:nvSpPr>
          <p:cNvPr id="5" name="Rectangle 1"/>
          <p:cNvSpPr>
            <a:spLocks noChangeArrowheads="1"/>
          </p:cNvSpPr>
          <p:nvPr/>
        </p:nvSpPr>
        <p:spPr bwMode="auto">
          <a:xfrm>
            <a:off x="196644" y="1376484"/>
            <a:ext cx="8733139" cy="491923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3327" tIns="44436" rIns="33327" bIns="13330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88"/>
                </a:solidFill>
                <a:effectLst/>
                <a:latin typeface="Courier New" pitchFamily="49" charset="0"/>
                <a:cs typeface="Courier New" pitchFamily="49" charset="0"/>
              </a:rPr>
              <a:t>package</a:t>
            </a:r>
            <a:r>
              <a:rPr kumimoji="0" lang="en-US" sz="2200" b="0" i="0" u="none" strike="noStrike" cap="none" normalizeH="0" baseline="0" dirty="0">
                <a:ln>
                  <a:noFill/>
                </a:ln>
                <a:solidFill>
                  <a:srgbClr val="000000"/>
                </a:solidFill>
                <a:effectLst/>
                <a:latin typeface="Courier New" pitchFamily="49" charset="0"/>
                <a:cs typeface="Courier New" pitchFamily="49" charset="0"/>
              </a:rPr>
              <a:t> </a:t>
            </a:r>
            <a:r>
              <a:rPr kumimoji="0" lang="en-US" sz="2200" b="0" i="0" u="none" strike="noStrike" cap="none" normalizeH="0" baseline="0" dirty="0" err="1">
                <a:ln>
                  <a:noFill/>
                </a:ln>
                <a:solidFill>
                  <a:srgbClr val="000000"/>
                </a:solidFill>
                <a:effectLst/>
                <a:latin typeface="Courier New" pitchFamily="49" charset="0"/>
                <a:cs typeface="Courier New" pitchFamily="49" charset="0"/>
              </a:rPr>
              <a:t>com</a:t>
            </a:r>
            <a:r>
              <a:rPr kumimoji="0" lang="en-US" sz="2200" b="0" i="0" u="none" strike="noStrike" cap="none" normalizeH="0" baseline="0" dirty="0" err="1">
                <a:ln>
                  <a:noFill/>
                </a:ln>
                <a:solidFill>
                  <a:srgbClr val="666600"/>
                </a:solidFill>
                <a:effectLst/>
                <a:latin typeface="Courier New" pitchFamily="49" charset="0"/>
                <a:cs typeface="Courier New" pitchFamily="49" charset="0"/>
              </a:rPr>
              <a:t>.</a:t>
            </a:r>
            <a:r>
              <a:rPr kumimoji="0" lang="en-US" sz="2200" b="0" i="0" u="none" strike="noStrike" cap="none" normalizeH="0" baseline="0" dirty="0" err="1">
                <a:ln>
                  <a:noFill/>
                </a:ln>
                <a:solidFill>
                  <a:srgbClr val="000000"/>
                </a:solidFill>
                <a:effectLst/>
                <a:latin typeface="Courier New" pitchFamily="49" charset="0"/>
                <a:cs typeface="Courier New" pitchFamily="49" charset="0"/>
              </a:rPr>
              <a:t>journaldev</a:t>
            </a:r>
            <a:r>
              <a:rPr kumimoji="0" lang="en-US" sz="2200" b="0" i="0" u="none" strike="noStrike" cap="none" normalizeH="0" baseline="0" dirty="0" err="1">
                <a:ln>
                  <a:noFill/>
                </a:ln>
                <a:solidFill>
                  <a:srgbClr val="666600"/>
                </a:solidFill>
                <a:effectLst/>
                <a:latin typeface="Courier New" pitchFamily="49" charset="0"/>
                <a:cs typeface="Courier New" pitchFamily="49" charset="0"/>
              </a:rPr>
              <a:t>.</a:t>
            </a:r>
            <a:r>
              <a:rPr kumimoji="0" lang="en-US" sz="2200" b="0" i="0" u="none" strike="noStrike" cap="none" normalizeH="0" baseline="0" dirty="0" err="1">
                <a:ln>
                  <a:noFill/>
                </a:ln>
                <a:solidFill>
                  <a:srgbClr val="000000"/>
                </a:solidFill>
                <a:effectLst/>
                <a:latin typeface="Courier New" pitchFamily="49" charset="0"/>
                <a:cs typeface="Courier New" pitchFamily="49" charset="0"/>
              </a:rPr>
              <a:t>exceptions</a:t>
            </a:r>
            <a:r>
              <a:rPr kumimoji="0" lang="en-US" sz="2200" b="0" i="0" u="none" strike="noStrike" cap="none" normalizeH="0" baseline="0" dirty="0">
                <a:ln>
                  <a:noFill/>
                </a:ln>
                <a:solidFill>
                  <a:srgbClr val="666600"/>
                </a:solidFill>
                <a:effectLst/>
                <a:latin typeface="Courier New" pitchFamily="49" charset="0"/>
                <a:cs typeface="Courier New" pitchFamily="49" charset="0"/>
              </a:rPr>
              <a:t>;</a:t>
            </a:r>
            <a:r>
              <a:rPr kumimoji="0" lang="en-US" sz="2200" b="0" i="0" u="none" strike="noStrike" cap="none" normalizeH="0" baseline="0" dirty="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88"/>
                </a:solidFill>
                <a:effectLst/>
                <a:latin typeface="Courier New" pitchFamily="49" charset="0"/>
                <a:cs typeface="Courier New" pitchFamily="49" charset="0"/>
              </a:rPr>
              <a:t>import</a:t>
            </a:r>
            <a:r>
              <a:rPr kumimoji="0" lang="en-US" sz="2200" b="0" i="0" u="none" strike="noStrike" cap="none" normalizeH="0" baseline="0" dirty="0">
                <a:ln>
                  <a:noFill/>
                </a:ln>
                <a:solidFill>
                  <a:srgbClr val="000000"/>
                </a:solidFill>
                <a:effectLst/>
                <a:latin typeface="Courier New" pitchFamily="49" charset="0"/>
                <a:cs typeface="Courier New" pitchFamily="49" charset="0"/>
              </a:rPr>
              <a:t> </a:t>
            </a:r>
            <a:r>
              <a:rPr kumimoji="0" lang="en-US" sz="2200" b="0" i="0" u="none" strike="noStrike" cap="none" normalizeH="0" baseline="0" dirty="0" err="1">
                <a:ln>
                  <a:noFill/>
                </a:ln>
                <a:solidFill>
                  <a:srgbClr val="000000"/>
                </a:solidFill>
                <a:effectLst/>
                <a:latin typeface="Courier New" pitchFamily="49" charset="0"/>
                <a:cs typeface="Courier New" pitchFamily="49" charset="0"/>
              </a:rPr>
              <a:t>java</a:t>
            </a:r>
            <a:r>
              <a:rPr kumimoji="0" lang="en-US" sz="2200" b="0" i="0" u="none" strike="noStrike" cap="none" normalizeH="0" baseline="0" dirty="0" err="1">
                <a:ln>
                  <a:noFill/>
                </a:ln>
                <a:solidFill>
                  <a:srgbClr val="666600"/>
                </a:solidFill>
                <a:effectLst/>
                <a:latin typeface="Courier New" pitchFamily="49" charset="0"/>
                <a:cs typeface="Courier New" pitchFamily="49" charset="0"/>
              </a:rPr>
              <a:t>.</a:t>
            </a:r>
            <a:r>
              <a:rPr kumimoji="0" lang="en-US" sz="2200" b="0" i="0" u="none" strike="noStrike" cap="none" normalizeH="0" baseline="0" dirty="0" err="1">
                <a:ln>
                  <a:noFill/>
                </a:ln>
                <a:solidFill>
                  <a:srgbClr val="000000"/>
                </a:solidFill>
                <a:effectLst/>
                <a:latin typeface="Courier New" pitchFamily="49" charset="0"/>
                <a:cs typeface="Courier New" pitchFamily="49" charset="0"/>
              </a:rPr>
              <a:t>io</a:t>
            </a:r>
            <a:r>
              <a:rPr kumimoji="0" lang="en-US" sz="2200" b="0" i="0" u="none" strike="noStrike" cap="none" normalizeH="0" baseline="0" dirty="0" err="1">
                <a:ln>
                  <a:noFill/>
                </a:ln>
                <a:solidFill>
                  <a:srgbClr val="666600"/>
                </a:solidFill>
                <a:effectLst/>
                <a:latin typeface="Courier New" pitchFamily="49" charset="0"/>
                <a:cs typeface="Courier New" pitchFamily="49" charset="0"/>
              </a:rPr>
              <a:t>.</a:t>
            </a:r>
            <a:r>
              <a:rPr kumimoji="0" lang="en-US" sz="2200" b="0" i="0" u="none" strike="noStrike" cap="none" normalizeH="0" baseline="0" dirty="0" err="1">
                <a:ln>
                  <a:noFill/>
                </a:ln>
                <a:solidFill>
                  <a:srgbClr val="660066"/>
                </a:solidFill>
                <a:effectLst/>
                <a:latin typeface="Courier New" pitchFamily="49" charset="0"/>
                <a:cs typeface="Courier New" pitchFamily="49" charset="0"/>
              </a:rPr>
              <a:t>IOException</a:t>
            </a:r>
            <a:r>
              <a:rPr kumimoji="0" lang="en-US" sz="2200" b="0" i="0" u="none" strike="noStrike" cap="none" normalizeH="0" baseline="0" dirty="0">
                <a:ln>
                  <a:noFill/>
                </a:ln>
                <a:solidFill>
                  <a:srgbClr val="666600"/>
                </a:solidFill>
                <a:effectLst/>
                <a:latin typeface="Courier New" pitchFamily="49" charset="0"/>
                <a:cs typeface="Courier New" pitchFamily="49" charset="0"/>
              </a:rPr>
              <a:t>;</a:t>
            </a:r>
            <a:r>
              <a:rPr kumimoji="0" lang="en-US" sz="2200" b="0" i="0" u="none" strike="noStrike" cap="none" normalizeH="0" baseline="0" dirty="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88"/>
                </a:solidFill>
                <a:effectLst/>
                <a:latin typeface="Courier New" pitchFamily="49" charset="0"/>
                <a:cs typeface="Courier New" pitchFamily="49" charset="0"/>
              </a:rPr>
              <a:t>public</a:t>
            </a:r>
            <a:r>
              <a:rPr kumimoji="0" lang="en-US" sz="2200" b="0" i="0" u="none" strike="noStrike" cap="none" normalizeH="0" baseline="0" dirty="0">
                <a:ln>
                  <a:noFill/>
                </a:ln>
                <a:solidFill>
                  <a:srgbClr val="000000"/>
                </a:solidFill>
                <a:effectLst/>
                <a:latin typeface="Courier New" pitchFamily="49" charset="0"/>
                <a:cs typeface="Courier New" pitchFamily="49" charset="0"/>
              </a:rPr>
              <a:t> </a:t>
            </a:r>
            <a:r>
              <a:rPr kumimoji="0" lang="en-US" sz="2200" b="0" i="0" u="none" strike="noStrike" cap="none" normalizeH="0" baseline="0" dirty="0">
                <a:ln>
                  <a:noFill/>
                </a:ln>
                <a:solidFill>
                  <a:srgbClr val="000088"/>
                </a:solidFill>
                <a:effectLst/>
                <a:latin typeface="Courier New" pitchFamily="49" charset="0"/>
                <a:cs typeface="Courier New" pitchFamily="49" charset="0"/>
              </a:rPr>
              <a:t>class</a:t>
            </a:r>
            <a:r>
              <a:rPr kumimoji="0" lang="en-US" sz="2200" b="0" i="0" u="none" strike="noStrike" cap="none" normalizeH="0" baseline="0" dirty="0">
                <a:ln>
                  <a:noFill/>
                </a:ln>
                <a:solidFill>
                  <a:srgbClr val="000000"/>
                </a:solidFill>
                <a:effectLst/>
                <a:latin typeface="Courier New" pitchFamily="49" charset="0"/>
                <a:cs typeface="Courier New" pitchFamily="49" charset="0"/>
              </a:rPr>
              <a:t> </a:t>
            </a:r>
            <a:r>
              <a:rPr kumimoji="0" lang="en-US" sz="2200" b="0" i="0" u="none" strike="noStrike" cap="none" normalizeH="0" baseline="0" dirty="0">
                <a:ln>
                  <a:noFill/>
                </a:ln>
                <a:solidFill>
                  <a:srgbClr val="660066"/>
                </a:solidFill>
                <a:effectLst/>
                <a:latin typeface="Courier New" pitchFamily="49" charset="0"/>
                <a:cs typeface="Courier New" pitchFamily="49" charset="0"/>
              </a:rPr>
              <a:t>TestException4</a:t>
            </a:r>
            <a:r>
              <a:rPr kumimoji="0" lang="en-US" sz="2200" b="0" i="0" u="none" strike="noStrike" cap="none" normalizeH="0" baseline="0" dirty="0">
                <a:ln>
                  <a:noFill/>
                </a:ln>
                <a:solidFill>
                  <a:srgbClr val="000000"/>
                </a:solidFill>
                <a:effectLst/>
                <a:latin typeface="Courier New" pitchFamily="49" charset="0"/>
                <a:cs typeface="Courier New" pitchFamily="49" charset="0"/>
              </a:rPr>
              <a:t> </a:t>
            </a:r>
            <a:r>
              <a:rPr kumimoji="0" lang="en-US" sz="2200" b="0" i="0" u="none" strike="noStrike" cap="none" normalizeH="0" baseline="0" dirty="0">
                <a:ln>
                  <a:noFill/>
                </a:ln>
                <a:solidFill>
                  <a:srgbClr val="666600"/>
                </a:solidFill>
                <a:effectLst/>
                <a:latin typeface="Courier New" pitchFamily="49" charset="0"/>
                <a:cs typeface="Courier New" pitchFamily="49" charset="0"/>
              </a:rPr>
              <a:t>{</a:t>
            </a:r>
            <a:r>
              <a:rPr kumimoji="0" lang="en-US" sz="2200" b="0" i="0" u="none" strike="noStrike" cap="none" normalizeH="0" baseline="0" dirty="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88"/>
                </a:solidFill>
                <a:effectLst/>
                <a:latin typeface="Courier New" pitchFamily="49" charset="0"/>
                <a:cs typeface="Courier New" pitchFamily="49" charset="0"/>
              </a:rPr>
              <a:t>    public</a:t>
            </a:r>
            <a:r>
              <a:rPr kumimoji="0" lang="en-US" sz="2200" b="0" i="0" u="none" strike="noStrike" cap="none" normalizeH="0" baseline="0" dirty="0">
                <a:ln>
                  <a:noFill/>
                </a:ln>
                <a:solidFill>
                  <a:srgbClr val="000000"/>
                </a:solidFill>
                <a:effectLst/>
                <a:latin typeface="Courier New" pitchFamily="49" charset="0"/>
                <a:cs typeface="Courier New" pitchFamily="49" charset="0"/>
              </a:rPr>
              <a:t> </a:t>
            </a:r>
            <a:r>
              <a:rPr kumimoji="0" lang="en-US" sz="2200" b="0" i="0" u="none" strike="noStrike" cap="none" normalizeH="0" baseline="0" dirty="0">
                <a:ln>
                  <a:noFill/>
                </a:ln>
                <a:solidFill>
                  <a:srgbClr val="000088"/>
                </a:solidFill>
                <a:effectLst/>
                <a:latin typeface="Courier New" pitchFamily="49" charset="0"/>
                <a:cs typeface="Courier New" pitchFamily="49" charset="0"/>
              </a:rPr>
              <a:t>void</a:t>
            </a:r>
            <a:r>
              <a:rPr kumimoji="0" lang="en-US" sz="2200" b="0" i="0" u="none" strike="noStrike" cap="none" normalizeH="0" baseline="0" dirty="0">
                <a:ln>
                  <a:noFill/>
                </a:ln>
                <a:solidFill>
                  <a:srgbClr val="000000"/>
                </a:solidFill>
                <a:effectLst/>
                <a:latin typeface="Courier New" pitchFamily="49" charset="0"/>
                <a:cs typeface="Courier New" pitchFamily="49" charset="0"/>
              </a:rPr>
              <a:t> start</a:t>
            </a:r>
            <a:r>
              <a:rPr kumimoji="0" lang="en-US" sz="2200" b="0" i="0" u="none" strike="noStrike" cap="none" normalizeH="0" baseline="0" dirty="0">
                <a:ln>
                  <a:noFill/>
                </a:ln>
                <a:solidFill>
                  <a:srgbClr val="666600"/>
                </a:solidFill>
                <a:effectLst/>
                <a:latin typeface="Courier New" pitchFamily="49" charset="0"/>
                <a:cs typeface="Courier New" pitchFamily="49" charset="0"/>
              </a:rPr>
              <a:t>()</a:t>
            </a:r>
            <a:r>
              <a:rPr kumimoji="0" lang="en-US" sz="2200" b="0" i="0" u="none" strike="noStrike" cap="none" normalizeH="0" baseline="0" dirty="0">
                <a:ln>
                  <a:noFill/>
                </a:ln>
                <a:solidFill>
                  <a:srgbClr val="000000"/>
                </a:solidFill>
                <a:effectLst/>
                <a:latin typeface="Courier New" pitchFamily="49" charset="0"/>
                <a:cs typeface="Courier New" pitchFamily="49" charset="0"/>
              </a:rPr>
              <a:t> </a:t>
            </a:r>
            <a:r>
              <a:rPr kumimoji="0" lang="en-US" sz="2200" b="0" i="0" u="none" strike="noStrike" cap="none" normalizeH="0" baseline="0" dirty="0">
                <a:ln>
                  <a:noFill/>
                </a:ln>
                <a:solidFill>
                  <a:srgbClr val="000088"/>
                </a:solidFill>
                <a:effectLst/>
                <a:latin typeface="Courier New" pitchFamily="49" charset="0"/>
                <a:cs typeface="Courier New" pitchFamily="49" charset="0"/>
              </a:rPr>
              <a:t>throws</a:t>
            </a:r>
            <a:r>
              <a:rPr kumimoji="0" lang="en-US" sz="2200" b="0" i="0" u="none" strike="noStrike" cap="none" normalizeH="0" baseline="0" dirty="0">
                <a:ln>
                  <a:noFill/>
                </a:ln>
                <a:solidFill>
                  <a:srgbClr val="000000"/>
                </a:solidFill>
                <a:effectLst/>
                <a:latin typeface="Courier New" pitchFamily="49" charset="0"/>
                <a:cs typeface="Courier New" pitchFamily="49" charset="0"/>
              </a:rPr>
              <a:t> </a:t>
            </a:r>
            <a:r>
              <a:rPr kumimoji="0" lang="en-US" sz="2200" b="0" i="0" u="none" strike="noStrike" cap="none" normalizeH="0" baseline="0" dirty="0" err="1">
                <a:ln>
                  <a:noFill/>
                </a:ln>
                <a:solidFill>
                  <a:srgbClr val="660066"/>
                </a:solidFill>
                <a:effectLst/>
                <a:latin typeface="Courier New" pitchFamily="49" charset="0"/>
                <a:cs typeface="Courier New" pitchFamily="49" charset="0"/>
              </a:rPr>
              <a:t>IOException</a:t>
            </a:r>
            <a:r>
              <a:rPr kumimoji="0" lang="en-US" sz="2200" b="0" i="0" u="none" strike="noStrike" cap="none" normalizeH="0" baseline="0" dirty="0">
                <a:ln>
                  <a:noFill/>
                </a:ln>
                <a:solidFill>
                  <a:srgbClr val="666600"/>
                </a:solidFill>
                <a:effectLst/>
                <a:latin typeface="Courier New" pitchFamily="49" charset="0"/>
                <a:cs typeface="Courier New" pitchFamily="49" charset="0"/>
              </a:rPr>
              <a:t>{</a:t>
            </a:r>
            <a:r>
              <a:rPr kumimoji="0" lang="en-US" sz="2200" b="0" i="0" u="none" strike="noStrike" cap="none" normalizeH="0" baseline="0" dirty="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666600"/>
                </a:solidFill>
                <a:effectLst/>
                <a:latin typeface="Courier New" pitchFamily="49" charset="0"/>
                <a:cs typeface="Courier New" pitchFamily="49" charset="0"/>
              </a:rPr>
              <a:t>    }</a:t>
            </a:r>
            <a:r>
              <a:rPr kumimoji="0" lang="en-US" sz="2200" b="0" i="0" u="none" strike="noStrike" cap="none" normalizeH="0" baseline="0" dirty="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88"/>
                </a:solidFill>
                <a:effectLst/>
                <a:latin typeface="Courier New" pitchFamily="49" charset="0"/>
                <a:cs typeface="Courier New" pitchFamily="49" charset="0"/>
              </a:rPr>
              <a:t>    public</a:t>
            </a:r>
            <a:r>
              <a:rPr kumimoji="0" lang="en-US" sz="2200" b="0" i="0" u="none" strike="noStrike" cap="none" normalizeH="0" baseline="0" dirty="0">
                <a:ln>
                  <a:noFill/>
                </a:ln>
                <a:solidFill>
                  <a:srgbClr val="000000"/>
                </a:solidFill>
                <a:effectLst/>
                <a:latin typeface="Courier New" pitchFamily="49" charset="0"/>
                <a:cs typeface="Courier New" pitchFamily="49" charset="0"/>
              </a:rPr>
              <a:t> </a:t>
            </a:r>
            <a:r>
              <a:rPr kumimoji="0" lang="en-US" sz="2200" b="0" i="0" u="none" strike="noStrike" cap="none" normalizeH="0" baseline="0" dirty="0">
                <a:ln>
                  <a:noFill/>
                </a:ln>
                <a:solidFill>
                  <a:srgbClr val="000088"/>
                </a:solidFill>
                <a:effectLst/>
                <a:latin typeface="Courier New" pitchFamily="49" charset="0"/>
                <a:cs typeface="Courier New" pitchFamily="49" charset="0"/>
              </a:rPr>
              <a:t>void</a:t>
            </a:r>
            <a:r>
              <a:rPr kumimoji="0" lang="en-US" sz="2200" b="0" i="0" u="none" strike="noStrike" cap="none" normalizeH="0" baseline="0" dirty="0">
                <a:ln>
                  <a:noFill/>
                </a:ln>
                <a:solidFill>
                  <a:srgbClr val="000000"/>
                </a:solidFill>
                <a:effectLst/>
                <a:latin typeface="Courier New" pitchFamily="49" charset="0"/>
                <a:cs typeface="Courier New" pitchFamily="49" charset="0"/>
              </a:rPr>
              <a:t> foo</a:t>
            </a:r>
            <a:r>
              <a:rPr kumimoji="0" lang="en-US" sz="2200" b="0" i="0" u="none" strike="noStrike" cap="none" normalizeH="0" baseline="0" dirty="0">
                <a:ln>
                  <a:noFill/>
                </a:ln>
                <a:solidFill>
                  <a:srgbClr val="666600"/>
                </a:solidFill>
                <a:effectLst/>
                <a:latin typeface="Courier New" pitchFamily="49" charset="0"/>
                <a:cs typeface="Courier New" pitchFamily="49" charset="0"/>
              </a:rPr>
              <a:t>()</a:t>
            </a:r>
            <a:r>
              <a:rPr kumimoji="0" lang="en-US" sz="2200" b="0" i="0" u="none" strike="noStrike" cap="none" normalizeH="0" baseline="0" dirty="0">
                <a:ln>
                  <a:noFill/>
                </a:ln>
                <a:solidFill>
                  <a:srgbClr val="000000"/>
                </a:solidFill>
                <a:effectLst/>
                <a:latin typeface="Courier New" pitchFamily="49" charset="0"/>
                <a:cs typeface="Courier New" pitchFamily="49" charset="0"/>
              </a:rPr>
              <a:t> </a:t>
            </a:r>
            <a:r>
              <a:rPr kumimoji="0" lang="en-US" sz="2200" b="0" i="0" u="none" strike="noStrike" cap="none" normalizeH="0" baseline="0" dirty="0">
                <a:ln>
                  <a:noFill/>
                </a:ln>
                <a:solidFill>
                  <a:srgbClr val="000088"/>
                </a:solidFill>
                <a:effectLst/>
                <a:latin typeface="Courier New" pitchFamily="49" charset="0"/>
                <a:cs typeface="Courier New" pitchFamily="49" charset="0"/>
              </a:rPr>
              <a:t>throws</a:t>
            </a:r>
            <a:r>
              <a:rPr kumimoji="0" lang="en-US" sz="2200" b="0" i="0" u="none" strike="noStrike" cap="none" normalizeH="0" baseline="0" dirty="0">
                <a:ln>
                  <a:noFill/>
                </a:ln>
                <a:solidFill>
                  <a:srgbClr val="000000"/>
                </a:solidFill>
                <a:effectLst/>
                <a:latin typeface="Courier New" pitchFamily="49" charset="0"/>
                <a:cs typeface="Courier New" pitchFamily="49" charset="0"/>
              </a:rPr>
              <a:t> </a:t>
            </a:r>
            <a:r>
              <a:rPr kumimoji="0" lang="en-US" sz="2200" b="0" i="0" u="none" strike="noStrike" cap="none" normalizeH="0" baseline="0" dirty="0" err="1">
                <a:ln>
                  <a:noFill/>
                </a:ln>
                <a:solidFill>
                  <a:srgbClr val="660066"/>
                </a:solidFill>
                <a:effectLst/>
                <a:latin typeface="Courier New" pitchFamily="49" charset="0"/>
                <a:cs typeface="Courier New" pitchFamily="49" charset="0"/>
              </a:rPr>
              <a:t>NullPointerException</a:t>
            </a:r>
            <a:r>
              <a:rPr kumimoji="0" lang="en-US" sz="2200" b="0" i="0" u="none" strike="noStrike" cap="none" normalizeH="0" baseline="0" dirty="0">
                <a:ln>
                  <a:noFill/>
                </a:ln>
                <a:solidFill>
                  <a:srgbClr val="666600"/>
                </a:solidFill>
                <a:effectLst/>
                <a:latin typeface="Courier New" pitchFamily="49" charset="0"/>
                <a:cs typeface="Courier New" pitchFamily="49" charset="0"/>
              </a:rPr>
              <a:t>{</a:t>
            </a:r>
            <a:r>
              <a:rPr kumimoji="0" lang="en-US" sz="2200" b="0" i="0" u="none" strike="noStrike" cap="none" normalizeH="0" baseline="0" dirty="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666600"/>
                </a:solidFill>
                <a:effectLst/>
                <a:latin typeface="Courier New" pitchFamily="49" charset="0"/>
                <a:cs typeface="Courier New" pitchFamily="49" charset="0"/>
              </a:rPr>
              <a:t>    }</a:t>
            </a:r>
            <a:r>
              <a:rPr kumimoji="0" lang="en-US" sz="2200" b="0" i="0" u="none" strike="noStrike" cap="none" normalizeH="0" baseline="0" dirty="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666600"/>
                </a:solidFill>
                <a:effectLst/>
                <a:latin typeface="Courier New" pitchFamily="49" charset="0"/>
                <a:cs typeface="Courier New" pitchFamily="49" charset="0"/>
              </a:rPr>
              <a:t>}</a:t>
            </a:r>
            <a:r>
              <a:rPr kumimoji="0" lang="en-US" sz="2200" b="0" i="0" u="none" strike="noStrike" cap="none" normalizeH="0" baseline="0" dirty="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sz="2200" dirty="0">
              <a:solidFill>
                <a:srgbClr val="000000"/>
              </a:solidFill>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88"/>
                </a:solidFill>
                <a:effectLst/>
                <a:latin typeface="Courier New" pitchFamily="49" charset="0"/>
                <a:cs typeface="Courier New" pitchFamily="49" charset="0"/>
              </a:rPr>
              <a:t>class</a:t>
            </a:r>
            <a:r>
              <a:rPr kumimoji="0" lang="en-US" sz="2200" b="0" i="0" u="none" strike="noStrike" cap="none" normalizeH="0" baseline="0" dirty="0">
                <a:ln>
                  <a:noFill/>
                </a:ln>
                <a:solidFill>
                  <a:srgbClr val="000000"/>
                </a:solidFill>
                <a:effectLst/>
                <a:latin typeface="Courier New" pitchFamily="49" charset="0"/>
                <a:cs typeface="Courier New" pitchFamily="49" charset="0"/>
              </a:rPr>
              <a:t> </a:t>
            </a:r>
            <a:r>
              <a:rPr kumimoji="0" lang="en-US" sz="2200" b="0" i="0" u="none" strike="noStrike" cap="none" normalizeH="0" baseline="0" dirty="0">
                <a:ln>
                  <a:noFill/>
                </a:ln>
                <a:solidFill>
                  <a:srgbClr val="660066"/>
                </a:solidFill>
                <a:effectLst/>
                <a:latin typeface="Courier New" pitchFamily="49" charset="0"/>
                <a:cs typeface="Courier New" pitchFamily="49" charset="0"/>
              </a:rPr>
              <a:t>TestException5</a:t>
            </a:r>
            <a:r>
              <a:rPr kumimoji="0" lang="en-US" sz="2200" b="0" i="0" u="none" strike="noStrike" cap="none" normalizeH="0" baseline="0" dirty="0">
                <a:ln>
                  <a:noFill/>
                </a:ln>
                <a:solidFill>
                  <a:srgbClr val="000000"/>
                </a:solidFill>
                <a:effectLst/>
                <a:latin typeface="Courier New" pitchFamily="49" charset="0"/>
                <a:cs typeface="Courier New" pitchFamily="49" charset="0"/>
              </a:rPr>
              <a:t> </a:t>
            </a:r>
            <a:r>
              <a:rPr kumimoji="0" lang="en-US" sz="2200" b="0" i="0" u="none" strike="noStrike" cap="none" normalizeH="0" baseline="0" dirty="0">
                <a:ln>
                  <a:noFill/>
                </a:ln>
                <a:solidFill>
                  <a:srgbClr val="000088"/>
                </a:solidFill>
                <a:effectLst/>
                <a:latin typeface="Courier New" pitchFamily="49" charset="0"/>
                <a:cs typeface="Courier New" pitchFamily="49" charset="0"/>
              </a:rPr>
              <a:t>extends</a:t>
            </a:r>
            <a:r>
              <a:rPr kumimoji="0" lang="en-US" sz="2200" b="0" i="0" u="none" strike="noStrike" cap="none" normalizeH="0" baseline="0" dirty="0">
                <a:ln>
                  <a:noFill/>
                </a:ln>
                <a:solidFill>
                  <a:srgbClr val="000000"/>
                </a:solidFill>
                <a:effectLst/>
                <a:latin typeface="Courier New" pitchFamily="49" charset="0"/>
                <a:cs typeface="Courier New" pitchFamily="49" charset="0"/>
              </a:rPr>
              <a:t> </a:t>
            </a:r>
            <a:r>
              <a:rPr kumimoji="0" lang="en-US" sz="2200" b="0" i="0" u="none" strike="noStrike" cap="none" normalizeH="0" baseline="0" dirty="0">
                <a:ln>
                  <a:noFill/>
                </a:ln>
                <a:solidFill>
                  <a:srgbClr val="660066"/>
                </a:solidFill>
                <a:effectLst/>
                <a:latin typeface="Courier New" pitchFamily="49" charset="0"/>
                <a:cs typeface="Courier New" pitchFamily="49" charset="0"/>
              </a:rPr>
              <a:t>TestException4</a:t>
            </a:r>
            <a:r>
              <a:rPr kumimoji="0" lang="en-US" sz="2200" b="0" i="0" u="none" strike="noStrike" cap="none" normalizeH="0" baseline="0" dirty="0">
                <a:ln>
                  <a:noFill/>
                </a:ln>
                <a:solidFill>
                  <a:srgbClr val="666600"/>
                </a:solidFill>
                <a:effectLst/>
                <a:latin typeface="Courier New" pitchFamily="49" charset="0"/>
                <a:cs typeface="Courier New" pitchFamily="49" charset="0"/>
              </a:rPr>
              <a:t>{</a:t>
            </a:r>
            <a:r>
              <a:rPr kumimoji="0" lang="en-US" sz="2200" b="0" i="0" u="none" strike="noStrike" cap="none" normalizeH="0" baseline="0" dirty="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88"/>
                </a:solidFill>
                <a:effectLst/>
                <a:latin typeface="Courier New" pitchFamily="49" charset="0"/>
                <a:cs typeface="Courier New" pitchFamily="49" charset="0"/>
              </a:rPr>
              <a:t>    public</a:t>
            </a:r>
            <a:r>
              <a:rPr kumimoji="0" lang="en-US" sz="2200" b="0" i="0" u="none" strike="noStrike" cap="none" normalizeH="0" baseline="0" dirty="0">
                <a:ln>
                  <a:noFill/>
                </a:ln>
                <a:solidFill>
                  <a:srgbClr val="000000"/>
                </a:solidFill>
                <a:effectLst/>
                <a:latin typeface="Courier New" pitchFamily="49" charset="0"/>
                <a:cs typeface="Courier New" pitchFamily="49" charset="0"/>
              </a:rPr>
              <a:t> </a:t>
            </a:r>
            <a:r>
              <a:rPr kumimoji="0" lang="en-US" sz="2200" b="0" i="0" u="none" strike="noStrike" cap="none" normalizeH="0" baseline="0" dirty="0">
                <a:ln>
                  <a:noFill/>
                </a:ln>
                <a:solidFill>
                  <a:srgbClr val="000088"/>
                </a:solidFill>
                <a:effectLst/>
                <a:latin typeface="Courier New" pitchFamily="49" charset="0"/>
                <a:cs typeface="Courier New" pitchFamily="49" charset="0"/>
              </a:rPr>
              <a:t>void</a:t>
            </a:r>
            <a:r>
              <a:rPr kumimoji="0" lang="en-US" sz="2200" b="0" i="0" u="none" strike="noStrike" cap="none" normalizeH="0" baseline="0" dirty="0">
                <a:ln>
                  <a:noFill/>
                </a:ln>
                <a:solidFill>
                  <a:srgbClr val="000000"/>
                </a:solidFill>
                <a:effectLst/>
                <a:latin typeface="Courier New" pitchFamily="49" charset="0"/>
                <a:cs typeface="Courier New" pitchFamily="49" charset="0"/>
              </a:rPr>
              <a:t> start</a:t>
            </a:r>
            <a:r>
              <a:rPr kumimoji="0" lang="en-US" sz="2200" b="0" i="0" u="none" strike="noStrike" cap="none" normalizeH="0" baseline="0" dirty="0">
                <a:ln>
                  <a:noFill/>
                </a:ln>
                <a:solidFill>
                  <a:srgbClr val="666600"/>
                </a:solidFill>
                <a:effectLst/>
                <a:latin typeface="Courier New" pitchFamily="49" charset="0"/>
                <a:cs typeface="Courier New" pitchFamily="49" charset="0"/>
              </a:rPr>
              <a:t>()</a:t>
            </a:r>
            <a:r>
              <a:rPr kumimoji="0" lang="en-US" sz="2200" b="0" i="0" u="none" strike="noStrike" cap="none" normalizeH="0" baseline="0" dirty="0">
                <a:ln>
                  <a:noFill/>
                </a:ln>
                <a:solidFill>
                  <a:srgbClr val="000000"/>
                </a:solidFill>
                <a:effectLst/>
                <a:latin typeface="Courier New" pitchFamily="49" charset="0"/>
                <a:cs typeface="Courier New" pitchFamily="49" charset="0"/>
              </a:rPr>
              <a:t> </a:t>
            </a:r>
            <a:r>
              <a:rPr kumimoji="0" lang="en-US" sz="2200" b="0" i="0" u="none" strike="noStrike" cap="none" normalizeH="0" baseline="0" dirty="0">
                <a:ln>
                  <a:noFill/>
                </a:ln>
                <a:solidFill>
                  <a:srgbClr val="000088"/>
                </a:solidFill>
                <a:effectLst/>
                <a:latin typeface="Courier New" pitchFamily="49" charset="0"/>
                <a:cs typeface="Courier New" pitchFamily="49" charset="0"/>
              </a:rPr>
              <a:t>throws</a:t>
            </a:r>
            <a:r>
              <a:rPr kumimoji="0" lang="en-US" sz="2200" b="0" i="0" u="none" strike="noStrike" cap="none" normalizeH="0" baseline="0" dirty="0">
                <a:ln>
                  <a:noFill/>
                </a:ln>
                <a:solidFill>
                  <a:srgbClr val="000000"/>
                </a:solidFill>
                <a:effectLst/>
                <a:latin typeface="Courier New" pitchFamily="49" charset="0"/>
                <a:cs typeface="Courier New" pitchFamily="49" charset="0"/>
              </a:rPr>
              <a:t> </a:t>
            </a:r>
            <a:r>
              <a:rPr kumimoji="0" lang="en-US" sz="2200" b="0" i="0" u="none" strike="noStrike" cap="none" normalizeH="0" baseline="0" dirty="0">
                <a:ln>
                  <a:noFill/>
                </a:ln>
                <a:solidFill>
                  <a:srgbClr val="660066"/>
                </a:solidFill>
                <a:effectLst/>
                <a:latin typeface="Courier New" pitchFamily="49" charset="0"/>
                <a:cs typeface="Courier New" pitchFamily="49" charset="0"/>
              </a:rPr>
              <a:t>Exception</a:t>
            </a:r>
            <a:r>
              <a:rPr kumimoji="0" lang="en-US" sz="2200" b="0" i="0" u="none" strike="noStrike" cap="none" normalizeH="0" baseline="0" dirty="0">
                <a:ln>
                  <a:noFill/>
                </a:ln>
                <a:solidFill>
                  <a:srgbClr val="666600"/>
                </a:solidFill>
                <a:effectLst/>
                <a:latin typeface="Courier New" pitchFamily="49" charset="0"/>
                <a:cs typeface="Courier New" pitchFamily="49" charset="0"/>
              </a:rPr>
              <a:t>{</a:t>
            </a:r>
            <a:r>
              <a:rPr kumimoji="0" lang="en-US" sz="2200" b="0" i="0" u="none" strike="noStrike" cap="none" normalizeH="0" baseline="0" dirty="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2200" dirty="0">
                <a:solidFill>
                  <a:srgbClr val="000000"/>
                </a:solidFill>
                <a:latin typeface="Courier New" pitchFamily="49" charset="0"/>
                <a:cs typeface="Courier New" pitchFamily="49" charset="0"/>
              </a:rPr>
              <a:t>    </a:t>
            </a:r>
            <a:r>
              <a:rPr kumimoji="0" lang="en-US" sz="2200" b="0" i="0" u="none" strike="noStrike" cap="none" normalizeH="0" baseline="0" dirty="0">
                <a:ln>
                  <a:noFill/>
                </a:ln>
                <a:solidFill>
                  <a:srgbClr val="666600"/>
                </a:solidFill>
                <a:effectLst/>
                <a:latin typeface="Courier New" pitchFamily="49" charset="0"/>
                <a:cs typeface="Courier New" pitchFamily="49" charset="0"/>
              </a:rPr>
              <a:t>}</a:t>
            </a:r>
            <a:r>
              <a:rPr kumimoji="0" lang="en-US" sz="2200" b="0" i="0" u="none" strike="noStrike" cap="none" normalizeH="0" baseline="0" dirty="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88"/>
                </a:solidFill>
                <a:effectLst/>
                <a:latin typeface="Courier New" pitchFamily="49" charset="0"/>
                <a:cs typeface="Courier New" pitchFamily="49" charset="0"/>
              </a:rPr>
              <a:t>    public</a:t>
            </a:r>
            <a:r>
              <a:rPr kumimoji="0" lang="en-US" sz="2200" b="0" i="0" u="none" strike="noStrike" cap="none" normalizeH="0" baseline="0" dirty="0">
                <a:ln>
                  <a:noFill/>
                </a:ln>
                <a:solidFill>
                  <a:srgbClr val="000000"/>
                </a:solidFill>
                <a:effectLst/>
                <a:latin typeface="Courier New" pitchFamily="49" charset="0"/>
                <a:cs typeface="Courier New" pitchFamily="49" charset="0"/>
              </a:rPr>
              <a:t> </a:t>
            </a:r>
            <a:r>
              <a:rPr kumimoji="0" lang="en-US" sz="2200" b="0" i="0" u="none" strike="noStrike" cap="none" normalizeH="0" baseline="0" dirty="0">
                <a:ln>
                  <a:noFill/>
                </a:ln>
                <a:solidFill>
                  <a:srgbClr val="000088"/>
                </a:solidFill>
                <a:effectLst/>
                <a:latin typeface="Courier New" pitchFamily="49" charset="0"/>
                <a:cs typeface="Courier New" pitchFamily="49" charset="0"/>
              </a:rPr>
              <a:t>void</a:t>
            </a:r>
            <a:r>
              <a:rPr kumimoji="0" lang="en-US" sz="2200" b="0" i="0" u="none" strike="noStrike" cap="none" normalizeH="0" baseline="0" dirty="0">
                <a:ln>
                  <a:noFill/>
                </a:ln>
                <a:solidFill>
                  <a:srgbClr val="000000"/>
                </a:solidFill>
                <a:effectLst/>
                <a:latin typeface="Courier New" pitchFamily="49" charset="0"/>
                <a:cs typeface="Courier New" pitchFamily="49" charset="0"/>
              </a:rPr>
              <a:t> foo</a:t>
            </a:r>
            <a:r>
              <a:rPr kumimoji="0" lang="en-US" sz="2200" b="0" i="0" u="none" strike="noStrike" cap="none" normalizeH="0" baseline="0" dirty="0">
                <a:ln>
                  <a:noFill/>
                </a:ln>
                <a:solidFill>
                  <a:srgbClr val="666600"/>
                </a:solidFill>
                <a:effectLst/>
                <a:latin typeface="Courier New" pitchFamily="49" charset="0"/>
                <a:cs typeface="Courier New" pitchFamily="49" charset="0"/>
              </a:rPr>
              <a:t>()</a:t>
            </a:r>
            <a:r>
              <a:rPr kumimoji="0" lang="en-US" sz="2200" b="0" i="0" u="none" strike="noStrike" cap="none" normalizeH="0" baseline="0" dirty="0">
                <a:ln>
                  <a:noFill/>
                </a:ln>
                <a:solidFill>
                  <a:srgbClr val="000000"/>
                </a:solidFill>
                <a:effectLst/>
                <a:latin typeface="Courier New" pitchFamily="49" charset="0"/>
                <a:cs typeface="Courier New" pitchFamily="49" charset="0"/>
              </a:rPr>
              <a:t> </a:t>
            </a:r>
            <a:r>
              <a:rPr kumimoji="0" lang="en-US" sz="2200" b="0" i="0" u="none" strike="noStrike" cap="none" normalizeH="0" baseline="0" dirty="0">
                <a:ln>
                  <a:noFill/>
                </a:ln>
                <a:solidFill>
                  <a:srgbClr val="000088"/>
                </a:solidFill>
                <a:effectLst/>
                <a:latin typeface="Courier New" pitchFamily="49" charset="0"/>
                <a:cs typeface="Courier New" pitchFamily="49" charset="0"/>
              </a:rPr>
              <a:t>throws</a:t>
            </a:r>
            <a:r>
              <a:rPr kumimoji="0" lang="en-US" sz="2200" b="0" i="0" u="none" strike="noStrike" cap="none" normalizeH="0" baseline="0" dirty="0">
                <a:ln>
                  <a:noFill/>
                </a:ln>
                <a:solidFill>
                  <a:srgbClr val="000000"/>
                </a:solidFill>
                <a:effectLst/>
                <a:latin typeface="Courier New" pitchFamily="49" charset="0"/>
                <a:cs typeface="Courier New" pitchFamily="49" charset="0"/>
              </a:rPr>
              <a:t> </a:t>
            </a:r>
            <a:r>
              <a:rPr kumimoji="0" lang="en-US" sz="2200" b="0" i="0" u="none" strike="noStrike" cap="none" normalizeH="0" baseline="0" dirty="0" err="1">
                <a:ln>
                  <a:noFill/>
                </a:ln>
                <a:solidFill>
                  <a:srgbClr val="660066"/>
                </a:solidFill>
                <a:effectLst/>
                <a:latin typeface="Courier New" pitchFamily="49" charset="0"/>
                <a:cs typeface="Courier New" pitchFamily="49" charset="0"/>
              </a:rPr>
              <a:t>RuntimeException</a:t>
            </a:r>
            <a:r>
              <a:rPr kumimoji="0" lang="en-US" sz="2200" b="0" i="0" u="none" strike="noStrike" cap="none" normalizeH="0" baseline="0" dirty="0">
                <a:ln>
                  <a:noFill/>
                </a:ln>
                <a:solidFill>
                  <a:srgbClr val="666600"/>
                </a:solidFill>
                <a:effectLst/>
                <a:latin typeface="Courier New" pitchFamily="49" charset="0"/>
                <a:cs typeface="Courier New" pitchFamily="49" charset="0"/>
              </a:rPr>
              <a:t>{</a:t>
            </a:r>
            <a:r>
              <a:rPr kumimoji="0" lang="en-US" sz="2200" b="0" i="0" u="none" strike="noStrike" cap="none" normalizeH="0" baseline="0" dirty="0">
                <a:ln>
                  <a:noFill/>
                </a:ln>
                <a:solidFill>
                  <a:srgbClr val="000000"/>
                </a:solidFill>
                <a:effectLst/>
                <a:latin typeface="Courier New" pitchFamily="49" charset="0"/>
                <a:cs typeface="Courier New" pitchFamily="49" charset="0"/>
              </a:rPr>
              <a:t> </a:t>
            </a:r>
            <a:r>
              <a:rPr kumimoji="0" lang="en-US" sz="2200" b="0" i="0" u="none" strike="noStrike" cap="none" normalizeH="0" baseline="0" dirty="0">
                <a:ln>
                  <a:noFill/>
                </a:ln>
                <a:solidFill>
                  <a:srgbClr val="666600"/>
                </a:solidFill>
                <a:effectLst/>
                <a:latin typeface="Courier New" pitchFamily="49" charset="0"/>
                <a:cs typeface="Courier New" pitchFamily="49" charset="0"/>
              </a:rPr>
              <a:t>}</a:t>
            </a:r>
            <a:r>
              <a:rPr kumimoji="0" lang="en-US" sz="2200" b="0" i="0" u="none" strike="noStrike" cap="none" normalizeH="0" baseline="0" dirty="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666600"/>
                </a:solidFill>
                <a:effectLst/>
                <a:latin typeface="Courier New" pitchFamily="49" charset="0"/>
                <a:cs typeface="Courier New" pitchFamily="49" charset="0"/>
              </a:rPr>
              <a:t>    }</a:t>
            </a:r>
            <a:r>
              <a:rPr kumimoji="0" lang="en-US" sz="2200" b="0" i="0" u="none" strike="noStrike" cap="none" normalizeH="0" baseline="0" dirty="0">
                <a:ln>
                  <a:noFill/>
                </a:ln>
                <a:solidFill>
                  <a:schemeClr val="tx1"/>
                </a:solidFill>
                <a:effectLst/>
                <a:latin typeface="Arial" pitchFamily="34" charset="0"/>
                <a:cs typeface="Arial" pitchFamily="34" charset="0"/>
              </a:rPr>
              <a:t> </a:t>
            </a:r>
          </a:p>
        </p:txBody>
      </p:sp>
      <p:sp>
        <p:nvSpPr>
          <p:cNvPr id="6" name="Title 1"/>
          <p:cNvSpPr>
            <a:spLocks noGrp="1"/>
          </p:cNvSpPr>
          <p:nvPr>
            <p:ph type="title"/>
          </p:nvPr>
        </p:nvSpPr>
        <p:spPr>
          <a:xfrm>
            <a:off x="457200" y="274638"/>
            <a:ext cx="8229600" cy="1143000"/>
          </a:xfrm>
        </p:spPr>
        <p:txBody>
          <a:bodyPr>
            <a:noAutofit/>
          </a:bodyPr>
          <a:lstStyle/>
          <a:p>
            <a:r>
              <a:rPr lang="en-US" sz="3200" b="1" dirty="0"/>
              <a:t>What is the problem with below program?</a:t>
            </a:r>
            <a:endParaRPr lang="en-US" sz="3200" dirty="0"/>
          </a:p>
        </p:txBody>
      </p:sp>
    </p:spTree>
    <p:extLst>
      <p:ext uri="{BB962C8B-B14F-4D97-AF65-F5344CB8AC3E}">
        <p14:creationId xmlns:p14="http://schemas.microsoft.com/office/powerpoint/2010/main" val="3624368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What is the problem with below program?</a:t>
            </a:r>
            <a:endParaRPr lang="en-US" sz="3200" dirty="0"/>
          </a:p>
        </p:txBody>
      </p:sp>
      <p:sp>
        <p:nvSpPr>
          <p:cNvPr id="3" name="Content Placeholder 2"/>
          <p:cNvSpPr>
            <a:spLocks noGrp="1"/>
          </p:cNvSpPr>
          <p:nvPr>
            <p:ph idx="1"/>
          </p:nvPr>
        </p:nvSpPr>
        <p:spPr/>
        <p:txBody>
          <a:bodyPr>
            <a:normAutofit/>
          </a:bodyPr>
          <a:lstStyle/>
          <a:p>
            <a:pPr algn="just"/>
            <a:r>
              <a:rPr lang="en-US" sz="2600" dirty="0"/>
              <a:t>The above program won’t compile because start() method signature is not same in subclass. To fix this issue, we can either change the method signature in subclass to be exact same as superclass or we can remove throws clause from subclass method as shown below.</a:t>
            </a:r>
          </a:p>
          <a:p>
            <a:pPr marL="0" indent="0" algn="just">
              <a:buNone/>
            </a:pPr>
            <a:r>
              <a:rPr lang="en-US" sz="2800" dirty="0"/>
              <a:t>	public void start(){</a:t>
            </a:r>
          </a:p>
          <a:p>
            <a:pPr marL="0" indent="0" algn="just">
              <a:buNone/>
            </a:pPr>
            <a:r>
              <a:rPr lang="en-US" sz="2800" dirty="0"/>
              <a:t>           }</a:t>
            </a:r>
            <a:endParaRPr lang="en-US" sz="2600" dirty="0"/>
          </a:p>
        </p:txBody>
      </p:sp>
      <p:sp>
        <p:nvSpPr>
          <p:cNvPr id="4" name="Slide Number Placeholder 3"/>
          <p:cNvSpPr>
            <a:spLocks noGrp="1"/>
          </p:cNvSpPr>
          <p:nvPr>
            <p:ph type="sldNum" sz="quarter" idx="12"/>
          </p:nvPr>
        </p:nvSpPr>
        <p:spPr/>
        <p:txBody>
          <a:bodyPr/>
          <a:lstStyle/>
          <a:p>
            <a:fld id="{0CFC968F-32E3-40BF-94C9-E0D2DDAD859E}" type="slidenum">
              <a:rPr lang="en-US" smtClean="0"/>
              <a:pPr/>
              <a:t>27</a:t>
            </a:fld>
            <a:endParaRPr lang="en-US"/>
          </a:p>
        </p:txBody>
      </p:sp>
    </p:spTree>
    <p:extLst>
      <p:ext uri="{BB962C8B-B14F-4D97-AF65-F5344CB8AC3E}">
        <p14:creationId xmlns:p14="http://schemas.microsoft.com/office/powerpoint/2010/main" val="41980823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971800"/>
            <a:ext cx="8229600" cy="1143000"/>
          </a:xfrm>
        </p:spPr>
        <p:txBody>
          <a:bodyPr/>
          <a:lstStyle/>
          <a:p>
            <a:r>
              <a:rPr lang="en-US" dirty="0"/>
              <a:t>Thank You</a:t>
            </a:r>
          </a:p>
        </p:txBody>
      </p:sp>
      <p:sp>
        <p:nvSpPr>
          <p:cNvPr id="3" name="Slide Number Placeholder 2"/>
          <p:cNvSpPr>
            <a:spLocks noGrp="1"/>
          </p:cNvSpPr>
          <p:nvPr>
            <p:ph type="sldNum" sz="quarter" idx="12"/>
          </p:nvPr>
        </p:nvSpPr>
        <p:spPr/>
        <p:txBody>
          <a:bodyPr/>
          <a:lstStyle/>
          <a:p>
            <a:fld id="{0CFC968F-32E3-40BF-94C9-E0D2DDAD859E}" type="slidenum">
              <a:rPr lang="en-US" smtClean="0"/>
              <a:pPr/>
              <a:t>28</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ava finally"/>
          <p:cNvPicPr>
            <a:picLocks noChangeAspect="1" noChangeArrowheads="1"/>
          </p:cNvPicPr>
          <p:nvPr/>
        </p:nvPicPr>
        <p:blipFill>
          <a:blip r:embed="rId2"/>
          <a:srcRect/>
          <a:stretch>
            <a:fillRect/>
          </a:stretch>
        </p:blipFill>
        <p:spPr bwMode="auto">
          <a:xfrm>
            <a:off x="1828800" y="585777"/>
            <a:ext cx="4953000" cy="5907541"/>
          </a:xfrm>
          <a:prstGeom prst="rect">
            <a:avLst/>
          </a:prstGeom>
          <a:noFill/>
        </p:spPr>
      </p:pic>
      <p:sp>
        <p:nvSpPr>
          <p:cNvPr id="5" name="Title 1"/>
          <p:cNvSpPr>
            <a:spLocks noGrp="1"/>
          </p:cNvSpPr>
          <p:nvPr>
            <p:ph type="title"/>
          </p:nvPr>
        </p:nvSpPr>
        <p:spPr>
          <a:xfrm>
            <a:off x="457200" y="76200"/>
            <a:ext cx="8229600" cy="563562"/>
          </a:xfrm>
        </p:spPr>
        <p:txBody>
          <a:bodyPr>
            <a:normAutofit fontScale="90000"/>
          </a:bodyPr>
          <a:lstStyle/>
          <a:p>
            <a:r>
              <a:rPr lang="en-US" sz="3600" b="1" dirty="0"/>
              <a:t>Java finally block</a:t>
            </a:r>
          </a:p>
        </p:txBody>
      </p:sp>
      <p:sp>
        <p:nvSpPr>
          <p:cNvPr id="4" name="Slide Number Placeholder 3"/>
          <p:cNvSpPr>
            <a:spLocks noGrp="1"/>
          </p:cNvSpPr>
          <p:nvPr>
            <p:ph type="sldNum" sz="quarter" idx="12"/>
          </p:nvPr>
        </p:nvSpPr>
        <p:spPr/>
        <p:txBody>
          <a:bodyPr/>
          <a:lstStyle/>
          <a:p>
            <a:fld id="{0CFC968F-32E3-40BF-94C9-E0D2DDAD859E}"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rmAutofit fontScale="90000"/>
          </a:bodyPr>
          <a:lstStyle/>
          <a:p>
            <a:r>
              <a:rPr lang="en-US" sz="3600" b="1" dirty="0"/>
              <a:t>Usage of Java finally</a:t>
            </a:r>
          </a:p>
        </p:txBody>
      </p:sp>
      <p:sp>
        <p:nvSpPr>
          <p:cNvPr id="3" name="Content Placeholder 2"/>
          <p:cNvSpPr>
            <a:spLocks noGrp="1"/>
          </p:cNvSpPr>
          <p:nvPr>
            <p:ph idx="1"/>
          </p:nvPr>
        </p:nvSpPr>
        <p:spPr>
          <a:xfrm>
            <a:off x="304800" y="762000"/>
            <a:ext cx="8686800" cy="762000"/>
          </a:xfrm>
          <a:ln>
            <a:solidFill>
              <a:schemeClr val="accent1"/>
            </a:solidFill>
          </a:ln>
        </p:spPr>
        <p:txBody>
          <a:bodyPr>
            <a:noAutofit/>
          </a:bodyPr>
          <a:lstStyle/>
          <a:p>
            <a:pPr>
              <a:buNone/>
            </a:pPr>
            <a:r>
              <a:rPr lang="en-US" sz="2100" dirty="0"/>
              <a:t>Case 1</a:t>
            </a:r>
          </a:p>
          <a:p>
            <a:r>
              <a:rPr lang="en-US" sz="2100" dirty="0"/>
              <a:t>Java finally example where </a:t>
            </a:r>
            <a:r>
              <a:rPr lang="en-US" sz="2100" b="1" dirty="0"/>
              <a:t>exception doesn't occur</a:t>
            </a:r>
            <a:r>
              <a:rPr lang="en-US" sz="2100" dirty="0"/>
              <a:t>.</a:t>
            </a:r>
          </a:p>
          <a:p>
            <a:pPr>
              <a:buNone/>
            </a:pPr>
            <a:endParaRPr lang="en-US" sz="2100" dirty="0"/>
          </a:p>
        </p:txBody>
      </p:sp>
      <p:sp>
        <p:nvSpPr>
          <p:cNvPr id="4" name="Rectangle 3"/>
          <p:cNvSpPr/>
          <p:nvPr/>
        </p:nvSpPr>
        <p:spPr>
          <a:xfrm>
            <a:off x="1066800" y="1600200"/>
            <a:ext cx="7010400" cy="3647152"/>
          </a:xfrm>
          <a:prstGeom prst="rect">
            <a:avLst/>
          </a:prstGeom>
          <a:ln>
            <a:solidFill>
              <a:schemeClr val="accent1"/>
            </a:solidFill>
          </a:ln>
        </p:spPr>
        <p:txBody>
          <a:bodyPr wrap="square">
            <a:spAutoFit/>
          </a:bodyPr>
          <a:lstStyle/>
          <a:p>
            <a:r>
              <a:rPr lang="en-US" sz="2100" b="1" dirty="0"/>
              <a:t>class</a:t>
            </a:r>
            <a:r>
              <a:rPr lang="en-US" sz="2100" dirty="0"/>
              <a:t> </a:t>
            </a:r>
            <a:r>
              <a:rPr lang="en-US" sz="2100" dirty="0" err="1"/>
              <a:t>TestFinallyBlock</a:t>
            </a:r>
            <a:r>
              <a:rPr lang="en-US" sz="2100" dirty="0"/>
              <a:t>{  </a:t>
            </a:r>
          </a:p>
          <a:p>
            <a:r>
              <a:rPr lang="en-US" sz="2100" dirty="0"/>
              <a:t>  </a:t>
            </a:r>
            <a:r>
              <a:rPr lang="en-US" sz="2100" b="1" dirty="0"/>
              <a:t>public</a:t>
            </a:r>
            <a:r>
              <a:rPr lang="en-US" sz="2100" dirty="0"/>
              <a:t> </a:t>
            </a:r>
            <a:r>
              <a:rPr lang="en-US" sz="2100" b="1" dirty="0"/>
              <a:t>static</a:t>
            </a:r>
            <a:r>
              <a:rPr lang="en-US" sz="2100" dirty="0"/>
              <a:t> </a:t>
            </a:r>
            <a:r>
              <a:rPr lang="en-US" sz="2100" b="1" dirty="0"/>
              <a:t>void</a:t>
            </a:r>
            <a:r>
              <a:rPr lang="en-US" sz="2100" dirty="0"/>
              <a:t> main(String </a:t>
            </a:r>
            <a:r>
              <a:rPr lang="en-US" sz="2100" dirty="0" err="1"/>
              <a:t>args</a:t>
            </a:r>
            <a:r>
              <a:rPr lang="en-US" sz="2100" dirty="0"/>
              <a:t>[]){  </a:t>
            </a:r>
          </a:p>
          <a:p>
            <a:r>
              <a:rPr lang="en-US" sz="2100" dirty="0"/>
              <a:t>  </a:t>
            </a:r>
            <a:r>
              <a:rPr lang="en-US" sz="2100" b="1" dirty="0"/>
              <a:t>try</a:t>
            </a:r>
            <a:r>
              <a:rPr lang="en-US" sz="2100" dirty="0"/>
              <a:t>{  </a:t>
            </a:r>
          </a:p>
          <a:p>
            <a:r>
              <a:rPr lang="en-US" sz="2100" dirty="0"/>
              <a:t>   </a:t>
            </a:r>
            <a:r>
              <a:rPr lang="en-US" sz="2100" b="1" dirty="0" err="1"/>
              <a:t>int</a:t>
            </a:r>
            <a:r>
              <a:rPr lang="en-US" sz="2100" dirty="0"/>
              <a:t> data=25/5;  </a:t>
            </a:r>
          </a:p>
          <a:p>
            <a:r>
              <a:rPr lang="en-US" sz="2100" dirty="0"/>
              <a:t>   </a:t>
            </a:r>
            <a:r>
              <a:rPr lang="en-US" sz="2100" dirty="0" err="1"/>
              <a:t>System.out.println</a:t>
            </a:r>
            <a:r>
              <a:rPr lang="en-US" sz="2100" dirty="0"/>
              <a:t>(data);  </a:t>
            </a:r>
          </a:p>
          <a:p>
            <a:r>
              <a:rPr lang="en-US" sz="2100" dirty="0"/>
              <a:t>  }  </a:t>
            </a:r>
          </a:p>
          <a:p>
            <a:r>
              <a:rPr lang="en-US" sz="2100" dirty="0"/>
              <a:t>  </a:t>
            </a:r>
            <a:r>
              <a:rPr lang="en-US" sz="2100" b="1" dirty="0"/>
              <a:t>catch</a:t>
            </a:r>
            <a:r>
              <a:rPr lang="en-US" sz="2100" dirty="0"/>
              <a:t>(</a:t>
            </a:r>
            <a:r>
              <a:rPr lang="en-US" sz="2100" dirty="0" err="1"/>
              <a:t>NullPointerException</a:t>
            </a:r>
            <a:r>
              <a:rPr lang="en-US" sz="2100" dirty="0"/>
              <a:t> e){</a:t>
            </a:r>
            <a:r>
              <a:rPr lang="en-US" sz="2100" dirty="0" err="1"/>
              <a:t>System.out.println</a:t>
            </a:r>
            <a:r>
              <a:rPr lang="en-US" sz="2100" dirty="0"/>
              <a:t>(e);}  </a:t>
            </a:r>
          </a:p>
          <a:p>
            <a:r>
              <a:rPr lang="en-US" sz="2100" dirty="0"/>
              <a:t>  </a:t>
            </a:r>
            <a:r>
              <a:rPr lang="en-US" sz="2100" b="1" dirty="0"/>
              <a:t>finally</a:t>
            </a:r>
            <a:r>
              <a:rPr lang="en-US" sz="2100" dirty="0"/>
              <a:t>{</a:t>
            </a:r>
            <a:r>
              <a:rPr lang="en-US" sz="2100" dirty="0" err="1"/>
              <a:t>System.out.println</a:t>
            </a:r>
            <a:r>
              <a:rPr lang="en-US" sz="2100" dirty="0"/>
              <a:t>("finally block is always executed");}   </a:t>
            </a:r>
            <a:r>
              <a:rPr lang="en-US" sz="2100" dirty="0" err="1"/>
              <a:t>System.out.println</a:t>
            </a:r>
            <a:r>
              <a:rPr lang="en-US" sz="2100" dirty="0"/>
              <a:t>("rest of the code...");  </a:t>
            </a:r>
          </a:p>
          <a:p>
            <a:r>
              <a:rPr lang="en-US" sz="2100" dirty="0"/>
              <a:t>  }  </a:t>
            </a:r>
          </a:p>
          <a:p>
            <a:r>
              <a:rPr lang="en-US" sz="2100" dirty="0"/>
              <a:t>}  </a:t>
            </a:r>
          </a:p>
        </p:txBody>
      </p:sp>
      <p:sp>
        <p:nvSpPr>
          <p:cNvPr id="7169" name="Rectangle 1"/>
          <p:cNvSpPr>
            <a:spLocks noChangeArrowheads="1"/>
          </p:cNvSpPr>
          <p:nvPr/>
        </p:nvSpPr>
        <p:spPr bwMode="auto">
          <a:xfrm>
            <a:off x="2514600" y="5410200"/>
            <a:ext cx="4038600" cy="1061829"/>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dirty="0">
                <a:ln>
                  <a:noFill/>
                </a:ln>
                <a:solidFill>
                  <a:srgbClr val="000000"/>
                </a:solidFill>
                <a:effectLst/>
                <a:latin typeface="Arial Unicode MS" pitchFamily="34" charset="-128"/>
              </a:rPr>
              <a:t>Output</a:t>
            </a:r>
            <a:r>
              <a:rPr kumimoji="0" lang="en-US" sz="2100" b="0" i="0" u="none" strike="noStrike" cap="none" normalizeH="0" baseline="0" dirty="0">
                <a:ln>
                  <a:noFill/>
                </a:ln>
                <a:solidFill>
                  <a:srgbClr val="000000"/>
                </a:solidFill>
                <a:effectLst/>
                <a:latin typeface="Arial Unicode MS" pitchFamily="34" charset="-128"/>
              </a:rPr>
              <a:t>:5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Arial Unicode MS" pitchFamily="34" charset="-128"/>
              </a:rPr>
              <a:t>finally block is always executed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Arial Unicode MS" pitchFamily="34" charset="-128"/>
              </a:rPr>
              <a:t>rest of the code...</a:t>
            </a:r>
            <a:r>
              <a:rPr kumimoji="0" lang="en-US" sz="2100" b="0" i="0" u="none" strike="noStrike" cap="none" normalizeH="0" baseline="0" dirty="0">
                <a:ln>
                  <a:noFill/>
                </a:ln>
                <a:solidFill>
                  <a:schemeClr val="tx1"/>
                </a:solidFill>
                <a:effectLst/>
                <a:latin typeface="Arial" pitchFamily="34" charset="0"/>
              </a:rPr>
              <a:t> </a:t>
            </a:r>
          </a:p>
        </p:txBody>
      </p:sp>
      <p:sp>
        <p:nvSpPr>
          <p:cNvPr id="6" name="Slide Number Placeholder 5"/>
          <p:cNvSpPr>
            <a:spLocks noGrp="1"/>
          </p:cNvSpPr>
          <p:nvPr>
            <p:ph type="sldNum" sz="quarter" idx="12"/>
          </p:nvPr>
        </p:nvSpPr>
        <p:spPr/>
        <p:txBody>
          <a:bodyPr/>
          <a:lstStyle/>
          <a:p>
            <a:fld id="{0CFC968F-32E3-40BF-94C9-E0D2DDAD859E}"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458200" cy="783336"/>
          </a:xfrm>
          <a:ln>
            <a:solidFill>
              <a:schemeClr val="accent1"/>
            </a:solidFill>
          </a:ln>
        </p:spPr>
        <p:txBody>
          <a:bodyPr>
            <a:normAutofit lnSpcReduction="10000"/>
          </a:bodyPr>
          <a:lstStyle/>
          <a:p>
            <a:pPr>
              <a:buNone/>
            </a:pPr>
            <a:r>
              <a:rPr lang="en-US" sz="2200" dirty="0"/>
              <a:t>Case 2</a:t>
            </a:r>
          </a:p>
          <a:p>
            <a:r>
              <a:rPr lang="en-US" sz="2200" dirty="0"/>
              <a:t>Java finally example where </a:t>
            </a:r>
            <a:r>
              <a:rPr lang="en-US" sz="2200" b="1" dirty="0"/>
              <a:t>exception occurs and not handled</a:t>
            </a:r>
            <a:r>
              <a:rPr lang="en-US" sz="2200" dirty="0"/>
              <a:t>.</a:t>
            </a:r>
          </a:p>
          <a:p>
            <a:endParaRPr lang="en-US" sz="2200" dirty="0"/>
          </a:p>
        </p:txBody>
      </p:sp>
      <p:sp>
        <p:nvSpPr>
          <p:cNvPr id="4" name="Rectangle 3"/>
          <p:cNvSpPr/>
          <p:nvPr/>
        </p:nvSpPr>
        <p:spPr>
          <a:xfrm>
            <a:off x="1066800" y="1763048"/>
            <a:ext cx="7086600" cy="3647152"/>
          </a:xfrm>
          <a:prstGeom prst="rect">
            <a:avLst/>
          </a:prstGeom>
          <a:ln>
            <a:solidFill>
              <a:schemeClr val="accent1"/>
            </a:solidFill>
          </a:ln>
        </p:spPr>
        <p:txBody>
          <a:bodyPr wrap="square">
            <a:spAutoFit/>
          </a:bodyPr>
          <a:lstStyle/>
          <a:p>
            <a:r>
              <a:rPr lang="en-US" sz="2100" b="1" dirty="0"/>
              <a:t>class</a:t>
            </a:r>
            <a:r>
              <a:rPr lang="en-US" sz="2100" dirty="0"/>
              <a:t> TestFinallyBlock1{  </a:t>
            </a:r>
          </a:p>
          <a:p>
            <a:r>
              <a:rPr lang="en-US" sz="2100" dirty="0"/>
              <a:t>  </a:t>
            </a:r>
            <a:r>
              <a:rPr lang="en-US" sz="2100" b="1" dirty="0"/>
              <a:t>public</a:t>
            </a:r>
            <a:r>
              <a:rPr lang="en-US" sz="2100" dirty="0"/>
              <a:t> </a:t>
            </a:r>
            <a:r>
              <a:rPr lang="en-US" sz="2100" b="1" dirty="0"/>
              <a:t>static</a:t>
            </a:r>
            <a:r>
              <a:rPr lang="en-US" sz="2100" dirty="0"/>
              <a:t> </a:t>
            </a:r>
            <a:r>
              <a:rPr lang="en-US" sz="2100" b="1" dirty="0"/>
              <a:t>void</a:t>
            </a:r>
            <a:r>
              <a:rPr lang="en-US" sz="2100" dirty="0"/>
              <a:t> main(String </a:t>
            </a:r>
            <a:r>
              <a:rPr lang="en-US" sz="2100" dirty="0" err="1"/>
              <a:t>args</a:t>
            </a:r>
            <a:r>
              <a:rPr lang="en-US" sz="2100" dirty="0"/>
              <a:t>[]){  </a:t>
            </a:r>
          </a:p>
          <a:p>
            <a:r>
              <a:rPr lang="en-US" sz="2100" dirty="0"/>
              <a:t>  </a:t>
            </a:r>
            <a:r>
              <a:rPr lang="en-US" sz="2100" b="1" dirty="0"/>
              <a:t>try</a:t>
            </a:r>
            <a:r>
              <a:rPr lang="en-US" sz="2100" dirty="0"/>
              <a:t>{  </a:t>
            </a:r>
          </a:p>
          <a:p>
            <a:r>
              <a:rPr lang="en-US" sz="2100" dirty="0"/>
              <a:t>   </a:t>
            </a:r>
            <a:r>
              <a:rPr lang="en-US" sz="2100" b="1" dirty="0" err="1"/>
              <a:t>int</a:t>
            </a:r>
            <a:r>
              <a:rPr lang="en-US" sz="2100" dirty="0"/>
              <a:t> data=25/0;  </a:t>
            </a:r>
          </a:p>
          <a:p>
            <a:r>
              <a:rPr lang="en-US" sz="2100" dirty="0"/>
              <a:t>   </a:t>
            </a:r>
            <a:r>
              <a:rPr lang="en-US" sz="2100" dirty="0" err="1"/>
              <a:t>System.out.println</a:t>
            </a:r>
            <a:r>
              <a:rPr lang="en-US" sz="2100" dirty="0"/>
              <a:t>(data);  </a:t>
            </a:r>
          </a:p>
          <a:p>
            <a:r>
              <a:rPr lang="en-US" sz="2100" dirty="0"/>
              <a:t>  }  </a:t>
            </a:r>
          </a:p>
          <a:p>
            <a:r>
              <a:rPr lang="en-US" sz="2100" dirty="0"/>
              <a:t>  </a:t>
            </a:r>
            <a:r>
              <a:rPr lang="en-US" sz="2100" b="1" dirty="0"/>
              <a:t>catch</a:t>
            </a:r>
            <a:r>
              <a:rPr lang="en-US" sz="2100" dirty="0"/>
              <a:t>(</a:t>
            </a:r>
            <a:r>
              <a:rPr lang="en-US" sz="2100" dirty="0" err="1"/>
              <a:t>NullPointerException</a:t>
            </a:r>
            <a:r>
              <a:rPr lang="en-US" sz="2100" dirty="0"/>
              <a:t> e){</a:t>
            </a:r>
            <a:r>
              <a:rPr lang="en-US" sz="2100" dirty="0" err="1"/>
              <a:t>System.out.println</a:t>
            </a:r>
            <a:r>
              <a:rPr lang="en-US" sz="2100" dirty="0"/>
              <a:t>(e);}  </a:t>
            </a:r>
          </a:p>
          <a:p>
            <a:r>
              <a:rPr lang="en-US" sz="2100" dirty="0"/>
              <a:t>  </a:t>
            </a:r>
            <a:r>
              <a:rPr lang="en-US" sz="2100" b="1" dirty="0"/>
              <a:t>finally</a:t>
            </a:r>
            <a:r>
              <a:rPr lang="en-US" sz="2100" dirty="0"/>
              <a:t>{</a:t>
            </a:r>
            <a:r>
              <a:rPr lang="en-US" sz="2100" dirty="0" err="1"/>
              <a:t>System.out.println</a:t>
            </a:r>
            <a:r>
              <a:rPr lang="en-US" sz="2100" dirty="0"/>
              <a:t>("finally block is always executed");}  </a:t>
            </a:r>
          </a:p>
          <a:p>
            <a:r>
              <a:rPr lang="en-US" sz="2100" dirty="0"/>
              <a:t>  </a:t>
            </a:r>
            <a:r>
              <a:rPr lang="en-US" sz="2100" dirty="0" err="1"/>
              <a:t>System.out.println</a:t>
            </a:r>
            <a:r>
              <a:rPr lang="en-US" sz="2100" dirty="0"/>
              <a:t>("rest of the code...");  </a:t>
            </a:r>
          </a:p>
          <a:p>
            <a:r>
              <a:rPr lang="en-US" sz="2100" dirty="0"/>
              <a:t>  }  </a:t>
            </a:r>
          </a:p>
          <a:p>
            <a:r>
              <a:rPr lang="en-US" sz="2100" dirty="0"/>
              <a:t>}  </a:t>
            </a:r>
          </a:p>
        </p:txBody>
      </p:sp>
      <p:sp>
        <p:nvSpPr>
          <p:cNvPr id="17409" name="Rectangle 1"/>
          <p:cNvSpPr>
            <a:spLocks noChangeArrowheads="1"/>
          </p:cNvSpPr>
          <p:nvPr/>
        </p:nvSpPr>
        <p:spPr bwMode="auto">
          <a:xfrm>
            <a:off x="1066800" y="5571292"/>
            <a:ext cx="7162800" cy="677108"/>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rgbClr val="000000"/>
                </a:solidFill>
                <a:effectLst/>
                <a:latin typeface="Arial Unicode MS" pitchFamily="34" charset="-128"/>
              </a:rPr>
              <a:t>Output: </a:t>
            </a:r>
            <a:r>
              <a:rPr kumimoji="0" lang="en-US" sz="1900" b="0" i="0" u="none" strike="noStrike" cap="none" normalizeH="0" baseline="0" dirty="0">
                <a:ln>
                  <a:noFill/>
                </a:ln>
                <a:solidFill>
                  <a:srgbClr val="000000"/>
                </a:solidFill>
                <a:effectLst/>
                <a:latin typeface="Arial Unicode MS" pitchFamily="34" charset="-128"/>
              </a:rPr>
              <a:t>finally block is always executed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rgbClr val="000000"/>
                </a:solidFill>
                <a:effectLst/>
                <a:latin typeface="Arial Unicode MS" pitchFamily="34" charset="-128"/>
              </a:rPr>
              <a:t>Exception in thread main </a:t>
            </a:r>
            <a:r>
              <a:rPr kumimoji="0" lang="en-US" sz="1900" b="0" i="0" u="none" strike="noStrike" cap="none" normalizeH="0" baseline="0" dirty="0" err="1">
                <a:ln>
                  <a:noFill/>
                </a:ln>
                <a:solidFill>
                  <a:srgbClr val="000000"/>
                </a:solidFill>
                <a:effectLst/>
                <a:latin typeface="Arial Unicode MS" pitchFamily="34" charset="-128"/>
              </a:rPr>
              <a:t>java.lang.ArithmeticException</a:t>
            </a:r>
            <a:r>
              <a:rPr kumimoji="0" lang="en-US" sz="1900" b="0" i="0" u="none" strike="noStrike" cap="none" normalizeH="0" baseline="0" dirty="0">
                <a:ln>
                  <a:noFill/>
                </a:ln>
                <a:solidFill>
                  <a:srgbClr val="000000"/>
                </a:solidFill>
                <a:effectLst/>
                <a:latin typeface="Arial Unicode MS" pitchFamily="34" charset="-128"/>
              </a:rPr>
              <a:t>:/ by zero</a:t>
            </a:r>
            <a:r>
              <a:rPr kumimoji="0" lang="en-US" sz="1900" b="0" i="0" u="none" strike="noStrike" cap="none" normalizeH="0" baseline="0" dirty="0">
                <a:ln>
                  <a:noFill/>
                </a:ln>
                <a:solidFill>
                  <a:schemeClr val="tx1"/>
                </a:solidFill>
                <a:effectLst/>
                <a:latin typeface="Arial" pitchFamily="34" charset="0"/>
              </a:rPr>
              <a:t> </a:t>
            </a:r>
          </a:p>
        </p:txBody>
      </p:sp>
      <p:sp>
        <p:nvSpPr>
          <p:cNvPr id="6" name="Title 1"/>
          <p:cNvSpPr>
            <a:spLocks noGrp="1"/>
          </p:cNvSpPr>
          <p:nvPr>
            <p:ph type="title"/>
          </p:nvPr>
        </p:nvSpPr>
        <p:spPr>
          <a:xfrm>
            <a:off x="457200" y="152400"/>
            <a:ext cx="8229600" cy="487362"/>
          </a:xfrm>
        </p:spPr>
        <p:txBody>
          <a:bodyPr>
            <a:normAutofit fontScale="90000"/>
          </a:bodyPr>
          <a:lstStyle/>
          <a:p>
            <a:r>
              <a:rPr lang="en-US" sz="3600" b="1" dirty="0"/>
              <a:t>Usage of Java finally</a:t>
            </a:r>
          </a:p>
        </p:txBody>
      </p:sp>
      <p:sp>
        <p:nvSpPr>
          <p:cNvPr id="7" name="Slide Number Placeholder 6"/>
          <p:cNvSpPr>
            <a:spLocks noGrp="1"/>
          </p:cNvSpPr>
          <p:nvPr>
            <p:ph type="sldNum" sz="quarter" idx="12"/>
          </p:nvPr>
        </p:nvSpPr>
        <p:spPr/>
        <p:txBody>
          <a:bodyPr/>
          <a:lstStyle/>
          <a:p>
            <a:fld id="{0CFC968F-32E3-40BF-94C9-E0D2DDAD859E}"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85801"/>
            <a:ext cx="8458200" cy="762000"/>
          </a:xfrm>
          <a:ln>
            <a:solidFill>
              <a:schemeClr val="accent1"/>
            </a:solidFill>
          </a:ln>
        </p:spPr>
        <p:txBody>
          <a:bodyPr>
            <a:normAutofit fontScale="92500" lnSpcReduction="10000"/>
          </a:bodyPr>
          <a:lstStyle/>
          <a:p>
            <a:pPr>
              <a:buNone/>
            </a:pPr>
            <a:r>
              <a:rPr lang="en-US" sz="2300" dirty="0"/>
              <a:t>Case 3</a:t>
            </a:r>
          </a:p>
          <a:p>
            <a:r>
              <a:rPr lang="en-US" sz="2300" dirty="0"/>
              <a:t>Java finally example where </a:t>
            </a:r>
            <a:r>
              <a:rPr lang="en-US" sz="2300" b="1" dirty="0"/>
              <a:t>exception occurs and handled</a:t>
            </a:r>
            <a:r>
              <a:rPr lang="en-US" sz="2300" dirty="0"/>
              <a:t>.</a:t>
            </a:r>
          </a:p>
          <a:p>
            <a:endParaRPr lang="en-US" sz="2300" dirty="0"/>
          </a:p>
        </p:txBody>
      </p:sp>
      <p:sp>
        <p:nvSpPr>
          <p:cNvPr id="4" name="Rectangle 3"/>
          <p:cNvSpPr/>
          <p:nvPr/>
        </p:nvSpPr>
        <p:spPr>
          <a:xfrm>
            <a:off x="1066800" y="1582341"/>
            <a:ext cx="7010400" cy="3970318"/>
          </a:xfrm>
          <a:prstGeom prst="rect">
            <a:avLst/>
          </a:prstGeom>
          <a:ln>
            <a:solidFill>
              <a:schemeClr val="accent1"/>
            </a:solidFill>
          </a:ln>
        </p:spPr>
        <p:txBody>
          <a:bodyPr wrap="square">
            <a:spAutoFit/>
          </a:bodyPr>
          <a:lstStyle/>
          <a:p>
            <a:r>
              <a:rPr lang="en-US" sz="2100" b="1" dirty="0"/>
              <a:t>public</a:t>
            </a:r>
            <a:r>
              <a:rPr lang="en-US" sz="2100" dirty="0"/>
              <a:t> </a:t>
            </a:r>
            <a:r>
              <a:rPr lang="en-US" sz="2100" b="1" dirty="0"/>
              <a:t>class</a:t>
            </a:r>
            <a:r>
              <a:rPr lang="en-US" sz="2100" dirty="0"/>
              <a:t> TestFinallyBlock2{  </a:t>
            </a:r>
          </a:p>
          <a:p>
            <a:r>
              <a:rPr lang="en-US" sz="2100" dirty="0"/>
              <a:t>  </a:t>
            </a:r>
            <a:r>
              <a:rPr lang="en-US" sz="2100" b="1" dirty="0"/>
              <a:t>public</a:t>
            </a:r>
            <a:r>
              <a:rPr lang="en-US" sz="2100" dirty="0"/>
              <a:t> </a:t>
            </a:r>
            <a:r>
              <a:rPr lang="en-US" sz="2100" b="1" dirty="0"/>
              <a:t>static</a:t>
            </a:r>
            <a:r>
              <a:rPr lang="en-US" sz="2100" dirty="0"/>
              <a:t> </a:t>
            </a:r>
            <a:r>
              <a:rPr lang="en-US" sz="2100" b="1" dirty="0"/>
              <a:t>void</a:t>
            </a:r>
            <a:r>
              <a:rPr lang="en-US" sz="2100" dirty="0"/>
              <a:t> main(String </a:t>
            </a:r>
            <a:r>
              <a:rPr lang="en-US" sz="2100" dirty="0" err="1"/>
              <a:t>args</a:t>
            </a:r>
            <a:r>
              <a:rPr lang="en-US" sz="2100" dirty="0"/>
              <a:t>[]){  </a:t>
            </a:r>
          </a:p>
          <a:p>
            <a:r>
              <a:rPr lang="en-US" sz="2100" dirty="0"/>
              <a:t>  </a:t>
            </a:r>
            <a:r>
              <a:rPr lang="en-US" sz="2100" b="1" dirty="0"/>
              <a:t>try</a:t>
            </a:r>
            <a:r>
              <a:rPr lang="en-US" sz="2100" dirty="0"/>
              <a:t>{  </a:t>
            </a:r>
          </a:p>
          <a:p>
            <a:r>
              <a:rPr lang="en-US" sz="2100" dirty="0"/>
              <a:t>   </a:t>
            </a:r>
            <a:r>
              <a:rPr lang="en-US" sz="2100" b="1" dirty="0"/>
              <a:t>int</a:t>
            </a:r>
            <a:r>
              <a:rPr lang="en-US" sz="2100" dirty="0"/>
              <a:t> data=25/0;  </a:t>
            </a:r>
          </a:p>
          <a:p>
            <a:r>
              <a:rPr lang="en-US" sz="2100" dirty="0"/>
              <a:t>   </a:t>
            </a:r>
            <a:r>
              <a:rPr lang="en-US" sz="2100" dirty="0" err="1"/>
              <a:t>System.out.println</a:t>
            </a:r>
            <a:r>
              <a:rPr lang="en-US" sz="2100" dirty="0"/>
              <a:t>(data);  </a:t>
            </a:r>
          </a:p>
          <a:p>
            <a:r>
              <a:rPr lang="en-US" sz="2100" dirty="0"/>
              <a:t>  }  </a:t>
            </a:r>
          </a:p>
          <a:p>
            <a:r>
              <a:rPr lang="en-US" sz="2100" dirty="0"/>
              <a:t>  </a:t>
            </a:r>
            <a:r>
              <a:rPr lang="en-US" sz="2100" b="1" dirty="0"/>
              <a:t>catch</a:t>
            </a:r>
            <a:r>
              <a:rPr lang="en-US" sz="2100" dirty="0"/>
              <a:t>(</a:t>
            </a:r>
            <a:r>
              <a:rPr lang="en-US" sz="2100" dirty="0" err="1"/>
              <a:t>ArithmeticException</a:t>
            </a:r>
            <a:r>
              <a:rPr lang="en-US" sz="2100" dirty="0"/>
              <a:t> e){</a:t>
            </a:r>
            <a:r>
              <a:rPr lang="en-US" sz="2100" dirty="0" err="1"/>
              <a:t>System.out.println</a:t>
            </a:r>
            <a:r>
              <a:rPr lang="en-US" sz="2100" dirty="0"/>
              <a:t>(e);}  </a:t>
            </a:r>
          </a:p>
          <a:p>
            <a:r>
              <a:rPr lang="en-US" sz="2100" dirty="0"/>
              <a:t>  </a:t>
            </a:r>
            <a:r>
              <a:rPr lang="en-US" sz="2100" b="1" dirty="0"/>
              <a:t>finally</a:t>
            </a:r>
            <a:r>
              <a:rPr lang="en-US" sz="2100" dirty="0"/>
              <a:t>{</a:t>
            </a:r>
            <a:r>
              <a:rPr lang="en-US" sz="2100" dirty="0" err="1"/>
              <a:t>System.out.println</a:t>
            </a:r>
            <a:r>
              <a:rPr lang="en-US" sz="2100" dirty="0"/>
              <a:t>("finally block is always executed");}  </a:t>
            </a:r>
          </a:p>
          <a:p>
            <a:r>
              <a:rPr lang="en-US" sz="2100" dirty="0"/>
              <a:t>  </a:t>
            </a:r>
            <a:r>
              <a:rPr lang="en-US" sz="2100" dirty="0" err="1"/>
              <a:t>System.out.println</a:t>
            </a:r>
            <a:r>
              <a:rPr lang="en-US" sz="2100" dirty="0"/>
              <a:t>("rest of the code...");  </a:t>
            </a:r>
          </a:p>
          <a:p>
            <a:r>
              <a:rPr lang="en-US" sz="2100" dirty="0"/>
              <a:t>  }  </a:t>
            </a:r>
          </a:p>
          <a:p>
            <a:r>
              <a:rPr lang="en-US" sz="2100" dirty="0"/>
              <a:t>}  </a:t>
            </a:r>
          </a:p>
        </p:txBody>
      </p:sp>
      <p:sp>
        <p:nvSpPr>
          <p:cNvPr id="18433" name="Rectangle 1"/>
          <p:cNvSpPr>
            <a:spLocks noChangeArrowheads="1"/>
          </p:cNvSpPr>
          <p:nvPr/>
        </p:nvSpPr>
        <p:spPr bwMode="auto">
          <a:xfrm>
            <a:off x="762000" y="5638800"/>
            <a:ext cx="7772400" cy="923330"/>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000000"/>
                </a:solidFill>
                <a:effectLst/>
                <a:latin typeface="Arial Unicode MS" pitchFamily="34" charset="-128"/>
              </a:rPr>
              <a:t>Output: </a:t>
            </a:r>
            <a:r>
              <a:rPr kumimoji="0" lang="en-US" b="0" i="0" u="none" strike="noStrike" cap="none" normalizeH="0" baseline="0" dirty="0">
                <a:ln>
                  <a:noFill/>
                </a:ln>
                <a:solidFill>
                  <a:srgbClr val="000000"/>
                </a:solidFill>
                <a:effectLst/>
                <a:latin typeface="Arial Unicode MS" pitchFamily="34" charset="-128"/>
              </a:rPr>
              <a:t>Exception in thread main </a:t>
            </a:r>
            <a:r>
              <a:rPr kumimoji="0" lang="en-US" b="0" i="0" u="none" strike="noStrike" cap="none" normalizeH="0" baseline="0" dirty="0" err="1">
                <a:ln>
                  <a:noFill/>
                </a:ln>
                <a:solidFill>
                  <a:srgbClr val="000000"/>
                </a:solidFill>
                <a:effectLst/>
                <a:latin typeface="Arial Unicode MS" pitchFamily="34" charset="-128"/>
              </a:rPr>
              <a:t>java.lang.ArithmeticException</a:t>
            </a:r>
            <a:r>
              <a:rPr kumimoji="0" lang="en-US" b="0" i="0" u="none" strike="noStrike" cap="none" normalizeH="0" baseline="0" dirty="0">
                <a:ln>
                  <a:noFill/>
                </a:ln>
                <a:solidFill>
                  <a:srgbClr val="000000"/>
                </a:solidFill>
                <a:effectLst/>
                <a:latin typeface="Arial Unicode MS" pitchFamily="34" charset="-128"/>
              </a:rPr>
              <a:t>:/ by zero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rPr>
              <a:t>finally block is always executed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rPr>
              <a:t>rest of the code...</a:t>
            </a:r>
            <a:r>
              <a:rPr kumimoji="0" lang="en-US" b="0" i="0" u="none" strike="noStrike" cap="none" normalizeH="0" baseline="0" dirty="0">
                <a:ln>
                  <a:noFill/>
                </a:ln>
                <a:solidFill>
                  <a:schemeClr val="tx1"/>
                </a:solidFill>
                <a:effectLst/>
                <a:latin typeface="Arial" pitchFamily="34" charset="0"/>
              </a:rPr>
              <a:t> </a:t>
            </a:r>
          </a:p>
        </p:txBody>
      </p:sp>
      <p:sp>
        <p:nvSpPr>
          <p:cNvPr id="6" name="Title 1"/>
          <p:cNvSpPr>
            <a:spLocks noGrp="1"/>
          </p:cNvSpPr>
          <p:nvPr>
            <p:ph type="title"/>
          </p:nvPr>
        </p:nvSpPr>
        <p:spPr>
          <a:xfrm>
            <a:off x="457200" y="76200"/>
            <a:ext cx="8229600" cy="487362"/>
          </a:xfrm>
        </p:spPr>
        <p:txBody>
          <a:bodyPr>
            <a:normAutofit fontScale="90000"/>
          </a:bodyPr>
          <a:lstStyle/>
          <a:p>
            <a:r>
              <a:rPr lang="en-US" sz="3600" b="1" dirty="0"/>
              <a:t>Usage of Java finally</a:t>
            </a:r>
          </a:p>
        </p:txBody>
      </p:sp>
      <p:sp>
        <p:nvSpPr>
          <p:cNvPr id="7" name="Slide Number Placeholder 6"/>
          <p:cNvSpPr>
            <a:spLocks noGrp="1"/>
          </p:cNvSpPr>
          <p:nvPr>
            <p:ph type="sldNum" sz="quarter" idx="12"/>
          </p:nvPr>
        </p:nvSpPr>
        <p:spPr/>
        <p:txBody>
          <a:bodyPr/>
          <a:lstStyle/>
          <a:p>
            <a:fld id="{0CFC968F-32E3-40BF-94C9-E0D2DDAD859E}"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b="1" dirty="0"/>
              <a:t>Rule: </a:t>
            </a:r>
            <a:r>
              <a:rPr lang="en-US" sz="2600" dirty="0"/>
              <a:t>For each try block there can be zero or more catch blocks, but only one finally block.</a:t>
            </a:r>
          </a:p>
          <a:p>
            <a:pPr algn="just"/>
            <a:endParaRPr lang="en-US" sz="2600" b="1" dirty="0"/>
          </a:p>
          <a:p>
            <a:pPr algn="just"/>
            <a:r>
              <a:rPr lang="en-US" sz="2600" b="1" dirty="0"/>
              <a:t>Note: </a:t>
            </a:r>
            <a:r>
              <a:rPr lang="en-US" sz="2600" dirty="0"/>
              <a:t>The finally block will not be executed if program exits(either by calling </a:t>
            </a:r>
            <a:r>
              <a:rPr lang="en-US" sz="2600" dirty="0" err="1"/>
              <a:t>System.exit</a:t>
            </a:r>
            <a:r>
              <a:rPr lang="en-US" sz="2600" dirty="0"/>
              <a:t>() or by causing a fatal error that causes the process to abort).</a:t>
            </a:r>
          </a:p>
          <a:p>
            <a:pPr algn="just"/>
            <a:endParaRPr lang="en-US" sz="2600" dirty="0"/>
          </a:p>
        </p:txBody>
      </p:sp>
      <p:sp>
        <p:nvSpPr>
          <p:cNvPr id="4" name="Title 1"/>
          <p:cNvSpPr>
            <a:spLocks noGrp="1"/>
          </p:cNvSpPr>
          <p:nvPr>
            <p:ph type="title"/>
          </p:nvPr>
        </p:nvSpPr>
        <p:spPr>
          <a:xfrm>
            <a:off x="457200" y="304800"/>
            <a:ext cx="8229600" cy="609600"/>
          </a:xfrm>
        </p:spPr>
        <p:txBody>
          <a:bodyPr>
            <a:normAutofit fontScale="90000"/>
          </a:bodyPr>
          <a:lstStyle/>
          <a:p>
            <a:r>
              <a:rPr lang="en-US" sz="3600" b="1" dirty="0"/>
              <a:t>Usage of Java finally</a:t>
            </a:r>
          </a:p>
        </p:txBody>
      </p:sp>
      <p:sp>
        <p:nvSpPr>
          <p:cNvPr id="5" name="Slide Number Placeholder 4"/>
          <p:cNvSpPr>
            <a:spLocks noGrp="1"/>
          </p:cNvSpPr>
          <p:nvPr>
            <p:ph type="sldNum" sz="quarter" idx="12"/>
          </p:nvPr>
        </p:nvSpPr>
        <p:spPr/>
        <p:txBody>
          <a:bodyPr/>
          <a:lstStyle/>
          <a:p>
            <a:fld id="{0CFC968F-32E3-40BF-94C9-E0D2DDAD859E}"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400" b="1" dirty="0"/>
              <a:t>Difference between final, finally and finalize</a:t>
            </a:r>
          </a:p>
        </p:txBody>
      </p:sp>
      <p:sp>
        <p:nvSpPr>
          <p:cNvPr id="3" name="Content Placeholder 2"/>
          <p:cNvSpPr>
            <a:spLocks noGrp="1"/>
          </p:cNvSpPr>
          <p:nvPr>
            <p:ph idx="1"/>
          </p:nvPr>
        </p:nvSpPr>
        <p:spPr/>
        <p:txBody>
          <a:bodyPr>
            <a:normAutofit/>
          </a:bodyPr>
          <a:lstStyle/>
          <a:p>
            <a:r>
              <a:rPr lang="en-US" sz="2400" dirty="0"/>
              <a:t>Differences between final, finally and finalize are given below:</a:t>
            </a:r>
          </a:p>
        </p:txBody>
      </p:sp>
      <p:pic>
        <p:nvPicPr>
          <p:cNvPr id="19458" name="Picture 2"/>
          <p:cNvPicPr>
            <a:picLocks noChangeAspect="1" noChangeArrowheads="1"/>
          </p:cNvPicPr>
          <p:nvPr/>
        </p:nvPicPr>
        <p:blipFill>
          <a:blip r:embed="rId2"/>
          <a:srcRect/>
          <a:stretch>
            <a:fillRect/>
          </a:stretch>
        </p:blipFill>
        <p:spPr bwMode="auto">
          <a:xfrm>
            <a:off x="85080" y="2209800"/>
            <a:ext cx="8950551" cy="200501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0CFC968F-32E3-40BF-94C9-E0D2DDAD859E}"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600" dirty="0"/>
              <a:t>Java final example</a:t>
            </a:r>
          </a:p>
          <a:p>
            <a:endParaRPr lang="en-US" sz="2600" dirty="0"/>
          </a:p>
        </p:txBody>
      </p:sp>
      <p:sp>
        <p:nvSpPr>
          <p:cNvPr id="4" name="Rectangle 3"/>
          <p:cNvSpPr/>
          <p:nvPr/>
        </p:nvSpPr>
        <p:spPr>
          <a:xfrm>
            <a:off x="2209800" y="2438400"/>
            <a:ext cx="4648200" cy="2123658"/>
          </a:xfrm>
          <a:prstGeom prst="rect">
            <a:avLst/>
          </a:prstGeom>
          <a:ln>
            <a:solidFill>
              <a:schemeClr val="accent1"/>
            </a:solidFill>
          </a:ln>
        </p:spPr>
        <p:txBody>
          <a:bodyPr wrap="square">
            <a:spAutoFit/>
          </a:bodyPr>
          <a:lstStyle/>
          <a:p>
            <a:r>
              <a:rPr lang="en-US" sz="2200" b="1" dirty="0"/>
              <a:t>class</a:t>
            </a:r>
            <a:r>
              <a:rPr lang="en-US" sz="2200" dirty="0"/>
              <a:t> </a:t>
            </a:r>
            <a:r>
              <a:rPr lang="en-US" sz="2200" dirty="0" err="1"/>
              <a:t>FinalExample</a:t>
            </a:r>
            <a:r>
              <a:rPr lang="en-US" sz="2200" dirty="0"/>
              <a:t>{  </a:t>
            </a:r>
          </a:p>
          <a:p>
            <a:r>
              <a:rPr lang="en-US" sz="2200" b="1" dirty="0"/>
              <a:t>public</a:t>
            </a:r>
            <a:r>
              <a:rPr lang="en-US" sz="2200" dirty="0"/>
              <a:t> </a:t>
            </a:r>
            <a:r>
              <a:rPr lang="en-US" sz="2200" b="1" dirty="0"/>
              <a:t>static</a:t>
            </a:r>
            <a:r>
              <a:rPr lang="en-US" sz="2200" dirty="0"/>
              <a:t> </a:t>
            </a:r>
            <a:r>
              <a:rPr lang="en-US" sz="2200" b="1" dirty="0"/>
              <a:t>void</a:t>
            </a:r>
            <a:r>
              <a:rPr lang="en-US" sz="2200" dirty="0"/>
              <a:t> main(String[] </a:t>
            </a:r>
            <a:r>
              <a:rPr lang="en-US" sz="2200" dirty="0" err="1"/>
              <a:t>args</a:t>
            </a:r>
            <a:r>
              <a:rPr lang="en-US" sz="2200" dirty="0"/>
              <a:t>){  </a:t>
            </a:r>
          </a:p>
          <a:p>
            <a:r>
              <a:rPr lang="en-US" sz="2200" b="1" dirty="0"/>
              <a:t>final</a:t>
            </a:r>
            <a:r>
              <a:rPr lang="en-US" sz="2200" dirty="0"/>
              <a:t> </a:t>
            </a:r>
            <a:r>
              <a:rPr lang="en-US" sz="2200" b="1" dirty="0" err="1"/>
              <a:t>int</a:t>
            </a:r>
            <a:r>
              <a:rPr lang="en-US" sz="2200" dirty="0"/>
              <a:t> x=100;  </a:t>
            </a:r>
          </a:p>
          <a:p>
            <a:r>
              <a:rPr lang="en-US" sz="2200" dirty="0"/>
              <a:t>x=200;//Compile Time Error  </a:t>
            </a:r>
          </a:p>
          <a:p>
            <a:r>
              <a:rPr lang="en-US" sz="2200" dirty="0"/>
              <a:t>}</a:t>
            </a:r>
          </a:p>
          <a:p>
            <a:r>
              <a:rPr lang="en-US" sz="2200" dirty="0"/>
              <a:t>}  </a:t>
            </a:r>
          </a:p>
        </p:txBody>
      </p:sp>
      <p:sp>
        <p:nvSpPr>
          <p:cNvPr id="5" name="Title 1"/>
          <p:cNvSpPr>
            <a:spLocks noGrp="1"/>
          </p:cNvSpPr>
          <p:nvPr>
            <p:ph type="title"/>
          </p:nvPr>
        </p:nvSpPr>
        <p:spPr>
          <a:xfrm>
            <a:off x="457200" y="274638"/>
            <a:ext cx="8229600" cy="1143000"/>
          </a:xfrm>
        </p:spPr>
        <p:txBody>
          <a:bodyPr>
            <a:noAutofit/>
          </a:bodyPr>
          <a:lstStyle/>
          <a:p>
            <a:r>
              <a:rPr lang="en-US" sz="3400" b="1" dirty="0"/>
              <a:t>Difference between final, finally and finalize</a:t>
            </a:r>
          </a:p>
        </p:txBody>
      </p:sp>
      <p:sp>
        <p:nvSpPr>
          <p:cNvPr id="6" name="Slide Number Placeholder 5"/>
          <p:cNvSpPr>
            <a:spLocks noGrp="1"/>
          </p:cNvSpPr>
          <p:nvPr>
            <p:ph type="sldNum" sz="quarter" idx="12"/>
          </p:nvPr>
        </p:nvSpPr>
        <p:spPr/>
        <p:txBody>
          <a:bodyPr/>
          <a:lstStyle/>
          <a:p>
            <a:fld id="{0CFC968F-32E3-40BF-94C9-E0D2DDAD859E}"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796</TotalTime>
  <Words>2442</Words>
  <Application>Microsoft Office PowerPoint</Application>
  <PresentationFormat>On-screen Show (4:3)</PresentationFormat>
  <Paragraphs>339</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Arial Unicode MS</vt:lpstr>
      <vt:lpstr>Calibri</vt:lpstr>
      <vt:lpstr>Consolas</vt:lpstr>
      <vt:lpstr>Courier New</vt:lpstr>
      <vt:lpstr>Office Theme</vt:lpstr>
      <vt:lpstr>Programming Language II CSE-215</vt:lpstr>
      <vt:lpstr>Java finally block</vt:lpstr>
      <vt:lpstr>Java finally block</vt:lpstr>
      <vt:lpstr>Usage of Java finally</vt:lpstr>
      <vt:lpstr>Usage of Java finally</vt:lpstr>
      <vt:lpstr>Usage of Java finally</vt:lpstr>
      <vt:lpstr>Usage of Java finally</vt:lpstr>
      <vt:lpstr>Difference between final, finally and finalize</vt:lpstr>
      <vt:lpstr>Difference between final, finally and finalize</vt:lpstr>
      <vt:lpstr>Difference between final, finally and finalize</vt:lpstr>
      <vt:lpstr>Difference between final, finally and finalize</vt:lpstr>
      <vt:lpstr>Exception Handling with Method Overriding in Java</vt:lpstr>
      <vt:lpstr>Exception Handling with Method Overriding in Java</vt:lpstr>
      <vt:lpstr>Exception Handling with Method Overriding in Java</vt:lpstr>
      <vt:lpstr>Exception Handling with Method Overriding in Java</vt:lpstr>
      <vt:lpstr>Exception Handling with Method Overriding in Java</vt:lpstr>
      <vt:lpstr>Exception Handling with Method Overriding in Java</vt:lpstr>
      <vt:lpstr>Exception Handling with Method Overriding in Java</vt:lpstr>
      <vt:lpstr>Java Custom Exception</vt:lpstr>
      <vt:lpstr>How to create a custom exception</vt:lpstr>
      <vt:lpstr>PowerPoint Presentation</vt:lpstr>
      <vt:lpstr>PowerPoint Presentation</vt:lpstr>
      <vt:lpstr>PowerPoint Presentation</vt:lpstr>
      <vt:lpstr> What is wrong with following code?</vt:lpstr>
      <vt:lpstr>PowerPoint Presentation</vt:lpstr>
      <vt:lpstr>What is the problem with below program?</vt:lpstr>
      <vt:lpstr>What is the problem with below program?</vt:lpstr>
      <vt:lpstr>Thank You</vt:lpstr>
    </vt:vector>
  </TitlesOfParts>
  <Company>NSU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Abul L. Haque</dc:creator>
  <cp:lastModifiedBy>Mohammad Abu Yousuf</cp:lastModifiedBy>
  <cp:revision>64</cp:revision>
  <dcterms:created xsi:type="dcterms:W3CDTF">2017-01-17T06:13:48Z</dcterms:created>
  <dcterms:modified xsi:type="dcterms:W3CDTF">2021-06-04T05:55:55Z</dcterms:modified>
</cp:coreProperties>
</file>