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1" r:id="rId2"/>
    <p:sldId id="288" r:id="rId3"/>
    <p:sldId id="257" r:id="rId4"/>
    <p:sldId id="258" r:id="rId5"/>
    <p:sldId id="291" r:id="rId6"/>
    <p:sldId id="259" r:id="rId7"/>
    <p:sldId id="292" r:id="rId8"/>
    <p:sldId id="290" r:id="rId9"/>
    <p:sldId id="293" r:id="rId10"/>
    <p:sldId id="294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95" r:id="rId22"/>
    <p:sldId id="296" r:id="rId23"/>
    <p:sldId id="297" r:id="rId24"/>
    <p:sldId id="300" r:id="rId25"/>
    <p:sldId id="299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A82DD-EA2F-4050-B979-1E7B933D176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8D986-E00D-4399-99D6-A0E769A31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8D986-E00D-4399-99D6-A0E769A31F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8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8D986-E00D-4399-99D6-A0E769A31F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B271-F9BC-4B95-BD21-73287A6D3FBF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913D-F786-477E-AE26-439CF8313E7E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1999-9B36-4149-99BC-0C20B9B92F65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5FC2-B0E7-4C6D-9658-9BD20AE358CC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941-4D96-4710-B965-6BF715C44371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872-4540-4925-AD97-8607E540B03F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463E9-9624-4BCE-AB97-0907E45221E4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0B55-0022-42FF-BB74-ED112C3921AE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493B-E0B4-44D8-AF8D-4445183AEB03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434-BABC-4AB4-A7D9-9FAB9C0AE3F8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398C-1C55-48B8-9ABC-A2979FD99D31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B49D-1617-4BAD-BC53-C9DFE11D6618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A56A-EB38-4E9B-A5DB-8B5B229C0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Programming Language II</a:t>
            </a:r>
            <a:br>
              <a:rPr lang="en-US" sz="3300" b="1" dirty="0"/>
            </a:br>
            <a:r>
              <a:rPr lang="en-US" sz="3300" b="1" dirty="0"/>
              <a:t>CSE-215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Prof. </a:t>
            </a:r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189460" cy="494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5638800"/>
            <a:ext cx="838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As shown in the above figure, thread is executed inside the process. There is context-switching between the threads. There can be multiple processes inside the OS and one process can have multiple threads.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048000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Introduction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/>
              <a:t>Threads exist in several states. </a:t>
            </a:r>
          </a:p>
          <a:p>
            <a:pPr algn="just"/>
            <a:r>
              <a:rPr lang="en-US" sz="2600" dirty="0"/>
              <a:t>A thread can be </a:t>
            </a:r>
            <a:r>
              <a:rPr lang="en-US" sz="2600" i="1" dirty="0">
                <a:solidFill>
                  <a:srgbClr val="FF0000"/>
                </a:solidFill>
              </a:rPr>
              <a:t>running</a:t>
            </a:r>
            <a:r>
              <a:rPr lang="en-US" sz="2600" i="1" dirty="0"/>
              <a:t>.</a:t>
            </a:r>
          </a:p>
          <a:p>
            <a:pPr algn="just"/>
            <a:r>
              <a:rPr lang="en-US" sz="2600" dirty="0"/>
              <a:t>It can be </a:t>
            </a:r>
            <a:r>
              <a:rPr lang="en-US" sz="2600" i="1" dirty="0"/>
              <a:t>ready to run as soon as it gets CPU time. </a:t>
            </a:r>
          </a:p>
          <a:p>
            <a:pPr algn="just"/>
            <a:r>
              <a:rPr lang="en-US" sz="2600" i="1" dirty="0"/>
              <a:t>A </a:t>
            </a:r>
            <a:r>
              <a:rPr lang="en-US" sz="2600" i="1" dirty="0">
                <a:solidFill>
                  <a:srgbClr val="FF0000"/>
                </a:solidFill>
              </a:rPr>
              <a:t>running</a:t>
            </a:r>
            <a:r>
              <a:rPr lang="en-US" sz="2600" i="1" dirty="0"/>
              <a:t> thread can be </a:t>
            </a:r>
            <a:r>
              <a:rPr lang="en-US" sz="2600" i="1" dirty="0">
                <a:solidFill>
                  <a:srgbClr val="FF0000"/>
                </a:solidFill>
              </a:rPr>
              <a:t>suspended</a:t>
            </a:r>
            <a:r>
              <a:rPr lang="en-US" sz="2600" i="1" dirty="0"/>
              <a:t>, </a:t>
            </a:r>
            <a:r>
              <a:rPr lang="en-US" sz="2600" dirty="0"/>
              <a:t>which temporarily halts its activity. </a:t>
            </a:r>
          </a:p>
          <a:p>
            <a:pPr algn="just"/>
            <a:r>
              <a:rPr lang="en-US" sz="2600" dirty="0"/>
              <a:t>A </a:t>
            </a:r>
            <a:r>
              <a:rPr lang="en-US" sz="2600" dirty="0">
                <a:solidFill>
                  <a:srgbClr val="FF0000"/>
                </a:solidFill>
              </a:rPr>
              <a:t>suspende</a:t>
            </a:r>
            <a:r>
              <a:rPr lang="en-US" sz="2600" dirty="0"/>
              <a:t>d thread can then be </a:t>
            </a:r>
            <a:r>
              <a:rPr lang="en-US" sz="2600" i="1" dirty="0">
                <a:solidFill>
                  <a:srgbClr val="FF0000"/>
                </a:solidFill>
              </a:rPr>
              <a:t>resumed</a:t>
            </a:r>
            <a:r>
              <a:rPr lang="en-US" sz="2600" i="1" dirty="0"/>
              <a:t>, allowing it </a:t>
            </a:r>
            <a:r>
              <a:rPr lang="en-US" sz="2600" dirty="0"/>
              <a:t>to  up where it left off. </a:t>
            </a:r>
          </a:p>
          <a:p>
            <a:pPr algn="just"/>
            <a:r>
              <a:rPr lang="en-US" sz="2600" dirty="0"/>
              <a:t>A thread can be </a:t>
            </a:r>
            <a:r>
              <a:rPr lang="en-US" sz="2600" i="1" dirty="0">
                <a:solidFill>
                  <a:srgbClr val="FF0000"/>
                </a:solidFill>
              </a:rPr>
              <a:t>blocked</a:t>
            </a:r>
            <a:r>
              <a:rPr lang="en-US" sz="2600" i="1" dirty="0"/>
              <a:t> when waiting for a resource.</a:t>
            </a:r>
          </a:p>
          <a:p>
            <a:pPr algn="just"/>
            <a:r>
              <a:rPr lang="en-US" sz="2600" i="1" dirty="0"/>
              <a:t>At any </a:t>
            </a:r>
            <a:r>
              <a:rPr lang="en-US" sz="2600" dirty="0"/>
              <a:t>time, a thread can be </a:t>
            </a:r>
            <a:r>
              <a:rPr lang="en-US" sz="2600" dirty="0">
                <a:solidFill>
                  <a:srgbClr val="FF0000"/>
                </a:solidFill>
              </a:rPr>
              <a:t>terminated</a:t>
            </a:r>
            <a:r>
              <a:rPr lang="en-US" sz="2600" dirty="0"/>
              <a:t>, which halts its execution immediately. Once terminated, a thread cannot be resumed.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States of a thread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Java </a:t>
            </a:r>
            <a:r>
              <a:rPr lang="en-US" sz="2600" b="1" dirty="0">
                <a:solidFill>
                  <a:srgbClr val="FF0000"/>
                </a:solidFill>
              </a:rPr>
              <a:t>Thread</a:t>
            </a:r>
            <a:r>
              <a:rPr lang="en-US" sz="2600" b="1" dirty="0"/>
              <a:t> class defines several methods that help manage threads. Several of those </a:t>
            </a:r>
            <a:r>
              <a:rPr lang="en-US" sz="2600" dirty="0"/>
              <a:t>used are shown here: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6" y="2743200"/>
            <a:ext cx="910605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States of a thread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The Main Thread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When a Java program starts up, one thread begins running immediately. </a:t>
            </a:r>
          </a:p>
          <a:p>
            <a:pPr algn="just"/>
            <a:r>
              <a:rPr lang="en-US" sz="2600" dirty="0"/>
              <a:t>This is usually called the </a:t>
            </a:r>
            <a:r>
              <a:rPr lang="en-US" sz="2600" i="1" dirty="0"/>
              <a:t>main thread of your program, because it is the one that is executed when your </a:t>
            </a:r>
            <a:r>
              <a:rPr lang="en-US" sz="2600" dirty="0"/>
              <a:t>program begins.</a:t>
            </a:r>
          </a:p>
          <a:p>
            <a:pPr algn="just"/>
            <a:r>
              <a:rPr lang="en-US" sz="2600" dirty="0"/>
              <a:t>The main thread is important for two reasons:</a:t>
            </a:r>
          </a:p>
          <a:p>
            <a:pPr algn="just">
              <a:buNone/>
            </a:pPr>
            <a:r>
              <a:rPr lang="en-US" sz="2600" dirty="0"/>
              <a:t>		1) It is the thread from which other “child” 	threads will be spawned.</a:t>
            </a:r>
          </a:p>
          <a:p>
            <a:pPr algn="just">
              <a:buNone/>
            </a:pPr>
            <a:r>
              <a:rPr lang="en-US" sz="2600" dirty="0"/>
              <a:t>		 2) Often, it must be the last thread to finish 	execution because it performs various 	shut down 	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Although the main thread is created automatically when your program is started, it can be controlled through a </a:t>
            </a:r>
            <a:r>
              <a:rPr lang="en-US" sz="2600" b="1" dirty="0"/>
              <a:t>Thread object. </a:t>
            </a:r>
          </a:p>
          <a:p>
            <a:pPr algn="just"/>
            <a:r>
              <a:rPr lang="en-US" sz="2600" b="1" dirty="0"/>
              <a:t>To do so, you must obtain a reference to it </a:t>
            </a:r>
            <a:r>
              <a:rPr lang="en-US" sz="2600" dirty="0"/>
              <a:t>by  calling the method </a:t>
            </a:r>
            <a:r>
              <a:rPr lang="en-US" sz="2600" b="1" dirty="0" err="1">
                <a:solidFill>
                  <a:srgbClr val="FF0000"/>
                </a:solidFill>
              </a:rPr>
              <a:t>currentThread</a:t>
            </a:r>
            <a:r>
              <a:rPr lang="en-US" sz="2600" b="1" dirty="0">
                <a:solidFill>
                  <a:srgbClr val="FF0000"/>
                </a:solidFill>
              </a:rPr>
              <a:t>(), </a:t>
            </a:r>
            <a:r>
              <a:rPr lang="en-US" sz="2600" b="1" dirty="0"/>
              <a:t>which is a public static member of Thread.</a:t>
            </a:r>
          </a:p>
          <a:p>
            <a:pPr algn="just"/>
            <a:r>
              <a:rPr lang="en-US" sz="2600" dirty="0"/>
              <a:t>This method returns a reference to the thread in which it is called. Once you have a reference to the main thread, you can control it just like any other thread.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The Main Thread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02"/>
            <a:ext cx="8229600" cy="411162"/>
          </a:xfrm>
        </p:spPr>
        <p:txBody>
          <a:bodyPr>
            <a:noAutofit/>
          </a:bodyPr>
          <a:lstStyle/>
          <a:p>
            <a:r>
              <a:rPr lang="en-US" sz="3400" b="1" dirty="0"/>
              <a:t>Example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65704"/>
            <a:ext cx="7467599" cy="61546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Explanation of previous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In this program, a reference to the current thread (the main thread, in this case) is obtained by calling </a:t>
            </a:r>
            <a:r>
              <a:rPr lang="en-US" sz="2600" b="1" dirty="0" err="1"/>
              <a:t>currentThread</a:t>
            </a:r>
            <a:r>
              <a:rPr lang="en-US" sz="2600" b="1" dirty="0"/>
              <a:t>(), and this reference is stored in the local variable t. </a:t>
            </a:r>
          </a:p>
          <a:p>
            <a:pPr algn="just"/>
            <a:r>
              <a:rPr lang="en-US" sz="2600" b="1" dirty="0"/>
              <a:t>Next, the program displays information about the thread.</a:t>
            </a:r>
          </a:p>
          <a:p>
            <a:pPr algn="just"/>
            <a:r>
              <a:rPr lang="en-US" sz="2600" dirty="0"/>
              <a:t>The program then calls </a:t>
            </a:r>
            <a:r>
              <a:rPr lang="en-US" sz="2600" b="1" dirty="0" err="1"/>
              <a:t>setName</a:t>
            </a:r>
            <a:r>
              <a:rPr lang="en-US" sz="2600" b="1" dirty="0"/>
              <a:t>() to change the internal name of the thread. Information about the thread is </a:t>
            </a:r>
            <a:r>
              <a:rPr lang="en-US" sz="2600" dirty="0"/>
              <a:t>then redisplayed.</a:t>
            </a:r>
          </a:p>
          <a:p>
            <a:pPr algn="just"/>
            <a:r>
              <a:rPr lang="en-US" sz="2600" dirty="0"/>
              <a:t>Next, a loop counts down from five, pausing one second between each line. The pause is accomplished by the </a:t>
            </a:r>
            <a:r>
              <a:rPr lang="en-US" sz="2600" b="1" dirty="0"/>
              <a:t>sleep() method.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Here is the output generated by this program: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FF0000"/>
                </a:solidFill>
              </a:rPr>
              <a:t>Current thread: Thread[main,5,main]</a:t>
            </a:r>
          </a:p>
          <a:p>
            <a:pPr>
              <a:buNone/>
            </a:pPr>
            <a:r>
              <a:rPr lang="en-US" sz="2600" dirty="0">
                <a:solidFill>
                  <a:srgbClr val="FF0000"/>
                </a:solidFill>
              </a:rPr>
              <a:t>	After name change: Thread[My Thread,5,main]</a:t>
            </a:r>
          </a:p>
          <a:p>
            <a:pPr>
              <a:buNone/>
            </a:pPr>
            <a:r>
              <a:rPr lang="en-US" sz="2600" dirty="0">
                <a:solidFill>
                  <a:srgbClr val="FF0000"/>
                </a:solidFill>
              </a:rPr>
              <a:t>	5</a:t>
            </a:r>
          </a:p>
          <a:p>
            <a:pPr>
              <a:buNone/>
            </a:pPr>
            <a:r>
              <a:rPr lang="en-US" sz="2600" dirty="0">
                <a:solidFill>
                  <a:srgbClr val="FF0000"/>
                </a:solidFill>
              </a:rPr>
              <a:t>	4</a:t>
            </a:r>
          </a:p>
          <a:p>
            <a:pPr>
              <a:buNone/>
            </a:pPr>
            <a:r>
              <a:rPr lang="en-US" sz="2600" dirty="0">
                <a:solidFill>
                  <a:srgbClr val="FF0000"/>
                </a:solidFill>
              </a:rPr>
              <a:t>	3</a:t>
            </a:r>
          </a:p>
          <a:p>
            <a:pPr>
              <a:buNone/>
            </a:pPr>
            <a:r>
              <a:rPr lang="en-US" sz="2600" dirty="0">
                <a:solidFill>
                  <a:srgbClr val="FF0000"/>
                </a:solidFill>
              </a:rPr>
              <a:t>	2</a:t>
            </a:r>
          </a:p>
          <a:p>
            <a:pPr>
              <a:buNone/>
            </a:pPr>
            <a:r>
              <a:rPr lang="en-US" sz="2600" dirty="0">
                <a:solidFill>
                  <a:srgbClr val="FF0000"/>
                </a:solidFill>
              </a:rPr>
              <a:t>	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Explanation of previous program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700" dirty="0"/>
              <a:t>This displays, in order: the name of the thread, its priority, and the name of its group. </a:t>
            </a:r>
          </a:p>
          <a:p>
            <a:pPr algn="just"/>
            <a:r>
              <a:rPr lang="en-US" sz="2700" dirty="0"/>
              <a:t>By default, the name of the main thread is </a:t>
            </a:r>
            <a:r>
              <a:rPr lang="en-US" sz="2700" b="1" dirty="0"/>
              <a:t>main. Its priority is 5, which is the default value, and main </a:t>
            </a:r>
            <a:r>
              <a:rPr lang="en-US" sz="2700" dirty="0"/>
              <a:t>is also the name of the group of threads to which this thread belongs. </a:t>
            </a:r>
          </a:p>
          <a:p>
            <a:pPr algn="just"/>
            <a:r>
              <a:rPr lang="en-US" sz="2700" dirty="0"/>
              <a:t>A </a:t>
            </a:r>
            <a:r>
              <a:rPr lang="en-US" sz="2700" i="1" dirty="0"/>
              <a:t>thread group is a </a:t>
            </a:r>
            <a:r>
              <a:rPr lang="en-US" sz="2700" dirty="0"/>
              <a:t>data structure that controls the state of a collection of threads as a whole. </a:t>
            </a:r>
          </a:p>
          <a:p>
            <a:pPr algn="just"/>
            <a:r>
              <a:rPr lang="en-US" sz="2700" dirty="0"/>
              <a:t>After the name of the thread is changed, </a:t>
            </a:r>
            <a:r>
              <a:rPr lang="en-US" sz="2700" b="1" dirty="0"/>
              <a:t>t is again output. This time, the new name of the thread </a:t>
            </a:r>
            <a:r>
              <a:rPr lang="en-US" sz="2700" dirty="0"/>
              <a:t>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Explanation of previous program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The </a:t>
            </a:r>
            <a:r>
              <a:rPr lang="en-US" sz="2700" b="1" dirty="0"/>
              <a:t>sleep( ) method causes the thread from which it is called to suspend </a:t>
            </a:r>
            <a:r>
              <a:rPr lang="en-US" sz="2700" dirty="0"/>
              <a:t>execution for the specified period of milliseconds.</a:t>
            </a:r>
          </a:p>
          <a:p>
            <a:pPr algn="just"/>
            <a:r>
              <a:rPr lang="en-US" sz="2700" dirty="0"/>
              <a:t>you can set the name of a thread by using </a:t>
            </a:r>
            <a:r>
              <a:rPr lang="en-US" sz="2700" b="1" dirty="0" err="1"/>
              <a:t>setName</a:t>
            </a:r>
            <a:r>
              <a:rPr lang="en-US" sz="2700" b="1" dirty="0"/>
              <a:t>().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Explanation of previous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00400"/>
            <a:ext cx="8229600" cy="1143000"/>
          </a:xfrm>
        </p:spPr>
        <p:txBody>
          <a:bodyPr/>
          <a:lstStyle/>
          <a:p>
            <a:r>
              <a:rPr lang="en-US" b="1" dirty="0"/>
              <a:t>Multithreaded Programming-1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Creating a Thread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In the most general sense, you create a thread by instantiating an object of type </a:t>
            </a:r>
            <a:r>
              <a:rPr lang="en-US" sz="2700" b="1" dirty="0"/>
              <a:t>Thread. </a:t>
            </a:r>
          </a:p>
          <a:p>
            <a:pPr algn="just"/>
            <a:r>
              <a:rPr lang="en-US" sz="2700" b="1" dirty="0"/>
              <a:t>Java defines two ways to create thread: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600" dirty="0"/>
              <a:t>• By extending </a:t>
            </a:r>
            <a:r>
              <a:rPr lang="en-US" sz="2600" b="1" dirty="0"/>
              <a:t>Thread class.</a:t>
            </a:r>
          </a:p>
          <a:p>
            <a:pPr algn="just">
              <a:buNone/>
            </a:pPr>
            <a:r>
              <a:rPr lang="en-US" sz="2600" dirty="0"/>
              <a:t>	• By implementing </a:t>
            </a:r>
            <a:r>
              <a:rPr lang="en-US" sz="2600" b="1" dirty="0" err="1"/>
              <a:t>Runnable</a:t>
            </a:r>
            <a:r>
              <a:rPr lang="en-US" sz="2600" b="1" dirty="0"/>
              <a:t> interface</a:t>
            </a:r>
            <a:r>
              <a:rPr lang="en-US" sz="2700" b="1" dirty="0"/>
              <a:t>.</a:t>
            </a:r>
          </a:p>
          <a:p>
            <a:pPr algn="just">
              <a:buNone/>
            </a:pPr>
            <a:r>
              <a:rPr lang="en-US" sz="27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Thread class:</a:t>
            </a:r>
          </a:p>
          <a:p>
            <a:pPr algn="just"/>
            <a:r>
              <a:rPr lang="en-US" sz="2600" dirty="0"/>
              <a:t>Thread class provide </a:t>
            </a:r>
            <a:r>
              <a:rPr lang="en-US" sz="2600" b="1" dirty="0">
                <a:solidFill>
                  <a:srgbClr val="FF0000"/>
                </a:solidFill>
              </a:rPr>
              <a:t>constructors and methods to create and perform operations on a thread</a:t>
            </a:r>
            <a:r>
              <a:rPr lang="en-US" sz="2600" dirty="0"/>
              <a:t>. Thread class extends Object class and implements </a:t>
            </a:r>
            <a:r>
              <a:rPr lang="en-US" sz="2600" dirty="0" err="1"/>
              <a:t>Runnable</a:t>
            </a:r>
            <a:r>
              <a:rPr lang="en-US" sz="2600" dirty="0"/>
              <a:t> interface.</a:t>
            </a:r>
          </a:p>
          <a:p>
            <a:pPr algn="just"/>
            <a:r>
              <a:rPr lang="en-US" sz="2600" dirty="0"/>
              <a:t>Commonly used </a:t>
            </a:r>
            <a:r>
              <a:rPr lang="en-US" sz="2600" b="1" dirty="0"/>
              <a:t>Constructors of Thread </a:t>
            </a:r>
            <a:r>
              <a:rPr lang="en-US" sz="2600" dirty="0"/>
              <a:t>class:</a:t>
            </a:r>
          </a:p>
          <a:p>
            <a:pPr lvl="1" algn="just"/>
            <a:r>
              <a:rPr lang="en-US" sz="2600" dirty="0"/>
              <a:t>Thread()</a:t>
            </a:r>
          </a:p>
          <a:p>
            <a:pPr lvl="1" algn="just"/>
            <a:r>
              <a:rPr lang="en-US" sz="2600" dirty="0"/>
              <a:t>Thread(String name)</a:t>
            </a:r>
          </a:p>
          <a:p>
            <a:pPr lvl="1" algn="just"/>
            <a:r>
              <a:rPr lang="en-US" sz="2600" dirty="0"/>
              <a:t>Thread(</a:t>
            </a:r>
            <a:r>
              <a:rPr lang="en-US" sz="2600" dirty="0" err="1"/>
              <a:t>Runnable</a:t>
            </a:r>
            <a:r>
              <a:rPr lang="en-US" sz="2600" dirty="0"/>
              <a:t> r)</a:t>
            </a:r>
          </a:p>
          <a:p>
            <a:pPr lvl="1" algn="just"/>
            <a:r>
              <a:rPr lang="en-US" sz="2600" dirty="0"/>
              <a:t>Thread(</a:t>
            </a:r>
            <a:r>
              <a:rPr lang="en-US" sz="2600" dirty="0" err="1"/>
              <a:t>Runnable</a:t>
            </a:r>
            <a:r>
              <a:rPr lang="en-US" sz="2600" dirty="0"/>
              <a:t> r, String name)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a Thread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dirty="0"/>
              <a:t>Commonly used methods of Thread class: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a Thread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1037" cy="44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Commonly used methods of Thread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45042"/>
            <a:ext cx="8677275" cy="481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a Thread</a:t>
            </a:r>
            <a:endParaRPr 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Java Thread Example by extending Thread class</a:t>
            </a:r>
          </a:p>
          <a:p>
            <a:endParaRPr lang="en-US" sz="25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136339"/>
            <a:ext cx="5334000" cy="36317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class</a:t>
            </a:r>
            <a:r>
              <a:rPr lang="en-US" sz="2300" dirty="0"/>
              <a:t> Multi </a:t>
            </a:r>
            <a:r>
              <a:rPr lang="en-US" sz="2300" b="1" dirty="0"/>
              <a:t>extends</a:t>
            </a:r>
            <a:r>
              <a:rPr lang="en-US" sz="2300" dirty="0"/>
              <a:t> </a:t>
            </a:r>
            <a:r>
              <a:rPr lang="en-US" sz="2300" dirty="0">
                <a:solidFill>
                  <a:srgbClr val="FF0000"/>
                </a:solidFill>
              </a:rPr>
              <a:t>Thread</a:t>
            </a:r>
            <a:r>
              <a:rPr lang="en-US" sz="2300" dirty="0"/>
              <a:t>{  </a:t>
            </a:r>
          </a:p>
          <a:p>
            <a:r>
              <a:rPr lang="en-US" sz="2300" b="1" dirty="0"/>
              <a:t>public</a:t>
            </a:r>
            <a:r>
              <a:rPr lang="en-US" sz="2300" dirty="0"/>
              <a:t> </a:t>
            </a:r>
            <a:r>
              <a:rPr lang="en-US" sz="2300" b="1" dirty="0"/>
              <a:t>void</a:t>
            </a:r>
            <a:r>
              <a:rPr lang="en-US" sz="2300" dirty="0"/>
              <a:t> run(){  </a:t>
            </a:r>
          </a:p>
          <a:p>
            <a:r>
              <a:rPr lang="en-US" sz="2300" dirty="0" err="1"/>
              <a:t>System.out.println</a:t>
            </a:r>
            <a:r>
              <a:rPr lang="en-US" sz="2300" dirty="0"/>
              <a:t>("thread is running...");  </a:t>
            </a:r>
          </a:p>
          <a:p>
            <a:r>
              <a:rPr lang="en-US" sz="2300" dirty="0"/>
              <a:t>}  </a:t>
            </a:r>
          </a:p>
          <a:p>
            <a:endParaRPr lang="en-US" sz="2300" b="1" dirty="0"/>
          </a:p>
          <a:p>
            <a:r>
              <a:rPr lang="en-US" sz="2300" b="1" dirty="0"/>
              <a:t>public</a:t>
            </a:r>
            <a:r>
              <a:rPr lang="en-US" sz="2300" dirty="0"/>
              <a:t> </a:t>
            </a:r>
            <a:r>
              <a:rPr lang="en-US" sz="2300" b="1" dirty="0"/>
              <a:t>static</a:t>
            </a:r>
            <a:r>
              <a:rPr lang="en-US" sz="2300" dirty="0"/>
              <a:t> </a:t>
            </a:r>
            <a:r>
              <a:rPr lang="en-US" sz="2300" b="1" dirty="0"/>
              <a:t>void</a:t>
            </a:r>
            <a:r>
              <a:rPr lang="en-US" sz="2300" dirty="0"/>
              <a:t> main(String </a:t>
            </a:r>
            <a:r>
              <a:rPr lang="en-US" sz="2300" dirty="0" err="1"/>
              <a:t>args</a:t>
            </a:r>
            <a:r>
              <a:rPr lang="en-US" sz="2300" dirty="0"/>
              <a:t>[]){  </a:t>
            </a:r>
          </a:p>
          <a:p>
            <a:r>
              <a:rPr lang="en-US" sz="2300" dirty="0"/>
              <a:t>Multi t1=</a:t>
            </a:r>
            <a:r>
              <a:rPr lang="en-US" sz="2300" b="1" dirty="0"/>
              <a:t>new</a:t>
            </a:r>
            <a:r>
              <a:rPr lang="en-US" sz="2300" dirty="0"/>
              <a:t> Multi();  </a:t>
            </a:r>
          </a:p>
          <a:p>
            <a:r>
              <a:rPr lang="en-US" sz="2300" dirty="0"/>
              <a:t>t1.start();  </a:t>
            </a:r>
          </a:p>
          <a:p>
            <a:r>
              <a:rPr lang="en-US" sz="2300" dirty="0"/>
              <a:t> }  </a:t>
            </a:r>
          </a:p>
          <a:p>
            <a:r>
              <a:rPr lang="en-US" sz="2300" dirty="0"/>
              <a:t>}  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667000" y="5638800"/>
            <a:ext cx="3657600" cy="430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 thread is running...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a Thread</a:t>
            </a:r>
            <a:endParaRPr 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dirty="0"/>
              <a:t>Java Thread Example by implementing </a:t>
            </a:r>
            <a:r>
              <a:rPr lang="en-US" sz="2500" dirty="0" err="1"/>
              <a:t>Runnable</a:t>
            </a:r>
            <a:r>
              <a:rPr lang="en-US" sz="2500" dirty="0"/>
              <a:t> interface:</a:t>
            </a:r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496" y="2057400"/>
            <a:ext cx="5715000" cy="39857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class</a:t>
            </a:r>
            <a:r>
              <a:rPr lang="en-US" sz="2300" dirty="0"/>
              <a:t> Multi3 </a:t>
            </a:r>
            <a:r>
              <a:rPr lang="en-US" sz="2300" b="1" dirty="0"/>
              <a:t>implements</a:t>
            </a:r>
            <a:r>
              <a:rPr lang="en-US" sz="2300" dirty="0">
                <a:solidFill>
                  <a:srgbClr val="FF0000"/>
                </a:solidFill>
              </a:rPr>
              <a:t> </a:t>
            </a:r>
            <a:r>
              <a:rPr lang="en-US" sz="2300" dirty="0" err="1">
                <a:solidFill>
                  <a:srgbClr val="FF0000"/>
                </a:solidFill>
              </a:rPr>
              <a:t>Runnable</a:t>
            </a:r>
            <a:r>
              <a:rPr lang="en-US" sz="2300" dirty="0"/>
              <a:t>{  </a:t>
            </a:r>
          </a:p>
          <a:p>
            <a:r>
              <a:rPr lang="en-US" sz="2300" b="1" dirty="0"/>
              <a:t>public</a:t>
            </a:r>
            <a:r>
              <a:rPr lang="en-US" sz="2300" dirty="0"/>
              <a:t> </a:t>
            </a:r>
            <a:r>
              <a:rPr lang="en-US" sz="2300" b="1" dirty="0"/>
              <a:t>void</a:t>
            </a:r>
            <a:r>
              <a:rPr lang="en-US" sz="2300" dirty="0"/>
              <a:t> run(){  </a:t>
            </a:r>
          </a:p>
          <a:p>
            <a:r>
              <a:rPr lang="en-US" sz="2300" dirty="0" err="1"/>
              <a:t>System.out.println</a:t>
            </a:r>
            <a:r>
              <a:rPr lang="en-US" sz="2300" dirty="0"/>
              <a:t>("thread is running...");  </a:t>
            </a:r>
          </a:p>
          <a:p>
            <a:r>
              <a:rPr lang="en-US" sz="2300" dirty="0"/>
              <a:t>}  </a:t>
            </a:r>
          </a:p>
          <a:p>
            <a:r>
              <a:rPr lang="en-US" sz="2300" dirty="0"/>
              <a:t>  </a:t>
            </a:r>
          </a:p>
          <a:p>
            <a:r>
              <a:rPr lang="en-US" sz="2300" b="1" dirty="0"/>
              <a:t>public</a:t>
            </a:r>
            <a:r>
              <a:rPr lang="en-US" sz="2300" dirty="0"/>
              <a:t> </a:t>
            </a:r>
            <a:r>
              <a:rPr lang="en-US" sz="2300" b="1" dirty="0"/>
              <a:t>static</a:t>
            </a:r>
            <a:r>
              <a:rPr lang="en-US" sz="2300" dirty="0"/>
              <a:t> </a:t>
            </a:r>
            <a:r>
              <a:rPr lang="en-US" sz="2300" b="1" dirty="0"/>
              <a:t>void</a:t>
            </a:r>
            <a:r>
              <a:rPr lang="en-US" sz="2300" dirty="0"/>
              <a:t> main(String </a:t>
            </a:r>
            <a:r>
              <a:rPr lang="en-US" sz="2300" dirty="0" err="1"/>
              <a:t>args</a:t>
            </a:r>
            <a:r>
              <a:rPr lang="en-US" sz="2300" dirty="0"/>
              <a:t>[]){  </a:t>
            </a:r>
          </a:p>
          <a:p>
            <a:r>
              <a:rPr lang="en-US" sz="2300" dirty="0"/>
              <a:t>Multi3 m1=</a:t>
            </a:r>
            <a:r>
              <a:rPr lang="en-US" sz="2300" b="1" dirty="0"/>
              <a:t>new</a:t>
            </a:r>
            <a:r>
              <a:rPr lang="en-US" sz="2300" dirty="0"/>
              <a:t> Multi3();  </a:t>
            </a:r>
          </a:p>
          <a:p>
            <a:r>
              <a:rPr lang="en-US" sz="2300" dirty="0"/>
              <a:t>Thread t1 =</a:t>
            </a:r>
            <a:r>
              <a:rPr lang="en-US" sz="2300" b="1" dirty="0"/>
              <a:t>new</a:t>
            </a:r>
            <a:r>
              <a:rPr lang="en-US" sz="2300" dirty="0"/>
              <a:t> Thread(m1);  </a:t>
            </a:r>
          </a:p>
          <a:p>
            <a:r>
              <a:rPr lang="en-US" sz="2300" dirty="0"/>
              <a:t>t1.start();  </a:t>
            </a:r>
          </a:p>
          <a:p>
            <a:r>
              <a:rPr lang="en-US" sz="2300" dirty="0"/>
              <a:t> }  </a:t>
            </a:r>
          </a:p>
          <a:p>
            <a:r>
              <a:rPr lang="en-US" sz="2300" dirty="0"/>
              <a:t>} 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a Thread</a:t>
            </a:r>
            <a:endParaRPr lang="en-US" sz="3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6172200"/>
            <a:ext cx="3657600" cy="430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 thread is running...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6452" y="2209800"/>
            <a:ext cx="3352800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If you are not extending the Thread class, </a:t>
            </a:r>
            <a:r>
              <a:rPr lang="en-US" sz="2200" b="1" dirty="0"/>
              <a:t>your class object would not be treated as a thread object</a:t>
            </a:r>
            <a:r>
              <a:rPr lang="en-US" sz="2200" dirty="0"/>
              <a:t>. So you need </a:t>
            </a:r>
            <a:r>
              <a:rPr lang="en-US" sz="2200" b="1" dirty="0"/>
              <a:t>to </a:t>
            </a:r>
            <a:r>
              <a:rPr lang="en-US" sz="2200" b="1" dirty="0" err="1"/>
              <a:t>explicitely</a:t>
            </a:r>
            <a:r>
              <a:rPr lang="en-US" sz="2200" b="1" dirty="0"/>
              <a:t> create Thread class object</a:t>
            </a:r>
            <a:r>
              <a:rPr lang="en-US" sz="2200" dirty="0"/>
              <a:t>. We are passing the object of your class that implements </a:t>
            </a:r>
            <a:r>
              <a:rPr lang="en-US" sz="2200" dirty="0" err="1"/>
              <a:t>Runnable</a:t>
            </a:r>
            <a:r>
              <a:rPr lang="en-US" sz="2200" dirty="0"/>
              <a:t> so that your class run() method may execute.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Java provides built-in support for </a:t>
            </a:r>
            <a:r>
              <a:rPr lang="en-US" sz="2700" i="1" dirty="0"/>
              <a:t>multithreaded programming. </a:t>
            </a:r>
          </a:p>
          <a:p>
            <a:pPr algn="just"/>
            <a:r>
              <a:rPr lang="en-US" sz="2700" i="1" dirty="0"/>
              <a:t>A multithreaded program contains two or more parts that can run </a:t>
            </a:r>
            <a:r>
              <a:rPr lang="en-US" sz="2700" dirty="0"/>
              <a:t>concurrently. Each part of such a program is called a </a:t>
            </a:r>
            <a:r>
              <a:rPr lang="en-US" sz="2700" i="1" dirty="0"/>
              <a:t>thread, and each thread defines a </a:t>
            </a:r>
            <a:r>
              <a:rPr lang="en-US" sz="2700" dirty="0"/>
              <a:t>separate path of execution. </a:t>
            </a:r>
          </a:p>
          <a:p>
            <a:pPr algn="just"/>
            <a:r>
              <a:rPr lang="en-US" sz="2700" dirty="0"/>
              <a:t>Thus, multithreading is a specialized form of multitasking.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Two distinct types of multitasking: </a:t>
            </a:r>
          </a:p>
          <a:p>
            <a:pPr lvl="1" algn="just"/>
            <a:r>
              <a:rPr lang="en-US" sz="2400" dirty="0"/>
              <a:t>process-based Multitasking(Multiprocessing) </a:t>
            </a:r>
          </a:p>
          <a:p>
            <a:pPr lvl="1" algn="just"/>
            <a:r>
              <a:rPr lang="en-US" sz="2400" dirty="0"/>
              <a:t>thread-based Multitasking(Multithreading)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n-US" sz="2500" b="1" dirty="0"/>
              <a:t>Process-based Multitasking(Multiprocessing) :</a:t>
            </a:r>
            <a:endParaRPr lang="en-US" sz="2500" dirty="0"/>
          </a:p>
          <a:p>
            <a:pPr algn="just"/>
            <a:r>
              <a:rPr lang="en-US" sz="2500" dirty="0"/>
              <a:t>A </a:t>
            </a:r>
            <a:r>
              <a:rPr lang="en-US" sz="2500" i="1" dirty="0"/>
              <a:t>process is, in essence, a program that is executing.</a:t>
            </a:r>
          </a:p>
          <a:p>
            <a:pPr algn="just"/>
            <a:r>
              <a:rPr lang="en-US" sz="2500" dirty="0"/>
              <a:t>Each process have </a:t>
            </a:r>
            <a:r>
              <a:rPr lang="en-US" sz="2500" b="1" dirty="0">
                <a:solidFill>
                  <a:srgbClr val="FF0000"/>
                </a:solidFill>
              </a:rPr>
              <a:t>its own address in memory </a:t>
            </a:r>
            <a:r>
              <a:rPr lang="en-US" sz="2500" dirty="0"/>
              <a:t>i.e. each process allocates separate memory area.</a:t>
            </a:r>
            <a:r>
              <a:rPr lang="en-US" sz="2500" i="1" dirty="0"/>
              <a:t> </a:t>
            </a:r>
          </a:p>
          <a:p>
            <a:pPr algn="just"/>
            <a:r>
              <a:rPr lang="en-US" sz="2500" i="1" dirty="0"/>
              <a:t>Thus, process-based </a:t>
            </a:r>
            <a:r>
              <a:rPr lang="en-US" sz="2500" dirty="0"/>
              <a:t>multitasking is the feature that allows your computer to run two or more programs concurrently. </a:t>
            </a:r>
          </a:p>
          <a:p>
            <a:pPr marL="742950" lvl="2" indent="-342900" algn="just"/>
            <a:r>
              <a:rPr lang="en-US" sz="2300" dirty="0"/>
              <a:t>For example, process-based multitasking enables you to run the Java compiler at the same time that you are using a text editor or visiting a web site.</a:t>
            </a:r>
          </a:p>
          <a:p>
            <a:pPr algn="just"/>
            <a:r>
              <a:rPr lang="en-US" sz="2500" dirty="0"/>
              <a:t>Cost of communication between the process is high.</a:t>
            </a:r>
          </a:p>
          <a:p>
            <a:pPr algn="just"/>
            <a:r>
              <a:rPr lang="en-US" sz="2500" dirty="0"/>
              <a:t>Switching from one process to another require some time for saving and loading registers, memory maps, updating lists etc.</a:t>
            </a:r>
          </a:p>
          <a:p>
            <a:pPr lvl="1" algn="just"/>
            <a:endParaRPr lang="en-US" sz="2500" dirty="0"/>
          </a:p>
          <a:p>
            <a:pPr lvl="1" algn="just"/>
            <a:endParaRPr lang="en-US" sz="2500" dirty="0"/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9037"/>
            <a:ext cx="86868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b="1" dirty="0"/>
              <a:t>Thread-based Multitasking (Multithreading):</a:t>
            </a:r>
          </a:p>
          <a:p>
            <a:pPr algn="just"/>
            <a:r>
              <a:rPr lang="en-US" sz="2600" dirty="0"/>
              <a:t>Threads share the </a:t>
            </a:r>
            <a:r>
              <a:rPr lang="en-US" sz="2600" b="1" dirty="0">
                <a:solidFill>
                  <a:srgbClr val="FF0000"/>
                </a:solidFill>
              </a:rPr>
              <a:t>same address space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In a </a:t>
            </a:r>
            <a:r>
              <a:rPr lang="en-US" sz="2600" i="1" dirty="0"/>
              <a:t>thread-based multitasking environment, the thread is the smallest unit of </a:t>
            </a:r>
            <a:r>
              <a:rPr lang="en-US" sz="2600" dirty="0" err="1"/>
              <a:t>dispatchable</a:t>
            </a:r>
            <a:r>
              <a:rPr lang="en-US" sz="2600" dirty="0"/>
              <a:t> code. This means that a single program can perform two or more tasks simultaneously. </a:t>
            </a:r>
          </a:p>
          <a:p>
            <a:pPr lvl="1" algn="just"/>
            <a:r>
              <a:rPr lang="en-US" sz="2300" dirty="0"/>
              <a:t>For instance, a text editor can format text at the same time that it is printing, as long as these two actions are being performed by two separate threads.</a:t>
            </a:r>
          </a:p>
          <a:p>
            <a:pPr algn="just"/>
            <a:r>
              <a:rPr lang="en-US" sz="2600" dirty="0"/>
              <a:t>Cost of communication between the thread is low.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Multiprocessing and multithreading, both are used to achieve multitasking. But we use multithreading than multiprocessing because </a:t>
            </a:r>
            <a:r>
              <a:rPr lang="en-US" sz="2600" b="1" dirty="0">
                <a:solidFill>
                  <a:srgbClr val="FF0000"/>
                </a:solidFill>
              </a:rPr>
              <a:t>threads share a common memory area. They don't allocate separate memory area so saves memory, and context-switching between the threads takes less time than process.</a:t>
            </a:r>
          </a:p>
          <a:p>
            <a:pPr algn="just"/>
            <a:r>
              <a:rPr lang="en-US" sz="2600" b="1" dirty="0"/>
              <a:t>Note: At least one process is required for each thread.</a:t>
            </a:r>
          </a:p>
          <a:p>
            <a:pPr algn="just"/>
            <a:endParaRPr lang="en-US" sz="2600" b="1" dirty="0">
              <a:solidFill>
                <a:srgbClr val="FF0000"/>
              </a:solidFill>
            </a:endParaRP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Advantages of Java Multithreading:</a:t>
            </a:r>
          </a:p>
          <a:p>
            <a:pPr algn="just">
              <a:buNone/>
            </a:pPr>
            <a:r>
              <a:rPr lang="en-US" sz="2600" dirty="0"/>
              <a:t>	1) It </a:t>
            </a:r>
            <a:r>
              <a:rPr lang="en-US" sz="2600" b="1" dirty="0"/>
              <a:t>doesn't block the user</a:t>
            </a:r>
            <a:r>
              <a:rPr lang="en-US" sz="2600" dirty="0"/>
              <a:t> because threads are independent and you can perform multiple operations at same time.</a:t>
            </a:r>
          </a:p>
          <a:p>
            <a:pPr algn="just">
              <a:buNone/>
            </a:pPr>
            <a:r>
              <a:rPr lang="en-US" sz="2600" dirty="0"/>
              <a:t>	2) You </a:t>
            </a:r>
            <a:r>
              <a:rPr lang="en-US" sz="2600" b="1" dirty="0"/>
              <a:t>can perform many operations together so it saves time</a:t>
            </a:r>
            <a:r>
              <a:rPr lang="en-US" sz="2600" dirty="0"/>
              <a:t>.</a:t>
            </a:r>
          </a:p>
          <a:p>
            <a:pPr algn="just">
              <a:buNone/>
            </a:pPr>
            <a:r>
              <a:rPr lang="en-US" sz="2600" dirty="0"/>
              <a:t>	3) Threads are </a:t>
            </a:r>
            <a:r>
              <a:rPr lang="en-US" sz="2600" b="1" dirty="0"/>
              <a:t>independent</a:t>
            </a:r>
            <a:r>
              <a:rPr lang="en-US" sz="2600" dirty="0"/>
              <a:t> so it doesn't affect other threads if exception occur in a single thread.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500" b="1" dirty="0"/>
              <a:t>What is Thread in java:</a:t>
            </a:r>
          </a:p>
          <a:p>
            <a:pPr algn="just"/>
            <a:r>
              <a:rPr lang="en-US" sz="2500" dirty="0"/>
              <a:t>A thread is a lightweight sub process, a smallest unit of processing. It is a separate path of execution.</a:t>
            </a:r>
          </a:p>
          <a:p>
            <a:pPr algn="just"/>
            <a:r>
              <a:rPr lang="en-US" sz="2500" dirty="0"/>
              <a:t>Threads are independent, if there occurs exception in one thread, it doesn't affect other threads. It shares a common memory area.</a:t>
            </a:r>
          </a:p>
          <a:p>
            <a:pPr algn="just"/>
            <a:r>
              <a:rPr lang="en-US" sz="2600" b="1" dirty="0"/>
              <a:t>Note: At a time one thread is executed only.</a:t>
            </a:r>
          </a:p>
          <a:p>
            <a:pPr algn="just">
              <a:buNone/>
            </a:pPr>
            <a:endParaRPr lang="en-US" sz="2500" dirty="0"/>
          </a:p>
          <a:p>
            <a:pPr algn="just">
              <a:buNone/>
            </a:pPr>
            <a:endParaRPr lang="en-US" sz="2500" dirty="0"/>
          </a:p>
          <a:p>
            <a:pPr algn="just">
              <a:buNone/>
            </a:pP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A56A-EB38-4E9B-A5DB-8B5B229C08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Introduction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1447</Words>
  <Application>Microsoft Office PowerPoint</Application>
  <PresentationFormat>On-screen Show (4:3)</PresentationFormat>
  <Paragraphs>162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Unicode MS</vt:lpstr>
      <vt:lpstr>Calibri</vt:lpstr>
      <vt:lpstr>Office Theme</vt:lpstr>
      <vt:lpstr>Programming Language II CSE-215</vt:lpstr>
      <vt:lpstr>Multithreaded Programming-1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States of a thread</vt:lpstr>
      <vt:lpstr>States of a thread</vt:lpstr>
      <vt:lpstr>The Main Thread</vt:lpstr>
      <vt:lpstr>The Main Thread</vt:lpstr>
      <vt:lpstr>Example 1</vt:lpstr>
      <vt:lpstr>Explanation of previous program</vt:lpstr>
      <vt:lpstr>Explanation of previous program</vt:lpstr>
      <vt:lpstr>Explanation of previous program</vt:lpstr>
      <vt:lpstr>Explanation of previous program</vt:lpstr>
      <vt:lpstr>Creating a Thread</vt:lpstr>
      <vt:lpstr>Creating a Thread</vt:lpstr>
      <vt:lpstr>Creating a Thread</vt:lpstr>
      <vt:lpstr>Creating a Thread</vt:lpstr>
      <vt:lpstr>Creating a Thread</vt:lpstr>
      <vt:lpstr>Creating a Thread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81</cp:revision>
  <dcterms:created xsi:type="dcterms:W3CDTF">2016-01-19T10:13:33Z</dcterms:created>
  <dcterms:modified xsi:type="dcterms:W3CDTF">2021-06-04T05:56:08Z</dcterms:modified>
</cp:coreProperties>
</file>