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336" r:id="rId2"/>
    <p:sldId id="288" r:id="rId3"/>
    <p:sldId id="299" r:id="rId4"/>
    <p:sldId id="300" r:id="rId5"/>
    <p:sldId id="301" r:id="rId6"/>
    <p:sldId id="302" r:id="rId7"/>
    <p:sldId id="303" r:id="rId8"/>
    <p:sldId id="306" r:id="rId9"/>
    <p:sldId id="304" r:id="rId10"/>
    <p:sldId id="305" r:id="rId11"/>
    <p:sldId id="307" r:id="rId12"/>
    <p:sldId id="335" r:id="rId13"/>
    <p:sldId id="308" r:id="rId14"/>
    <p:sldId id="309" r:id="rId15"/>
    <p:sldId id="310" r:id="rId16"/>
    <p:sldId id="311" r:id="rId17"/>
    <p:sldId id="312" r:id="rId18"/>
    <p:sldId id="313" r:id="rId19"/>
    <p:sldId id="329" r:id="rId20"/>
    <p:sldId id="330" r:id="rId21"/>
    <p:sldId id="331" r:id="rId22"/>
    <p:sldId id="332" r:id="rId23"/>
    <p:sldId id="333" r:id="rId24"/>
    <p:sldId id="334" r:id="rId25"/>
    <p:sldId id="314" r:id="rId26"/>
    <p:sldId id="315" r:id="rId27"/>
    <p:sldId id="316" r:id="rId28"/>
    <p:sldId id="317" r:id="rId29"/>
    <p:sldId id="318" r:id="rId30"/>
    <p:sldId id="328" r:id="rId31"/>
    <p:sldId id="319" r:id="rId32"/>
    <p:sldId id="320" r:id="rId33"/>
    <p:sldId id="321" r:id="rId34"/>
    <p:sldId id="322" r:id="rId35"/>
    <p:sldId id="323" r:id="rId36"/>
    <p:sldId id="324" r:id="rId37"/>
    <p:sldId id="325" r:id="rId38"/>
    <p:sldId id="326" r:id="rId39"/>
    <p:sldId id="327" r:id="rId40"/>
    <p:sldId id="298"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9A82DD-EA2F-4050-B979-1E7B933D1764}" type="datetimeFigureOut">
              <a:rPr lang="en-US" smtClean="0"/>
              <a:pPr/>
              <a:t>6/4/2021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98D986-E00D-4399-99D6-A0E769A31FF2}" type="slidenum">
              <a:rPr lang="en-US" smtClean="0"/>
              <a:pPr/>
              <a:t>‹#›</a:t>
            </a:fld>
            <a:endParaRPr lang="en-US"/>
          </a:p>
        </p:txBody>
      </p:sp>
    </p:spTree>
    <p:extLst>
      <p:ext uri="{BB962C8B-B14F-4D97-AF65-F5344CB8AC3E}">
        <p14:creationId xmlns:p14="http://schemas.microsoft.com/office/powerpoint/2010/main" val="4216560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594B271-F9BC-4B95-BD21-73287A6D3FBF}" type="datetime1">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BA56A-EB38-4E9B-A5DB-8B5B229C081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1F913D-F786-477E-AE26-439CF8313E7E}" type="datetime1">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BA56A-EB38-4E9B-A5DB-8B5B229C081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371999-9B36-4149-99BC-0C20B9B92F65}" type="datetime1">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BA56A-EB38-4E9B-A5DB-8B5B229C081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45FC2-B0E7-4C6D-9658-9BD20AE358CC}" type="datetime1">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BA56A-EB38-4E9B-A5DB-8B5B229C081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97C941-4D96-4710-B965-6BF715C44371}" type="datetime1">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BA56A-EB38-4E9B-A5DB-8B5B229C081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BD58872-4540-4925-AD97-8607E540B03F}" type="datetime1">
              <a:rPr lang="en-US" smtClean="0"/>
              <a:pPr/>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ABA56A-EB38-4E9B-A5DB-8B5B229C081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6463E9-9624-4BCE-AB97-0907E45221E4}" type="datetime1">
              <a:rPr lang="en-US" smtClean="0"/>
              <a:pPr/>
              <a:t>6/4/2021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ABA56A-EB38-4E9B-A5DB-8B5B229C081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E5F0B55-0022-42FF-BB74-ED112C3921AE}" type="datetime1">
              <a:rPr lang="en-US" smtClean="0"/>
              <a:pPr/>
              <a:t>6/4/2021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ABA56A-EB38-4E9B-A5DB-8B5B229C081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DC493B-E0B4-44D8-AF8D-4445183AEB03}" type="datetime1">
              <a:rPr lang="en-US" smtClean="0"/>
              <a:pPr/>
              <a:t>6/4/2021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ABA56A-EB38-4E9B-A5DB-8B5B229C081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8C5434-BABC-4AB4-A7D9-9FAB9C0AE3F8}" type="datetime1">
              <a:rPr lang="en-US" smtClean="0"/>
              <a:pPr/>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ABA56A-EB38-4E9B-A5DB-8B5B229C081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39398C-1C55-48B8-9ABC-A2979FD99D31}" type="datetime1">
              <a:rPr lang="en-US" smtClean="0"/>
              <a:pPr/>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ABA56A-EB38-4E9B-A5DB-8B5B229C081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5DB49D-1617-4BAD-BC53-C9DFE11D6618}" type="datetime1">
              <a:rPr lang="en-US" smtClean="0"/>
              <a:pPr/>
              <a:t>6/4/2021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ABA56A-EB38-4E9B-A5DB-8B5B229C081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300" b="1" dirty="0"/>
              <a:t>Programming Language II</a:t>
            </a:r>
            <a:br>
              <a:rPr lang="en-US" sz="3300" b="1" dirty="0"/>
            </a:br>
            <a:r>
              <a:rPr lang="en-US" sz="3300" b="1" dirty="0"/>
              <a:t>CSE-215</a:t>
            </a:r>
          </a:p>
        </p:txBody>
      </p:sp>
      <p:sp>
        <p:nvSpPr>
          <p:cNvPr id="3" name="Subtitle 2"/>
          <p:cNvSpPr>
            <a:spLocks noGrp="1"/>
          </p:cNvSpPr>
          <p:nvPr>
            <p:ph type="subTitle" idx="1"/>
          </p:nvPr>
        </p:nvSpPr>
        <p:spPr/>
        <p:txBody>
          <a:bodyPr/>
          <a:lstStyle/>
          <a:p>
            <a:r>
              <a:rPr lang="en-US"/>
              <a:t>Prof. Dr</a:t>
            </a:r>
            <a:r>
              <a:rPr lang="en-US" dirty="0"/>
              <a:t>. Mohammad Abu </a:t>
            </a:r>
            <a:r>
              <a:rPr lang="en-US" dirty="0" err="1"/>
              <a:t>Yousuf</a:t>
            </a:r>
            <a:endParaRPr lang="en-US" dirty="0"/>
          </a:p>
          <a:p>
            <a:r>
              <a:rPr lang="en-US" dirty="0"/>
              <a:t>yousuf@juniv.edu</a:t>
            </a:r>
          </a:p>
        </p:txBody>
      </p:sp>
      <p:sp>
        <p:nvSpPr>
          <p:cNvPr id="4" name="Slide Number Placeholder 3"/>
          <p:cNvSpPr>
            <a:spLocks noGrp="1"/>
          </p:cNvSpPr>
          <p:nvPr>
            <p:ph type="sldNum" sz="quarter" idx="12"/>
          </p:nvPr>
        </p:nvSpPr>
        <p:spPr/>
        <p:txBody>
          <a:bodyPr/>
          <a:lstStyle/>
          <a:p>
            <a:fld id="{057707F5-28AE-4AE6-8B5B-CE93143D4ECB}" type="slidenum">
              <a:rPr lang="en-US" smtClean="0"/>
              <a:pPr/>
              <a:t>1</a:t>
            </a:fld>
            <a:endParaRPr lang="en-US"/>
          </a:p>
        </p:txBody>
      </p:sp>
    </p:spTree>
    <p:extLst>
      <p:ext uri="{BB962C8B-B14F-4D97-AF65-F5344CB8AC3E}">
        <p14:creationId xmlns:p14="http://schemas.microsoft.com/office/powerpoint/2010/main" val="3409218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a:bodyPr>
          <a:lstStyle/>
          <a:p>
            <a:r>
              <a:rPr lang="en-US" sz="3600" b="1" dirty="0"/>
              <a:t>Problem if you direct call run() method</a:t>
            </a:r>
            <a:endParaRPr lang="en-US" sz="3600" dirty="0"/>
          </a:p>
        </p:txBody>
      </p:sp>
      <p:sp>
        <p:nvSpPr>
          <p:cNvPr id="4" name="Slide Number Placeholder 3"/>
          <p:cNvSpPr>
            <a:spLocks noGrp="1"/>
          </p:cNvSpPr>
          <p:nvPr>
            <p:ph type="sldNum" sz="quarter" idx="12"/>
          </p:nvPr>
        </p:nvSpPr>
        <p:spPr/>
        <p:txBody>
          <a:bodyPr/>
          <a:lstStyle/>
          <a:p>
            <a:fld id="{76ABA56A-EB38-4E9B-A5DB-8B5B229C0817}" type="slidenum">
              <a:rPr lang="en-US" smtClean="0"/>
              <a:pPr/>
              <a:t>10</a:t>
            </a:fld>
            <a:endParaRPr lang="en-US"/>
          </a:p>
        </p:txBody>
      </p:sp>
      <p:sp>
        <p:nvSpPr>
          <p:cNvPr id="5" name="Rectangle 4"/>
          <p:cNvSpPr/>
          <p:nvPr/>
        </p:nvSpPr>
        <p:spPr>
          <a:xfrm>
            <a:off x="228600" y="916127"/>
            <a:ext cx="8610600" cy="4708981"/>
          </a:xfrm>
          <a:prstGeom prst="rect">
            <a:avLst/>
          </a:prstGeom>
          <a:ln>
            <a:solidFill>
              <a:schemeClr val="accent1"/>
            </a:solidFill>
          </a:ln>
        </p:spPr>
        <p:txBody>
          <a:bodyPr wrap="square">
            <a:spAutoFit/>
          </a:bodyPr>
          <a:lstStyle/>
          <a:p>
            <a:r>
              <a:rPr lang="en-US" sz="2000" b="1" dirty="0"/>
              <a:t>class</a:t>
            </a:r>
            <a:r>
              <a:rPr lang="en-US" sz="2000" dirty="0"/>
              <a:t> TestCallRun2 </a:t>
            </a:r>
            <a:r>
              <a:rPr lang="en-US" sz="2000" b="1" dirty="0"/>
              <a:t>extends</a:t>
            </a:r>
            <a:r>
              <a:rPr lang="en-US" sz="2000" dirty="0"/>
              <a:t> Thread{  </a:t>
            </a:r>
          </a:p>
          <a:p>
            <a:r>
              <a:rPr lang="en-US" sz="2000" dirty="0"/>
              <a:t> </a:t>
            </a:r>
            <a:r>
              <a:rPr lang="en-US" sz="2000" b="1" dirty="0"/>
              <a:t>public</a:t>
            </a:r>
            <a:r>
              <a:rPr lang="en-US" sz="2000" dirty="0"/>
              <a:t> </a:t>
            </a:r>
            <a:r>
              <a:rPr lang="en-US" sz="2000" b="1" dirty="0"/>
              <a:t>void</a:t>
            </a:r>
            <a:r>
              <a:rPr lang="en-US" sz="2000" dirty="0"/>
              <a:t> run(){  </a:t>
            </a:r>
          </a:p>
          <a:p>
            <a:r>
              <a:rPr lang="en-US" sz="2000" dirty="0"/>
              <a:t>  </a:t>
            </a:r>
            <a:r>
              <a:rPr lang="en-US" sz="2000" b="1" dirty="0"/>
              <a:t>for</a:t>
            </a:r>
            <a:r>
              <a:rPr lang="en-US" sz="2000" dirty="0"/>
              <a:t>(</a:t>
            </a:r>
            <a:r>
              <a:rPr lang="en-US" sz="2000" b="1" dirty="0" err="1"/>
              <a:t>int</a:t>
            </a:r>
            <a:r>
              <a:rPr lang="en-US" sz="2000" dirty="0"/>
              <a:t> </a:t>
            </a:r>
            <a:r>
              <a:rPr lang="en-US" sz="2000" dirty="0" err="1"/>
              <a:t>i</a:t>
            </a:r>
            <a:r>
              <a:rPr lang="en-US" sz="2000" dirty="0"/>
              <a:t>=1;i&lt;5;i++){  </a:t>
            </a:r>
          </a:p>
          <a:p>
            <a:r>
              <a:rPr lang="en-US" sz="2000" dirty="0"/>
              <a:t>    </a:t>
            </a:r>
            <a:r>
              <a:rPr lang="en-US" sz="2000" b="1" dirty="0"/>
              <a:t>try</a:t>
            </a:r>
            <a:r>
              <a:rPr lang="en-US" sz="2000" dirty="0"/>
              <a:t>{</a:t>
            </a:r>
            <a:r>
              <a:rPr lang="en-US" sz="2000" dirty="0" err="1"/>
              <a:t>Thread.sleep</a:t>
            </a:r>
            <a:r>
              <a:rPr lang="en-US" sz="2000" dirty="0"/>
              <a:t>(500);}</a:t>
            </a:r>
            <a:r>
              <a:rPr lang="en-US" sz="2000" b="1" dirty="0"/>
              <a:t>catch</a:t>
            </a:r>
            <a:r>
              <a:rPr lang="en-US" sz="2000" dirty="0"/>
              <a:t>(</a:t>
            </a:r>
            <a:r>
              <a:rPr lang="en-US" sz="2000" dirty="0" err="1"/>
              <a:t>InterruptedException</a:t>
            </a:r>
            <a:r>
              <a:rPr lang="en-US" sz="2000" dirty="0"/>
              <a:t> e){</a:t>
            </a:r>
            <a:r>
              <a:rPr lang="en-US" sz="2000" dirty="0" err="1"/>
              <a:t>System.out.println</a:t>
            </a:r>
            <a:r>
              <a:rPr lang="en-US" sz="2000" dirty="0"/>
              <a:t>(e);}  </a:t>
            </a:r>
          </a:p>
          <a:p>
            <a:r>
              <a:rPr lang="en-US" sz="2000" dirty="0"/>
              <a:t>    </a:t>
            </a:r>
            <a:r>
              <a:rPr lang="en-US" sz="2000" dirty="0" err="1"/>
              <a:t>System.out.println</a:t>
            </a:r>
            <a:r>
              <a:rPr lang="en-US" sz="2000" dirty="0"/>
              <a:t>(</a:t>
            </a:r>
            <a:r>
              <a:rPr lang="en-US" sz="2000" dirty="0" err="1"/>
              <a:t>i</a:t>
            </a:r>
            <a:r>
              <a:rPr lang="en-US" sz="2000" dirty="0"/>
              <a:t>);  </a:t>
            </a:r>
          </a:p>
          <a:p>
            <a:r>
              <a:rPr lang="en-US" sz="2000" dirty="0"/>
              <a:t>  }  </a:t>
            </a:r>
          </a:p>
          <a:p>
            <a:r>
              <a:rPr lang="en-US" sz="2000" dirty="0"/>
              <a:t> }  </a:t>
            </a:r>
          </a:p>
          <a:p>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r>
              <a:rPr lang="en-US" sz="2000" dirty="0"/>
              <a:t>  TestCallRun2 t1=</a:t>
            </a:r>
            <a:r>
              <a:rPr lang="en-US" sz="2000" b="1" dirty="0"/>
              <a:t>new</a:t>
            </a:r>
            <a:r>
              <a:rPr lang="en-US" sz="2000" dirty="0"/>
              <a:t> TestCallRun2();  </a:t>
            </a:r>
          </a:p>
          <a:p>
            <a:r>
              <a:rPr lang="en-US" sz="2000" dirty="0"/>
              <a:t>  TestCallRun2 t2=</a:t>
            </a:r>
            <a:r>
              <a:rPr lang="en-US" sz="2000" b="1" dirty="0"/>
              <a:t>new</a:t>
            </a:r>
            <a:r>
              <a:rPr lang="en-US" sz="2000" dirty="0"/>
              <a:t> TestCallRun2();  </a:t>
            </a:r>
          </a:p>
          <a:p>
            <a:r>
              <a:rPr lang="en-US" sz="2000" dirty="0"/>
              <a:t>   </a:t>
            </a:r>
          </a:p>
          <a:p>
            <a:r>
              <a:rPr lang="en-US" sz="2000" dirty="0"/>
              <a:t>  t1.run();  </a:t>
            </a:r>
          </a:p>
          <a:p>
            <a:r>
              <a:rPr lang="en-US" sz="2000" dirty="0"/>
              <a:t>  t2.run();  </a:t>
            </a:r>
          </a:p>
          <a:p>
            <a:r>
              <a:rPr lang="en-US" sz="2000" dirty="0"/>
              <a:t> }  </a:t>
            </a:r>
          </a:p>
          <a:p>
            <a:r>
              <a:rPr lang="en-US" sz="2000" dirty="0"/>
              <a:t>}  </a:t>
            </a:r>
          </a:p>
        </p:txBody>
      </p:sp>
      <p:pic>
        <p:nvPicPr>
          <p:cNvPr id="40962" name="Picture 2"/>
          <p:cNvPicPr>
            <a:picLocks noChangeAspect="1" noChangeArrowheads="1"/>
          </p:cNvPicPr>
          <p:nvPr/>
        </p:nvPicPr>
        <p:blipFill>
          <a:blip r:embed="rId2"/>
          <a:srcRect/>
          <a:stretch>
            <a:fillRect/>
          </a:stretch>
        </p:blipFill>
        <p:spPr bwMode="auto">
          <a:xfrm>
            <a:off x="5791200" y="2227008"/>
            <a:ext cx="990600" cy="3297072"/>
          </a:xfrm>
          <a:prstGeom prst="rect">
            <a:avLst/>
          </a:prstGeom>
          <a:noFill/>
          <a:ln w="9525">
            <a:solidFill>
              <a:schemeClr val="accent1"/>
            </a:solidFill>
            <a:miter lim="800000"/>
            <a:headEnd/>
            <a:tailEnd/>
          </a:ln>
          <a:effectLst/>
        </p:spPr>
      </p:pic>
      <p:sp>
        <p:nvSpPr>
          <p:cNvPr id="7" name="Rectangle 6"/>
          <p:cNvSpPr/>
          <p:nvPr/>
        </p:nvSpPr>
        <p:spPr>
          <a:xfrm>
            <a:off x="762000" y="5683044"/>
            <a:ext cx="7315200" cy="1107996"/>
          </a:xfrm>
          <a:prstGeom prst="rect">
            <a:avLst/>
          </a:prstGeom>
          <a:ln>
            <a:solidFill>
              <a:schemeClr val="accent1"/>
            </a:solidFill>
          </a:ln>
        </p:spPr>
        <p:txBody>
          <a:bodyPr wrap="square">
            <a:spAutoFit/>
          </a:bodyPr>
          <a:lstStyle/>
          <a:p>
            <a:pPr algn="just"/>
            <a:r>
              <a:rPr lang="en-US" sz="2200" dirty="0"/>
              <a:t>As you can see in the above program that there is no context-switching because here t1 and t2 will be treated as normal object not thread object.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The join() method</a:t>
            </a:r>
          </a:p>
        </p:txBody>
      </p:sp>
      <p:sp>
        <p:nvSpPr>
          <p:cNvPr id="3" name="Content Placeholder 2"/>
          <p:cNvSpPr>
            <a:spLocks noGrp="1"/>
          </p:cNvSpPr>
          <p:nvPr>
            <p:ph idx="1"/>
          </p:nvPr>
        </p:nvSpPr>
        <p:spPr/>
        <p:txBody>
          <a:bodyPr>
            <a:normAutofit fontScale="92500" lnSpcReduction="10000"/>
          </a:bodyPr>
          <a:lstStyle/>
          <a:p>
            <a:pPr algn="just"/>
            <a:r>
              <a:rPr lang="en-US" sz="2800" b="1" dirty="0"/>
              <a:t>Java join()</a:t>
            </a:r>
            <a:r>
              <a:rPr lang="en-US" sz="2800" dirty="0"/>
              <a:t> method can be used to pause the current thread execution until unless the specified thread is dead. In other words, it causes the currently running threads to stop executing until the thread it joins with completes its task.</a:t>
            </a:r>
          </a:p>
          <a:p>
            <a:r>
              <a:rPr lang="en-US" sz="2600" b="1" dirty="0"/>
              <a:t>Syntax:</a:t>
            </a:r>
          </a:p>
          <a:p>
            <a:pPr lvl="1"/>
            <a:r>
              <a:rPr lang="en-US" sz="2600" dirty="0"/>
              <a:t>public void join()throws </a:t>
            </a:r>
            <a:r>
              <a:rPr lang="en-US" sz="2600" dirty="0" err="1"/>
              <a:t>InterruptedException</a:t>
            </a:r>
            <a:endParaRPr lang="en-US" sz="2600" dirty="0"/>
          </a:p>
          <a:p>
            <a:pPr lvl="1"/>
            <a:r>
              <a:rPr lang="en-US" sz="2600" dirty="0"/>
              <a:t>public void join(long milliseconds)throws </a:t>
            </a:r>
            <a:r>
              <a:rPr lang="en-US" sz="2600" dirty="0" err="1"/>
              <a:t>InterruptedException</a:t>
            </a:r>
            <a:endParaRPr lang="en-US" sz="2600" dirty="0"/>
          </a:p>
          <a:p>
            <a:pPr lvl="1">
              <a:buNone/>
            </a:pPr>
            <a:endParaRPr lang="en-US" sz="2600" b="1" dirty="0"/>
          </a:p>
          <a:p>
            <a:pPr lvl="1">
              <a:buNone/>
            </a:pPr>
            <a:r>
              <a:rPr lang="en-US" sz="2400" b="1" dirty="0"/>
              <a:t>Example of join(long </a:t>
            </a:r>
            <a:r>
              <a:rPr lang="en-US" sz="2400" b="1" dirty="0" err="1"/>
              <a:t>miliseconds</a:t>
            </a:r>
            <a:r>
              <a:rPr lang="en-US" sz="2400" b="1" dirty="0"/>
              <a:t>) method (Next slide)</a:t>
            </a:r>
            <a:br>
              <a:rPr lang="en-US" sz="2600" dirty="0"/>
            </a:br>
            <a:endParaRPr lang="en-US" sz="2600" dirty="0"/>
          </a:p>
        </p:txBody>
      </p:sp>
      <p:sp>
        <p:nvSpPr>
          <p:cNvPr id="4" name="Slide Number Placeholder 3"/>
          <p:cNvSpPr>
            <a:spLocks noGrp="1"/>
          </p:cNvSpPr>
          <p:nvPr>
            <p:ph type="sldNum" sz="quarter" idx="12"/>
          </p:nvPr>
        </p:nvSpPr>
        <p:spPr/>
        <p:txBody>
          <a:bodyPr/>
          <a:lstStyle/>
          <a:p>
            <a:fld id="{76ABA56A-EB38-4E9B-A5DB-8B5B229C0817}"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6ABA56A-EB38-4E9B-A5DB-8B5B229C0817}" type="slidenum">
              <a:rPr lang="en-US" smtClean="0"/>
              <a:pPr/>
              <a:t>12</a:t>
            </a:fld>
            <a:endParaRPr lang="en-US" dirty="0"/>
          </a:p>
        </p:txBody>
      </p:sp>
      <p:sp>
        <p:nvSpPr>
          <p:cNvPr id="5" name="Rectangle 4"/>
          <p:cNvSpPr/>
          <p:nvPr/>
        </p:nvSpPr>
        <p:spPr>
          <a:xfrm>
            <a:off x="307260" y="49164"/>
            <a:ext cx="5181600" cy="6863417"/>
          </a:xfrm>
          <a:prstGeom prst="rect">
            <a:avLst/>
          </a:prstGeom>
          <a:ln>
            <a:solidFill>
              <a:schemeClr val="accent1"/>
            </a:solidFill>
          </a:ln>
        </p:spPr>
        <p:txBody>
          <a:bodyPr wrap="square">
            <a:spAutoFit/>
          </a:bodyPr>
          <a:lstStyle/>
          <a:p>
            <a:r>
              <a:rPr lang="en-US" sz="2000" b="1" dirty="0"/>
              <a:t>class</a:t>
            </a:r>
            <a:r>
              <a:rPr lang="en-US" sz="2000" dirty="0"/>
              <a:t> TestJoinMethod1 </a:t>
            </a:r>
            <a:r>
              <a:rPr lang="en-US" sz="2000" b="1" dirty="0"/>
              <a:t>extends</a:t>
            </a:r>
            <a:r>
              <a:rPr lang="en-US" sz="2000" dirty="0"/>
              <a:t> Thread{  </a:t>
            </a:r>
          </a:p>
          <a:p>
            <a:r>
              <a:rPr lang="en-US" sz="2000" dirty="0"/>
              <a:t> </a:t>
            </a:r>
            <a:r>
              <a:rPr lang="en-US" sz="2000" b="1" dirty="0"/>
              <a:t>public</a:t>
            </a:r>
            <a:r>
              <a:rPr lang="en-US" sz="2000" dirty="0"/>
              <a:t> </a:t>
            </a:r>
            <a:r>
              <a:rPr lang="en-US" sz="2000" b="1" dirty="0"/>
              <a:t>void</a:t>
            </a:r>
            <a:r>
              <a:rPr lang="en-US" sz="2000" dirty="0"/>
              <a:t> run(){  </a:t>
            </a:r>
          </a:p>
          <a:p>
            <a:r>
              <a:rPr lang="en-US" sz="2000" dirty="0"/>
              <a:t>  </a:t>
            </a:r>
            <a:r>
              <a:rPr lang="en-US" sz="2000" b="1" dirty="0"/>
              <a:t>for</a:t>
            </a:r>
            <a:r>
              <a:rPr lang="en-US" sz="2000" dirty="0"/>
              <a:t>(</a:t>
            </a:r>
            <a:r>
              <a:rPr lang="en-US" sz="2000" b="1" dirty="0" err="1"/>
              <a:t>int</a:t>
            </a:r>
            <a:r>
              <a:rPr lang="en-US" sz="2000" dirty="0"/>
              <a:t> i=1;i&lt;=5;i++){  </a:t>
            </a:r>
          </a:p>
          <a:p>
            <a:r>
              <a:rPr lang="en-US" sz="2000" dirty="0"/>
              <a:t>   </a:t>
            </a:r>
            <a:r>
              <a:rPr lang="en-US" sz="2000" b="1" dirty="0"/>
              <a:t>try</a:t>
            </a:r>
            <a:r>
              <a:rPr lang="en-US" sz="2000" dirty="0"/>
              <a:t>{  </a:t>
            </a:r>
          </a:p>
          <a:p>
            <a:r>
              <a:rPr lang="en-US" sz="2000" dirty="0"/>
              <a:t>    </a:t>
            </a:r>
            <a:r>
              <a:rPr lang="en-US" sz="2000" dirty="0" err="1"/>
              <a:t>Thread.sleep</a:t>
            </a:r>
            <a:r>
              <a:rPr lang="en-US" sz="2000" dirty="0"/>
              <a:t>(500);  </a:t>
            </a:r>
          </a:p>
          <a:p>
            <a:r>
              <a:rPr lang="en-US" sz="2000" dirty="0"/>
              <a:t>   }</a:t>
            </a:r>
            <a:r>
              <a:rPr lang="en-US" sz="2000" b="1" dirty="0"/>
              <a:t>catch</a:t>
            </a:r>
            <a:r>
              <a:rPr lang="en-US" sz="2000" dirty="0"/>
              <a:t>(Exception e){</a:t>
            </a:r>
            <a:r>
              <a:rPr lang="en-US" sz="2000" dirty="0" err="1"/>
              <a:t>System.out.println</a:t>
            </a:r>
            <a:r>
              <a:rPr lang="en-US" sz="2000" dirty="0"/>
              <a:t>(e);}  </a:t>
            </a:r>
          </a:p>
          <a:p>
            <a:r>
              <a:rPr lang="en-US" sz="2000" dirty="0"/>
              <a:t>  </a:t>
            </a:r>
            <a:r>
              <a:rPr lang="en-US" sz="2000" dirty="0" err="1"/>
              <a:t>System.out.println</a:t>
            </a:r>
            <a:r>
              <a:rPr lang="en-US" sz="2000" dirty="0"/>
              <a:t>(i);  </a:t>
            </a:r>
          </a:p>
          <a:p>
            <a:r>
              <a:rPr lang="en-US" sz="2000" dirty="0"/>
              <a:t>  }  </a:t>
            </a:r>
          </a:p>
          <a:p>
            <a:r>
              <a:rPr lang="en-US" sz="2000" dirty="0"/>
              <a:t> }  </a:t>
            </a:r>
          </a:p>
          <a:p>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r>
              <a:rPr lang="en-US" sz="2000" dirty="0"/>
              <a:t> TestJoinMethod1 t1=</a:t>
            </a:r>
            <a:r>
              <a:rPr lang="en-US" sz="2000" b="1" dirty="0"/>
              <a:t>new</a:t>
            </a:r>
            <a:r>
              <a:rPr lang="en-US" sz="2000" dirty="0"/>
              <a:t> TestJoinMethod1();  </a:t>
            </a:r>
          </a:p>
          <a:p>
            <a:r>
              <a:rPr lang="en-US" sz="2000" dirty="0"/>
              <a:t> TestJoinMethod1 t2=</a:t>
            </a:r>
            <a:r>
              <a:rPr lang="en-US" sz="2000" b="1" dirty="0"/>
              <a:t>new</a:t>
            </a:r>
            <a:r>
              <a:rPr lang="en-US" sz="2000" dirty="0"/>
              <a:t> TestJoinMethod1();  </a:t>
            </a:r>
          </a:p>
          <a:p>
            <a:r>
              <a:rPr lang="en-US" sz="2000" dirty="0"/>
              <a:t> TestJoinMethod1 t3=</a:t>
            </a:r>
            <a:r>
              <a:rPr lang="en-US" sz="2000" b="1" dirty="0"/>
              <a:t>new</a:t>
            </a:r>
            <a:r>
              <a:rPr lang="en-US" sz="2000" dirty="0"/>
              <a:t> TestJoinMethod1();  </a:t>
            </a:r>
          </a:p>
          <a:p>
            <a:r>
              <a:rPr lang="en-US" sz="2000" dirty="0"/>
              <a:t> t1.start();  </a:t>
            </a:r>
          </a:p>
          <a:p>
            <a:r>
              <a:rPr lang="en-US" sz="2000" dirty="0"/>
              <a:t> </a:t>
            </a:r>
            <a:r>
              <a:rPr lang="en-US" sz="2000" b="1" dirty="0"/>
              <a:t>try</a:t>
            </a:r>
            <a:r>
              <a:rPr lang="en-US" sz="2000" dirty="0"/>
              <a:t>{  </a:t>
            </a:r>
          </a:p>
          <a:p>
            <a:r>
              <a:rPr lang="en-US" sz="2000" dirty="0"/>
              <a:t>  t1.</a:t>
            </a:r>
            <a:r>
              <a:rPr lang="en-US" sz="2000"/>
              <a:t>join()  </a:t>
            </a:r>
            <a:endParaRPr lang="en-US" sz="2000" dirty="0"/>
          </a:p>
          <a:p>
            <a:r>
              <a:rPr lang="en-US" sz="2000" dirty="0"/>
              <a:t> }</a:t>
            </a:r>
            <a:r>
              <a:rPr lang="en-US" sz="2000" b="1" dirty="0"/>
              <a:t>catch</a:t>
            </a:r>
            <a:r>
              <a:rPr lang="en-US" sz="2000" dirty="0"/>
              <a:t>(Exception e){</a:t>
            </a:r>
            <a:r>
              <a:rPr lang="en-US" sz="2000" dirty="0" err="1"/>
              <a:t>System.out.println</a:t>
            </a:r>
            <a:r>
              <a:rPr lang="en-US" sz="2000" dirty="0"/>
              <a:t>(e);}  </a:t>
            </a:r>
          </a:p>
          <a:p>
            <a:endParaRPr lang="en-US" sz="2000" dirty="0"/>
          </a:p>
          <a:p>
            <a:r>
              <a:rPr lang="en-US" sz="2000" dirty="0"/>
              <a:t> t2.start();  </a:t>
            </a:r>
          </a:p>
          <a:p>
            <a:r>
              <a:rPr lang="en-US" sz="2000" dirty="0"/>
              <a:t> t3.start();  </a:t>
            </a:r>
          </a:p>
          <a:p>
            <a:r>
              <a:rPr lang="en-US" sz="2000" dirty="0"/>
              <a:t> }  </a:t>
            </a:r>
          </a:p>
          <a:p>
            <a:r>
              <a:rPr lang="en-US" sz="2000" dirty="0"/>
              <a:t>}  </a:t>
            </a:r>
          </a:p>
        </p:txBody>
      </p:sp>
      <p:sp>
        <p:nvSpPr>
          <p:cNvPr id="6" name="Rectangle 1"/>
          <p:cNvSpPr>
            <a:spLocks noChangeArrowheads="1"/>
          </p:cNvSpPr>
          <p:nvPr/>
        </p:nvSpPr>
        <p:spPr bwMode="auto">
          <a:xfrm>
            <a:off x="5665836" y="861672"/>
            <a:ext cx="1150314" cy="52629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Arial Unicode MS" pitchFamily="34" charset="-128"/>
                <a:cs typeface="Arial" pitchFamily="34" charset="0"/>
              </a:rPr>
              <a:t>Output:1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Arial Unicode MS" pitchFamily="34" charset="-128"/>
                <a:cs typeface="Arial" pitchFamily="34" charset="0"/>
              </a:rPr>
              <a:t>2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Arial Unicode MS" pitchFamily="34" charset="-128"/>
                <a:cs typeface="Arial" pitchFamily="34" charset="0"/>
              </a:rPr>
              <a:t>3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Arial Unicode MS" pitchFamily="34" charset="-128"/>
                <a:cs typeface="Arial" pitchFamily="34" charset="0"/>
              </a:rPr>
              <a:t>4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Arial Unicode MS" pitchFamily="34" charset="-128"/>
                <a:cs typeface="Arial" pitchFamily="34" charset="0"/>
              </a:rPr>
              <a:t>5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Arial Unicode MS" pitchFamily="34" charset="-128"/>
                <a:cs typeface="Arial" pitchFamily="34" charset="0"/>
              </a:rPr>
              <a:t>1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Arial Unicode MS" pitchFamily="34" charset="-128"/>
                <a:cs typeface="Arial" pitchFamily="34" charset="0"/>
              </a:rPr>
              <a:t>1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Arial Unicode MS" pitchFamily="34" charset="-128"/>
                <a:cs typeface="Arial" pitchFamily="34" charset="0"/>
              </a:rPr>
              <a:t>2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Arial Unicode MS" pitchFamily="34" charset="-128"/>
                <a:cs typeface="Arial" pitchFamily="34" charset="0"/>
              </a:rPr>
              <a:t>2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Arial Unicode MS" pitchFamily="34" charset="-128"/>
                <a:cs typeface="Arial" pitchFamily="34" charset="0"/>
              </a:rPr>
              <a:t>3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Arial Unicode MS" pitchFamily="34" charset="-128"/>
                <a:cs typeface="Arial" pitchFamily="34" charset="0"/>
              </a:rPr>
              <a:t>3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Arial Unicode MS" pitchFamily="34" charset="-128"/>
                <a:cs typeface="Arial" pitchFamily="34" charset="0"/>
              </a:rPr>
              <a:t>4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Arial Unicode MS" pitchFamily="34" charset="-128"/>
                <a:cs typeface="Arial" pitchFamily="34" charset="0"/>
              </a:rPr>
              <a:t>4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Arial Unicode MS" pitchFamily="34" charset="-128"/>
                <a:cs typeface="Arial" pitchFamily="34" charset="0"/>
              </a:rPr>
              <a:t>5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Arial Unicode MS" pitchFamily="34" charset="-128"/>
                <a:cs typeface="Arial" pitchFamily="34" charset="0"/>
              </a:rPr>
              <a:t>5</a:t>
            </a:r>
            <a:r>
              <a:rPr kumimoji="0" lang="en-US" sz="2100" b="0" i="0" u="none" strike="noStrike" cap="none" normalizeH="0" baseline="0" dirty="0">
                <a:ln>
                  <a:noFill/>
                </a:ln>
                <a:solidFill>
                  <a:schemeClr val="tx1"/>
                </a:solidFill>
                <a:effectLst/>
                <a:latin typeface="Arial" pitchFamily="34" charset="0"/>
                <a:cs typeface="Arial" pitchFamily="34" charset="0"/>
              </a:rPr>
              <a:t> </a:t>
            </a:r>
          </a:p>
        </p:txBody>
      </p:sp>
      <p:graphicFrame>
        <p:nvGraphicFramePr>
          <p:cNvPr id="7" name="Table 6"/>
          <p:cNvGraphicFramePr>
            <a:graphicFrameLocks noGrp="1"/>
          </p:cNvGraphicFramePr>
          <p:nvPr>
            <p:extLst>
              <p:ext uri="{D42A27DB-BD31-4B8C-83A1-F6EECF244321}">
                <p14:modId xmlns:p14="http://schemas.microsoft.com/office/powerpoint/2010/main" val="2042033539"/>
              </p:ext>
            </p:extLst>
          </p:nvPr>
        </p:nvGraphicFramePr>
        <p:xfrm>
          <a:off x="7010340" y="2286000"/>
          <a:ext cx="1981200" cy="2103120"/>
        </p:xfrm>
        <a:graphic>
          <a:graphicData uri="http://schemas.openxmlformats.org/drawingml/2006/table">
            <a:tbl>
              <a:tblPr/>
              <a:tblGrid>
                <a:gridCol w="1981200">
                  <a:extLst>
                    <a:ext uri="{9D8B030D-6E8A-4147-A177-3AD203B41FA5}">
                      <a16:colId xmlns:a16="http://schemas.microsoft.com/office/drawing/2014/main" val="20000"/>
                    </a:ext>
                  </a:extLst>
                </a:gridCol>
              </a:tblGrid>
              <a:tr h="0">
                <a:tc>
                  <a:txBody>
                    <a:bodyPr/>
                    <a:lstStyle/>
                    <a:p>
                      <a:pPr algn="just"/>
                      <a:r>
                        <a:rPr lang="en-US" sz="2200" b="0" i="0" dirty="0">
                          <a:solidFill>
                            <a:srgbClr val="000000"/>
                          </a:solidFill>
                          <a:effectLst/>
                          <a:latin typeface="+mj-lt"/>
                        </a:rPr>
                        <a:t> In the above example, when t1 completes its task then t2 and t3 starts executing.</a:t>
                      </a:r>
                    </a:p>
                  </a:txBody>
                  <a:tcPr anchor="ctr">
                    <a:lnL>
                      <a:noFill/>
                    </a:lnL>
                    <a:lnR>
                      <a:noFill/>
                    </a:lnR>
                    <a:lnT>
                      <a:noFill/>
                    </a:lnT>
                    <a:lnB>
                      <a:noFill/>
                    </a:lnB>
                    <a:solidFill>
                      <a:srgbClr val="FFFFFF"/>
                    </a:solidFill>
                  </a:tcPr>
                </a:tc>
                <a:extLst>
                  <a:ext uri="{0D108BD9-81ED-4DB2-BD59-A6C34878D82A}">
                    <a16:rowId xmlns:a16="http://schemas.microsoft.com/office/drawing/2014/main" val="10000"/>
                  </a:ext>
                </a:extLst>
              </a:tr>
            </a:tbl>
          </a:graphicData>
        </a:graphic>
      </p:graphicFrame>
      <p:sp>
        <p:nvSpPr>
          <p:cNvPr id="8" name="TextBox 7"/>
          <p:cNvSpPr txBox="1"/>
          <p:nvPr/>
        </p:nvSpPr>
        <p:spPr>
          <a:xfrm>
            <a:off x="7162800" y="290917"/>
            <a:ext cx="1371600" cy="430887"/>
          </a:xfrm>
          <a:prstGeom prst="rect">
            <a:avLst/>
          </a:prstGeom>
          <a:noFill/>
          <a:ln>
            <a:solidFill>
              <a:schemeClr val="tx1"/>
            </a:solidFill>
          </a:ln>
        </p:spPr>
        <p:txBody>
          <a:bodyPr wrap="square" rtlCol="0">
            <a:spAutoFit/>
          </a:bodyPr>
          <a:lstStyle/>
          <a:p>
            <a:r>
              <a:rPr lang="en-US" sz="2200" dirty="0"/>
              <a:t>Example 1</a:t>
            </a:r>
          </a:p>
        </p:txBody>
      </p:sp>
    </p:spTree>
    <p:extLst>
      <p:ext uri="{BB962C8B-B14F-4D97-AF65-F5344CB8AC3E}">
        <p14:creationId xmlns:p14="http://schemas.microsoft.com/office/powerpoint/2010/main" val="2357889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6ABA56A-EB38-4E9B-A5DB-8B5B229C0817}" type="slidenum">
              <a:rPr lang="en-US" smtClean="0"/>
              <a:pPr/>
              <a:t>13</a:t>
            </a:fld>
            <a:endParaRPr lang="en-US"/>
          </a:p>
        </p:txBody>
      </p:sp>
      <p:sp>
        <p:nvSpPr>
          <p:cNvPr id="7" name="Rectangle 6"/>
          <p:cNvSpPr/>
          <p:nvPr/>
        </p:nvSpPr>
        <p:spPr>
          <a:xfrm>
            <a:off x="533400" y="31956"/>
            <a:ext cx="5562600" cy="6878806"/>
          </a:xfrm>
          <a:prstGeom prst="rect">
            <a:avLst/>
          </a:prstGeom>
          <a:ln>
            <a:solidFill>
              <a:schemeClr val="accent1"/>
            </a:solidFill>
          </a:ln>
        </p:spPr>
        <p:txBody>
          <a:bodyPr wrap="square">
            <a:spAutoFit/>
          </a:bodyPr>
          <a:lstStyle/>
          <a:p>
            <a:r>
              <a:rPr lang="en-US" sz="2100" b="1" dirty="0"/>
              <a:t>class</a:t>
            </a:r>
            <a:r>
              <a:rPr lang="en-US" sz="2100" dirty="0"/>
              <a:t> TestJoinMethod2 </a:t>
            </a:r>
            <a:r>
              <a:rPr lang="en-US" sz="2100" b="1" dirty="0"/>
              <a:t>extends</a:t>
            </a:r>
            <a:r>
              <a:rPr lang="en-US" sz="2100" dirty="0"/>
              <a:t> Thread{  </a:t>
            </a:r>
          </a:p>
          <a:p>
            <a:r>
              <a:rPr lang="en-US" sz="2100" dirty="0"/>
              <a:t> </a:t>
            </a:r>
            <a:r>
              <a:rPr lang="en-US" sz="2100" b="1" dirty="0"/>
              <a:t>public</a:t>
            </a:r>
            <a:r>
              <a:rPr lang="en-US" sz="2100" dirty="0"/>
              <a:t> </a:t>
            </a:r>
            <a:r>
              <a:rPr lang="en-US" sz="2100" b="1" dirty="0"/>
              <a:t>void</a:t>
            </a:r>
            <a:r>
              <a:rPr lang="en-US" sz="2100" dirty="0"/>
              <a:t> run(){  </a:t>
            </a:r>
          </a:p>
          <a:p>
            <a:r>
              <a:rPr lang="en-US" sz="2100" dirty="0"/>
              <a:t>  </a:t>
            </a:r>
            <a:r>
              <a:rPr lang="en-US" sz="2100" b="1" dirty="0"/>
              <a:t>for</a:t>
            </a:r>
            <a:r>
              <a:rPr lang="en-US" sz="2100" dirty="0"/>
              <a:t>(</a:t>
            </a:r>
            <a:r>
              <a:rPr lang="en-US" sz="2100" b="1" dirty="0"/>
              <a:t>int</a:t>
            </a:r>
            <a:r>
              <a:rPr lang="en-US" sz="2100" dirty="0"/>
              <a:t> </a:t>
            </a:r>
            <a:r>
              <a:rPr lang="en-US" sz="2100" dirty="0" err="1"/>
              <a:t>i</a:t>
            </a:r>
            <a:r>
              <a:rPr lang="en-US" sz="2100" dirty="0"/>
              <a:t>=1;i&lt;=5;i++){  </a:t>
            </a:r>
          </a:p>
          <a:p>
            <a:r>
              <a:rPr lang="en-US" sz="2100" dirty="0"/>
              <a:t>   </a:t>
            </a:r>
            <a:r>
              <a:rPr lang="en-US" sz="2100" b="1" dirty="0"/>
              <a:t>try</a:t>
            </a:r>
            <a:r>
              <a:rPr lang="en-US" sz="2100" dirty="0"/>
              <a:t>{  </a:t>
            </a:r>
          </a:p>
          <a:p>
            <a:r>
              <a:rPr lang="en-US" sz="2100" dirty="0"/>
              <a:t>    </a:t>
            </a:r>
            <a:r>
              <a:rPr lang="en-US" sz="2100" dirty="0" err="1"/>
              <a:t>Thread.sleep</a:t>
            </a:r>
            <a:r>
              <a:rPr lang="en-US" sz="2100" dirty="0"/>
              <a:t>(500);  </a:t>
            </a:r>
          </a:p>
          <a:p>
            <a:r>
              <a:rPr lang="en-US" sz="2100" dirty="0"/>
              <a:t>   }</a:t>
            </a:r>
            <a:r>
              <a:rPr lang="en-US" sz="2100" b="1" dirty="0"/>
              <a:t>catch</a:t>
            </a:r>
            <a:r>
              <a:rPr lang="en-US" sz="2100" dirty="0"/>
              <a:t>(Exception e){</a:t>
            </a:r>
            <a:r>
              <a:rPr lang="en-US" sz="2100" dirty="0" err="1"/>
              <a:t>System.out.println</a:t>
            </a:r>
            <a:r>
              <a:rPr lang="en-US" sz="2100" dirty="0"/>
              <a:t>(e);}  </a:t>
            </a:r>
          </a:p>
          <a:p>
            <a:r>
              <a:rPr lang="en-US" sz="2100" dirty="0"/>
              <a:t>  </a:t>
            </a:r>
            <a:r>
              <a:rPr lang="en-US" sz="2100" dirty="0" err="1"/>
              <a:t>System.out.println</a:t>
            </a:r>
            <a:r>
              <a:rPr lang="en-US" sz="2100" dirty="0"/>
              <a:t>(</a:t>
            </a:r>
            <a:r>
              <a:rPr lang="en-US" sz="2100" dirty="0" err="1"/>
              <a:t>i</a:t>
            </a:r>
            <a:r>
              <a:rPr lang="en-US" sz="2100" dirty="0"/>
              <a:t>);  </a:t>
            </a:r>
          </a:p>
          <a:p>
            <a:r>
              <a:rPr lang="en-US" sz="2100" dirty="0"/>
              <a:t>  }  </a:t>
            </a:r>
          </a:p>
          <a:p>
            <a:r>
              <a:rPr lang="en-US" sz="2100" dirty="0"/>
              <a:t> }  </a:t>
            </a:r>
          </a:p>
          <a:p>
            <a:r>
              <a:rPr lang="en-US" sz="2100" b="1" dirty="0"/>
              <a:t>public</a:t>
            </a:r>
            <a:r>
              <a:rPr lang="en-US" sz="2100" dirty="0"/>
              <a:t> </a:t>
            </a:r>
            <a:r>
              <a:rPr lang="en-US" sz="2100" b="1" dirty="0"/>
              <a:t>static</a:t>
            </a:r>
            <a:r>
              <a:rPr lang="en-US" sz="2100" dirty="0"/>
              <a:t> </a:t>
            </a:r>
            <a:r>
              <a:rPr lang="en-US" sz="2100" b="1" dirty="0"/>
              <a:t>void</a:t>
            </a:r>
            <a:r>
              <a:rPr lang="en-US" sz="2100" dirty="0"/>
              <a:t> main(String </a:t>
            </a:r>
            <a:r>
              <a:rPr lang="en-US" sz="2100" dirty="0" err="1"/>
              <a:t>args</a:t>
            </a:r>
            <a:r>
              <a:rPr lang="en-US" sz="2100" dirty="0"/>
              <a:t>[]){  </a:t>
            </a:r>
          </a:p>
          <a:p>
            <a:r>
              <a:rPr lang="en-US" sz="2100" dirty="0"/>
              <a:t> TestJoinMethod2 t1=</a:t>
            </a:r>
            <a:r>
              <a:rPr lang="en-US" sz="2100" b="1" dirty="0"/>
              <a:t>new</a:t>
            </a:r>
            <a:r>
              <a:rPr lang="en-US" sz="2100" dirty="0"/>
              <a:t> TestJoinMethod2();  </a:t>
            </a:r>
          </a:p>
          <a:p>
            <a:r>
              <a:rPr lang="en-US" sz="2100" dirty="0"/>
              <a:t> TestJoinMethod2 t2=</a:t>
            </a:r>
            <a:r>
              <a:rPr lang="en-US" sz="2100" b="1" dirty="0"/>
              <a:t>new</a:t>
            </a:r>
            <a:r>
              <a:rPr lang="en-US" sz="2100" dirty="0"/>
              <a:t> TestJoinMethod2();  </a:t>
            </a:r>
          </a:p>
          <a:p>
            <a:r>
              <a:rPr lang="en-US" sz="2100" dirty="0"/>
              <a:t> TestJoinMethod2 t3=</a:t>
            </a:r>
            <a:r>
              <a:rPr lang="en-US" sz="2100" b="1" dirty="0"/>
              <a:t>new</a:t>
            </a:r>
            <a:r>
              <a:rPr lang="en-US" sz="2100" dirty="0"/>
              <a:t> TestJoinMethod2();  </a:t>
            </a:r>
          </a:p>
          <a:p>
            <a:r>
              <a:rPr lang="en-US" sz="2100" dirty="0"/>
              <a:t> t1.start();  </a:t>
            </a:r>
          </a:p>
          <a:p>
            <a:r>
              <a:rPr lang="en-US" sz="2100" dirty="0"/>
              <a:t> </a:t>
            </a:r>
            <a:r>
              <a:rPr lang="en-US" sz="2100" b="1" dirty="0"/>
              <a:t>try</a:t>
            </a:r>
            <a:r>
              <a:rPr lang="en-US" sz="2100" dirty="0"/>
              <a:t>{  </a:t>
            </a:r>
          </a:p>
          <a:p>
            <a:r>
              <a:rPr lang="en-US" sz="2100" dirty="0"/>
              <a:t>  t1.join(1500);  </a:t>
            </a:r>
          </a:p>
          <a:p>
            <a:r>
              <a:rPr lang="en-US" sz="2100" dirty="0"/>
              <a:t> }</a:t>
            </a:r>
            <a:r>
              <a:rPr lang="en-US" sz="2100" b="1" dirty="0"/>
              <a:t>catch</a:t>
            </a:r>
            <a:r>
              <a:rPr lang="en-US" sz="2100" dirty="0"/>
              <a:t>(Exception e){</a:t>
            </a:r>
            <a:r>
              <a:rPr lang="en-US" sz="2100" dirty="0" err="1"/>
              <a:t>System.out.println</a:t>
            </a:r>
            <a:r>
              <a:rPr lang="en-US" sz="2100" dirty="0"/>
              <a:t>(e);}  </a:t>
            </a:r>
          </a:p>
          <a:p>
            <a:r>
              <a:rPr lang="en-US" sz="2100" dirty="0"/>
              <a:t> t2.start();  </a:t>
            </a:r>
          </a:p>
          <a:p>
            <a:r>
              <a:rPr lang="en-US" sz="2100" dirty="0"/>
              <a:t> t3.start();  </a:t>
            </a:r>
          </a:p>
          <a:p>
            <a:r>
              <a:rPr lang="en-US" sz="2100" dirty="0"/>
              <a:t> }  </a:t>
            </a:r>
          </a:p>
          <a:p>
            <a:r>
              <a:rPr lang="en-US" sz="2100" dirty="0"/>
              <a:t>}</a:t>
            </a:r>
          </a:p>
        </p:txBody>
      </p:sp>
      <p:pic>
        <p:nvPicPr>
          <p:cNvPr id="41987" name="Picture 3"/>
          <p:cNvPicPr>
            <a:picLocks noChangeAspect="1" noChangeArrowheads="1"/>
          </p:cNvPicPr>
          <p:nvPr/>
        </p:nvPicPr>
        <p:blipFill>
          <a:blip r:embed="rId2"/>
          <a:srcRect/>
          <a:stretch>
            <a:fillRect/>
          </a:stretch>
        </p:blipFill>
        <p:spPr bwMode="auto">
          <a:xfrm>
            <a:off x="6172200" y="228600"/>
            <a:ext cx="1143000" cy="5681382"/>
          </a:xfrm>
          <a:prstGeom prst="rect">
            <a:avLst/>
          </a:prstGeom>
          <a:noFill/>
          <a:ln w="9525">
            <a:noFill/>
            <a:miter lim="800000"/>
            <a:headEnd/>
            <a:tailEnd/>
          </a:ln>
          <a:effectLst/>
        </p:spPr>
      </p:pic>
      <p:sp>
        <p:nvSpPr>
          <p:cNvPr id="9" name="Rectangle 8"/>
          <p:cNvSpPr/>
          <p:nvPr/>
        </p:nvSpPr>
        <p:spPr>
          <a:xfrm>
            <a:off x="7413523" y="1408615"/>
            <a:ext cx="1524000" cy="4154984"/>
          </a:xfrm>
          <a:prstGeom prst="rect">
            <a:avLst/>
          </a:prstGeom>
          <a:ln>
            <a:solidFill>
              <a:schemeClr val="accent1"/>
            </a:solidFill>
          </a:ln>
        </p:spPr>
        <p:txBody>
          <a:bodyPr wrap="square">
            <a:spAutoFit/>
          </a:bodyPr>
          <a:lstStyle/>
          <a:p>
            <a:r>
              <a:rPr lang="en-US" sz="2200" dirty="0"/>
              <a:t>In the above example, when t1 is completes its task for 1500 </a:t>
            </a:r>
            <a:r>
              <a:rPr lang="en-US" sz="2200" dirty="0" err="1"/>
              <a:t>miliseconds</a:t>
            </a:r>
            <a:r>
              <a:rPr lang="en-US" sz="2200" dirty="0"/>
              <a:t>(3 times) then t2 and t3 starts executing.</a:t>
            </a:r>
          </a:p>
        </p:txBody>
      </p:sp>
      <p:sp>
        <p:nvSpPr>
          <p:cNvPr id="6" name="TextBox 5"/>
          <p:cNvSpPr txBox="1"/>
          <p:nvPr/>
        </p:nvSpPr>
        <p:spPr>
          <a:xfrm>
            <a:off x="7413523" y="290917"/>
            <a:ext cx="1371600" cy="430887"/>
          </a:xfrm>
          <a:prstGeom prst="rect">
            <a:avLst/>
          </a:prstGeom>
          <a:noFill/>
          <a:ln>
            <a:solidFill>
              <a:schemeClr val="tx1"/>
            </a:solidFill>
          </a:ln>
        </p:spPr>
        <p:txBody>
          <a:bodyPr wrap="square" rtlCol="0">
            <a:spAutoFit/>
          </a:bodyPr>
          <a:lstStyle/>
          <a:p>
            <a:r>
              <a:rPr lang="en-US" sz="2200" dirty="0"/>
              <a:t>Example 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getName</a:t>
            </a:r>
            <a:r>
              <a:rPr lang="en-US" dirty="0"/>
              <a:t>(),</a:t>
            </a:r>
            <a:r>
              <a:rPr lang="en-US" dirty="0" err="1"/>
              <a:t>setName</a:t>
            </a:r>
            <a:r>
              <a:rPr lang="en-US" dirty="0"/>
              <a:t>(String) and </a:t>
            </a:r>
            <a:r>
              <a:rPr lang="en-US" dirty="0" err="1"/>
              <a:t>getId</a:t>
            </a:r>
            <a:r>
              <a:rPr lang="en-US" dirty="0"/>
              <a:t>() method:</a:t>
            </a:r>
          </a:p>
        </p:txBody>
      </p:sp>
      <p:sp>
        <p:nvSpPr>
          <p:cNvPr id="3" name="Content Placeholder 2"/>
          <p:cNvSpPr>
            <a:spLocks noGrp="1"/>
          </p:cNvSpPr>
          <p:nvPr>
            <p:ph idx="1"/>
          </p:nvPr>
        </p:nvSpPr>
        <p:spPr/>
        <p:txBody>
          <a:bodyPr>
            <a:normAutofit/>
          </a:bodyPr>
          <a:lstStyle/>
          <a:p>
            <a:r>
              <a:rPr lang="en-US" sz="2600" dirty="0"/>
              <a:t>public String </a:t>
            </a:r>
            <a:r>
              <a:rPr lang="en-US" sz="2600" dirty="0" err="1"/>
              <a:t>getName</a:t>
            </a:r>
            <a:r>
              <a:rPr lang="en-US" sz="2600" dirty="0"/>
              <a:t>()</a:t>
            </a:r>
          </a:p>
          <a:p>
            <a:r>
              <a:rPr lang="en-US" sz="2600" dirty="0"/>
              <a:t>public void </a:t>
            </a:r>
            <a:r>
              <a:rPr lang="en-US" sz="2600" dirty="0" err="1"/>
              <a:t>setName</a:t>
            </a:r>
            <a:r>
              <a:rPr lang="en-US" sz="2600" dirty="0"/>
              <a:t>(String name)</a:t>
            </a:r>
          </a:p>
          <a:p>
            <a:r>
              <a:rPr lang="en-US" sz="2600" dirty="0"/>
              <a:t>public long </a:t>
            </a:r>
            <a:r>
              <a:rPr lang="en-US" sz="2600" dirty="0" err="1"/>
              <a:t>getId</a:t>
            </a:r>
            <a:r>
              <a:rPr lang="en-US" sz="2600" dirty="0"/>
              <a:t>()</a:t>
            </a:r>
          </a:p>
        </p:txBody>
      </p:sp>
      <p:sp>
        <p:nvSpPr>
          <p:cNvPr id="4" name="Slide Number Placeholder 3"/>
          <p:cNvSpPr>
            <a:spLocks noGrp="1"/>
          </p:cNvSpPr>
          <p:nvPr>
            <p:ph type="sldNum" sz="quarter" idx="12"/>
          </p:nvPr>
        </p:nvSpPr>
        <p:spPr/>
        <p:txBody>
          <a:bodyPr/>
          <a:lstStyle/>
          <a:p>
            <a:fld id="{76ABA56A-EB38-4E9B-A5DB-8B5B229C0817}"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6ABA56A-EB38-4E9B-A5DB-8B5B229C0817}" type="slidenum">
              <a:rPr lang="en-US" smtClean="0"/>
              <a:pPr/>
              <a:t>15</a:t>
            </a:fld>
            <a:endParaRPr lang="en-US"/>
          </a:p>
        </p:txBody>
      </p:sp>
      <p:sp>
        <p:nvSpPr>
          <p:cNvPr id="5" name="Rectangle 4"/>
          <p:cNvSpPr/>
          <p:nvPr/>
        </p:nvSpPr>
        <p:spPr>
          <a:xfrm>
            <a:off x="228600" y="0"/>
            <a:ext cx="7010400" cy="5940088"/>
          </a:xfrm>
          <a:prstGeom prst="rect">
            <a:avLst/>
          </a:prstGeom>
          <a:ln>
            <a:solidFill>
              <a:schemeClr val="accent1"/>
            </a:solidFill>
          </a:ln>
        </p:spPr>
        <p:txBody>
          <a:bodyPr wrap="square">
            <a:spAutoFit/>
          </a:bodyPr>
          <a:lstStyle/>
          <a:p>
            <a:r>
              <a:rPr lang="en-US" sz="2000" b="1" dirty="0"/>
              <a:t>class</a:t>
            </a:r>
            <a:r>
              <a:rPr lang="en-US" sz="2000" dirty="0"/>
              <a:t> TestJoinMethod3 </a:t>
            </a:r>
            <a:r>
              <a:rPr lang="en-US" sz="2000" b="1" dirty="0"/>
              <a:t>extends</a:t>
            </a:r>
            <a:r>
              <a:rPr lang="en-US" sz="2000" dirty="0"/>
              <a:t> Thread{  </a:t>
            </a:r>
          </a:p>
          <a:p>
            <a:r>
              <a:rPr lang="en-US" sz="2000" dirty="0"/>
              <a:t>  </a:t>
            </a:r>
            <a:r>
              <a:rPr lang="en-US" sz="2000" b="1" dirty="0"/>
              <a:t>public</a:t>
            </a:r>
            <a:r>
              <a:rPr lang="en-US" sz="2000" dirty="0"/>
              <a:t> </a:t>
            </a:r>
            <a:r>
              <a:rPr lang="en-US" sz="2000" b="1" dirty="0"/>
              <a:t>void</a:t>
            </a:r>
            <a:r>
              <a:rPr lang="en-US" sz="2000" dirty="0"/>
              <a:t> run(){  </a:t>
            </a:r>
          </a:p>
          <a:p>
            <a:r>
              <a:rPr lang="en-US" sz="2000" dirty="0"/>
              <a:t>   </a:t>
            </a:r>
            <a:r>
              <a:rPr lang="en-US" sz="2000" dirty="0" err="1"/>
              <a:t>System.out.println</a:t>
            </a:r>
            <a:r>
              <a:rPr lang="en-US" sz="2000" dirty="0"/>
              <a:t>("running...");  </a:t>
            </a:r>
          </a:p>
          <a:p>
            <a:r>
              <a:rPr lang="en-US" sz="2000" dirty="0"/>
              <a:t>  }  </a:t>
            </a:r>
          </a:p>
          <a:p>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r>
              <a:rPr lang="en-US" sz="2000" dirty="0"/>
              <a:t>  TestJoinMethod3 t1=</a:t>
            </a:r>
            <a:r>
              <a:rPr lang="en-US" sz="2000" b="1" dirty="0"/>
              <a:t>new</a:t>
            </a:r>
            <a:r>
              <a:rPr lang="en-US" sz="2000" dirty="0"/>
              <a:t> TestJoinMethod3();  </a:t>
            </a:r>
          </a:p>
          <a:p>
            <a:r>
              <a:rPr lang="en-US" sz="2000" dirty="0"/>
              <a:t>  TestJoinMethod3 t2=</a:t>
            </a:r>
            <a:r>
              <a:rPr lang="en-US" sz="2000" b="1" dirty="0"/>
              <a:t>new</a:t>
            </a:r>
            <a:r>
              <a:rPr lang="en-US" sz="2000" dirty="0"/>
              <a:t> TestJoinMethod3();  </a:t>
            </a:r>
          </a:p>
          <a:p>
            <a:r>
              <a:rPr lang="en-US" sz="2000" dirty="0"/>
              <a:t>  </a:t>
            </a:r>
            <a:r>
              <a:rPr lang="en-US" sz="2000" dirty="0" err="1"/>
              <a:t>System.out.println</a:t>
            </a:r>
            <a:r>
              <a:rPr lang="en-US" sz="2000" dirty="0"/>
              <a:t>("Name of t1:"+t1.getName());  </a:t>
            </a:r>
          </a:p>
          <a:p>
            <a:r>
              <a:rPr lang="en-US" sz="2000" dirty="0"/>
              <a:t>  </a:t>
            </a:r>
            <a:r>
              <a:rPr lang="en-US" sz="2000" dirty="0" err="1"/>
              <a:t>System.out.println</a:t>
            </a:r>
            <a:r>
              <a:rPr lang="en-US" sz="2000" dirty="0"/>
              <a:t>("Name of t2:"+t2.getName());  </a:t>
            </a:r>
          </a:p>
          <a:p>
            <a:r>
              <a:rPr lang="en-US" sz="2000" dirty="0"/>
              <a:t>  </a:t>
            </a:r>
            <a:r>
              <a:rPr lang="en-US" sz="2000" dirty="0" err="1"/>
              <a:t>System.out.println</a:t>
            </a:r>
            <a:r>
              <a:rPr lang="en-US" sz="2000" dirty="0"/>
              <a:t>("id of t1:"+t1.getId());  </a:t>
            </a:r>
          </a:p>
          <a:p>
            <a:r>
              <a:rPr lang="en-US" sz="2000" dirty="0"/>
              <a:t>  </a:t>
            </a:r>
          </a:p>
          <a:p>
            <a:r>
              <a:rPr lang="en-US" sz="2000" dirty="0"/>
              <a:t>  t1.start();  </a:t>
            </a:r>
          </a:p>
          <a:p>
            <a:r>
              <a:rPr lang="en-US" sz="2000" dirty="0"/>
              <a:t>  t2.start();  </a:t>
            </a:r>
          </a:p>
          <a:p>
            <a:r>
              <a:rPr lang="en-US" sz="2000" dirty="0"/>
              <a:t>  </a:t>
            </a:r>
          </a:p>
          <a:p>
            <a:r>
              <a:rPr lang="en-US" sz="2000" dirty="0"/>
              <a:t>  t1.setName(“ICT");  </a:t>
            </a:r>
          </a:p>
          <a:p>
            <a:r>
              <a:rPr lang="en-US" sz="2000" dirty="0"/>
              <a:t>  </a:t>
            </a:r>
            <a:r>
              <a:rPr lang="en-US" sz="2000" dirty="0" err="1"/>
              <a:t>System.out.println</a:t>
            </a:r>
            <a:r>
              <a:rPr lang="en-US" sz="2000" dirty="0"/>
              <a:t>("After changing name of t1:"+t1.getName());  </a:t>
            </a:r>
          </a:p>
          <a:p>
            <a:r>
              <a:rPr lang="en-US" sz="2000" dirty="0"/>
              <a:t> }  </a:t>
            </a:r>
          </a:p>
          <a:p>
            <a:r>
              <a:rPr lang="en-US" sz="2000" dirty="0"/>
              <a:t>}</a:t>
            </a:r>
          </a:p>
        </p:txBody>
      </p:sp>
      <p:sp>
        <p:nvSpPr>
          <p:cNvPr id="45057" name="Rectangle 1"/>
          <p:cNvSpPr>
            <a:spLocks noChangeArrowheads="1"/>
          </p:cNvSpPr>
          <p:nvPr/>
        </p:nvSpPr>
        <p:spPr bwMode="auto">
          <a:xfrm>
            <a:off x="5663376" y="2438400"/>
            <a:ext cx="3429000" cy="2031325"/>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Output: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Name of t1:Thread-0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Name of t2:Thread-1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id of t1:8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running...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After </a:t>
            </a:r>
            <a:r>
              <a:rPr kumimoji="0" lang="en-US" b="0" i="0" u="none" strike="noStrike" cap="none" normalizeH="0" baseline="0" dirty="0" err="1">
                <a:ln>
                  <a:noFill/>
                </a:ln>
                <a:solidFill>
                  <a:srgbClr val="000000"/>
                </a:solidFill>
                <a:effectLst/>
                <a:latin typeface="Arial Unicode MS" pitchFamily="34" charset="-128"/>
                <a:cs typeface="Arial" pitchFamily="34" charset="0"/>
              </a:rPr>
              <a:t>changling</a:t>
            </a:r>
            <a:r>
              <a:rPr kumimoji="0" lang="en-US" b="0" i="0" u="none" strike="noStrike" cap="none" normalizeH="0" baseline="0" dirty="0">
                <a:ln>
                  <a:noFill/>
                </a:ln>
                <a:solidFill>
                  <a:srgbClr val="000000"/>
                </a:solidFill>
                <a:effectLst/>
                <a:latin typeface="Arial Unicode MS" pitchFamily="34" charset="-128"/>
                <a:cs typeface="Arial" pitchFamily="34" charset="0"/>
              </a:rPr>
              <a:t> name of t1: ICT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running...</a:t>
            </a:r>
            <a:r>
              <a:rPr kumimoji="0" lang="en-US" b="0" i="0" u="none" strike="noStrike" cap="none" normalizeH="0" baseline="0" dirty="0">
                <a:ln>
                  <a:noFill/>
                </a:ln>
                <a:solidFill>
                  <a:schemeClr val="tx1"/>
                </a:solidFill>
                <a:effectLst/>
                <a:latin typeface="Arial" pitchFamily="34" charset="0"/>
                <a:cs typeface="Arial" pitchFamily="34" charset="0"/>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10600" cy="715962"/>
          </a:xfrm>
        </p:spPr>
        <p:txBody>
          <a:bodyPr>
            <a:noAutofit/>
          </a:bodyPr>
          <a:lstStyle/>
          <a:p>
            <a:br>
              <a:rPr lang="en-US" sz="3600" b="1" dirty="0"/>
            </a:br>
            <a:r>
              <a:rPr lang="en-US" sz="3600" b="1" dirty="0"/>
              <a:t>Creating Thread by Implementing </a:t>
            </a:r>
            <a:r>
              <a:rPr lang="en-US" sz="3600" b="1" dirty="0" err="1"/>
              <a:t>Runnable</a:t>
            </a:r>
            <a:br>
              <a:rPr lang="en-US" sz="3600" b="1" dirty="0"/>
            </a:br>
            <a:endParaRPr lang="en-US" sz="3600" dirty="0"/>
          </a:p>
        </p:txBody>
      </p:sp>
      <p:sp>
        <p:nvSpPr>
          <p:cNvPr id="3" name="Content Placeholder 2"/>
          <p:cNvSpPr>
            <a:spLocks noGrp="1"/>
          </p:cNvSpPr>
          <p:nvPr>
            <p:ph idx="1"/>
          </p:nvPr>
        </p:nvSpPr>
        <p:spPr/>
        <p:txBody>
          <a:bodyPr>
            <a:normAutofit/>
          </a:bodyPr>
          <a:lstStyle/>
          <a:p>
            <a:pPr algn="just">
              <a:buNone/>
            </a:pPr>
            <a:r>
              <a:rPr lang="en-US" sz="2600" dirty="0"/>
              <a:t>	1) The easiest way to create a thread is to create a class that implements the </a:t>
            </a:r>
            <a:r>
              <a:rPr lang="en-US" sz="2600" b="1" dirty="0" err="1"/>
              <a:t>Runnable</a:t>
            </a:r>
            <a:r>
              <a:rPr lang="en-US" sz="2600" b="1" dirty="0"/>
              <a:t> </a:t>
            </a:r>
            <a:r>
              <a:rPr lang="en-US" sz="2600" dirty="0"/>
              <a:t>interface.</a:t>
            </a:r>
          </a:p>
          <a:p>
            <a:pPr algn="just">
              <a:buNone/>
            </a:pPr>
            <a:r>
              <a:rPr lang="en-US" sz="2600" b="1" dirty="0"/>
              <a:t>	2) </a:t>
            </a:r>
            <a:r>
              <a:rPr lang="en-US" sz="2600" dirty="0"/>
              <a:t>The </a:t>
            </a:r>
            <a:r>
              <a:rPr lang="en-US" sz="2600" b="1" dirty="0" err="1"/>
              <a:t>Runnable</a:t>
            </a:r>
            <a:r>
              <a:rPr lang="en-US" sz="2600" b="1" dirty="0"/>
              <a:t> interface </a:t>
            </a:r>
            <a:r>
              <a:rPr lang="en-US" sz="2600" dirty="0"/>
              <a:t>should be implemented by any class whose instances are intended to be executed by a thread</a:t>
            </a:r>
            <a:r>
              <a:rPr lang="en-US" sz="2600" b="1" dirty="0"/>
              <a:t>. </a:t>
            </a:r>
          </a:p>
          <a:p>
            <a:pPr algn="just">
              <a:buNone/>
            </a:pPr>
            <a:r>
              <a:rPr lang="en-US" sz="2600" b="1" dirty="0"/>
              <a:t>	3)To implement </a:t>
            </a:r>
            <a:r>
              <a:rPr lang="en-US" sz="2600" b="1" dirty="0" err="1"/>
              <a:t>Runnable</a:t>
            </a:r>
            <a:r>
              <a:rPr lang="en-US" sz="2600" b="1" dirty="0"/>
              <a:t>, a class need only </a:t>
            </a:r>
            <a:r>
              <a:rPr lang="en-US" sz="2600" dirty="0"/>
              <a:t>implement a single method called </a:t>
            </a:r>
            <a:r>
              <a:rPr lang="en-US" sz="2600" b="1" dirty="0"/>
              <a:t>run(), which is declared like this:</a:t>
            </a:r>
          </a:p>
          <a:p>
            <a:pPr algn="just">
              <a:buNone/>
            </a:pPr>
            <a:r>
              <a:rPr lang="en-US" sz="2600" dirty="0"/>
              <a:t>				</a:t>
            </a:r>
            <a:r>
              <a:rPr lang="en-US" sz="2600" dirty="0">
                <a:solidFill>
                  <a:srgbClr val="FF0000"/>
                </a:solidFill>
              </a:rPr>
              <a:t>public void run( )</a:t>
            </a:r>
          </a:p>
        </p:txBody>
      </p:sp>
      <p:sp>
        <p:nvSpPr>
          <p:cNvPr id="4" name="Slide Number Placeholder 3"/>
          <p:cNvSpPr>
            <a:spLocks noGrp="1"/>
          </p:cNvSpPr>
          <p:nvPr>
            <p:ph type="sldNum" sz="quarter" idx="12"/>
          </p:nvPr>
        </p:nvSpPr>
        <p:spPr/>
        <p:txBody>
          <a:bodyPr/>
          <a:lstStyle/>
          <a:p>
            <a:fld id="{76ABA56A-EB38-4E9B-A5DB-8B5B229C0817}"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After you create a class that implements </a:t>
            </a:r>
            <a:r>
              <a:rPr lang="en-US" sz="2600" b="1" dirty="0" err="1"/>
              <a:t>Runnable</a:t>
            </a:r>
            <a:r>
              <a:rPr lang="en-US" sz="2600" b="1" dirty="0"/>
              <a:t>, you will instantiate an object of </a:t>
            </a:r>
            <a:r>
              <a:rPr lang="en-US" sz="2600" dirty="0"/>
              <a:t>type Thread from within that class. Thread defines several constructors. The one that we will use is shown here:</a:t>
            </a:r>
          </a:p>
          <a:p>
            <a:pPr algn="just">
              <a:buNone/>
            </a:pPr>
            <a:r>
              <a:rPr lang="en-US" sz="2600" dirty="0"/>
              <a:t>		</a:t>
            </a:r>
            <a:r>
              <a:rPr lang="en-US" sz="2600" dirty="0">
                <a:solidFill>
                  <a:srgbClr val="FF0000"/>
                </a:solidFill>
              </a:rPr>
              <a:t>Thread(</a:t>
            </a:r>
            <a:r>
              <a:rPr lang="en-US" sz="2600" dirty="0" err="1">
                <a:solidFill>
                  <a:srgbClr val="FF0000"/>
                </a:solidFill>
              </a:rPr>
              <a:t>Runnable</a:t>
            </a:r>
            <a:r>
              <a:rPr lang="en-US" sz="2600" dirty="0">
                <a:solidFill>
                  <a:srgbClr val="FF0000"/>
                </a:solidFill>
              </a:rPr>
              <a:t> </a:t>
            </a:r>
            <a:r>
              <a:rPr lang="en-US" sz="2600" i="1" dirty="0" err="1">
                <a:solidFill>
                  <a:srgbClr val="FF0000"/>
                </a:solidFill>
              </a:rPr>
              <a:t>threadOb</a:t>
            </a:r>
            <a:r>
              <a:rPr lang="en-US" sz="2600" i="1" dirty="0">
                <a:solidFill>
                  <a:srgbClr val="FF0000"/>
                </a:solidFill>
              </a:rPr>
              <a:t>, String </a:t>
            </a:r>
            <a:r>
              <a:rPr lang="en-US" sz="2600" i="1" dirty="0" err="1">
                <a:solidFill>
                  <a:srgbClr val="FF0000"/>
                </a:solidFill>
              </a:rPr>
              <a:t>threadName</a:t>
            </a:r>
            <a:r>
              <a:rPr lang="en-US" sz="2600" i="1" dirty="0">
                <a:solidFill>
                  <a:srgbClr val="FF0000"/>
                </a:solidFill>
              </a:rPr>
              <a:t>)</a:t>
            </a:r>
          </a:p>
          <a:p>
            <a:pPr algn="just"/>
            <a:r>
              <a:rPr lang="en-US" sz="2600" dirty="0"/>
              <a:t>In this constructor, </a:t>
            </a:r>
            <a:r>
              <a:rPr lang="en-US" sz="2600" i="1" dirty="0" err="1"/>
              <a:t>threadOb</a:t>
            </a:r>
            <a:r>
              <a:rPr lang="en-US" sz="2600" i="1" dirty="0"/>
              <a:t> is an instance of a class that implements the </a:t>
            </a:r>
            <a:r>
              <a:rPr lang="en-US" sz="2600" b="1" i="1" dirty="0" err="1"/>
              <a:t>Runnable</a:t>
            </a:r>
            <a:r>
              <a:rPr lang="en-US" sz="2600" b="1" i="1" dirty="0"/>
              <a:t> </a:t>
            </a:r>
            <a:r>
              <a:rPr lang="en-US" sz="2600" dirty="0"/>
              <a:t>interface. The name of the new thread is specified by </a:t>
            </a:r>
            <a:r>
              <a:rPr lang="en-US" sz="2600" i="1" dirty="0" err="1"/>
              <a:t>threadName</a:t>
            </a:r>
            <a:r>
              <a:rPr lang="en-US" sz="2600" i="1" dirty="0"/>
              <a:t>.</a:t>
            </a:r>
            <a:endParaRPr lang="en-US" sz="2600" dirty="0"/>
          </a:p>
        </p:txBody>
      </p:sp>
      <p:sp>
        <p:nvSpPr>
          <p:cNvPr id="4" name="Slide Number Placeholder 3"/>
          <p:cNvSpPr>
            <a:spLocks noGrp="1"/>
          </p:cNvSpPr>
          <p:nvPr>
            <p:ph type="sldNum" sz="quarter" idx="12"/>
          </p:nvPr>
        </p:nvSpPr>
        <p:spPr/>
        <p:txBody>
          <a:bodyPr/>
          <a:lstStyle/>
          <a:p>
            <a:fld id="{76ABA56A-EB38-4E9B-A5DB-8B5B229C0817}" type="slidenum">
              <a:rPr lang="en-US" smtClean="0"/>
              <a:pPr/>
              <a:t>17</a:t>
            </a:fld>
            <a:endParaRPr lang="en-US"/>
          </a:p>
        </p:txBody>
      </p:sp>
      <p:sp>
        <p:nvSpPr>
          <p:cNvPr id="7" name="Title 1"/>
          <p:cNvSpPr txBox="1">
            <a:spLocks/>
          </p:cNvSpPr>
          <p:nvPr/>
        </p:nvSpPr>
        <p:spPr>
          <a:xfrm>
            <a:off x="304800" y="274638"/>
            <a:ext cx="8610600" cy="715962"/>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br>
              <a:rPr kumimoji="0" lang="en-US" sz="3600" b="1" i="0" u="none" strike="noStrike" kern="1200" cap="none" spc="0" normalizeH="0" baseline="0" noProof="0">
                <a:ln>
                  <a:noFill/>
                </a:ln>
                <a:solidFill>
                  <a:schemeClr val="tx1"/>
                </a:solidFill>
                <a:effectLst/>
                <a:uLnTx/>
                <a:uFillTx/>
                <a:latin typeface="+mj-lt"/>
                <a:ea typeface="+mj-ea"/>
                <a:cs typeface="+mj-cs"/>
              </a:rPr>
            </a:br>
            <a:r>
              <a:rPr kumimoji="0" lang="en-US" sz="3600" b="1" i="0" u="none" strike="noStrike" kern="1200" cap="none" spc="0" normalizeH="0" baseline="0" noProof="0">
                <a:ln>
                  <a:noFill/>
                </a:ln>
                <a:solidFill>
                  <a:schemeClr val="tx1"/>
                </a:solidFill>
                <a:effectLst/>
                <a:uLnTx/>
                <a:uFillTx/>
                <a:latin typeface="+mj-lt"/>
                <a:ea typeface="+mj-ea"/>
                <a:cs typeface="+mj-cs"/>
              </a:rPr>
              <a:t>Creating Thread by Implementing Runnable</a:t>
            </a:r>
            <a:br>
              <a:rPr kumimoji="0" lang="en-US" sz="3600" b="1" i="0" u="none" strike="noStrike" kern="1200" cap="none" spc="0" normalizeH="0" baseline="0" noProof="0">
                <a:ln>
                  <a:noFill/>
                </a:ln>
                <a:solidFill>
                  <a:schemeClr val="tx1"/>
                </a:solidFill>
                <a:effectLst/>
                <a:uLnTx/>
                <a:uFillTx/>
                <a:latin typeface="+mj-lt"/>
                <a:ea typeface="+mj-ea"/>
                <a:cs typeface="+mj-cs"/>
              </a:rPr>
            </a:b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700" dirty="0"/>
              <a:t>After the new thread is created, it will not start running until you call its </a:t>
            </a:r>
            <a:r>
              <a:rPr lang="en-US" sz="2700" b="1" dirty="0"/>
              <a:t>start() </a:t>
            </a:r>
            <a:r>
              <a:rPr lang="en-US" sz="2700" dirty="0"/>
              <a:t>method, which is declared within </a:t>
            </a:r>
            <a:r>
              <a:rPr lang="en-US" sz="2700" b="1" dirty="0"/>
              <a:t>Thread. </a:t>
            </a:r>
          </a:p>
          <a:p>
            <a:pPr algn="just"/>
            <a:r>
              <a:rPr lang="en-US" sz="2700" b="1" dirty="0"/>
              <a:t>In essence, start() executes a call to run().</a:t>
            </a:r>
          </a:p>
          <a:p>
            <a:pPr algn="just"/>
            <a:r>
              <a:rPr lang="en-US" sz="2700" dirty="0"/>
              <a:t>The </a:t>
            </a:r>
            <a:r>
              <a:rPr lang="en-US" sz="2700" b="1" dirty="0"/>
              <a:t>start() method is shown here:</a:t>
            </a:r>
          </a:p>
          <a:p>
            <a:pPr algn="just">
              <a:buNone/>
            </a:pPr>
            <a:r>
              <a:rPr lang="en-US" sz="2700" dirty="0"/>
              <a:t>				</a:t>
            </a:r>
            <a:r>
              <a:rPr lang="en-US" sz="2700" dirty="0">
                <a:solidFill>
                  <a:srgbClr val="FF0000"/>
                </a:solidFill>
              </a:rPr>
              <a:t>void start()</a:t>
            </a:r>
          </a:p>
        </p:txBody>
      </p:sp>
      <p:sp>
        <p:nvSpPr>
          <p:cNvPr id="4" name="Slide Number Placeholder 3"/>
          <p:cNvSpPr>
            <a:spLocks noGrp="1"/>
          </p:cNvSpPr>
          <p:nvPr>
            <p:ph type="sldNum" sz="quarter" idx="12"/>
          </p:nvPr>
        </p:nvSpPr>
        <p:spPr/>
        <p:txBody>
          <a:bodyPr/>
          <a:lstStyle/>
          <a:p>
            <a:fld id="{76ABA56A-EB38-4E9B-A5DB-8B5B229C0817}" type="slidenum">
              <a:rPr lang="en-US" smtClean="0"/>
              <a:pPr/>
              <a:t>18</a:t>
            </a:fld>
            <a:endParaRPr lang="en-US"/>
          </a:p>
        </p:txBody>
      </p:sp>
      <p:sp>
        <p:nvSpPr>
          <p:cNvPr id="7" name="Title 1"/>
          <p:cNvSpPr txBox="1">
            <a:spLocks/>
          </p:cNvSpPr>
          <p:nvPr/>
        </p:nvSpPr>
        <p:spPr>
          <a:xfrm>
            <a:off x="304800" y="274638"/>
            <a:ext cx="8610600" cy="715962"/>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br>
              <a:rPr kumimoji="0" lang="en-US" sz="3600" b="1" i="0" u="none" strike="noStrike" kern="1200" cap="none" spc="0" normalizeH="0" baseline="0" noProof="0">
                <a:ln>
                  <a:noFill/>
                </a:ln>
                <a:solidFill>
                  <a:schemeClr val="tx1"/>
                </a:solidFill>
                <a:effectLst/>
                <a:uLnTx/>
                <a:uFillTx/>
                <a:latin typeface="+mj-lt"/>
                <a:ea typeface="+mj-ea"/>
                <a:cs typeface="+mj-cs"/>
              </a:rPr>
            </a:br>
            <a:r>
              <a:rPr kumimoji="0" lang="en-US" sz="3600" b="1" i="0" u="none" strike="noStrike" kern="1200" cap="none" spc="0" normalizeH="0" baseline="0" noProof="0">
                <a:ln>
                  <a:noFill/>
                </a:ln>
                <a:solidFill>
                  <a:schemeClr val="tx1"/>
                </a:solidFill>
                <a:effectLst/>
                <a:uLnTx/>
                <a:uFillTx/>
                <a:latin typeface="+mj-lt"/>
                <a:ea typeface="+mj-ea"/>
                <a:cs typeface="+mj-cs"/>
              </a:rPr>
              <a:t>Creating Thread by Implementing Runnable</a:t>
            </a:r>
            <a:br>
              <a:rPr kumimoji="0" lang="en-US" sz="3600" b="1" i="0" u="none" strike="noStrike" kern="1200" cap="none" spc="0" normalizeH="0" baseline="0" noProof="0">
                <a:ln>
                  <a:noFill/>
                </a:ln>
                <a:solidFill>
                  <a:schemeClr val="tx1"/>
                </a:solidFill>
                <a:effectLst/>
                <a:uLnTx/>
                <a:uFillTx/>
                <a:latin typeface="+mj-lt"/>
                <a:ea typeface="+mj-ea"/>
                <a:cs typeface="+mj-cs"/>
              </a:rPr>
            </a:b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6ABA56A-EB38-4E9B-A5DB-8B5B229C0817}" type="slidenum">
              <a:rPr lang="en-US" smtClean="0"/>
              <a:pPr/>
              <a:t>19</a:t>
            </a:fld>
            <a:endParaRPr lang="en-US"/>
          </a:p>
        </p:txBody>
      </p:sp>
      <p:sp>
        <p:nvSpPr>
          <p:cNvPr id="1027" name="Rectangle 3"/>
          <p:cNvSpPr>
            <a:spLocks noChangeArrowheads="1"/>
          </p:cNvSpPr>
          <p:nvPr/>
        </p:nvSpPr>
        <p:spPr bwMode="auto">
          <a:xfrm>
            <a:off x="165274" y="0"/>
            <a:ext cx="6921326" cy="6858000"/>
          </a:xfrm>
          <a:prstGeom prst="rect">
            <a:avLst/>
          </a:prstGeom>
          <a:noFill/>
          <a:ln w="9525">
            <a:solidFill>
              <a:schemeClr val="accent1"/>
            </a:solidFill>
            <a:miter lim="800000"/>
            <a:headEnd/>
            <a:tailEnd/>
          </a:ln>
          <a:effectLst/>
        </p:spPr>
        <p:txBody>
          <a:bodyPr vert="horz" wrap="square" lIns="0" tIns="0" rIns="0" bIns="114264"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000088"/>
                </a:solidFill>
                <a:effectLst/>
                <a:latin typeface="Menlo"/>
                <a:cs typeface="Arial" pitchFamily="34" charset="0"/>
              </a:rPr>
              <a:t>class</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err="1">
                <a:ln>
                  <a:noFill/>
                </a:ln>
                <a:solidFill>
                  <a:srgbClr val="7F0055"/>
                </a:solidFill>
                <a:effectLst/>
                <a:latin typeface="Menlo"/>
                <a:cs typeface="Arial" pitchFamily="34" charset="0"/>
              </a:rPr>
              <a:t>RunnableDemo</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a:ln>
                  <a:noFill/>
                </a:ln>
                <a:solidFill>
                  <a:srgbClr val="000088"/>
                </a:solidFill>
                <a:effectLst/>
                <a:latin typeface="Menlo"/>
                <a:cs typeface="Arial" pitchFamily="34" charset="0"/>
              </a:rPr>
              <a:t>implements</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a:ln>
                  <a:noFill/>
                </a:ln>
                <a:solidFill>
                  <a:srgbClr val="7F0055"/>
                </a:solidFill>
                <a:effectLst/>
                <a:latin typeface="Menlo"/>
                <a:cs typeface="Arial" pitchFamily="34" charset="0"/>
              </a:rPr>
              <a:t>Runnable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a:ln>
                  <a:noFill/>
                </a:ln>
                <a:solidFill>
                  <a:srgbClr val="000088"/>
                </a:solidFill>
                <a:effectLst/>
                <a:latin typeface="Menlo"/>
                <a:cs typeface="Arial" pitchFamily="34" charset="0"/>
              </a:rPr>
              <a:t>private</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a:ln>
                  <a:noFill/>
                </a:ln>
                <a:solidFill>
                  <a:srgbClr val="7F0055"/>
                </a:solidFill>
                <a:effectLst/>
                <a:latin typeface="Menlo"/>
                <a:cs typeface="Arial" pitchFamily="34" charset="0"/>
              </a:rPr>
              <a:t>Thread</a:t>
            </a:r>
            <a:r>
              <a:rPr kumimoji="0" lang="en-US" sz="1700" b="0" i="0" u="none" strike="noStrike" cap="none" normalizeH="0" baseline="0" dirty="0">
                <a:ln>
                  <a:noFill/>
                </a:ln>
                <a:solidFill>
                  <a:srgbClr val="313131"/>
                </a:solidFill>
                <a:effectLst/>
                <a:latin typeface="Menlo"/>
                <a:cs typeface="Arial" pitchFamily="34" charset="0"/>
              </a:rPr>
              <a:t> t</a:t>
            </a:r>
            <a:r>
              <a:rPr kumimoji="0" lang="en-US" sz="1700" b="0" i="0" u="none" strike="noStrike" cap="none" normalizeH="0" baseline="0" dirty="0">
                <a:ln>
                  <a:noFill/>
                </a:ln>
                <a:solidFill>
                  <a:srgbClr val="666600"/>
                </a:solidFill>
                <a:effectLst/>
                <a:latin typeface="Menlo"/>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a:ln>
                  <a:noFill/>
                </a:ln>
                <a:solidFill>
                  <a:srgbClr val="000088"/>
                </a:solidFill>
                <a:effectLst/>
                <a:latin typeface="Menlo"/>
                <a:cs typeface="Arial" pitchFamily="34" charset="0"/>
              </a:rPr>
              <a:t>private</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a:ln>
                  <a:noFill/>
                </a:ln>
                <a:solidFill>
                  <a:srgbClr val="7F0055"/>
                </a:solidFill>
                <a:effectLst/>
                <a:latin typeface="Menlo"/>
                <a:cs typeface="Arial" pitchFamily="34" charset="0"/>
              </a:rPr>
              <a:t>String</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err="1">
                <a:ln>
                  <a:noFill/>
                </a:ln>
                <a:solidFill>
                  <a:srgbClr val="313131"/>
                </a:solidFill>
                <a:effectLst/>
                <a:latin typeface="Menlo"/>
                <a:cs typeface="Arial" pitchFamily="34" charset="0"/>
              </a:rPr>
              <a:t>threadName</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a:ln>
                  <a:noFill/>
                </a:ln>
                <a:solidFill>
                  <a:srgbClr val="313131"/>
                </a:solidFill>
                <a:effectLst/>
                <a:latin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7F0055"/>
                </a:solidFill>
                <a:effectLst/>
                <a:latin typeface="Menlo"/>
                <a:cs typeface="Arial" pitchFamily="34" charset="0"/>
              </a:rPr>
              <a:t>   </a:t>
            </a:r>
            <a:r>
              <a:rPr kumimoji="0" lang="en-US" sz="1700" b="0" i="0" u="none" strike="noStrike" cap="none" normalizeH="0" baseline="0" dirty="0" err="1">
                <a:ln>
                  <a:noFill/>
                </a:ln>
                <a:solidFill>
                  <a:srgbClr val="7F0055"/>
                </a:solidFill>
                <a:effectLst/>
                <a:latin typeface="Menlo"/>
                <a:cs typeface="Arial" pitchFamily="34" charset="0"/>
              </a:rPr>
              <a:t>RunnableDemo</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a:ln>
                  <a:noFill/>
                </a:ln>
                <a:solidFill>
                  <a:srgbClr val="7F0055"/>
                </a:solidFill>
                <a:effectLst/>
                <a:latin typeface="Menlo"/>
                <a:cs typeface="Arial" pitchFamily="34" charset="0"/>
              </a:rPr>
              <a:t>String</a:t>
            </a:r>
            <a:r>
              <a:rPr kumimoji="0" lang="en-US" sz="1700" b="0" i="0" u="none" strike="noStrike" cap="none" normalizeH="0" baseline="0" dirty="0">
                <a:ln>
                  <a:noFill/>
                </a:ln>
                <a:solidFill>
                  <a:srgbClr val="313131"/>
                </a:solidFill>
                <a:effectLst/>
                <a:latin typeface="Menlo"/>
                <a:cs typeface="Arial" pitchFamily="34" charset="0"/>
              </a:rPr>
              <a:t> name</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a:ln>
                  <a:noFill/>
                </a:ln>
                <a:solidFill>
                  <a:srgbClr val="666600"/>
                </a:solidFill>
                <a:effectLst/>
                <a:latin typeface="Menlo"/>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700" dirty="0">
                <a:solidFill>
                  <a:srgbClr val="666600"/>
                </a:solidFill>
                <a:latin typeface="Menlo"/>
                <a:cs typeface="Arial" pitchFamily="34" charset="0"/>
              </a:rPr>
              <a:t>   </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err="1">
                <a:ln>
                  <a:noFill/>
                </a:ln>
                <a:solidFill>
                  <a:srgbClr val="313131"/>
                </a:solidFill>
                <a:effectLst/>
                <a:latin typeface="Menlo"/>
                <a:cs typeface="Arial" pitchFamily="34" charset="0"/>
              </a:rPr>
              <a:t>threadName</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a:ln>
                  <a:noFill/>
                </a:ln>
                <a:solidFill>
                  <a:srgbClr val="313131"/>
                </a:solidFill>
                <a:effectLst/>
                <a:latin typeface="Menlo"/>
                <a:cs typeface="Arial" pitchFamily="34" charset="0"/>
              </a:rPr>
              <a:t> name</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a:ln>
                  <a:noFill/>
                </a:ln>
                <a:solidFill>
                  <a:srgbClr val="313131"/>
                </a:solidFill>
                <a:effectLst/>
                <a:latin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700" dirty="0">
                <a:solidFill>
                  <a:srgbClr val="313131"/>
                </a:solidFill>
                <a:latin typeface="Menlo"/>
                <a:cs typeface="Arial" pitchFamily="34" charset="0"/>
              </a:rPr>
              <a:t>    </a:t>
            </a:r>
            <a:r>
              <a:rPr kumimoji="0" lang="en-US" sz="1700" b="0" i="0" u="none" strike="noStrike" cap="none" normalizeH="0" baseline="0" dirty="0" err="1">
                <a:ln>
                  <a:noFill/>
                </a:ln>
                <a:solidFill>
                  <a:srgbClr val="7F0055"/>
                </a:solidFill>
                <a:effectLst/>
                <a:latin typeface="Menlo"/>
                <a:cs typeface="Arial" pitchFamily="34" charset="0"/>
              </a:rPr>
              <a:t>System</a:t>
            </a:r>
            <a:r>
              <a:rPr kumimoji="0" lang="en-US" sz="1700" b="0" i="0" u="none" strike="noStrike" cap="none" normalizeH="0" baseline="0" dirty="0" err="1">
                <a:ln>
                  <a:noFill/>
                </a:ln>
                <a:solidFill>
                  <a:srgbClr val="666600"/>
                </a:solidFill>
                <a:effectLst/>
                <a:latin typeface="Menlo"/>
                <a:cs typeface="Arial" pitchFamily="34" charset="0"/>
              </a:rPr>
              <a:t>.</a:t>
            </a:r>
            <a:r>
              <a:rPr kumimoji="0" lang="en-US" sz="1700" b="0" i="0" u="none" strike="noStrike" cap="none" normalizeH="0" baseline="0" dirty="0" err="1">
                <a:ln>
                  <a:noFill/>
                </a:ln>
                <a:solidFill>
                  <a:srgbClr val="000088"/>
                </a:solidFill>
                <a:effectLst/>
                <a:latin typeface="Menlo"/>
                <a:cs typeface="Arial" pitchFamily="34" charset="0"/>
              </a:rPr>
              <a:t>out</a:t>
            </a:r>
            <a:r>
              <a:rPr kumimoji="0" lang="en-US" sz="1700" b="0" i="0" u="none" strike="noStrike" cap="none" normalizeH="0" baseline="0" dirty="0" err="1">
                <a:ln>
                  <a:noFill/>
                </a:ln>
                <a:solidFill>
                  <a:srgbClr val="666600"/>
                </a:solidFill>
                <a:effectLst/>
                <a:latin typeface="Menlo"/>
                <a:cs typeface="Arial" pitchFamily="34" charset="0"/>
              </a:rPr>
              <a:t>.</a:t>
            </a:r>
            <a:r>
              <a:rPr kumimoji="0" lang="en-US" sz="1700" b="0" i="0" u="none" strike="noStrike" cap="none" normalizeH="0" baseline="0" dirty="0" err="1">
                <a:ln>
                  <a:noFill/>
                </a:ln>
                <a:solidFill>
                  <a:srgbClr val="313131"/>
                </a:solidFill>
                <a:effectLst/>
                <a:latin typeface="Menlo"/>
                <a:cs typeface="Arial" pitchFamily="34" charset="0"/>
              </a:rPr>
              <a:t>println</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a:ln>
                  <a:noFill/>
                </a:ln>
                <a:solidFill>
                  <a:srgbClr val="008800"/>
                </a:solidFill>
                <a:effectLst/>
                <a:latin typeface="Menlo"/>
                <a:cs typeface="Arial" pitchFamily="34" charset="0"/>
              </a:rPr>
              <a:t>"Creating "</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err="1">
                <a:ln>
                  <a:noFill/>
                </a:ln>
                <a:solidFill>
                  <a:srgbClr val="313131"/>
                </a:solidFill>
                <a:effectLst/>
                <a:latin typeface="Menlo"/>
                <a:cs typeface="Arial" pitchFamily="34" charset="0"/>
              </a:rPr>
              <a:t>threadName</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a:ln>
                  <a:noFill/>
                </a:ln>
                <a:solidFill>
                  <a:srgbClr val="313131"/>
                </a:solidFill>
                <a:effectLst/>
                <a:latin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666600"/>
                </a:solidFill>
                <a:effectLst/>
                <a:latin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a:ln>
                  <a:noFill/>
                </a:ln>
                <a:solidFill>
                  <a:srgbClr val="000088"/>
                </a:solidFill>
                <a:effectLst/>
                <a:latin typeface="Menlo"/>
                <a:cs typeface="Arial" pitchFamily="34" charset="0"/>
              </a:rPr>
              <a:t>public</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a:ln>
                  <a:noFill/>
                </a:ln>
                <a:solidFill>
                  <a:srgbClr val="000088"/>
                </a:solidFill>
                <a:effectLst/>
                <a:latin typeface="Menlo"/>
                <a:cs typeface="Arial" pitchFamily="34" charset="0"/>
              </a:rPr>
              <a:t>void</a:t>
            </a:r>
            <a:r>
              <a:rPr kumimoji="0" lang="en-US" sz="1700" b="0" i="0" u="none" strike="noStrike" cap="none" normalizeH="0" baseline="0" dirty="0">
                <a:ln>
                  <a:noFill/>
                </a:ln>
                <a:solidFill>
                  <a:srgbClr val="313131"/>
                </a:solidFill>
                <a:effectLst/>
                <a:latin typeface="Menlo"/>
                <a:cs typeface="Arial" pitchFamily="34" charset="0"/>
              </a:rPr>
              <a:t> run</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a:ln>
                  <a:noFill/>
                </a:ln>
                <a:solidFill>
                  <a:srgbClr val="313131"/>
                </a:solidFill>
                <a:effectLst/>
                <a:latin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700" dirty="0">
                <a:solidFill>
                  <a:srgbClr val="313131"/>
                </a:solidFill>
                <a:latin typeface="Menlo"/>
                <a:cs typeface="Arial" pitchFamily="34" charset="0"/>
              </a:rPr>
              <a:t>        </a:t>
            </a:r>
            <a:r>
              <a:rPr kumimoji="0" lang="en-US" sz="1700" b="0" i="0" u="none" strike="noStrike" cap="none" normalizeH="0" baseline="0" dirty="0" err="1">
                <a:ln>
                  <a:noFill/>
                </a:ln>
                <a:solidFill>
                  <a:srgbClr val="7F0055"/>
                </a:solidFill>
                <a:effectLst/>
                <a:latin typeface="Menlo"/>
                <a:cs typeface="Arial" pitchFamily="34" charset="0"/>
              </a:rPr>
              <a:t>System</a:t>
            </a:r>
            <a:r>
              <a:rPr kumimoji="0" lang="en-US" sz="1700" b="0" i="0" u="none" strike="noStrike" cap="none" normalizeH="0" baseline="0" dirty="0" err="1">
                <a:ln>
                  <a:noFill/>
                </a:ln>
                <a:solidFill>
                  <a:srgbClr val="666600"/>
                </a:solidFill>
                <a:effectLst/>
                <a:latin typeface="Menlo"/>
                <a:cs typeface="Arial" pitchFamily="34" charset="0"/>
              </a:rPr>
              <a:t>.</a:t>
            </a:r>
            <a:r>
              <a:rPr kumimoji="0" lang="en-US" sz="1700" b="0" i="0" u="none" strike="noStrike" cap="none" normalizeH="0" baseline="0" dirty="0" err="1">
                <a:ln>
                  <a:noFill/>
                </a:ln>
                <a:solidFill>
                  <a:srgbClr val="000088"/>
                </a:solidFill>
                <a:effectLst/>
                <a:latin typeface="Menlo"/>
                <a:cs typeface="Arial" pitchFamily="34" charset="0"/>
              </a:rPr>
              <a:t>out</a:t>
            </a:r>
            <a:r>
              <a:rPr kumimoji="0" lang="en-US" sz="1700" b="0" i="0" u="none" strike="noStrike" cap="none" normalizeH="0" baseline="0" dirty="0" err="1">
                <a:ln>
                  <a:noFill/>
                </a:ln>
                <a:solidFill>
                  <a:srgbClr val="666600"/>
                </a:solidFill>
                <a:effectLst/>
                <a:latin typeface="Menlo"/>
                <a:cs typeface="Arial" pitchFamily="34" charset="0"/>
              </a:rPr>
              <a:t>.</a:t>
            </a:r>
            <a:r>
              <a:rPr kumimoji="0" lang="en-US" sz="1700" b="0" i="0" u="none" strike="noStrike" cap="none" normalizeH="0" baseline="0" dirty="0" err="1">
                <a:ln>
                  <a:noFill/>
                </a:ln>
                <a:solidFill>
                  <a:srgbClr val="313131"/>
                </a:solidFill>
                <a:effectLst/>
                <a:latin typeface="Menlo"/>
                <a:cs typeface="Arial" pitchFamily="34" charset="0"/>
              </a:rPr>
              <a:t>println</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a:ln>
                  <a:noFill/>
                </a:ln>
                <a:solidFill>
                  <a:srgbClr val="008800"/>
                </a:solidFill>
                <a:effectLst/>
                <a:latin typeface="Menlo"/>
                <a:cs typeface="Arial" pitchFamily="34" charset="0"/>
              </a:rPr>
              <a:t>"Running "</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err="1">
                <a:ln>
                  <a:noFill/>
                </a:ln>
                <a:solidFill>
                  <a:srgbClr val="313131"/>
                </a:solidFill>
                <a:effectLst/>
                <a:latin typeface="Menlo"/>
                <a:cs typeface="Arial" pitchFamily="34" charset="0"/>
              </a:rPr>
              <a:t>threadName</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a:ln>
                  <a:noFill/>
                </a:ln>
                <a:solidFill>
                  <a:srgbClr val="313131"/>
                </a:solidFill>
                <a:effectLst/>
                <a:latin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700" dirty="0">
                <a:solidFill>
                  <a:srgbClr val="313131"/>
                </a:solidFill>
                <a:latin typeface="Menlo"/>
                <a:cs typeface="Arial" pitchFamily="34" charset="0"/>
              </a:rPr>
              <a:t>        </a:t>
            </a:r>
            <a:r>
              <a:rPr kumimoji="0" lang="en-US" sz="1700" b="0" i="0" u="none" strike="noStrike" cap="none" normalizeH="0" baseline="0" dirty="0">
                <a:ln>
                  <a:noFill/>
                </a:ln>
                <a:solidFill>
                  <a:srgbClr val="000088"/>
                </a:solidFill>
                <a:effectLst/>
                <a:latin typeface="Menlo"/>
                <a:cs typeface="Arial" pitchFamily="34" charset="0"/>
              </a:rPr>
              <a:t>try</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a:ln>
                  <a:noFill/>
                </a:ln>
                <a:solidFill>
                  <a:srgbClr val="313131"/>
                </a:solidFill>
                <a:effectLst/>
                <a:latin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700" dirty="0">
                <a:solidFill>
                  <a:srgbClr val="313131"/>
                </a:solidFill>
                <a:latin typeface="Menlo"/>
                <a:cs typeface="Arial" pitchFamily="34" charset="0"/>
              </a:rPr>
              <a:t>             </a:t>
            </a:r>
            <a:r>
              <a:rPr kumimoji="0" lang="en-US" sz="1700" b="0" i="0" u="none" strike="noStrike" cap="none" normalizeH="0" baseline="0" dirty="0">
                <a:ln>
                  <a:noFill/>
                </a:ln>
                <a:solidFill>
                  <a:srgbClr val="000088"/>
                </a:solidFill>
                <a:effectLst/>
                <a:latin typeface="Menlo"/>
                <a:cs typeface="Arial" pitchFamily="34" charset="0"/>
              </a:rPr>
              <a:t>for</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err="1">
                <a:ln>
                  <a:noFill/>
                </a:ln>
                <a:solidFill>
                  <a:srgbClr val="000088"/>
                </a:solidFill>
                <a:effectLst/>
                <a:latin typeface="Menlo"/>
                <a:cs typeface="Arial" pitchFamily="34" charset="0"/>
              </a:rPr>
              <a:t>int</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err="1">
                <a:ln>
                  <a:noFill/>
                </a:ln>
                <a:solidFill>
                  <a:srgbClr val="313131"/>
                </a:solidFill>
                <a:effectLst/>
                <a:latin typeface="Menlo"/>
                <a:cs typeface="Arial" pitchFamily="34" charset="0"/>
              </a:rPr>
              <a:t>i</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a:ln>
                  <a:noFill/>
                </a:ln>
                <a:solidFill>
                  <a:srgbClr val="006666"/>
                </a:solidFill>
                <a:effectLst/>
                <a:latin typeface="Menlo"/>
                <a:cs typeface="Arial" pitchFamily="34" charset="0"/>
              </a:rPr>
              <a:t>4</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err="1">
                <a:ln>
                  <a:noFill/>
                </a:ln>
                <a:solidFill>
                  <a:srgbClr val="313131"/>
                </a:solidFill>
                <a:effectLst/>
                <a:latin typeface="Menlo"/>
                <a:cs typeface="Arial" pitchFamily="34" charset="0"/>
              </a:rPr>
              <a:t>i</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a:ln>
                  <a:noFill/>
                </a:ln>
                <a:solidFill>
                  <a:srgbClr val="666600"/>
                </a:solidFill>
                <a:effectLst/>
                <a:latin typeface="Menlo"/>
                <a:cs typeface="Arial" pitchFamily="34" charset="0"/>
              </a:rPr>
              <a:t>&gt;</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a:ln>
                  <a:noFill/>
                </a:ln>
                <a:solidFill>
                  <a:srgbClr val="006666"/>
                </a:solidFill>
                <a:effectLst/>
                <a:latin typeface="Menlo"/>
                <a:cs typeface="Arial" pitchFamily="34" charset="0"/>
              </a:rPr>
              <a:t>0</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err="1">
                <a:ln>
                  <a:noFill/>
                </a:ln>
                <a:solidFill>
                  <a:srgbClr val="313131"/>
                </a:solidFill>
                <a:effectLst/>
                <a:latin typeface="Menlo"/>
                <a:cs typeface="Arial" pitchFamily="34" charset="0"/>
              </a:rPr>
              <a:t>i</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a:ln>
                  <a:noFill/>
                </a:ln>
                <a:solidFill>
                  <a:srgbClr val="313131"/>
                </a:solidFill>
                <a:effectLst/>
                <a:latin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700" dirty="0">
                <a:solidFill>
                  <a:srgbClr val="313131"/>
                </a:solidFill>
                <a:latin typeface="Menlo"/>
                <a:cs typeface="Arial" pitchFamily="34" charset="0"/>
              </a:rPr>
              <a:t>                   </a:t>
            </a:r>
            <a:r>
              <a:rPr kumimoji="0" lang="en-US" sz="1700" b="0" i="0" u="none" strike="noStrike" cap="none" normalizeH="0" baseline="0" dirty="0" err="1">
                <a:ln>
                  <a:noFill/>
                </a:ln>
                <a:solidFill>
                  <a:srgbClr val="7F0055"/>
                </a:solidFill>
                <a:effectLst/>
                <a:latin typeface="Menlo"/>
                <a:cs typeface="Arial" pitchFamily="34" charset="0"/>
              </a:rPr>
              <a:t>System</a:t>
            </a:r>
            <a:r>
              <a:rPr kumimoji="0" lang="en-US" sz="1700" b="0" i="0" u="none" strike="noStrike" cap="none" normalizeH="0" baseline="0" dirty="0" err="1">
                <a:ln>
                  <a:noFill/>
                </a:ln>
                <a:solidFill>
                  <a:srgbClr val="666600"/>
                </a:solidFill>
                <a:effectLst/>
                <a:latin typeface="Menlo"/>
                <a:cs typeface="Arial" pitchFamily="34" charset="0"/>
              </a:rPr>
              <a:t>.</a:t>
            </a:r>
            <a:r>
              <a:rPr kumimoji="0" lang="en-US" sz="1700" b="0" i="0" u="none" strike="noStrike" cap="none" normalizeH="0" baseline="0" dirty="0" err="1">
                <a:ln>
                  <a:noFill/>
                </a:ln>
                <a:solidFill>
                  <a:srgbClr val="000088"/>
                </a:solidFill>
                <a:effectLst/>
                <a:latin typeface="Menlo"/>
                <a:cs typeface="Arial" pitchFamily="34" charset="0"/>
              </a:rPr>
              <a:t>out</a:t>
            </a:r>
            <a:r>
              <a:rPr kumimoji="0" lang="en-US" sz="1700" b="0" i="0" u="none" strike="noStrike" cap="none" normalizeH="0" baseline="0" dirty="0" err="1">
                <a:ln>
                  <a:noFill/>
                </a:ln>
                <a:solidFill>
                  <a:srgbClr val="666600"/>
                </a:solidFill>
                <a:effectLst/>
                <a:latin typeface="Menlo"/>
                <a:cs typeface="Arial" pitchFamily="34" charset="0"/>
              </a:rPr>
              <a:t>.</a:t>
            </a:r>
            <a:r>
              <a:rPr kumimoji="0" lang="en-US" sz="1700" b="0" i="0" u="none" strike="noStrike" cap="none" normalizeH="0" baseline="0" dirty="0" err="1">
                <a:ln>
                  <a:noFill/>
                </a:ln>
                <a:solidFill>
                  <a:srgbClr val="313131"/>
                </a:solidFill>
                <a:effectLst/>
                <a:latin typeface="Menlo"/>
                <a:cs typeface="Arial" pitchFamily="34" charset="0"/>
              </a:rPr>
              <a:t>println</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a:ln>
                  <a:noFill/>
                </a:ln>
                <a:solidFill>
                  <a:srgbClr val="008800"/>
                </a:solidFill>
                <a:effectLst/>
                <a:latin typeface="Menlo"/>
                <a:cs typeface="Arial" pitchFamily="34" charset="0"/>
              </a:rPr>
              <a:t>"Thread: "</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err="1">
                <a:ln>
                  <a:noFill/>
                </a:ln>
                <a:solidFill>
                  <a:srgbClr val="313131"/>
                </a:solidFill>
                <a:effectLst/>
                <a:latin typeface="Menlo"/>
                <a:cs typeface="Arial" pitchFamily="34" charset="0"/>
              </a:rPr>
              <a:t>threadName</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a:ln>
                  <a:noFill/>
                </a:ln>
                <a:solidFill>
                  <a:srgbClr val="008800"/>
                </a:solidFill>
                <a:effectLst/>
                <a:latin typeface="Menlo"/>
                <a:cs typeface="Arial" pitchFamily="34" charset="0"/>
              </a:rPr>
              <a:t>", "</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err="1">
                <a:ln>
                  <a:noFill/>
                </a:ln>
                <a:solidFill>
                  <a:srgbClr val="313131"/>
                </a:solidFill>
                <a:effectLst/>
                <a:latin typeface="Menlo"/>
                <a:cs typeface="Arial" pitchFamily="34" charset="0"/>
              </a:rPr>
              <a:t>i</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a:ln>
                  <a:noFill/>
                </a:ln>
                <a:solidFill>
                  <a:srgbClr val="313131"/>
                </a:solidFill>
                <a:effectLst/>
                <a:latin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700" dirty="0">
                <a:solidFill>
                  <a:srgbClr val="313131"/>
                </a:solidFill>
                <a:latin typeface="Menlo"/>
                <a:cs typeface="Arial" pitchFamily="34" charset="0"/>
              </a:rPr>
              <a:t>                   </a:t>
            </a:r>
            <a:r>
              <a:rPr kumimoji="0" lang="en-US" sz="1700" b="0" i="0" u="none" strike="noStrike" cap="none" normalizeH="0" baseline="0" dirty="0">
                <a:ln>
                  <a:noFill/>
                </a:ln>
                <a:solidFill>
                  <a:srgbClr val="880000"/>
                </a:solidFill>
                <a:effectLst/>
                <a:latin typeface="Menlo"/>
                <a:cs typeface="Arial" pitchFamily="34" charset="0"/>
              </a:rPr>
              <a:t>// Let the thread sleep for a while.</a:t>
            </a:r>
            <a:r>
              <a:rPr kumimoji="0" lang="en-US" sz="1700" b="0" i="0" u="none" strike="noStrike" cap="none" normalizeH="0" baseline="0" dirty="0">
                <a:ln>
                  <a:noFill/>
                </a:ln>
                <a:solidFill>
                  <a:srgbClr val="313131"/>
                </a:solidFill>
                <a:effectLst/>
                <a:latin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700" dirty="0">
                <a:solidFill>
                  <a:srgbClr val="313131"/>
                </a:solidFill>
                <a:latin typeface="Menlo"/>
                <a:cs typeface="Arial" pitchFamily="34" charset="0"/>
              </a:rPr>
              <a:t>                   </a:t>
            </a:r>
            <a:r>
              <a:rPr kumimoji="0" lang="en-US" sz="1700" b="0" i="0" u="none" strike="noStrike" cap="none" normalizeH="0" baseline="0" dirty="0" err="1">
                <a:ln>
                  <a:noFill/>
                </a:ln>
                <a:solidFill>
                  <a:srgbClr val="7F0055"/>
                </a:solidFill>
                <a:effectLst/>
                <a:latin typeface="Menlo"/>
                <a:cs typeface="Arial" pitchFamily="34" charset="0"/>
              </a:rPr>
              <a:t>Thread</a:t>
            </a:r>
            <a:r>
              <a:rPr kumimoji="0" lang="en-US" sz="1700" b="0" i="0" u="none" strike="noStrike" cap="none" normalizeH="0" baseline="0" dirty="0" err="1">
                <a:ln>
                  <a:noFill/>
                </a:ln>
                <a:solidFill>
                  <a:srgbClr val="666600"/>
                </a:solidFill>
                <a:effectLst/>
                <a:latin typeface="Menlo"/>
                <a:cs typeface="Arial" pitchFamily="34" charset="0"/>
              </a:rPr>
              <a:t>.</a:t>
            </a:r>
            <a:r>
              <a:rPr kumimoji="0" lang="en-US" sz="1700" b="0" i="0" u="none" strike="noStrike" cap="none" normalizeH="0" baseline="0" dirty="0" err="1">
                <a:ln>
                  <a:noFill/>
                </a:ln>
                <a:solidFill>
                  <a:srgbClr val="313131"/>
                </a:solidFill>
                <a:effectLst/>
                <a:latin typeface="Menlo"/>
                <a:cs typeface="Arial" pitchFamily="34" charset="0"/>
              </a:rPr>
              <a:t>sleep</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a:ln>
                  <a:noFill/>
                </a:ln>
                <a:solidFill>
                  <a:srgbClr val="006666"/>
                </a:solidFill>
                <a:effectLst/>
                <a:latin typeface="Menlo"/>
                <a:cs typeface="Arial" pitchFamily="34" charset="0"/>
              </a:rPr>
              <a:t>50</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a:ln>
                  <a:noFill/>
                </a:ln>
                <a:solidFill>
                  <a:srgbClr val="313131"/>
                </a:solidFill>
                <a:effectLst/>
                <a:latin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700" dirty="0">
                <a:solidFill>
                  <a:srgbClr val="313131"/>
                </a:solidFill>
                <a:latin typeface="Menlo"/>
                <a:cs typeface="Arial" pitchFamily="34" charset="0"/>
              </a:rPr>
              <a:t>        </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a:ln>
                  <a:noFill/>
                </a:ln>
                <a:solidFill>
                  <a:srgbClr val="000088"/>
                </a:solidFill>
                <a:effectLst/>
                <a:latin typeface="Menlo"/>
                <a:cs typeface="Arial" pitchFamily="34" charset="0"/>
              </a:rPr>
              <a:t>catch</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err="1">
                <a:ln>
                  <a:noFill/>
                </a:ln>
                <a:solidFill>
                  <a:srgbClr val="7F0055"/>
                </a:solidFill>
                <a:effectLst/>
                <a:latin typeface="Menlo"/>
                <a:cs typeface="Arial" pitchFamily="34" charset="0"/>
              </a:rPr>
              <a:t>InterruptedException</a:t>
            </a:r>
            <a:r>
              <a:rPr kumimoji="0" lang="en-US" sz="1700" b="0" i="0" u="none" strike="noStrike" cap="none" normalizeH="0" baseline="0" dirty="0">
                <a:ln>
                  <a:noFill/>
                </a:ln>
                <a:solidFill>
                  <a:srgbClr val="313131"/>
                </a:solidFill>
                <a:effectLst/>
                <a:latin typeface="Menlo"/>
                <a:cs typeface="Arial" pitchFamily="34" charset="0"/>
              </a:rPr>
              <a:t> e</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a:ln>
                  <a:noFill/>
                </a:ln>
                <a:solidFill>
                  <a:srgbClr val="313131"/>
                </a:solidFill>
                <a:effectLst/>
                <a:latin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700" dirty="0">
                <a:solidFill>
                  <a:srgbClr val="313131"/>
                </a:solidFill>
                <a:latin typeface="Menlo"/>
                <a:cs typeface="Arial" pitchFamily="34" charset="0"/>
              </a:rPr>
              <a:t>             </a:t>
            </a:r>
            <a:r>
              <a:rPr kumimoji="0" lang="en-US" sz="1700" b="0" i="0" u="none" strike="noStrike" cap="none" normalizeH="0" baseline="0" dirty="0" err="1">
                <a:ln>
                  <a:noFill/>
                </a:ln>
                <a:solidFill>
                  <a:srgbClr val="7F0055"/>
                </a:solidFill>
                <a:effectLst/>
                <a:latin typeface="Menlo"/>
                <a:cs typeface="Arial" pitchFamily="34" charset="0"/>
              </a:rPr>
              <a:t>System</a:t>
            </a:r>
            <a:r>
              <a:rPr kumimoji="0" lang="en-US" sz="1700" b="0" i="0" u="none" strike="noStrike" cap="none" normalizeH="0" baseline="0" dirty="0" err="1">
                <a:ln>
                  <a:noFill/>
                </a:ln>
                <a:solidFill>
                  <a:srgbClr val="666600"/>
                </a:solidFill>
                <a:effectLst/>
                <a:latin typeface="Menlo"/>
                <a:cs typeface="Arial" pitchFamily="34" charset="0"/>
              </a:rPr>
              <a:t>.</a:t>
            </a:r>
            <a:r>
              <a:rPr kumimoji="0" lang="en-US" sz="1700" b="0" i="0" u="none" strike="noStrike" cap="none" normalizeH="0" baseline="0" dirty="0" err="1">
                <a:ln>
                  <a:noFill/>
                </a:ln>
                <a:solidFill>
                  <a:srgbClr val="000088"/>
                </a:solidFill>
                <a:effectLst/>
                <a:latin typeface="Menlo"/>
                <a:cs typeface="Arial" pitchFamily="34" charset="0"/>
              </a:rPr>
              <a:t>out</a:t>
            </a:r>
            <a:r>
              <a:rPr kumimoji="0" lang="en-US" sz="1700" b="0" i="0" u="none" strike="noStrike" cap="none" normalizeH="0" baseline="0" dirty="0" err="1">
                <a:ln>
                  <a:noFill/>
                </a:ln>
                <a:solidFill>
                  <a:srgbClr val="666600"/>
                </a:solidFill>
                <a:effectLst/>
                <a:latin typeface="Menlo"/>
                <a:cs typeface="Arial" pitchFamily="34" charset="0"/>
              </a:rPr>
              <a:t>.</a:t>
            </a:r>
            <a:r>
              <a:rPr kumimoji="0" lang="en-US" sz="1700" b="0" i="0" u="none" strike="noStrike" cap="none" normalizeH="0" baseline="0" dirty="0" err="1">
                <a:ln>
                  <a:noFill/>
                </a:ln>
                <a:solidFill>
                  <a:srgbClr val="313131"/>
                </a:solidFill>
                <a:effectLst/>
                <a:latin typeface="Menlo"/>
                <a:cs typeface="Arial" pitchFamily="34" charset="0"/>
              </a:rPr>
              <a:t>println</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a:ln>
                  <a:noFill/>
                </a:ln>
                <a:solidFill>
                  <a:srgbClr val="008800"/>
                </a:solidFill>
                <a:effectLst/>
                <a:latin typeface="Menlo"/>
                <a:cs typeface="Arial" pitchFamily="34" charset="0"/>
              </a:rPr>
              <a:t>"Thread "</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err="1">
                <a:ln>
                  <a:noFill/>
                </a:ln>
                <a:solidFill>
                  <a:srgbClr val="313131"/>
                </a:solidFill>
                <a:effectLst/>
                <a:latin typeface="Menlo"/>
                <a:cs typeface="Arial" pitchFamily="34" charset="0"/>
              </a:rPr>
              <a:t>threadName</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a:ln>
                  <a:noFill/>
                </a:ln>
                <a:solidFill>
                  <a:srgbClr val="008800"/>
                </a:solidFill>
                <a:effectLst/>
                <a:latin typeface="Menlo"/>
                <a:cs typeface="Arial" pitchFamily="34" charset="0"/>
              </a:rPr>
              <a:t>" interrupted."</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a:ln>
                  <a:noFill/>
                </a:ln>
                <a:solidFill>
                  <a:srgbClr val="313131"/>
                </a:solidFill>
                <a:effectLst/>
                <a:latin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700" dirty="0">
                <a:solidFill>
                  <a:srgbClr val="313131"/>
                </a:solidFill>
                <a:latin typeface="Menlo"/>
                <a:cs typeface="Arial" pitchFamily="34" charset="0"/>
              </a:rPr>
              <a:t>        </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a:ln>
                  <a:noFill/>
                </a:ln>
                <a:solidFill>
                  <a:srgbClr val="313131"/>
                </a:solidFill>
                <a:effectLst/>
                <a:latin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700" dirty="0">
                <a:solidFill>
                  <a:srgbClr val="313131"/>
                </a:solidFill>
                <a:latin typeface="Menlo"/>
                <a:cs typeface="Arial" pitchFamily="34" charset="0"/>
              </a:rPr>
              <a:t>       </a:t>
            </a:r>
            <a:r>
              <a:rPr kumimoji="0" lang="en-US" sz="1700" b="0" i="0" u="none" strike="noStrike" cap="none" normalizeH="0" baseline="0" dirty="0" err="1">
                <a:ln>
                  <a:noFill/>
                </a:ln>
                <a:solidFill>
                  <a:srgbClr val="7F0055"/>
                </a:solidFill>
                <a:effectLst/>
                <a:latin typeface="Menlo"/>
                <a:cs typeface="Arial" pitchFamily="34" charset="0"/>
              </a:rPr>
              <a:t>System</a:t>
            </a:r>
            <a:r>
              <a:rPr kumimoji="0" lang="en-US" sz="1700" b="0" i="0" u="none" strike="noStrike" cap="none" normalizeH="0" baseline="0" dirty="0" err="1">
                <a:ln>
                  <a:noFill/>
                </a:ln>
                <a:solidFill>
                  <a:srgbClr val="666600"/>
                </a:solidFill>
                <a:effectLst/>
                <a:latin typeface="Menlo"/>
                <a:cs typeface="Arial" pitchFamily="34" charset="0"/>
              </a:rPr>
              <a:t>.</a:t>
            </a:r>
            <a:r>
              <a:rPr kumimoji="0" lang="en-US" sz="1700" b="0" i="0" u="none" strike="noStrike" cap="none" normalizeH="0" baseline="0" dirty="0" err="1">
                <a:ln>
                  <a:noFill/>
                </a:ln>
                <a:solidFill>
                  <a:srgbClr val="000088"/>
                </a:solidFill>
                <a:effectLst/>
                <a:latin typeface="Menlo"/>
                <a:cs typeface="Arial" pitchFamily="34" charset="0"/>
              </a:rPr>
              <a:t>out</a:t>
            </a:r>
            <a:r>
              <a:rPr kumimoji="0" lang="en-US" sz="1700" b="0" i="0" u="none" strike="noStrike" cap="none" normalizeH="0" baseline="0" dirty="0" err="1">
                <a:ln>
                  <a:noFill/>
                </a:ln>
                <a:solidFill>
                  <a:srgbClr val="666600"/>
                </a:solidFill>
                <a:effectLst/>
                <a:latin typeface="Menlo"/>
                <a:cs typeface="Arial" pitchFamily="34" charset="0"/>
              </a:rPr>
              <a:t>.</a:t>
            </a:r>
            <a:r>
              <a:rPr kumimoji="0" lang="en-US" sz="1700" b="0" i="0" u="none" strike="noStrike" cap="none" normalizeH="0" baseline="0" dirty="0" err="1">
                <a:ln>
                  <a:noFill/>
                </a:ln>
                <a:solidFill>
                  <a:srgbClr val="313131"/>
                </a:solidFill>
                <a:effectLst/>
                <a:latin typeface="Menlo"/>
                <a:cs typeface="Arial" pitchFamily="34" charset="0"/>
              </a:rPr>
              <a:t>println</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a:ln>
                  <a:noFill/>
                </a:ln>
                <a:solidFill>
                  <a:srgbClr val="008800"/>
                </a:solidFill>
                <a:effectLst/>
                <a:latin typeface="Menlo"/>
                <a:cs typeface="Arial" pitchFamily="34" charset="0"/>
              </a:rPr>
              <a:t>"Thread "</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err="1">
                <a:ln>
                  <a:noFill/>
                </a:ln>
                <a:solidFill>
                  <a:srgbClr val="313131"/>
                </a:solidFill>
                <a:effectLst/>
                <a:latin typeface="Menlo"/>
                <a:cs typeface="Arial" pitchFamily="34" charset="0"/>
              </a:rPr>
              <a:t>threadName</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a:ln>
                  <a:noFill/>
                </a:ln>
                <a:solidFill>
                  <a:srgbClr val="008800"/>
                </a:solidFill>
                <a:effectLst/>
                <a:latin typeface="Menlo"/>
                <a:cs typeface="Arial" pitchFamily="34" charset="0"/>
              </a:rPr>
              <a:t>" exiting."</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a:ln>
                  <a:noFill/>
                </a:ln>
                <a:solidFill>
                  <a:srgbClr val="313131"/>
                </a:solidFill>
                <a:effectLst/>
                <a:latin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666600"/>
                </a:solidFill>
                <a:effectLst/>
                <a:latin typeface="Menlo"/>
                <a:cs typeface="Arial" pitchFamily="34" charset="0"/>
              </a:rPr>
              <a:t>    }</a:t>
            </a:r>
            <a:r>
              <a:rPr kumimoji="0" lang="en-US" sz="1700" b="0" i="0" u="none" strike="noStrike" cap="none" normalizeH="0" baseline="0" dirty="0">
                <a:ln>
                  <a:noFill/>
                </a:ln>
                <a:solidFill>
                  <a:srgbClr val="313131"/>
                </a:solidFill>
                <a:effectLst/>
                <a:latin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000088"/>
                </a:solidFill>
                <a:effectLst/>
                <a:latin typeface="Menlo"/>
                <a:cs typeface="Arial" pitchFamily="34" charset="0"/>
              </a:rPr>
              <a:t>    public</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a:ln>
                  <a:noFill/>
                </a:ln>
                <a:solidFill>
                  <a:srgbClr val="000088"/>
                </a:solidFill>
                <a:effectLst/>
                <a:latin typeface="Menlo"/>
                <a:cs typeface="Arial" pitchFamily="34" charset="0"/>
              </a:rPr>
              <a:t>void</a:t>
            </a:r>
            <a:r>
              <a:rPr kumimoji="0" lang="en-US" sz="1700" b="0" i="0" u="none" strike="noStrike" cap="none" normalizeH="0" baseline="0" dirty="0">
                <a:ln>
                  <a:noFill/>
                </a:ln>
                <a:solidFill>
                  <a:srgbClr val="313131"/>
                </a:solidFill>
                <a:effectLst/>
                <a:latin typeface="Menlo"/>
                <a:cs typeface="Arial" pitchFamily="34" charset="0"/>
              </a:rPr>
              <a:t> start </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a:ln>
                  <a:noFill/>
                </a:ln>
                <a:solidFill>
                  <a:srgbClr val="313131"/>
                </a:solidFill>
                <a:effectLst/>
                <a:latin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700" dirty="0">
                <a:solidFill>
                  <a:srgbClr val="313131"/>
                </a:solidFill>
                <a:latin typeface="Menlo"/>
                <a:cs typeface="Arial" pitchFamily="34" charset="0"/>
              </a:rPr>
              <a:t>        </a:t>
            </a:r>
            <a:r>
              <a:rPr kumimoji="0" lang="en-US" sz="1700" b="0" i="0" u="none" strike="noStrike" cap="none" normalizeH="0" baseline="0" dirty="0" err="1">
                <a:ln>
                  <a:noFill/>
                </a:ln>
                <a:solidFill>
                  <a:srgbClr val="7F0055"/>
                </a:solidFill>
                <a:effectLst/>
                <a:latin typeface="Menlo"/>
                <a:cs typeface="Arial" pitchFamily="34" charset="0"/>
              </a:rPr>
              <a:t>System</a:t>
            </a:r>
            <a:r>
              <a:rPr kumimoji="0" lang="en-US" sz="1700" b="0" i="0" u="none" strike="noStrike" cap="none" normalizeH="0" baseline="0" dirty="0" err="1">
                <a:ln>
                  <a:noFill/>
                </a:ln>
                <a:solidFill>
                  <a:srgbClr val="666600"/>
                </a:solidFill>
                <a:effectLst/>
                <a:latin typeface="Menlo"/>
                <a:cs typeface="Arial" pitchFamily="34" charset="0"/>
              </a:rPr>
              <a:t>.</a:t>
            </a:r>
            <a:r>
              <a:rPr kumimoji="0" lang="en-US" sz="1700" b="0" i="0" u="none" strike="noStrike" cap="none" normalizeH="0" baseline="0" dirty="0" err="1">
                <a:ln>
                  <a:noFill/>
                </a:ln>
                <a:solidFill>
                  <a:srgbClr val="000088"/>
                </a:solidFill>
                <a:effectLst/>
                <a:latin typeface="Menlo"/>
                <a:cs typeface="Arial" pitchFamily="34" charset="0"/>
              </a:rPr>
              <a:t>out</a:t>
            </a:r>
            <a:r>
              <a:rPr kumimoji="0" lang="en-US" sz="1700" b="0" i="0" u="none" strike="noStrike" cap="none" normalizeH="0" baseline="0" dirty="0" err="1">
                <a:ln>
                  <a:noFill/>
                </a:ln>
                <a:solidFill>
                  <a:srgbClr val="666600"/>
                </a:solidFill>
                <a:effectLst/>
                <a:latin typeface="Menlo"/>
                <a:cs typeface="Arial" pitchFamily="34" charset="0"/>
              </a:rPr>
              <a:t>.</a:t>
            </a:r>
            <a:r>
              <a:rPr kumimoji="0" lang="en-US" sz="1700" b="0" i="0" u="none" strike="noStrike" cap="none" normalizeH="0" baseline="0" dirty="0" err="1">
                <a:ln>
                  <a:noFill/>
                </a:ln>
                <a:solidFill>
                  <a:srgbClr val="313131"/>
                </a:solidFill>
                <a:effectLst/>
                <a:latin typeface="Menlo"/>
                <a:cs typeface="Arial" pitchFamily="34" charset="0"/>
              </a:rPr>
              <a:t>println</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a:ln>
                  <a:noFill/>
                </a:ln>
                <a:solidFill>
                  <a:srgbClr val="008800"/>
                </a:solidFill>
                <a:effectLst/>
                <a:latin typeface="Menlo"/>
                <a:cs typeface="Arial" pitchFamily="34" charset="0"/>
              </a:rPr>
              <a:t>"Starting "</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err="1">
                <a:ln>
                  <a:noFill/>
                </a:ln>
                <a:solidFill>
                  <a:srgbClr val="313131"/>
                </a:solidFill>
                <a:effectLst/>
                <a:latin typeface="Menlo"/>
                <a:cs typeface="Arial" pitchFamily="34" charset="0"/>
              </a:rPr>
              <a:t>threadName</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a:ln>
                  <a:noFill/>
                </a:ln>
                <a:solidFill>
                  <a:srgbClr val="313131"/>
                </a:solidFill>
                <a:effectLst/>
                <a:latin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700" dirty="0">
                <a:solidFill>
                  <a:srgbClr val="313131"/>
                </a:solidFill>
                <a:latin typeface="Menlo"/>
                <a:cs typeface="Arial" pitchFamily="34" charset="0"/>
              </a:rPr>
              <a:t>        </a:t>
            </a:r>
            <a:r>
              <a:rPr kumimoji="0" lang="en-US" sz="1700" b="0" i="0" u="none" strike="noStrike" cap="none" normalizeH="0" baseline="0" dirty="0">
                <a:ln>
                  <a:noFill/>
                </a:ln>
                <a:solidFill>
                  <a:srgbClr val="000088"/>
                </a:solidFill>
                <a:effectLst/>
                <a:latin typeface="Menlo"/>
                <a:cs typeface="Arial" pitchFamily="34" charset="0"/>
              </a:rPr>
              <a:t>if</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a:ln>
                  <a:noFill/>
                </a:ln>
                <a:solidFill>
                  <a:srgbClr val="313131"/>
                </a:solidFill>
                <a:effectLst/>
                <a:latin typeface="Menlo"/>
                <a:cs typeface="Arial" pitchFamily="34" charset="0"/>
              </a:rPr>
              <a:t>t </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a:ln>
                  <a:noFill/>
                </a:ln>
                <a:solidFill>
                  <a:srgbClr val="000088"/>
                </a:solidFill>
                <a:effectLst/>
                <a:latin typeface="Menlo"/>
                <a:cs typeface="Arial" pitchFamily="34" charset="0"/>
              </a:rPr>
              <a:t>null</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a:ln>
                  <a:noFill/>
                </a:ln>
                <a:solidFill>
                  <a:srgbClr val="666600"/>
                </a:solidFill>
                <a:effectLst/>
                <a:latin typeface="Menlo"/>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700" dirty="0">
                <a:solidFill>
                  <a:srgbClr val="313131"/>
                </a:solidFill>
                <a:latin typeface="Menlo"/>
                <a:cs typeface="Arial" pitchFamily="34" charset="0"/>
              </a:rPr>
              <a:t>             </a:t>
            </a:r>
            <a:r>
              <a:rPr kumimoji="0" lang="en-US" sz="1700" b="0" i="0" u="none" strike="noStrike" cap="none" normalizeH="0" baseline="0" dirty="0">
                <a:ln>
                  <a:noFill/>
                </a:ln>
                <a:solidFill>
                  <a:srgbClr val="313131"/>
                </a:solidFill>
                <a:effectLst/>
                <a:latin typeface="Menlo"/>
                <a:cs typeface="Arial" pitchFamily="34" charset="0"/>
              </a:rPr>
              <a:t>t </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a:ln>
                  <a:noFill/>
                </a:ln>
                <a:solidFill>
                  <a:srgbClr val="000088"/>
                </a:solidFill>
                <a:effectLst/>
                <a:latin typeface="Menlo"/>
                <a:cs typeface="Arial" pitchFamily="34" charset="0"/>
              </a:rPr>
              <a:t>new</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a:ln>
                  <a:noFill/>
                </a:ln>
                <a:solidFill>
                  <a:srgbClr val="7F0055"/>
                </a:solidFill>
                <a:effectLst/>
                <a:latin typeface="Menlo"/>
                <a:cs typeface="Arial" pitchFamily="34" charset="0"/>
              </a:rPr>
              <a:t>Thread</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a:ln>
                  <a:noFill/>
                </a:ln>
                <a:solidFill>
                  <a:srgbClr val="000088"/>
                </a:solidFill>
                <a:effectLst/>
                <a:latin typeface="Menlo"/>
                <a:cs typeface="Arial" pitchFamily="34" charset="0"/>
              </a:rPr>
              <a:t>this</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err="1">
                <a:ln>
                  <a:noFill/>
                </a:ln>
                <a:solidFill>
                  <a:srgbClr val="313131"/>
                </a:solidFill>
                <a:effectLst/>
                <a:latin typeface="Menlo"/>
                <a:cs typeface="Arial" pitchFamily="34" charset="0"/>
              </a:rPr>
              <a:t>threadName</a:t>
            </a:r>
            <a:r>
              <a:rPr kumimoji="0" lang="en-US" sz="1700" b="0" i="0" u="none" strike="noStrike" cap="none" normalizeH="0" baseline="0" dirty="0">
                <a:ln>
                  <a:noFill/>
                </a:ln>
                <a:solidFill>
                  <a:srgbClr val="666600"/>
                </a:solidFill>
                <a:effectLst/>
                <a:latin typeface="Menlo"/>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700" dirty="0">
                <a:solidFill>
                  <a:srgbClr val="666600"/>
                </a:solidFill>
                <a:latin typeface="Menlo"/>
                <a:cs typeface="Arial" pitchFamily="34" charset="0"/>
              </a:rPr>
              <a:t>       </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err="1">
                <a:ln>
                  <a:noFill/>
                </a:ln>
                <a:solidFill>
                  <a:srgbClr val="313131"/>
                </a:solidFill>
                <a:effectLst/>
                <a:latin typeface="Menlo"/>
                <a:cs typeface="Arial" pitchFamily="34" charset="0"/>
              </a:rPr>
              <a:t>t</a:t>
            </a:r>
            <a:r>
              <a:rPr kumimoji="0" lang="en-US" sz="1700" b="0" i="0" u="none" strike="noStrike" cap="none" normalizeH="0" baseline="0" dirty="0" err="1">
                <a:ln>
                  <a:noFill/>
                </a:ln>
                <a:solidFill>
                  <a:srgbClr val="666600"/>
                </a:solidFill>
                <a:effectLst/>
                <a:latin typeface="Menlo"/>
                <a:cs typeface="Arial" pitchFamily="34" charset="0"/>
              </a:rPr>
              <a:t>.</a:t>
            </a:r>
            <a:r>
              <a:rPr kumimoji="0" lang="en-US" sz="1700" b="0" i="0" u="none" strike="noStrike" cap="none" normalizeH="0" baseline="0" dirty="0" err="1">
                <a:ln>
                  <a:noFill/>
                </a:ln>
                <a:solidFill>
                  <a:srgbClr val="313131"/>
                </a:solidFill>
                <a:effectLst/>
                <a:latin typeface="Menlo"/>
                <a:cs typeface="Arial" pitchFamily="34" charset="0"/>
              </a:rPr>
              <a:t>start</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a:ln>
                  <a:noFill/>
                </a:ln>
                <a:solidFill>
                  <a:srgbClr val="666600"/>
                </a:solidFill>
                <a:effectLst/>
                <a:latin typeface="Menlo"/>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313131"/>
                </a:solidFill>
                <a:effectLst/>
                <a:latin typeface="Menlo"/>
                <a:cs typeface="Arial" pitchFamily="34" charset="0"/>
              </a:rPr>
              <a:t>    </a:t>
            </a:r>
            <a:r>
              <a:rPr kumimoji="0" lang="en-US" sz="1700" b="0" i="0" u="none" strike="noStrike" cap="none" normalizeH="0" baseline="0" dirty="0">
                <a:ln>
                  <a:noFill/>
                </a:ln>
                <a:solidFill>
                  <a:srgbClr val="666600"/>
                </a:solidFill>
                <a:effectLst/>
                <a:latin typeface="Menlo"/>
                <a:cs typeface="Arial" pitchFamily="34" charset="0"/>
              </a:rPr>
              <a:t>}</a:t>
            </a:r>
            <a:r>
              <a:rPr kumimoji="0" lang="en-US" sz="1700" b="0" i="0" u="none" strike="noStrike" cap="none" normalizeH="0" baseline="0" dirty="0">
                <a:ln>
                  <a:noFill/>
                </a:ln>
                <a:solidFill>
                  <a:srgbClr val="313131"/>
                </a:solidFill>
                <a:effectLst/>
                <a:latin typeface="Menl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666600"/>
                </a:solidFill>
                <a:effectLst/>
                <a:latin typeface="Menlo"/>
                <a:cs typeface="Arial" pitchFamily="34" charset="0"/>
              </a:rPr>
              <a:t>}</a:t>
            </a:r>
          </a:p>
        </p:txBody>
      </p:sp>
      <p:sp>
        <p:nvSpPr>
          <p:cNvPr id="8" name="Title 1"/>
          <p:cNvSpPr>
            <a:spLocks noGrp="1"/>
          </p:cNvSpPr>
          <p:nvPr>
            <p:ph type="title"/>
          </p:nvPr>
        </p:nvSpPr>
        <p:spPr>
          <a:xfrm>
            <a:off x="7180008" y="1828800"/>
            <a:ext cx="1905000" cy="2468562"/>
          </a:xfrm>
        </p:spPr>
        <p:txBody>
          <a:bodyPr>
            <a:normAutofit fontScale="90000"/>
          </a:bodyPr>
          <a:lstStyle/>
          <a:p>
            <a:r>
              <a:rPr lang="en-US" sz="3000" dirty="0"/>
              <a:t>Example that creates a new thread and starts it running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00400"/>
            <a:ext cx="8229600" cy="1143000"/>
          </a:xfrm>
        </p:spPr>
        <p:txBody>
          <a:bodyPr/>
          <a:lstStyle/>
          <a:p>
            <a:r>
              <a:rPr lang="en-US" b="1" dirty="0"/>
              <a:t>Multithreaded Programming-2</a:t>
            </a:r>
            <a:endParaRPr lang="en-US" dirty="0"/>
          </a:p>
        </p:txBody>
      </p:sp>
      <p:sp>
        <p:nvSpPr>
          <p:cNvPr id="4" name="Slide Number Placeholder 3"/>
          <p:cNvSpPr>
            <a:spLocks noGrp="1"/>
          </p:cNvSpPr>
          <p:nvPr>
            <p:ph type="sldNum" sz="quarter" idx="12"/>
          </p:nvPr>
        </p:nvSpPr>
        <p:spPr/>
        <p:txBody>
          <a:bodyPr/>
          <a:lstStyle/>
          <a:p>
            <a:fld id="{76ABA56A-EB38-4E9B-A5DB-8B5B229C0817}"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6ABA56A-EB38-4E9B-A5DB-8B5B229C0817}" type="slidenum">
              <a:rPr lang="en-US" smtClean="0"/>
              <a:pPr/>
              <a:t>20</a:t>
            </a:fld>
            <a:endParaRPr lang="en-US"/>
          </a:p>
        </p:txBody>
      </p:sp>
      <p:sp>
        <p:nvSpPr>
          <p:cNvPr id="5" name="Rectangle 4"/>
          <p:cNvSpPr/>
          <p:nvPr/>
        </p:nvSpPr>
        <p:spPr>
          <a:xfrm>
            <a:off x="762000" y="2438400"/>
            <a:ext cx="7391400" cy="2308324"/>
          </a:xfrm>
          <a:prstGeom prst="rect">
            <a:avLst/>
          </a:prstGeom>
          <a:ln>
            <a:solidFill>
              <a:schemeClr val="accent1"/>
            </a:solidFill>
          </a:ln>
        </p:spPr>
        <p:txBody>
          <a:bodyPr wrap="square">
            <a:spAutoFit/>
          </a:bodyPr>
          <a:lstStyle/>
          <a:p>
            <a:pPr lvl="0" fontAlgn="base">
              <a:spcBef>
                <a:spcPct val="0"/>
              </a:spcBef>
              <a:spcAft>
                <a:spcPct val="0"/>
              </a:spcAft>
            </a:pPr>
            <a:r>
              <a:rPr lang="en-US" dirty="0">
                <a:solidFill>
                  <a:srgbClr val="313131"/>
                </a:solidFill>
                <a:latin typeface="Menlo"/>
                <a:cs typeface="Arial" pitchFamily="34" charset="0"/>
              </a:rPr>
              <a:t> </a:t>
            </a:r>
            <a:r>
              <a:rPr lang="en-US" dirty="0">
                <a:solidFill>
                  <a:srgbClr val="000088"/>
                </a:solidFill>
                <a:latin typeface="Menlo"/>
                <a:cs typeface="Arial" pitchFamily="34" charset="0"/>
              </a:rPr>
              <a:t>public</a:t>
            </a:r>
            <a:r>
              <a:rPr lang="en-US" dirty="0">
                <a:solidFill>
                  <a:srgbClr val="313131"/>
                </a:solidFill>
                <a:latin typeface="Menlo"/>
                <a:cs typeface="Arial" pitchFamily="34" charset="0"/>
              </a:rPr>
              <a:t> </a:t>
            </a:r>
            <a:r>
              <a:rPr lang="en-US" dirty="0">
                <a:solidFill>
                  <a:srgbClr val="000088"/>
                </a:solidFill>
                <a:latin typeface="Menlo"/>
                <a:cs typeface="Arial" pitchFamily="34" charset="0"/>
              </a:rPr>
              <a:t>class</a:t>
            </a:r>
            <a:r>
              <a:rPr lang="en-US" dirty="0">
                <a:solidFill>
                  <a:srgbClr val="313131"/>
                </a:solidFill>
                <a:latin typeface="Menlo"/>
                <a:cs typeface="Arial" pitchFamily="34" charset="0"/>
              </a:rPr>
              <a:t> </a:t>
            </a:r>
            <a:r>
              <a:rPr lang="en-US" dirty="0" err="1">
                <a:solidFill>
                  <a:srgbClr val="7F0055"/>
                </a:solidFill>
                <a:latin typeface="Menlo"/>
                <a:cs typeface="Arial" pitchFamily="34" charset="0"/>
              </a:rPr>
              <a:t>TestThread</a:t>
            </a:r>
            <a:r>
              <a:rPr lang="en-US" dirty="0">
                <a:solidFill>
                  <a:srgbClr val="313131"/>
                </a:solidFill>
                <a:latin typeface="Menlo"/>
                <a:cs typeface="Arial" pitchFamily="34" charset="0"/>
              </a:rPr>
              <a:t> </a:t>
            </a:r>
            <a:r>
              <a:rPr lang="en-US" dirty="0">
                <a:solidFill>
                  <a:srgbClr val="666600"/>
                </a:solidFill>
                <a:latin typeface="Menlo"/>
                <a:cs typeface="Arial" pitchFamily="34" charset="0"/>
              </a:rPr>
              <a:t>{</a:t>
            </a:r>
          </a:p>
          <a:p>
            <a:pPr lvl="0" fontAlgn="base">
              <a:spcBef>
                <a:spcPct val="0"/>
              </a:spcBef>
              <a:spcAft>
                <a:spcPct val="0"/>
              </a:spcAft>
            </a:pPr>
            <a:r>
              <a:rPr lang="en-US" dirty="0">
                <a:solidFill>
                  <a:srgbClr val="666600"/>
                </a:solidFill>
                <a:latin typeface="Menlo"/>
                <a:cs typeface="Arial" pitchFamily="34" charset="0"/>
              </a:rPr>
              <a:t>    </a:t>
            </a:r>
            <a:r>
              <a:rPr lang="en-US" dirty="0">
                <a:solidFill>
                  <a:srgbClr val="313131"/>
                </a:solidFill>
                <a:latin typeface="Menlo"/>
                <a:cs typeface="Arial" pitchFamily="34" charset="0"/>
              </a:rPr>
              <a:t> </a:t>
            </a:r>
            <a:r>
              <a:rPr lang="en-US" dirty="0">
                <a:solidFill>
                  <a:srgbClr val="000088"/>
                </a:solidFill>
                <a:latin typeface="Menlo"/>
                <a:cs typeface="Arial" pitchFamily="34" charset="0"/>
              </a:rPr>
              <a:t>public</a:t>
            </a:r>
            <a:r>
              <a:rPr lang="en-US" dirty="0">
                <a:solidFill>
                  <a:srgbClr val="313131"/>
                </a:solidFill>
                <a:latin typeface="Menlo"/>
                <a:cs typeface="Arial" pitchFamily="34" charset="0"/>
              </a:rPr>
              <a:t> </a:t>
            </a:r>
            <a:r>
              <a:rPr lang="en-US" dirty="0">
                <a:solidFill>
                  <a:srgbClr val="000088"/>
                </a:solidFill>
                <a:latin typeface="Menlo"/>
                <a:cs typeface="Arial" pitchFamily="34" charset="0"/>
              </a:rPr>
              <a:t>static</a:t>
            </a:r>
            <a:r>
              <a:rPr lang="en-US" dirty="0">
                <a:solidFill>
                  <a:srgbClr val="313131"/>
                </a:solidFill>
                <a:latin typeface="Menlo"/>
                <a:cs typeface="Arial" pitchFamily="34" charset="0"/>
              </a:rPr>
              <a:t> </a:t>
            </a:r>
            <a:r>
              <a:rPr lang="en-US" dirty="0">
                <a:solidFill>
                  <a:srgbClr val="000088"/>
                </a:solidFill>
                <a:latin typeface="Menlo"/>
                <a:cs typeface="Arial" pitchFamily="34" charset="0"/>
              </a:rPr>
              <a:t>void</a:t>
            </a:r>
            <a:r>
              <a:rPr lang="en-US" dirty="0">
                <a:solidFill>
                  <a:srgbClr val="313131"/>
                </a:solidFill>
                <a:latin typeface="Menlo"/>
                <a:cs typeface="Arial" pitchFamily="34" charset="0"/>
              </a:rPr>
              <a:t> main</a:t>
            </a:r>
            <a:r>
              <a:rPr lang="en-US" dirty="0">
                <a:solidFill>
                  <a:srgbClr val="666600"/>
                </a:solidFill>
                <a:latin typeface="Menlo"/>
                <a:cs typeface="Arial" pitchFamily="34" charset="0"/>
              </a:rPr>
              <a:t>(</a:t>
            </a:r>
            <a:r>
              <a:rPr lang="en-US" dirty="0">
                <a:solidFill>
                  <a:srgbClr val="7F0055"/>
                </a:solidFill>
                <a:latin typeface="Menlo"/>
                <a:cs typeface="Arial" pitchFamily="34" charset="0"/>
              </a:rPr>
              <a:t>String</a:t>
            </a:r>
            <a:r>
              <a:rPr lang="en-US" dirty="0">
                <a:solidFill>
                  <a:srgbClr val="313131"/>
                </a:solidFill>
                <a:latin typeface="Menlo"/>
                <a:cs typeface="Arial" pitchFamily="34" charset="0"/>
              </a:rPr>
              <a:t> </a:t>
            </a:r>
            <a:r>
              <a:rPr lang="en-US" dirty="0" err="1">
                <a:solidFill>
                  <a:srgbClr val="313131"/>
                </a:solidFill>
                <a:latin typeface="Menlo"/>
                <a:cs typeface="Arial" pitchFamily="34" charset="0"/>
              </a:rPr>
              <a:t>args</a:t>
            </a:r>
            <a:r>
              <a:rPr lang="en-US" dirty="0">
                <a:solidFill>
                  <a:srgbClr val="666600"/>
                </a:solidFill>
                <a:latin typeface="Menlo"/>
                <a:cs typeface="Arial" pitchFamily="34" charset="0"/>
              </a:rPr>
              <a:t>[])</a:t>
            </a:r>
            <a:r>
              <a:rPr lang="en-US" dirty="0">
                <a:solidFill>
                  <a:srgbClr val="313131"/>
                </a:solidFill>
                <a:latin typeface="Menlo"/>
                <a:cs typeface="Arial" pitchFamily="34" charset="0"/>
              </a:rPr>
              <a:t> </a:t>
            </a:r>
            <a:r>
              <a:rPr lang="en-US" dirty="0">
                <a:solidFill>
                  <a:srgbClr val="666600"/>
                </a:solidFill>
                <a:latin typeface="Menlo"/>
                <a:cs typeface="Arial" pitchFamily="34" charset="0"/>
              </a:rPr>
              <a:t>{</a:t>
            </a:r>
            <a:r>
              <a:rPr lang="en-US" dirty="0">
                <a:solidFill>
                  <a:srgbClr val="313131"/>
                </a:solidFill>
                <a:latin typeface="Menlo"/>
                <a:cs typeface="Arial" pitchFamily="34" charset="0"/>
              </a:rPr>
              <a:t> </a:t>
            </a:r>
          </a:p>
          <a:p>
            <a:pPr lvl="0" fontAlgn="base">
              <a:spcBef>
                <a:spcPct val="0"/>
              </a:spcBef>
              <a:spcAft>
                <a:spcPct val="0"/>
              </a:spcAft>
            </a:pPr>
            <a:r>
              <a:rPr lang="en-US" dirty="0">
                <a:solidFill>
                  <a:srgbClr val="313131"/>
                </a:solidFill>
                <a:latin typeface="Menlo"/>
                <a:cs typeface="Arial" pitchFamily="34" charset="0"/>
              </a:rPr>
              <a:t>             </a:t>
            </a:r>
            <a:r>
              <a:rPr lang="en-US" dirty="0" err="1">
                <a:solidFill>
                  <a:srgbClr val="7F0055"/>
                </a:solidFill>
                <a:latin typeface="Menlo"/>
                <a:cs typeface="Arial" pitchFamily="34" charset="0"/>
              </a:rPr>
              <a:t>RunnableDemo</a:t>
            </a:r>
            <a:r>
              <a:rPr lang="en-US" dirty="0">
                <a:solidFill>
                  <a:srgbClr val="313131"/>
                </a:solidFill>
                <a:latin typeface="Menlo"/>
                <a:cs typeface="Arial" pitchFamily="34" charset="0"/>
              </a:rPr>
              <a:t> R1 </a:t>
            </a:r>
            <a:r>
              <a:rPr lang="en-US" dirty="0">
                <a:solidFill>
                  <a:srgbClr val="666600"/>
                </a:solidFill>
                <a:latin typeface="Menlo"/>
                <a:cs typeface="Arial" pitchFamily="34" charset="0"/>
              </a:rPr>
              <a:t>=</a:t>
            </a:r>
            <a:r>
              <a:rPr lang="en-US" dirty="0">
                <a:solidFill>
                  <a:srgbClr val="313131"/>
                </a:solidFill>
                <a:latin typeface="Menlo"/>
                <a:cs typeface="Arial" pitchFamily="34" charset="0"/>
              </a:rPr>
              <a:t> </a:t>
            </a:r>
            <a:r>
              <a:rPr lang="en-US" dirty="0">
                <a:solidFill>
                  <a:srgbClr val="000088"/>
                </a:solidFill>
                <a:latin typeface="Menlo"/>
                <a:cs typeface="Arial" pitchFamily="34" charset="0"/>
              </a:rPr>
              <a:t>new</a:t>
            </a:r>
            <a:r>
              <a:rPr lang="en-US" dirty="0">
                <a:solidFill>
                  <a:srgbClr val="313131"/>
                </a:solidFill>
                <a:latin typeface="Menlo"/>
                <a:cs typeface="Arial" pitchFamily="34" charset="0"/>
              </a:rPr>
              <a:t> </a:t>
            </a:r>
            <a:r>
              <a:rPr lang="en-US" dirty="0" err="1">
                <a:solidFill>
                  <a:srgbClr val="7F0055"/>
                </a:solidFill>
                <a:latin typeface="Menlo"/>
                <a:cs typeface="Arial" pitchFamily="34" charset="0"/>
              </a:rPr>
              <a:t>RunnableDemo</a:t>
            </a:r>
            <a:r>
              <a:rPr lang="en-US" dirty="0">
                <a:solidFill>
                  <a:srgbClr val="666600"/>
                </a:solidFill>
                <a:latin typeface="Menlo"/>
                <a:cs typeface="Arial" pitchFamily="34" charset="0"/>
              </a:rPr>
              <a:t>(</a:t>
            </a:r>
            <a:r>
              <a:rPr lang="en-US" dirty="0">
                <a:solidFill>
                  <a:srgbClr val="313131"/>
                </a:solidFill>
                <a:latin typeface="Menlo"/>
                <a:cs typeface="Arial" pitchFamily="34" charset="0"/>
              </a:rPr>
              <a:t> </a:t>
            </a:r>
            <a:r>
              <a:rPr lang="en-US" dirty="0">
                <a:solidFill>
                  <a:srgbClr val="008800"/>
                </a:solidFill>
                <a:latin typeface="Menlo"/>
                <a:cs typeface="Arial" pitchFamily="34" charset="0"/>
              </a:rPr>
              <a:t>"Thread-1"</a:t>
            </a:r>
            <a:r>
              <a:rPr lang="en-US" dirty="0">
                <a:solidFill>
                  <a:srgbClr val="666600"/>
                </a:solidFill>
                <a:latin typeface="Menlo"/>
                <a:cs typeface="Arial" pitchFamily="34" charset="0"/>
              </a:rPr>
              <a:t>);</a:t>
            </a:r>
            <a:r>
              <a:rPr lang="en-US" dirty="0">
                <a:solidFill>
                  <a:srgbClr val="313131"/>
                </a:solidFill>
                <a:latin typeface="Menlo"/>
                <a:cs typeface="Arial" pitchFamily="34" charset="0"/>
              </a:rPr>
              <a:t> </a:t>
            </a:r>
          </a:p>
          <a:p>
            <a:pPr lvl="0" fontAlgn="base">
              <a:spcBef>
                <a:spcPct val="0"/>
              </a:spcBef>
              <a:spcAft>
                <a:spcPct val="0"/>
              </a:spcAft>
            </a:pPr>
            <a:r>
              <a:rPr lang="en-US" dirty="0">
                <a:solidFill>
                  <a:srgbClr val="313131"/>
                </a:solidFill>
                <a:latin typeface="Menlo"/>
                <a:cs typeface="Arial" pitchFamily="34" charset="0"/>
              </a:rPr>
              <a:t>             R1</a:t>
            </a:r>
            <a:r>
              <a:rPr lang="en-US" dirty="0">
                <a:solidFill>
                  <a:srgbClr val="666600"/>
                </a:solidFill>
                <a:latin typeface="Menlo"/>
                <a:cs typeface="Arial" pitchFamily="34" charset="0"/>
              </a:rPr>
              <a:t>.</a:t>
            </a:r>
            <a:r>
              <a:rPr lang="en-US" dirty="0">
                <a:solidFill>
                  <a:srgbClr val="313131"/>
                </a:solidFill>
                <a:latin typeface="Menlo"/>
                <a:cs typeface="Arial" pitchFamily="34" charset="0"/>
              </a:rPr>
              <a:t>start</a:t>
            </a:r>
            <a:r>
              <a:rPr lang="en-US" dirty="0">
                <a:solidFill>
                  <a:srgbClr val="666600"/>
                </a:solidFill>
                <a:latin typeface="Menlo"/>
                <a:cs typeface="Arial" pitchFamily="34" charset="0"/>
              </a:rPr>
              <a:t>();</a:t>
            </a:r>
            <a:r>
              <a:rPr lang="en-US" dirty="0">
                <a:solidFill>
                  <a:srgbClr val="313131"/>
                </a:solidFill>
                <a:latin typeface="Menlo"/>
                <a:cs typeface="Arial" pitchFamily="34" charset="0"/>
              </a:rPr>
              <a:t> </a:t>
            </a:r>
          </a:p>
          <a:p>
            <a:pPr lvl="0" fontAlgn="base">
              <a:spcBef>
                <a:spcPct val="0"/>
              </a:spcBef>
              <a:spcAft>
                <a:spcPct val="0"/>
              </a:spcAft>
            </a:pPr>
            <a:r>
              <a:rPr lang="en-US" dirty="0">
                <a:solidFill>
                  <a:srgbClr val="313131"/>
                </a:solidFill>
                <a:latin typeface="Menlo"/>
                <a:cs typeface="Arial" pitchFamily="34" charset="0"/>
              </a:rPr>
              <a:t>             </a:t>
            </a:r>
            <a:r>
              <a:rPr lang="en-US" dirty="0" err="1">
                <a:solidFill>
                  <a:srgbClr val="7F0055"/>
                </a:solidFill>
                <a:latin typeface="Menlo"/>
                <a:cs typeface="Arial" pitchFamily="34" charset="0"/>
              </a:rPr>
              <a:t>RunnableDemo</a:t>
            </a:r>
            <a:r>
              <a:rPr lang="en-US" dirty="0">
                <a:solidFill>
                  <a:srgbClr val="313131"/>
                </a:solidFill>
                <a:latin typeface="Menlo"/>
                <a:cs typeface="Arial" pitchFamily="34" charset="0"/>
              </a:rPr>
              <a:t> R2 </a:t>
            </a:r>
            <a:r>
              <a:rPr lang="en-US" dirty="0">
                <a:solidFill>
                  <a:srgbClr val="666600"/>
                </a:solidFill>
                <a:latin typeface="Menlo"/>
                <a:cs typeface="Arial" pitchFamily="34" charset="0"/>
              </a:rPr>
              <a:t>=</a:t>
            </a:r>
            <a:r>
              <a:rPr lang="en-US" dirty="0">
                <a:solidFill>
                  <a:srgbClr val="313131"/>
                </a:solidFill>
                <a:latin typeface="Menlo"/>
                <a:cs typeface="Arial" pitchFamily="34" charset="0"/>
              </a:rPr>
              <a:t> </a:t>
            </a:r>
            <a:r>
              <a:rPr lang="en-US" dirty="0">
                <a:solidFill>
                  <a:srgbClr val="000088"/>
                </a:solidFill>
                <a:latin typeface="Menlo"/>
                <a:cs typeface="Arial" pitchFamily="34" charset="0"/>
              </a:rPr>
              <a:t>new</a:t>
            </a:r>
            <a:r>
              <a:rPr lang="en-US" dirty="0">
                <a:solidFill>
                  <a:srgbClr val="313131"/>
                </a:solidFill>
                <a:latin typeface="Menlo"/>
                <a:cs typeface="Arial" pitchFamily="34" charset="0"/>
              </a:rPr>
              <a:t> </a:t>
            </a:r>
            <a:r>
              <a:rPr lang="en-US" dirty="0" err="1">
                <a:solidFill>
                  <a:srgbClr val="7F0055"/>
                </a:solidFill>
                <a:latin typeface="Menlo"/>
                <a:cs typeface="Arial" pitchFamily="34" charset="0"/>
              </a:rPr>
              <a:t>RunnableDemo</a:t>
            </a:r>
            <a:r>
              <a:rPr lang="en-US" dirty="0">
                <a:solidFill>
                  <a:srgbClr val="666600"/>
                </a:solidFill>
                <a:latin typeface="Menlo"/>
                <a:cs typeface="Arial" pitchFamily="34" charset="0"/>
              </a:rPr>
              <a:t>(</a:t>
            </a:r>
            <a:r>
              <a:rPr lang="en-US" dirty="0">
                <a:solidFill>
                  <a:srgbClr val="313131"/>
                </a:solidFill>
                <a:latin typeface="Menlo"/>
                <a:cs typeface="Arial" pitchFamily="34" charset="0"/>
              </a:rPr>
              <a:t> </a:t>
            </a:r>
            <a:r>
              <a:rPr lang="en-US" dirty="0">
                <a:solidFill>
                  <a:srgbClr val="008800"/>
                </a:solidFill>
                <a:latin typeface="Menlo"/>
                <a:cs typeface="Arial" pitchFamily="34" charset="0"/>
              </a:rPr>
              <a:t>"Thread-2"</a:t>
            </a:r>
            <a:r>
              <a:rPr lang="en-US" dirty="0">
                <a:solidFill>
                  <a:srgbClr val="666600"/>
                </a:solidFill>
                <a:latin typeface="Menlo"/>
                <a:cs typeface="Arial" pitchFamily="34" charset="0"/>
              </a:rPr>
              <a:t>);</a:t>
            </a:r>
            <a:r>
              <a:rPr lang="en-US" dirty="0">
                <a:solidFill>
                  <a:srgbClr val="313131"/>
                </a:solidFill>
                <a:latin typeface="Menlo"/>
                <a:cs typeface="Arial" pitchFamily="34" charset="0"/>
              </a:rPr>
              <a:t> </a:t>
            </a:r>
          </a:p>
          <a:p>
            <a:pPr lvl="0" fontAlgn="base">
              <a:spcBef>
                <a:spcPct val="0"/>
              </a:spcBef>
              <a:spcAft>
                <a:spcPct val="0"/>
              </a:spcAft>
            </a:pPr>
            <a:r>
              <a:rPr lang="en-US" dirty="0">
                <a:solidFill>
                  <a:srgbClr val="313131"/>
                </a:solidFill>
                <a:latin typeface="Menlo"/>
                <a:cs typeface="Arial" pitchFamily="34" charset="0"/>
              </a:rPr>
              <a:t>             R2</a:t>
            </a:r>
            <a:r>
              <a:rPr lang="en-US" dirty="0">
                <a:solidFill>
                  <a:srgbClr val="666600"/>
                </a:solidFill>
                <a:latin typeface="Menlo"/>
                <a:cs typeface="Arial" pitchFamily="34" charset="0"/>
              </a:rPr>
              <a:t>.</a:t>
            </a:r>
            <a:r>
              <a:rPr lang="en-US" dirty="0">
                <a:solidFill>
                  <a:srgbClr val="313131"/>
                </a:solidFill>
                <a:latin typeface="Menlo"/>
                <a:cs typeface="Arial" pitchFamily="34" charset="0"/>
              </a:rPr>
              <a:t>start</a:t>
            </a:r>
            <a:r>
              <a:rPr lang="en-US" dirty="0">
                <a:solidFill>
                  <a:srgbClr val="666600"/>
                </a:solidFill>
                <a:latin typeface="Menlo"/>
                <a:cs typeface="Arial" pitchFamily="34" charset="0"/>
              </a:rPr>
              <a:t>();</a:t>
            </a:r>
            <a:r>
              <a:rPr lang="en-US" dirty="0">
                <a:solidFill>
                  <a:srgbClr val="313131"/>
                </a:solidFill>
                <a:latin typeface="Menlo"/>
                <a:cs typeface="Arial" pitchFamily="34" charset="0"/>
              </a:rPr>
              <a:t> </a:t>
            </a:r>
          </a:p>
          <a:p>
            <a:pPr lvl="0" fontAlgn="base">
              <a:spcBef>
                <a:spcPct val="0"/>
              </a:spcBef>
              <a:spcAft>
                <a:spcPct val="0"/>
              </a:spcAft>
            </a:pPr>
            <a:r>
              <a:rPr lang="en-US" dirty="0">
                <a:solidFill>
                  <a:srgbClr val="313131"/>
                </a:solidFill>
                <a:latin typeface="Menlo"/>
                <a:cs typeface="Arial" pitchFamily="34" charset="0"/>
              </a:rPr>
              <a:t>     </a:t>
            </a:r>
            <a:r>
              <a:rPr lang="en-US" dirty="0">
                <a:solidFill>
                  <a:srgbClr val="666600"/>
                </a:solidFill>
                <a:latin typeface="Menlo"/>
                <a:cs typeface="Arial" pitchFamily="34" charset="0"/>
              </a:rPr>
              <a:t>}</a:t>
            </a:r>
            <a:r>
              <a:rPr lang="en-US" dirty="0">
                <a:solidFill>
                  <a:srgbClr val="313131"/>
                </a:solidFill>
                <a:latin typeface="Menlo"/>
                <a:cs typeface="Arial" pitchFamily="34" charset="0"/>
              </a:rPr>
              <a:t> </a:t>
            </a:r>
          </a:p>
          <a:p>
            <a:pPr lvl="0" fontAlgn="base">
              <a:spcBef>
                <a:spcPct val="0"/>
              </a:spcBef>
              <a:spcAft>
                <a:spcPct val="0"/>
              </a:spcAft>
            </a:pPr>
            <a:r>
              <a:rPr lang="en-US" dirty="0">
                <a:solidFill>
                  <a:srgbClr val="666600"/>
                </a:solidFill>
                <a:latin typeface="Menlo"/>
                <a:cs typeface="Arial" pitchFamily="34" charset="0"/>
              </a:rPr>
              <a:t>}</a:t>
            </a:r>
            <a:r>
              <a:rPr lang="en-US" dirty="0">
                <a:latin typeface="Arial" pitchFamily="34" charset="0"/>
                <a:cs typeface="Arial" pitchFamily="34" charset="0"/>
              </a:rPr>
              <a:t> </a:t>
            </a:r>
          </a:p>
        </p:txBody>
      </p:sp>
      <p:sp>
        <p:nvSpPr>
          <p:cNvPr id="6" name="Title 1"/>
          <p:cNvSpPr txBox="1">
            <a:spLocks/>
          </p:cNvSpPr>
          <p:nvPr/>
        </p:nvSpPr>
        <p:spPr>
          <a:xfrm>
            <a:off x="228600" y="381000"/>
            <a:ext cx="8686800" cy="11430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tx1"/>
                </a:solidFill>
                <a:effectLst/>
                <a:uLnTx/>
                <a:uFillTx/>
                <a:latin typeface="+mj-lt"/>
                <a:ea typeface="+mj-ea"/>
                <a:cs typeface="+mj-cs"/>
              </a:rPr>
              <a:t>Example that creates a new thread and starts it running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6ABA56A-EB38-4E9B-A5DB-8B5B229C0817}" type="slidenum">
              <a:rPr lang="en-US" smtClean="0"/>
              <a:pPr/>
              <a:t>21</a:t>
            </a:fld>
            <a:endParaRPr lang="en-US"/>
          </a:p>
        </p:txBody>
      </p:sp>
      <p:pic>
        <p:nvPicPr>
          <p:cNvPr id="49154" name="Picture 2"/>
          <p:cNvPicPr>
            <a:picLocks noChangeAspect="1" noChangeArrowheads="1"/>
          </p:cNvPicPr>
          <p:nvPr/>
        </p:nvPicPr>
        <p:blipFill>
          <a:blip r:embed="rId2"/>
          <a:srcRect/>
          <a:stretch>
            <a:fillRect/>
          </a:stretch>
        </p:blipFill>
        <p:spPr bwMode="auto">
          <a:xfrm>
            <a:off x="3429000" y="1040242"/>
            <a:ext cx="2562225" cy="5817758"/>
          </a:xfrm>
          <a:prstGeom prst="rect">
            <a:avLst/>
          </a:prstGeom>
          <a:noFill/>
          <a:ln w="9525">
            <a:noFill/>
            <a:miter lim="800000"/>
            <a:headEnd/>
            <a:tailEnd/>
          </a:ln>
          <a:effectLst/>
        </p:spPr>
      </p:pic>
      <p:sp>
        <p:nvSpPr>
          <p:cNvPr id="6" name="Title 1"/>
          <p:cNvSpPr txBox="1">
            <a:spLocks/>
          </p:cNvSpPr>
          <p:nvPr/>
        </p:nvSpPr>
        <p:spPr>
          <a:xfrm>
            <a:off x="228600" y="0"/>
            <a:ext cx="8610600" cy="9144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tx1"/>
                </a:solidFill>
                <a:effectLst/>
                <a:uLnTx/>
                <a:uFillTx/>
                <a:latin typeface="+mj-lt"/>
                <a:ea typeface="+mj-ea"/>
                <a:cs typeface="+mj-cs"/>
              </a:rPr>
              <a:t>Example that creates a new thread and starts it running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6ABA56A-EB38-4E9B-A5DB-8B5B229C0817}" type="slidenum">
              <a:rPr lang="en-US" smtClean="0"/>
              <a:pPr/>
              <a:t>22</a:t>
            </a:fld>
            <a:endParaRPr lang="en-US"/>
          </a:p>
        </p:txBody>
      </p:sp>
      <p:sp>
        <p:nvSpPr>
          <p:cNvPr id="50177" name="Rectangle 1"/>
          <p:cNvSpPr>
            <a:spLocks noChangeArrowheads="1"/>
          </p:cNvSpPr>
          <p:nvPr/>
        </p:nvSpPr>
        <p:spPr bwMode="auto">
          <a:xfrm>
            <a:off x="0" y="0"/>
            <a:ext cx="8763000" cy="7086600"/>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700" b="0" i="0" u="none" strike="noStrike" cap="none" normalizeH="0" baseline="0" dirty="0">
                <a:ln>
                  <a:noFill/>
                </a:ln>
                <a:solidFill>
                  <a:srgbClr val="000088"/>
                </a:solidFill>
                <a:effectLst/>
                <a:latin typeface="Consolas" pitchFamily="49" charset="0"/>
                <a:ea typeface="Times New Roman" pitchFamily="18" charset="0"/>
                <a:cs typeface="Consolas" pitchFamily="49" charset="0"/>
              </a:rPr>
              <a:t>class</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err="1">
                <a:ln>
                  <a:noFill/>
                </a:ln>
                <a:solidFill>
                  <a:srgbClr val="7F0055"/>
                </a:solidFill>
                <a:effectLst/>
                <a:latin typeface="Consolas" pitchFamily="49" charset="0"/>
                <a:ea typeface="Times New Roman" pitchFamily="18" charset="0"/>
                <a:cs typeface="Consolas" pitchFamily="49" charset="0"/>
              </a:rPr>
              <a:t>ThreadDemo</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000088"/>
                </a:solidFill>
                <a:effectLst/>
                <a:latin typeface="Consolas" pitchFamily="49" charset="0"/>
                <a:ea typeface="Times New Roman" pitchFamily="18" charset="0"/>
                <a:cs typeface="Consolas" pitchFamily="49" charset="0"/>
              </a:rPr>
              <a:t>extends</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7F0055"/>
                </a:solidFill>
                <a:effectLst/>
                <a:latin typeface="Consolas" pitchFamily="49" charset="0"/>
                <a:ea typeface="Times New Roman" pitchFamily="18" charset="0"/>
                <a:cs typeface="Consolas" pitchFamily="49" charset="0"/>
              </a:rPr>
              <a:t>Thread</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endParaRPr kumimoji="0" lang="en-US" sz="17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000088"/>
                </a:solidFill>
                <a:effectLst/>
                <a:latin typeface="Consolas" pitchFamily="49" charset="0"/>
                <a:ea typeface="Times New Roman" pitchFamily="18" charset="0"/>
                <a:cs typeface="Consolas" pitchFamily="49" charset="0"/>
              </a:rPr>
              <a:t>private</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7F0055"/>
                </a:solidFill>
                <a:effectLst/>
                <a:latin typeface="Consolas" pitchFamily="49" charset="0"/>
                <a:ea typeface="Times New Roman" pitchFamily="18" charset="0"/>
                <a:cs typeface="Consolas" pitchFamily="49" charset="0"/>
              </a:rPr>
              <a:t>Thread</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t</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endParaRPr kumimoji="0" lang="en-US" sz="17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000088"/>
                </a:solidFill>
                <a:effectLst/>
                <a:latin typeface="Consolas" pitchFamily="49" charset="0"/>
                <a:ea typeface="Times New Roman" pitchFamily="18" charset="0"/>
                <a:cs typeface="Consolas" pitchFamily="49" charset="0"/>
              </a:rPr>
              <a:t>private</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7F0055"/>
                </a:solidFill>
                <a:effectLst/>
                <a:latin typeface="Consolas" pitchFamily="49" charset="0"/>
                <a:ea typeface="Times New Roman" pitchFamily="18" charset="0"/>
                <a:cs typeface="Consolas" pitchFamily="49" charset="0"/>
              </a:rPr>
              <a:t>String</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err="1">
                <a:ln>
                  <a:noFill/>
                </a:ln>
                <a:solidFill>
                  <a:srgbClr val="313131"/>
                </a:solidFill>
                <a:effectLst/>
                <a:latin typeface="Consolas" pitchFamily="49" charset="0"/>
                <a:ea typeface="Times New Roman" pitchFamily="18" charset="0"/>
                <a:cs typeface="Consolas" pitchFamily="49" charset="0"/>
              </a:rPr>
              <a:t>threadName</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endParaRPr kumimoji="0" lang="en-US" sz="17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err="1">
                <a:ln>
                  <a:noFill/>
                </a:ln>
                <a:solidFill>
                  <a:srgbClr val="7F0055"/>
                </a:solidFill>
                <a:effectLst/>
                <a:latin typeface="Consolas" pitchFamily="49" charset="0"/>
                <a:ea typeface="Times New Roman" pitchFamily="18" charset="0"/>
                <a:cs typeface="Consolas" pitchFamily="49" charset="0"/>
              </a:rPr>
              <a:t>ThreadDemo</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7F0055"/>
                </a:solidFill>
                <a:effectLst/>
                <a:latin typeface="Consolas" pitchFamily="49" charset="0"/>
                <a:ea typeface="Times New Roman" pitchFamily="18" charset="0"/>
                <a:cs typeface="Consolas" pitchFamily="49" charset="0"/>
              </a:rPr>
              <a:t>String</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name</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endParaRPr kumimoji="0" lang="en-US" sz="17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err="1">
                <a:ln>
                  <a:noFill/>
                </a:ln>
                <a:solidFill>
                  <a:srgbClr val="313131"/>
                </a:solidFill>
                <a:effectLst/>
                <a:latin typeface="Consolas" pitchFamily="49" charset="0"/>
                <a:ea typeface="Times New Roman" pitchFamily="18" charset="0"/>
                <a:cs typeface="Consolas" pitchFamily="49" charset="0"/>
              </a:rPr>
              <a:t>threadName</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name</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endParaRPr kumimoji="0" lang="en-US" sz="17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err="1">
                <a:ln>
                  <a:noFill/>
                </a:ln>
                <a:solidFill>
                  <a:srgbClr val="7F0055"/>
                </a:solidFill>
                <a:effectLst/>
                <a:latin typeface="Consolas" pitchFamily="49" charset="0"/>
                <a:ea typeface="Times New Roman" pitchFamily="18" charset="0"/>
                <a:cs typeface="Consolas" pitchFamily="49" charset="0"/>
              </a:rPr>
              <a:t>System</a:t>
            </a:r>
            <a:r>
              <a:rPr kumimoji="0" lang="en-US" sz="1700" b="0" i="0" u="none" strike="noStrike" cap="none" normalizeH="0" baseline="0" dirty="0" err="1">
                <a:ln>
                  <a:noFill/>
                </a:ln>
                <a:solidFill>
                  <a:srgbClr val="666600"/>
                </a:solidFill>
                <a:effectLst/>
                <a:latin typeface="Consolas" pitchFamily="49" charset="0"/>
                <a:ea typeface="Times New Roman" pitchFamily="18" charset="0"/>
                <a:cs typeface="Consolas" pitchFamily="49" charset="0"/>
              </a:rPr>
              <a:t>.</a:t>
            </a:r>
            <a:r>
              <a:rPr kumimoji="0" lang="en-US" sz="1700" b="0" i="0" u="none" strike="noStrike" cap="none" normalizeH="0" baseline="0" dirty="0" err="1">
                <a:ln>
                  <a:noFill/>
                </a:ln>
                <a:solidFill>
                  <a:srgbClr val="000088"/>
                </a:solidFill>
                <a:effectLst/>
                <a:latin typeface="Consolas" pitchFamily="49" charset="0"/>
                <a:ea typeface="Times New Roman" pitchFamily="18" charset="0"/>
                <a:cs typeface="Consolas" pitchFamily="49" charset="0"/>
              </a:rPr>
              <a:t>out</a:t>
            </a:r>
            <a:r>
              <a:rPr kumimoji="0" lang="en-US" sz="1700" b="0" i="0" u="none" strike="noStrike" cap="none" normalizeH="0" baseline="0" dirty="0" err="1">
                <a:ln>
                  <a:noFill/>
                </a:ln>
                <a:solidFill>
                  <a:srgbClr val="666600"/>
                </a:solidFill>
                <a:effectLst/>
                <a:latin typeface="Consolas" pitchFamily="49" charset="0"/>
                <a:ea typeface="Times New Roman" pitchFamily="18" charset="0"/>
                <a:cs typeface="Consolas" pitchFamily="49" charset="0"/>
              </a:rPr>
              <a:t>.</a:t>
            </a:r>
            <a:r>
              <a:rPr kumimoji="0" lang="en-US" sz="1700" b="0" i="0" u="none" strike="noStrike" cap="none" normalizeH="0" baseline="0" dirty="0" err="1">
                <a:ln>
                  <a:noFill/>
                </a:ln>
                <a:solidFill>
                  <a:srgbClr val="313131"/>
                </a:solidFill>
                <a:effectLst/>
                <a:latin typeface="Consolas" pitchFamily="49" charset="0"/>
                <a:ea typeface="Times New Roman" pitchFamily="18" charset="0"/>
                <a:cs typeface="Consolas" pitchFamily="49" charset="0"/>
              </a:rPr>
              <a:t>println</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r>
              <a:rPr kumimoji="0" lang="en-US" sz="1700" b="0" i="0" u="none" strike="noStrike" cap="none" normalizeH="0" baseline="0" dirty="0">
                <a:ln>
                  <a:noFill/>
                </a:ln>
                <a:solidFill>
                  <a:srgbClr val="008800"/>
                </a:solidFill>
                <a:effectLst/>
                <a:latin typeface="Consolas" pitchFamily="49" charset="0"/>
                <a:ea typeface="Times New Roman" pitchFamily="18" charset="0"/>
                <a:cs typeface="Consolas" pitchFamily="49" charset="0"/>
              </a:rPr>
              <a:t>"Creating "</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err="1">
                <a:ln>
                  <a:noFill/>
                </a:ln>
                <a:solidFill>
                  <a:srgbClr val="313131"/>
                </a:solidFill>
                <a:effectLst/>
                <a:latin typeface="Consolas" pitchFamily="49" charset="0"/>
                <a:ea typeface="Times New Roman" pitchFamily="18" charset="0"/>
                <a:cs typeface="Consolas" pitchFamily="49" charset="0"/>
              </a:rPr>
              <a:t>threadName</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endParaRPr kumimoji="0" lang="en-US" sz="17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endParaRPr kumimoji="0" lang="en-US" sz="17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000088"/>
                </a:solidFill>
                <a:effectLst/>
                <a:latin typeface="Consolas" pitchFamily="49" charset="0"/>
                <a:ea typeface="Times New Roman" pitchFamily="18" charset="0"/>
                <a:cs typeface="Consolas" pitchFamily="49" charset="0"/>
              </a:rPr>
              <a:t>public</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000088"/>
                </a:solidFill>
                <a:effectLst/>
                <a:latin typeface="Consolas" pitchFamily="49" charset="0"/>
                <a:ea typeface="Times New Roman" pitchFamily="18" charset="0"/>
                <a:cs typeface="Consolas" pitchFamily="49" charset="0"/>
              </a:rPr>
              <a:t>void</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run</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endParaRPr kumimoji="0" lang="en-US" sz="17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err="1">
                <a:ln>
                  <a:noFill/>
                </a:ln>
                <a:solidFill>
                  <a:srgbClr val="7F0055"/>
                </a:solidFill>
                <a:effectLst/>
                <a:latin typeface="Consolas" pitchFamily="49" charset="0"/>
                <a:ea typeface="Times New Roman" pitchFamily="18" charset="0"/>
                <a:cs typeface="Consolas" pitchFamily="49" charset="0"/>
              </a:rPr>
              <a:t>System</a:t>
            </a:r>
            <a:r>
              <a:rPr kumimoji="0" lang="en-US" sz="1700" b="0" i="0" u="none" strike="noStrike" cap="none" normalizeH="0" baseline="0" dirty="0" err="1">
                <a:ln>
                  <a:noFill/>
                </a:ln>
                <a:solidFill>
                  <a:srgbClr val="666600"/>
                </a:solidFill>
                <a:effectLst/>
                <a:latin typeface="Consolas" pitchFamily="49" charset="0"/>
                <a:ea typeface="Times New Roman" pitchFamily="18" charset="0"/>
                <a:cs typeface="Consolas" pitchFamily="49" charset="0"/>
              </a:rPr>
              <a:t>.</a:t>
            </a:r>
            <a:r>
              <a:rPr kumimoji="0" lang="en-US" sz="1700" b="0" i="0" u="none" strike="noStrike" cap="none" normalizeH="0" baseline="0" dirty="0" err="1">
                <a:ln>
                  <a:noFill/>
                </a:ln>
                <a:solidFill>
                  <a:srgbClr val="000088"/>
                </a:solidFill>
                <a:effectLst/>
                <a:latin typeface="Consolas" pitchFamily="49" charset="0"/>
                <a:ea typeface="Times New Roman" pitchFamily="18" charset="0"/>
                <a:cs typeface="Consolas" pitchFamily="49" charset="0"/>
              </a:rPr>
              <a:t>out</a:t>
            </a:r>
            <a:r>
              <a:rPr kumimoji="0" lang="en-US" sz="1700" b="0" i="0" u="none" strike="noStrike" cap="none" normalizeH="0" baseline="0" dirty="0" err="1">
                <a:ln>
                  <a:noFill/>
                </a:ln>
                <a:solidFill>
                  <a:srgbClr val="666600"/>
                </a:solidFill>
                <a:effectLst/>
                <a:latin typeface="Consolas" pitchFamily="49" charset="0"/>
                <a:ea typeface="Times New Roman" pitchFamily="18" charset="0"/>
                <a:cs typeface="Consolas" pitchFamily="49" charset="0"/>
              </a:rPr>
              <a:t>.</a:t>
            </a:r>
            <a:r>
              <a:rPr kumimoji="0" lang="en-US" sz="1700" b="0" i="0" u="none" strike="noStrike" cap="none" normalizeH="0" baseline="0" dirty="0" err="1">
                <a:ln>
                  <a:noFill/>
                </a:ln>
                <a:solidFill>
                  <a:srgbClr val="313131"/>
                </a:solidFill>
                <a:effectLst/>
                <a:latin typeface="Consolas" pitchFamily="49" charset="0"/>
                <a:ea typeface="Times New Roman" pitchFamily="18" charset="0"/>
                <a:cs typeface="Consolas" pitchFamily="49" charset="0"/>
              </a:rPr>
              <a:t>println</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r>
              <a:rPr kumimoji="0" lang="en-US" sz="1700" b="0" i="0" u="none" strike="noStrike" cap="none" normalizeH="0" baseline="0" dirty="0">
                <a:ln>
                  <a:noFill/>
                </a:ln>
                <a:solidFill>
                  <a:srgbClr val="008800"/>
                </a:solidFill>
                <a:effectLst/>
                <a:latin typeface="Consolas" pitchFamily="49" charset="0"/>
                <a:ea typeface="Times New Roman" pitchFamily="18" charset="0"/>
                <a:cs typeface="Consolas" pitchFamily="49" charset="0"/>
              </a:rPr>
              <a:t>"Running "</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err="1">
                <a:ln>
                  <a:noFill/>
                </a:ln>
                <a:solidFill>
                  <a:srgbClr val="313131"/>
                </a:solidFill>
                <a:effectLst/>
                <a:latin typeface="Consolas" pitchFamily="49" charset="0"/>
                <a:ea typeface="Times New Roman" pitchFamily="18" charset="0"/>
                <a:cs typeface="Consolas" pitchFamily="49" charset="0"/>
              </a:rPr>
              <a:t>threadName</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endParaRPr kumimoji="0" lang="en-US" sz="17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000088"/>
                </a:solidFill>
                <a:effectLst/>
                <a:latin typeface="Consolas" pitchFamily="49" charset="0"/>
                <a:ea typeface="Times New Roman" pitchFamily="18" charset="0"/>
                <a:cs typeface="Consolas" pitchFamily="49" charset="0"/>
              </a:rPr>
              <a:t>try</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endParaRPr kumimoji="0" lang="en-US" sz="17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000088"/>
                </a:solidFill>
                <a:effectLst/>
                <a:latin typeface="Consolas" pitchFamily="49" charset="0"/>
                <a:ea typeface="Times New Roman" pitchFamily="18" charset="0"/>
                <a:cs typeface="Consolas" pitchFamily="49" charset="0"/>
              </a:rPr>
              <a:t>for</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r>
              <a:rPr kumimoji="0" lang="en-US" sz="1700" b="0" i="0" u="none" strike="noStrike" cap="none" normalizeH="0" baseline="0" dirty="0" err="1">
                <a:ln>
                  <a:noFill/>
                </a:ln>
                <a:solidFill>
                  <a:srgbClr val="000088"/>
                </a:solidFill>
                <a:effectLst/>
                <a:latin typeface="Consolas" pitchFamily="49" charset="0"/>
                <a:ea typeface="Times New Roman" pitchFamily="18" charset="0"/>
                <a:cs typeface="Consolas" pitchFamily="49" charset="0"/>
              </a:rPr>
              <a:t>int</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err="1">
                <a:ln>
                  <a:noFill/>
                </a:ln>
                <a:solidFill>
                  <a:srgbClr val="313131"/>
                </a:solidFill>
                <a:effectLst/>
                <a:latin typeface="Consolas" pitchFamily="49" charset="0"/>
                <a:ea typeface="Times New Roman" pitchFamily="18" charset="0"/>
                <a:cs typeface="Consolas" pitchFamily="49" charset="0"/>
              </a:rPr>
              <a:t>i</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006666"/>
                </a:solidFill>
                <a:effectLst/>
                <a:latin typeface="Consolas" pitchFamily="49" charset="0"/>
                <a:ea typeface="Times New Roman" pitchFamily="18" charset="0"/>
                <a:cs typeface="Consolas" pitchFamily="49" charset="0"/>
              </a:rPr>
              <a:t>4</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err="1">
                <a:ln>
                  <a:noFill/>
                </a:ln>
                <a:solidFill>
                  <a:srgbClr val="313131"/>
                </a:solidFill>
                <a:effectLst/>
                <a:latin typeface="Consolas" pitchFamily="49" charset="0"/>
                <a:ea typeface="Times New Roman" pitchFamily="18" charset="0"/>
                <a:cs typeface="Consolas" pitchFamily="49" charset="0"/>
              </a:rPr>
              <a:t>i</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&gt;</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006666"/>
                </a:solidFill>
                <a:effectLst/>
                <a:latin typeface="Consolas" pitchFamily="49" charset="0"/>
                <a:ea typeface="Times New Roman" pitchFamily="18" charset="0"/>
                <a:cs typeface="Consolas" pitchFamily="49" charset="0"/>
              </a:rPr>
              <a:t>0</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err="1">
                <a:ln>
                  <a:noFill/>
                </a:ln>
                <a:solidFill>
                  <a:srgbClr val="313131"/>
                </a:solidFill>
                <a:effectLst/>
                <a:latin typeface="Consolas" pitchFamily="49" charset="0"/>
                <a:ea typeface="Times New Roman" pitchFamily="18" charset="0"/>
                <a:cs typeface="Consolas" pitchFamily="49" charset="0"/>
              </a:rPr>
              <a:t>i</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endParaRPr kumimoji="0" lang="en-US" sz="17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err="1">
                <a:ln>
                  <a:noFill/>
                </a:ln>
                <a:solidFill>
                  <a:srgbClr val="7F0055"/>
                </a:solidFill>
                <a:effectLst/>
                <a:latin typeface="Consolas" pitchFamily="49" charset="0"/>
                <a:ea typeface="Times New Roman" pitchFamily="18" charset="0"/>
                <a:cs typeface="Consolas" pitchFamily="49" charset="0"/>
              </a:rPr>
              <a:t>System</a:t>
            </a:r>
            <a:r>
              <a:rPr kumimoji="0" lang="en-US" sz="1700" b="0" i="0" u="none" strike="noStrike" cap="none" normalizeH="0" baseline="0" dirty="0" err="1">
                <a:ln>
                  <a:noFill/>
                </a:ln>
                <a:solidFill>
                  <a:srgbClr val="666600"/>
                </a:solidFill>
                <a:effectLst/>
                <a:latin typeface="Consolas" pitchFamily="49" charset="0"/>
                <a:ea typeface="Times New Roman" pitchFamily="18" charset="0"/>
                <a:cs typeface="Consolas" pitchFamily="49" charset="0"/>
              </a:rPr>
              <a:t>.</a:t>
            </a:r>
            <a:r>
              <a:rPr kumimoji="0" lang="en-US" sz="1700" b="0" i="0" u="none" strike="noStrike" cap="none" normalizeH="0" baseline="0" dirty="0" err="1">
                <a:ln>
                  <a:noFill/>
                </a:ln>
                <a:solidFill>
                  <a:srgbClr val="000088"/>
                </a:solidFill>
                <a:effectLst/>
                <a:latin typeface="Consolas" pitchFamily="49" charset="0"/>
                <a:ea typeface="Times New Roman" pitchFamily="18" charset="0"/>
                <a:cs typeface="Consolas" pitchFamily="49" charset="0"/>
              </a:rPr>
              <a:t>out</a:t>
            </a:r>
            <a:r>
              <a:rPr kumimoji="0" lang="en-US" sz="1700" b="0" i="0" u="none" strike="noStrike" cap="none" normalizeH="0" baseline="0" dirty="0" err="1">
                <a:ln>
                  <a:noFill/>
                </a:ln>
                <a:solidFill>
                  <a:srgbClr val="666600"/>
                </a:solidFill>
                <a:effectLst/>
                <a:latin typeface="Consolas" pitchFamily="49" charset="0"/>
                <a:ea typeface="Times New Roman" pitchFamily="18" charset="0"/>
                <a:cs typeface="Consolas" pitchFamily="49" charset="0"/>
              </a:rPr>
              <a:t>.</a:t>
            </a:r>
            <a:r>
              <a:rPr kumimoji="0" lang="en-US" sz="1700" b="0" i="0" u="none" strike="noStrike" cap="none" normalizeH="0" baseline="0" dirty="0" err="1">
                <a:ln>
                  <a:noFill/>
                </a:ln>
                <a:solidFill>
                  <a:srgbClr val="313131"/>
                </a:solidFill>
                <a:effectLst/>
                <a:latin typeface="Consolas" pitchFamily="49" charset="0"/>
                <a:ea typeface="Times New Roman" pitchFamily="18" charset="0"/>
                <a:cs typeface="Consolas" pitchFamily="49" charset="0"/>
              </a:rPr>
              <a:t>println</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r>
              <a:rPr kumimoji="0" lang="en-US" sz="1700" b="0" i="0" u="none" strike="noStrike" cap="none" normalizeH="0" baseline="0" dirty="0">
                <a:ln>
                  <a:noFill/>
                </a:ln>
                <a:solidFill>
                  <a:srgbClr val="008800"/>
                </a:solidFill>
                <a:effectLst/>
                <a:latin typeface="Consolas" pitchFamily="49" charset="0"/>
                <a:ea typeface="Times New Roman" pitchFamily="18" charset="0"/>
                <a:cs typeface="Consolas" pitchFamily="49" charset="0"/>
              </a:rPr>
              <a:t>"Thread: "</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err="1">
                <a:ln>
                  <a:noFill/>
                </a:ln>
                <a:solidFill>
                  <a:srgbClr val="313131"/>
                </a:solidFill>
                <a:effectLst/>
                <a:latin typeface="Consolas" pitchFamily="49" charset="0"/>
                <a:ea typeface="Times New Roman" pitchFamily="18" charset="0"/>
                <a:cs typeface="Consolas" pitchFamily="49" charset="0"/>
              </a:rPr>
              <a:t>threadName</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008800"/>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err="1">
                <a:ln>
                  <a:noFill/>
                </a:ln>
                <a:solidFill>
                  <a:srgbClr val="313131"/>
                </a:solidFill>
                <a:effectLst/>
                <a:latin typeface="Consolas" pitchFamily="49" charset="0"/>
                <a:ea typeface="Times New Roman" pitchFamily="18" charset="0"/>
                <a:cs typeface="Consolas" pitchFamily="49" charset="0"/>
              </a:rPr>
              <a:t>i</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endParaRPr kumimoji="0" lang="en-US" sz="17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880000"/>
                </a:solidFill>
                <a:effectLst/>
                <a:latin typeface="Consolas" pitchFamily="49" charset="0"/>
                <a:ea typeface="Times New Roman" pitchFamily="18" charset="0"/>
                <a:cs typeface="Consolas" pitchFamily="49" charset="0"/>
              </a:rPr>
              <a:t>// Let the thread sleep for a while.</a:t>
            </a:r>
            <a:endParaRPr kumimoji="0" lang="en-US" sz="17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err="1">
                <a:ln>
                  <a:noFill/>
                </a:ln>
                <a:solidFill>
                  <a:srgbClr val="7F0055"/>
                </a:solidFill>
                <a:effectLst/>
                <a:latin typeface="Consolas" pitchFamily="49" charset="0"/>
                <a:ea typeface="Times New Roman" pitchFamily="18" charset="0"/>
                <a:cs typeface="Consolas" pitchFamily="49" charset="0"/>
              </a:rPr>
              <a:t>Thread</a:t>
            </a:r>
            <a:r>
              <a:rPr kumimoji="0" lang="en-US" sz="1700" b="0" i="0" u="none" strike="noStrike" cap="none" normalizeH="0" baseline="0" dirty="0" err="1">
                <a:ln>
                  <a:noFill/>
                </a:ln>
                <a:solidFill>
                  <a:srgbClr val="666600"/>
                </a:solidFill>
                <a:effectLst/>
                <a:latin typeface="Consolas" pitchFamily="49" charset="0"/>
                <a:ea typeface="Times New Roman" pitchFamily="18" charset="0"/>
                <a:cs typeface="Consolas" pitchFamily="49" charset="0"/>
              </a:rPr>
              <a:t>.</a:t>
            </a:r>
            <a:r>
              <a:rPr kumimoji="0" lang="en-US" sz="1700" b="0" i="0" u="none" strike="noStrike" cap="none" normalizeH="0" baseline="0" dirty="0" err="1">
                <a:ln>
                  <a:noFill/>
                </a:ln>
                <a:solidFill>
                  <a:srgbClr val="313131"/>
                </a:solidFill>
                <a:effectLst/>
                <a:latin typeface="Consolas" pitchFamily="49" charset="0"/>
                <a:ea typeface="Times New Roman" pitchFamily="18" charset="0"/>
                <a:cs typeface="Consolas" pitchFamily="49" charset="0"/>
              </a:rPr>
              <a:t>sleep</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r>
              <a:rPr kumimoji="0" lang="en-US" sz="1700" b="0" i="0" u="none" strike="noStrike" cap="none" normalizeH="0" baseline="0" dirty="0">
                <a:ln>
                  <a:noFill/>
                </a:ln>
                <a:solidFill>
                  <a:srgbClr val="006666"/>
                </a:solidFill>
                <a:effectLst/>
                <a:latin typeface="Consolas" pitchFamily="49" charset="0"/>
                <a:ea typeface="Times New Roman" pitchFamily="18" charset="0"/>
                <a:cs typeface="Consolas" pitchFamily="49" charset="0"/>
              </a:rPr>
              <a:t>50</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endParaRPr kumimoji="0" lang="en-US" sz="17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endParaRPr kumimoji="0" lang="en-US" sz="17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r>
              <a:rPr kumimoji="0" lang="en-US" sz="1700" b="0" i="0" u="none" strike="noStrike" cap="none" normalizeH="0" baseline="0" dirty="0">
                <a:ln>
                  <a:noFill/>
                </a:ln>
                <a:solidFill>
                  <a:srgbClr val="000088"/>
                </a:solidFill>
                <a:effectLst/>
                <a:latin typeface="Consolas" pitchFamily="49" charset="0"/>
                <a:ea typeface="Times New Roman" pitchFamily="18" charset="0"/>
                <a:cs typeface="Consolas" pitchFamily="49" charset="0"/>
              </a:rPr>
              <a:t>catch</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r>
              <a:rPr kumimoji="0" lang="en-US" sz="1700" b="0" i="0" u="none" strike="noStrike" cap="none" normalizeH="0" baseline="0" dirty="0" err="1">
                <a:ln>
                  <a:noFill/>
                </a:ln>
                <a:solidFill>
                  <a:srgbClr val="7F0055"/>
                </a:solidFill>
                <a:effectLst/>
                <a:latin typeface="Consolas" pitchFamily="49" charset="0"/>
                <a:ea typeface="Times New Roman" pitchFamily="18" charset="0"/>
                <a:cs typeface="Consolas" pitchFamily="49" charset="0"/>
              </a:rPr>
              <a:t>InterruptedException</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e</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endParaRPr kumimoji="0" lang="en-US" sz="17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err="1">
                <a:ln>
                  <a:noFill/>
                </a:ln>
                <a:solidFill>
                  <a:srgbClr val="7F0055"/>
                </a:solidFill>
                <a:effectLst/>
                <a:latin typeface="Consolas" pitchFamily="49" charset="0"/>
                <a:ea typeface="Times New Roman" pitchFamily="18" charset="0"/>
                <a:cs typeface="Consolas" pitchFamily="49" charset="0"/>
              </a:rPr>
              <a:t>System</a:t>
            </a:r>
            <a:r>
              <a:rPr kumimoji="0" lang="en-US" sz="1700" b="0" i="0" u="none" strike="noStrike" cap="none" normalizeH="0" baseline="0" dirty="0" err="1">
                <a:ln>
                  <a:noFill/>
                </a:ln>
                <a:solidFill>
                  <a:srgbClr val="666600"/>
                </a:solidFill>
                <a:effectLst/>
                <a:latin typeface="Consolas" pitchFamily="49" charset="0"/>
                <a:ea typeface="Times New Roman" pitchFamily="18" charset="0"/>
                <a:cs typeface="Consolas" pitchFamily="49" charset="0"/>
              </a:rPr>
              <a:t>.</a:t>
            </a:r>
            <a:r>
              <a:rPr kumimoji="0" lang="en-US" sz="1700" b="0" i="0" u="none" strike="noStrike" cap="none" normalizeH="0" baseline="0" dirty="0" err="1">
                <a:ln>
                  <a:noFill/>
                </a:ln>
                <a:solidFill>
                  <a:srgbClr val="000088"/>
                </a:solidFill>
                <a:effectLst/>
                <a:latin typeface="Consolas" pitchFamily="49" charset="0"/>
                <a:ea typeface="Times New Roman" pitchFamily="18" charset="0"/>
                <a:cs typeface="Consolas" pitchFamily="49" charset="0"/>
              </a:rPr>
              <a:t>out</a:t>
            </a:r>
            <a:r>
              <a:rPr kumimoji="0" lang="en-US" sz="1700" b="0" i="0" u="none" strike="noStrike" cap="none" normalizeH="0" baseline="0" dirty="0" err="1">
                <a:ln>
                  <a:noFill/>
                </a:ln>
                <a:solidFill>
                  <a:srgbClr val="666600"/>
                </a:solidFill>
                <a:effectLst/>
                <a:latin typeface="Consolas" pitchFamily="49" charset="0"/>
                <a:ea typeface="Times New Roman" pitchFamily="18" charset="0"/>
                <a:cs typeface="Consolas" pitchFamily="49" charset="0"/>
              </a:rPr>
              <a:t>.</a:t>
            </a:r>
            <a:r>
              <a:rPr kumimoji="0" lang="en-US" sz="1700" b="0" i="0" u="none" strike="noStrike" cap="none" normalizeH="0" baseline="0" dirty="0" err="1">
                <a:ln>
                  <a:noFill/>
                </a:ln>
                <a:solidFill>
                  <a:srgbClr val="313131"/>
                </a:solidFill>
                <a:effectLst/>
                <a:latin typeface="Consolas" pitchFamily="49" charset="0"/>
                <a:ea typeface="Times New Roman" pitchFamily="18" charset="0"/>
                <a:cs typeface="Consolas" pitchFamily="49" charset="0"/>
              </a:rPr>
              <a:t>println</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r>
              <a:rPr kumimoji="0" lang="en-US" sz="1700" b="0" i="0" u="none" strike="noStrike" cap="none" normalizeH="0" baseline="0" dirty="0">
                <a:ln>
                  <a:noFill/>
                </a:ln>
                <a:solidFill>
                  <a:srgbClr val="008800"/>
                </a:solidFill>
                <a:effectLst/>
                <a:latin typeface="Consolas" pitchFamily="49" charset="0"/>
                <a:ea typeface="Times New Roman" pitchFamily="18" charset="0"/>
                <a:cs typeface="Consolas" pitchFamily="49" charset="0"/>
              </a:rPr>
              <a:t>"Thread "</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err="1">
                <a:ln>
                  <a:noFill/>
                </a:ln>
                <a:solidFill>
                  <a:srgbClr val="313131"/>
                </a:solidFill>
                <a:effectLst/>
                <a:latin typeface="Consolas" pitchFamily="49" charset="0"/>
                <a:ea typeface="Times New Roman" pitchFamily="18" charset="0"/>
                <a:cs typeface="Consolas" pitchFamily="49" charset="0"/>
              </a:rPr>
              <a:t>threadName</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008800"/>
                </a:solidFill>
                <a:effectLst/>
                <a:latin typeface="Consolas" pitchFamily="49" charset="0"/>
                <a:ea typeface="Times New Roman" pitchFamily="18" charset="0"/>
                <a:cs typeface="Consolas" pitchFamily="49" charset="0"/>
              </a:rPr>
              <a:t>" interrupted."</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endParaRPr kumimoji="0" lang="en-US" sz="17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err="1">
                <a:ln>
                  <a:noFill/>
                </a:ln>
                <a:solidFill>
                  <a:srgbClr val="7F0055"/>
                </a:solidFill>
                <a:effectLst/>
                <a:latin typeface="Consolas" pitchFamily="49" charset="0"/>
                <a:ea typeface="Times New Roman" pitchFamily="18" charset="0"/>
                <a:cs typeface="Consolas" pitchFamily="49" charset="0"/>
              </a:rPr>
              <a:t>System</a:t>
            </a:r>
            <a:r>
              <a:rPr kumimoji="0" lang="en-US" sz="1700" b="0" i="0" u="none" strike="noStrike" cap="none" normalizeH="0" baseline="0" dirty="0" err="1">
                <a:ln>
                  <a:noFill/>
                </a:ln>
                <a:solidFill>
                  <a:srgbClr val="666600"/>
                </a:solidFill>
                <a:effectLst/>
                <a:latin typeface="Consolas" pitchFamily="49" charset="0"/>
                <a:ea typeface="Times New Roman" pitchFamily="18" charset="0"/>
                <a:cs typeface="Consolas" pitchFamily="49" charset="0"/>
              </a:rPr>
              <a:t>.</a:t>
            </a:r>
            <a:r>
              <a:rPr kumimoji="0" lang="en-US" sz="1700" b="0" i="0" u="none" strike="noStrike" cap="none" normalizeH="0" baseline="0" dirty="0" err="1">
                <a:ln>
                  <a:noFill/>
                </a:ln>
                <a:solidFill>
                  <a:srgbClr val="000088"/>
                </a:solidFill>
                <a:effectLst/>
                <a:latin typeface="Consolas" pitchFamily="49" charset="0"/>
                <a:ea typeface="Times New Roman" pitchFamily="18" charset="0"/>
                <a:cs typeface="Consolas" pitchFamily="49" charset="0"/>
              </a:rPr>
              <a:t>out</a:t>
            </a:r>
            <a:r>
              <a:rPr kumimoji="0" lang="en-US" sz="1700" b="0" i="0" u="none" strike="noStrike" cap="none" normalizeH="0" baseline="0" dirty="0" err="1">
                <a:ln>
                  <a:noFill/>
                </a:ln>
                <a:solidFill>
                  <a:srgbClr val="666600"/>
                </a:solidFill>
                <a:effectLst/>
                <a:latin typeface="Consolas" pitchFamily="49" charset="0"/>
                <a:ea typeface="Times New Roman" pitchFamily="18" charset="0"/>
                <a:cs typeface="Consolas" pitchFamily="49" charset="0"/>
              </a:rPr>
              <a:t>.</a:t>
            </a:r>
            <a:r>
              <a:rPr kumimoji="0" lang="en-US" sz="1700" b="0" i="0" u="none" strike="noStrike" cap="none" normalizeH="0" baseline="0" dirty="0" err="1">
                <a:ln>
                  <a:noFill/>
                </a:ln>
                <a:solidFill>
                  <a:srgbClr val="313131"/>
                </a:solidFill>
                <a:effectLst/>
                <a:latin typeface="Consolas" pitchFamily="49" charset="0"/>
                <a:ea typeface="Times New Roman" pitchFamily="18" charset="0"/>
                <a:cs typeface="Consolas" pitchFamily="49" charset="0"/>
              </a:rPr>
              <a:t>println</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r>
              <a:rPr kumimoji="0" lang="en-US" sz="1700" b="0" i="0" u="none" strike="noStrike" cap="none" normalizeH="0" baseline="0" dirty="0">
                <a:ln>
                  <a:noFill/>
                </a:ln>
                <a:solidFill>
                  <a:srgbClr val="008800"/>
                </a:solidFill>
                <a:effectLst/>
                <a:latin typeface="Consolas" pitchFamily="49" charset="0"/>
                <a:ea typeface="Times New Roman" pitchFamily="18" charset="0"/>
                <a:cs typeface="Consolas" pitchFamily="49" charset="0"/>
              </a:rPr>
              <a:t>"Thread "</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err="1">
                <a:ln>
                  <a:noFill/>
                </a:ln>
                <a:solidFill>
                  <a:srgbClr val="313131"/>
                </a:solidFill>
                <a:effectLst/>
                <a:latin typeface="Consolas" pitchFamily="49" charset="0"/>
                <a:ea typeface="Times New Roman" pitchFamily="18" charset="0"/>
                <a:cs typeface="Consolas" pitchFamily="49" charset="0"/>
              </a:rPr>
              <a:t>threadName</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008800"/>
                </a:solidFill>
                <a:effectLst/>
                <a:latin typeface="Consolas" pitchFamily="49" charset="0"/>
                <a:ea typeface="Times New Roman" pitchFamily="18" charset="0"/>
                <a:cs typeface="Consolas" pitchFamily="49" charset="0"/>
              </a:rPr>
              <a:t>" exiting."</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endParaRPr kumimoji="0" lang="en-US" sz="17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endParaRPr kumimoji="0" lang="en-US" sz="17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000088"/>
                </a:solidFill>
                <a:effectLst/>
                <a:latin typeface="Consolas" pitchFamily="49" charset="0"/>
                <a:ea typeface="Times New Roman" pitchFamily="18" charset="0"/>
                <a:cs typeface="Consolas" pitchFamily="49" charset="0"/>
              </a:rPr>
              <a:t>public</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000088"/>
                </a:solidFill>
                <a:effectLst/>
                <a:latin typeface="Consolas" pitchFamily="49" charset="0"/>
                <a:ea typeface="Times New Roman" pitchFamily="18" charset="0"/>
                <a:cs typeface="Consolas" pitchFamily="49" charset="0"/>
              </a:rPr>
              <a:t>void</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start </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endParaRPr kumimoji="0" lang="en-US" sz="17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err="1">
                <a:ln>
                  <a:noFill/>
                </a:ln>
                <a:solidFill>
                  <a:srgbClr val="7F0055"/>
                </a:solidFill>
                <a:effectLst/>
                <a:latin typeface="Consolas" pitchFamily="49" charset="0"/>
                <a:ea typeface="Times New Roman" pitchFamily="18" charset="0"/>
                <a:cs typeface="Consolas" pitchFamily="49" charset="0"/>
              </a:rPr>
              <a:t>System</a:t>
            </a:r>
            <a:r>
              <a:rPr kumimoji="0" lang="en-US" sz="1700" b="0" i="0" u="none" strike="noStrike" cap="none" normalizeH="0" baseline="0" dirty="0" err="1">
                <a:ln>
                  <a:noFill/>
                </a:ln>
                <a:solidFill>
                  <a:srgbClr val="666600"/>
                </a:solidFill>
                <a:effectLst/>
                <a:latin typeface="Consolas" pitchFamily="49" charset="0"/>
                <a:ea typeface="Times New Roman" pitchFamily="18" charset="0"/>
                <a:cs typeface="Consolas" pitchFamily="49" charset="0"/>
              </a:rPr>
              <a:t>.</a:t>
            </a:r>
            <a:r>
              <a:rPr kumimoji="0" lang="en-US" sz="1700" b="0" i="0" u="none" strike="noStrike" cap="none" normalizeH="0" baseline="0" dirty="0" err="1">
                <a:ln>
                  <a:noFill/>
                </a:ln>
                <a:solidFill>
                  <a:srgbClr val="000088"/>
                </a:solidFill>
                <a:effectLst/>
                <a:latin typeface="Consolas" pitchFamily="49" charset="0"/>
                <a:ea typeface="Times New Roman" pitchFamily="18" charset="0"/>
                <a:cs typeface="Consolas" pitchFamily="49" charset="0"/>
              </a:rPr>
              <a:t>out</a:t>
            </a:r>
            <a:r>
              <a:rPr kumimoji="0" lang="en-US" sz="1700" b="0" i="0" u="none" strike="noStrike" cap="none" normalizeH="0" baseline="0" dirty="0" err="1">
                <a:ln>
                  <a:noFill/>
                </a:ln>
                <a:solidFill>
                  <a:srgbClr val="666600"/>
                </a:solidFill>
                <a:effectLst/>
                <a:latin typeface="Consolas" pitchFamily="49" charset="0"/>
                <a:ea typeface="Times New Roman" pitchFamily="18" charset="0"/>
                <a:cs typeface="Consolas" pitchFamily="49" charset="0"/>
              </a:rPr>
              <a:t>.</a:t>
            </a:r>
            <a:r>
              <a:rPr kumimoji="0" lang="en-US" sz="1700" b="0" i="0" u="none" strike="noStrike" cap="none" normalizeH="0" baseline="0" dirty="0" err="1">
                <a:ln>
                  <a:noFill/>
                </a:ln>
                <a:solidFill>
                  <a:srgbClr val="313131"/>
                </a:solidFill>
                <a:effectLst/>
                <a:latin typeface="Consolas" pitchFamily="49" charset="0"/>
                <a:ea typeface="Times New Roman" pitchFamily="18" charset="0"/>
                <a:cs typeface="Consolas" pitchFamily="49" charset="0"/>
              </a:rPr>
              <a:t>println</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r>
              <a:rPr kumimoji="0" lang="en-US" sz="1700" b="0" i="0" u="none" strike="noStrike" cap="none" normalizeH="0" baseline="0" dirty="0">
                <a:ln>
                  <a:noFill/>
                </a:ln>
                <a:solidFill>
                  <a:srgbClr val="008800"/>
                </a:solidFill>
                <a:effectLst/>
                <a:latin typeface="Consolas" pitchFamily="49" charset="0"/>
                <a:ea typeface="Times New Roman" pitchFamily="18" charset="0"/>
                <a:cs typeface="Consolas" pitchFamily="49" charset="0"/>
              </a:rPr>
              <a:t>"Starting "</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err="1">
                <a:ln>
                  <a:noFill/>
                </a:ln>
                <a:solidFill>
                  <a:srgbClr val="313131"/>
                </a:solidFill>
                <a:effectLst/>
                <a:latin typeface="Consolas" pitchFamily="49" charset="0"/>
                <a:ea typeface="Times New Roman" pitchFamily="18" charset="0"/>
                <a:cs typeface="Consolas" pitchFamily="49" charset="0"/>
              </a:rPr>
              <a:t>threadName</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endParaRPr kumimoji="0" lang="en-US" sz="17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000088"/>
                </a:solidFill>
                <a:effectLst/>
                <a:latin typeface="Consolas" pitchFamily="49" charset="0"/>
                <a:ea typeface="Times New Roman" pitchFamily="18" charset="0"/>
                <a:cs typeface="Consolas" pitchFamily="49" charset="0"/>
              </a:rPr>
              <a:t>if</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t </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000088"/>
                </a:solidFill>
                <a:effectLst/>
                <a:latin typeface="Consolas" pitchFamily="49" charset="0"/>
                <a:ea typeface="Times New Roman" pitchFamily="18" charset="0"/>
                <a:cs typeface="Consolas" pitchFamily="49" charset="0"/>
              </a:rPr>
              <a:t>null</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endParaRPr kumimoji="0" lang="en-US" sz="17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t </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000088"/>
                </a:solidFill>
                <a:effectLst/>
                <a:latin typeface="Consolas" pitchFamily="49" charset="0"/>
                <a:ea typeface="Times New Roman" pitchFamily="18" charset="0"/>
                <a:cs typeface="Consolas" pitchFamily="49" charset="0"/>
              </a:rPr>
              <a:t>new</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7F0055"/>
                </a:solidFill>
                <a:effectLst/>
                <a:latin typeface="Consolas" pitchFamily="49" charset="0"/>
                <a:ea typeface="Times New Roman" pitchFamily="18" charset="0"/>
                <a:cs typeface="Consolas" pitchFamily="49" charset="0"/>
              </a:rPr>
              <a:t>Thread</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r>
              <a:rPr kumimoji="0" lang="en-US" sz="1700" b="0" i="0" u="none" strike="noStrike" cap="none" normalizeH="0" baseline="0" dirty="0">
                <a:ln>
                  <a:noFill/>
                </a:ln>
                <a:solidFill>
                  <a:srgbClr val="000088"/>
                </a:solidFill>
                <a:effectLst/>
                <a:latin typeface="Consolas" pitchFamily="49" charset="0"/>
                <a:ea typeface="Times New Roman" pitchFamily="18" charset="0"/>
                <a:cs typeface="Consolas" pitchFamily="49" charset="0"/>
              </a:rPr>
              <a:t>this</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err="1">
                <a:ln>
                  <a:noFill/>
                </a:ln>
                <a:solidFill>
                  <a:srgbClr val="313131"/>
                </a:solidFill>
                <a:effectLst/>
                <a:latin typeface="Consolas" pitchFamily="49" charset="0"/>
                <a:ea typeface="Times New Roman" pitchFamily="18" charset="0"/>
                <a:cs typeface="Consolas" pitchFamily="49" charset="0"/>
              </a:rPr>
              <a:t>threadName</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endParaRPr kumimoji="0" lang="en-US" sz="17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err="1">
                <a:ln>
                  <a:noFill/>
                </a:ln>
                <a:solidFill>
                  <a:srgbClr val="313131"/>
                </a:solidFill>
                <a:effectLst/>
                <a:latin typeface="Consolas" pitchFamily="49" charset="0"/>
                <a:ea typeface="Times New Roman" pitchFamily="18" charset="0"/>
                <a:cs typeface="Consolas" pitchFamily="49" charset="0"/>
              </a:rPr>
              <a:t>t</a:t>
            </a:r>
            <a:r>
              <a:rPr kumimoji="0" lang="en-US" sz="1700" b="0" i="0" u="none" strike="noStrike" cap="none" normalizeH="0" baseline="0" dirty="0" err="1">
                <a:ln>
                  <a:noFill/>
                </a:ln>
                <a:solidFill>
                  <a:srgbClr val="666600"/>
                </a:solidFill>
                <a:effectLst/>
                <a:latin typeface="Consolas" pitchFamily="49" charset="0"/>
                <a:ea typeface="Times New Roman" pitchFamily="18" charset="0"/>
                <a:cs typeface="Consolas" pitchFamily="49" charset="0"/>
              </a:rPr>
              <a:t>.</a:t>
            </a:r>
            <a:r>
              <a:rPr kumimoji="0" lang="en-US" sz="1700" b="0" i="0" u="none" strike="noStrike" cap="none" normalizeH="0" baseline="0" dirty="0" err="1">
                <a:ln>
                  <a:noFill/>
                </a:ln>
                <a:solidFill>
                  <a:srgbClr val="313131"/>
                </a:solidFill>
                <a:effectLst/>
                <a:latin typeface="Consolas" pitchFamily="49" charset="0"/>
                <a:ea typeface="Times New Roman" pitchFamily="18" charset="0"/>
                <a:cs typeface="Consolas" pitchFamily="49" charset="0"/>
              </a:rPr>
              <a:t>start</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endParaRPr kumimoji="0" lang="en-US" sz="17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r>
              <a:rPr kumimoji="0" lang="en-US" sz="17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endParaRPr kumimoji="0" lang="en-US" sz="17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7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endParaRPr kumimoji="0" lang="en-US" sz="1700" b="0" i="0" u="none" strike="noStrike" cap="none" normalizeH="0" baseline="0" dirty="0">
              <a:ln>
                <a:noFill/>
              </a:ln>
              <a:solidFill>
                <a:schemeClr val="tx1"/>
              </a:solidFill>
              <a:effectLst/>
              <a:latin typeface="Arial" pitchFamily="34" charset="0"/>
              <a:cs typeface="Arial" pitchFamily="34" charset="0"/>
            </a:endParaRPr>
          </a:p>
        </p:txBody>
      </p:sp>
      <p:sp>
        <p:nvSpPr>
          <p:cNvPr id="6" name="Rectangle 5"/>
          <p:cNvSpPr/>
          <p:nvPr/>
        </p:nvSpPr>
        <p:spPr>
          <a:xfrm>
            <a:off x="5029200" y="381000"/>
            <a:ext cx="3352800" cy="738664"/>
          </a:xfrm>
          <a:prstGeom prst="rect">
            <a:avLst/>
          </a:prstGeom>
          <a:ln>
            <a:solidFill>
              <a:schemeClr val="accent1"/>
            </a:solidFill>
          </a:ln>
        </p:spPr>
        <p:txBody>
          <a:bodyPr wrap="square">
            <a:spAutoFit/>
          </a:bodyPr>
          <a:lstStyle/>
          <a:p>
            <a:r>
              <a:rPr lang="en-US" sz="2100" dirty="0"/>
              <a:t>preceding program rewritten to extend the Thread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100" b="1" dirty="0"/>
              <a:t>Preceding program rewritten to extend the Thread</a:t>
            </a:r>
          </a:p>
        </p:txBody>
      </p:sp>
      <p:sp>
        <p:nvSpPr>
          <p:cNvPr id="4" name="Slide Number Placeholder 3"/>
          <p:cNvSpPr>
            <a:spLocks noGrp="1"/>
          </p:cNvSpPr>
          <p:nvPr>
            <p:ph type="sldNum" sz="quarter" idx="12"/>
          </p:nvPr>
        </p:nvSpPr>
        <p:spPr/>
        <p:txBody>
          <a:bodyPr/>
          <a:lstStyle/>
          <a:p>
            <a:fld id="{76ABA56A-EB38-4E9B-A5DB-8B5B229C0817}" type="slidenum">
              <a:rPr lang="en-US" smtClean="0"/>
              <a:pPr/>
              <a:t>23</a:t>
            </a:fld>
            <a:endParaRPr lang="en-US"/>
          </a:p>
        </p:txBody>
      </p:sp>
      <p:sp>
        <p:nvSpPr>
          <p:cNvPr id="52225" name="Rectangle 1"/>
          <p:cNvSpPr>
            <a:spLocks noChangeArrowheads="1"/>
          </p:cNvSpPr>
          <p:nvPr/>
        </p:nvSpPr>
        <p:spPr bwMode="auto">
          <a:xfrm>
            <a:off x="609600" y="1752600"/>
            <a:ext cx="7467600" cy="2554545"/>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0" i="0" u="none" strike="noStrike" cap="none" normalizeH="0" baseline="0" dirty="0">
                <a:ln>
                  <a:noFill/>
                </a:ln>
                <a:solidFill>
                  <a:srgbClr val="000088"/>
                </a:solidFill>
                <a:effectLst/>
                <a:latin typeface="Consolas" pitchFamily="49" charset="0"/>
                <a:ea typeface="Times New Roman" pitchFamily="18" charset="0"/>
                <a:cs typeface="Consolas" pitchFamily="49" charset="0"/>
              </a:rPr>
              <a:t>public</a:t>
            </a:r>
            <a:r>
              <a:rPr kumimoji="0" lang="en-US" sz="20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2000" b="0" i="0" u="none" strike="noStrike" cap="none" normalizeH="0" baseline="0" dirty="0">
                <a:ln>
                  <a:noFill/>
                </a:ln>
                <a:solidFill>
                  <a:srgbClr val="000088"/>
                </a:solidFill>
                <a:effectLst/>
                <a:latin typeface="Consolas" pitchFamily="49" charset="0"/>
                <a:ea typeface="Times New Roman" pitchFamily="18" charset="0"/>
                <a:cs typeface="Consolas" pitchFamily="49" charset="0"/>
              </a:rPr>
              <a:t>class</a:t>
            </a:r>
            <a:r>
              <a:rPr kumimoji="0" lang="en-US" sz="20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2000" b="0" i="0" u="none" strike="noStrike" cap="none" normalizeH="0" baseline="0" dirty="0" err="1">
                <a:ln>
                  <a:noFill/>
                </a:ln>
                <a:solidFill>
                  <a:srgbClr val="7F0055"/>
                </a:solidFill>
                <a:effectLst/>
                <a:latin typeface="Consolas" pitchFamily="49" charset="0"/>
                <a:ea typeface="Times New Roman" pitchFamily="18" charset="0"/>
                <a:cs typeface="Consolas" pitchFamily="49" charset="0"/>
              </a:rPr>
              <a:t>TestThread</a:t>
            </a:r>
            <a:r>
              <a:rPr kumimoji="0" lang="en-US" sz="20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20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2000" b="0" i="0" u="none" strike="noStrike" cap="none" normalizeH="0" baseline="0" dirty="0">
                <a:ln>
                  <a:noFill/>
                </a:ln>
                <a:solidFill>
                  <a:srgbClr val="000088"/>
                </a:solidFill>
                <a:effectLst/>
                <a:latin typeface="Consolas" pitchFamily="49" charset="0"/>
                <a:ea typeface="Times New Roman" pitchFamily="18" charset="0"/>
                <a:cs typeface="Consolas" pitchFamily="49" charset="0"/>
              </a:rPr>
              <a:t>public</a:t>
            </a:r>
            <a:r>
              <a:rPr kumimoji="0" lang="en-US" sz="20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2000" b="0" i="0" u="none" strike="noStrike" cap="none" normalizeH="0" baseline="0" dirty="0">
                <a:ln>
                  <a:noFill/>
                </a:ln>
                <a:solidFill>
                  <a:srgbClr val="000088"/>
                </a:solidFill>
                <a:effectLst/>
                <a:latin typeface="Consolas" pitchFamily="49" charset="0"/>
                <a:ea typeface="Times New Roman" pitchFamily="18" charset="0"/>
                <a:cs typeface="Consolas" pitchFamily="49" charset="0"/>
              </a:rPr>
              <a:t>static</a:t>
            </a:r>
            <a:r>
              <a:rPr kumimoji="0" lang="en-US" sz="20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2000" b="0" i="0" u="none" strike="noStrike" cap="none" normalizeH="0" baseline="0" dirty="0">
                <a:ln>
                  <a:noFill/>
                </a:ln>
                <a:solidFill>
                  <a:srgbClr val="000088"/>
                </a:solidFill>
                <a:effectLst/>
                <a:latin typeface="Consolas" pitchFamily="49" charset="0"/>
                <a:ea typeface="Times New Roman" pitchFamily="18" charset="0"/>
                <a:cs typeface="Consolas" pitchFamily="49" charset="0"/>
              </a:rPr>
              <a:t>void</a:t>
            </a:r>
            <a:r>
              <a:rPr kumimoji="0" lang="en-US" sz="20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main</a:t>
            </a:r>
            <a:r>
              <a:rPr kumimoji="0" lang="en-US" sz="20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r>
              <a:rPr kumimoji="0" lang="en-US" sz="2000" b="0" i="0" u="none" strike="noStrike" cap="none" normalizeH="0" baseline="0" dirty="0">
                <a:ln>
                  <a:noFill/>
                </a:ln>
                <a:solidFill>
                  <a:srgbClr val="7F0055"/>
                </a:solidFill>
                <a:effectLst/>
                <a:latin typeface="Consolas" pitchFamily="49" charset="0"/>
                <a:ea typeface="Times New Roman" pitchFamily="18" charset="0"/>
                <a:cs typeface="Consolas" pitchFamily="49" charset="0"/>
              </a:rPr>
              <a:t>String</a:t>
            </a:r>
            <a:r>
              <a:rPr kumimoji="0" lang="en-US" sz="20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2000" b="0" i="0" u="none" strike="noStrike" cap="none" normalizeH="0" baseline="0" dirty="0" err="1">
                <a:ln>
                  <a:noFill/>
                </a:ln>
                <a:solidFill>
                  <a:srgbClr val="313131"/>
                </a:solidFill>
                <a:effectLst/>
                <a:latin typeface="Consolas" pitchFamily="49" charset="0"/>
                <a:ea typeface="Times New Roman" pitchFamily="18" charset="0"/>
                <a:cs typeface="Consolas" pitchFamily="49" charset="0"/>
              </a:rPr>
              <a:t>args</a:t>
            </a:r>
            <a:r>
              <a:rPr kumimoji="0" lang="en-US" sz="20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r>
              <a:rPr kumimoji="0" lang="en-US" sz="20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20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2000" b="0" i="0" u="none" strike="noStrike" cap="none" normalizeH="0" baseline="0" dirty="0" err="1">
                <a:ln>
                  <a:noFill/>
                </a:ln>
                <a:solidFill>
                  <a:srgbClr val="7F0055"/>
                </a:solidFill>
                <a:effectLst/>
                <a:latin typeface="Consolas" pitchFamily="49" charset="0"/>
                <a:ea typeface="Times New Roman" pitchFamily="18" charset="0"/>
                <a:cs typeface="Consolas" pitchFamily="49" charset="0"/>
              </a:rPr>
              <a:t>ThreadDemo</a:t>
            </a:r>
            <a:r>
              <a:rPr kumimoji="0" lang="en-US" sz="20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T1 </a:t>
            </a:r>
            <a:r>
              <a:rPr kumimoji="0" lang="en-US" sz="20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r>
              <a:rPr kumimoji="0" lang="en-US" sz="20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2000" b="0" i="0" u="none" strike="noStrike" cap="none" normalizeH="0" baseline="0" dirty="0">
                <a:ln>
                  <a:noFill/>
                </a:ln>
                <a:solidFill>
                  <a:srgbClr val="000088"/>
                </a:solidFill>
                <a:effectLst/>
                <a:latin typeface="Consolas" pitchFamily="49" charset="0"/>
                <a:ea typeface="Times New Roman" pitchFamily="18" charset="0"/>
                <a:cs typeface="Consolas" pitchFamily="49" charset="0"/>
              </a:rPr>
              <a:t>new</a:t>
            </a:r>
            <a:r>
              <a:rPr kumimoji="0" lang="en-US" sz="20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2000" b="0" i="0" u="none" strike="noStrike" cap="none" normalizeH="0" baseline="0" dirty="0" err="1">
                <a:ln>
                  <a:noFill/>
                </a:ln>
                <a:solidFill>
                  <a:srgbClr val="7F0055"/>
                </a:solidFill>
                <a:effectLst/>
                <a:latin typeface="Consolas" pitchFamily="49" charset="0"/>
                <a:ea typeface="Times New Roman" pitchFamily="18" charset="0"/>
                <a:cs typeface="Consolas" pitchFamily="49" charset="0"/>
              </a:rPr>
              <a:t>ThreadDemo</a:t>
            </a:r>
            <a:r>
              <a:rPr kumimoji="0" lang="en-US" sz="20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r>
              <a:rPr kumimoji="0" lang="en-US" sz="20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2000" b="0" i="0" u="none" strike="noStrike" cap="none" normalizeH="0" baseline="0" dirty="0">
                <a:ln>
                  <a:noFill/>
                </a:ln>
                <a:solidFill>
                  <a:srgbClr val="008800"/>
                </a:solidFill>
                <a:effectLst/>
                <a:latin typeface="Consolas" pitchFamily="49" charset="0"/>
                <a:ea typeface="Times New Roman" pitchFamily="18" charset="0"/>
                <a:cs typeface="Consolas" pitchFamily="49" charset="0"/>
              </a:rPr>
              <a:t>"Thread-1"</a:t>
            </a:r>
            <a:r>
              <a:rPr kumimoji="0" lang="en-US" sz="20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T1</a:t>
            </a:r>
            <a:r>
              <a:rPr kumimoji="0" lang="en-US" sz="20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r>
              <a:rPr kumimoji="0" lang="en-US" sz="20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start</a:t>
            </a:r>
            <a:r>
              <a:rPr kumimoji="0" lang="en-US" sz="20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r>
              <a:rPr kumimoji="0" lang="en-US" sz="20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2000" b="0" i="0" u="none" strike="noStrike" cap="none" normalizeH="0" baseline="0" dirty="0" err="1">
                <a:ln>
                  <a:noFill/>
                </a:ln>
                <a:solidFill>
                  <a:srgbClr val="7F0055"/>
                </a:solidFill>
                <a:effectLst/>
                <a:latin typeface="Consolas" pitchFamily="49" charset="0"/>
                <a:ea typeface="Times New Roman" pitchFamily="18" charset="0"/>
                <a:cs typeface="Consolas" pitchFamily="49" charset="0"/>
              </a:rPr>
              <a:t>ThreadDemo</a:t>
            </a:r>
            <a:r>
              <a:rPr kumimoji="0" lang="en-US" sz="20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T2 </a:t>
            </a:r>
            <a:r>
              <a:rPr kumimoji="0" lang="en-US" sz="20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r>
              <a:rPr kumimoji="0" lang="en-US" sz="20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2000" b="0" i="0" u="none" strike="noStrike" cap="none" normalizeH="0" baseline="0" dirty="0">
                <a:ln>
                  <a:noFill/>
                </a:ln>
                <a:solidFill>
                  <a:srgbClr val="000088"/>
                </a:solidFill>
                <a:effectLst/>
                <a:latin typeface="Consolas" pitchFamily="49" charset="0"/>
                <a:ea typeface="Times New Roman" pitchFamily="18" charset="0"/>
                <a:cs typeface="Consolas" pitchFamily="49" charset="0"/>
              </a:rPr>
              <a:t>new</a:t>
            </a:r>
            <a:r>
              <a:rPr kumimoji="0" lang="en-US" sz="20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2000" b="0" i="0" u="none" strike="noStrike" cap="none" normalizeH="0" baseline="0" dirty="0" err="1">
                <a:ln>
                  <a:noFill/>
                </a:ln>
                <a:solidFill>
                  <a:srgbClr val="7F0055"/>
                </a:solidFill>
                <a:effectLst/>
                <a:latin typeface="Consolas" pitchFamily="49" charset="0"/>
                <a:ea typeface="Times New Roman" pitchFamily="18" charset="0"/>
                <a:cs typeface="Consolas" pitchFamily="49" charset="0"/>
              </a:rPr>
              <a:t>ThreadDemo</a:t>
            </a:r>
            <a:r>
              <a:rPr kumimoji="0" lang="en-US" sz="20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r>
              <a:rPr kumimoji="0" lang="en-US" sz="20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2000" b="0" i="0" u="none" strike="noStrike" cap="none" normalizeH="0" baseline="0" dirty="0">
                <a:ln>
                  <a:noFill/>
                </a:ln>
                <a:solidFill>
                  <a:srgbClr val="008800"/>
                </a:solidFill>
                <a:effectLst/>
                <a:latin typeface="Consolas" pitchFamily="49" charset="0"/>
                <a:ea typeface="Times New Roman" pitchFamily="18" charset="0"/>
                <a:cs typeface="Consolas" pitchFamily="49" charset="0"/>
              </a:rPr>
              <a:t>"Thread-2"</a:t>
            </a:r>
            <a:r>
              <a:rPr kumimoji="0" lang="en-US" sz="20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T2</a:t>
            </a:r>
            <a:r>
              <a:rPr kumimoji="0" lang="en-US" sz="20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r>
              <a:rPr kumimoji="0" lang="en-US" sz="20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start</a:t>
            </a:r>
            <a:r>
              <a:rPr kumimoji="0" lang="en-US" sz="20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r>
              <a:rPr kumimoji="0" lang="en-US" sz="20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r>
              <a:rPr kumimoji="0" lang="en-US" sz="2000" b="0" i="0" u="none" strike="noStrike" cap="none" normalizeH="0" baseline="0" dirty="0">
                <a:ln>
                  <a:noFill/>
                </a:ln>
                <a:solidFill>
                  <a:srgbClr val="313131"/>
                </a:solidFill>
                <a:effectLst/>
                <a:latin typeface="Consolas" pitchFamily="49" charset="0"/>
                <a:ea typeface="Times New Roman" pitchFamily="18" charset="0"/>
                <a:cs typeface="Consolas" pitchFamily="49" charset="0"/>
              </a:rPr>
              <a:t>   </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0" i="0" u="none" strike="noStrike" cap="none" normalizeH="0" baseline="0" dirty="0">
                <a:ln>
                  <a:noFill/>
                </a:ln>
                <a:solidFill>
                  <a:srgbClr val="666600"/>
                </a:solidFill>
                <a:effectLst/>
                <a:latin typeface="Consolas" pitchFamily="49" charset="0"/>
                <a:ea typeface="Times New Roman" pitchFamily="18" charset="0"/>
                <a:cs typeface="Consolas" pitchFamily="49" charset="0"/>
              </a:rPr>
              <a:t>}</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6ABA56A-EB38-4E9B-A5DB-8B5B229C0817}" type="slidenum">
              <a:rPr lang="en-US" smtClean="0"/>
              <a:pPr/>
              <a:t>24</a:t>
            </a:fld>
            <a:endParaRPr lang="en-US"/>
          </a:p>
        </p:txBody>
      </p:sp>
      <p:pic>
        <p:nvPicPr>
          <p:cNvPr id="53250" name="Picture 2"/>
          <p:cNvPicPr>
            <a:picLocks noChangeAspect="1" noChangeArrowheads="1"/>
          </p:cNvPicPr>
          <p:nvPr/>
        </p:nvPicPr>
        <p:blipFill>
          <a:blip r:embed="rId2"/>
          <a:srcRect/>
          <a:stretch>
            <a:fillRect/>
          </a:stretch>
        </p:blipFill>
        <p:spPr bwMode="auto">
          <a:xfrm>
            <a:off x="3276600" y="1219200"/>
            <a:ext cx="2400300" cy="5500688"/>
          </a:xfrm>
          <a:prstGeom prst="rect">
            <a:avLst/>
          </a:prstGeom>
          <a:noFill/>
          <a:ln w="9525">
            <a:noFill/>
            <a:miter lim="800000"/>
            <a:headEnd/>
            <a:tailEnd/>
          </a:ln>
          <a:effectLst/>
        </p:spPr>
      </p:pic>
      <p:sp>
        <p:nvSpPr>
          <p:cNvPr id="6" name="Title 1"/>
          <p:cNvSpPr>
            <a:spLocks noGrp="1"/>
          </p:cNvSpPr>
          <p:nvPr>
            <p:ph type="title"/>
          </p:nvPr>
        </p:nvSpPr>
        <p:spPr>
          <a:xfrm>
            <a:off x="457200" y="76200"/>
            <a:ext cx="8229600" cy="1143000"/>
          </a:xfrm>
        </p:spPr>
        <p:txBody>
          <a:bodyPr>
            <a:noAutofit/>
          </a:bodyPr>
          <a:lstStyle/>
          <a:p>
            <a:r>
              <a:rPr lang="en-US" sz="3100" b="1" dirty="0"/>
              <a:t>Preceding program rewritten to extend the Thread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2238"/>
            <a:ext cx="8915400" cy="639762"/>
          </a:xfrm>
        </p:spPr>
        <p:txBody>
          <a:bodyPr>
            <a:normAutofit/>
          </a:bodyPr>
          <a:lstStyle/>
          <a:p>
            <a:r>
              <a:rPr lang="en-US" sz="3000" dirty="0"/>
              <a:t>Example that creates a new thread and starts it running</a:t>
            </a:r>
          </a:p>
        </p:txBody>
      </p:sp>
      <p:pic>
        <p:nvPicPr>
          <p:cNvPr id="3074" name="Picture 2"/>
          <p:cNvPicPr>
            <a:picLocks noChangeAspect="1" noChangeArrowheads="1"/>
          </p:cNvPicPr>
          <p:nvPr/>
        </p:nvPicPr>
        <p:blipFill>
          <a:blip r:embed="rId2">
            <a:lum bright="-28000" contrast="6000"/>
          </a:blip>
          <a:srcRect/>
          <a:stretch>
            <a:fillRect/>
          </a:stretch>
        </p:blipFill>
        <p:spPr bwMode="auto">
          <a:xfrm>
            <a:off x="533400" y="851741"/>
            <a:ext cx="7772400" cy="600626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76ABA56A-EB38-4E9B-A5DB-8B5B229C0817}"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lum bright="-29000" contrast="-4000"/>
          </a:blip>
          <a:srcRect/>
          <a:stretch>
            <a:fillRect/>
          </a:stretch>
        </p:blipFill>
        <p:spPr bwMode="auto">
          <a:xfrm>
            <a:off x="457200" y="1295400"/>
            <a:ext cx="8266113" cy="4790021"/>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76ABA56A-EB38-4E9B-A5DB-8B5B229C0817}" type="slidenum">
              <a:rPr lang="en-US" smtClean="0"/>
              <a:pPr/>
              <a:t>26</a:t>
            </a:fld>
            <a:endParaRPr lang="en-US"/>
          </a:p>
        </p:txBody>
      </p:sp>
      <p:sp>
        <p:nvSpPr>
          <p:cNvPr id="5" name="Title 1"/>
          <p:cNvSpPr>
            <a:spLocks noGrp="1"/>
          </p:cNvSpPr>
          <p:nvPr>
            <p:ph type="title"/>
          </p:nvPr>
        </p:nvSpPr>
        <p:spPr>
          <a:xfrm>
            <a:off x="228600" y="122238"/>
            <a:ext cx="8915400" cy="639762"/>
          </a:xfrm>
        </p:spPr>
        <p:txBody>
          <a:bodyPr>
            <a:normAutofit/>
          </a:bodyPr>
          <a:lstStyle/>
          <a:p>
            <a:r>
              <a:rPr lang="en-US" sz="3000" dirty="0"/>
              <a:t>Example that creates a new thread and starts it running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700" dirty="0"/>
              <a:t>Inside </a:t>
            </a:r>
            <a:r>
              <a:rPr lang="en-US" sz="2700" b="1" dirty="0" err="1"/>
              <a:t>NewThread’s</a:t>
            </a:r>
            <a:r>
              <a:rPr lang="en-US" sz="2700" b="1" dirty="0"/>
              <a:t> constructor, a new Thread object is created by the following </a:t>
            </a:r>
            <a:r>
              <a:rPr lang="en-US" sz="2700" dirty="0"/>
              <a:t>statement:</a:t>
            </a:r>
          </a:p>
          <a:p>
            <a:pPr algn="just">
              <a:buNone/>
            </a:pPr>
            <a:r>
              <a:rPr lang="en-US" sz="2700" dirty="0"/>
              <a:t>		t = new Thread(this, "Demo Thread");</a:t>
            </a:r>
          </a:p>
          <a:p>
            <a:pPr algn="just"/>
            <a:r>
              <a:rPr lang="en-US" sz="2700" dirty="0"/>
              <a:t>Passing </a:t>
            </a:r>
            <a:r>
              <a:rPr lang="en-US" sz="2700" b="1" dirty="0"/>
              <a:t>this as the first argument indicates that you want the new thread to call the run( ) method on this object. </a:t>
            </a:r>
          </a:p>
          <a:p>
            <a:pPr algn="just"/>
            <a:r>
              <a:rPr lang="en-US" sz="2700" b="1" dirty="0"/>
              <a:t>Next, start() is called, which starts the thread of </a:t>
            </a:r>
            <a:r>
              <a:rPr lang="en-US" sz="2700" dirty="0"/>
              <a:t>execution beginning at the </a:t>
            </a:r>
            <a:r>
              <a:rPr lang="en-US" sz="2700" b="1" dirty="0"/>
              <a:t>run( ) method.</a:t>
            </a:r>
            <a:endParaRPr lang="en-US" sz="2700" dirty="0"/>
          </a:p>
        </p:txBody>
      </p:sp>
      <p:sp>
        <p:nvSpPr>
          <p:cNvPr id="4" name="Slide Number Placeholder 3"/>
          <p:cNvSpPr>
            <a:spLocks noGrp="1"/>
          </p:cNvSpPr>
          <p:nvPr>
            <p:ph type="sldNum" sz="quarter" idx="12"/>
          </p:nvPr>
        </p:nvSpPr>
        <p:spPr/>
        <p:txBody>
          <a:bodyPr/>
          <a:lstStyle/>
          <a:p>
            <a:fld id="{76ABA56A-EB38-4E9B-A5DB-8B5B229C0817}" type="slidenum">
              <a:rPr lang="en-US" smtClean="0"/>
              <a:pPr/>
              <a:t>27</a:t>
            </a:fld>
            <a:endParaRPr lang="en-US"/>
          </a:p>
        </p:txBody>
      </p:sp>
      <p:sp>
        <p:nvSpPr>
          <p:cNvPr id="5" name="Title 1"/>
          <p:cNvSpPr>
            <a:spLocks noGrp="1"/>
          </p:cNvSpPr>
          <p:nvPr>
            <p:ph type="title"/>
          </p:nvPr>
        </p:nvSpPr>
        <p:spPr>
          <a:xfrm>
            <a:off x="228600" y="427038"/>
            <a:ext cx="8915400" cy="639762"/>
          </a:xfrm>
        </p:spPr>
        <p:txBody>
          <a:bodyPr>
            <a:normAutofit/>
          </a:bodyPr>
          <a:lstStyle/>
          <a:p>
            <a:r>
              <a:rPr lang="en-US" sz="3000" dirty="0"/>
              <a:t>Example that creates a new thread and starts it running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700" dirty="0"/>
              <a:t>This causes the child thread’s </a:t>
            </a:r>
            <a:r>
              <a:rPr lang="en-US" sz="2700" b="1" dirty="0"/>
              <a:t>for loop to </a:t>
            </a:r>
            <a:r>
              <a:rPr lang="en-US" sz="2700" dirty="0"/>
              <a:t>begin. </a:t>
            </a:r>
          </a:p>
          <a:p>
            <a:pPr algn="just"/>
            <a:endParaRPr lang="en-US" sz="2700" dirty="0"/>
          </a:p>
          <a:p>
            <a:pPr algn="just"/>
            <a:r>
              <a:rPr lang="en-US" sz="2700" dirty="0"/>
              <a:t>After calling </a:t>
            </a:r>
            <a:r>
              <a:rPr lang="en-US" sz="2700" b="1" dirty="0"/>
              <a:t>start(), </a:t>
            </a:r>
            <a:r>
              <a:rPr lang="en-US" sz="2700" b="1" dirty="0" err="1"/>
              <a:t>NewThread’s</a:t>
            </a:r>
            <a:r>
              <a:rPr lang="en-US" sz="2700" b="1" dirty="0"/>
              <a:t> constructor returns to main(). </a:t>
            </a:r>
          </a:p>
          <a:p>
            <a:pPr algn="just"/>
            <a:endParaRPr lang="en-US" sz="2700" b="1" dirty="0"/>
          </a:p>
          <a:p>
            <a:pPr algn="just"/>
            <a:r>
              <a:rPr lang="en-US" sz="2700" b="1" dirty="0"/>
              <a:t>When the </a:t>
            </a:r>
            <a:r>
              <a:rPr lang="en-US" sz="2700" dirty="0"/>
              <a:t>main thread resumes, it enters its </a:t>
            </a:r>
            <a:r>
              <a:rPr lang="en-US" sz="2700" b="1" dirty="0"/>
              <a:t>for loop. Both threads continue running, sharing the </a:t>
            </a:r>
            <a:r>
              <a:rPr lang="en-US" sz="2700" dirty="0"/>
              <a:t>CPU in single-core systems, until their loops finish.</a:t>
            </a:r>
          </a:p>
        </p:txBody>
      </p:sp>
      <p:sp>
        <p:nvSpPr>
          <p:cNvPr id="4" name="Slide Number Placeholder 3"/>
          <p:cNvSpPr>
            <a:spLocks noGrp="1"/>
          </p:cNvSpPr>
          <p:nvPr>
            <p:ph type="sldNum" sz="quarter" idx="12"/>
          </p:nvPr>
        </p:nvSpPr>
        <p:spPr/>
        <p:txBody>
          <a:bodyPr/>
          <a:lstStyle/>
          <a:p>
            <a:fld id="{76ABA56A-EB38-4E9B-A5DB-8B5B229C0817}" type="slidenum">
              <a:rPr lang="en-US" smtClean="0"/>
              <a:pPr/>
              <a:t>28</a:t>
            </a:fld>
            <a:endParaRPr lang="en-US"/>
          </a:p>
        </p:txBody>
      </p:sp>
      <p:sp>
        <p:nvSpPr>
          <p:cNvPr id="5" name="Title 1"/>
          <p:cNvSpPr>
            <a:spLocks noGrp="1"/>
          </p:cNvSpPr>
          <p:nvPr>
            <p:ph type="title"/>
          </p:nvPr>
        </p:nvSpPr>
        <p:spPr>
          <a:xfrm>
            <a:off x="228600" y="503238"/>
            <a:ext cx="8915400" cy="639762"/>
          </a:xfrm>
        </p:spPr>
        <p:txBody>
          <a:bodyPr>
            <a:normAutofit/>
          </a:bodyPr>
          <a:lstStyle/>
          <a:p>
            <a:r>
              <a:rPr lang="en-US" sz="3000" dirty="0"/>
              <a:t>Example that creates a new thread and starts it running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Out put of previous program:</a:t>
            </a:r>
          </a:p>
        </p:txBody>
      </p:sp>
      <p:pic>
        <p:nvPicPr>
          <p:cNvPr id="5122" name="Picture 2"/>
          <p:cNvPicPr>
            <a:picLocks noChangeAspect="1" noChangeArrowheads="1"/>
          </p:cNvPicPr>
          <p:nvPr/>
        </p:nvPicPr>
        <p:blipFill>
          <a:blip r:embed="rId2"/>
          <a:srcRect/>
          <a:stretch>
            <a:fillRect/>
          </a:stretch>
        </p:blipFill>
        <p:spPr bwMode="auto">
          <a:xfrm>
            <a:off x="1295400" y="2514600"/>
            <a:ext cx="5452019" cy="367665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76ABA56A-EB38-4E9B-A5DB-8B5B229C0817}" type="slidenum">
              <a:rPr lang="en-US" smtClean="0"/>
              <a:pPr/>
              <a:t>29</a:t>
            </a:fld>
            <a:endParaRPr lang="en-US"/>
          </a:p>
        </p:txBody>
      </p:sp>
      <p:sp>
        <p:nvSpPr>
          <p:cNvPr id="6" name="Title 1"/>
          <p:cNvSpPr>
            <a:spLocks noGrp="1"/>
          </p:cNvSpPr>
          <p:nvPr>
            <p:ph type="title"/>
          </p:nvPr>
        </p:nvSpPr>
        <p:spPr>
          <a:xfrm>
            <a:off x="228600" y="350838"/>
            <a:ext cx="8915400" cy="639762"/>
          </a:xfrm>
        </p:spPr>
        <p:txBody>
          <a:bodyPr>
            <a:normAutofit/>
          </a:bodyPr>
          <a:lstStyle/>
          <a:p>
            <a:r>
              <a:rPr lang="en-US" sz="3000" dirty="0"/>
              <a:t>Example that creates a new thread and starts it running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Thread Scheduler in Java</a:t>
            </a:r>
          </a:p>
        </p:txBody>
      </p:sp>
      <p:sp>
        <p:nvSpPr>
          <p:cNvPr id="3" name="Content Placeholder 2"/>
          <p:cNvSpPr>
            <a:spLocks noGrp="1"/>
          </p:cNvSpPr>
          <p:nvPr>
            <p:ph idx="1"/>
          </p:nvPr>
        </p:nvSpPr>
        <p:spPr/>
        <p:txBody>
          <a:bodyPr>
            <a:normAutofit/>
          </a:bodyPr>
          <a:lstStyle/>
          <a:p>
            <a:pPr algn="just"/>
            <a:r>
              <a:rPr lang="en-US" sz="2600" b="1" dirty="0"/>
              <a:t>Thread scheduler</a:t>
            </a:r>
            <a:r>
              <a:rPr lang="en-US" sz="2600" dirty="0"/>
              <a:t> in java is the part of the JVM that decides which thread should run.</a:t>
            </a:r>
          </a:p>
          <a:p>
            <a:pPr algn="just"/>
            <a:r>
              <a:rPr lang="en-US" sz="2600" dirty="0"/>
              <a:t>There is no guarantee that which </a:t>
            </a:r>
            <a:r>
              <a:rPr lang="en-US" sz="2600" dirty="0" err="1"/>
              <a:t>runnable</a:t>
            </a:r>
            <a:r>
              <a:rPr lang="en-US" sz="2600" dirty="0"/>
              <a:t> thread will be chosen to run by the thread scheduler.</a:t>
            </a:r>
          </a:p>
          <a:p>
            <a:pPr algn="just"/>
            <a:r>
              <a:rPr lang="en-US" sz="2600" dirty="0"/>
              <a:t>Only one thread at a time can run in a single process.</a:t>
            </a:r>
          </a:p>
          <a:p>
            <a:pPr algn="just"/>
            <a:r>
              <a:rPr lang="en-US" sz="2600" dirty="0"/>
              <a:t>The thread scheduler mainly uses preemptive or time slicing scheduling to schedule the threads.</a:t>
            </a:r>
          </a:p>
          <a:p>
            <a:pPr algn="just"/>
            <a:endParaRPr lang="en-US" sz="2600" dirty="0"/>
          </a:p>
        </p:txBody>
      </p:sp>
      <p:sp>
        <p:nvSpPr>
          <p:cNvPr id="4" name="Slide Number Placeholder 3"/>
          <p:cNvSpPr>
            <a:spLocks noGrp="1"/>
          </p:cNvSpPr>
          <p:nvPr>
            <p:ph type="sldNum" sz="quarter" idx="12"/>
          </p:nvPr>
        </p:nvSpPr>
        <p:spPr/>
        <p:txBody>
          <a:bodyPr/>
          <a:lstStyle/>
          <a:p>
            <a:fld id="{76ABA56A-EB38-4E9B-A5DB-8B5B229C0817}"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r>
              <a:rPr lang="en-US" sz="2600" dirty="0"/>
              <a:t>As mentioned earlier, in a multithreaded program, </a:t>
            </a:r>
            <a:r>
              <a:rPr lang="en-US" sz="2600" b="1" dirty="0"/>
              <a:t>often the main thread must be the last thread to finish running.</a:t>
            </a:r>
            <a:r>
              <a:rPr lang="en-US" sz="2600" dirty="0"/>
              <a:t> In fact, for some older JVMs, if the main thread finishes before a child thread has completed, then the Java run-time system may “hang.” </a:t>
            </a:r>
          </a:p>
          <a:p>
            <a:pPr algn="just"/>
            <a:r>
              <a:rPr lang="en-US" sz="2600" dirty="0"/>
              <a:t>The preceding program ensures that the main thread finishes last, because the main thread sleeps for 1,000 milliseconds between iterations, but the child thread sleeps for only 500 milliseconds. This causes the child thread to terminate earlier than the main thread.</a:t>
            </a:r>
          </a:p>
          <a:p>
            <a:pPr algn="just"/>
            <a:r>
              <a:rPr lang="en-US" sz="2600" dirty="0"/>
              <a:t>Shortly, you will see a better way to wait for a thread to finish.</a:t>
            </a:r>
          </a:p>
        </p:txBody>
      </p:sp>
      <p:sp>
        <p:nvSpPr>
          <p:cNvPr id="4" name="Slide Number Placeholder 3"/>
          <p:cNvSpPr>
            <a:spLocks noGrp="1"/>
          </p:cNvSpPr>
          <p:nvPr>
            <p:ph type="sldNum" sz="quarter" idx="12"/>
          </p:nvPr>
        </p:nvSpPr>
        <p:spPr/>
        <p:txBody>
          <a:bodyPr/>
          <a:lstStyle/>
          <a:p>
            <a:fld id="{76ABA56A-EB38-4E9B-A5DB-8B5B229C0817}" type="slidenum">
              <a:rPr lang="en-US" smtClean="0"/>
              <a:pPr/>
              <a:t>30</a:t>
            </a:fld>
            <a:endParaRPr lang="en-US"/>
          </a:p>
        </p:txBody>
      </p:sp>
      <p:sp>
        <p:nvSpPr>
          <p:cNvPr id="5" name="Title 1"/>
          <p:cNvSpPr>
            <a:spLocks noGrp="1"/>
          </p:cNvSpPr>
          <p:nvPr>
            <p:ph type="title"/>
          </p:nvPr>
        </p:nvSpPr>
        <p:spPr>
          <a:xfrm>
            <a:off x="228600" y="350838"/>
            <a:ext cx="8915400" cy="639762"/>
          </a:xfrm>
        </p:spPr>
        <p:txBody>
          <a:bodyPr>
            <a:normAutofit/>
          </a:bodyPr>
          <a:lstStyle/>
          <a:p>
            <a:r>
              <a:rPr lang="en-US" sz="3000" dirty="0"/>
              <a:t>Example that creates a new thread and starts it running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800" b="1" dirty="0"/>
              <a:t>Creating Thread by Extending Thread Class</a:t>
            </a:r>
            <a:endParaRPr lang="en-US" sz="3800" dirty="0"/>
          </a:p>
        </p:txBody>
      </p:sp>
      <p:sp>
        <p:nvSpPr>
          <p:cNvPr id="3" name="Content Placeholder 2"/>
          <p:cNvSpPr>
            <a:spLocks noGrp="1"/>
          </p:cNvSpPr>
          <p:nvPr>
            <p:ph idx="1"/>
          </p:nvPr>
        </p:nvSpPr>
        <p:spPr/>
        <p:txBody>
          <a:bodyPr>
            <a:normAutofit/>
          </a:bodyPr>
          <a:lstStyle/>
          <a:p>
            <a:pPr algn="just"/>
            <a:r>
              <a:rPr lang="en-US" sz="2700" dirty="0"/>
              <a:t>The second way to create a thread is to create a new class that extends </a:t>
            </a:r>
            <a:r>
              <a:rPr lang="en-US" sz="2700" b="1" dirty="0"/>
              <a:t>Thread, and </a:t>
            </a:r>
            <a:r>
              <a:rPr lang="en-US" sz="2700" dirty="0"/>
              <a:t>then to create an instance of that class. </a:t>
            </a:r>
          </a:p>
          <a:p>
            <a:pPr algn="just"/>
            <a:r>
              <a:rPr lang="en-US" sz="2700" dirty="0"/>
              <a:t>The extending class must override the </a:t>
            </a:r>
            <a:r>
              <a:rPr lang="en-US" sz="2700" b="1" dirty="0"/>
              <a:t>run() </a:t>
            </a:r>
            <a:r>
              <a:rPr lang="en-US" sz="2700" dirty="0"/>
              <a:t>method, which is the entry point for the new thread. </a:t>
            </a:r>
          </a:p>
          <a:p>
            <a:pPr algn="just"/>
            <a:r>
              <a:rPr lang="en-US" sz="2700" dirty="0"/>
              <a:t>It must also call </a:t>
            </a:r>
            <a:r>
              <a:rPr lang="en-US" sz="2700" b="1" dirty="0"/>
              <a:t>start() to begin </a:t>
            </a:r>
            <a:r>
              <a:rPr lang="en-US" sz="2700" dirty="0"/>
              <a:t>execution of the new thread.</a:t>
            </a:r>
          </a:p>
        </p:txBody>
      </p:sp>
      <p:sp>
        <p:nvSpPr>
          <p:cNvPr id="4" name="Slide Number Placeholder 3"/>
          <p:cNvSpPr>
            <a:spLocks noGrp="1"/>
          </p:cNvSpPr>
          <p:nvPr>
            <p:ph type="sldNum" sz="quarter" idx="12"/>
          </p:nvPr>
        </p:nvSpPr>
        <p:spPr/>
        <p:txBody>
          <a:bodyPr/>
          <a:lstStyle/>
          <a:p>
            <a:fld id="{76ABA56A-EB38-4E9B-A5DB-8B5B229C0817}"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158"/>
            <a:ext cx="8229600" cy="639762"/>
          </a:xfrm>
        </p:spPr>
        <p:txBody>
          <a:bodyPr>
            <a:normAutofit/>
          </a:bodyPr>
          <a:lstStyle/>
          <a:p>
            <a:r>
              <a:rPr lang="en-US" sz="3200" dirty="0"/>
              <a:t>Preceding program rewritten to extend </a:t>
            </a:r>
            <a:r>
              <a:rPr lang="en-US" sz="3200" b="1" dirty="0"/>
              <a:t>Thread</a:t>
            </a:r>
            <a:endParaRPr lang="en-US" sz="3200" dirty="0"/>
          </a:p>
        </p:txBody>
      </p:sp>
      <p:pic>
        <p:nvPicPr>
          <p:cNvPr id="6146" name="Picture 2"/>
          <p:cNvPicPr>
            <a:picLocks noChangeAspect="1" noChangeArrowheads="1"/>
          </p:cNvPicPr>
          <p:nvPr/>
        </p:nvPicPr>
        <p:blipFill>
          <a:blip r:embed="rId2">
            <a:lum bright="-33000"/>
          </a:blip>
          <a:srcRect/>
          <a:stretch>
            <a:fillRect/>
          </a:stretch>
        </p:blipFill>
        <p:spPr bwMode="auto">
          <a:xfrm>
            <a:off x="1066800" y="678480"/>
            <a:ext cx="7019053" cy="617952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76ABA56A-EB38-4E9B-A5DB-8B5B229C0817}"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lum bright="-29000" contrast="-11000"/>
          </a:blip>
          <a:srcRect/>
          <a:stretch>
            <a:fillRect/>
          </a:stretch>
        </p:blipFill>
        <p:spPr bwMode="auto">
          <a:xfrm>
            <a:off x="533400" y="1371600"/>
            <a:ext cx="8001001" cy="4408098"/>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76ABA56A-EB38-4E9B-A5DB-8B5B229C0817}" type="slidenum">
              <a:rPr lang="en-US" smtClean="0"/>
              <a:pPr/>
              <a:t>33</a:t>
            </a:fld>
            <a:endParaRPr lang="en-US"/>
          </a:p>
        </p:txBody>
      </p:sp>
      <p:sp>
        <p:nvSpPr>
          <p:cNvPr id="6" name="Title 1"/>
          <p:cNvSpPr>
            <a:spLocks noGrp="1"/>
          </p:cNvSpPr>
          <p:nvPr>
            <p:ph type="title"/>
          </p:nvPr>
        </p:nvSpPr>
        <p:spPr>
          <a:xfrm>
            <a:off x="457200" y="127158"/>
            <a:ext cx="8229600" cy="639762"/>
          </a:xfrm>
        </p:spPr>
        <p:txBody>
          <a:bodyPr>
            <a:normAutofit/>
          </a:bodyPr>
          <a:lstStyle/>
          <a:p>
            <a:r>
              <a:rPr lang="en-US" sz="3200" dirty="0"/>
              <a:t>Preceding program rewritten to extend </a:t>
            </a:r>
            <a:r>
              <a:rPr lang="en-US" sz="3200" b="1" dirty="0"/>
              <a:t>Thread</a:t>
            </a:r>
            <a:endParaRPr lang="en-US" sz="32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700" dirty="0"/>
              <a:t>This program generates the same output as the preceding version. </a:t>
            </a:r>
          </a:p>
          <a:p>
            <a:pPr algn="just"/>
            <a:r>
              <a:rPr lang="en-US" sz="2700" dirty="0"/>
              <a:t>Here, child thread is created by instantiating an object of </a:t>
            </a:r>
            <a:r>
              <a:rPr lang="en-US" sz="2700" b="1" dirty="0" err="1"/>
              <a:t>NewThread</a:t>
            </a:r>
            <a:r>
              <a:rPr lang="en-US" sz="2700" b="1" dirty="0"/>
              <a:t>, which is derived from Thread.</a:t>
            </a:r>
          </a:p>
          <a:p>
            <a:pPr algn="just"/>
            <a:r>
              <a:rPr lang="en-US" sz="2700" dirty="0"/>
              <a:t>Notice the call to </a:t>
            </a:r>
            <a:r>
              <a:rPr lang="en-US" sz="2700" b="1" dirty="0"/>
              <a:t>super( ) inside </a:t>
            </a:r>
            <a:r>
              <a:rPr lang="en-US" sz="2700" b="1" dirty="0" err="1"/>
              <a:t>NewThread</a:t>
            </a:r>
            <a:r>
              <a:rPr lang="en-US" sz="2700" b="1" dirty="0"/>
              <a:t>. This invokes the following form of the Thread constructor:</a:t>
            </a:r>
          </a:p>
          <a:p>
            <a:pPr algn="just">
              <a:buNone/>
            </a:pPr>
            <a:r>
              <a:rPr lang="en-US" sz="2700" dirty="0"/>
              <a:t>			public Thread(String </a:t>
            </a:r>
            <a:r>
              <a:rPr lang="en-US" sz="2700" i="1" dirty="0" err="1"/>
              <a:t>threadName</a:t>
            </a:r>
            <a:r>
              <a:rPr lang="en-US" sz="2700" i="1" dirty="0"/>
              <a:t>)</a:t>
            </a:r>
          </a:p>
          <a:p>
            <a:pPr algn="just">
              <a:buNone/>
            </a:pPr>
            <a:r>
              <a:rPr lang="en-US" sz="2700" dirty="0"/>
              <a:t>	Here, </a:t>
            </a:r>
            <a:r>
              <a:rPr lang="en-US" sz="2700" i="1" dirty="0" err="1"/>
              <a:t>threadName</a:t>
            </a:r>
            <a:r>
              <a:rPr lang="en-US" sz="2700" i="1" dirty="0"/>
              <a:t> specifies the name of the thread.</a:t>
            </a:r>
            <a:endParaRPr lang="en-US" sz="2700" dirty="0"/>
          </a:p>
        </p:txBody>
      </p:sp>
      <p:sp>
        <p:nvSpPr>
          <p:cNvPr id="4" name="Slide Number Placeholder 3"/>
          <p:cNvSpPr>
            <a:spLocks noGrp="1"/>
          </p:cNvSpPr>
          <p:nvPr>
            <p:ph type="sldNum" sz="quarter" idx="12"/>
          </p:nvPr>
        </p:nvSpPr>
        <p:spPr/>
        <p:txBody>
          <a:bodyPr/>
          <a:lstStyle/>
          <a:p>
            <a:fld id="{76ABA56A-EB38-4E9B-A5DB-8B5B229C0817}" type="slidenum">
              <a:rPr lang="en-US" smtClean="0"/>
              <a:pPr/>
              <a:t>34</a:t>
            </a:fld>
            <a:endParaRPr lang="en-US"/>
          </a:p>
        </p:txBody>
      </p:sp>
      <p:sp>
        <p:nvSpPr>
          <p:cNvPr id="5" name="Title 1"/>
          <p:cNvSpPr>
            <a:spLocks noGrp="1"/>
          </p:cNvSpPr>
          <p:nvPr>
            <p:ph type="title"/>
          </p:nvPr>
        </p:nvSpPr>
        <p:spPr>
          <a:xfrm>
            <a:off x="457200" y="127158"/>
            <a:ext cx="8229600" cy="639762"/>
          </a:xfrm>
        </p:spPr>
        <p:txBody>
          <a:bodyPr>
            <a:normAutofit/>
          </a:bodyPr>
          <a:lstStyle/>
          <a:p>
            <a:r>
              <a:rPr lang="en-US" sz="3200" dirty="0"/>
              <a:t>Preceding program rewritten to extend </a:t>
            </a:r>
            <a:r>
              <a:rPr lang="en-US" sz="3200" b="1" dirty="0"/>
              <a:t>Thread</a:t>
            </a:r>
            <a:endParaRPr lang="en-US" sz="32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b="1" dirty="0"/>
              <a:t>Creating Multiple Threads</a:t>
            </a:r>
            <a:endParaRPr lang="en-US" sz="3800" dirty="0"/>
          </a:p>
        </p:txBody>
      </p:sp>
      <p:sp>
        <p:nvSpPr>
          <p:cNvPr id="3" name="Content Placeholder 2"/>
          <p:cNvSpPr>
            <a:spLocks noGrp="1"/>
          </p:cNvSpPr>
          <p:nvPr>
            <p:ph idx="1"/>
          </p:nvPr>
        </p:nvSpPr>
        <p:spPr/>
        <p:txBody>
          <a:bodyPr>
            <a:normAutofit/>
          </a:bodyPr>
          <a:lstStyle/>
          <a:p>
            <a:pPr algn="just"/>
            <a:r>
              <a:rPr lang="en-US" sz="2700" dirty="0"/>
              <a:t>So far, you have been using only two threads: the main thread and one child thread.</a:t>
            </a:r>
          </a:p>
          <a:p>
            <a:pPr algn="just"/>
            <a:endParaRPr lang="en-US" sz="2700" dirty="0"/>
          </a:p>
          <a:p>
            <a:pPr algn="just"/>
            <a:endParaRPr lang="en-US" sz="2700" dirty="0"/>
          </a:p>
          <a:p>
            <a:pPr algn="just"/>
            <a:r>
              <a:rPr lang="en-US" sz="2700" dirty="0"/>
              <a:t>However, your program can spawn as many threads as it needs. For example, the following program creates three child threads:</a:t>
            </a:r>
          </a:p>
        </p:txBody>
      </p:sp>
      <p:sp>
        <p:nvSpPr>
          <p:cNvPr id="4" name="Slide Number Placeholder 3"/>
          <p:cNvSpPr>
            <a:spLocks noGrp="1"/>
          </p:cNvSpPr>
          <p:nvPr>
            <p:ph type="sldNum" sz="quarter" idx="12"/>
          </p:nvPr>
        </p:nvSpPr>
        <p:spPr/>
        <p:txBody>
          <a:bodyPr/>
          <a:lstStyle/>
          <a:p>
            <a:fld id="{76ABA56A-EB38-4E9B-A5DB-8B5B229C0817}"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lum bright="-31000" contrast="-11000"/>
          </a:blip>
          <a:srcRect/>
          <a:stretch>
            <a:fillRect/>
          </a:stretch>
        </p:blipFill>
        <p:spPr bwMode="auto">
          <a:xfrm>
            <a:off x="1143001" y="198783"/>
            <a:ext cx="7069016" cy="6659217"/>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76ABA56A-EB38-4E9B-A5DB-8B5B229C0817}"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lum bright="-33000"/>
          </a:blip>
          <a:srcRect/>
          <a:stretch>
            <a:fillRect/>
          </a:stretch>
        </p:blipFill>
        <p:spPr bwMode="auto">
          <a:xfrm>
            <a:off x="771525" y="1676400"/>
            <a:ext cx="7610475" cy="4190383"/>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76ABA56A-EB38-4E9B-A5DB-8B5B229C0817}" type="slidenum">
              <a:rPr lang="en-US" smtClean="0"/>
              <a:pPr/>
              <a:t>37</a:t>
            </a:fld>
            <a:endParaRPr lang="en-US"/>
          </a:p>
        </p:txBody>
      </p:sp>
      <p:sp>
        <p:nvSpPr>
          <p:cNvPr id="5" name="Title 1"/>
          <p:cNvSpPr>
            <a:spLocks noGrp="1"/>
          </p:cNvSpPr>
          <p:nvPr>
            <p:ph type="title"/>
          </p:nvPr>
        </p:nvSpPr>
        <p:spPr>
          <a:xfrm>
            <a:off x="457200" y="274638"/>
            <a:ext cx="8229600" cy="1143000"/>
          </a:xfrm>
        </p:spPr>
        <p:txBody>
          <a:bodyPr>
            <a:normAutofit/>
          </a:bodyPr>
          <a:lstStyle/>
          <a:p>
            <a:r>
              <a:rPr lang="en-US" sz="3800" b="1" dirty="0"/>
              <a:t>Creating Multiple Threads</a:t>
            </a:r>
            <a:endParaRPr lang="en-US" sz="3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sz="2700" dirty="0"/>
              <a:t>Sample output from this program is shown here. </a:t>
            </a:r>
          </a:p>
        </p:txBody>
      </p:sp>
      <p:sp>
        <p:nvSpPr>
          <p:cNvPr id="4" name="Slide Number Placeholder 3"/>
          <p:cNvSpPr>
            <a:spLocks noGrp="1"/>
          </p:cNvSpPr>
          <p:nvPr>
            <p:ph type="sldNum" sz="quarter" idx="12"/>
          </p:nvPr>
        </p:nvSpPr>
        <p:spPr/>
        <p:txBody>
          <a:bodyPr/>
          <a:lstStyle/>
          <a:p>
            <a:fld id="{76ABA56A-EB38-4E9B-A5DB-8B5B229C0817}" type="slidenum">
              <a:rPr lang="en-US" smtClean="0"/>
              <a:pPr/>
              <a:t>38</a:t>
            </a:fld>
            <a:endParaRPr lang="en-US"/>
          </a:p>
        </p:txBody>
      </p:sp>
      <p:pic>
        <p:nvPicPr>
          <p:cNvPr id="1026" name="Picture 2"/>
          <p:cNvPicPr>
            <a:picLocks noChangeAspect="1" noChangeArrowheads="1"/>
          </p:cNvPicPr>
          <p:nvPr/>
        </p:nvPicPr>
        <p:blipFill>
          <a:blip r:embed="rId2"/>
          <a:srcRect/>
          <a:stretch>
            <a:fillRect/>
          </a:stretch>
        </p:blipFill>
        <p:spPr bwMode="auto">
          <a:xfrm>
            <a:off x="2057400" y="1022096"/>
            <a:ext cx="4624036" cy="5776912"/>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700" dirty="0"/>
              <a:t>As you can see, once started, all three child threads share the CPU. </a:t>
            </a:r>
          </a:p>
          <a:p>
            <a:pPr algn="just"/>
            <a:r>
              <a:rPr lang="en-US" sz="2700" dirty="0"/>
              <a:t>Notice the call to </a:t>
            </a:r>
            <a:r>
              <a:rPr lang="en-US" sz="2700" b="1" dirty="0"/>
              <a:t>sleep(10000) in main( ). This causes the main thread to sleep for ten seconds and </a:t>
            </a:r>
            <a:r>
              <a:rPr lang="en-US" sz="2700" dirty="0"/>
              <a:t>ensures that it will finish last.</a:t>
            </a:r>
          </a:p>
        </p:txBody>
      </p:sp>
      <p:sp>
        <p:nvSpPr>
          <p:cNvPr id="4" name="Slide Number Placeholder 3"/>
          <p:cNvSpPr>
            <a:spLocks noGrp="1"/>
          </p:cNvSpPr>
          <p:nvPr>
            <p:ph type="sldNum" sz="quarter" idx="12"/>
          </p:nvPr>
        </p:nvSpPr>
        <p:spPr/>
        <p:txBody>
          <a:bodyPr/>
          <a:lstStyle/>
          <a:p>
            <a:fld id="{76ABA56A-EB38-4E9B-A5DB-8B5B229C0817}" type="slidenum">
              <a:rPr lang="en-US" smtClean="0"/>
              <a:pPr/>
              <a:t>39</a:t>
            </a:fld>
            <a:endParaRPr lang="en-US"/>
          </a:p>
        </p:txBody>
      </p:sp>
      <p:sp>
        <p:nvSpPr>
          <p:cNvPr id="5" name="Title 1"/>
          <p:cNvSpPr>
            <a:spLocks noGrp="1"/>
          </p:cNvSpPr>
          <p:nvPr>
            <p:ph type="title"/>
          </p:nvPr>
        </p:nvSpPr>
        <p:spPr>
          <a:xfrm>
            <a:off x="457200" y="274638"/>
            <a:ext cx="8229600" cy="1143000"/>
          </a:xfrm>
        </p:spPr>
        <p:txBody>
          <a:bodyPr>
            <a:normAutofit/>
          </a:bodyPr>
          <a:lstStyle/>
          <a:p>
            <a:r>
              <a:rPr lang="en-US" sz="3800" b="1" dirty="0"/>
              <a:t>Creating Multiple Threads</a:t>
            </a:r>
            <a:endParaRPr lang="en-US" sz="3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Difference between preemptive scheduling and time slicing</a:t>
            </a:r>
          </a:p>
        </p:txBody>
      </p:sp>
      <p:sp>
        <p:nvSpPr>
          <p:cNvPr id="3" name="Content Placeholder 2"/>
          <p:cNvSpPr>
            <a:spLocks noGrp="1"/>
          </p:cNvSpPr>
          <p:nvPr>
            <p:ph idx="1"/>
          </p:nvPr>
        </p:nvSpPr>
        <p:spPr/>
        <p:txBody>
          <a:bodyPr>
            <a:normAutofit/>
          </a:bodyPr>
          <a:lstStyle/>
          <a:p>
            <a:pPr algn="just"/>
            <a:r>
              <a:rPr lang="en-US" sz="2600" dirty="0"/>
              <a:t>Under preemptive scheduling, the highest priority task executes until it enters the waiting or dead states or a higher priority task comes into existence. </a:t>
            </a:r>
          </a:p>
          <a:p>
            <a:pPr algn="just"/>
            <a:endParaRPr lang="en-US" sz="2600" dirty="0"/>
          </a:p>
          <a:p>
            <a:pPr algn="just"/>
            <a:r>
              <a:rPr lang="en-US" sz="2600" dirty="0"/>
              <a:t>Under time slicing, a task executes for a predefined slice of time and then re-enters the pool of ready tasks. The scheduler then determines which task should execute next, based on priority and other factors.</a:t>
            </a:r>
          </a:p>
        </p:txBody>
      </p:sp>
      <p:sp>
        <p:nvSpPr>
          <p:cNvPr id="4" name="Slide Number Placeholder 3"/>
          <p:cNvSpPr>
            <a:spLocks noGrp="1"/>
          </p:cNvSpPr>
          <p:nvPr>
            <p:ph type="sldNum" sz="quarter" idx="12"/>
          </p:nvPr>
        </p:nvSpPr>
        <p:spPr/>
        <p:txBody>
          <a:bodyPr/>
          <a:lstStyle/>
          <a:p>
            <a:fld id="{76ABA56A-EB38-4E9B-A5DB-8B5B229C0817}"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lstStyle/>
          <a:p>
            <a:r>
              <a:rPr lang="en-US" dirty="0"/>
              <a:t>Thank you</a:t>
            </a:r>
          </a:p>
        </p:txBody>
      </p:sp>
      <p:sp>
        <p:nvSpPr>
          <p:cNvPr id="4" name="Slide Number Placeholder 3"/>
          <p:cNvSpPr>
            <a:spLocks noGrp="1"/>
          </p:cNvSpPr>
          <p:nvPr>
            <p:ph type="sldNum" sz="quarter" idx="12"/>
          </p:nvPr>
        </p:nvSpPr>
        <p:spPr/>
        <p:txBody>
          <a:bodyPr/>
          <a:lstStyle/>
          <a:p>
            <a:fld id="{76ABA56A-EB38-4E9B-A5DB-8B5B229C0817}" type="slidenum">
              <a:rPr lang="en-US" smtClean="0"/>
              <a:pPr/>
              <a:t>40</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Sleep method in java</a:t>
            </a:r>
          </a:p>
        </p:txBody>
      </p:sp>
      <p:sp>
        <p:nvSpPr>
          <p:cNvPr id="3" name="Content Placeholder 2"/>
          <p:cNvSpPr>
            <a:spLocks noGrp="1"/>
          </p:cNvSpPr>
          <p:nvPr>
            <p:ph idx="1"/>
          </p:nvPr>
        </p:nvSpPr>
        <p:spPr/>
        <p:txBody>
          <a:bodyPr>
            <a:normAutofit/>
          </a:bodyPr>
          <a:lstStyle/>
          <a:p>
            <a:pPr algn="just"/>
            <a:r>
              <a:rPr lang="en-US" sz="2600" dirty="0"/>
              <a:t>The sleep() method of Thread class is used to sleep a thread for the specified amount of time.</a:t>
            </a:r>
          </a:p>
          <a:p>
            <a:pPr algn="just"/>
            <a:r>
              <a:rPr lang="en-US" sz="2600" dirty="0"/>
              <a:t>Syntax of sleep() method in java</a:t>
            </a:r>
          </a:p>
          <a:p>
            <a:pPr lvl="1" algn="just"/>
            <a:r>
              <a:rPr lang="en-US" sz="2600" dirty="0"/>
              <a:t>The Thread class provides a method for sleeping a thread:</a:t>
            </a:r>
          </a:p>
          <a:p>
            <a:pPr lvl="1" algn="just"/>
            <a:r>
              <a:rPr lang="en-US" sz="2600" b="1" dirty="0"/>
              <a:t>public static void sleep(long </a:t>
            </a:r>
            <a:r>
              <a:rPr lang="en-US" sz="2600" b="1" dirty="0" err="1"/>
              <a:t>miliseconds</a:t>
            </a:r>
            <a:r>
              <a:rPr lang="en-US" sz="2600" b="1" dirty="0"/>
              <a:t>)throws </a:t>
            </a:r>
            <a:r>
              <a:rPr lang="en-US" sz="2600" b="1" dirty="0" err="1"/>
              <a:t>InterruptedException</a:t>
            </a:r>
            <a:endParaRPr lang="en-US" sz="2600" b="1" dirty="0"/>
          </a:p>
          <a:p>
            <a:endParaRPr lang="en-US" sz="2600" dirty="0"/>
          </a:p>
        </p:txBody>
      </p:sp>
      <p:sp>
        <p:nvSpPr>
          <p:cNvPr id="4" name="Slide Number Placeholder 3"/>
          <p:cNvSpPr>
            <a:spLocks noGrp="1"/>
          </p:cNvSpPr>
          <p:nvPr>
            <p:ph type="sldNum" sz="quarter" idx="12"/>
          </p:nvPr>
        </p:nvSpPr>
        <p:spPr/>
        <p:txBody>
          <a:bodyPr/>
          <a:lstStyle/>
          <a:p>
            <a:fld id="{76ABA56A-EB38-4E9B-A5DB-8B5B229C0817}"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Example of sleep method in java</a:t>
            </a:r>
          </a:p>
        </p:txBody>
      </p:sp>
      <p:sp>
        <p:nvSpPr>
          <p:cNvPr id="4" name="Slide Number Placeholder 3"/>
          <p:cNvSpPr>
            <a:spLocks noGrp="1"/>
          </p:cNvSpPr>
          <p:nvPr>
            <p:ph type="sldNum" sz="quarter" idx="12"/>
          </p:nvPr>
        </p:nvSpPr>
        <p:spPr/>
        <p:txBody>
          <a:bodyPr/>
          <a:lstStyle/>
          <a:p>
            <a:fld id="{76ABA56A-EB38-4E9B-A5DB-8B5B229C0817}" type="slidenum">
              <a:rPr lang="en-US" smtClean="0"/>
              <a:pPr/>
              <a:t>6</a:t>
            </a:fld>
            <a:endParaRPr lang="en-US"/>
          </a:p>
        </p:txBody>
      </p:sp>
      <p:sp>
        <p:nvSpPr>
          <p:cNvPr id="5" name="Rectangle 4"/>
          <p:cNvSpPr/>
          <p:nvPr/>
        </p:nvSpPr>
        <p:spPr>
          <a:xfrm>
            <a:off x="152400" y="1460986"/>
            <a:ext cx="8839200" cy="5586145"/>
          </a:xfrm>
          <a:prstGeom prst="rect">
            <a:avLst/>
          </a:prstGeom>
          <a:ln>
            <a:solidFill>
              <a:schemeClr val="accent1"/>
            </a:solidFill>
          </a:ln>
        </p:spPr>
        <p:txBody>
          <a:bodyPr wrap="square">
            <a:spAutoFit/>
          </a:bodyPr>
          <a:lstStyle/>
          <a:p>
            <a:r>
              <a:rPr lang="en-US" sz="2100" b="1" dirty="0"/>
              <a:t>class</a:t>
            </a:r>
            <a:r>
              <a:rPr lang="en-US" sz="2100" dirty="0"/>
              <a:t> TestSleepMethod1 </a:t>
            </a:r>
            <a:r>
              <a:rPr lang="en-US" sz="2100" b="1" dirty="0"/>
              <a:t>extends</a:t>
            </a:r>
            <a:r>
              <a:rPr lang="en-US" sz="2100" dirty="0"/>
              <a:t> Thread{  </a:t>
            </a:r>
          </a:p>
          <a:p>
            <a:r>
              <a:rPr lang="en-US" sz="2100" dirty="0"/>
              <a:t> </a:t>
            </a:r>
            <a:r>
              <a:rPr lang="en-US" sz="2100" b="1" dirty="0"/>
              <a:t>public</a:t>
            </a:r>
            <a:r>
              <a:rPr lang="en-US" sz="2100" dirty="0"/>
              <a:t> </a:t>
            </a:r>
            <a:r>
              <a:rPr lang="en-US" sz="2100" b="1" dirty="0"/>
              <a:t>void</a:t>
            </a:r>
            <a:r>
              <a:rPr lang="en-US" sz="2100" dirty="0"/>
              <a:t> run(){  </a:t>
            </a:r>
          </a:p>
          <a:p>
            <a:r>
              <a:rPr lang="en-US" sz="2100" dirty="0"/>
              <a:t>  </a:t>
            </a:r>
            <a:r>
              <a:rPr lang="en-US" sz="2100" b="1" dirty="0"/>
              <a:t>for</a:t>
            </a:r>
            <a:r>
              <a:rPr lang="en-US" sz="2100" dirty="0"/>
              <a:t>(</a:t>
            </a:r>
            <a:r>
              <a:rPr lang="en-US" sz="2100" b="1" dirty="0"/>
              <a:t>int</a:t>
            </a:r>
            <a:r>
              <a:rPr lang="en-US" sz="2100" dirty="0"/>
              <a:t> </a:t>
            </a:r>
            <a:r>
              <a:rPr lang="en-US" sz="2100" dirty="0" err="1"/>
              <a:t>i</a:t>
            </a:r>
            <a:r>
              <a:rPr lang="en-US" sz="2100" dirty="0"/>
              <a:t>=1;i&lt;5;i++){  </a:t>
            </a:r>
          </a:p>
          <a:p>
            <a:pPr lvl="1"/>
            <a:r>
              <a:rPr lang="en-US" sz="2100" b="1" dirty="0"/>
              <a:t>try</a:t>
            </a:r>
            <a:r>
              <a:rPr lang="en-US" sz="2100" dirty="0"/>
              <a:t>{ </a:t>
            </a:r>
          </a:p>
          <a:p>
            <a:pPr lvl="1"/>
            <a:r>
              <a:rPr lang="en-US" sz="2100" dirty="0"/>
              <a:t>    </a:t>
            </a:r>
            <a:r>
              <a:rPr lang="en-US" sz="2100" dirty="0" err="1"/>
              <a:t>Thread.sleep</a:t>
            </a:r>
            <a:r>
              <a:rPr lang="en-US" sz="2100" dirty="0"/>
              <a:t>(500);  </a:t>
            </a:r>
          </a:p>
          <a:p>
            <a:pPr lvl="1"/>
            <a:r>
              <a:rPr lang="en-US" sz="2100" dirty="0"/>
              <a:t>   }</a:t>
            </a:r>
            <a:r>
              <a:rPr lang="en-US" sz="2100" b="1" dirty="0"/>
              <a:t>catch</a:t>
            </a:r>
            <a:r>
              <a:rPr lang="en-US" sz="2100" dirty="0"/>
              <a:t>(Exception e){</a:t>
            </a:r>
            <a:r>
              <a:rPr lang="en-US" sz="2100" dirty="0" err="1"/>
              <a:t>System.out.println</a:t>
            </a:r>
            <a:r>
              <a:rPr lang="en-US" sz="2100" dirty="0"/>
              <a:t>(e);}  </a:t>
            </a:r>
          </a:p>
          <a:p>
            <a:r>
              <a:rPr lang="en-US" sz="2100" dirty="0"/>
              <a:t>       </a:t>
            </a:r>
            <a:r>
              <a:rPr lang="en-US" sz="2100" dirty="0" err="1"/>
              <a:t>System.out.println</a:t>
            </a:r>
            <a:r>
              <a:rPr lang="en-US" sz="2100" dirty="0"/>
              <a:t>(</a:t>
            </a:r>
            <a:r>
              <a:rPr lang="en-US" sz="2100" dirty="0" err="1"/>
              <a:t>i</a:t>
            </a:r>
            <a:r>
              <a:rPr lang="en-US" sz="2100" dirty="0"/>
              <a:t>);  </a:t>
            </a:r>
          </a:p>
          <a:p>
            <a:r>
              <a:rPr lang="en-US" sz="2100" dirty="0"/>
              <a:t>  }  </a:t>
            </a:r>
          </a:p>
          <a:p>
            <a:r>
              <a:rPr lang="en-US" sz="2100" dirty="0"/>
              <a:t> }  </a:t>
            </a:r>
          </a:p>
          <a:p>
            <a:r>
              <a:rPr lang="en-US" sz="2100" dirty="0"/>
              <a:t> </a:t>
            </a:r>
            <a:r>
              <a:rPr lang="en-US" sz="2100" b="1" dirty="0"/>
              <a:t>public</a:t>
            </a:r>
            <a:r>
              <a:rPr lang="en-US" sz="2100" dirty="0"/>
              <a:t> </a:t>
            </a:r>
            <a:r>
              <a:rPr lang="en-US" sz="2100" b="1" dirty="0"/>
              <a:t>static</a:t>
            </a:r>
            <a:r>
              <a:rPr lang="en-US" sz="2100" dirty="0"/>
              <a:t> </a:t>
            </a:r>
            <a:r>
              <a:rPr lang="en-US" sz="2100" b="1" dirty="0"/>
              <a:t>void</a:t>
            </a:r>
            <a:r>
              <a:rPr lang="en-US" sz="2100" dirty="0"/>
              <a:t> main(String </a:t>
            </a:r>
            <a:r>
              <a:rPr lang="en-US" sz="2100" dirty="0" err="1"/>
              <a:t>args</a:t>
            </a:r>
            <a:r>
              <a:rPr lang="en-US" sz="2100" dirty="0"/>
              <a:t>[]){  </a:t>
            </a:r>
          </a:p>
          <a:p>
            <a:r>
              <a:rPr lang="en-US" sz="2100" dirty="0"/>
              <a:t>  TestSleepMethod1 t1=</a:t>
            </a:r>
            <a:r>
              <a:rPr lang="en-US" sz="2100" b="1" dirty="0"/>
              <a:t>new</a:t>
            </a:r>
            <a:r>
              <a:rPr lang="en-US" sz="2100" dirty="0"/>
              <a:t> TestSleepMethod1();  </a:t>
            </a:r>
          </a:p>
          <a:p>
            <a:r>
              <a:rPr lang="en-US" sz="2100" dirty="0"/>
              <a:t>  TestSleepMethod1 t2=</a:t>
            </a:r>
            <a:r>
              <a:rPr lang="en-US" sz="2100" b="1" dirty="0"/>
              <a:t>new</a:t>
            </a:r>
            <a:r>
              <a:rPr lang="en-US" sz="2100" dirty="0"/>
              <a:t> TestSleepMethod1();  </a:t>
            </a:r>
          </a:p>
          <a:p>
            <a:r>
              <a:rPr lang="en-US" sz="2100" dirty="0"/>
              <a:t>   </a:t>
            </a:r>
          </a:p>
          <a:p>
            <a:r>
              <a:rPr lang="en-US" sz="2100" dirty="0"/>
              <a:t>  t1.start();  </a:t>
            </a:r>
          </a:p>
          <a:p>
            <a:r>
              <a:rPr lang="en-US" sz="2100" dirty="0"/>
              <a:t>  t2.start();  </a:t>
            </a:r>
          </a:p>
          <a:p>
            <a:r>
              <a:rPr lang="en-US" sz="2100" dirty="0"/>
              <a:t> }  </a:t>
            </a:r>
          </a:p>
          <a:p>
            <a:r>
              <a:rPr lang="en-US" sz="2100" dirty="0"/>
              <a:t>}  </a:t>
            </a:r>
          </a:p>
        </p:txBody>
      </p:sp>
      <p:sp>
        <p:nvSpPr>
          <p:cNvPr id="1025" name="Rectangle 1"/>
          <p:cNvSpPr>
            <a:spLocks noChangeArrowheads="1"/>
          </p:cNvSpPr>
          <p:nvPr/>
        </p:nvSpPr>
        <p:spPr bwMode="auto">
          <a:xfrm>
            <a:off x="6629400" y="2895600"/>
            <a:ext cx="1371600" cy="2608370"/>
          </a:xfrm>
          <a:prstGeom prst="rect">
            <a:avLst/>
          </a:prstGeom>
          <a:solidFill>
            <a:srgbClr val="FFFFFF"/>
          </a:solidFill>
          <a:ln w="9525">
            <a:solidFill>
              <a:schemeClr val="accent1"/>
            </a:solidFill>
            <a:miter lim="800000"/>
            <a:headEnd/>
            <a:tailEnd/>
          </a:ln>
          <a:effectLst/>
        </p:spPr>
        <p:txBody>
          <a:bodyPr vert="horz" wrap="square" lIns="88872" tIns="57132" rIns="91440" bIns="57132"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Output: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1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1</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2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2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3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3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4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4</a:t>
            </a:r>
            <a:r>
              <a:rPr kumimoji="0" lang="en-US" b="0" i="0" u="none" strike="noStrike" cap="none" normalizeH="0" baseline="0" dirty="0">
                <a:ln>
                  <a:noFill/>
                </a:ln>
                <a:solidFill>
                  <a:schemeClr val="tx1"/>
                </a:solidFill>
                <a:effectLst/>
                <a:latin typeface="Arial" pitchFamily="34" charset="0"/>
                <a:cs typeface="Arial" pitchFamily="34" charset="0"/>
              </a:rPr>
              <a:t> </a:t>
            </a:r>
          </a:p>
        </p:txBody>
      </p:sp>
      <p:sp>
        <p:nvSpPr>
          <p:cNvPr id="7" name="Rectangle 6"/>
          <p:cNvSpPr/>
          <p:nvPr/>
        </p:nvSpPr>
        <p:spPr>
          <a:xfrm>
            <a:off x="1846082" y="5483304"/>
            <a:ext cx="4724400" cy="1323439"/>
          </a:xfrm>
          <a:prstGeom prst="rect">
            <a:avLst/>
          </a:prstGeom>
          <a:ln>
            <a:solidFill>
              <a:schemeClr val="accent1"/>
            </a:solidFill>
          </a:ln>
        </p:spPr>
        <p:txBody>
          <a:bodyPr wrap="square">
            <a:spAutoFit/>
          </a:bodyPr>
          <a:lstStyle/>
          <a:p>
            <a:pPr algn="just"/>
            <a:r>
              <a:rPr lang="en-US" sz="2000" dirty="0"/>
              <a:t>As you know well that at a time only one thread is executed. If you sleep a thread for the specified time, the thread scheduler picks up another thread and so 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Can we start a thread twice?</a:t>
            </a:r>
          </a:p>
        </p:txBody>
      </p:sp>
      <p:sp>
        <p:nvSpPr>
          <p:cNvPr id="3" name="Content Placeholder 2"/>
          <p:cNvSpPr>
            <a:spLocks noGrp="1"/>
          </p:cNvSpPr>
          <p:nvPr>
            <p:ph idx="1"/>
          </p:nvPr>
        </p:nvSpPr>
        <p:spPr>
          <a:xfrm>
            <a:off x="228600" y="1295400"/>
            <a:ext cx="2971800" cy="4114800"/>
          </a:xfrm>
          <a:ln>
            <a:solidFill>
              <a:schemeClr val="accent1"/>
            </a:solidFill>
          </a:ln>
        </p:spPr>
        <p:txBody>
          <a:bodyPr>
            <a:normAutofit lnSpcReduction="10000"/>
          </a:bodyPr>
          <a:lstStyle/>
          <a:p>
            <a:pPr marL="0" indent="0" algn="just">
              <a:buNone/>
            </a:pPr>
            <a:r>
              <a:rPr lang="en-US" sz="2600" b="1" dirty="0"/>
              <a:t>No. </a:t>
            </a:r>
            <a:r>
              <a:rPr lang="en-US" sz="2600" dirty="0"/>
              <a:t>After starting a thread, it can never be started again. If you does so, an </a:t>
            </a:r>
            <a:r>
              <a:rPr lang="en-US" sz="2600" i="1" dirty="0" err="1"/>
              <a:t>IllegalThreadStateException</a:t>
            </a:r>
            <a:r>
              <a:rPr lang="en-US" sz="2600" dirty="0"/>
              <a:t> is thrown. In such case, thread will run once but for second time, it will throw exception.</a:t>
            </a:r>
          </a:p>
        </p:txBody>
      </p:sp>
      <p:sp>
        <p:nvSpPr>
          <p:cNvPr id="4" name="Slide Number Placeholder 3"/>
          <p:cNvSpPr>
            <a:spLocks noGrp="1"/>
          </p:cNvSpPr>
          <p:nvPr>
            <p:ph type="sldNum" sz="quarter" idx="12"/>
          </p:nvPr>
        </p:nvSpPr>
        <p:spPr/>
        <p:txBody>
          <a:bodyPr/>
          <a:lstStyle/>
          <a:p>
            <a:fld id="{76ABA56A-EB38-4E9B-A5DB-8B5B229C0817}" type="slidenum">
              <a:rPr lang="en-US" smtClean="0"/>
              <a:pPr/>
              <a:t>7</a:t>
            </a:fld>
            <a:endParaRPr lang="en-US"/>
          </a:p>
        </p:txBody>
      </p:sp>
      <p:sp>
        <p:nvSpPr>
          <p:cNvPr id="5" name="Rectangle 4"/>
          <p:cNvSpPr/>
          <p:nvPr/>
        </p:nvSpPr>
        <p:spPr>
          <a:xfrm>
            <a:off x="3401961" y="1752600"/>
            <a:ext cx="5410200" cy="3647152"/>
          </a:xfrm>
          <a:prstGeom prst="rect">
            <a:avLst/>
          </a:prstGeom>
          <a:ln>
            <a:solidFill>
              <a:schemeClr val="accent1"/>
            </a:solidFill>
          </a:ln>
        </p:spPr>
        <p:txBody>
          <a:bodyPr wrap="square">
            <a:spAutoFit/>
          </a:bodyPr>
          <a:lstStyle/>
          <a:p>
            <a:r>
              <a:rPr lang="en-US" sz="2100" b="1" dirty="0"/>
              <a:t>public</a:t>
            </a:r>
            <a:r>
              <a:rPr lang="en-US" sz="2100" dirty="0"/>
              <a:t> </a:t>
            </a:r>
            <a:r>
              <a:rPr lang="en-US" sz="2100" b="1" dirty="0"/>
              <a:t>class</a:t>
            </a:r>
            <a:r>
              <a:rPr lang="en-US" sz="2100" dirty="0"/>
              <a:t> TestThreadTwice1 </a:t>
            </a:r>
            <a:r>
              <a:rPr lang="en-US" sz="2100" b="1" dirty="0"/>
              <a:t>extends</a:t>
            </a:r>
            <a:r>
              <a:rPr lang="en-US" sz="2100" dirty="0"/>
              <a:t> Thread{  </a:t>
            </a:r>
          </a:p>
          <a:p>
            <a:r>
              <a:rPr lang="en-US" sz="2100" dirty="0"/>
              <a:t> </a:t>
            </a:r>
            <a:r>
              <a:rPr lang="en-US" sz="2100" b="1" dirty="0"/>
              <a:t>public</a:t>
            </a:r>
            <a:r>
              <a:rPr lang="en-US" sz="2100" dirty="0"/>
              <a:t> </a:t>
            </a:r>
            <a:r>
              <a:rPr lang="en-US" sz="2100" b="1" dirty="0"/>
              <a:t>void</a:t>
            </a:r>
            <a:r>
              <a:rPr lang="en-US" sz="2100" dirty="0"/>
              <a:t> run(){  </a:t>
            </a:r>
          </a:p>
          <a:p>
            <a:r>
              <a:rPr lang="en-US" sz="2100" dirty="0"/>
              <a:t>   </a:t>
            </a:r>
            <a:r>
              <a:rPr lang="en-US" sz="2100" dirty="0" err="1"/>
              <a:t>System.out.println</a:t>
            </a:r>
            <a:r>
              <a:rPr lang="en-US" sz="2100" dirty="0"/>
              <a:t>("running...");  </a:t>
            </a:r>
          </a:p>
          <a:p>
            <a:r>
              <a:rPr lang="en-US" sz="2100" dirty="0"/>
              <a:t> }  </a:t>
            </a:r>
          </a:p>
          <a:p>
            <a:r>
              <a:rPr lang="en-US" sz="2100" dirty="0"/>
              <a:t> </a:t>
            </a:r>
            <a:r>
              <a:rPr lang="en-US" sz="2100" b="1" dirty="0"/>
              <a:t>public</a:t>
            </a:r>
            <a:r>
              <a:rPr lang="en-US" sz="2100" dirty="0"/>
              <a:t> </a:t>
            </a:r>
            <a:r>
              <a:rPr lang="en-US" sz="2100" b="1" dirty="0"/>
              <a:t>static</a:t>
            </a:r>
            <a:r>
              <a:rPr lang="en-US" sz="2100" dirty="0"/>
              <a:t> </a:t>
            </a:r>
            <a:r>
              <a:rPr lang="en-US" sz="2100" b="1" dirty="0"/>
              <a:t>void</a:t>
            </a:r>
            <a:r>
              <a:rPr lang="en-US" sz="2100" dirty="0"/>
              <a:t> main(String </a:t>
            </a:r>
            <a:r>
              <a:rPr lang="en-US" sz="2100" dirty="0" err="1"/>
              <a:t>args</a:t>
            </a:r>
            <a:r>
              <a:rPr lang="en-US" sz="2100" dirty="0"/>
              <a:t>[]){  </a:t>
            </a:r>
          </a:p>
          <a:p>
            <a:r>
              <a:rPr lang="en-US" sz="2100" dirty="0"/>
              <a:t>  TestThreadTwice1 t1=</a:t>
            </a:r>
            <a:r>
              <a:rPr lang="en-US" sz="2100" b="1" dirty="0"/>
              <a:t>new</a:t>
            </a:r>
            <a:r>
              <a:rPr lang="en-US" sz="2100" dirty="0"/>
              <a:t> TestThreadTwice1();  </a:t>
            </a:r>
          </a:p>
          <a:p>
            <a:r>
              <a:rPr lang="en-US" sz="2100" dirty="0"/>
              <a:t>  t1.start();  </a:t>
            </a:r>
          </a:p>
          <a:p>
            <a:r>
              <a:rPr lang="en-US" sz="2100" dirty="0"/>
              <a:t>  t1.start();  </a:t>
            </a:r>
          </a:p>
          <a:p>
            <a:r>
              <a:rPr lang="en-US" sz="2100" dirty="0"/>
              <a:t> }  </a:t>
            </a:r>
          </a:p>
          <a:p>
            <a:r>
              <a:rPr lang="en-US" sz="2100" dirty="0"/>
              <a:t>}  </a:t>
            </a:r>
          </a:p>
        </p:txBody>
      </p:sp>
      <p:sp>
        <p:nvSpPr>
          <p:cNvPr id="38913" name="Rectangle 1"/>
          <p:cNvSpPr>
            <a:spLocks noChangeArrowheads="1"/>
          </p:cNvSpPr>
          <p:nvPr/>
        </p:nvSpPr>
        <p:spPr bwMode="auto">
          <a:xfrm>
            <a:off x="685800" y="5562600"/>
            <a:ext cx="7924800" cy="1084876"/>
          </a:xfrm>
          <a:prstGeom prst="rect">
            <a:avLst/>
          </a:prstGeom>
          <a:solidFill>
            <a:srgbClr val="FFFFFF"/>
          </a:solidFill>
          <a:ln w="9525">
            <a:solidFill>
              <a:schemeClr val="accent1"/>
            </a:solidFill>
            <a:miter lim="800000"/>
            <a:headEnd/>
            <a:tailEnd/>
          </a:ln>
          <a:effectLst/>
        </p:spPr>
        <p:txBody>
          <a:bodyPr vert="horz" wrap="square" lIns="88872" tIns="57132" rIns="91440" bIns="57132"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Arial Unicode MS" pitchFamily="34" charset="-128"/>
                <a:cs typeface="Arial" pitchFamily="34" charset="0"/>
              </a:rPr>
              <a:t>Output: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Arial Unicode MS" pitchFamily="34" charset="-128"/>
                <a:cs typeface="Arial" pitchFamily="34" charset="0"/>
              </a:rPr>
              <a:t>running</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Arial Unicode MS" pitchFamily="34" charset="-128"/>
                <a:cs typeface="Arial" pitchFamily="34" charset="0"/>
              </a:rPr>
              <a:t>Exception in thread "main" </a:t>
            </a:r>
            <a:r>
              <a:rPr kumimoji="0" lang="en-US" sz="2100" b="0" i="0" u="none" strike="noStrike" cap="none" normalizeH="0" baseline="0" dirty="0" err="1">
                <a:ln>
                  <a:noFill/>
                </a:ln>
                <a:solidFill>
                  <a:srgbClr val="000000"/>
                </a:solidFill>
                <a:effectLst/>
                <a:latin typeface="Arial Unicode MS" pitchFamily="34" charset="-128"/>
                <a:cs typeface="Arial" pitchFamily="34" charset="0"/>
              </a:rPr>
              <a:t>java.lang.IllegalThreadStateException</a:t>
            </a:r>
            <a:r>
              <a:rPr kumimoji="0" lang="en-US" sz="2100" b="0" i="0" u="none" strike="noStrike" cap="none" normalizeH="0" baseline="0" dirty="0">
                <a:ln>
                  <a:noFill/>
                </a:ln>
                <a:solidFill>
                  <a:schemeClr val="tx1"/>
                </a:solidFill>
                <a:effectLst/>
                <a:latin typeface="Arial" pitchFamily="34" charset="0"/>
                <a:cs typeface="Arial" pitchFamily="34"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The start method makes sure the code runs in a new thread context. If you called run directly, then it would be like an ordinary method call and it would run in the context of the </a:t>
            </a:r>
            <a:r>
              <a:rPr lang="en-US" sz="2600" i="1" dirty="0"/>
              <a:t>current</a:t>
            </a:r>
            <a:r>
              <a:rPr lang="en-US" sz="2600" dirty="0"/>
              <a:t> thread instead of the new one. The start method contains the special code to trigger the new thread; run obviously doesn't have that ability because </a:t>
            </a:r>
            <a:r>
              <a:rPr lang="en-US" sz="2600" i="1" dirty="0"/>
              <a:t>you</a:t>
            </a:r>
            <a:r>
              <a:rPr lang="en-US" sz="2600" dirty="0"/>
              <a:t> didn't include it when you wrote the run method.</a:t>
            </a:r>
          </a:p>
        </p:txBody>
      </p:sp>
      <p:sp>
        <p:nvSpPr>
          <p:cNvPr id="4" name="Slide Number Placeholder 3"/>
          <p:cNvSpPr>
            <a:spLocks noGrp="1"/>
          </p:cNvSpPr>
          <p:nvPr>
            <p:ph type="sldNum" sz="quarter" idx="12"/>
          </p:nvPr>
        </p:nvSpPr>
        <p:spPr/>
        <p:txBody>
          <a:bodyPr/>
          <a:lstStyle/>
          <a:p>
            <a:fld id="{76ABA56A-EB38-4E9B-A5DB-8B5B229C0817}" type="slidenum">
              <a:rPr lang="en-US" smtClean="0"/>
              <a:pPr/>
              <a:t>8</a:t>
            </a:fld>
            <a:endParaRPr lang="en-US"/>
          </a:p>
        </p:txBody>
      </p:sp>
      <p:sp>
        <p:nvSpPr>
          <p:cNvPr id="5" name="Title 1"/>
          <p:cNvSpPr>
            <a:spLocks noGrp="1"/>
          </p:cNvSpPr>
          <p:nvPr>
            <p:ph type="title"/>
          </p:nvPr>
        </p:nvSpPr>
        <p:spPr>
          <a:xfrm>
            <a:off x="457200" y="274638"/>
            <a:ext cx="8229600" cy="1143000"/>
          </a:xfrm>
        </p:spPr>
        <p:txBody>
          <a:bodyPr>
            <a:noAutofit/>
          </a:bodyPr>
          <a:lstStyle/>
          <a:p>
            <a:r>
              <a:rPr lang="en-US" sz="3600" b="1" dirty="0"/>
              <a:t>What if we call run() method directly instead start() method?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What if we call run() method directly instead start() method?</a:t>
            </a:r>
          </a:p>
        </p:txBody>
      </p:sp>
      <p:sp>
        <p:nvSpPr>
          <p:cNvPr id="3" name="Content Placeholder 2"/>
          <p:cNvSpPr>
            <a:spLocks noGrp="1"/>
          </p:cNvSpPr>
          <p:nvPr>
            <p:ph idx="1"/>
          </p:nvPr>
        </p:nvSpPr>
        <p:spPr/>
        <p:txBody>
          <a:bodyPr>
            <a:normAutofit/>
          </a:bodyPr>
          <a:lstStyle/>
          <a:p>
            <a:pPr algn="just"/>
            <a:r>
              <a:rPr lang="en-US" sz="2600" dirty="0"/>
              <a:t>Each thread starts in a separate call stack.</a:t>
            </a:r>
          </a:p>
          <a:p>
            <a:pPr algn="just"/>
            <a:r>
              <a:rPr lang="en-US" sz="2600" dirty="0"/>
              <a:t>Invoking the run() method from main thread, the run() method goes onto the current call stack rather than at the beginning of a new call stack.</a:t>
            </a:r>
          </a:p>
          <a:p>
            <a:pPr algn="just"/>
            <a:endParaRPr lang="en-US" sz="2600" dirty="0"/>
          </a:p>
        </p:txBody>
      </p:sp>
      <p:sp>
        <p:nvSpPr>
          <p:cNvPr id="4" name="Slide Number Placeholder 3"/>
          <p:cNvSpPr>
            <a:spLocks noGrp="1"/>
          </p:cNvSpPr>
          <p:nvPr>
            <p:ph type="sldNum" sz="quarter" idx="12"/>
          </p:nvPr>
        </p:nvSpPr>
        <p:spPr/>
        <p:txBody>
          <a:bodyPr/>
          <a:lstStyle/>
          <a:p>
            <a:fld id="{76ABA56A-EB38-4E9B-A5DB-8B5B229C0817}" type="slidenum">
              <a:rPr lang="en-US" smtClean="0"/>
              <a:pPr/>
              <a:t>9</a:t>
            </a:fld>
            <a:endParaRPr lang="en-US"/>
          </a:p>
        </p:txBody>
      </p:sp>
      <p:sp>
        <p:nvSpPr>
          <p:cNvPr id="5" name="Rectangle 4"/>
          <p:cNvSpPr/>
          <p:nvPr/>
        </p:nvSpPr>
        <p:spPr>
          <a:xfrm>
            <a:off x="609600" y="3352800"/>
            <a:ext cx="6248400" cy="3000821"/>
          </a:xfrm>
          <a:prstGeom prst="rect">
            <a:avLst/>
          </a:prstGeom>
          <a:ln>
            <a:solidFill>
              <a:schemeClr val="accent1"/>
            </a:solidFill>
          </a:ln>
        </p:spPr>
        <p:txBody>
          <a:bodyPr wrap="square">
            <a:spAutoFit/>
          </a:bodyPr>
          <a:lstStyle/>
          <a:p>
            <a:r>
              <a:rPr lang="en-US" sz="2100" b="1" dirty="0"/>
              <a:t>class</a:t>
            </a:r>
            <a:r>
              <a:rPr lang="en-US" sz="2100" dirty="0"/>
              <a:t> TestCallRun1 </a:t>
            </a:r>
            <a:r>
              <a:rPr lang="en-US" sz="2100" b="1" dirty="0"/>
              <a:t>extends</a:t>
            </a:r>
            <a:r>
              <a:rPr lang="en-US" sz="2100" dirty="0"/>
              <a:t> Thread{  </a:t>
            </a:r>
          </a:p>
          <a:p>
            <a:r>
              <a:rPr lang="en-US" sz="2100" dirty="0"/>
              <a:t> </a:t>
            </a:r>
            <a:r>
              <a:rPr lang="en-US" sz="2100" b="1" dirty="0"/>
              <a:t>public</a:t>
            </a:r>
            <a:r>
              <a:rPr lang="en-US" sz="2100" dirty="0"/>
              <a:t> </a:t>
            </a:r>
            <a:r>
              <a:rPr lang="en-US" sz="2100" b="1" dirty="0"/>
              <a:t>void</a:t>
            </a:r>
            <a:r>
              <a:rPr lang="en-US" sz="2100" dirty="0"/>
              <a:t> run(){  </a:t>
            </a:r>
          </a:p>
          <a:p>
            <a:r>
              <a:rPr lang="en-US" sz="2100" dirty="0"/>
              <a:t>   </a:t>
            </a:r>
            <a:r>
              <a:rPr lang="en-US" sz="2100" dirty="0" err="1"/>
              <a:t>System.out.println</a:t>
            </a:r>
            <a:r>
              <a:rPr lang="en-US" sz="2100" dirty="0"/>
              <a:t>("running...");  </a:t>
            </a:r>
          </a:p>
          <a:p>
            <a:r>
              <a:rPr lang="en-US" sz="2100" dirty="0"/>
              <a:t> }  </a:t>
            </a:r>
          </a:p>
          <a:p>
            <a:r>
              <a:rPr lang="en-US" sz="2100" dirty="0"/>
              <a:t> </a:t>
            </a:r>
            <a:r>
              <a:rPr lang="en-US" sz="2100" b="1" dirty="0"/>
              <a:t>public</a:t>
            </a:r>
            <a:r>
              <a:rPr lang="en-US" sz="2100" dirty="0"/>
              <a:t> </a:t>
            </a:r>
            <a:r>
              <a:rPr lang="en-US" sz="2100" b="1" dirty="0"/>
              <a:t>static</a:t>
            </a:r>
            <a:r>
              <a:rPr lang="en-US" sz="2100" dirty="0"/>
              <a:t> </a:t>
            </a:r>
            <a:r>
              <a:rPr lang="en-US" sz="2100" b="1" dirty="0"/>
              <a:t>void</a:t>
            </a:r>
            <a:r>
              <a:rPr lang="en-US" sz="2100" dirty="0"/>
              <a:t> main(String </a:t>
            </a:r>
            <a:r>
              <a:rPr lang="en-US" sz="2100" dirty="0" err="1"/>
              <a:t>args</a:t>
            </a:r>
            <a:r>
              <a:rPr lang="en-US" sz="2100" dirty="0"/>
              <a:t>[]){  </a:t>
            </a:r>
          </a:p>
          <a:p>
            <a:r>
              <a:rPr lang="en-US" sz="2100" dirty="0"/>
              <a:t>  TestCallRun1 t1=</a:t>
            </a:r>
            <a:r>
              <a:rPr lang="en-US" sz="2100" b="1" dirty="0"/>
              <a:t>new</a:t>
            </a:r>
            <a:r>
              <a:rPr lang="en-US" sz="2100" dirty="0"/>
              <a:t> TestCallRun1();  </a:t>
            </a:r>
          </a:p>
          <a:p>
            <a:r>
              <a:rPr lang="en-US" sz="2100" dirty="0"/>
              <a:t>  t1.run();//fine, but does not start a separate call stack  </a:t>
            </a:r>
          </a:p>
          <a:p>
            <a:r>
              <a:rPr lang="en-US" sz="2100" dirty="0"/>
              <a:t> }  </a:t>
            </a:r>
          </a:p>
          <a:p>
            <a:r>
              <a:rPr lang="en-US" sz="2100" dirty="0"/>
              <a:t>}  </a:t>
            </a:r>
          </a:p>
        </p:txBody>
      </p:sp>
      <p:sp>
        <p:nvSpPr>
          <p:cNvPr id="39937" name="Rectangle 1"/>
          <p:cNvSpPr>
            <a:spLocks noChangeArrowheads="1"/>
          </p:cNvSpPr>
          <p:nvPr/>
        </p:nvSpPr>
        <p:spPr bwMode="auto">
          <a:xfrm>
            <a:off x="7010400" y="4038600"/>
            <a:ext cx="1676400" cy="761711"/>
          </a:xfrm>
          <a:prstGeom prst="rect">
            <a:avLst/>
          </a:prstGeom>
          <a:solidFill>
            <a:srgbClr val="FFFFFF"/>
          </a:solidFill>
          <a:ln w="9525">
            <a:solidFill>
              <a:schemeClr val="accent1"/>
            </a:solidFill>
            <a:miter lim="800000"/>
            <a:headEnd/>
            <a:tailEnd/>
          </a:ln>
          <a:effectLst/>
        </p:spPr>
        <p:txBody>
          <a:bodyPr vert="horz" wrap="square" lIns="88872" tIns="57132" rIns="91440" bIns="57132"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Arial Unicode MS" pitchFamily="34" charset="-128"/>
                <a:cs typeface="Arial" pitchFamily="34" charset="0"/>
              </a:rPr>
              <a:t>Output: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Arial Unicode MS" pitchFamily="34" charset="-128"/>
                <a:cs typeface="Arial" pitchFamily="34" charset="0"/>
              </a:rPr>
              <a:t>running...</a:t>
            </a:r>
            <a:r>
              <a:rPr kumimoji="0" lang="en-US" sz="2100" b="0" i="0" u="none" strike="noStrike" cap="none" normalizeH="0" baseline="0" dirty="0">
                <a:ln>
                  <a:noFill/>
                </a:ln>
                <a:solidFill>
                  <a:schemeClr val="tx1"/>
                </a:solidFill>
                <a:effectLst/>
                <a:latin typeface="Arial" pitchFamily="34" charset="0"/>
                <a:cs typeface="Arial" pitchFamily="34" charset="0"/>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734</TotalTime>
  <Words>2847</Words>
  <Application>Microsoft Office PowerPoint</Application>
  <PresentationFormat>On-screen Show (4:3)</PresentationFormat>
  <Paragraphs>362</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Arial Unicode MS</vt:lpstr>
      <vt:lpstr>Calibri</vt:lpstr>
      <vt:lpstr>Consolas</vt:lpstr>
      <vt:lpstr>Menlo</vt:lpstr>
      <vt:lpstr>Office Theme</vt:lpstr>
      <vt:lpstr>Programming Language II CSE-215</vt:lpstr>
      <vt:lpstr>Multithreaded Programming-2</vt:lpstr>
      <vt:lpstr>Thread Scheduler in Java</vt:lpstr>
      <vt:lpstr>Difference between preemptive scheduling and time slicing</vt:lpstr>
      <vt:lpstr>Sleep method in java</vt:lpstr>
      <vt:lpstr>Example of sleep method in java</vt:lpstr>
      <vt:lpstr>Can we start a thread twice?</vt:lpstr>
      <vt:lpstr>What if we call run() method directly instead start() method?</vt:lpstr>
      <vt:lpstr>What if we call run() method directly instead start() method?</vt:lpstr>
      <vt:lpstr>Problem if you direct call run() method</vt:lpstr>
      <vt:lpstr>The join() method</vt:lpstr>
      <vt:lpstr>PowerPoint Presentation</vt:lpstr>
      <vt:lpstr>PowerPoint Presentation</vt:lpstr>
      <vt:lpstr>getName(),setName(String) and getId() method:</vt:lpstr>
      <vt:lpstr>PowerPoint Presentation</vt:lpstr>
      <vt:lpstr> Creating Thread by Implementing Runnable </vt:lpstr>
      <vt:lpstr>PowerPoint Presentation</vt:lpstr>
      <vt:lpstr>PowerPoint Presentation</vt:lpstr>
      <vt:lpstr>Example that creates a new thread and starts it running</vt:lpstr>
      <vt:lpstr>PowerPoint Presentation</vt:lpstr>
      <vt:lpstr>PowerPoint Presentation</vt:lpstr>
      <vt:lpstr>PowerPoint Presentation</vt:lpstr>
      <vt:lpstr>Preceding program rewritten to extend the Thread</vt:lpstr>
      <vt:lpstr>Preceding program rewritten to extend the Thread</vt:lpstr>
      <vt:lpstr>Example that creates a new thread and starts it running</vt:lpstr>
      <vt:lpstr>Example that creates a new thread and starts it running</vt:lpstr>
      <vt:lpstr>Example that creates a new thread and starts it running</vt:lpstr>
      <vt:lpstr>Example that creates a new thread and starts it running</vt:lpstr>
      <vt:lpstr>Example that creates a new thread and starts it running</vt:lpstr>
      <vt:lpstr>Example that creates a new thread and starts it running</vt:lpstr>
      <vt:lpstr>Creating Thread by Extending Thread Class</vt:lpstr>
      <vt:lpstr>Preceding program rewritten to extend Thread</vt:lpstr>
      <vt:lpstr>Preceding program rewritten to extend Thread</vt:lpstr>
      <vt:lpstr>Preceding program rewritten to extend Thread</vt:lpstr>
      <vt:lpstr>Creating Multiple Threads</vt:lpstr>
      <vt:lpstr>PowerPoint Presentation</vt:lpstr>
      <vt:lpstr>Creating Multiple Threads</vt:lpstr>
      <vt:lpstr>PowerPoint Presentation</vt:lpstr>
      <vt:lpstr>Creating Multiple Threads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Mohammad Abu Yousuf</cp:lastModifiedBy>
  <cp:revision>116</cp:revision>
  <dcterms:created xsi:type="dcterms:W3CDTF">2016-01-19T10:13:33Z</dcterms:created>
  <dcterms:modified xsi:type="dcterms:W3CDTF">2021-06-04T05:56:27Z</dcterms:modified>
</cp:coreProperties>
</file>