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6" r:id="rId2"/>
    <p:sldId id="286" r:id="rId3"/>
    <p:sldId id="257" r:id="rId4"/>
    <p:sldId id="258" r:id="rId5"/>
    <p:sldId id="259" r:id="rId6"/>
    <p:sldId id="264" r:id="rId7"/>
    <p:sldId id="265" r:id="rId8"/>
    <p:sldId id="266" r:id="rId9"/>
    <p:sldId id="267" r:id="rId10"/>
    <p:sldId id="262" r:id="rId11"/>
    <p:sldId id="263" r:id="rId12"/>
    <p:sldId id="282" r:id="rId13"/>
    <p:sldId id="283" r:id="rId14"/>
    <p:sldId id="284" r:id="rId15"/>
    <p:sldId id="285" r:id="rId16"/>
    <p:sldId id="269" r:id="rId17"/>
    <p:sldId id="270" r:id="rId18"/>
    <p:sldId id="260" r:id="rId19"/>
    <p:sldId id="288" r:id="rId20"/>
    <p:sldId id="289" r:id="rId21"/>
    <p:sldId id="272" r:id="rId22"/>
    <p:sldId id="273" r:id="rId23"/>
    <p:sldId id="274" r:id="rId24"/>
    <p:sldId id="275" r:id="rId25"/>
    <p:sldId id="261" r:id="rId26"/>
    <p:sldId id="280" r:id="rId27"/>
    <p:sldId id="276" r:id="rId28"/>
    <p:sldId id="290" r:id="rId29"/>
    <p:sldId id="291" r:id="rId30"/>
    <p:sldId id="293" r:id="rId31"/>
    <p:sldId id="294" r:id="rId32"/>
    <p:sldId id="277" r:id="rId33"/>
    <p:sldId id="278" r:id="rId34"/>
    <p:sldId id="279" r:id="rId35"/>
    <p:sldId id="271" r:id="rId36"/>
    <p:sldId id="292"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CD014-2244-4640-B7BC-A321EDCF2B57}"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8EA31-8D4F-4FF3-A795-D19F312B8AB3}" type="slidenum">
              <a:rPr lang="en-US" smtClean="0"/>
              <a:pPr/>
              <a:t>‹#›</a:t>
            </a:fld>
            <a:endParaRPr lang="en-US"/>
          </a:p>
        </p:txBody>
      </p:sp>
    </p:spTree>
    <p:extLst>
      <p:ext uri="{BB962C8B-B14F-4D97-AF65-F5344CB8AC3E}">
        <p14:creationId xmlns:p14="http://schemas.microsoft.com/office/powerpoint/2010/main" val="397865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C72871-4E0A-40D2-8021-080D240A2CB2}"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E655C3-19DC-4D4F-A723-4E9BD09EF747}"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6D728-9B49-44F3-866C-896E824BE4BA}"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C6B08-2BBE-469C-9EFB-7A4556AD1A0C}"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3AF28-48E8-46B5-B70D-3E22B6DFF714}"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0358E8-5BA7-4D44-8606-4A468CF43B6F}"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47943E-D561-4EF3-BA36-C8549DB4CC5C}" type="datetime1">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446740-2A54-4CDB-88B6-416D67B47678}" type="datetime1">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8D4CB-5CEC-4C66-8A93-CE1A6EA1A398}" type="datetime1">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807BF-1D5F-4240-AA90-161BB8D5E8CB}"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8C6B4-09E6-4A0A-B9CE-503215A2D137}"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4815D-2064-46FB-B095-923F8C001B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2E9A-3252-44F0-9F89-144E38A8271D}" type="datetime1">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4815D-2064-46FB-B095-923F8C001B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324271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762000" y="145068"/>
            <a:ext cx="7523084" cy="648433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744815D-2064-46FB-B095-923F8C001B5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 of previous program:</a:t>
            </a:r>
          </a:p>
          <a:p>
            <a:pPr>
              <a:buNone/>
            </a:pPr>
            <a:r>
              <a:rPr lang="en-US" dirty="0"/>
              <a:t>	</a:t>
            </a:r>
            <a:r>
              <a:rPr lang="en-US" dirty="0">
                <a:solidFill>
                  <a:srgbClr val="FF0000"/>
                </a:solidFill>
              </a:rPr>
              <a:t>thread = Thread[Admin Thread,1,main] Thread priority = 1</a:t>
            </a:r>
          </a:p>
        </p:txBody>
      </p:sp>
      <p:sp>
        <p:nvSpPr>
          <p:cNvPr id="4" name="Slide Number Placeholder 3"/>
          <p:cNvSpPr>
            <a:spLocks noGrp="1"/>
          </p:cNvSpPr>
          <p:nvPr>
            <p:ph type="sldNum" sz="quarter" idx="12"/>
          </p:nvPr>
        </p:nvSpPr>
        <p:spPr/>
        <p:txBody>
          <a:bodyPr/>
          <a:lstStyle/>
          <a:p>
            <a:fld id="{8744815D-2064-46FB-B095-923F8C001B5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Daemon Thread in Java</a:t>
            </a:r>
          </a:p>
        </p:txBody>
      </p:sp>
      <p:sp>
        <p:nvSpPr>
          <p:cNvPr id="3" name="Content Placeholder 2"/>
          <p:cNvSpPr>
            <a:spLocks noGrp="1"/>
          </p:cNvSpPr>
          <p:nvPr>
            <p:ph idx="1"/>
          </p:nvPr>
        </p:nvSpPr>
        <p:spPr/>
        <p:txBody>
          <a:bodyPr>
            <a:normAutofit/>
          </a:bodyPr>
          <a:lstStyle/>
          <a:p>
            <a:pPr algn="just"/>
            <a:r>
              <a:rPr lang="en-US" sz="2600" b="1" dirty="0"/>
              <a:t>Daemon thread in java</a:t>
            </a:r>
            <a:r>
              <a:rPr lang="en-US" sz="2600" dirty="0"/>
              <a:t> is a service provider thread that provides services to the user thread. Its life depend on the mercy of user threads i.e. when all the user threads dies, JVM terminates this thread automatically.</a:t>
            </a:r>
          </a:p>
          <a:p>
            <a:pPr algn="just">
              <a:buNone/>
            </a:pPr>
            <a:r>
              <a:rPr lang="en-US" sz="2600" b="1" dirty="0"/>
              <a:t>Points to remember for Daemon Thread in Java:</a:t>
            </a:r>
          </a:p>
          <a:p>
            <a:pPr algn="just"/>
            <a:r>
              <a:rPr lang="en-US" sz="2600" dirty="0"/>
              <a:t>It provides services to user threads for background supporting tasks such as garbage collection (</a:t>
            </a:r>
            <a:r>
              <a:rPr lang="en-US" sz="2600" dirty="0" err="1"/>
              <a:t>gc</a:t>
            </a:r>
            <a:r>
              <a:rPr lang="en-US" sz="2600" dirty="0"/>
              <a:t>) etc. It has no role in life than to serve user threads.</a:t>
            </a:r>
          </a:p>
          <a:p>
            <a:pPr algn="just"/>
            <a:r>
              <a:rPr lang="en-US" sz="2600" dirty="0"/>
              <a:t>Its life depends on user threads.</a:t>
            </a:r>
          </a:p>
          <a:p>
            <a:pPr algn="just"/>
            <a:r>
              <a:rPr lang="en-US" sz="2600" dirty="0"/>
              <a:t>It is a low priority thread.</a:t>
            </a:r>
          </a:p>
          <a:p>
            <a:pPr algn="just"/>
            <a:endParaRPr lang="en-US" sz="2600" dirty="0"/>
          </a:p>
        </p:txBody>
      </p:sp>
      <p:sp>
        <p:nvSpPr>
          <p:cNvPr id="4" name="Slide Number Placeholder 3"/>
          <p:cNvSpPr>
            <a:spLocks noGrp="1"/>
          </p:cNvSpPr>
          <p:nvPr>
            <p:ph type="sldNum" sz="quarter" idx="12"/>
          </p:nvPr>
        </p:nvSpPr>
        <p:spPr/>
        <p:txBody>
          <a:bodyPr/>
          <a:lstStyle/>
          <a:p>
            <a:fld id="{8744815D-2064-46FB-B095-923F8C001B56}"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Methods for Java Daemon thread by Thread class</a:t>
            </a:r>
          </a:p>
        </p:txBody>
      </p:sp>
      <p:sp>
        <p:nvSpPr>
          <p:cNvPr id="3" name="Content Placeholder 2"/>
          <p:cNvSpPr>
            <a:spLocks noGrp="1"/>
          </p:cNvSpPr>
          <p:nvPr>
            <p:ph idx="1"/>
          </p:nvPr>
        </p:nvSpPr>
        <p:spPr/>
        <p:txBody>
          <a:bodyPr>
            <a:normAutofit/>
          </a:bodyPr>
          <a:lstStyle/>
          <a:p>
            <a:r>
              <a:rPr lang="en-US" sz="2600" dirty="0"/>
              <a:t>The </a:t>
            </a:r>
            <a:r>
              <a:rPr lang="en-US" sz="2600" dirty="0" err="1"/>
              <a:t>java.lang.Thread</a:t>
            </a:r>
            <a:r>
              <a:rPr lang="en-US" sz="2600" dirty="0"/>
              <a:t> class provides two methods for java daemon thread.</a:t>
            </a:r>
          </a:p>
        </p:txBody>
      </p:sp>
      <p:graphicFrame>
        <p:nvGraphicFramePr>
          <p:cNvPr id="4" name="Table 3"/>
          <p:cNvGraphicFramePr>
            <a:graphicFrameLocks noGrp="1"/>
          </p:cNvGraphicFramePr>
          <p:nvPr/>
        </p:nvGraphicFramePr>
        <p:xfrm>
          <a:off x="838200" y="3048000"/>
          <a:ext cx="7467600" cy="2205990"/>
        </p:xfrm>
        <a:graphic>
          <a:graphicData uri="http://schemas.openxmlformats.org/drawingml/2006/table">
            <a:tbl>
              <a:tblPr/>
              <a:tblGrid>
                <a:gridCol w="6096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135255">
                <a:tc>
                  <a:txBody>
                    <a:bodyPr/>
                    <a:lstStyle/>
                    <a:p>
                      <a:pPr algn="l" fontAlgn="t"/>
                      <a:r>
                        <a:rPr lang="en-US" sz="2100" dirty="0">
                          <a:solidFill>
                            <a:srgbClr val="000000"/>
                          </a:solidFill>
                          <a:latin typeface="Arial" pitchFamily="34" charset="0"/>
                          <a:cs typeface="Arial" pitchFamily="34" charset="0"/>
                        </a:rPr>
                        <a:t>No.</a:t>
                      </a:r>
                    </a:p>
                  </a:txBody>
                  <a:tcPr marL="47625" marR="47625" marT="47625" marB="47625">
                    <a:lnL w="9525" cap="flat" cmpd="sng" algn="ctr">
                      <a:solidFill>
                        <a:srgbClr val="70168B"/>
                      </a:solidFill>
                      <a:prstDash val="solid"/>
                      <a:round/>
                      <a:headEnd type="none" w="med" len="med"/>
                      <a:tailEnd type="none" w="med" len="med"/>
                    </a:lnL>
                    <a:lnR w="9525" cap="flat" cmpd="sng" algn="ctr">
                      <a:solidFill>
                        <a:srgbClr val="70168B"/>
                      </a:solidFill>
                      <a:prstDash val="solid"/>
                      <a:round/>
                      <a:headEnd type="none" w="med" len="med"/>
                      <a:tailEnd type="none" w="med" len="med"/>
                    </a:lnR>
                    <a:lnT w="9525" cap="flat" cmpd="sng" algn="ctr">
                      <a:solidFill>
                        <a:srgbClr val="70168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100">
                          <a:solidFill>
                            <a:srgbClr val="000000"/>
                          </a:solidFill>
                          <a:latin typeface="Arial" pitchFamily="34" charset="0"/>
                          <a:cs typeface="Arial" pitchFamily="34" charset="0"/>
                        </a:rPr>
                        <a:t>Method</a:t>
                      </a:r>
                    </a:p>
                  </a:txBody>
                  <a:tcPr marL="47625" marR="47625" marT="47625" marB="47625">
                    <a:lnL w="9525" cap="flat" cmpd="sng" algn="ctr">
                      <a:solidFill>
                        <a:srgbClr val="70168B"/>
                      </a:solidFill>
                      <a:prstDash val="solid"/>
                      <a:round/>
                      <a:headEnd type="none" w="med" len="med"/>
                      <a:tailEnd type="none" w="med" len="med"/>
                    </a:lnL>
                    <a:lnR w="9525" cap="flat" cmpd="sng" algn="ctr">
                      <a:solidFill>
                        <a:srgbClr val="70168B"/>
                      </a:solidFill>
                      <a:prstDash val="solid"/>
                      <a:round/>
                      <a:headEnd type="none" w="med" len="med"/>
                      <a:tailEnd type="none" w="med" len="med"/>
                    </a:lnR>
                    <a:lnT w="9525" cap="flat" cmpd="sng" algn="ctr">
                      <a:solidFill>
                        <a:srgbClr val="70168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100" dirty="0">
                          <a:solidFill>
                            <a:srgbClr val="000000"/>
                          </a:solidFill>
                          <a:latin typeface="Arial" pitchFamily="34" charset="0"/>
                          <a:cs typeface="Arial" pitchFamily="34" charset="0"/>
                        </a:rPr>
                        <a:t>Description</a:t>
                      </a:r>
                    </a:p>
                  </a:txBody>
                  <a:tcPr marL="47625" marR="47625" marT="47625" marB="47625">
                    <a:lnL w="9525" cap="flat" cmpd="sng" algn="ctr">
                      <a:solidFill>
                        <a:srgbClr val="70168B"/>
                      </a:solidFill>
                      <a:prstDash val="solid"/>
                      <a:round/>
                      <a:headEnd type="none" w="med" len="med"/>
                      <a:tailEnd type="none" w="med" len="med"/>
                    </a:lnL>
                    <a:lnR w="9525" cap="flat" cmpd="sng" algn="ctr">
                      <a:solidFill>
                        <a:srgbClr val="70168B"/>
                      </a:solidFill>
                      <a:prstDash val="solid"/>
                      <a:round/>
                      <a:headEnd type="none" w="med" len="med"/>
                      <a:tailEnd type="none" w="med" len="med"/>
                    </a:lnR>
                    <a:lnT w="9525" cap="flat" cmpd="sng" algn="ctr">
                      <a:solidFill>
                        <a:srgbClr val="70168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0">
                <a:tc>
                  <a:txBody>
                    <a:bodyPr/>
                    <a:lstStyle/>
                    <a:p>
                      <a:pPr algn="just" fontAlgn="t"/>
                      <a:r>
                        <a:rPr lang="en-US" sz="2100" b="0" i="0">
                          <a:solidFill>
                            <a:srgbClr val="000000"/>
                          </a:solidFill>
                          <a:latin typeface="Arial" pitchFamily="34" charset="0"/>
                          <a:cs typeface="Arial" pitchFamily="34" charset="0"/>
                        </a:rPr>
                        <a:t>1)</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2100" b="0" i="0" dirty="0">
                          <a:solidFill>
                            <a:srgbClr val="000000"/>
                          </a:solidFill>
                          <a:latin typeface="Arial" pitchFamily="34" charset="0"/>
                          <a:cs typeface="Arial" pitchFamily="34" charset="0"/>
                        </a:rPr>
                        <a:t>public void </a:t>
                      </a:r>
                      <a:r>
                        <a:rPr lang="en-US" sz="2100" b="0" i="0" dirty="0" err="1">
                          <a:solidFill>
                            <a:srgbClr val="000000"/>
                          </a:solidFill>
                          <a:latin typeface="Arial" pitchFamily="34" charset="0"/>
                          <a:cs typeface="Arial" pitchFamily="34" charset="0"/>
                        </a:rPr>
                        <a:t>setDaemon</a:t>
                      </a:r>
                      <a:r>
                        <a:rPr lang="en-US" sz="2100" b="0" i="0" dirty="0">
                          <a:solidFill>
                            <a:srgbClr val="000000"/>
                          </a:solidFill>
                          <a:latin typeface="Arial" pitchFamily="34" charset="0"/>
                          <a:cs typeface="Arial" pitchFamily="34" charset="0"/>
                        </a:rPr>
                        <a:t>(</a:t>
                      </a:r>
                      <a:r>
                        <a:rPr lang="en-US" sz="2100" b="0" i="0" dirty="0" err="1">
                          <a:solidFill>
                            <a:srgbClr val="000000"/>
                          </a:solidFill>
                          <a:latin typeface="Arial" pitchFamily="34" charset="0"/>
                          <a:cs typeface="Arial" pitchFamily="34" charset="0"/>
                        </a:rPr>
                        <a:t>boolean</a:t>
                      </a:r>
                      <a:r>
                        <a:rPr lang="en-US" sz="2100" b="0" i="0" dirty="0">
                          <a:solidFill>
                            <a:srgbClr val="000000"/>
                          </a:solidFill>
                          <a:latin typeface="Arial" pitchFamily="34" charset="0"/>
                          <a:cs typeface="Arial" pitchFamily="34" charset="0"/>
                        </a:rPr>
                        <a:t> status)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2100" b="0" i="0" dirty="0">
                          <a:solidFill>
                            <a:srgbClr val="000000"/>
                          </a:solidFill>
                          <a:latin typeface="Arial" pitchFamily="34" charset="0"/>
                          <a:cs typeface="Arial" pitchFamily="34" charset="0"/>
                        </a:rPr>
                        <a:t>is used to mark the current thread as daemon thread or user thread.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sz="2100" b="0" i="0">
                          <a:solidFill>
                            <a:srgbClr val="000000"/>
                          </a:solidFill>
                          <a:latin typeface="Arial" pitchFamily="34" charset="0"/>
                          <a:cs typeface="Arial" pitchFamily="34" charset="0"/>
                        </a:rPr>
                        <a:t>2)</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2100" b="0" i="0" dirty="0">
                          <a:solidFill>
                            <a:srgbClr val="000000"/>
                          </a:solidFill>
                          <a:latin typeface="Arial" pitchFamily="34" charset="0"/>
                          <a:cs typeface="Arial" pitchFamily="34" charset="0"/>
                        </a:rPr>
                        <a:t>public </a:t>
                      </a:r>
                      <a:r>
                        <a:rPr lang="en-US" sz="2100" b="0" i="0" dirty="0" err="1">
                          <a:solidFill>
                            <a:srgbClr val="000000"/>
                          </a:solidFill>
                          <a:latin typeface="Arial" pitchFamily="34" charset="0"/>
                          <a:cs typeface="Arial" pitchFamily="34" charset="0"/>
                        </a:rPr>
                        <a:t>boolean</a:t>
                      </a:r>
                      <a:r>
                        <a:rPr lang="en-US" sz="2100" b="0" i="0" dirty="0">
                          <a:solidFill>
                            <a:srgbClr val="000000"/>
                          </a:solidFill>
                          <a:latin typeface="Arial" pitchFamily="34" charset="0"/>
                          <a:cs typeface="Arial" pitchFamily="34" charset="0"/>
                        </a:rPr>
                        <a:t> </a:t>
                      </a:r>
                      <a:r>
                        <a:rPr lang="en-US" sz="2100" b="0" i="0" dirty="0" err="1">
                          <a:solidFill>
                            <a:srgbClr val="000000"/>
                          </a:solidFill>
                          <a:latin typeface="Arial" pitchFamily="34" charset="0"/>
                          <a:cs typeface="Arial" pitchFamily="34" charset="0"/>
                        </a:rPr>
                        <a:t>isDaemon</a:t>
                      </a:r>
                      <a:r>
                        <a:rPr lang="en-US" sz="2100" b="0" i="0" dirty="0">
                          <a:solidFill>
                            <a:srgbClr val="000000"/>
                          </a:solidFill>
                          <a:latin typeface="Arial" pitchFamily="34" charset="0"/>
                          <a:cs typeface="Arial" pitchFamily="34"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2100" b="0" i="0" dirty="0">
                          <a:solidFill>
                            <a:srgbClr val="000000"/>
                          </a:solidFill>
                          <a:latin typeface="Arial" pitchFamily="34" charset="0"/>
                          <a:cs typeface="Arial" pitchFamily="34" charset="0"/>
                        </a:rPr>
                        <a:t>is used to check that current is daemon.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8744815D-2064-46FB-B095-923F8C001B5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0490"/>
            <a:ext cx="7848600" cy="6555641"/>
          </a:xfrm>
          <a:prstGeom prst="rect">
            <a:avLst/>
          </a:prstGeom>
          <a:ln>
            <a:solidFill>
              <a:schemeClr val="accent1"/>
            </a:solidFill>
          </a:ln>
        </p:spPr>
        <p:txBody>
          <a:bodyPr wrap="square">
            <a:spAutoFit/>
          </a:bodyPr>
          <a:lstStyle/>
          <a:p>
            <a:r>
              <a:rPr lang="en-US" sz="2000" b="1" dirty="0"/>
              <a:t>public</a:t>
            </a:r>
            <a:r>
              <a:rPr lang="en-US" sz="2000" dirty="0"/>
              <a:t> </a:t>
            </a:r>
            <a:r>
              <a:rPr lang="en-US" sz="2000" b="1" dirty="0"/>
              <a:t>class</a:t>
            </a:r>
            <a:r>
              <a:rPr lang="en-US" sz="2000" dirty="0"/>
              <a:t> TestDaemonThread1 </a:t>
            </a:r>
            <a:r>
              <a:rPr lang="en-US" sz="2000" b="1" dirty="0"/>
              <a:t>extends</a:t>
            </a:r>
            <a:r>
              <a:rPr lang="en-US" sz="2000" dirty="0"/>
              <a:t> Thread{  </a:t>
            </a:r>
          </a:p>
          <a:p>
            <a:r>
              <a:rPr lang="en-US" sz="2000" dirty="0"/>
              <a:t> </a:t>
            </a:r>
            <a:r>
              <a:rPr lang="en-US" sz="2000" b="1" dirty="0"/>
              <a:t>public</a:t>
            </a:r>
            <a:r>
              <a:rPr lang="en-US" sz="2000" dirty="0"/>
              <a:t> </a:t>
            </a:r>
            <a:r>
              <a:rPr lang="en-US" sz="2000" b="1" dirty="0"/>
              <a:t>void</a:t>
            </a:r>
            <a:r>
              <a:rPr lang="en-US" sz="2000" dirty="0"/>
              <a:t> run(){  </a:t>
            </a:r>
          </a:p>
          <a:p>
            <a:r>
              <a:rPr lang="en-US" sz="2000" dirty="0"/>
              <a:t>  </a:t>
            </a:r>
            <a:r>
              <a:rPr lang="en-US" sz="2000" b="1" dirty="0"/>
              <a:t>if</a:t>
            </a:r>
            <a:r>
              <a:rPr lang="en-US" sz="2000" dirty="0"/>
              <a:t>(</a:t>
            </a:r>
            <a:r>
              <a:rPr lang="en-US" sz="2000" dirty="0" err="1"/>
              <a:t>Thread.currentThread</a:t>
            </a:r>
            <a:r>
              <a:rPr lang="en-US" sz="2000" dirty="0"/>
              <a:t>().</a:t>
            </a:r>
            <a:r>
              <a:rPr lang="en-US" sz="2000" dirty="0" err="1"/>
              <a:t>isDaemon</a:t>
            </a:r>
            <a:r>
              <a:rPr lang="en-US" sz="2000" dirty="0"/>
              <a:t>()){//checking for daemon thread  </a:t>
            </a:r>
          </a:p>
          <a:p>
            <a:r>
              <a:rPr lang="en-US" sz="2000" dirty="0"/>
              <a:t>   </a:t>
            </a:r>
            <a:r>
              <a:rPr lang="en-US" sz="2000" dirty="0" err="1"/>
              <a:t>System.out.println</a:t>
            </a:r>
            <a:r>
              <a:rPr lang="en-US" sz="2000" dirty="0"/>
              <a:t>("daemon thread work");  </a:t>
            </a:r>
          </a:p>
          <a:p>
            <a:r>
              <a:rPr lang="en-US" sz="2000" dirty="0"/>
              <a:t>  }  </a:t>
            </a:r>
          </a:p>
          <a:p>
            <a:r>
              <a:rPr lang="en-US" sz="2000" dirty="0"/>
              <a:t>  </a:t>
            </a:r>
            <a:r>
              <a:rPr lang="en-US" sz="2000" b="1" dirty="0"/>
              <a:t>else</a:t>
            </a:r>
            <a:r>
              <a:rPr lang="en-US" sz="2000" dirty="0"/>
              <a:t>{  </a:t>
            </a:r>
          </a:p>
          <a:p>
            <a:r>
              <a:rPr lang="en-US" sz="2000" dirty="0"/>
              <a:t>  </a:t>
            </a:r>
            <a:r>
              <a:rPr lang="en-US" sz="2000" dirty="0" err="1"/>
              <a:t>System.out.println</a:t>
            </a:r>
            <a:r>
              <a:rPr lang="en-US" sz="2000" dirty="0"/>
              <a:t>("user thread work");  </a:t>
            </a:r>
          </a:p>
          <a:p>
            <a:r>
              <a:rPr lang="en-US" sz="2000" dirty="0"/>
              <a:t> }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TestDaemonThread1 t1=</a:t>
            </a:r>
            <a:r>
              <a:rPr lang="en-US" sz="2000" b="1" dirty="0"/>
              <a:t>new</a:t>
            </a:r>
            <a:r>
              <a:rPr lang="en-US" sz="2000" dirty="0"/>
              <a:t> TestDaemonThread1();//creating thread  </a:t>
            </a:r>
          </a:p>
          <a:p>
            <a:r>
              <a:rPr lang="en-US" sz="2000" dirty="0"/>
              <a:t>  TestDaemonThread1 t2=</a:t>
            </a:r>
            <a:r>
              <a:rPr lang="en-US" sz="2000" b="1" dirty="0"/>
              <a:t>new</a:t>
            </a:r>
            <a:r>
              <a:rPr lang="en-US" sz="2000" dirty="0"/>
              <a:t> TestDaemonThread1();  </a:t>
            </a:r>
          </a:p>
          <a:p>
            <a:r>
              <a:rPr lang="en-US" sz="2000" dirty="0"/>
              <a:t>  TestDaemonThread1 t3=</a:t>
            </a:r>
            <a:r>
              <a:rPr lang="en-US" sz="2000" b="1" dirty="0"/>
              <a:t>new</a:t>
            </a:r>
            <a:r>
              <a:rPr lang="en-US" sz="2000" dirty="0"/>
              <a:t> TestDaemonThread1();  </a:t>
            </a:r>
          </a:p>
          <a:p>
            <a:r>
              <a:rPr lang="en-US" sz="2000" dirty="0"/>
              <a:t>  </a:t>
            </a:r>
          </a:p>
          <a:p>
            <a:r>
              <a:rPr lang="en-US" sz="2000" dirty="0"/>
              <a:t>  t1.setDaemon(</a:t>
            </a:r>
            <a:r>
              <a:rPr lang="en-US" sz="2000" b="1" dirty="0"/>
              <a:t>true</a:t>
            </a:r>
            <a:r>
              <a:rPr lang="en-US" sz="2000" dirty="0"/>
              <a:t>);//now t1 is daemon thread  </a:t>
            </a:r>
          </a:p>
          <a:p>
            <a:r>
              <a:rPr lang="en-US" sz="2000" dirty="0"/>
              <a:t>    </a:t>
            </a:r>
          </a:p>
          <a:p>
            <a:r>
              <a:rPr lang="en-US" sz="2000" dirty="0"/>
              <a:t>  t1.start();//starting threads  </a:t>
            </a:r>
          </a:p>
          <a:p>
            <a:r>
              <a:rPr lang="en-US" sz="2000" dirty="0"/>
              <a:t>  t2.start();  </a:t>
            </a:r>
          </a:p>
          <a:p>
            <a:r>
              <a:rPr lang="en-US" sz="2000" dirty="0"/>
              <a:t>  t3.start();  </a:t>
            </a:r>
          </a:p>
          <a:p>
            <a:r>
              <a:rPr lang="en-US" sz="2000" dirty="0"/>
              <a:t> }  </a:t>
            </a:r>
          </a:p>
          <a:p>
            <a:r>
              <a:rPr lang="en-US" sz="2000" dirty="0"/>
              <a:t>}  </a:t>
            </a:r>
          </a:p>
        </p:txBody>
      </p:sp>
      <p:sp>
        <p:nvSpPr>
          <p:cNvPr id="39937" name="Rectangle 1"/>
          <p:cNvSpPr>
            <a:spLocks noChangeArrowheads="1"/>
          </p:cNvSpPr>
          <p:nvPr/>
        </p:nvSpPr>
        <p:spPr bwMode="auto">
          <a:xfrm>
            <a:off x="5638800" y="1600200"/>
            <a:ext cx="2438400" cy="1138773"/>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Arial Unicode MS" pitchFamily="34" charset="-128"/>
                <a:cs typeface="Arial" pitchFamily="34" charset="0"/>
              </a:rPr>
              <a:t>daemon thread work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Arial Unicode MS" pitchFamily="34" charset="-128"/>
                <a:cs typeface="Arial" pitchFamily="34" charset="0"/>
              </a:rPr>
              <a:t>user thread work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Arial Unicode MS" pitchFamily="34" charset="-128"/>
                <a:cs typeface="Arial" pitchFamily="34" charset="0"/>
              </a:rPr>
              <a:t>user thread work</a:t>
            </a:r>
            <a:r>
              <a:rPr kumimoji="0" lang="en-US" sz="1700" b="0" i="0" u="none" strike="noStrike" cap="none" normalizeH="0" baseline="0" dirty="0">
                <a:ln>
                  <a:noFill/>
                </a:ln>
                <a:solidFill>
                  <a:schemeClr val="tx1"/>
                </a:solidFill>
                <a:effectLst/>
                <a:latin typeface="Arial" pitchFamily="34" charset="0"/>
                <a:cs typeface="Arial" pitchFamily="34" charset="0"/>
              </a:rPr>
              <a:t> </a:t>
            </a:r>
          </a:p>
        </p:txBody>
      </p:sp>
      <p:sp>
        <p:nvSpPr>
          <p:cNvPr id="6" name="Slide Number Placeholder 5"/>
          <p:cNvSpPr>
            <a:spLocks noGrp="1"/>
          </p:cNvSpPr>
          <p:nvPr>
            <p:ph type="sldNum" sz="quarter" idx="12"/>
          </p:nvPr>
        </p:nvSpPr>
        <p:spPr/>
        <p:txBody>
          <a:bodyPr/>
          <a:lstStyle/>
          <a:p>
            <a:fld id="{8744815D-2064-46FB-B095-923F8C001B56}"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r>
              <a:rPr lang="en-US" sz="2300" b="1" dirty="0"/>
              <a:t>Note: If you want to make a user thread as Daemon, it must not be started otherwise it will throw </a:t>
            </a:r>
            <a:r>
              <a:rPr lang="en-US" sz="2300" b="1" dirty="0" err="1"/>
              <a:t>IllegalThreadStateException</a:t>
            </a:r>
            <a:r>
              <a:rPr lang="en-US" sz="2300" b="1" dirty="0"/>
              <a:t>.</a:t>
            </a:r>
          </a:p>
          <a:p>
            <a:pPr algn="just"/>
            <a:endParaRPr lang="en-US" sz="2300" dirty="0"/>
          </a:p>
        </p:txBody>
      </p:sp>
      <p:sp>
        <p:nvSpPr>
          <p:cNvPr id="4" name="Title 1"/>
          <p:cNvSpPr>
            <a:spLocks noGrp="1"/>
          </p:cNvSpPr>
          <p:nvPr>
            <p:ph type="title"/>
          </p:nvPr>
        </p:nvSpPr>
        <p:spPr>
          <a:xfrm>
            <a:off x="457200" y="76200"/>
            <a:ext cx="8229600" cy="868362"/>
          </a:xfrm>
        </p:spPr>
        <p:txBody>
          <a:bodyPr>
            <a:noAutofit/>
          </a:bodyPr>
          <a:lstStyle/>
          <a:p>
            <a:r>
              <a:rPr lang="en-US" sz="3600" b="1" dirty="0"/>
              <a:t>Methods for Java Daemon thread by Thread class</a:t>
            </a:r>
          </a:p>
        </p:txBody>
      </p:sp>
      <p:sp>
        <p:nvSpPr>
          <p:cNvPr id="5" name="Rectangle 4"/>
          <p:cNvSpPr/>
          <p:nvPr/>
        </p:nvSpPr>
        <p:spPr>
          <a:xfrm>
            <a:off x="457200" y="2438400"/>
            <a:ext cx="7924800" cy="4293483"/>
          </a:xfrm>
          <a:prstGeom prst="rect">
            <a:avLst/>
          </a:prstGeom>
          <a:ln>
            <a:solidFill>
              <a:schemeClr val="accent1"/>
            </a:solidFill>
          </a:ln>
        </p:spPr>
        <p:txBody>
          <a:bodyPr wrap="square">
            <a:spAutoFit/>
          </a:bodyPr>
          <a:lstStyle/>
          <a:p>
            <a:r>
              <a:rPr lang="en-US" sz="2100" b="1" dirty="0"/>
              <a:t>class</a:t>
            </a:r>
            <a:r>
              <a:rPr lang="en-US" sz="2100" dirty="0"/>
              <a:t> TestDaemonThread2 </a:t>
            </a:r>
            <a:r>
              <a:rPr lang="en-US" sz="2100" b="1" dirty="0"/>
              <a:t>extends</a:t>
            </a:r>
            <a:r>
              <a:rPr lang="en-US" sz="2100" dirty="0"/>
              <a:t> Thread{  </a:t>
            </a:r>
          </a:p>
          <a:p>
            <a:r>
              <a:rPr lang="en-US" sz="2100" dirty="0"/>
              <a:t> </a:t>
            </a:r>
            <a:r>
              <a:rPr lang="en-US" sz="2100" b="1" dirty="0"/>
              <a:t>public</a:t>
            </a:r>
            <a:r>
              <a:rPr lang="en-US" sz="2100" dirty="0"/>
              <a:t> </a:t>
            </a:r>
            <a:r>
              <a:rPr lang="en-US" sz="2100" b="1" dirty="0"/>
              <a:t>void</a:t>
            </a:r>
            <a:r>
              <a:rPr lang="en-US" sz="2100" dirty="0"/>
              <a:t> run(){  </a:t>
            </a:r>
          </a:p>
          <a:p>
            <a:r>
              <a:rPr lang="en-US" sz="2100" dirty="0"/>
              <a:t>  </a:t>
            </a:r>
            <a:r>
              <a:rPr lang="en-US" sz="2100" dirty="0" err="1"/>
              <a:t>System.out.println</a:t>
            </a:r>
            <a:r>
              <a:rPr lang="en-US" sz="2100" dirty="0"/>
              <a:t>("Name: "+</a:t>
            </a:r>
            <a:r>
              <a:rPr lang="en-US" sz="2100" dirty="0" err="1"/>
              <a:t>Thread.currentThread</a:t>
            </a:r>
            <a:r>
              <a:rPr lang="en-US" sz="2100" dirty="0"/>
              <a:t>().</a:t>
            </a:r>
            <a:r>
              <a:rPr lang="en-US" sz="2100" dirty="0" err="1"/>
              <a:t>getName</a:t>
            </a:r>
            <a:r>
              <a:rPr lang="en-US" sz="2100" dirty="0"/>
              <a:t>());  </a:t>
            </a:r>
          </a:p>
          <a:p>
            <a:r>
              <a:rPr lang="en-US" sz="2100" dirty="0"/>
              <a:t>  </a:t>
            </a:r>
            <a:r>
              <a:rPr lang="en-US" sz="2100" dirty="0" err="1"/>
              <a:t>System.out.println</a:t>
            </a:r>
            <a:r>
              <a:rPr lang="en-US" sz="2100" dirty="0"/>
              <a:t>("Daemon: "+</a:t>
            </a:r>
            <a:r>
              <a:rPr lang="en-US" sz="2100" dirty="0" err="1"/>
              <a:t>Thread.currentThread</a:t>
            </a:r>
            <a:r>
              <a:rPr lang="en-US" sz="2100" dirty="0"/>
              <a:t>().</a:t>
            </a:r>
            <a:r>
              <a:rPr lang="en-US" sz="2100" dirty="0" err="1"/>
              <a:t>isDaemon</a:t>
            </a:r>
            <a:r>
              <a:rPr lang="en-US" sz="2100" dirty="0"/>
              <a:t>());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TestDaemonThread2 t1=</a:t>
            </a:r>
            <a:r>
              <a:rPr lang="en-US" sz="2100" b="1" dirty="0"/>
              <a:t>new</a:t>
            </a:r>
            <a:r>
              <a:rPr lang="en-US" sz="2100" dirty="0"/>
              <a:t> TestDaemonThread2();  </a:t>
            </a:r>
          </a:p>
          <a:p>
            <a:r>
              <a:rPr lang="en-US" sz="2100" dirty="0"/>
              <a:t>  TestDaemonThread2 t2=</a:t>
            </a:r>
            <a:r>
              <a:rPr lang="en-US" sz="2100" b="1" dirty="0"/>
              <a:t>new</a:t>
            </a:r>
            <a:r>
              <a:rPr lang="en-US" sz="2100" dirty="0"/>
              <a:t> TestDaemonThread2();  </a:t>
            </a:r>
          </a:p>
          <a:p>
            <a:r>
              <a:rPr lang="en-US" sz="2100" dirty="0"/>
              <a:t>  t1.start();  </a:t>
            </a:r>
          </a:p>
          <a:p>
            <a:r>
              <a:rPr lang="en-US" sz="2100" dirty="0"/>
              <a:t>  t1.setDaemon(</a:t>
            </a:r>
            <a:r>
              <a:rPr lang="en-US" sz="2100" b="1" dirty="0"/>
              <a:t>true</a:t>
            </a:r>
            <a:r>
              <a:rPr lang="en-US" sz="2100" dirty="0"/>
              <a:t>);//will throw exception here  </a:t>
            </a:r>
          </a:p>
          <a:p>
            <a:r>
              <a:rPr lang="en-US" sz="2100" dirty="0"/>
              <a:t>  t2.start();  </a:t>
            </a:r>
          </a:p>
          <a:p>
            <a:r>
              <a:rPr lang="en-US" sz="2100" dirty="0"/>
              <a:t> }  </a:t>
            </a:r>
          </a:p>
          <a:p>
            <a:r>
              <a:rPr lang="en-US" sz="2100" dirty="0"/>
              <a:t>}</a:t>
            </a:r>
          </a:p>
        </p:txBody>
      </p:sp>
      <p:sp>
        <p:nvSpPr>
          <p:cNvPr id="40961" name="Rectangle 1"/>
          <p:cNvSpPr>
            <a:spLocks noChangeArrowheads="1"/>
          </p:cNvSpPr>
          <p:nvPr/>
        </p:nvSpPr>
        <p:spPr bwMode="auto">
          <a:xfrm>
            <a:off x="1066800" y="6172200"/>
            <a:ext cx="7162800" cy="353943"/>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Arial Unicode MS" pitchFamily="34" charset="-128"/>
                <a:cs typeface="Arial" pitchFamily="34" charset="0"/>
              </a:rPr>
              <a:t>Output: exception in thread main: </a:t>
            </a:r>
            <a:r>
              <a:rPr kumimoji="0" lang="en-US" sz="1700" b="0" i="0" u="none" strike="noStrike" cap="none" normalizeH="0" baseline="0" dirty="0" err="1">
                <a:ln>
                  <a:noFill/>
                </a:ln>
                <a:solidFill>
                  <a:srgbClr val="000000"/>
                </a:solidFill>
                <a:effectLst/>
                <a:latin typeface="Arial Unicode MS" pitchFamily="34" charset="-128"/>
                <a:cs typeface="Arial" pitchFamily="34" charset="0"/>
              </a:rPr>
              <a:t>java.lang.IllegalThreadStateException</a:t>
            </a:r>
            <a:r>
              <a:rPr kumimoji="0" lang="en-US" sz="1700" b="0" i="0" u="none" strike="noStrike" cap="none" normalizeH="0" baseline="0" dirty="0">
                <a:ln>
                  <a:noFill/>
                </a:ln>
                <a:solidFill>
                  <a:schemeClr val="tx1"/>
                </a:solidFill>
                <a:effectLst/>
                <a:latin typeface="Arial" pitchFamily="34" charset="0"/>
                <a:cs typeface="Arial" pitchFamily="34" charset="0"/>
              </a:rPr>
              <a:t> </a:t>
            </a:r>
          </a:p>
        </p:txBody>
      </p:sp>
      <p:sp>
        <p:nvSpPr>
          <p:cNvPr id="7" name="Slide Number Placeholder 6"/>
          <p:cNvSpPr>
            <a:spLocks noGrp="1"/>
          </p:cNvSpPr>
          <p:nvPr>
            <p:ph type="sldNum" sz="quarter" idx="12"/>
          </p:nvPr>
        </p:nvSpPr>
        <p:spPr/>
        <p:txBody>
          <a:bodyPr/>
          <a:lstStyle/>
          <a:p>
            <a:fld id="{8744815D-2064-46FB-B095-923F8C001B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we start two or more threads within a program, there may be a situation when multiple threads try to access the same resource and finally they can produce unforeseen result due to concurrency issue. </a:t>
            </a:r>
          </a:p>
          <a:p>
            <a:pPr algn="just"/>
            <a:endParaRPr lang="en-US" sz="2600" dirty="0"/>
          </a:p>
          <a:p>
            <a:pPr algn="just"/>
            <a:r>
              <a:rPr lang="en-US" sz="2600" dirty="0"/>
              <a:t>For example if multiple threads try to write within a same file then they may corrupt the data because one of the threads can override data or while one thread is opening the same file at the same time another thread might be closing the same file.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Synchronization</a:t>
            </a:r>
            <a:endParaRPr lang="en-US" sz="3600" dirty="0"/>
          </a:p>
        </p:txBody>
      </p:sp>
      <p:sp>
        <p:nvSpPr>
          <p:cNvPr id="5" name="Slide Number Placeholder 4"/>
          <p:cNvSpPr>
            <a:spLocks noGrp="1"/>
          </p:cNvSpPr>
          <p:nvPr>
            <p:ph type="sldNum" sz="quarter" idx="12"/>
          </p:nvPr>
        </p:nvSpPr>
        <p:spPr/>
        <p:txBody>
          <a:bodyPr/>
          <a:lstStyle/>
          <a:p>
            <a:fld id="{8744815D-2064-46FB-B095-923F8C001B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Autofit/>
          </a:bodyPr>
          <a:lstStyle/>
          <a:p>
            <a:pPr algn="just"/>
            <a:r>
              <a:rPr lang="en-US" sz="2600" dirty="0"/>
              <a:t>So there is a need to synchronize the action of multiple threads and make sure that only one thread can access the resource at a given point in time. </a:t>
            </a:r>
          </a:p>
          <a:p>
            <a:pPr algn="just"/>
            <a:endParaRPr lang="en-US" sz="2600" dirty="0"/>
          </a:p>
          <a:p>
            <a:pPr algn="just"/>
            <a:r>
              <a:rPr lang="en-US" sz="2600" dirty="0"/>
              <a:t>When two or more threads need access to a shared resource, they need some way to ensure that the resource will be used by only one thread at a time. The process by which this is achieved is called </a:t>
            </a:r>
            <a:r>
              <a:rPr lang="en-US" sz="2600" b="1" i="1" dirty="0">
                <a:solidFill>
                  <a:srgbClr val="FF0000"/>
                </a:solidFill>
              </a:rPr>
              <a:t>synchronization</a:t>
            </a:r>
            <a:r>
              <a:rPr lang="en-US" sz="2600" i="1" dirty="0">
                <a:solidFill>
                  <a:srgbClr val="FF0000"/>
                </a:solidFill>
              </a:rPr>
              <a:t>.</a:t>
            </a:r>
          </a:p>
          <a:p>
            <a:pPr algn="just"/>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a:t>Synchronization</a:t>
            </a:r>
            <a:endParaRPr lang="en-US" sz="3600" dirty="0"/>
          </a:p>
        </p:txBody>
      </p:sp>
      <p:sp>
        <p:nvSpPr>
          <p:cNvPr id="5" name="Slide Number Placeholder 4"/>
          <p:cNvSpPr>
            <a:spLocks noGrp="1"/>
          </p:cNvSpPr>
          <p:nvPr>
            <p:ph type="sldNum" sz="quarter" idx="12"/>
          </p:nvPr>
        </p:nvSpPr>
        <p:spPr/>
        <p:txBody>
          <a:bodyPr/>
          <a:lstStyle/>
          <a:p>
            <a:fld id="{8744815D-2064-46FB-B095-923F8C001B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Synchronization</a:t>
            </a:r>
            <a:endParaRPr lang="en-US" sz="3600" dirty="0"/>
          </a:p>
        </p:txBody>
      </p:sp>
      <p:sp>
        <p:nvSpPr>
          <p:cNvPr id="3" name="Content Placeholder 2"/>
          <p:cNvSpPr>
            <a:spLocks noGrp="1"/>
          </p:cNvSpPr>
          <p:nvPr>
            <p:ph idx="1"/>
          </p:nvPr>
        </p:nvSpPr>
        <p:spPr>
          <a:xfrm>
            <a:off x="228600" y="1219200"/>
            <a:ext cx="8686800" cy="4906963"/>
          </a:xfrm>
        </p:spPr>
        <p:txBody>
          <a:bodyPr>
            <a:noAutofit/>
          </a:bodyPr>
          <a:lstStyle/>
          <a:p>
            <a:pPr algn="just"/>
            <a:r>
              <a:rPr lang="en-US" sz="2600" dirty="0"/>
              <a:t>This is implemented using a concept called </a:t>
            </a:r>
            <a:r>
              <a:rPr lang="en-US" sz="2600" b="1" dirty="0">
                <a:solidFill>
                  <a:srgbClr val="FF0000"/>
                </a:solidFill>
              </a:rPr>
              <a:t>monitors</a:t>
            </a:r>
            <a:r>
              <a:rPr lang="en-US" sz="2600" dirty="0"/>
              <a:t>. Each object in Java is associated with a monitor, which a thread can lock or unlock. Only one thread at a time may hold a lock on a monitor.</a:t>
            </a:r>
          </a:p>
          <a:p>
            <a:pPr algn="just"/>
            <a:endParaRPr lang="en-US" sz="2600" dirty="0"/>
          </a:p>
          <a:p>
            <a:pPr algn="just"/>
            <a:r>
              <a:rPr lang="en-US" sz="2600" dirty="0"/>
              <a:t>When a thread acquires a lock, it is said to have </a:t>
            </a:r>
            <a:r>
              <a:rPr lang="en-US" sz="2600" i="1" dirty="0"/>
              <a:t>entered the monitor. All other threads </a:t>
            </a:r>
            <a:r>
              <a:rPr lang="en-US" sz="2600" dirty="0"/>
              <a:t>attempting to enter the locked monitor will be suspended until the first thread </a:t>
            </a:r>
            <a:r>
              <a:rPr lang="en-US" sz="2600" i="1" dirty="0"/>
              <a:t>exits the </a:t>
            </a:r>
            <a:r>
              <a:rPr lang="en-US" sz="2600" dirty="0"/>
              <a:t>monitor. </a:t>
            </a:r>
          </a:p>
          <a:p>
            <a:pPr algn="just"/>
            <a:endParaRPr lang="en-US" sz="2600" dirty="0"/>
          </a:p>
          <a:p>
            <a:pPr algn="just"/>
            <a:r>
              <a:rPr lang="en-US" sz="2600" dirty="0"/>
              <a:t>These other threads are said to be </a:t>
            </a:r>
            <a:r>
              <a:rPr lang="en-US" sz="2600" i="1" dirty="0"/>
              <a:t>waiting for the monitor. A thread that owns a </a:t>
            </a:r>
            <a:r>
              <a:rPr lang="en-US" sz="2600" dirty="0"/>
              <a:t>monitor can reenter the same monitor if it so desires.</a:t>
            </a:r>
          </a:p>
        </p:txBody>
      </p:sp>
      <p:sp>
        <p:nvSpPr>
          <p:cNvPr id="4" name="Slide Number Placeholder 3"/>
          <p:cNvSpPr>
            <a:spLocks noGrp="1"/>
          </p:cNvSpPr>
          <p:nvPr>
            <p:ph type="sldNum" sz="quarter" idx="12"/>
          </p:nvPr>
        </p:nvSpPr>
        <p:spPr/>
        <p:txBody>
          <a:bodyPr/>
          <a:lstStyle/>
          <a:p>
            <a:fld id="{8744815D-2064-46FB-B095-923F8C001B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744815D-2064-46FB-B095-923F8C001B56}" type="slidenum">
              <a:rPr lang="en-US" smtClean="0"/>
              <a:pPr/>
              <a:t>19</a:t>
            </a:fld>
            <a:endParaRPr lang="en-US"/>
          </a:p>
        </p:txBody>
      </p:sp>
      <p:sp>
        <p:nvSpPr>
          <p:cNvPr id="5" name="Rectangle 4"/>
          <p:cNvSpPr/>
          <p:nvPr/>
        </p:nvSpPr>
        <p:spPr>
          <a:xfrm>
            <a:off x="5302032" y="149942"/>
            <a:ext cx="3810000" cy="5016758"/>
          </a:xfrm>
          <a:prstGeom prst="rect">
            <a:avLst/>
          </a:prstGeom>
          <a:ln>
            <a:solidFill>
              <a:schemeClr val="accent1"/>
            </a:solidFill>
          </a:ln>
        </p:spPr>
        <p:txBody>
          <a:bodyPr wrap="square">
            <a:spAutoFit/>
          </a:bodyPr>
          <a:lstStyle/>
          <a:p>
            <a:r>
              <a:rPr lang="en-US" sz="2000" b="1" dirty="0"/>
              <a:t>class</a:t>
            </a:r>
            <a:r>
              <a:rPr lang="en-US" sz="2000" dirty="0"/>
              <a:t> MyThread1 </a:t>
            </a:r>
            <a:r>
              <a:rPr lang="en-US" sz="2000" b="1" dirty="0"/>
              <a:t>extends</a:t>
            </a:r>
            <a:r>
              <a:rPr lang="en-US" sz="2000" dirty="0"/>
              <a:t> Thread{  </a:t>
            </a:r>
          </a:p>
          <a:p>
            <a:r>
              <a:rPr lang="en-US" sz="2000" dirty="0"/>
              <a:t>Table t;  </a:t>
            </a:r>
          </a:p>
          <a:p>
            <a:r>
              <a:rPr lang="en-US" sz="2000" dirty="0"/>
              <a:t>MyThread1(Table t){  </a:t>
            </a:r>
          </a:p>
          <a:p>
            <a:r>
              <a:rPr lang="en-US" sz="2000" b="1" dirty="0"/>
              <a:t>this</a:t>
            </a:r>
            <a:r>
              <a:rPr lang="en-US" sz="2000" dirty="0"/>
              <a:t>.t=t;  </a:t>
            </a:r>
          </a:p>
          <a:p>
            <a:r>
              <a:rPr lang="en-US" sz="2000" dirty="0"/>
              <a:t>}  </a:t>
            </a:r>
          </a:p>
          <a:p>
            <a:r>
              <a:rPr lang="en-US" sz="2000" b="1" dirty="0"/>
              <a:t>public</a:t>
            </a:r>
            <a:r>
              <a:rPr lang="en-US" sz="2000" dirty="0"/>
              <a:t> </a:t>
            </a:r>
            <a:r>
              <a:rPr lang="en-US" sz="2000" b="1" dirty="0"/>
              <a:t>void</a:t>
            </a:r>
            <a:r>
              <a:rPr lang="en-US" sz="2000" dirty="0"/>
              <a:t> run(){  </a:t>
            </a:r>
          </a:p>
          <a:p>
            <a:r>
              <a:rPr lang="en-US" sz="2000" dirty="0" err="1"/>
              <a:t>t.printTable</a:t>
            </a:r>
            <a:r>
              <a:rPr lang="en-US" sz="2000" dirty="0"/>
              <a:t>(5);  </a:t>
            </a:r>
          </a:p>
          <a:p>
            <a:r>
              <a:rPr lang="en-US" sz="2000" dirty="0"/>
              <a:t>}  }  </a:t>
            </a:r>
          </a:p>
          <a:p>
            <a:r>
              <a:rPr lang="en-US" sz="2000" b="1" dirty="0"/>
              <a:t>class</a:t>
            </a:r>
            <a:r>
              <a:rPr lang="en-US" sz="2000" dirty="0"/>
              <a:t> MyThread2 </a:t>
            </a:r>
            <a:r>
              <a:rPr lang="en-US" sz="2000" b="1" dirty="0"/>
              <a:t>extends</a:t>
            </a:r>
            <a:r>
              <a:rPr lang="en-US" sz="2000" dirty="0"/>
              <a:t> Thread{  </a:t>
            </a:r>
          </a:p>
          <a:p>
            <a:r>
              <a:rPr lang="en-US" sz="2000" dirty="0"/>
              <a:t>Table t;  </a:t>
            </a:r>
          </a:p>
          <a:p>
            <a:r>
              <a:rPr lang="en-US" sz="2000" dirty="0"/>
              <a:t>MyThread2(Table t){  </a:t>
            </a:r>
          </a:p>
          <a:p>
            <a:r>
              <a:rPr lang="en-US" sz="2000" b="1" dirty="0"/>
              <a:t>this</a:t>
            </a:r>
            <a:r>
              <a:rPr lang="en-US" sz="2000" dirty="0"/>
              <a:t>.t=t;  </a:t>
            </a:r>
          </a:p>
          <a:p>
            <a:r>
              <a:rPr lang="en-US" sz="2000" dirty="0"/>
              <a:t>}  </a:t>
            </a:r>
          </a:p>
          <a:p>
            <a:r>
              <a:rPr lang="en-US" sz="2000" b="1" dirty="0"/>
              <a:t>public</a:t>
            </a:r>
            <a:r>
              <a:rPr lang="en-US" sz="2000" dirty="0"/>
              <a:t> </a:t>
            </a:r>
            <a:r>
              <a:rPr lang="en-US" sz="2000" b="1" dirty="0"/>
              <a:t>void</a:t>
            </a:r>
            <a:r>
              <a:rPr lang="en-US" sz="2000" dirty="0"/>
              <a:t> run(){  </a:t>
            </a:r>
          </a:p>
          <a:p>
            <a:r>
              <a:rPr lang="en-US" sz="2000" dirty="0" err="1"/>
              <a:t>t.printTable</a:t>
            </a:r>
            <a:r>
              <a:rPr lang="en-US" sz="2000" dirty="0"/>
              <a:t>(100);  </a:t>
            </a:r>
          </a:p>
          <a:p>
            <a:r>
              <a:rPr lang="en-US" sz="2000" dirty="0"/>
              <a:t>}  }                                  //2</a:t>
            </a:r>
          </a:p>
        </p:txBody>
      </p:sp>
      <p:sp>
        <p:nvSpPr>
          <p:cNvPr id="6" name="Rectangle 5"/>
          <p:cNvSpPr/>
          <p:nvPr/>
        </p:nvSpPr>
        <p:spPr>
          <a:xfrm>
            <a:off x="152400" y="3874038"/>
            <a:ext cx="4572000" cy="2862322"/>
          </a:xfrm>
          <a:prstGeom prst="rect">
            <a:avLst/>
          </a:prstGeom>
          <a:ln>
            <a:solidFill>
              <a:schemeClr val="accent1"/>
            </a:solidFill>
          </a:ln>
        </p:spPr>
        <p:txBody>
          <a:bodyPr>
            <a:spAutoFit/>
          </a:bodyPr>
          <a:lstStyle/>
          <a:p>
            <a:r>
              <a:rPr lang="en-US" sz="2000" b="1" dirty="0"/>
              <a:t>class</a:t>
            </a:r>
            <a:r>
              <a:rPr lang="en-US" sz="2000" dirty="0"/>
              <a:t> TestSynchronization1{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Table obj = </a:t>
            </a:r>
            <a:r>
              <a:rPr lang="en-US" sz="2000" b="1" dirty="0"/>
              <a:t>new</a:t>
            </a:r>
            <a:r>
              <a:rPr lang="en-US" sz="2000" dirty="0"/>
              <a:t> Table();//only one object  </a:t>
            </a:r>
          </a:p>
          <a:p>
            <a:r>
              <a:rPr lang="en-US" sz="2000" dirty="0"/>
              <a:t>MyThread1 t1=</a:t>
            </a:r>
            <a:r>
              <a:rPr lang="en-US" sz="2000" b="1" dirty="0"/>
              <a:t>new</a:t>
            </a:r>
            <a:r>
              <a:rPr lang="en-US" sz="2000" dirty="0"/>
              <a:t> MyThread1(obj);  </a:t>
            </a:r>
          </a:p>
          <a:p>
            <a:r>
              <a:rPr lang="en-US" sz="2000" dirty="0"/>
              <a:t>MyThread2 t2=</a:t>
            </a:r>
            <a:r>
              <a:rPr lang="en-US" sz="2000" b="1" dirty="0"/>
              <a:t>new</a:t>
            </a:r>
            <a:r>
              <a:rPr lang="en-US" sz="2000" dirty="0"/>
              <a:t> MyThread2(obj);  </a:t>
            </a:r>
          </a:p>
          <a:p>
            <a:r>
              <a:rPr lang="en-US" sz="2000" dirty="0"/>
              <a:t>t1.start();  </a:t>
            </a:r>
          </a:p>
          <a:p>
            <a:r>
              <a:rPr lang="en-US" sz="2000" dirty="0"/>
              <a:t>t2.start();  </a:t>
            </a:r>
          </a:p>
          <a:p>
            <a:r>
              <a:rPr lang="en-US" sz="2000" dirty="0"/>
              <a:t>}  </a:t>
            </a:r>
          </a:p>
          <a:p>
            <a:r>
              <a:rPr lang="en-US" sz="2000" dirty="0"/>
              <a:t>}                                              //3</a:t>
            </a:r>
          </a:p>
        </p:txBody>
      </p:sp>
      <p:sp>
        <p:nvSpPr>
          <p:cNvPr id="7" name="Rectangle 6"/>
          <p:cNvSpPr/>
          <p:nvPr/>
        </p:nvSpPr>
        <p:spPr>
          <a:xfrm>
            <a:off x="152400" y="132735"/>
            <a:ext cx="4876800" cy="3477875"/>
          </a:xfrm>
          <a:prstGeom prst="rect">
            <a:avLst/>
          </a:prstGeom>
          <a:ln>
            <a:solidFill>
              <a:schemeClr val="accent1"/>
            </a:solidFill>
          </a:ln>
        </p:spPr>
        <p:txBody>
          <a:bodyPr wrap="square">
            <a:spAutoFit/>
          </a:bodyPr>
          <a:lstStyle/>
          <a:p>
            <a:r>
              <a:rPr lang="en-US" sz="2000" b="1" dirty="0"/>
              <a:t>class</a:t>
            </a:r>
            <a:r>
              <a:rPr lang="en-US" sz="2000" dirty="0"/>
              <a:t> Table{  </a:t>
            </a:r>
          </a:p>
          <a:p>
            <a:r>
              <a:rPr lang="en-US" sz="2000" b="1" dirty="0"/>
              <a:t>void</a:t>
            </a:r>
            <a:r>
              <a:rPr lang="en-US" sz="2000" dirty="0"/>
              <a:t> </a:t>
            </a:r>
            <a:r>
              <a:rPr lang="en-US" sz="2000" dirty="0" err="1"/>
              <a:t>printTable</a:t>
            </a:r>
            <a:r>
              <a:rPr lang="en-US" sz="2000" dirty="0"/>
              <a:t>(</a:t>
            </a:r>
            <a:r>
              <a:rPr lang="en-US" sz="2000" b="1" dirty="0" err="1"/>
              <a:t>int</a:t>
            </a:r>
            <a:r>
              <a:rPr lang="en-US" sz="2000" dirty="0"/>
              <a:t> n){//method not synchronized  </a:t>
            </a:r>
          </a:p>
          <a:p>
            <a:r>
              <a:rPr lang="en-US" sz="2000" dirty="0"/>
              <a:t>   </a:t>
            </a:r>
            <a:r>
              <a:rPr lang="en-US" sz="2000" b="1" dirty="0"/>
              <a:t>for</a:t>
            </a:r>
            <a:r>
              <a:rPr lang="en-US" sz="2000" dirty="0"/>
              <a:t>(</a:t>
            </a:r>
            <a:r>
              <a:rPr lang="en-US" sz="2000" b="1" dirty="0" err="1"/>
              <a:t>int</a:t>
            </a:r>
            <a:r>
              <a:rPr lang="en-US" sz="2000" dirty="0"/>
              <a:t> i=1;i&lt;=5;i++){  </a:t>
            </a:r>
          </a:p>
          <a:p>
            <a:r>
              <a:rPr lang="en-US" sz="2000" dirty="0"/>
              <a:t>     </a:t>
            </a:r>
            <a:r>
              <a:rPr lang="en-US" sz="2000" dirty="0" err="1"/>
              <a:t>System.out.println</a:t>
            </a:r>
            <a:r>
              <a:rPr lang="en-US" sz="2000" dirty="0"/>
              <a:t>(n*i);  </a:t>
            </a:r>
          </a:p>
          <a:p>
            <a:r>
              <a:rPr lang="en-US" sz="2000" dirty="0"/>
              <a:t>     </a:t>
            </a:r>
            <a:r>
              <a:rPr lang="en-US" sz="2000" b="1" dirty="0"/>
              <a:t>try</a:t>
            </a:r>
            <a:r>
              <a:rPr lang="en-US" sz="2000" dirty="0"/>
              <a:t>{  </a:t>
            </a:r>
          </a:p>
          <a:p>
            <a:r>
              <a:rPr lang="en-US" sz="2000" dirty="0"/>
              <a:t>      </a:t>
            </a:r>
            <a:r>
              <a:rPr lang="en-US" sz="2000" dirty="0" err="1"/>
              <a:t>Thread.sleep</a:t>
            </a:r>
            <a:r>
              <a:rPr lang="en-US" sz="2000" dirty="0"/>
              <a:t>(400);  </a:t>
            </a:r>
          </a:p>
          <a:p>
            <a:r>
              <a:rPr lang="en-US" sz="2000" dirty="0"/>
              <a:t>     }</a:t>
            </a:r>
            <a:r>
              <a:rPr lang="en-US" sz="2000" b="1" dirty="0"/>
              <a:t>catch</a:t>
            </a:r>
            <a:r>
              <a:rPr lang="en-US" sz="2000" dirty="0"/>
              <a:t>(Exception e){</a:t>
            </a:r>
            <a:r>
              <a:rPr lang="en-US" sz="2000" dirty="0" err="1"/>
              <a:t>System.out.println</a:t>
            </a:r>
            <a:r>
              <a:rPr lang="en-US" sz="2000" dirty="0"/>
              <a:t>(e);}</a:t>
            </a:r>
          </a:p>
          <a:p>
            <a:r>
              <a:rPr lang="en-US" sz="2000" dirty="0"/>
              <a:t>   }  </a:t>
            </a:r>
          </a:p>
          <a:p>
            <a:r>
              <a:rPr lang="en-US" sz="2000" dirty="0"/>
              <a:t> }  </a:t>
            </a:r>
          </a:p>
          <a:p>
            <a:r>
              <a:rPr lang="en-US" sz="2000" dirty="0"/>
              <a:t>}                  //1</a:t>
            </a:r>
          </a:p>
        </p:txBody>
      </p:sp>
      <p:sp>
        <p:nvSpPr>
          <p:cNvPr id="8" name="TextBox 7"/>
          <p:cNvSpPr txBox="1"/>
          <p:nvPr/>
        </p:nvSpPr>
        <p:spPr>
          <a:xfrm>
            <a:off x="5302032" y="5289810"/>
            <a:ext cx="3460968" cy="1446550"/>
          </a:xfrm>
          <a:prstGeom prst="rect">
            <a:avLst/>
          </a:prstGeom>
          <a:noFill/>
          <a:ln>
            <a:solidFill>
              <a:schemeClr val="accent1"/>
            </a:solidFill>
          </a:ln>
        </p:spPr>
        <p:txBody>
          <a:bodyPr wrap="square" rtlCol="0">
            <a:spAutoFit/>
          </a:bodyPr>
          <a:lstStyle/>
          <a:p>
            <a:r>
              <a:rPr lang="en-US" sz="2200" b="1" dirty="0"/>
              <a:t>Example 1:</a:t>
            </a:r>
          </a:p>
          <a:p>
            <a:r>
              <a:rPr lang="en-US" sz="2200" b="1" dirty="0"/>
              <a:t>Multithreading example without Synchronization:</a:t>
            </a:r>
          </a:p>
          <a:p>
            <a:endParaRPr lang="en-US" sz="2200" b="1" dirty="0"/>
          </a:p>
        </p:txBody>
      </p:sp>
    </p:spTree>
    <p:extLst>
      <p:ext uri="{BB962C8B-B14F-4D97-AF65-F5344CB8AC3E}">
        <p14:creationId xmlns:p14="http://schemas.microsoft.com/office/powerpoint/2010/main" val="121300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b="1" dirty="0"/>
              <a:t>Multithreaded Programming-3</a:t>
            </a:r>
            <a:endParaRPr lang="en-US"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Output: </a:t>
            </a:r>
          </a:p>
          <a:p>
            <a:pPr marL="0" indent="0">
              <a:buNone/>
            </a:pPr>
            <a:r>
              <a:rPr lang="en-US" dirty="0"/>
              <a:t>	5 </a:t>
            </a:r>
          </a:p>
          <a:p>
            <a:pPr marL="0" indent="0">
              <a:buNone/>
            </a:pPr>
            <a:r>
              <a:rPr lang="en-US" dirty="0"/>
              <a:t>	100 </a:t>
            </a:r>
          </a:p>
          <a:p>
            <a:pPr marL="0" indent="0">
              <a:buNone/>
            </a:pPr>
            <a:r>
              <a:rPr lang="en-US" dirty="0"/>
              <a:t>	10 </a:t>
            </a:r>
          </a:p>
          <a:p>
            <a:pPr marL="0" indent="0">
              <a:buNone/>
            </a:pPr>
            <a:r>
              <a:rPr lang="en-US" dirty="0"/>
              <a:t>	200 </a:t>
            </a:r>
          </a:p>
          <a:p>
            <a:pPr marL="0" indent="0">
              <a:buNone/>
            </a:pPr>
            <a:r>
              <a:rPr lang="en-US" dirty="0"/>
              <a:t>	15 </a:t>
            </a:r>
          </a:p>
          <a:p>
            <a:pPr marL="0" indent="0">
              <a:buNone/>
            </a:pPr>
            <a:r>
              <a:rPr lang="en-US" dirty="0"/>
              <a:t>	300 </a:t>
            </a:r>
          </a:p>
          <a:p>
            <a:pPr marL="0" indent="0">
              <a:buNone/>
            </a:pPr>
            <a:r>
              <a:rPr lang="en-US" dirty="0"/>
              <a:t>	20 </a:t>
            </a:r>
          </a:p>
          <a:p>
            <a:pPr marL="0" indent="0">
              <a:buNone/>
            </a:pPr>
            <a:r>
              <a:rPr lang="en-US" dirty="0"/>
              <a:t>	400 </a:t>
            </a:r>
          </a:p>
          <a:p>
            <a:pPr marL="0" indent="0">
              <a:buNone/>
            </a:pPr>
            <a:r>
              <a:rPr lang="en-US" dirty="0"/>
              <a:t>	25 </a:t>
            </a:r>
          </a:p>
          <a:p>
            <a:pPr marL="0" indent="0">
              <a:buNone/>
            </a:pPr>
            <a:r>
              <a:rPr lang="en-US" dirty="0"/>
              <a:t>	500</a:t>
            </a:r>
          </a:p>
        </p:txBody>
      </p:sp>
      <p:sp>
        <p:nvSpPr>
          <p:cNvPr id="4" name="Slide Number Placeholder 3"/>
          <p:cNvSpPr>
            <a:spLocks noGrp="1"/>
          </p:cNvSpPr>
          <p:nvPr>
            <p:ph type="sldNum" sz="quarter" idx="12"/>
          </p:nvPr>
        </p:nvSpPr>
        <p:spPr/>
        <p:txBody>
          <a:bodyPr/>
          <a:lstStyle/>
          <a:p>
            <a:fld id="{8744815D-2064-46FB-B095-923F8C001B56}" type="slidenum">
              <a:rPr lang="en-US" smtClean="0"/>
              <a:pPr/>
              <a:t>20</a:t>
            </a:fld>
            <a:endParaRPr lang="en-US"/>
          </a:p>
        </p:txBody>
      </p:sp>
      <p:sp>
        <p:nvSpPr>
          <p:cNvPr id="6" name="TextBox 5"/>
          <p:cNvSpPr txBox="1"/>
          <p:nvPr/>
        </p:nvSpPr>
        <p:spPr>
          <a:xfrm>
            <a:off x="3429000" y="2819400"/>
            <a:ext cx="3460968" cy="1446550"/>
          </a:xfrm>
          <a:prstGeom prst="rect">
            <a:avLst/>
          </a:prstGeom>
          <a:noFill/>
          <a:ln>
            <a:solidFill>
              <a:schemeClr val="accent1"/>
            </a:solidFill>
          </a:ln>
        </p:spPr>
        <p:txBody>
          <a:bodyPr wrap="square" rtlCol="0">
            <a:spAutoFit/>
          </a:bodyPr>
          <a:lstStyle/>
          <a:p>
            <a:r>
              <a:rPr lang="en-US" sz="2200" b="1" dirty="0"/>
              <a:t>Example 1:</a:t>
            </a:r>
          </a:p>
          <a:p>
            <a:r>
              <a:rPr lang="en-US" sz="2200" b="1" dirty="0"/>
              <a:t>Multithreading example without Synchronization:</a:t>
            </a:r>
          </a:p>
          <a:p>
            <a:endParaRPr lang="en-US" sz="2200" b="1" dirty="0"/>
          </a:p>
        </p:txBody>
      </p:sp>
    </p:spTree>
    <p:extLst>
      <p:ext uri="{BB962C8B-B14F-4D97-AF65-F5344CB8AC3E}">
        <p14:creationId xmlns:p14="http://schemas.microsoft.com/office/powerpoint/2010/main" val="153568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04800"/>
            <a:ext cx="6934200" cy="317950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26140" y="3487992"/>
            <a:ext cx="6929437" cy="3270942"/>
          </a:xfrm>
          <a:prstGeom prst="rect">
            <a:avLst/>
          </a:prstGeom>
          <a:noFill/>
          <a:ln w="9525">
            <a:noFill/>
            <a:miter lim="800000"/>
            <a:headEnd/>
            <a:tailEnd/>
          </a:ln>
          <a:effectLst/>
        </p:spPr>
      </p:pic>
      <p:sp>
        <p:nvSpPr>
          <p:cNvPr id="6" name="TextBox 5"/>
          <p:cNvSpPr txBox="1"/>
          <p:nvPr/>
        </p:nvSpPr>
        <p:spPr>
          <a:xfrm>
            <a:off x="7194756" y="1371600"/>
            <a:ext cx="1905000" cy="1477328"/>
          </a:xfrm>
          <a:prstGeom prst="rect">
            <a:avLst/>
          </a:prstGeom>
          <a:noFill/>
          <a:ln>
            <a:solidFill>
              <a:schemeClr val="accent1"/>
            </a:solidFill>
          </a:ln>
        </p:spPr>
        <p:txBody>
          <a:bodyPr wrap="square" rtlCol="0">
            <a:spAutoFit/>
          </a:bodyPr>
          <a:lstStyle/>
          <a:p>
            <a:r>
              <a:rPr lang="en-US" b="1" dirty="0"/>
              <a:t>Example 2:</a:t>
            </a:r>
          </a:p>
          <a:p>
            <a:r>
              <a:rPr lang="en-US" b="1" dirty="0"/>
              <a:t>Multithreading example without Synchronization:</a:t>
            </a:r>
          </a:p>
          <a:p>
            <a:endParaRPr lang="en-US" b="1" dirty="0"/>
          </a:p>
        </p:txBody>
      </p:sp>
      <p:sp>
        <p:nvSpPr>
          <p:cNvPr id="5" name="Slide Number Placeholder 4"/>
          <p:cNvSpPr>
            <a:spLocks noGrp="1"/>
          </p:cNvSpPr>
          <p:nvPr>
            <p:ph type="sldNum" sz="quarter" idx="12"/>
          </p:nvPr>
        </p:nvSpPr>
        <p:spPr/>
        <p:txBody>
          <a:bodyPr/>
          <a:lstStyle/>
          <a:p>
            <a:fld id="{8744815D-2064-46FB-B095-923F8C001B5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304800"/>
            <a:ext cx="6858000" cy="2852738"/>
          </a:xfrm>
          <a:prstGeom prst="rect">
            <a:avLst/>
          </a:prstGeom>
          <a:noFill/>
          <a:ln w="9525">
            <a:noFill/>
            <a:miter lim="800000"/>
            <a:headEnd/>
            <a:tailEnd/>
          </a:ln>
          <a:effectLst/>
        </p:spPr>
      </p:pic>
      <p:sp>
        <p:nvSpPr>
          <p:cNvPr id="6" name="TextBox 5"/>
          <p:cNvSpPr txBox="1"/>
          <p:nvPr/>
        </p:nvSpPr>
        <p:spPr>
          <a:xfrm>
            <a:off x="7194756" y="1371600"/>
            <a:ext cx="1905000" cy="1477328"/>
          </a:xfrm>
          <a:prstGeom prst="rect">
            <a:avLst/>
          </a:prstGeom>
          <a:noFill/>
          <a:ln>
            <a:solidFill>
              <a:schemeClr val="accent1"/>
            </a:solidFill>
          </a:ln>
        </p:spPr>
        <p:txBody>
          <a:bodyPr wrap="square" rtlCol="0">
            <a:spAutoFit/>
          </a:bodyPr>
          <a:lstStyle/>
          <a:p>
            <a:r>
              <a:rPr lang="en-US" b="1" dirty="0"/>
              <a:t>Multithreading example without Synchronization:</a:t>
            </a:r>
          </a:p>
          <a:p>
            <a:r>
              <a:rPr lang="en-US" b="1" dirty="0"/>
              <a:t>(Cont…)</a:t>
            </a:r>
          </a:p>
          <a:p>
            <a:endParaRPr lang="en-US" b="1" dirty="0"/>
          </a:p>
        </p:txBody>
      </p:sp>
      <p:sp>
        <p:nvSpPr>
          <p:cNvPr id="4" name="Slide Number Placeholder 3"/>
          <p:cNvSpPr>
            <a:spLocks noGrp="1"/>
          </p:cNvSpPr>
          <p:nvPr>
            <p:ph type="sldNum" sz="quarter" idx="12"/>
          </p:nvPr>
        </p:nvSpPr>
        <p:spPr/>
        <p:txBody>
          <a:bodyPr/>
          <a:lstStyle/>
          <a:p>
            <a:fld id="{8744815D-2064-46FB-B095-923F8C001B56}"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37390" y="381000"/>
            <a:ext cx="7128722" cy="5181600"/>
          </a:xfrm>
          <a:prstGeom prst="rect">
            <a:avLst/>
          </a:prstGeom>
          <a:noFill/>
          <a:ln w="9525">
            <a:noFill/>
            <a:miter lim="800000"/>
            <a:headEnd/>
            <a:tailEnd/>
          </a:ln>
          <a:effectLst/>
        </p:spPr>
      </p:pic>
      <p:sp>
        <p:nvSpPr>
          <p:cNvPr id="5" name="TextBox 4"/>
          <p:cNvSpPr txBox="1"/>
          <p:nvPr/>
        </p:nvSpPr>
        <p:spPr>
          <a:xfrm>
            <a:off x="7194756" y="1371600"/>
            <a:ext cx="1905000" cy="1477328"/>
          </a:xfrm>
          <a:prstGeom prst="rect">
            <a:avLst/>
          </a:prstGeom>
          <a:noFill/>
          <a:ln>
            <a:solidFill>
              <a:schemeClr val="accent1"/>
            </a:solidFill>
          </a:ln>
        </p:spPr>
        <p:txBody>
          <a:bodyPr wrap="square" rtlCol="0">
            <a:spAutoFit/>
          </a:bodyPr>
          <a:lstStyle/>
          <a:p>
            <a:r>
              <a:rPr lang="en-US" b="1" dirty="0"/>
              <a:t>Multithreading example without Synchronization:</a:t>
            </a:r>
          </a:p>
          <a:p>
            <a:r>
              <a:rPr lang="en-US" b="1" dirty="0"/>
              <a:t>(Cont…)</a:t>
            </a:r>
          </a:p>
          <a:p>
            <a:endParaRPr lang="en-US" b="1" dirty="0"/>
          </a:p>
        </p:txBody>
      </p:sp>
      <p:sp>
        <p:nvSpPr>
          <p:cNvPr id="6" name="Slide Number Placeholder 5"/>
          <p:cNvSpPr>
            <a:spLocks noGrp="1"/>
          </p:cNvSpPr>
          <p:nvPr>
            <p:ph type="sldNum" sz="quarter" idx="12"/>
          </p:nvPr>
        </p:nvSpPr>
        <p:spPr/>
        <p:txBody>
          <a:bodyPr/>
          <a:lstStyle/>
          <a:p>
            <a:fld id="{8744815D-2064-46FB-B095-923F8C001B56}"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609600" y="1371600"/>
            <a:ext cx="8001000" cy="439021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744815D-2064-46FB-B095-923F8C001B56}"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b="1" dirty="0"/>
              <a:t>Two ways of synchronization</a:t>
            </a:r>
          </a:p>
        </p:txBody>
      </p:sp>
      <p:sp>
        <p:nvSpPr>
          <p:cNvPr id="3" name="Content Placeholder 2"/>
          <p:cNvSpPr>
            <a:spLocks noGrp="1"/>
          </p:cNvSpPr>
          <p:nvPr>
            <p:ph idx="1"/>
          </p:nvPr>
        </p:nvSpPr>
        <p:spPr/>
        <p:txBody>
          <a:bodyPr>
            <a:normAutofit/>
          </a:bodyPr>
          <a:lstStyle/>
          <a:p>
            <a:r>
              <a:rPr lang="en-US" sz="2600" dirty="0"/>
              <a:t>You can synchronize your code in either of two ways. Both involve the use of the </a:t>
            </a:r>
            <a:r>
              <a:rPr lang="en-US" sz="2600" b="1" dirty="0">
                <a:solidFill>
                  <a:srgbClr val="FF0000"/>
                </a:solidFill>
              </a:rPr>
              <a:t>synchronized</a:t>
            </a:r>
            <a:r>
              <a:rPr lang="en-US" sz="2600" b="1" dirty="0"/>
              <a:t> </a:t>
            </a:r>
            <a:r>
              <a:rPr lang="en-US" sz="2600" dirty="0"/>
              <a:t>keyword, and both are examined here.</a:t>
            </a:r>
          </a:p>
          <a:p>
            <a:pPr>
              <a:buNone/>
            </a:pPr>
            <a:r>
              <a:rPr lang="en-US" sz="2600" b="1" dirty="0"/>
              <a:t>		1. Using The synchronized statement or block</a:t>
            </a:r>
          </a:p>
          <a:p>
            <a:pPr>
              <a:buNone/>
            </a:pPr>
            <a:r>
              <a:rPr lang="en-US" sz="2600" b="1" dirty="0"/>
              <a:t>		2. Using Synchronized Methods</a:t>
            </a:r>
            <a:endParaRPr lang="en-US" sz="2600" dirty="0"/>
          </a:p>
        </p:txBody>
      </p:sp>
      <p:sp>
        <p:nvSpPr>
          <p:cNvPr id="4" name="Slide Number Placeholder 3"/>
          <p:cNvSpPr>
            <a:spLocks noGrp="1"/>
          </p:cNvSpPr>
          <p:nvPr>
            <p:ph type="sldNum" sz="quarter" idx="12"/>
          </p:nvPr>
        </p:nvSpPr>
        <p:spPr/>
        <p:txBody>
          <a:bodyPr/>
          <a:lstStyle/>
          <a:p>
            <a:fld id="{8744815D-2064-46FB-B095-923F8C001B56}"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906"/>
            <a:ext cx="8229600" cy="1143000"/>
          </a:xfrm>
        </p:spPr>
        <p:txBody>
          <a:bodyPr>
            <a:normAutofit fontScale="90000"/>
          </a:bodyPr>
          <a:lstStyle/>
          <a:p>
            <a:r>
              <a:rPr lang="en-US" b="1" dirty="0"/>
              <a:t>Two ways of synchronization</a:t>
            </a:r>
            <a:br>
              <a:rPr lang="en-US" b="1" dirty="0"/>
            </a:br>
            <a:r>
              <a:rPr lang="en-US" sz="3200" b="1" dirty="0"/>
              <a:t>Using The synchronized statement or block</a:t>
            </a:r>
            <a:endParaRPr lang="en-US" sz="3200" dirty="0"/>
          </a:p>
        </p:txBody>
      </p:sp>
      <p:sp>
        <p:nvSpPr>
          <p:cNvPr id="3" name="Content Placeholder 2"/>
          <p:cNvSpPr>
            <a:spLocks noGrp="1"/>
          </p:cNvSpPr>
          <p:nvPr>
            <p:ph idx="1"/>
          </p:nvPr>
        </p:nvSpPr>
        <p:spPr>
          <a:xfrm>
            <a:off x="457200" y="1290492"/>
            <a:ext cx="8229600" cy="4525963"/>
          </a:xfrm>
        </p:spPr>
        <p:txBody>
          <a:bodyPr>
            <a:noAutofit/>
          </a:bodyPr>
          <a:lstStyle/>
          <a:p>
            <a:r>
              <a:rPr lang="en-US" sz="2600" dirty="0"/>
              <a:t>You keep shared resources within this block. Following is the general form of the synchronized statement:</a:t>
            </a:r>
          </a:p>
          <a:p>
            <a:endParaRPr lang="en-US" sz="2600" dirty="0"/>
          </a:p>
          <a:p>
            <a:r>
              <a:rPr lang="en-US" sz="2600" dirty="0"/>
              <a:t>This is the general form of the </a:t>
            </a:r>
            <a:r>
              <a:rPr lang="en-US" sz="2600" b="1" dirty="0"/>
              <a:t>synchronized statement:</a:t>
            </a:r>
          </a:p>
          <a:p>
            <a:pPr>
              <a:buNone/>
            </a:pPr>
            <a:r>
              <a:rPr lang="en-US" sz="2600" dirty="0"/>
              <a:t>		synchronized(</a:t>
            </a:r>
            <a:r>
              <a:rPr lang="en-US" sz="2600" i="1" dirty="0"/>
              <a:t>object) {</a:t>
            </a:r>
          </a:p>
          <a:p>
            <a:pPr>
              <a:buNone/>
            </a:pPr>
            <a:r>
              <a:rPr lang="en-US" sz="2600" dirty="0"/>
              <a:t>			// statements to be synchronized</a:t>
            </a:r>
          </a:p>
          <a:p>
            <a:pPr>
              <a:buNone/>
            </a:pPr>
            <a:r>
              <a:rPr lang="en-US" sz="2600" dirty="0"/>
              <a:t>		}</a:t>
            </a:r>
          </a:p>
          <a:p>
            <a:r>
              <a:rPr lang="en-US" sz="2600" dirty="0"/>
              <a:t>Here, </a:t>
            </a:r>
            <a:r>
              <a:rPr lang="en-US" sz="2600" i="1" dirty="0"/>
              <a:t>object is a reference to the object being synchronized.</a:t>
            </a:r>
          </a:p>
          <a:p>
            <a:r>
              <a:rPr lang="en-US" sz="2600" i="1" dirty="0"/>
              <a:t>A synchronized block </a:t>
            </a:r>
            <a:r>
              <a:rPr lang="en-US" sz="2600" dirty="0"/>
              <a:t>ensures that a call to a method that is a member of </a:t>
            </a:r>
            <a:r>
              <a:rPr lang="en-US" sz="2600" i="1" dirty="0"/>
              <a:t>object occurs only after the current </a:t>
            </a:r>
            <a:r>
              <a:rPr lang="en-US" sz="2600" dirty="0"/>
              <a:t>thread has successfully entered </a:t>
            </a:r>
            <a:r>
              <a:rPr lang="en-US" sz="2600" i="1" dirty="0"/>
              <a:t>object’s monitor.</a:t>
            </a:r>
            <a:endParaRPr lang="en-US" sz="2600" dirty="0"/>
          </a:p>
        </p:txBody>
      </p:sp>
      <p:sp>
        <p:nvSpPr>
          <p:cNvPr id="4" name="Slide Number Placeholder 3"/>
          <p:cNvSpPr>
            <a:spLocks noGrp="1"/>
          </p:cNvSpPr>
          <p:nvPr>
            <p:ph type="sldNum" sz="quarter" idx="12"/>
          </p:nvPr>
        </p:nvSpPr>
        <p:spPr/>
        <p:txBody>
          <a:bodyPr/>
          <a:lstStyle/>
          <a:p>
            <a:fld id="{8744815D-2064-46FB-B095-923F8C001B56}"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If you declare any method as synchronized, it is known as synchronized method.</a:t>
            </a:r>
          </a:p>
          <a:p>
            <a:pPr algn="just"/>
            <a:r>
              <a:rPr lang="en-US" sz="2600" dirty="0"/>
              <a:t>Synchronized method is used to lock an object for any shared resource.</a:t>
            </a:r>
          </a:p>
          <a:p>
            <a:pPr algn="just"/>
            <a:r>
              <a:rPr lang="en-US" sz="2600" dirty="0"/>
              <a:t>When a thread invokes a synchronized method, it automatically acquires the lock for that object and releases it when the thread completes its task.</a:t>
            </a:r>
          </a:p>
          <a:p>
            <a:pPr algn="just"/>
            <a:endParaRPr lang="en-US" sz="2600" b="1" dirty="0"/>
          </a:p>
          <a:p>
            <a:pPr algn="just"/>
            <a:endParaRPr lang="en-US" sz="2600" dirty="0"/>
          </a:p>
        </p:txBody>
      </p:sp>
      <p:sp>
        <p:nvSpPr>
          <p:cNvPr id="4" name="Title 1"/>
          <p:cNvSpPr>
            <a:spLocks noGrp="1"/>
          </p:cNvSpPr>
          <p:nvPr>
            <p:ph type="title"/>
          </p:nvPr>
        </p:nvSpPr>
        <p:spPr>
          <a:xfrm>
            <a:off x="457200" y="141906"/>
            <a:ext cx="8229600" cy="1143000"/>
          </a:xfrm>
        </p:spPr>
        <p:txBody>
          <a:bodyPr>
            <a:normAutofit fontScale="90000"/>
          </a:bodyPr>
          <a:lstStyle/>
          <a:p>
            <a:r>
              <a:rPr lang="en-US" b="1" dirty="0"/>
              <a:t>Two ways of synchronization</a:t>
            </a:r>
            <a:br>
              <a:rPr lang="en-US" b="1" dirty="0"/>
            </a:br>
            <a:r>
              <a:rPr lang="en-US" sz="3200" b="1" dirty="0"/>
              <a:t>Using </a:t>
            </a:r>
            <a:r>
              <a:rPr lang="en-US" sz="2800" b="1" dirty="0"/>
              <a:t>Java synchronized method</a:t>
            </a:r>
          </a:p>
        </p:txBody>
      </p:sp>
      <p:sp>
        <p:nvSpPr>
          <p:cNvPr id="5" name="Slide Number Placeholder 4"/>
          <p:cNvSpPr>
            <a:spLocks noGrp="1"/>
          </p:cNvSpPr>
          <p:nvPr>
            <p:ph type="sldNum" sz="quarter" idx="12"/>
          </p:nvPr>
        </p:nvSpPr>
        <p:spPr/>
        <p:txBody>
          <a:bodyPr/>
          <a:lstStyle/>
          <a:p>
            <a:fld id="{8744815D-2064-46FB-B095-923F8C001B56}"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744815D-2064-46FB-B095-923F8C001B56}" type="slidenum">
              <a:rPr lang="en-US" smtClean="0"/>
              <a:pPr/>
              <a:t>28</a:t>
            </a:fld>
            <a:endParaRPr lang="en-US"/>
          </a:p>
        </p:txBody>
      </p:sp>
      <p:sp>
        <p:nvSpPr>
          <p:cNvPr id="5" name="Rectangle 4"/>
          <p:cNvSpPr/>
          <p:nvPr/>
        </p:nvSpPr>
        <p:spPr>
          <a:xfrm>
            <a:off x="29496" y="167148"/>
            <a:ext cx="4923504" cy="3477875"/>
          </a:xfrm>
          <a:prstGeom prst="rect">
            <a:avLst/>
          </a:prstGeom>
          <a:ln>
            <a:solidFill>
              <a:schemeClr val="accent1"/>
            </a:solidFill>
          </a:ln>
        </p:spPr>
        <p:txBody>
          <a:bodyPr wrap="square">
            <a:spAutoFit/>
          </a:bodyPr>
          <a:lstStyle/>
          <a:p>
            <a:r>
              <a:rPr lang="en-US" sz="2000" dirty="0"/>
              <a:t>//example of java synchronized method  </a:t>
            </a:r>
          </a:p>
          <a:p>
            <a:r>
              <a:rPr lang="en-US" sz="2000" b="1" dirty="0"/>
              <a:t>class</a:t>
            </a:r>
            <a:r>
              <a:rPr lang="en-US" sz="2000" dirty="0"/>
              <a:t> Table{  </a:t>
            </a:r>
          </a:p>
          <a:p>
            <a:r>
              <a:rPr lang="en-US" sz="2000" dirty="0"/>
              <a:t> </a:t>
            </a:r>
            <a:r>
              <a:rPr lang="en-US" sz="2000" b="1" dirty="0"/>
              <a:t>synchronized</a:t>
            </a:r>
            <a:r>
              <a:rPr lang="en-US" sz="2000" dirty="0"/>
              <a:t> </a:t>
            </a:r>
            <a:r>
              <a:rPr lang="en-US" sz="2000" b="1" dirty="0"/>
              <a:t>void</a:t>
            </a:r>
            <a:r>
              <a:rPr lang="en-US" sz="2000" dirty="0"/>
              <a:t> </a:t>
            </a:r>
            <a:r>
              <a:rPr lang="en-US" sz="2000" dirty="0" err="1"/>
              <a:t>printTable</a:t>
            </a:r>
            <a:r>
              <a:rPr lang="en-US" sz="2000" dirty="0"/>
              <a:t>(</a:t>
            </a:r>
            <a:r>
              <a:rPr lang="en-US" sz="2000" b="1" dirty="0" err="1"/>
              <a:t>int</a:t>
            </a:r>
            <a:r>
              <a:rPr lang="en-US" sz="2000" dirty="0"/>
              <a:t> n){//synchronized method  </a:t>
            </a:r>
          </a:p>
          <a:p>
            <a:r>
              <a:rPr lang="en-US" sz="2000" dirty="0"/>
              <a:t>   </a:t>
            </a:r>
            <a:r>
              <a:rPr lang="en-US" sz="2000" b="1" dirty="0"/>
              <a:t>for</a:t>
            </a:r>
            <a:r>
              <a:rPr lang="en-US" sz="2000" dirty="0"/>
              <a:t>(</a:t>
            </a:r>
            <a:r>
              <a:rPr lang="en-US" sz="2000" b="1" dirty="0" err="1"/>
              <a:t>int</a:t>
            </a:r>
            <a:r>
              <a:rPr lang="en-US" sz="2000" dirty="0"/>
              <a:t> i=1;i&lt;=5;i++){  </a:t>
            </a:r>
          </a:p>
          <a:p>
            <a:r>
              <a:rPr lang="en-US" sz="2000" dirty="0"/>
              <a:t>     </a:t>
            </a:r>
            <a:r>
              <a:rPr lang="en-US" sz="2000" dirty="0" err="1"/>
              <a:t>System.out.println</a:t>
            </a:r>
            <a:r>
              <a:rPr lang="en-US" sz="2000" dirty="0"/>
              <a:t>(n*i);  </a:t>
            </a:r>
          </a:p>
          <a:p>
            <a:r>
              <a:rPr lang="en-US" sz="2000" dirty="0"/>
              <a:t>     </a:t>
            </a:r>
            <a:r>
              <a:rPr lang="en-US" sz="2000" b="1" dirty="0"/>
              <a:t>try</a:t>
            </a:r>
            <a:r>
              <a:rPr lang="en-US" sz="2000" dirty="0"/>
              <a:t>{  </a:t>
            </a:r>
          </a:p>
          <a:p>
            <a:r>
              <a:rPr lang="en-US" sz="2000" dirty="0"/>
              <a:t>      </a:t>
            </a:r>
            <a:r>
              <a:rPr lang="en-US" sz="2000" dirty="0" err="1"/>
              <a:t>Thread.sleep</a:t>
            </a:r>
            <a:r>
              <a:rPr lang="en-US" sz="2000" dirty="0"/>
              <a:t>(400);  </a:t>
            </a:r>
          </a:p>
          <a:p>
            <a:r>
              <a:rPr lang="en-US" sz="2000" dirty="0"/>
              <a:t>     }</a:t>
            </a:r>
            <a:r>
              <a:rPr lang="en-US" sz="2000" b="1" dirty="0"/>
              <a:t>catch</a:t>
            </a:r>
            <a:r>
              <a:rPr lang="en-US" sz="2000" dirty="0"/>
              <a:t>(Exception e){</a:t>
            </a:r>
            <a:r>
              <a:rPr lang="en-US" sz="2000" dirty="0" err="1"/>
              <a:t>System.out.println</a:t>
            </a:r>
            <a:r>
              <a:rPr lang="en-US" sz="2000" dirty="0"/>
              <a:t>(e);} </a:t>
            </a:r>
          </a:p>
          <a:p>
            <a:r>
              <a:rPr lang="en-US" sz="2000" dirty="0"/>
              <a:t>   }  </a:t>
            </a:r>
          </a:p>
          <a:p>
            <a:r>
              <a:rPr lang="en-US" sz="2000" dirty="0"/>
              <a:t> }  }            //1</a:t>
            </a:r>
          </a:p>
        </p:txBody>
      </p:sp>
      <p:sp>
        <p:nvSpPr>
          <p:cNvPr id="6" name="Rectangle 5"/>
          <p:cNvSpPr/>
          <p:nvPr/>
        </p:nvSpPr>
        <p:spPr>
          <a:xfrm>
            <a:off x="5107860" y="152400"/>
            <a:ext cx="3947652" cy="5016758"/>
          </a:xfrm>
          <a:prstGeom prst="rect">
            <a:avLst/>
          </a:prstGeom>
          <a:ln>
            <a:solidFill>
              <a:schemeClr val="accent1"/>
            </a:solidFill>
          </a:ln>
        </p:spPr>
        <p:txBody>
          <a:bodyPr wrap="square">
            <a:spAutoFit/>
          </a:bodyPr>
          <a:lstStyle/>
          <a:p>
            <a:r>
              <a:rPr lang="en-US" sz="2000" b="1" dirty="0"/>
              <a:t>class</a:t>
            </a:r>
            <a:r>
              <a:rPr lang="en-US" sz="2000" dirty="0"/>
              <a:t> MyThread1 </a:t>
            </a:r>
            <a:r>
              <a:rPr lang="en-US" sz="2000" b="1" dirty="0"/>
              <a:t>extends</a:t>
            </a:r>
            <a:r>
              <a:rPr lang="en-US" sz="2000" dirty="0"/>
              <a:t> Thread{  </a:t>
            </a:r>
          </a:p>
          <a:p>
            <a:r>
              <a:rPr lang="en-US" sz="2000" dirty="0"/>
              <a:t>Table t;  </a:t>
            </a:r>
          </a:p>
          <a:p>
            <a:r>
              <a:rPr lang="en-US" sz="2000" dirty="0"/>
              <a:t>MyThread1(Table t){  </a:t>
            </a:r>
          </a:p>
          <a:p>
            <a:r>
              <a:rPr lang="en-US" sz="2000" b="1" dirty="0"/>
              <a:t>this</a:t>
            </a:r>
            <a:r>
              <a:rPr lang="en-US" sz="2000" dirty="0"/>
              <a:t>.t=t;  </a:t>
            </a:r>
          </a:p>
          <a:p>
            <a:r>
              <a:rPr lang="en-US" sz="2000" dirty="0"/>
              <a:t>}  </a:t>
            </a:r>
          </a:p>
          <a:p>
            <a:r>
              <a:rPr lang="en-US" sz="2000" b="1" dirty="0"/>
              <a:t>public</a:t>
            </a:r>
            <a:r>
              <a:rPr lang="en-US" sz="2000" dirty="0"/>
              <a:t> </a:t>
            </a:r>
            <a:r>
              <a:rPr lang="en-US" sz="2000" b="1" dirty="0"/>
              <a:t>void</a:t>
            </a:r>
            <a:r>
              <a:rPr lang="en-US" sz="2000" dirty="0"/>
              <a:t> run(){  </a:t>
            </a:r>
          </a:p>
          <a:p>
            <a:r>
              <a:rPr lang="en-US" sz="2000" dirty="0" err="1"/>
              <a:t>t.printTable</a:t>
            </a:r>
            <a:r>
              <a:rPr lang="en-US" sz="2000" dirty="0"/>
              <a:t>(5);  </a:t>
            </a:r>
          </a:p>
          <a:p>
            <a:r>
              <a:rPr lang="en-US" sz="2000" dirty="0"/>
              <a:t>}  }  </a:t>
            </a:r>
          </a:p>
          <a:p>
            <a:r>
              <a:rPr lang="en-US" sz="2000" b="1" dirty="0"/>
              <a:t>class</a:t>
            </a:r>
            <a:r>
              <a:rPr lang="en-US" sz="2000" dirty="0"/>
              <a:t> MyThread2 </a:t>
            </a:r>
            <a:r>
              <a:rPr lang="en-US" sz="2000" b="1" dirty="0"/>
              <a:t>extends</a:t>
            </a:r>
            <a:r>
              <a:rPr lang="en-US" sz="2000" dirty="0"/>
              <a:t> Thread{  </a:t>
            </a:r>
          </a:p>
          <a:p>
            <a:r>
              <a:rPr lang="en-US" sz="2000" dirty="0"/>
              <a:t>Table t;  </a:t>
            </a:r>
          </a:p>
          <a:p>
            <a:r>
              <a:rPr lang="en-US" sz="2000" dirty="0"/>
              <a:t>MyThread2(Table t){  </a:t>
            </a:r>
          </a:p>
          <a:p>
            <a:r>
              <a:rPr lang="en-US" sz="2000" b="1" dirty="0"/>
              <a:t>this</a:t>
            </a:r>
            <a:r>
              <a:rPr lang="en-US" sz="2000" dirty="0"/>
              <a:t>.t=t;  </a:t>
            </a:r>
          </a:p>
          <a:p>
            <a:r>
              <a:rPr lang="en-US" sz="2000" dirty="0"/>
              <a:t>}  </a:t>
            </a:r>
          </a:p>
          <a:p>
            <a:r>
              <a:rPr lang="en-US" sz="2000" b="1" dirty="0"/>
              <a:t>public</a:t>
            </a:r>
            <a:r>
              <a:rPr lang="en-US" sz="2000" dirty="0"/>
              <a:t> </a:t>
            </a:r>
            <a:r>
              <a:rPr lang="en-US" sz="2000" b="1" dirty="0"/>
              <a:t>void</a:t>
            </a:r>
            <a:r>
              <a:rPr lang="en-US" sz="2000" dirty="0"/>
              <a:t> run(){  </a:t>
            </a:r>
          </a:p>
          <a:p>
            <a:r>
              <a:rPr lang="en-US" sz="2000" dirty="0" err="1"/>
              <a:t>t.printTable</a:t>
            </a:r>
            <a:r>
              <a:rPr lang="en-US" sz="2000" dirty="0"/>
              <a:t>(100);  </a:t>
            </a:r>
          </a:p>
          <a:p>
            <a:r>
              <a:rPr lang="en-US" sz="2000" dirty="0"/>
              <a:t>}  }                                                //2</a:t>
            </a:r>
          </a:p>
        </p:txBody>
      </p:sp>
      <p:sp>
        <p:nvSpPr>
          <p:cNvPr id="7" name="Rectangle 6"/>
          <p:cNvSpPr/>
          <p:nvPr/>
        </p:nvSpPr>
        <p:spPr>
          <a:xfrm>
            <a:off x="29497" y="3932892"/>
            <a:ext cx="4572000" cy="2862322"/>
          </a:xfrm>
          <a:prstGeom prst="rect">
            <a:avLst/>
          </a:prstGeom>
          <a:ln>
            <a:solidFill>
              <a:schemeClr val="accent1"/>
            </a:solidFill>
          </a:ln>
        </p:spPr>
        <p:txBody>
          <a:bodyPr>
            <a:spAutoFit/>
          </a:bodyPr>
          <a:lstStyle/>
          <a:p>
            <a:r>
              <a:rPr lang="en-US" sz="2000" b="1" dirty="0"/>
              <a:t>public</a:t>
            </a:r>
            <a:r>
              <a:rPr lang="en-US" sz="2000" dirty="0"/>
              <a:t> </a:t>
            </a:r>
            <a:r>
              <a:rPr lang="en-US" sz="2000" b="1" dirty="0"/>
              <a:t>class</a:t>
            </a:r>
            <a:r>
              <a:rPr lang="en-US" sz="2000" dirty="0"/>
              <a:t> TestSynchronization2{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Table </a:t>
            </a:r>
            <a:r>
              <a:rPr lang="en-US" sz="2000" dirty="0" err="1"/>
              <a:t>obj</a:t>
            </a:r>
            <a:r>
              <a:rPr lang="en-US" sz="2000" dirty="0"/>
              <a:t> = </a:t>
            </a:r>
            <a:r>
              <a:rPr lang="en-US" sz="2000" b="1" dirty="0"/>
              <a:t>new</a:t>
            </a:r>
            <a:r>
              <a:rPr lang="en-US" sz="2000" dirty="0"/>
              <a:t> Table();//only one object  </a:t>
            </a:r>
          </a:p>
          <a:p>
            <a:r>
              <a:rPr lang="en-US" sz="2000" dirty="0"/>
              <a:t>MyThread1 t1=</a:t>
            </a:r>
            <a:r>
              <a:rPr lang="en-US" sz="2000" b="1" dirty="0"/>
              <a:t>new</a:t>
            </a:r>
            <a:r>
              <a:rPr lang="en-US" sz="2000" dirty="0"/>
              <a:t> MyThread1(</a:t>
            </a:r>
            <a:r>
              <a:rPr lang="en-US" sz="2000" dirty="0" err="1"/>
              <a:t>obj</a:t>
            </a:r>
            <a:r>
              <a:rPr lang="en-US" sz="2000" dirty="0"/>
              <a:t>);  </a:t>
            </a:r>
          </a:p>
          <a:p>
            <a:r>
              <a:rPr lang="en-US" sz="2000" dirty="0"/>
              <a:t>MyThread2 t2=</a:t>
            </a:r>
            <a:r>
              <a:rPr lang="en-US" sz="2000" b="1" dirty="0"/>
              <a:t>new</a:t>
            </a:r>
            <a:r>
              <a:rPr lang="en-US" sz="2000" dirty="0"/>
              <a:t> MyThread2(</a:t>
            </a:r>
            <a:r>
              <a:rPr lang="en-US" sz="2000" dirty="0" err="1"/>
              <a:t>obj</a:t>
            </a:r>
            <a:r>
              <a:rPr lang="en-US" sz="2000" dirty="0"/>
              <a:t>);  </a:t>
            </a:r>
          </a:p>
          <a:p>
            <a:r>
              <a:rPr lang="en-US" sz="2000" dirty="0"/>
              <a:t>t1.start();  </a:t>
            </a:r>
          </a:p>
          <a:p>
            <a:r>
              <a:rPr lang="en-US" sz="2000" dirty="0"/>
              <a:t>t2.start();  </a:t>
            </a:r>
          </a:p>
          <a:p>
            <a:r>
              <a:rPr lang="en-US" sz="2000" dirty="0"/>
              <a:t>}  </a:t>
            </a:r>
          </a:p>
          <a:p>
            <a:r>
              <a:rPr lang="en-US" sz="2000" dirty="0"/>
              <a:t>}           //3</a:t>
            </a:r>
          </a:p>
        </p:txBody>
      </p:sp>
      <p:sp>
        <p:nvSpPr>
          <p:cNvPr id="8" name="TextBox 7"/>
          <p:cNvSpPr txBox="1"/>
          <p:nvPr/>
        </p:nvSpPr>
        <p:spPr>
          <a:xfrm>
            <a:off x="5410200" y="5317886"/>
            <a:ext cx="3048000" cy="1477328"/>
          </a:xfrm>
          <a:prstGeom prst="rect">
            <a:avLst/>
          </a:prstGeom>
          <a:noFill/>
          <a:ln>
            <a:solidFill>
              <a:schemeClr val="accent1"/>
            </a:solidFill>
          </a:ln>
        </p:spPr>
        <p:txBody>
          <a:bodyPr wrap="square" rtlCol="0">
            <a:spAutoFit/>
          </a:bodyPr>
          <a:lstStyle/>
          <a:p>
            <a:r>
              <a:rPr lang="en-US" b="1" dirty="0"/>
              <a:t>Example 1:</a:t>
            </a:r>
          </a:p>
          <a:p>
            <a:r>
              <a:rPr lang="en-US" b="1" dirty="0"/>
              <a:t>Multithreading example with Synchronization: Using synchronized method</a:t>
            </a:r>
          </a:p>
          <a:p>
            <a:endParaRPr lang="en-US" b="1" dirty="0"/>
          </a:p>
        </p:txBody>
      </p:sp>
    </p:spTree>
    <p:extLst>
      <p:ext uri="{BB962C8B-B14F-4D97-AF65-F5344CB8AC3E}">
        <p14:creationId xmlns:p14="http://schemas.microsoft.com/office/powerpoint/2010/main" val="17133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Output: </a:t>
            </a:r>
          </a:p>
          <a:p>
            <a:pPr marL="0" indent="0">
              <a:buNone/>
            </a:pPr>
            <a:r>
              <a:rPr lang="en-US" dirty="0"/>
              <a:t>	5 </a:t>
            </a:r>
          </a:p>
          <a:p>
            <a:pPr marL="0" indent="0">
              <a:buNone/>
            </a:pPr>
            <a:r>
              <a:rPr lang="en-US" dirty="0"/>
              <a:t>	10 </a:t>
            </a:r>
          </a:p>
          <a:p>
            <a:pPr marL="0" indent="0">
              <a:buNone/>
            </a:pPr>
            <a:r>
              <a:rPr lang="en-US" dirty="0"/>
              <a:t>	15 </a:t>
            </a:r>
          </a:p>
          <a:p>
            <a:pPr marL="0" indent="0">
              <a:buNone/>
            </a:pPr>
            <a:r>
              <a:rPr lang="en-US" dirty="0"/>
              <a:t>	20 </a:t>
            </a:r>
          </a:p>
          <a:p>
            <a:pPr marL="0" indent="0">
              <a:buNone/>
            </a:pPr>
            <a:r>
              <a:rPr lang="en-US" dirty="0"/>
              <a:t>	25 </a:t>
            </a:r>
          </a:p>
          <a:p>
            <a:pPr marL="0" indent="0">
              <a:buNone/>
            </a:pPr>
            <a:r>
              <a:rPr lang="en-US" dirty="0"/>
              <a:t>	100 </a:t>
            </a:r>
          </a:p>
          <a:p>
            <a:pPr marL="0" indent="0">
              <a:buNone/>
            </a:pPr>
            <a:r>
              <a:rPr lang="en-US" dirty="0"/>
              <a:t>	200 </a:t>
            </a:r>
          </a:p>
          <a:p>
            <a:pPr marL="0" indent="0">
              <a:buNone/>
            </a:pPr>
            <a:r>
              <a:rPr lang="en-US" dirty="0"/>
              <a:t>	300 </a:t>
            </a:r>
          </a:p>
          <a:p>
            <a:pPr marL="0" indent="0">
              <a:buNone/>
            </a:pPr>
            <a:r>
              <a:rPr lang="en-US" dirty="0"/>
              <a:t>	400 </a:t>
            </a:r>
          </a:p>
          <a:p>
            <a:pPr marL="0" indent="0">
              <a:buNone/>
            </a:pPr>
            <a:r>
              <a:rPr lang="en-US" dirty="0"/>
              <a:t>	500</a:t>
            </a:r>
          </a:p>
        </p:txBody>
      </p:sp>
      <p:sp>
        <p:nvSpPr>
          <p:cNvPr id="4" name="Slide Number Placeholder 3"/>
          <p:cNvSpPr>
            <a:spLocks noGrp="1"/>
          </p:cNvSpPr>
          <p:nvPr>
            <p:ph type="sldNum" sz="quarter" idx="12"/>
          </p:nvPr>
        </p:nvSpPr>
        <p:spPr/>
        <p:txBody>
          <a:bodyPr/>
          <a:lstStyle/>
          <a:p>
            <a:fld id="{8744815D-2064-46FB-B095-923F8C001B56}" type="slidenum">
              <a:rPr lang="en-US" smtClean="0"/>
              <a:pPr/>
              <a:t>29</a:t>
            </a:fld>
            <a:endParaRPr lang="en-US"/>
          </a:p>
        </p:txBody>
      </p:sp>
      <p:sp>
        <p:nvSpPr>
          <p:cNvPr id="5" name="TextBox 4"/>
          <p:cNvSpPr txBox="1"/>
          <p:nvPr/>
        </p:nvSpPr>
        <p:spPr>
          <a:xfrm>
            <a:off x="4114800" y="2895600"/>
            <a:ext cx="1905000" cy="1477328"/>
          </a:xfrm>
          <a:prstGeom prst="rect">
            <a:avLst/>
          </a:prstGeom>
          <a:noFill/>
          <a:ln>
            <a:solidFill>
              <a:schemeClr val="accent1"/>
            </a:solidFill>
          </a:ln>
        </p:spPr>
        <p:txBody>
          <a:bodyPr wrap="square" rtlCol="0">
            <a:spAutoFit/>
          </a:bodyPr>
          <a:lstStyle/>
          <a:p>
            <a:r>
              <a:rPr lang="en-US" b="1" dirty="0"/>
              <a:t>Example 1:</a:t>
            </a:r>
          </a:p>
          <a:p>
            <a:r>
              <a:rPr lang="en-US" b="1" dirty="0"/>
              <a:t>Multithreading example with Synchronization:</a:t>
            </a:r>
          </a:p>
          <a:p>
            <a:endParaRPr lang="en-US" b="1" dirty="0"/>
          </a:p>
        </p:txBody>
      </p:sp>
    </p:spTree>
    <p:extLst>
      <p:ext uri="{BB962C8B-B14F-4D97-AF65-F5344CB8AC3E}">
        <p14:creationId xmlns:p14="http://schemas.microsoft.com/office/powerpoint/2010/main" val="405522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Priorities</a:t>
            </a:r>
            <a:endParaRPr lang="en-US" dirty="0"/>
          </a:p>
        </p:txBody>
      </p:sp>
      <p:sp>
        <p:nvSpPr>
          <p:cNvPr id="3" name="Content Placeholder 2"/>
          <p:cNvSpPr>
            <a:spLocks noGrp="1"/>
          </p:cNvSpPr>
          <p:nvPr>
            <p:ph idx="1"/>
          </p:nvPr>
        </p:nvSpPr>
        <p:spPr/>
        <p:txBody>
          <a:bodyPr>
            <a:normAutofit lnSpcReduction="10000"/>
          </a:bodyPr>
          <a:lstStyle/>
          <a:p>
            <a:pPr algn="just"/>
            <a:r>
              <a:rPr lang="en-US" sz="2600" dirty="0"/>
              <a:t>Thread priorities are used by the thread scheduler to decide when each thread should be allowed to run. </a:t>
            </a:r>
          </a:p>
          <a:p>
            <a:pPr algn="just"/>
            <a:endParaRPr lang="en-US" sz="2600" dirty="0"/>
          </a:p>
          <a:p>
            <a:pPr algn="just"/>
            <a:r>
              <a:rPr lang="en-US" sz="2600" dirty="0"/>
              <a:t>In theory, higher-priority threads get more CPU time than lower-priority threads.</a:t>
            </a:r>
          </a:p>
          <a:p>
            <a:pPr algn="just"/>
            <a:endParaRPr lang="en-US" sz="2600" dirty="0"/>
          </a:p>
          <a:p>
            <a:pPr algn="just"/>
            <a:r>
              <a:rPr lang="en-US" sz="2600" dirty="0"/>
              <a:t>A higher-priority thread can also preempt a lower-priority one. For instance, when a lower-priority thread is running and a higher-priority thread resumes (from sleeping or waiting on I/O, for example), it will preempt the lower-priority thread.</a:t>
            </a:r>
          </a:p>
        </p:txBody>
      </p:sp>
      <p:sp>
        <p:nvSpPr>
          <p:cNvPr id="4" name="Slide Number Placeholder 3"/>
          <p:cNvSpPr>
            <a:spLocks noGrp="1"/>
          </p:cNvSpPr>
          <p:nvPr>
            <p:ph type="sldNum" sz="quarter" idx="12"/>
          </p:nvPr>
        </p:nvSpPr>
        <p:spPr/>
        <p:txBody>
          <a:bodyPr/>
          <a:lstStyle/>
          <a:p>
            <a:fld id="{8744815D-2064-46FB-B095-923F8C001B56}"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744815D-2064-46FB-B095-923F8C001B56}" type="slidenum">
              <a:rPr lang="en-US" smtClean="0"/>
              <a:pPr/>
              <a:t>30</a:t>
            </a:fld>
            <a:endParaRPr lang="en-US"/>
          </a:p>
        </p:txBody>
      </p:sp>
      <p:sp>
        <p:nvSpPr>
          <p:cNvPr id="5" name="Rectangle 4"/>
          <p:cNvSpPr/>
          <p:nvPr/>
        </p:nvSpPr>
        <p:spPr>
          <a:xfrm>
            <a:off x="14748" y="29496"/>
            <a:ext cx="5166852" cy="3785652"/>
          </a:xfrm>
          <a:prstGeom prst="rect">
            <a:avLst/>
          </a:prstGeom>
          <a:ln>
            <a:solidFill>
              <a:schemeClr val="accent1"/>
            </a:solidFill>
          </a:ln>
        </p:spPr>
        <p:txBody>
          <a:bodyPr wrap="square">
            <a:spAutoFit/>
          </a:bodyPr>
          <a:lstStyle/>
          <a:p>
            <a:r>
              <a:rPr lang="en-US" sz="2000" b="1" dirty="0"/>
              <a:t>class</a:t>
            </a:r>
            <a:r>
              <a:rPr lang="en-US" sz="2000" dirty="0"/>
              <a:t> Table{  </a:t>
            </a:r>
          </a:p>
          <a:p>
            <a:r>
              <a:rPr lang="en-US" sz="2000" dirty="0"/>
              <a:t> </a:t>
            </a:r>
            <a:r>
              <a:rPr lang="en-US" sz="2000" b="1" dirty="0"/>
              <a:t>void</a:t>
            </a:r>
            <a:r>
              <a:rPr lang="en-US" sz="2000" dirty="0"/>
              <a:t> </a:t>
            </a:r>
            <a:r>
              <a:rPr lang="en-US" sz="2000" dirty="0" err="1"/>
              <a:t>printTable</a:t>
            </a:r>
            <a:r>
              <a:rPr lang="en-US" sz="2000" dirty="0"/>
              <a:t>(</a:t>
            </a:r>
            <a:r>
              <a:rPr lang="en-US" sz="2000" b="1" dirty="0" err="1"/>
              <a:t>int</a:t>
            </a:r>
            <a:r>
              <a:rPr lang="en-US" sz="2000" dirty="0"/>
              <a:t> n){  </a:t>
            </a:r>
          </a:p>
          <a:p>
            <a:r>
              <a:rPr lang="en-US" sz="2000" dirty="0"/>
              <a:t>   </a:t>
            </a:r>
            <a:r>
              <a:rPr lang="en-US" sz="2000" b="1" dirty="0"/>
              <a:t>synchronized</a:t>
            </a:r>
            <a:r>
              <a:rPr lang="en-US" sz="2000" dirty="0"/>
              <a:t>(</a:t>
            </a:r>
            <a:r>
              <a:rPr lang="en-US" sz="2000" b="1" dirty="0"/>
              <a:t>this</a:t>
            </a:r>
            <a:r>
              <a:rPr lang="en-US" sz="2000" dirty="0"/>
              <a:t>){//synchronized block  </a:t>
            </a:r>
          </a:p>
          <a:p>
            <a:r>
              <a:rPr lang="en-US" sz="2000" dirty="0"/>
              <a:t>     </a:t>
            </a:r>
            <a:r>
              <a:rPr lang="en-US" sz="2000" b="1" dirty="0"/>
              <a:t>for</a:t>
            </a:r>
            <a:r>
              <a:rPr lang="en-US" sz="2000" dirty="0"/>
              <a:t>(</a:t>
            </a:r>
            <a:r>
              <a:rPr lang="en-US" sz="2000" b="1" dirty="0" err="1"/>
              <a:t>int</a:t>
            </a:r>
            <a:r>
              <a:rPr lang="en-US" sz="2000" dirty="0"/>
              <a:t> i=1;i&lt;=5;i++){  </a:t>
            </a:r>
          </a:p>
          <a:p>
            <a:r>
              <a:rPr lang="en-US" sz="2000" dirty="0"/>
              <a:t>      </a:t>
            </a:r>
            <a:r>
              <a:rPr lang="en-US" sz="2000" dirty="0" err="1"/>
              <a:t>System.out.println</a:t>
            </a:r>
            <a:r>
              <a:rPr lang="en-US" sz="2000" dirty="0"/>
              <a:t>(n*i);  </a:t>
            </a:r>
          </a:p>
          <a:p>
            <a:r>
              <a:rPr lang="en-US" sz="2000" dirty="0"/>
              <a:t>      </a:t>
            </a:r>
            <a:r>
              <a:rPr lang="en-US" sz="2000" b="1" dirty="0"/>
              <a:t>try</a:t>
            </a:r>
            <a:r>
              <a:rPr lang="en-US" sz="2000" dirty="0"/>
              <a:t>{  </a:t>
            </a:r>
          </a:p>
          <a:p>
            <a:r>
              <a:rPr lang="en-US" sz="2000" dirty="0"/>
              <a:t>       </a:t>
            </a:r>
            <a:r>
              <a:rPr lang="en-US" sz="2000" dirty="0" err="1"/>
              <a:t>Thread.sleep</a:t>
            </a:r>
            <a:r>
              <a:rPr lang="en-US" sz="2000" dirty="0"/>
              <a:t>(400);  </a:t>
            </a:r>
          </a:p>
          <a:p>
            <a:r>
              <a:rPr lang="en-US" sz="2000" dirty="0"/>
              <a:t>      }</a:t>
            </a:r>
            <a:r>
              <a:rPr lang="en-US" sz="2000" b="1" dirty="0"/>
              <a:t>catch</a:t>
            </a:r>
            <a:r>
              <a:rPr lang="en-US" sz="2000" dirty="0"/>
              <a:t>(Exception e){</a:t>
            </a:r>
            <a:r>
              <a:rPr lang="en-US" sz="2000" dirty="0" err="1"/>
              <a:t>System.out.println</a:t>
            </a:r>
            <a:r>
              <a:rPr lang="en-US" sz="2000" dirty="0"/>
              <a:t>(e);}  </a:t>
            </a:r>
          </a:p>
          <a:p>
            <a:r>
              <a:rPr lang="en-US" sz="2000" dirty="0"/>
              <a:t>     }  </a:t>
            </a:r>
          </a:p>
          <a:p>
            <a:r>
              <a:rPr lang="en-US" sz="2000" dirty="0"/>
              <a:t>   }  </a:t>
            </a:r>
          </a:p>
          <a:p>
            <a:r>
              <a:rPr lang="en-US" sz="2000" dirty="0"/>
              <a:t> }//end of the method  </a:t>
            </a:r>
          </a:p>
          <a:p>
            <a:r>
              <a:rPr lang="en-US" sz="2000" dirty="0"/>
              <a:t>} </a:t>
            </a:r>
          </a:p>
        </p:txBody>
      </p:sp>
      <p:sp>
        <p:nvSpPr>
          <p:cNvPr id="6" name="Rectangle 5"/>
          <p:cNvSpPr/>
          <p:nvPr/>
        </p:nvSpPr>
        <p:spPr>
          <a:xfrm>
            <a:off x="5257800" y="24581"/>
            <a:ext cx="3900948" cy="5016758"/>
          </a:xfrm>
          <a:prstGeom prst="rect">
            <a:avLst/>
          </a:prstGeom>
          <a:ln>
            <a:solidFill>
              <a:schemeClr val="accent1"/>
            </a:solidFill>
          </a:ln>
        </p:spPr>
        <p:txBody>
          <a:bodyPr wrap="square">
            <a:spAutoFit/>
          </a:bodyPr>
          <a:lstStyle/>
          <a:p>
            <a:r>
              <a:rPr lang="en-US" sz="2000" b="1" dirty="0"/>
              <a:t>class</a:t>
            </a:r>
            <a:r>
              <a:rPr lang="en-US" sz="2000" dirty="0"/>
              <a:t> MyThread1 </a:t>
            </a:r>
            <a:r>
              <a:rPr lang="en-US" sz="2000" b="1" dirty="0"/>
              <a:t>extends</a:t>
            </a:r>
            <a:r>
              <a:rPr lang="en-US" sz="2000" dirty="0"/>
              <a:t> Thread{  </a:t>
            </a:r>
          </a:p>
          <a:p>
            <a:r>
              <a:rPr lang="en-US" sz="2000" dirty="0"/>
              <a:t>Table t;  </a:t>
            </a:r>
          </a:p>
          <a:p>
            <a:r>
              <a:rPr lang="en-US" sz="2000" dirty="0"/>
              <a:t>MyThread1(Table t){  </a:t>
            </a:r>
          </a:p>
          <a:p>
            <a:r>
              <a:rPr lang="en-US" sz="2000" b="1" dirty="0"/>
              <a:t>this</a:t>
            </a:r>
            <a:r>
              <a:rPr lang="en-US" sz="2000" dirty="0"/>
              <a:t>.t=t;  </a:t>
            </a:r>
          </a:p>
          <a:p>
            <a:r>
              <a:rPr lang="en-US" sz="2000" dirty="0"/>
              <a:t>}  </a:t>
            </a:r>
          </a:p>
          <a:p>
            <a:r>
              <a:rPr lang="en-US" sz="2000" b="1" dirty="0"/>
              <a:t>public</a:t>
            </a:r>
            <a:r>
              <a:rPr lang="en-US" sz="2000" dirty="0"/>
              <a:t> </a:t>
            </a:r>
            <a:r>
              <a:rPr lang="en-US" sz="2000" b="1" dirty="0"/>
              <a:t>void</a:t>
            </a:r>
            <a:r>
              <a:rPr lang="en-US" sz="2000" dirty="0"/>
              <a:t> run(){  </a:t>
            </a:r>
          </a:p>
          <a:p>
            <a:r>
              <a:rPr lang="en-US" sz="2000" dirty="0" err="1"/>
              <a:t>t.printTable</a:t>
            </a:r>
            <a:r>
              <a:rPr lang="en-US" sz="2000" dirty="0"/>
              <a:t>(5);  </a:t>
            </a:r>
          </a:p>
          <a:p>
            <a:r>
              <a:rPr lang="en-US" sz="2000" dirty="0"/>
              <a:t>}  }  </a:t>
            </a:r>
          </a:p>
          <a:p>
            <a:r>
              <a:rPr lang="en-US" sz="2000" b="1" dirty="0"/>
              <a:t>class</a:t>
            </a:r>
            <a:r>
              <a:rPr lang="en-US" sz="2000" dirty="0"/>
              <a:t> MyThread2 </a:t>
            </a:r>
            <a:r>
              <a:rPr lang="en-US" sz="2000" b="1" dirty="0"/>
              <a:t>extends</a:t>
            </a:r>
            <a:r>
              <a:rPr lang="en-US" sz="2000" dirty="0"/>
              <a:t> Thread{  </a:t>
            </a:r>
          </a:p>
          <a:p>
            <a:r>
              <a:rPr lang="en-US" sz="2000" dirty="0"/>
              <a:t>Table t;  </a:t>
            </a:r>
          </a:p>
          <a:p>
            <a:r>
              <a:rPr lang="en-US" sz="2000" dirty="0"/>
              <a:t>MyThread2(Table t){  </a:t>
            </a:r>
          </a:p>
          <a:p>
            <a:r>
              <a:rPr lang="en-US" sz="2000" b="1" dirty="0"/>
              <a:t>this</a:t>
            </a:r>
            <a:r>
              <a:rPr lang="en-US" sz="2000" dirty="0"/>
              <a:t>.t=t;  </a:t>
            </a:r>
          </a:p>
          <a:p>
            <a:r>
              <a:rPr lang="en-US" sz="2000" dirty="0"/>
              <a:t>}  </a:t>
            </a:r>
          </a:p>
          <a:p>
            <a:r>
              <a:rPr lang="en-US" sz="2000" b="1" dirty="0"/>
              <a:t>public</a:t>
            </a:r>
            <a:r>
              <a:rPr lang="en-US" sz="2000" dirty="0"/>
              <a:t> </a:t>
            </a:r>
            <a:r>
              <a:rPr lang="en-US" sz="2000" b="1" dirty="0"/>
              <a:t>void</a:t>
            </a:r>
            <a:r>
              <a:rPr lang="en-US" sz="2000" dirty="0"/>
              <a:t> run(){  </a:t>
            </a:r>
          </a:p>
          <a:p>
            <a:r>
              <a:rPr lang="en-US" sz="2000" dirty="0" err="1"/>
              <a:t>t.printTable</a:t>
            </a:r>
            <a:r>
              <a:rPr lang="en-US" sz="2000" dirty="0"/>
              <a:t>(100);  </a:t>
            </a:r>
          </a:p>
          <a:p>
            <a:r>
              <a:rPr lang="en-US" sz="2000" dirty="0"/>
              <a:t>}  }  </a:t>
            </a:r>
          </a:p>
        </p:txBody>
      </p:sp>
      <p:sp>
        <p:nvSpPr>
          <p:cNvPr id="7" name="Rectangle 6"/>
          <p:cNvSpPr/>
          <p:nvPr/>
        </p:nvSpPr>
        <p:spPr>
          <a:xfrm>
            <a:off x="31954" y="3907190"/>
            <a:ext cx="4572000" cy="2862322"/>
          </a:xfrm>
          <a:prstGeom prst="rect">
            <a:avLst/>
          </a:prstGeom>
          <a:ln>
            <a:solidFill>
              <a:schemeClr val="accent1"/>
            </a:solidFill>
          </a:ln>
        </p:spPr>
        <p:txBody>
          <a:bodyPr>
            <a:spAutoFit/>
          </a:bodyPr>
          <a:lstStyle/>
          <a:p>
            <a:r>
              <a:rPr lang="en-US" sz="2000" b="1" dirty="0"/>
              <a:t>public</a:t>
            </a:r>
            <a:r>
              <a:rPr lang="en-US" sz="2000" dirty="0"/>
              <a:t> </a:t>
            </a:r>
            <a:r>
              <a:rPr lang="en-US" sz="2000" b="1" dirty="0"/>
              <a:t>class</a:t>
            </a:r>
            <a:r>
              <a:rPr lang="en-US" sz="2000" dirty="0"/>
              <a:t> TestSynchronizedBlock1{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Table </a:t>
            </a:r>
            <a:r>
              <a:rPr lang="en-US" sz="2000" dirty="0" err="1"/>
              <a:t>obj</a:t>
            </a:r>
            <a:r>
              <a:rPr lang="en-US" sz="2000" dirty="0"/>
              <a:t> = </a:t>
            </a:r>
            <a:r>
              <a:rPr lang="en-US" sz="2000" b="1" dirty="0"/>
              <a:t>new</a:t>
            </a:r>
            <a:r>
              <a:rPr lang="en-US" sz="2000" dirty="0"/>
              <a:t> Table();//only one object  </a:t>
            </a:r>
          </a:p>
          <a:p>
            <a:r>
              <a:rPr lang="en-US" sz="2000" dirty="0"/>
              <a:t>MyThread1 t1=</a:t>
            </a:r>
            <a:r>
              <a:rPr lang="en-US" sz="2000" b="1" dirty="0"/>
              <a:t>new</a:t>
            </a:r>
            <a:r>
              <a:rPr lang="en-US" sz="2000" dirty="0"/>
              <a:t> MyThread1(</a:t>
            </a:r>
            <a:r>
              <a:rPr lang="en-US" sz="2000" dirty="0" err="1"/>
              <a:t>obj</a:t>
            </a:r>
            <a:r>
              <a:rPr lang="en-US" sz="2000" dirty="0"/>
              <a:t>);  </a:t>
            </a:r>
          </a:p>
          <a:p>
            <a:r>
              <a:rPr lang="en-US" sz="2000" dirty="0"/>
              <a:t>MyThread2 t2=</a:t>
            </a:r>
            <a:r>
              <a:rPr lang="en-US" sz="2000" b="1" dirty="0"/>
              <a:t>new</a:t>
            </a:r>
            <a:r>
              <a:rPr lang="en-US" sz="2000" dirty="0"/>
              <a:t> MyThread2(</a:t>
            </a:r>
            <a:r>
              <a:rPr lang="en-US" sz="2000" dirty="0" err="1"/>
              <a:t>obj</a:t>
            </a:r>
            <a:r>
              <a:rPr lang="en-US" sz="2000" dirty="0"/>
              <a:t>);  </a:t>
            </a:r>
          </a:p>
          <a:p>
            <a:r>
              <a:rPr lang="en-US" sz="2000" dirty="0"/>
              <a:t>t1.start();  </a:t>
            </a:r>
          </a:p>
          <a:p>
            <a:r>
              <a:rPr lang="en-US" sz="2000" dirty="0"/>
              <a:t>t2.start();  </a:t>
            </a:r>
          </a:p>
          <a:p>
            <a:r>
              <a:rPr lang="en-US" sz="2000" dirty="0"/>
              <a:t>}  </a:t>
            </a:r>
          </a:p>
          <a:p>
            <a:r>
              <a:rPr lang="en-US" sz="2000" dirty="0"/>
              <a:t>}  </a:t>
            </a:r>
          </a:p>
        </p:txBody>
      </p:sp>
      <p:sp>
        <p:nvSpPr>
          <p:cNvPr id="8" name="TextBox 7"/>
          <p:cNvSpPr txBox="1"/>
          <p:nvPr/>
        </p:nvSpPr>
        <p:spPr>
          <a:xfrm>
            <a:off x="5410200" y="5185154"/>
            <a:ext cx="3048000" cy="1477328"/>
          </a:xfrm>
          <a:prstGeom prst="rect">
            <a:avLst/>
          </a:prstGeom>
          <a:noFill/>
          <a:ln>
            <a:solidFill>
              <a:schemeClr val="accent1"/>
            </a:solidFill>
          </a:ln>
        </p:spPr>
        <p:txBody>
          <a:bodyPr wrap="square" rtlCol="0">
            <a:spAutoFit/>
          </a:bodyPr>
          <a:lstStyle/>
          <a:p>
            <a:r>
              <a:rPr lang="en-US" b="1" dirty="0"/>
              <a:t>Example 1:</a:t>
            </a:r>
          </a:p>
          <a:p>
            <a:r>
              <a:rPr lang="en-US" b="1" dirty="0"/>
              <a:t>Multithreading example with Synchronization: Using synchronized block</a:t>
            </a:r>
          </a:p>
          <a:p>
            <a:endParaRPr lang="en-US" b="1" dirty="0"/>
          </a:p>
        </p:txBody>
      </p:sp>
    </p:spTree>
    <p:extLst>
      <p:ext uri="{BB962C8B-B14F-4D97-AF65-F5344CB8AC3E}">
        <p14:creationId xmlns:p14="http://schemas.microsoft.com/office/powerpoint/2010/main" val="4070429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744815D-2064-46FB-B095-923F8C001B56}" type="slidenum">
              <a:rPr lang="en-US" smtClean="0"/>
              <a:pPr/>
              <a:t>31</a:t>
            </a:fld>
            <a:endParaRPr lang="en-US"/>
          </a:p>
        </p:txBody>
      </p:sp>
      <p:sp>
        <p:nvSpPr>
          <p:cNvPr id="5" name="Content Placeholder 2"/>
          <p:cNvSpPr>
            <a:spLocks noGrp="1"/>
          </p:cNvSpPr>
          <p:nvPr>
            <p:ph idx="1"/>
          </p:nvPr>
        </p:nvSpPr>
        <p:spPr>
          <a:xfrm>
            <a:off x="457200" y="1600200"/>
            <a:ext cx="8229600" cy="4525963"/>
          </a:xfrm>
        </p:spPr>
        <p:txBody>
          <a:bodyPr>
            <a:normAutofit fontScale="77500" lnSpcReduction="20000"/>
          </a:bodyPr>
          <a:lstStyle/>
          <a:p>
            <a:r>
              <a:rPr lang="en-US" dirty="0"/>
              <a:t>Output: </a:t>
            </a:r>
          </a:p>
          <a:p>
            <a:pPr marL="0" indent="0">
              <a:buNone/>
            </a:pPr>
            <a:r>
              <a:rPr lang="en-US" dirty="0"/>
              <a:t>	5 </a:t>
            </a:r>
          </a:p>
          <a:p>
            <a:pPr marL="0" indent="0">
              <a:buNone/>
            </a:pPr>
            <a:r>
              <a:rPr lang="en-US" dirty="0"/>
              <a:t>	10 </a:t>
            </a:r>
          </a:p>
          <a:p>
            <a:pPr marL="0" indent="0">
              <a:buNone/>
            </a:pPr>
            <a:r>
              <a:rPr lang="en-US" dirty="0"/>
              <a:t>	15 </a:t>
            </a:r>
          </a:p>
          <a:p>
            <a:pPr marL="0" indent="0">
              <a:buNone/>
            </a:pPr>
            <a:r>
              <a:rPr lang="en-US" dirty="0"/>
              <a:t>	20 </a:t>
            </a:r>
          </a:p>
          <a:p>
            <a:pPr marL="0" indent="0">
              <a:buNone/>
            </a:pPr>
            <a:r>
              <a:rPr lang="en-US" dirty="0"/>
              <a:t>	25 </a:t>
            </a:r>
          </a:p>
          <a:p>
            <a:pPr marL="0" indent="0">
              <a:buNone/>
            </a:pPr>
            <a:r>
              <a:rPr lang="en-US" dirty="0"/>
              <a:t>	100 </a:t>
            </a:r>
          </a:p>
          <a:p>
            <a:pPr marL="0" indent="0">
              <a:buNone/>
            </a:pPr>
            <a:r>
              <a:rPr lang="en-US" dirty="0"/>
              <a:t>	200 </a:t>
            </a:r>
          </a:p>
          <a:p>
            <a:pPr marL="0" indent="0">
              <a:buNone/>
            </a:pPr>
            <a:r>
              <a:rPr lang="en-US" dirty="0"/>
              <a:t>	300 </a:t>
            </a:r>
          </a:p>
          <a:p>
            <a:pPr marL="0" indent="0">
              <a:buNone/>
            </a:pPr>
            <a:r>
              <a:rPr lang="en-US" dirty="0"/>
              <a:t>	400 </a:t>
            </a:r>
          </a:p>
          <a:p>
            <a:pPr marL="0" indent="0">
              <a:buNone/>
            </a:pPr>
            <a:r>
              <a:rPr lang="en-US" dirty="0"/>
              <a:t>	500</a:t>
            </a:r>
          </a:p>
        </p:txBody>
      </p:sp>
      <p:sp>
        <p:nvSpPr>
          <p:cNvPr id="6" name="TextBox 5"/>
          <p:cNvSpPr txBox="1"/>
          <p:nvPr/>
        </p:nvSpPr>
        <p:spPr>
          <a:xfrm>
            <a:off x="4114800" y="2895600"/>
            <a:ext cx="1905000" cy="1477328"/>
          </a:xfrm>
          <a:prstGeom prst="rect">
            <a:avLst/>
          </a:prstGeom>
          <a:noFill/>
          <a:ln>
            <a:solidFill>
              <a:schemeClr val="accent1"/>
            </a:solidFill>
          </a:ln>
        </p:spPr>
        <p:txBody>
          <a:bodyPr wrap="square" rtlCol="0">
            <a:spAutoFit/>
          </a:bodyPr>
          <a:lstStyle/>
          <a:p>
            <a:r>
              <a:rPr lang="en-US" b="1" dirty="0"/>
              <a:t>Example 1:</a:t>
            </a:r>
          </a:p>
          <a:p>
            <a:r>
              <a:rPr lang="en-US" b="1" dirty="0"/>
              <a:t>Multithreading example with Synchronization:</a:t>
            </a:r>
          </a:p>
          <a:p>
            <a:endParaRPr lang="en-US" b="1" dirty="0"/>
          </a:p>
        </p:txBody>
      </p:sp>
    </p:spTree>
    <p:extLst>
      <p:ext uri="{BB962C8B-B14F-4D97-AF65-F5344CB8AC3E}">
        <p14:creationId xmlns:p14="http://schemas.microsoft.com/office/powerpoint/2010/main" val="997696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04800"/>
            <a:ext cx="6934200" cy="3179506"/>
          </a:xfrm>
          <a:prstGeom prst="rect">
            <a:avLst/>
          </a:prstGeom>
          <a:noFill/>
          <a:ln w="9525">
            <a:noFill/>
            <a:miter lim="800000"/>
            <a:headEnd/>
            <a:tailEnd/>
          </a:ln>
          <a:effectLst/>
        </p:spPr>
      </p:pic>
      <p:sp>
        <p:nvSpPr>
          <p:cNvPr id="6" name="TextBox 5"/>
          <p:cNvSpPr txBox="1"/>
          <p:nvPr/>
        </p:nvSpPr>
        <p:spPr>
          <a:xfrm>
            <a:off x="7194756" y="1371600"/>
            <a:ext cx="1905000" cy="3139321"/>
          </a:xfrm>
          <a:prstGeom prst="rect">
            <a:avLst/>
          </a:prstGeom>
          <a:noFill/>
          <a:ln>
            <a:solidFill>
              <a:schemeClr val="accent1"/>
            </a:solidFill>
          </a:ln>
        </p:spPr>
        <p:txBody>
          <a:bodyPr wrap="square" rtlCol="0">
            <a:spAutoFit/>
          </a:bodyPr>
          <a:lstStyle/>
          <a:p>
            <a:r>
              <a:rPr lang="en-US" b="1" dirty="0"/>
              <a:t>Example 2:</a:t>
            </a:r>
          </a:p>
          <a:p>
            <a:r>
              <a:rPr lang="en-US" b="1" dirty="0"/>
              <a:t>Multithreading example with Synchronization:</a:t>
            </a:r>
          </a:p>
          <a:p>
            <a:endParaRPr lang="en-US" b="1" dirty="0"/>
          </a:p>
          <a:p>
            <a:r>
              <a:rPr lang="en-US" dirty="0"/>
              <a:t> </a:t>
            </a:r>
            <a:r>
              <a:rPr lang="en-US" b="1" dirty="0"/>
              <a:t>The program is done by Using The synchronized statement or block</a:t>
            </a:r>
          </a:p>
          <a:p>
            <a:endParaRPr lang="en-US" b="1" dirty="0"/>
          </a:p>
        </p:txBody>
      </p:sp>
      <p:pic>
        <p:nvPicPr>
          <p:cNvPr id="7170" name="Picture 2"/>
          <p:cNvPicPr>
            <a:picLocks noChangeAspect="1" noChangeArrowheads="1"/>
          </p:cNvPicPr>
          <p:nvPr/>
        </p:nvPicPr>
        <p:blipFill>
          <a:blip r:embed="rId3"/>
          <a:srcRect/>
          <a:stretch>
            <a:fillRect/>
          </a:stretch>
        </p:blipFill>
        <p:spPr bwMode="auto">
          <a:xfrm>
            <a:off x="228600" y="3475704"/>
            <a:ext cx="6934200" cy="3352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744815D-2064-46FB-B095-923F8C001B56}"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304800"/>
            <a:ext cx="6858000" cy="2852738"/>
          </a:xfrm>
          <a:prstGeom prst="rect">
            <a:avLst/>
          </a:prstGeom>
          <a:noFill/>
          <a:ln w="9525">
            <a:noFill/>
            <a:miter lim="800000"/>
            <a:headEnd/>
            <a:tailEnd/>
          </a:ln>
          <a:effectLst/>
        </p:spPr>
      </p:pic>
      <p:sp>
        <p:nvSpPr>
          <p:cNvPr id="6" name="TextBox 5"/>
          <p:cNvSpPr txBox="1"/>
          <p:nvPr/>
        </p:nvSpPr>
        <p:spPr>
          <a:xfrm>
            <a:off x="7194756" y="1371600"/>
            <a:ext cx="1905000" cy="1477328"/>
          </a:xfrm>
          <a:prstGeom prst="rect">
            <a:avLst/>
          </a:prstGeom>
          <a:noFill/>
          <a:ln>
            <a:solidFill>
              <a:schemeClr val="accent1"/>
            </a:solidFill>
          </a:ln>
        </p:spPr>
        <p:txBody>
          <a:bodyPr wrap="square" rtlCol="0">
            <a:spAutoFit/>
          </a:bodyPr>
          <a:lstStyle/>
          <a:p>
            <a:r>
              <a:rPr lang="en-US" b="1" dirty="0"/>
              <a:t>Multithreading example with Synchronization:</a:t>
            </a:r>
          </a:p>
          <a:p>
            <a:r>
              <a:rPr lang="en-US" b="1" dirty="0"/>
              <a:t>(Cont…)</a:t>
            </a:r>
          </a:p>
          <a:p>
            <a:endParaRPr lang="en-US" b="1" dirty="0"/>
          </a:p>
        </p:txBody>
      </p:sp>
      <p:sp>
        <p:nvSpPr>
          <p:cNvPr id="4" name="Slide Number Placeholder 3"/>
          <p:cNvSpPr>
            <a:spLocks noGrp="1"/>
          </p:cNvSpPr>
          <p:nvPr>
            <p:ph type="sldNum" sz="quarter" idx="12"/>
          </p:nvPr>
        </p:nvSpPr>
        <p:spPr/>
        <p:txBody>
          <a:bodyPr/>
          <a:lstStyle/>
          <a:p>
            <a:fld id="{8744815D-2064-46FB-B095-923F8C001B56}"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37390" y="381000"/>
            <a:ext cx="7128722" cy="5181600"/>
          </a:xfrm>
          <a:prstGeom prst="rect">
            <a:avLst/>
          </a:prstGeom>
          <a:noFill/>
          <a:ln w="9525">
            <a:noFill/>
            <a:miter lim="800000"/>
            <a:headEnd/>
            <a:tailEnd/>
          </a:ln>
          <a:effectLst/>
        </p:spPr>
      </p:pic>
      <p:sp>
        <p:nvSpPr>
          <p:cNvPr id="5" name="TextBox 4"/>
          <p:cNvSpPr txBox="1"/>
          <p:nvPr/>
        </p:nvSpPr>
        <p:spPr>
          <a:xfrm>
            <a:off x="7194756" y="1371600"/>
            <a:ext cx="1905000" cy="1477328"/>
          </a:xfrm>
          <a:prstGeom prst="rect">
            <a:avLst/>
          </a:prstGeom>
          <a:noFill/>
          <a:ln>
            <a:solidFill>
              <a:schemeClr val="accent1"/>
            </a:solidFill>
          </a:ln>
        </p:spPr>
        <p:txBody>
          <a:bodyPr wrap="square" rtlCol="0">
            <a:spAutoFit/>
          </a:bodyPr>
          <a:lstStyle/>
          <a:p>
            <a:r>
              <a:rPr lang="en-US" b="1" dirty="0"/>
              <a:t>Multithreading example with Synchronization:</a:t>
            </a:r>
          </a:p>
          <a:p>
            <a:r>
              <a:rPr lang="en-US" b="1" dirty="0"/>
              <a:t>(Cont…)</a:t>
            </a:r>
          </a:p>
          <a:p>
            <a:endParaRPr lang="en-US" b="1" dirty="0"/>
          </a:p>
        </p:txBody>
      </p:sp>
      <p:sp>
        <p:nvSpPr>
          <p:cNvPr id="6" name="Slide Number Placeholder 5"/>
          <p:cNvSpPr>
            <a:spLocks noGrp="1"/>
          </p:cNvSpPr>
          <p:nvPr>
            <p:ph type="sldNum" sz="quarter" idx="12"/>
          </p:nvPr>
        </p:nvSpPr>
        <p:spPr/>
        <p:txBody>
          <a:bodyPr/>
          <a:lstStyle/>
          <a:p>
            <a:fld id="{8744815D-2064-46FB-B095-923F8C001B56}"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457200" y="1676400"/>
            <a:ext cx="7439025" cy="404294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744815D-2064-46FB-B095-923F8C001B56}"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Difference between join() and synchronization</a:t>
            </a:r>
          </a:p>
        </p:txBody>
      </p:sp>
      <p:sp>
        <p:nvSpPr>
          <p:cNvPr id="3" name="Content Placeholder 2"/>
          <p:cNvSpPr>
            <a:spLocks noGrp="1"/>
          </p:cNvSpPr>
          <p:nvPr>
            <p:ph idx="1"/>
          </p:nvPr>
        </p:nvSpPr>
        <p:spPr/>
        <p:txBody>
          <a:bodyPr>
            <a:noAutofit/>
          </a:bodyPr>
          <a:lstStyle/>
          <a:p>
            <a:pPr algn="just"/>
            <a:r>
              <a:rPr lang="en-US" sz="2300" dirty="0" err="1"/>
              <a:t>Thread.</a:t>
            </a:r>
            <a:r>
              <a:rPr lang="en-US" sz="2300" b="1" dirty="0" err="1"/>
              <a:t>join</a:t>
            </a:r>
            <a:r>
              <a:rPr lang="en-US" sz="2300" dirty="0"/>
              <a:t>() waits for the thread to completely finish, whereas a </a:t>
            </a:r>
            <a:r>
              <a:rPr lang="en-US" sz="2300" b="1" dirty="0"/>
              <a:t>synchronized</a:t>
            </a:r>
            <a:r>
              <a:rPr lang="en-US" sz="2300" dirty="0"/>
              <a:t> block can be used to prevent two threads from executing the same piece of code at the same time. It's hard to advise when to use one over the other in general, since they serve different purposes.</a:t>
            </a:r>
          </a:p>
          <a:p>
            <a:pPr algn="just"/>
            <a:endParaRPr lang="en-US" sz="2300" dirty="0"/>
          </a:p>
          <a:p>
            <a:pPr algn="just"/>
            <a:r>
              <a:rPr lang="en-US" sz="2300" dirty="0"/>
              <a:t>Don't think of synchronized as </a:t>
            </a:r>
            <a:r>
              <a:rPr lang="en-US" sz="2300" i="1" dirty="0"/>
              <a:t>waiting</a:t>
            </a:r>
            <a:r>
              <a:rPr lang="en-US" sz="2300" dirty="0"/>
              <a:t> for anything. The purpose of synchronized is to keep different threads from messing with the same data at the same time. It </a:t>
            </a:r>
            <a:r>
              <a:rPr lang="en-US" sz="2300" i="1" dirty="0"/>
              <a:t>will</a:t>
            </a:r>
            <a:r>
              <a:rPr lang="en-US" sz="2300" dirty="0"/>
              <a:t> wait if it has to, but that's always the less desirable outcome: In a perfect world, there would never be contention for the lock. When we call join(), on the other hand, that's because we </a:t>
            </a:r>
            <a:r>
              <a:rPr lang="en-US" sz="2300" i="1" dirty="0"/>
              <a:t>want</a:t>
            </a:r>
            <a:r>
              <a:rPr lang="en-US" sz="2300" dirty="0"/>
              <a:t> to wait. Thread A calls </a:t>
            </a:r>
            <a:r>
              <a:rPr lang="en-US" sz="2300" dirty="0" err="1"/>
              <a:t>B.join</a:t>
            </a:r>
            <a:r>
              <a:rPr lang="en-US" sz="2300" dirty="0"/>
              <a:t>() when there's nothing left that A can do until B is finished.</a:t>
            </a:r>
          </a:p>
        </p:txBody>
      </p:sp>
      <p:sp>
        <p:nvSpPr>
          <p:cNvPr id="4" name="Slide Number Placeholder 3"/>
          <p:cNvSpPr>
            <a:spLocks noGrp="1"/>
          </p:cNvSpPr>
          <p:nvPr>
            <p:ph type="sldNum" sz="quarter" idx="12"/>
          </p:nvPr>
        </p:nvSpPr>
        <p:spPr/>
        <p:txBody>
          <a:bodyPr/>
          <a:lstStyle/>
          <a:p>
            <a:fld id="{8744815D-2064-46FB-B095-923F8C001B56}" type="slidenum">
              <a:rPr lang="en-US" smtClean="0"/>
              <a:pPr/>
              <a:t>36</a:t>
            </a:fld>
            <a:endParaRPr lang="en-US"/>
          </a:p>
        </p:txBody>
      </p:sp>
    </p:spTree>
    <p:extLst>
      <p:ext uri="{BB962C8B-B14F-4D97-AF65-F5344CB8AC3E}">
        <p14:creationId xmlns:p14="http://schemas.microsoft.com/office/powerpoint/2010/main" val="17011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8744815D-2064-46FB-B095-923F8C001B56}" type="slidenum">
              <a:rPr lang="en-US" smtClean="0"/>
              <a:pPr/>
              <a:t>37</a:t>
            </a:fld>
            <a:endParaRPr lang="en-US"/>
          </a:p>
        </p:txBody>
      </p:sp>
    </p:spTree>
    <p:extLst>
      <p:ext uri="{BB962C8B-B14F-4D97-AF65-F5344CB8AC3E}">
        <p14:creationId xmlns:p14="http://schemas.microsoft.com/office/powerpoint/2010/main" val="132883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To set a thread’s priority, use the </a:t>
            </a:r>
            <a:r>
              <a:rPr lang="en-US" sz="2600" b="1" dirty="0" err="1"/>
              <a:t>setPriority</a:t>
            </a:r>
            <a:r>
              <a:rPr lang="en-US" sz="2600" b="1" dirty="0"/>
              <a:t>( ) </a:t>
            </a:r>
            <a:r>
              <a:rPr lang="en-US" sz="2600" dirty="0"/>
              <a:t>method, which is a member of </a:t>
            </a:r>
            <a:r>
              <a:rPr lang="en-US" sz="2600" b="1" dirty="0"/>
              <a:t>Thread. </a:t>
            </a:r>
            <a:r>
              <a:rPr lang="en-US" sz="2600" dirty="0"/>
              <a:t>This is its general form:</a:t>
            </a:r>
          </a:p>
          <a:p>
            <a:pPr algn="just">
              <a:buNone/>
            </a:pPr>
            <a:r>
              <a:rPr lang="en-US" sz="2600" dirty="0"/>
              <a:t>			</a:t>
            </a:r>
            <a:r>
              <a:rPr lang="en-US" sz="2600" b="1" dirty="0">
                <a:solidFill>
                  <a:srgbClr val="FF0000"/>
                </a:solidFill>
              </a:rPr>
              <a:t>final void </a:t>
            </a:r>
            <a:r>
              <a:rPr lang="en-US" sz="2600" b="1" dirty="0" err="1">
                <a:solidFill>
                  <a:srgbClr val="FF0000"/>
                </a:solidFill>
              </a:rPr>
              <a:t>setPriority</a:t>
            </a:r>
            <a:r>
              <a:rPr lang="en-US" sz="2600" b="1" dirty="0">
                <a:solidFill>
                  <a:srgbClr val="FF0000"/>
                </a:solidFill>
              </a:rPr>
              <a:t>(</a:t>
            </a:r>
            <a:r>
              <a:rPr lang="en-US" sz="2600" b="1" dirty="0" err="1">
                <a:solidFill>
                  <a:srgbClr val="FF0000"/>
                </a:solidFill>
              </a:rPr>
              <a:t>int</a:t>
            </a:r>
            <a:r>
              <a:rPr lang="en-US" sz="2600" b="1" dirty="0">
                <a:solidFill>
                  <a:srgbClr val="FF0000"/>
                </a:solidFill>
              </a:rPr>
              <a:t> </a:t>
            </a:r>
            <a:r>
              <a:rPr lang="en-US" sz="2600" b="1" i="1" dirty="0">
                <a:solidFill>
                  <a:srgbClr val="FF0000"/>
                </a:solidFill>
              </a:rPr>
              <a:t>level)</a:t>
            </a:r>
          </a:p>
          <a:p>
            <a:pPr algn="just"/>
            <a:r>
              <a:rPr lang="en-US" sz="2600" dirty="0"/>
              <a:t>Here, </a:t>
            </a:r>
            <a:r>
              <a:rPr lang="en-US" sz="2600" i="1" dirty="0"/>
              <a:t>level specifies the new priority setting for the calling thread. The value of level </a:t>
            </a:r>
            <a:r>
              <a:rPr lang="en-US" sz="2600" dirty="0"/>
              <a:t>must be within the range </a:t>
            </a:r>
            <a:r>
              <a:rPr lang="en-US" sz="2600" b="1" dirty="0"/>
              <a:t>MIN_PRIORITY and MAX_PRIORITY. Currently, these values </a:t>
            </a:r>
            <a:r>
              <a:rPr lang="en-US" sz="2600" dirty="0"/>
              <a:t>are 1 and 10, respectively. </a:t>
            </a:r>
          </a:p>
          <a:p>
            <a:pPr algn="just"/>
            <a:endParaRPr lang="en-US" sz="2600" dirty="0"/>
          </a:p>
          <a:p>
            <a:pPr algn="just"/>
            <a:r>
              <a:rPr lang="en-US" sz="2600" dirty="0"/>
              <a:t>To return a thread to default priority, specify </a:t>
            </a:r>
            <a:r>
              <a:rPr lang="en-US" sz="2600" b="1" dirty="0"/>
              <a:t>NORM_PRIORITY, which is currently 5. </a:t>
            </a:r>
            <a:endParaRPr lang="en-US" sz="2600" b="1" dirty="0">
              <a:solidFill>
                <a:srgbClr val="FF0000"/>
              </a:solidFill>
            </a:endParaRPr>
          </a:p>
        </p:txBody>
      </p:sp>
      <p:sp>
        <p:nvSpPr>
          <p:cNvPr id="4" name="Slide Number Placeholder 3"/>
          <p:cNvSpPr>
            <a:spLocks noGrp="1"/>
          </p:cNvSpPr>
          <p:nvPr>
            <p:ph type="sldNum" sz="quarter" idx="12"/>
          </p:nvPr>
        </p:nvSpPr>
        <p:spPr/>
        <p:txBody>
          <a:bodyPr/>
          <a:lstStyle/>
          <a:p>
            <a:fld id="{8744815D-2064-46FB-B095-923F8C001B5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You can obtain the current priority setting by calling the </a:t>
            </a:r>
            <a:r>
              <a:rPr lang="en-US" sz="2600" b="1" dirty="0" err="1"/>
              <a:t>getPriority</a:t>
            </a:r>
            <a:r>
              <a:rPr lang="en-US" sz="2600" b="1" dirty="0"/>
              <a:t>( ) </a:t>
            </a:r>
            <a:r>
              <a:rPr lang="en-US" sz="2600" dirty="0"/>
              <a:t>method of Thread, shown here:</a:t>
            </a:r>
          </a:p>
          <a:p>
            <a:pPr algn="just">
              <a:buNone/>
            </a:pPr>
            <a:r>
              <a:rPr lang="en-US" sz="2600" dirty="0"/>
              <a:t>			</a:t>
            </a:r>
            <a:r>
              <a:rPr lang="en-US" sz="2600" b="1" dirty="0">
                <a:solidFill>
                  <a:srgbClr val="FF0000"/>
                </a:solidFill>
              </a:rPr>
              <a:t>final </a:t>
            </a:r>
            <a:r>
              <a:rPr lang="en-US" sz="2600" b="1" dirty="0" err="1">
                <a:solidFill>
                  <a:srgbClr val="FF0000"/>
                </a:solidFill>
              </a:rPr>
              <a:t>int</a:t>
            </a:r>
            <a:r>
              <a:rPr lang="en-US" sz="2600" b="1" dirty="0">
                <a:solidFill>
                  <a:srgbClr val="FF0000"/>
                </a:solidFill>
              </a:rPr>
              <a:t> </a:t>
            </a:r>
            <a:r>
              <a:rPr lang="en-US" sz="2600" b="1" dirty="0" err="1">
                <a:solidFill>
                  <a:srgbClr val="FF0000"/>
                </a:solidFill>
              </a:rPr>
              <a:t>getPriority</a:t>
            </a:r>
            <a:r>
              <a:rPr lang="en-US" sz="2600" b="1" dirty="0">
                <a:solidFill>
                  <a:srgbClr val="FF0000"/>
                </a:solidFill>
              </a:rPr>
              <a:t>( )</a:t>
            </a:r>
          </a:p>
          <a:p>
            <a:pPr algn="just"/>
            <a:r>
              <a:rPr lang="en-US" sz="2800" b="1" dirty="0" err="1"/>
              <a:t>getPriority</a:t>
            </a:r>
            <a:r>
              <a:rPr lang="en-US" sz="2800" b="1" dirty="0"/>
              <a:t>()</a:t>
            </a:r>
            <a:r>
              <a:rPr lang="en-US" sz="2800" dirty="0"/>
              <a:t> method is used to get the priority of the thread.</a:t>
            </a:r>
            <a:endParaRPr lang="en-US" sz="2600" b="1" dirty="0">
              <a:solidFill>
                <a:srgbClr val="FF0000"/>
              </a:solidFill>
            </a:endParaRPr>
          </a:p>
        </p:txBody>
      </p:sp>
      <p:sp>
        <p:nvSpPr>
          <p:cNvPr id="4" name="Slide Number Placeholder 3"/>
          <p:cNvSpPr>
            <a:spLocks noGrp="1"/>
          </p:cNvSpPr>
          <p:nvPr>
            <p:ph type="sldNum" sz="quarter" idx="12"/>
          </p:nvPr>
        </p:nvSpPr>
        <p:spPr/>
        <p:txBody>
          <a:bodyPr/>
          <a:lstStyle/>
          <a:p>
            <a:fld id="{8744815D-2064-46FB-B095-923F8C001B5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#1 : Default Thread Priority</a:t>
            </a:r>
          </a:p>
        </p:txBody>
      </p:sp>
      <p:pic>
        <p:nvPicPr>
          <p:cNvPr id="2050" name="Picture 2"/>
          <p:cNvPicPr>
            <a:picLocks noChangeAspect="1" noChangeArrowheads="1"/>
          </p:cNvPicPr>
          <p:nvPr/>
        </p:nvPicPr>
        <p:blipFill>
          <a:blip r:embed="rId2"/>
          <a:srcRect/>
          <a:stretch>
            <a:fillRect/>
          </a:stretch>
        </p:blipFill>
        <p:spPr bwMode="auto">
          <a:xfrm>
            <a:off x="457200" y="914400"/>
            <a:ext cx="8001000" cy="571760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744815D-2064-46FB-B095-923F8C001B5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Output of previous program:</a:t>
            </a:r>
          </a:p>
          <a:p>
            <a:pPr>
              <a:buNone/>
            </a:pPr>
            <a:r>
              <a:rPr lang="en-US" dirty="0"/>
              <a:t>			5</a:t>
            </a:r>
          </a:p>
          <a:p>
            <a:pPr>
              <a:buNone/>
            </a:pPr>
            <a:r>
              <a:rPr lang="en-US" dirty="0"/>
              <a:t>			5</a:t>
            </a:r>
          </a:p>
          <a:p>
            <a:r>
              <a:rPr lang="en-US" dirty="0"/>
              <a:t>Default priority of the thread is 5.</a:t>
            </a:r>
          </a:p>
          <a:p>
            <a:r>
              <a:rPr lang="en-US" dirty="0"/>
              <a:t>Each thread has normal priority at the time of creation. We can change or modify the thread priority in the following example 2.</a:t>
            </a:r>
          </a:p>
          <a:p>
            <a:pPr>
              <a:buNone/>
            </a:pPr>
            <a:endParaRPr lang="en-US" dirty="0"/>
          </a:p>
          <a:p>
            <a:pPr>
              <a:buNone/>
            </a:pPr>
            <a:r>
              <a:rPr lang="en-US" dirty="0"/>
              <a:t>	</a:t>
            </a:r>
          </a:p>
        </p:txBody>
      </p:sp>
      <p:sp>
        <p:nvSpPr>
          <p:cNvPr id="4" name="Slide Number Placeholder 3"/>
          <p:cNvSpPr>
            <a:spLocks noGrp="1"/>
          </p:cNvSpPr>
          <p:nvPr>
            <p:ph type="sldNum" sz="quarter" idx="12"/>
          </p:nvPr>
        </p:nvSpPr>
        <p:spPr/>
        <p:txBody>
          <a:bodyPr/>
          <a:lstStyle/>
          <a:p>
            <a:fld id="{8744815D-2064-46FB-B095-923F8C001B5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US" dirty="0"/>
              <a:t>Example #2 : Setting Priority</a:t>
            </a:r>
          </a:p>
        </p:txBody>
      </p:sp>
      <p:pic>
        <p:nvPicPr>
          <p:cNvPr id="3074" name="Picture 2"/>
          <p:cNvPicPr>
            <a:picLocks noChangeAspect="1" noChangeArrowheads="1"/>
          </p:cNvPicPr>
          <p:nvPr/>
        </p:nvPicPr>
        <p:blipFill>
          <a:blip r:embed="rId2"/>
          <a:srcRect/>
          <a:stretch>
            <a:fillRect/>
          </a:stretch>
        </p:blipFill>
        <p:spPr bwMode="auto">
          <a:xfrm>
            <a:off x="533400" y="457200"/>
            <a:ext cx="6248400" cy="236426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3400" y="2819400"/>
            <a:ext cx="6248400" cy="3886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744815D-2064-46FB-B095-923F8C001B5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 of previous program:</a:t>
            </a:r>
          </a:p>
          <a:p>
            <a:pPr>
              <a:buNone/>
            </a:pPr>
            <a:r>
              <a:rPr lang="en-US" dirty="0"/>
              <a:t>	</a:t>
            </a:r>
            <a:r>
              <a:rPr lang="en-US" dirty="0">
                <a:solidFill>
                  <a:srgbClr val="FF0000"/>
                </a:solidFill>
              </a:rPr>
              <a:t>Thread-0 has priority 1 </a:t>
            </a:r>
          </a:p>
          <a:p>
            <a:pPr>
              <a:buNone/>
            </a:pPr>
            <a:r>
              <a:rPr lang="en-US" dirty="0">
                <a:solidFill>
                  <a:srgbClr val="FF0000"/>
                </a:solidFill>
              </a:rPr>
              <a:t>	Thread-2 has priority 5 </a:t>
            </a:r>
          </a:p>
          <a:p>
            <a:pPr>
              <a:buNone/>
            </a:pPr>
            <a:r>
              <a:rPr lang="en-US" dirty="0">
                <a:solidFill>
                  <a:srgbClr val="FF0000"/>
                </a:solidFill>
              </a:rPr>
              <a:t>	Thread-1 has priority 10</a:t>
            </a:r>
          </a:p>
        </p:txBody>
      </p:sp>
      <p:sp>
        <p:nvSpPr>
          <p:cNvPr id="4" name="Slide Number Placeholder 3"/>
          <p:cNvSpPr>
            <a:spLocks noGrp="1"/>
          </p:cNvSpPr>
          <p:nvPr>
            <p:ph type="sldNum" sz="quarter" idx="12"/>
          </p:nvPr>
        </p:nvSpPr>
        <p:spPr/>
        <p:txBody>
          <a:bodyPr/>
          <a:lstStyle/>
          <a:p>
            <a:fld id="{8744815D-2064-46FB-B095-923F8C001B56}"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2279</Words>
  <Application>Microsoft Office PowerPoint</Application>
  <PresentationFormat>On-screen Show (4:3)</PresentationFormat>
  <Paragraphs>330</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Unicode MS</vt:lpstr>
      <vt:lpstr>Calibri</vt:lpstr>
      <vt:lpstr>Office Theme</vt:lpstr>
      <vt:lpstr>Programming Language II CSE-215</vt:lpstr>
      <vt:lpstr>Multithreaded Programming-3</vt:lpstr>
      <vt:lpstr>Thread Priorities</vt:lpstr>
      <vt:lpstr>PowerPoint Presentation</vt:lpstr>
      <vt:lpstr>PowerPoint Presentation</vt:lpstr>
      <vt:lpstr>Example #1 : Default Thread Priority</vt:lpstr>
      <vt:lpstr>PowerPoint Presentation</vt:lpstr>
      <vt:lpstr>Example #2 : Setting Priority</vt:lpstr>
      <vt:lpstr>PowerPoint Presentation</vt:lpstr>
      <vt:lpstr>PowerPoint Presentation</vt:lpstr>
      <vt:lpstr>PowerPoint Presentation</vt:lpstr>
      <vt:lpstr>Daemon Thread in Java</vt:lpstr>
      <vt:lpstr>Methods for Java Daemon thread by Thread class</vt:lpstr>
      <vt:lpstr>PowerPoint Presentation</vt:lpstr>
      <vt:lpstr>Methods for Java Daemon thread by Thread class</vt:lpstr>
      <vt:lpstr>Synchronization</vt:lpstr>
      <vt:lpstr>Synchronization</vt:lpstr>
      <vt:lpstr>Synchronization</vt:lpstr>
      <vt:lpstr>PowerPoint Presentation</vt:lpstr>
      <vt:lpstr>PowerPoint Presentation</vt:lpstr>
      <vt:lpstr>PowerPoint Presentation</vt:lpstr>
      <vt:lpstr>PowerPoint Presentation</vt:lpstr>
      <vt:lpstr>PowerPoint Presentation</vt:lpstr>
      <vt:lpstr>PowerPoint Presentation</vt:lpstr>
      <vt:lpstr>Two ways of synchronization</vt:lpstr>
      <vt:lpstr>Two ways of synchronization Using The synchronized statement or block</vt:lpstr>
      <vt:lpstr>Two ways of synchronization Using Java synchronized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join() and synchronization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44</cp:revision>
  <dcterms:created xsi:type="dcterms:W3CDTF">2016-02-02T09:32:05Z</dcterms:created>
  <dcterms:modified xsi:type="dcterms:W3CDTF">2021-06-04T05:56:58Z</dcterms:modified>
</cp:coreProperties>
</file>