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0" r:id="rId2"/>
    <p:sldId id="257" r:id="rId3"/>
    <p:sldId id="259" r:id="rId4"/>
    <p:sldId id="260" r:id="rId5"/>
    <p:sldId id="258" r:id="rId6"/>
    <p:sldId id="267" r:id="rId7"/>
    <p:sldId id="261" r:id="rId8"/>
    <p:sldId id="268" r:id="rId9"/>
    <p:sldId id="262" r:id="rId10"/>
    <p:sldId id="263" r:id="rId11"/>
    <p:sldId id="264" r:id="rId12"/>
    <p:sldId id="265"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C307A5-EED3-4124-A682-D406B888283B}" type="datetimeFigureOut">
              <a:rPr lang="en-US" smtClean="0"/>
              <a:t>6/4/2021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C005E-383A-4C89-ABCC-4385855473E1}" type="slidenum">
              <a:rPr lang="en-US" smtClean="0"/>
              <a:t>‹#›</a:t>
            </a:fld>
            <a:endParaRPr lang="en-US"/>
          </a:p>
        </p:txBody>
      </p:sp>
    </p:spTree>
    <p:extLst>
      <p:ext uri="{BB962C8B-B14F-4D97-AF65-F5344CB8AC3E}">
        <p14:creationId xmlns:p14="http://schemas.microsoft.com/office/powerpoint/2010/main" val="1301564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C005E-383A-4C89-ABCC-4385855473E1}" type="slidenum">
              <a:rPr lang="en-US" smtClean="0"/>
              <a:t>2</a:t>
            </a:fld>
            <a:endParaRPr lang="en-US"/>
          </a:p>
        </p:txBody>
      </p:sp>
    </p:spTree>
    <p:extLst>
      <p:ext uri="{BB962C8B-B14F-4D97-AF65-F5344CB8AC3E}">
        <p14:creationId xmlns:p14="http://schemas.microsoft.com/office/powerpoint/2010/main" val="1117911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F7C7D0-482F-4B52-B4FA-D67CBDD8C9D7}"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4C8F6-1240-4B08-8361-FAA6D65AC3C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F7C7D0-482F-4B52-B4FA-D67CBDD8C9D7}"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4C8F6-1240-4B08-8361-FAA6D65AC3C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F7C7D0-482F-4B52-B4FA-D67CBDD8C9D7}"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4C8F6-1240-4B08-8361-FAA6D65AC3C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F7C7D0-482F-4B52-B4FA-D67CBDD8C9D7}"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4C8F6-1240-4B08-8361-FAA6D65AC3C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F7C7D0-482F-4B52-B4FA-D67CBDD8C9D7}"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4C8F6-1240-4B08-8361-FAA6D65AC3C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F7C7D0-482F-4B52-B4FA-D67CBDD8C9D7}"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4C8F6-1240-4B08-8361-FAA6D65AC3C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F7C7D0-482F-4B52-B4FA-D67CBDD8C9D7}" type="datetimeFigureOut">
              <a:rPr lang="en-US" smtClean="0"/>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C4C8F6-1240-4B08-8361-FAA6D65AC3C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F7C7D0-482F-4B52-B4FA-D67CBDD8C9D7}" type="datetimeFigureOut">
              <a:rPr lang="en-US" smtClean="0"/>
              <a:t>6/4/2021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C4C8F6-1240-4B08-8361-FAA6D65AC3C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7C7D0-482F-4B52-B4FA-D67CBDD8C9D7}" type="datetimeFigureOut">
              <a:rPr lang="en-US" smtClean="0"/>
              <a:t>6/4/2021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C4C8F6-1240-4B08-8361-FAA6D65AC3C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F7C7D0-482F-4B52-B4FA-D67CBDD8C9D7}"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4C8F6-1240-4B08-8361-FAA6D65AC3C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F7C7D0-482F-4B52-B4FA-D67CBDD8C9D7}"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4C8F6-1240-4B08-8361-FAA6D65AC3C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7C7D0-482F-4B52-B4FA-D67CBDD8C9D7}" type="datetimeFigureOut">
              <a:rPr lang="en-US" smtClean="0"/>
              <a:t>6/4/2021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C4C8F6-1240-4B08-8361-FAA6D65AC3C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joining-threads-in-jav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300" b="1" dirty="0"/>
              <a:t>Programming Language II</a:t>
            </a:r>
            <a:br>
              <a:rPr lang="en-US" sz="3300" b="1" dirty="0"/>
            </a:br>
            <a:r>
              <a:rPr lang="en-US" sz="3300" b="1" dirty="0"/>
              <a:t>CSE-215</a:t>
            </a:r>
          </a:p>
        </p:txBody>
      </p:sp>
      <p:sp>
        <p:nvSpPr>
          <p:cNvPr id="3" name="Subtitle 2"/>
          <p:cNvSpPr>
            <a:spLocks noGrp="1"/>
          </p:cNvSpPr>
          <p:nvPr>
            <p:ph type="subTitle" idx="1"/>
          </p:nvPr>
        </p:nvSpPr>
        <p:spPr/>
        <p:txBody>
          <a:bodyPr/>
          <a:lstStyle/>
          <a:p>
            <a:r>
              <a:rPr lang="en-US"/>
              <a:t>Prof. Dr</a:t>
            </a:r>
            <a:r>
              <a:rPr lang="en-US" dirty="0"/>
              <a:t>. Mohammad Abu </a:t>
            </a:r>
            <a:r>
              <a:rPr lang="en-US" dirty="0" err="1"/>
              <a:t>Yousuf</a:t>
            </a:r>
            <a:endParaRPr lang="en-US" dirty="0"/>
          </a:p>
          <a:p>
            <a:r>
              <a:rPr lang="en-US" dirty="0"/>
              <a:t>yousuf@juniv.edu</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Tree>
    <p:extLst>
      <p:ext uri="{BB962C8B-B14F-4D97-AF65-F5344CB8AC3E}">
        <p14:creationId xmlns:p14="http://schemas.microsoft.com/office/powerpoint/2010/main" val="2971942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05600" y="76200"/>
            <a:ext cx="2286000" cy="2092881"/>
          </a:xfrm>
          <a:prstGeom prst="rect">
            <a:avLst/>
          </a:prstGeom>
          <a:ln>
            <a:solidFill>
              <a:schemeClr val="tx1"/>
            </a:solidFill>
          </a:ln>
        </p:spPr>
        <p:txBody>
          <a:bodyPr wrap="square">
            <a:spAutoFit/>
          </a:bodyPr>
          <a:lstStyle/>
          <a:p>
            <a:pPr algn="ctr"/>
            <a:r>
              <a:rPr lang="en-US" sz="2600" dirty="0"/>
              <a:t>Example of interrupting a thread that doesn't stop working</a:t>
            </a:r>
          </a:p>
        </p:txBody>
      </p:sp>
      <p:sp>
        <p:nvSpPr>
          <p:cNvPr id="5" name="Rectangle 4"/>
          <p:cNvSpPr/>
          <p:nvPr/>
        </p:nvSpPr>
        <p:spPr>
          <a:xfrm>
            <a:off x="0" y="76200"/>
            <a:ext cx="5181600" cy="6524863"/>
          </a:xfrm>
          <a:prstGeom prst="rect">
            <a:avLst/>
          </a:prstGeom>
          <a:ln>
            <a:solidFill>
              <a:schemeClr val="tx1"/>
            </a:solidFill>
          </a:ln>
        </p:spPr>
        <p:txBody>
          <a:bodyPr wrap="square">
            <a:spAutoFit/>
          </a:bodyPr>
          <a:lstStyle/>
          <a:p>
            <a:r>
              <a:rPr lang="en-US" sz="2200" b="1" dirty="0"/>
              <a:t>class</a:t>
            </a:r>
            <a:r>
              <a:rPr lang="en-US" sz="2200" dirty="0"/>
              <a:t> TestInterruptingThread2 </a:t>
            </a:r>
            <a:r>
              <a:rPr lang="en-US" sz="2200" b="1" dirty="0"/>
              <a:t>extends</a:t>
            </a:r>
            <a:r>
              <a:rPr lang="en-US" sz="2200" dirty="0"/>
              <a:t> Thread{  </a:t>
            </a:r>
          </a:p>
          <a:p>
            <a:r>
              <a:rPr lang="en-US" sz="2200" b="1" dirty="0"/>
              <a:t>public</a:t>
            </a:r>
            <a:r>
              <a:rPr lang="en-US" sz="2200" dirty="0"/>
              <a:t> </a:t>
            </a:r>
            <a:r>
              <a:rPr lang="en-US" sz="2200" b="1" dirty="0"/>
              <a:t>void</a:t>
            </a:r>
            <a:r>
              <a:rPr lang="en-US" sz="2200" dirty="0"/>
              <a:t> run(){  </a:t>
            </a:r>
          </a:p>
          <a:p>
            <a:r>
              <a:rPr lang="en-US" sz="2200" b="1" dirty="0"/>
              <a:t>try</a:t>
            </a:r>
            <a:r>
              <a:rPr lang="en-US" sz="2200" dirty="0"/>
              <a:t>{  </a:t>
            </a:r>
          </a:p>
          <a:p>
            <a:r>
              <a:rPr lang="en-US" sz="2200" dirty="0" err="1"/>
              <a:t>Thread.sleep</a:t>
            </a:r>
            <a:r>
              <a:rPr lang="en-US" sz="2200" dirty="0"/>
              <a:t>(1000);  </a:t>
            </a:r>
          </a:p>
          <a:p>
            <a:r>
              <a:rPr lang="en-US" sz="2200" dirty="0" err="1"/>
              <a:t>System.out.println</a:t>
            </a:r>
            <a:r>
              <a:rPr lang="en-US" sz="2200" dirty="0"/>
              <a:t>("task");  </a:t>
            </a:r>
          </a:p>
          <a:p>
            <a:r>
              <a:rPr lang="en-US" sz="2200" dirty="0"/>
              <a:t>}</a:t>
            </a:r>
            <a:r>
              <a:rPr lang="en-US" sz="2200" b="1" dirty="0"/>
              <a:t>catch</a:t>
            </a:r>
            <a:r>
              <a:rPr lang="en-US" sz="2200" dirty="0"/>
              <a:t>(</a:t>
            </a:r>
            <a:r>
              <a:rPr lang="en-US" sz="2200" dirty="0" err="1"/>
              <a:t>InterruptedException</a:t>
            </a:r>
            <a:r>
              <a:rPr lang="en-US" sz="2200" dirty="0"/>
              <a:t> e){  </a:t>
            </a:r>
          </a:p>
          <a:p>
            <a:r>
              <a:rPr lang="en-US" sz="2200" dirty="0" err="1"/>
              <a:t>System.out.println</a:t>
            </a:r>
            <a:r>
              <a:rPr lang="en-US" sz="2200" dirty="0"/>
              <a:t>("Exception handled "+e);  </a:t>
            </a:r>
          </a:p>
          <a:p>
            <a:r>
              <a:rPr lang="en-US" sz="2200" dirty="0"/>
              <a:t>}  </a:t>
            </a:r>
          </a:p>
          <a:p>
            <a:r>
              <a:rPr lang="en-US" sz="2200" dirty="0" err="1"/>
              <a:t>System.out.println</a:t>
            </a:r>
            <a:r>
              <a:rPr lang="en-US" sz="2200" dirty="0"/>
              <a:t>("thread is running...");  </a:t>
            </a:r>
          </a:p>
          <a:p>
            <a:r>
              <a:rPr lang="en-US" sz="2200" dirty="0"/>
              <a:t>}  </a:t>
            </a:r>
          </a:p>
          <a:p>
            <a:r>
              <a:rPr lang="en-US" sz="2200" b="1" dirty="0"/>
              <a:t>public</a:t>
            </a:r>
            <a:r>
              <a:rPr lang="en-US" sz="2200" dirty="0"/>
              <a:t> </a:t>
            </a:r>
            <a:r>
              <a:rPr lang="en-US" sz="2200" b="1" dirty="0"/>
              <a:t>static</a:t>
            </a:r>
            <a:r>
              <a:rPr lang="en-US" sz="2200" dirty="0"/>
              <a:t> </a:t>
            </a:r>
            <a:r>
              <a:rPr lang="en-US" sz="2200" b="1" dirty="0"/>
              <a:t>void</a:t>
            </a:r>
            <a:r>
              <a:rPr lang="en-US" sz="2200" dirty="0"/>
              <a:t> main(String </a:t>
            </a:r>
            <a:r>
              <a:rPr lang="en-US" sz="2200" dirty="0" err="1"/>
              <a:t>args</a:t>
            </a:r>
            <a:r>
              <a:rPr lang="en-US" sz="2200" dirty="0"/>
              <a:t>[]){  </a:t>
            </a:r>
          </a:p>
          <a:p>
            <a:r>
              <a:rPr lang="en-US" sz="2200" dirty="0"/>
              <a:t>TestInterruptingThread2 t1=</a:t>
            </a:r>
            <a:r>
              <a:rPr lang="en-US" sz="2200" b="1" dirty="0"/>
              <a:t>new</a:t>
            </a:r>
            <a:r>
              <a:rPr lang="en-US" sz="2200" dirty="0"/>
              <a:t> TestInterruptingThread2();  </a:t>
            </a:r>
          </a:p>
          <a:p>
            <a:r>
              <a:rPr lang="en-US" sz="2200" dirty="0"/>
              <a:t>t1.start(); </a:t>
            </a:r>
          </a:p>
          <a:p>
            <a:r>
              <a:rPr lang="en-US" sz="2200" dirty="0"/>
              <a:t>t1.interrupt();  </a:t>
            </a:r>
          </a:p>
          <a:p>
            <a:r>
              <a:rPr lang="en-US" sz="2200" dirty="0"/>
              <a:t>}  </a:t>
            </a:r>
          </a:p>
          <a:p>
            <a:r>
              <a:rPr lang="en-US" sz="2200" dirty="0"/>
              <a:t>}  </a:t>
            </a:r>
          </a:p>
        </p:txBody>
      </p:sp>
      <p:sp>
        <p:nvSpPr>
          <p:cNvPr id="6" name="Rectangle 1"/>
          <p:cNvSpPr>
            <a:spLocks noChangeArrowheads="1"/>
          </p:cNvSpPr>
          <p:nvPr/>
        </p:nvSpPr>
        <p:spPr bwMode="auto">
          <a:xfrm>
            <a:off x="3848100" y="5396391"/>
            <a:ext cx="5143500" cy="119773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6654" tIns="44436" rIns="91440" bIns="44436"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Exception handled </a:t>
            </a:r>
            <a:r>
              <a:rPr kumimoji="0" lang="en-US" b="0" i="0" u="none" strike="noStrike" cap="none" normalizeH="0" baseline="0" dirty="0" err="1">
                <a:ln>
                  <a:noFill/>
                </a:ln>
                <a:solidFill>
                  <a:srgbClr val="000000"/>
                </a:solidFill>
                <a:effectLst/>
                <a:latin typeface="Arial Unicode MS" pitchFamily="34" charset="-128"/>
                <a:cs typeface="Arial" pitchFamily="34" charset="0"/>
              </a:rPr>
              <a:t>java.lang.InterruptedException</a:t>
            </a:r>
            <a:r>
              <a:rPr kumimoji="0" lang="en-US" b="0" i="0" u="none" strike="noStrike" cap="none" normalizeH="0" baseline="0" dirty="0">
                <a:ln>
                  <a:noFill/>
                </a:ln>
                <a:solidFill>
                  <a:srgbClr val="000000"/>
                </a:solidFill>
                <a:effectLst/>
                <a:latin typeface="Arial Unicode MS" pitchFamily="34" charset="-128"/>
                <a:cs typeface="Arial" pitchFamily="34" charset="0"/>
              </a:rPr>
              <a:t>: sleep interrupted thread is running...</a:t>
            </a:r>
            <a:r>
              <a:rPr kumimoji="0" lang="en-US" b="0" i="0" u="none" strike="noStrike" cap="none" normalizeH="0" baseline="0" dirty="0">
                <a:ln>
                  <a:noFill/>
                </a:ln>
                <a:solidFill>
                  <a:schemeClr val="tx1"/>
                </a:solidFill>
                <a:effectLst/>
                <a:latin typeface="Arial" pitchFamily="34" charset="0"/>
                <a:cs typeface="Arial" pitchFamily="34" charset="0"/>
              </a:rPr>
              <a:t> </a:t>
            </a:r>
          </a:p>
        </p:txBody>
      </p:sp>
      <p:graphicFrame>
        <p:nvGraphicFramePr>
          <p:cNvPr id="7" name="Table 6"/>
          <p:cNvGraphicFramePr>
            <a:graphicFrameLocks noGrp="1"/>
          </p:cNvGraphicFramePr>
          <p:nvPr>
            <p:extLst>
              <p:ext uri="{D42A27DB-BD31-4B8C-83A1-F6EECF244321}">
                <p14:modId xmlns:p14="http://schemas.microsoft.com/office/powerpoint/2010/main" val="615528891"/>
              </p:ext>
            </p:extLst>
          </p:nvPr>
        </p:nvGraphicFramePr>
        <p:xfrm>
          <a:off x="5257800" y="2667000"/>
          <a:ext cx="3352800" cy="1767840"/>
        </p:xfrm>
        <a:graphic>
          <a:graphicData uri="http://schemas.openxmlformats.org/drawingml/2006/table">
            <a:tbl>
              <a:tblPr/>
              <a:tblGrid>
                <a:gridCol w="3352800">
                  <a:extLst>
                    <a:ext uri="{9D8B030D-6E8A-4147-A177-3AD203B41FA5}">
                      <a16:colId xmlns:a16="http://schemas.microsoft.com/office/drawing/2014/main" val="20000"/>
                    </a:ext>
                  </a:extLst>
                </a:gridCol>
              </a:tblGrid>
              <a:tr h="0">
                <a:tc>
                  <a:txBody>
                    <a:bodyPr/>
                    <a:lstStyle/>
                    <a:p>
                      <a:pPr algn="just"/>
                      <a:r>
                        <a:rPr lang="en-US" sz="2200" b="0" i="0" dirty="0">
                          <a:solidFill>
                            <a:srgbClr val="000000"/>
                          </a:solidFill>
                          <a:effectLst/>
                          <a:latin typeface="+mj-lt"/>
                        </a:rPr>
                        <a:t>In this example, after interrupting the thread, we handle the exception, so it will break out the sleeping but will not stop working.</a:t>
                      </a: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81583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57800" y="152400"/>
            <a:ext cx="3733800" cy="1292662"/>
          </a:xfrm>
          <a:prstGeom prst="rect">
            <a:avLst/>
          </a:prstGeom>
        </p:spPr>
        <p:txBody>
          <a:bodyPr wrap="square">
            <a:spAutoFit/>
          </a:bodyPr>
          <a:lstStyle/>
          <a:p>
            <a:pPr algn="ctr"/>
            <a:r>
              <a:rPr lang="en-US" sz="2600" dirty="0"/>
              <a:t>Example of interrupting thread that behaves normally</a:t>
            </a:r>
          </a:p>
        </p:txBody>
      </p:sp>
      <p:sp>
        <p:nvSpPr>
          <p:cNvPr id="5" name="Rectangle 4"/>
          <p:cNvSpPr/>
          <p:nvPr/>
        </p:nvSpPr>
        <p:spPr>
          <a:xfrm>
            <a:off x="5257800" y="1981200"/>
            <a:ext cx="3543300" cy="2677656"/>
          </a:xfrm>
          <a:prstGeom prst="rect">
            <a:avLst/>
          </a:prstGeom>
          <a:ln>
            <a:solidFill>
              <a:schemeClr val="tx1"/>
            </a:solidFill>
          </a:ln>
        </p:spPr>
        <p:txBody>
          <a:bodyPr wrap="square">
            <a:spAutoFit/>
          </a:bodyPr>
          <a:lstStyle/>
          <a:p>
            <a:pPr algn="just"/>
            <a:r>
              <a:rPr lang="en-US" sz="2400" dirty="0"/>
              <a:t>If thread is not in sleeping or waiting state, calling the interrupt() method sets the interrupted flag to true that can be used to stop the thread by the java programmer later.</a:t>
            </a:r>
          </a:p>
        </p:txBody>
      </p:sp>
      <p:sp>
        <p:nvSpPr>
          <p:cNvPr id="6" name="Rectangle 5"/>
          <p:cNvSpPr/>
          <p:nvPr/>
        </p:nvSpPr>
        <p:spPr>
          <a:xfrm>
            <a:off x="228600" y="152400"/>
            <a:ext cx="4572000" cy="5047536"/>
          </a:xfrm>
          <a:prstGeom prst="rect">
            <a:avLst/>
          </a:prstGeom>
          <a:ln>
            <a:solidFill>
              <a:schemeClr val="tx1"/>
            </a:solidFill>
          </a:ln>
        </p:spPr>
        <p:txBody>
          <a:bodyPr>
            <a:spAutoFit/>
          </a:bodyPr>
          <a:lstStyle/>
          <a:p>
            <a:r>
              <a:rPr lang="en-US" sz="2300" b="1" dirty="0"/>
              <a:t>class</a:t>
            </a:r>
            <a:r>
              <a:rPr lang="en-US" sz="2300" dirty="0"/>
              <a:t> TestInterruptingThread3 </a:t>
            </a:r>
            <a:r>
              <a:rPr lang="en-US" sz="2300" b="1" dirty="0"/>
              <a:t>extends</a:t>
            </a:r>
            <a:r>
              <a:rPr lang="en-US" sz="2300" dirty="0"/>
              <a:t> Thread{ </a:t>
            </a:r>
          </a:p>
          <a:p>
            <a:r>
              <a:rPr lang="en-US" sz="2300" b="1" dirty="0"/>
              <a:t>public</a:t>
            </a:r>
            <a:r>
              <a:rPr lang="en-US" sz="2300" dirty="0"/>
              <a:t> </a:t>
            </a:r>
            <a:r>
              <a:rPr lang="en-US" sz="2300" b="1" dirty="0"/>
              <a:t>void</a:t>
            </a:r>
            <a:r>
              <a:rPr lang="en-US" sz="2300" dirty="0"/>
              <a:t> run(){  </a:t>
            </a:r>
          </a:p>
          <a:p>
            <a:r>
              <a:rPr lang="en-US" sz="2300" b="1" dirty="0"/>
              <a:t>for</a:t>
            </a:r>
            <a:r>
              <a:rPr lang="en-US" sz="2300" dirty="0"/>
              <a:t>(</a:t>
            </a:r>
            <a:r>
              <a:rPr lang="en-US" sz="2300" b="1" dirty="0" err="1"/>
              <a:t>int</a:t>
            </a:r>
            <a:r>
              <a:rPr lang="en-US" sz="2300" dirty="0"/>
              <a:t> i=1;i&lt;=5;i++)  </a:t>
            </a:r>
          </a:p>
          <a:p>
            <a:r>
              <a:rPr lang="en-US" sz="2300" dirty="0" err="1"/>
              <a:t>System.out.println</a:t>
            </a:r>
            <a:r>
              <a:rPr lang="en-US" sz="2300" dirty="0"/>
              <a:t>(i);  </a:t>
            </a:r>
          </a:p>
          <a:p>
            <a:r>
              <a:rPr lang="en-US" sz="2300" dirty="0"/>
              <a:t>}  </a:t>
            </a:r>
          </a:p>
          <a:p>
            <a:r>
              <a:rPr lang="en-US" sz="2300" b="1" dirty="0"/>
              <a:t>public</a:t>
            </a:r>
            <a:r>
              <a:rPr lang="en-US" sz="2300" dirty="0"/>
              <a:t> </a:t>
            </a:r>
            <a:r>
              <a:rPr lang="en-US" sz="2300" b="1" dirty="0"/>
              <a:t>static</a:t>
            </a:r>
            <a:r>
              <a:rPr lang="en-US" sz="2300" dirty="0"/>
              <a:t> </a:t>
            </a:r>
            <a:r>
              <a:rPr lang="en-US" sz="2300" b="1" dirty="0"/>
              <a:t>void</a:t>
            </a:r>
            <a:r>
              <a:rPr lang="en-US" sz="2300" dirty="0"/>
              <a:t> main(String </a:t>
            </a:r>
            <a:r>
              <a:rPr lang="en-US" sz="2300" dirty="0" err="1"/>
              <a:t>args</a:t>
            </a:r>
            <a:r>
              <a:rPr lang="en-US" sz="2300" dirty="0"/>
              <a:t>[]){  </a:t>
            </a:r>
          </a:p>
          <a:p>
            <a:r>
              <a:rPr lang="en-US" sz="2300" dirty="0"/>
              <a:t>TestInterruptingThread3 t1=</a:t>
            </a:r>
            <a:r>
              <a:rPr lang="en-US" sz="2300" b="1" dirty="0"/>
              <a:t>new</a:t>
            </a:r>
            <a:r>
              <a:rPr lang="en-US" sz="2300" dirty="0"/>
              <a:t> TestInterruptingThread3();  </a:t>
            </a:r>
          </a:p>
          <a:p>
            <a:r>
              <a:rPr lang="en-US" sz="2300" dirty="0"/>
              <a:t>t1.start();  </a:t>
            </a:r>
          </a:p>
          <a:p>
            <a:r>
              <a:rPr lang="en-US" sz="2300" dirty="0"/>
              <a:t>t1.interrupt();  </a:t>
            </a:r>
          </a:p>
          <a:p>
            <a:r>
              <a:rPr lang="en-US" sz="2300" dirty="0"/>
              <a:t>}  </a:t>
            </a:r>
          </a:p>
          <a:p>
            <a:r>
              <a:rPr lang="en-US" sz="2300" dirty="0"/>
              <a:t>} </a:t>
            </a:r>
          </a:p>
        </p:txBody>
      </p:sp>
      <p:sp>
        <p:nvSpPr>
          <p:cNvPr id="7" name="Rectangle 1"/>
          <p:cNvSpPr>
            <a:spLocks noChangeArrowheads="1"/>
          </p:cNvSpPr>
          <p:nvPr/>
        </p:nvSpPr>
        <p:spPr bwMode="auto">
          <a:xfrm>
            <a:off x="1752600" y="5255356"/>
            <a:ext cx="1121440" cy="14747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6654" tIns="44436" rIns="91440" bIns="44436"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Output:1 </a:t>
            </a:r>
          </a:p>
          <a:p>
            <a:pPr marL="0" marR="0" lvl="0" indent="0" algn="just" defTabSz="914400" rtl="0" eaLnBrk="1" fontAlgn="base" latinLnBrk="0" hangingPunct="1">
              <a:lnSpc>
                <a:spcPct val="100000"/>
              </a:lnSpc>
              <a:spcBef>
                <a:spcPct val="0"/>
              </a:spcBef>
              <a:spcAft>
                <a:spcPct val="0"/>
              </a:spcAft>
              <a:buClrTx/>
              <a:buSzTx/>
              <a:buFontTx/>
              <a:buNone/>
              <a:tabLst/>
            </a:pPr>
            <a:r>
              <a:rPr lang="en-US" dirty="0">
                <a:solidFill>
                  <a:srgbClr val="000000"/>
                </a:solidFill>
                <a:latin typeface="Arial Unicode MS" pitchFamily="34" charset="-128"/>
                <a:cs typeface="Arial" pitchFamily="34" charset="0"/>
              </a:rPr>
              <a:t>            </a:t>
            </a:r>
            <a:r>
              <a:rPr kumimoji="0" lang="en-US" b="0" i="0" u="none" strike="noStrike" cap="none" normalizeH="0" baseline="0" dirty="0">
                <a:ln>
                  <a:noFill/>
                </a:ln>
                <a:solidFill>
                  <a:srgbClr val="000000"/>
                </a:solidFill>
                <a:effectLst/>
                <a:latin typeface="Arial Unicode MS" pitchFamily="34" charset="-128"/>
                <a:cs typeface="Arial" pitchFamily="34" charset="0"/>
              </a:rPr>
              <a:t>2 </a:t>
            </a:r>
          </a:p>
          <a:p>
            <a:pPr marL="0" marR="0" lvl="0" indent="0" algn="just" defTabSz="914400" rtl="0" eaLnBrk="1" fontAlgn="base" latinLnBrk="0" hangingPunct="1">
              <a:lnSpc>
                <a:spcPct val="100000"/>
              </a:lnSpc>
              <a:spcBef>
                <a:spcPct val="0"/>
              </a:spcBef>
              <a:spcAft>
                <a:spcPct val="0"/>
              </a:spcAft>
              <a:buClrTx/>
              <a:buSzTx/>
              <a:buFontTx/>
              <a:buNone/>
              <a:tabLst/>
            </a:pPr>
            <a:r>
              <a:rPr lang="en-US" dirty="0">
                <a:solidFill>
                  <a:srgbClr val="000000"/>
                </a:solidFill>
                <a:latin typeface="Arial Unicode MS" pitchFamily="34" charset="-128"/>
                <a:cs typeface="Arial" pitchFamily="34" charset="0"/>
              </a:rPr>
              <a:t>            </a:t>
            </a:r>
            <a:r>
              <a:rPr kumimoji="0" lang="en-US" b="0" i="0" u="none" strike="noStrike" cap="none" normalizeH="0" baseline="0" dirty="0">
                <a:ln>
                  <a:noFill/>
                </a:ln>
                <a:solidFill>
                  <a:srgbClr val="000000"/>
                </a:solidFill>
                <a:effectLst/>
                <a:latin typeface="Arial Unicode MS" pitchFamily="34" charset="-128"/>
                <a:cs typeface="Arial" pitchFamily="34" charset="0"/>
              </a:rPr>
              <a:t>3 </a:t>
            </a:r>
          </a:p>
          <a:p>
            <a:pPr marL="0" marR="0" lvl="0" indent="0" algn="just" defTabSz="914400" rtl="0" eaLnBrk="1" fontAlgn="base" latinLnBrk="0" hangingPunct="1">
              <a:lnSpc>
                <a:spcPct val="100000"/>
              </a:lnSpc>
              <a:spcBef>
                <a:spcPct val="0"/>
              </a:spcBef>
              <a:spcAft>
                <a:spcPct val="0"/>
              </a:spcAft>
              <a:buClrTx/>
              <a:buSzTx/>
              <a:buFontTx/>
              <a:buNone/>
              <a:tabLst/>
            </a:pPr>
            <a:r>
              <a:rPr lang="en-US" dirty="0">
                <a:solidFill>
                  <a:srgbClr val="000000"/>
                </a:solidFill>
                <a:latin typeface="Arial Unicode MS" pitchFamily="34" charset="-128"/>
                <a:cs typeface="Arial" pitchFamily="34" charset="0"/>
              </a:rPr>
              <a:t>            </a:t>
            </a:r>
            <a:r>
              <a:rPr kumimoji="0" lang="en-US" b="0" i="0" u="none" strike="noStrike" cap="none" normalizeH="0" baseline="0" dirty="0">
                <a:ln>
                  <a:noFill/>
                </a:ln>
                <a:solidFill>
                  <a:srgbClr val="000000"/>
                </a:solidFill>
                <a:effectLst/>
                <a:latin typeface="Arial Unicode MS" pitchFamily="34" charset="-128"/>
                <a:cs typeface="Arial" pitchFamily="34" charset="0"/>
              </a:rPr>
              <a:t>4 </a:t>
            </a:r>
          </a:p>
          <a:p>
            <a:pPr marL="0" marR="0" lvl="0" indent="0" algn="just" defTabSz="914400" rtl="0" eaLnBrk="1" fontAlgn="base" latinLnBrk="0" hangingPunct="1">
              <a:lnSpc>
                <a:spcPct val="100000"/>
              </a:lnSpc>
              <a:spcBef>
                <a:spcPct val="0"/>
              </a:spcBef>
              <a:spcAft>
                <a:spcPct val="0"/>
              </a:spcAft>
              <a:buClrTx/>
              <a:buSzTx/>
              <a:buFontTx/>
              <a:buNone/>
              <a:tabLst/>
            </a:pPr>
            <a:r>
              <a:rPr lang="en-US" dirty="0">
                <a:solidFill>
                  <a:srgbClr val="000000"/>
                </a:solidFill>
                <a:latin typeface="Arial Unicode MS" pitchFamily="34" charset="-128"/>
                <a:cs typeface="Arial" pitchFamily="34" charset="0"/>
              </a:rPr>
              <a:t>            </a:t>
            </a:r>
            <a:r>
              <a:rPr kumimoji="0" lang="en-US" b="0" i="0" u="none" strike="noStrike" cap="none" normalizeH="0" baseline="0" dirty="0">
                <a:ln>
                  <a:noFill/>
                </a:ln>
                <a:solidFill>
                  <a:srgbClr val="000000"/>
                </a:solidFill>
                <a:effectLst/>
                <a:latin typeface="Arial Unicode MS" pitchFamily="34" charset="-128"/>
                <a:cs typeface="Arial" pitchFamily="34" charset="0"/>
              </a:rPr>
              <a:t>5</a:t>
            </a:r>
            <a:r>
              <a:rPr kumimoji="0" lang="en-US" b="0" i="0" u="none" strike="noStrike" cap="none" normalizeH="0" baseline="0" dirty="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3004154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958"/>
            <a:ext cx="8229600" cy="563562"/>
          </a:xfrm>
        </p:spPr>
        <p:txBody>
          <a:bodyPr>
            <a:normAutofit/>
          </a:bodyPr>
          <a:lstStyle/>
          <a:p>
            <a:r>
              <a:rPr lang="en-US" sz="2800" dirty="0"/>
              <a:t>What about </a:t>
            </a:r>
            <a:r>
              <a:rPr lang="en-US" sz="2800" dirty="0" err="1"/>
              <a:t>isInterrupted</a:t>
            </a:r>
            <a:r>
              <a:rPr lang="en-US" sz="2800" dirty="0"/>
              <a:t> and interrupted method?</a:t>
            </a:r>
          </a:p>
        </p:txBody>
      </p:sp>
      <p:sp>
        <p:nvSpPr>
          <p:cNvPr id="4" name="Rectangle 3"/>
          <p:cNvSpPr/>
          <p:nvPr/>
        </p:nvSpPr>
        <p:spPr>
          <a:xfrm>
            <a:off x="55420" y="670824"/>
            <a:ext cx="5943600" cy="5909310"/>
          </a:xfrm>
          <a:prstGeom prst="rect">
            <a:avLst/>
          </a:prstGeom>
        </p:spPr>
        <p:txBody>
          <a:bodyPr wrap="square">
            <a:spAutoFit/>
          </a:bodyPr>
          <a:lstStyle/>
          <a:p>
            <a:r>
              <a:rPr lang="en-US" b="1" dirty="0"/>
              <a:t>public</a:t>
            </a:r>
            <a:r>
              <a:rPr lang="en-US" dirty="0"/>
              <a:t> </a:t>
            </a:r>
            <a:r>
              <a:rPr lang="en-US" b="1" dirty="0"/>
              <a:t>class</a:t>
            </a:r>
            <a:r>
              <a:rPr lang="en-US" dirty="0"/>
              <a:t> TestInterruptingThread4 </a:t>
            </a:r>
            <a:r>
              <a:rPr lang="en-US" b="1" dirty="0"/>
              <a:t>extends</a:t>
            </a:r>
            <a:r>
              <a:rPr lang="en-US" dirty="0"/>
              <a:t> Thread{  </a:t>
            </a:r>
          </a:p>
          <a:p>
            <a:r>
              <a:rPr lang="en-US" b="1" dirty="0"/>
              <a:t>public</a:t>
            </a:r>
            <a:r>
              <a:rPr lang="en-US" dirty="0"/>
              <a:t> </a:t>
            </a:r>
            <a:r>
              <a:rPr lang="en-US" b="1" dirty="0"/>
              <a:t>void</a:t>
            </a:r>
            <a:r>
              <a:rPr lang="en-US" dirty="0"/>
              <a:t> run(){  </a:t>
            </a:r>
          </a:p>
          <a:p>
            <a:r>
              <a:rPr lang="en-US" b="1" dirty="0"/>
              <a:t>for</a:t>
            </a:r>
            <a:r>
              <a:rPr lang="en-US" dirty="0"/>
              <a:t>(</a:t>
            </a:r>
            <a:r>
              <a:rPr lang="en-US" b="1" dirty="0" err="1"/>
              <a:t>int</a:t>
            </a:r>
            <a:r>
              <a:rPr lang="en-US" dirty="0"/>
              <a:t> i=1;i&lt;=2;i++){  </a:t>
            </a:r>
          </a:p>
          <a:p>
            <a:r>
              <a:rPr lang="en-US" b="1" dirty="0"/>
              <a:t>if</a:t>
            </a:r>
            <a:r>
              <a:rPr lang="en-US" dirty="0"/>
              <a:t>(</a:t>
            </a:r>
            <a:r>
              <a:rPr lang="en-US" dirty="0" err="1"/>
              <a:t>Thread.interrupted</a:t>
            </a:r>
            <a:r>
              <a:rPr lang="en-US" dirty="0"/>
              <a:t>()){  </a:t>
            </a:r>
          </a:p>
          <a:p>
            <a:r>
              <a:rPr lang="en-US" dirty="0" err="1"/>
              <a:t>System.out.println</a:t>
            </a:r>
            <a:r>
              <a:rPr lang="en-US" dirty="0"/>
              <a:t>("code for interrupted thread");  </a:t>
            </a:r>
          </a:p>
          <a:p>
            <a:r>
              <a:rPr lang="en-US" dirty="0"/>
              <a:t>}  </a:t>
            </a:r>
          </a:p>
          <a:p>
            <a:r>
              <a:rPr lang="en-US" b="1" dirty="0"/>
              <a:t>else</a:t>
            </a:r>
            <a:r>
              <a:rPr lang="en-US" dirty="0"/>
              <a:t>{  </a:t>
            </a:r>
          </a:p>
          <a:p>
            <a:r>
              <a:rPr lang="en-US" dirty="0" err="1"/>
              <a:t>System.out.println</a:t>
            </a:r>
            <a:r>
              <a:rPr lang="en-US" dirty="0"/>
              <a:t>("code for normal thread");  </a:t>
            </a:r>
          </a:p>
          <a:p>
            <a:r>
              <a:rPr lang="en-US" dirty="0"/>
              <a:t>}  </a:t>
            </a:r>
          </a:p>
          <a:p>
            <a:r>
              <a:rPr lang="en-US" dirty="0"/>
              <a:t>}//end of for loop  </a:t>
            </a:r>
          </a:p>
          <a:p>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p>
          <a:p>
            <a:r>
              <a:rPr lang="en-US" dirty="0"/>
              <a:t>TestInterruptingThread4 t1=</a:t>
            </a:r>
            <a:r>
              <a:rPr lang="en-US" b="1" dirty="0"/>
              <a:t>new</a:t>
            </a:r>
            <a:r>
              <a:rPr lang="en-US" dirty="0"/>
              <a:t> TestInterruptingThread4();  </a:t>
            </a:r>
          </a:p>
          <a:p>
            <a:r>
              <a:rPr lang="en-US" dirty="0"/>
              <a:t>TestInterruptingThread4 t2=</a:t>
            </a:r>
            <a:r>
              <a:rPr lang="en-US" b="1" dirty="0"/>
              <a:t>new</a:t>
            </a:r>
            <a:r>
              <a:rPr lang="en-US" dirty="0"/>
              <a:t> TestInterruptingThread4();  </a:t>
            </a:r>
          </a:p>
          <a:p>
            <a:r>
              <a:rPr lang="en-US" dirty="0"/>
              <a:t>  </a:t>
            </a:r>
          </a:p>
          <a:p>
            <a:r>
              <a:rPr lang="en-US" dirty="0"/>
              <a:t>t1.start();  </a:t>
            </a:r>
          </a:p>
          <a:p>
            <a:r>
              <a:rPr lang="en-US" dirty="0"/>
              <a:t>t1.interrupt();  </a:t>
            </a:r>
          </a:p>
          <a:p>
            <a:r>
              <a:rPr lang="en-US" dirty="0"/>
              <a:t>t2.start();  </a:t>
            </a:r>
          </a:p>
          <a:p>
            <a:r>
              <a:rPr lang="en-US" dirty="0"/>
              <a:t>}  </a:t>
            </a:r>
          </a:p>
          <a:p>
            <a:r>
              <a:rPr lang="en-US" dirty="0"/>
              <a:t>}  </a:t>
            </a:r>
          </a:p>
        </p:txBody>
      </p:sp>
      <p:sp>
        <p:nvSpPr>
          <p:cNvPr id="5" name="Rectangle 1"/>
          <p:cNvSpPr>
            <a:spLocks noChangeArrowheads="1"/>
          </p:cNvSpPr>
          <p:nvPr/>
        </p:nvSpPr>
        <p:spPr bwMode="auto">
          <a:xfrm>
            <a:off x="5382491" y="5105400"/>
            <a:ext cx="2971800" cy="1474734"/>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6654" tIns="44436" rIns="91440" bIns="44436"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Code for interrupted thread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code for normal thread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code for normal thread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code for normal thread</a:t>
            </a:r>
            <a:r>
              <a:rPr kumimoji="0" lang="en-US" b="0" i="0" u="none" strike="noStrike" cap="none" normalizeH="0" baseline="0" dirty="0">
                <a:ln>
                  <a:noFill/>
                </a:ln>
                <a:solidFill>
                  <a:schemeClr val="tx1"/>
                </a:solidFill>
                <a:effectLst/>
                <a:latin typeface="Arial" pitchFamily="34" charset="0"/>
                <a:cs typeface="Arial" pitchFamily="34" charset="0"/>
              </a:rPr>
              <a:t> </a:t>
            </a:r>
          </a:p>
        </p:txBody>
      </p:sp>
      <p:sp>
        <p:nvSpPr>
          <p:cNvPr id="6" name="Rectangle 5"/>
          <p:cNvSpPr/>
          <p:nvPr/>
        </p:nvSpPr>
        <p:spPr>
          <a:xfrm>
            <a:off x="5638800" y="1858373"/>
            <a:ext cx="3124200" cy="1754326"/>
          </a:xfrm>
          <a:prstGeom prst="rect">
            <a:avLst/>
          </a:prstGeom>
          <a:ln>
            <a:solidFill>
              <a:schemeClr val="tx1"/>
            </a:solidFill>
          </a:ln>
        </p:spPr>
        <p:txBody>
          <a:bodyPr wrap="square">
            <a:spAutoFit/>
          </a:bodyPr>
          <a:lstStyle/>
          <a:p>
            <a:r>
              <a:rPr lang="en-US" dirty="0"/>
              <a:t>The </a:t>
            </a:r>
            <a:r>
              <a:rPr lang="en-US" dirty="0" err="1"/>
              <a:t>isInterrupted</a:t>
            </a:r>
            <a:r>
              <a:rPr lang="en-US" dirty="0"/>
              <a:t>() method returns the interrupted flag either true or false. The static interrupted() method returns the interrupted flag </a:t>
            </a:r>
            <a:r>
              <a:rPr lang="en-US" dirty="0" err="1"/>
              <a:t>afterthat</a:t>
            </a:r>
            <a:r>
              <a:rPr lang="en-US" dirty="0"/>
              <a:t> it sets the flag to false if it is true.</a:t>
            </a:r>
          </a:p>
        </p:txBody>
      </p:sp>
    </p:spTree>
    <p:extLst>
      <p:ext uri="{BB962C8B-B14F-4D97-AF65-F5344CB8AC3E}">
        <p14:creationId xmlns:p14="http://schemas.microsoft.com/office/powerpoint/2010/main" val="2216408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362200"/>
            <a:ext cx="8229600" cy="1143000"/>
          </a:xfrm>
        </p:spPr>
        <p:txBody>
          <a:bodyPr/>
          <a:lstStyle/>
          <a:p>
            <a:r>
              <a:rPr lang="en-US" dirty="0"/>
              <a:t>Thank you</a:t>
            </a:r>
          </a:p>
        </p:txBody>
      </p:sp>
    </p:spTree>
    <p:extLst>
      <p:ext uri="{BB962C8B-B14F-4D97-AF65-F5344CB8AC3E}">
        <p14:creationId xmlns:p14="http://schemas.microsoft.com/office/powerpoint/2010/main" val="3934899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dead lock</a:t>
            </a:r>
          </a:p>
        </p:txBody>
      </p:sp>
      <p:sp>
        <p:nvSpPr>
          <p:cNvPr id="3" name="Content Placeholder 2"/>
          <p:cNvSpPr>
            <a:spLocks noGrp="1"/>
          </p:cNvSpPr>
          <p:nvPr>
            <p:ph idx="1"/>
          </p:nvPr>
        </p:nvSpPr>
        <p:spPr/>
        <p:txBody>
          <a:bodyPr>
            <a:normAutofit/>
          </a:bodyPr>
          <a:lstStyle/>
          <a:p>
            <a:pPr algn="just"/>
            <a:r>
              <a:rPr lang="en-US" sz="2600" dirty="0"/>
              <a:t>Deadlock in java is a part of multithreading. Deadlock can occur in a situation when a thread is waiting for an object lock, that is acquired by another thread and second thread is waiting for an object lock that is acquired by first thread. Since, both threads are waiting for each other to release the lock, the condition is called deadlock.</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495800"/>
            <a:ext cx="5433100" cy="184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572000" cy="5909310"/>
          </a:xfrm>
          <a:prstGeom prst="rect">
            <a:avLst/>
          </a:prstGeom>
          <a:ln>
            <a:solidFill>
              <a:schemeClr val="accent1"/>
            </a:solidFill>
          </a:ln>
        </p:spPr>
        <p:txBody>
          <a:bodyPr>
            <a:spAutoFit/>
          </a:bodyPr>
          <a:lstStyle/>
          <a:p>
            <a:r>
              <a:rPr lang="en-US" b="1" dirty="0"/>
              <a:t>public</a:t>
            </a:r>
            <a:r>
              <a:rPr lang="en-US" dirty="0"/>
              <a:t> </a:t>
            </a:r>
            <a:r>
              <a:rPr lang="en-US" b="1" dirty="0"/>
              <a:t>class</a:t>
            </a:r>
            <a:r>
              <a:rPr lang="en-US" dirty="0"/>
              <a:t> TestDeadlockExample1 {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r>
              <a:rPr lang="en-US" dirty="0"/>
              <a:t>    </a:t>
            </a:r>
            <a:r>
              <a:rPr lang="en-US" b="1" dirty="0"/>
              <a:t>final</a:t>
            </a:r>
            <a:r>
              <a:rPr lang="en-US" dirty="0"/>
              <a:t> String resource1 = “Md. Rahim";  </a:t>
            </a:r>
          </a:p>
          <a:p>
            <a:r>
              <a:rPr lang="en-US" dirty="0"/>
              <a:t>    </a:t>
            </a:r>
            <a:r>
              <a:rPr lang="en-US" b="1" dirty="0"/>
              <a:t>final</a:t>
            </a:r>
            <a:r>
              <a:rPr lang="en-US" dirty="0"/>
              <a:t> String resource2 = “Md. </a:t>
            </a:r>
            <a:r>
              <a:rPr lang="en-US" dirty="0" err="1"/>
              <a:t>Karim</a:t>
            </a:r>
            <a:r>
              <a:rPr lang="en-US" dirty="0"/>
              <a:t>";  </a:t>
            </a:r>
          </a:p>
          <a:p>
            <a:r>
              <a:rPr lang="en-US" dirty="0"/>
              <a:t>    // t1 tries to lock resource1 then resource2  </a:t>
            </a:r>
          </a:p>
          <a:p>
            <a:r>
              <a:rPr lang="en-US" dirty="0"/>
              <a:t>    Thread t1 = </a:t>
            </a:r>
            <a:r>
              <a:rPr lang="en-US" b="1" dirty="0"/>
              <a:t>new</a:t>
            </a:r>
            <a:r>
              <a:rPr lang="en-US" dirty="0"/>
              <a:t> Thread() {  </a:t>
            </a:r>
          </a:p>
          <a:p>
            <a:r>
              <a:rPr lang="en-US" dirty="0"/>
              <a:t>      </a:t>
            </a:r>
            <a:r>
              <a:rPr lang="en-US" b="1" dirty="0"/>
              <a:t>public</a:t>
            </a:r>
            <a:r>
              <a:rPr lang="en-US" dirty="0"/>
              <a:t> </a:t>
            </a:r>
            <a:r>
              <a:rPr lang="en-US" b="1" dirty="0"/>
              <a:t>void</a:t>
            </a:r>
            <a:r>
              <a:rPr lang="en-US" dirty="0"/>
              <a:t> run() {  </a:t>
            </a:r>
          </a:p>
          <a:p>
            <a:r>
              <a:rPr lang="en-US" dirty="0"/>
              <a:t>          </a:t>
            </a:r>
            <a:r>
              <a:rPr lang="en-US" b="1" dirty="0"/>
              <a:t>synchronized</a:t>
            </a:r>
            <a:r>
              <a:rPr lang="en-US" dirty="0"/>
              <a:t> (resource1) {  </a:t>
            </a:r>
          </a:p>
          <a:p>
            <a:r>
              <a:rPr lang="en-US" dirty="0"/>
              <a:t>           </a:t>
            </a:r>
            <a:r>
              <a:rPr lang="en-US" dirty="0" err="1"/>
              <a:t>System.out.println</a:t>
            </a:r>
            <a:r>
              <a:rPr lang="en-US" dirty="0"/>
              <a:t>("Thread 1: locked resource 1");  </a:t>
            </a:r>
          </a:p>
          <a:p>
            <a:r>
              <a:rPr lang="en-US" dirty="0"/>
              <a:t>  </a:t>
            </a:r>
          </a:p>
          <a:p>
            <a:r>
              <a:rPr lang="en-US" dirty="0"/>
              <a:t>           </a:t>
            </a:r>
            <a:r>
              <a:rPr lang="en-US" b="1" dirty="0"/>
              <a:t>try</a:t>
            </a:r>
            <a:r>
              <a:rPr lang="en-US" dirty="0"/>
              <a:t> { </a:t>
            </a:r>
            <a:r>
              <a:rPr lang="en-US" dirty="0" err="1"/>
              <a:t>Thread.sleep</a:t>
            </a:r>
            <a:r>
              <a:rPr lang="en-US" dirty="0"/>
              <a:t>(100);} </a:t>
            </a:r>
            <a:r>
              <a:rPr lang="en-US" b="1" dirty="0"/>
              <a:t>catch</a:t>
            </a:r>
            <a:r>
              <a:rPr lang="en-US" dirty="0"/>
              <a:t> (Exception e) {}  </a:t>
            </a:r>
          </a:p>
          <a:p>
            <a:r>
              <a:rPr lang="en-US" dirty="0"/>
              <a:t>  </a:t>
            </a:r>
          </a:p>
          <a:p>
            <a:r>
              <a:rPr lang="en-US" dirty="0"/>
              <a:t>           </a:t>
            </a:r>
            <a:r>
              <a:rPr lang="en-US" b="1" dirty="0"/>
              <a:t>synchronized</a:t>
            </a:r>
            <a:r>
              <a:rPr lang="en-US" dirty="0"/>
              <a:t> (resource2) {  </a:t>
            </a:r>
          </a:p>
          <a:p>
            <a:r>
              <a:rPr lang="en-US" dirty="0"/>
              <a:t>            </a:t>
            </a:r>
            <a:r>
              <a:rPr lang="en-US" dirty="0" err="1"/>
              <a:t>System.out.println</a:t>
            </a:r>
            <a:r>
              <a:rPr lang="en-US" dirty="0"/>
              <a:t>("Thread 1: locked resource 2");  </a:t>
            </a:r>
          </a:p>
          <a:p>
            <a:r>
              <a:rPr lang="en-US" dirty="0"/>
              <a:t>           }  </a:t>
            </a:r>
          </a:p>
          <a:p>
            <a:r>
              <a:rPr lang="en-US" dirty="0"/>
              <a:t>         }  </a:t>
            </a:r>
          </a:p>
          <a:p>
            <a:r>
              <a:rPr lang="en-US" dirty="0"/>
              <a:t>      }  </a:t>
            </a:r>
          </a:p>
          <a:p>
            <a:r>
              <a:rPr lang="en-US" dirty="0"/>
              <a:t>    };                                // 1</a:t>
            </a:r>
          </a:p>
        </p:txBody>
      </p:sp>
      <p:sp>
        <p:nvSpPr>
          <p:cNvPr id="5" name="Rectangle 4"/>
          <p:cNvSpPr/>
          <p:nvPr/>
        </p:nvSpPr>
        <p:spPr>
          <a:xfrm>
            <a:off x="4572000" y="0"/>
            <a:ext cx="4572000" cy="5909310"/>
          </a:xfrm>
          <a:prstGeom prst="rect">
            <a:avLst/>
          </a:prstGeom>
          <a:ln>
            <a:solidFill>
              <a:schemeClr val="accent1"/>
            </a:solidFill>
          </a:ln>
        </p:spPr>
        <p:txBody>
          <a:bodyPr>
            <a:spAutoFit/>
          </a:bodyPr>
          <a:lstStyle/>
          <a:p>
            <a:r>
              <a:rPr lang="en-US" dirty="0"/>
              <a:t>// t2 tries to lock resource2 then resource1  </a:t>
            </a:r>
          </a:p>
          <a:p>
            <a:r>
              <a:rPr lang="en-US" dirty="0"/>
              <a:t>    Thread t2 = </a:t>
            </a:r>
            <a:r>
              <a:rPr lang="en-US" b="1" dirty="0"/>
              <a:t>new</a:t>
            </a:r>
            <a:r>
              <a:rPr lang="en-US" dirty="0"/>
              <a:t> Thread() {  </a:t>
            </a:r>
          </a:p>
          <a:p>
            <a:r>
              <a:rPr lang="en-US" dirty="0"/>
              <a:t>      </a:t>
            </a:r>
            <a:r>
              <a:rPr lang="en-US" b="1" dirty="0"/>
              <a:t>public</a:t>
            </a:r>
            <a:r>
              <a:rPr lang="en-US" dirty="0"/>
              <a:t> </a:t>
            </a:r>
            <a:r>
              <a:rPr lang="en-US" b="1" dirty="0"/>
              <a:t>void</a:t>
            </a:r>
            <a:r>
              <a:rPr lang="en-US" dirty="0"/>
              <a:t> run() {  </a:t>
            </a:r>
          </a:p>
          <a:p>
            <a:r>
              <a:rPr lang="en-US" dirty="0"/>
              <a:t>        </a:t>
            </a:r>
            <a:r>
              <a:rPr lang="en-US" b="1" dirty="0"/>
              <a:t>synchronized</a:t>
            </a:r>
            <a:r>
              <a:rPr lang="en-US" dirty="0"/>
              <a:t> (resource2) {  </a:t>
            </a:r>
          </a:p>
          <a:p>
            <a:r>
              <a:rPr lang="en-US" dirty="0"/>
              <a:t>          </a:t>
            </a:r>
            <a:r>
              <a:rPr lang="en-US" dirty="0" err="1"/>
              <a:t>System.out.println</a:t>
            </a:r>
            <a:r>
              <a:rPr lang="en-US" dirty="0"/>
              <a:t>("Thread 2: locked resource 2");  </a:t>
            </a:r>
          </a:p>
          <a:p>
            <a:r>
              <a:rPr lang="en-US" dirty="0"/>
              <a:t>  </a:t>
            </a:r>
          </a:p>
          <a:p>
            <a:r>
              <a:rPr lang="en-US" dirty="0"/>
              <a:t>          </a:t>
            </a:r>
            <a:r>
              <a:rPr lang="en-US" b="1" dirty="0"/>
              <a:t>try</a:t>
            </a:r>
            <a:r>
              <a:rPr lang="en-US" dirty="0"/>
              <a:t> { </a:t>
            </a:r>
            <a:r>
              <a:rPr lang="en-US" dirty="0" err="1"/>
              <a:t>Thread.sleep</a:t>
            </a:r>
            <a:r>
              <a:rPr lang="en-US" dirty="0"/>
              <a:t>(100);} </a:t>
            </a:r>
            <a:r>
              <a:rPr lang="en-US" b="1" dirty="0"/>
              <a:t>catch</a:t>
            </a:r>
            <a:r>
              <a:rPr lang="en-US" dirty="0"/>
              <a:t> (Exception e) {}  </a:t>
            </a:r>
          </a:p>
          <a:p>
            <a:r>
              <a:rPr lang="en-US" dirty="0"/>
              <a:t>  </a:t>
            </a:r>
          </a:p>
          <a:p>
            <a:r>
              <a:rPr lang="en-US" dirty="0"/>
              <a:t>          </a:t>
            </a:r>
            <a:r>
              <a:rPr lang="en-US" b="1" dirty="0"/>
              <a:t>synchronized</a:t>
            </a:r>
            <a:r>
              <a:rPr lang="en-US" dirty="0"/>
              <a:t> (resource1) {  </a:t>
            </a:r>
          </a:p>
          <a:p>
            <a:r>
              <a:rPr lang="en-US" dirty="0"/>
              <a:t>            </a:t>
            </a:r>
            <a:r>
              <a:rPr lang="en-US" dirty="0" err="1"/>
              <a:t>System.out.println</a:t>
            </a:r>
            <a:r>
              <a:rPr lang="en-US" dirty="0"/>
              <a:t>("Thread 2: locked resource 1");  </a:t>
            </a:r>
          </a:p>
          <a:p>
            <a:r>
              <a:rPr lang="en-US" dirty="0"/>
              <a:t>          }  </a:t>
            </a:r>
          </a:p>
          <a:p>
            <a:r>
              <a:rPr lang="en-US" dirty="0"/>
              <a:t>        }  </a:t>
            </a:r>
          </a:p>
          <a:p>
            <a:r>
              <a:rPr lang="en-US" dirty="0"/>
              <a:t>      }  </a:t>
            </a:r>
          </a:p>
          <a:p>
            <a:r>
              <a:rPr lang="en-US" dirty="0"/>
              <a:t>    };   </a:t>
            </a:r>
          </a:p>
          <a:p>
            <a:r>
              <a:rPr lang="en-US" dirty="0"/>
              <a:t>    t1.start();  </a:t>
            </a:r>
          </a:p>
          <a:p>
            <a:r>
              <a:rPr lang="en-US" dirty="0"/>
              <a:t>    t2.start();  </a:t>
            </a:r>
          </a:p>
          <a:p>
            <a:r>
              <a:rPr lang="en-US" dirty="0"/>
              <a:t>  }  </a:t>
            </a:r>
          </a:p>
          <a:p>
            <a:r>
              <a:rPr lang="en-US" dirty="0"/>
              <a:t>}                                       //2</a:t>
            </a:r>
          </a:p>
        </p:txBody>
      </p:sp>
      <p:sp>
        <p:nvSpPr>
          <p:cNvPr id="6" name="Rectangle 3"/>
          <p:cNvSpPr>
            <a:spLocks noChangeArrowheads="1"/>
          </p:cNvSpPr>
          <p:nvPr/>
        </p:nvSpPr>
        <p:spPr bwMode="auto">
          <a:xfrm>
            <a:off x="2600947" y="6077635"/>
            <a:ext cx="3942105"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Output: Thread 1: locked resource 1 </a:t>
            </a:r>
          </a:p>
          <a:p>
            <a:pPr marL="0" marR="0" lvl="0" indent="0" algn="just" defTabSz="914400" rtl="0" eaLnBrk="1" fontAlgn="base" latinLnBrk="0" hangingPunct="1">
              <a:lnSpc>
                <a:spcPct val="100000"/>
              </a:lnSpc>
              <a:spcBef>
                <a:spcPct val="0"/>
              </a:spcBef>
              <a:spcAft>
                <a:spcPct val="0"/>
              </a:spcAft>
              <a:buClrTx/>
              <a:buSzTx/>
              <a:buFontTx/>
              <a:buNone/>
              <a:tabLst/>
            </a:pPr>
            <a:r>
              <a:rPr lang="en-US" dirty="0">
                <a:solidFill>
                  <a:srgbClr val="000000"/>
                </a:solidFill>
                <a:latin typeface="Arial Unicode MS" pitchFamily="34" charset="-128"/>
                <a:cs typeface="Arial" pitchFamily="34" charset="0"/>
              </a:rPr>
              <a:t>             </a:t>
            </a:r>
            <a:r>
              <a:rPr kumimoji="0" lang="en-US" b="0" i="0" u="none" strike="noStrike" cap="none" normalizeH="0" baseline="0" dirty="0">
                <a:ln>
                  <a:noFill/>
                </a:ln>
                <a:solidFill>
                  <a:srgbClr val="000000"/>
                </a:solidFill>
                <a:effectLst/>
                <a:latin typeface="Arial Unicode MS" pitchFamily="34" charset="-128"/>
                <a:cs typeface="Arial" pitchFamily="34" charset="0"/>
              </a:rPr>
              <a:t>Thread 2: locked resource 2</a:t>
            </a:r>
            <a:r>
              <a:rPr kumimoji="0" lang="en-US" b="0" i="0" u="none" strike="noStrike" cap="none" normalizeH="0" baseline="0" dirty="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101248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An </a:t>
            </a:r>
            <a:r>
              <a:rPr lang="en-US" sz="2600" i="1" dirty="0"/>
              <a:t>interrupt</a:t>
            </a:r>
            <a:r>
              <a:rPr lang="en-US" sz="2600" dirty="0"/>
              <a:t> is an indication to a thread that it should stop what it is doing and do something else. It's up to the programmer to decide exactly how a thread responds to an interrupt, but it is very common for the thread to terminate. </a:t>
            </a:r>
          </a:p>
        </p:txBody>
      </p:sp>
      <p:sp>
        <p:nvSpPr>
          <p:cNvPr id="4" name="Title 1"/>
          <p:cNvSpPr>
            <a:spLocks noGrp="1"/>
          </p:cNvSpPr>
          <p:nvPr>
            <p:ph type="title"/>
          </p:nvPr>
        </p:nvSpPr>
        <p:spPr>
          <a:xfrm>
            <a:off x="457200" y="274638"/>
            <a:ext cx="8229600" cy="1143000"/>
          </a:xfrm>
        </p:spPr>
        <p:txBody>
          <a:bodyPr>
            <a:normAutofit/>
          </a:bodyPr>
          <a:lstStyle/>
          <a:p>
            <a:r>
              <a:rPr lang="en-US" sz="3600" b="1" dirty="0"/>
              <a:t>Thread interrupt</a:t>
            </a:r>
          </a:p>
        </p:txBody>
      </p:sp>
    </p:spTree>
    <p:extLst>
      <p:ext uri="{BB962C8B-B14F-4D97-AF65-F5344CB8AC3E}">
        <p14:creationId xmlns:p14="http://schemas.microsoft.com/office/powerpoint/2010/main" val="2291442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Thread interrupt</a:t>
            </a:r>
          </a:p>
        </p:txBody>
      </p:sp>
      <p:sp>
        <p:nvSpPr>
          <p:cNvPr id="3" name="Content Placeholder 2"/>
          <p:cNvSpPr>
            <a:spLocks noGrp="1"/>
          </p:cNvSpPr>
          <p:nvPr>
            <p:ph idx="1"/>
          </p:nvPr>
        </p:nvSpPr>
        <p:spPr/>
        <p:txBody>
          <a:bodyPr>
            <a:normAutofit/>
          </a:bodyPr>
          <a:lstStyle/>
          <a:p>
            <a:pPr algn="just"/>
            <a:r>
              <a:rPr lang="en-US" sz="2600" dirty="0"/>
              <a:t>If any thread is in sleeping or waiting state (i.e. sleep() or wait() is invoked), calling the interrupt() method on the thread, breaks out the sleeping or waiting state throwing </a:t>
            </a:r>
            <a:r>
              <a:rPr lang="en-US" sz="2600" dirty="0" err="1"/>
              <a:t>InterruptedException</a:t>
            </a:r>
            <a:r>
              <a:rPr lang="en-US" sz="2600" dirty="0"/>
              <a:t>. </a:t>
            </a:r>
          </a:p>
          <a:p>
            <a:pPr algn="just"/>
            <a:endParaRPr lang="en-US" sz="2600" dirty="0"/>
          </a:p>
          <a:p>
            <a:pPr algn="just"/>
            <a:r>
              <a:rPr lang="en-US" sz="2600" dirty="0"/>
              <a:t>If the thread is not in the sleeping or waiting state, calling the interrupt() method performs normal </a:t>
            </a:r>
            <a:r>
              <a:rPr lang="en-US" sz="2600" dirty="0" err="1"/>
              <a:t>behaviour</a:t>
            </a:r>
            <a:r>
              <a:rPr lang="en-US" sz="2600" dirty="0"/>
              <a:t> and doesn't interrupt the thread but sets the interrupt flag to true.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b="1" dirty="0"/>
              <a:t>Example : </a:t>
            </a:r>
            <a:r>
              <a:rPr lang="en-US" sz="2600" dirty="0"/>
              <a:t>Suppose there are two threads and If one of the threads is blocked in an invocation of the wait(), wait(long), or wait(long, </a:t>
            </a:r>
            <a:r>
              <a:rPr lang="en-US" sz="2600" dirty="0" err="1"/>
              <a:t>int</a:t>
            </a:r>
            <a:r>
              <a:rPr lang="en-US" sz="2600" dirty="0"/>
              <a:t>) methods of the Object class, or of the </a:t>
            </a:r>
            <a:r>
              <a:rPr lang="en-US" sz="2600" dirty="0">
                <a:hlinkClick r:id="rId2"/>
              </a:rPr>
              <a:t>join()</a:t>
            </a:r>
            <a:r>
              <a:rPr lang="en-US" sz="2600" dirty="0"/>
              <a:t>, join(long), join(long, </a:t>
            </a:r>
            <a:r>
              <a:rPr lang="en-US" sz="2600" dirty="0" err="1"/>
              <a:t>int</a:t>
            </a:r>
            <a:r>
              <a:rPr lang="en-US" sz="2600" dirty="0"/>
              <a:t>), sleep(long), or sleep(long, </a:t>
            </a:r>
            <a:r>
              <a:rPr lang="en-US" sz="2600" dirty="0" err="1"/>
              <a:t>int</a:t>
            </a:r>
            <a:r>
              <a:rPr lang="en-US" sz="2600" dirty="0"/>
              <a:t>), methods of this class, then its interrupt status will be cleared and it will receive an </a:t>
            </a:r>
            <a:r>
              <a:rPr lang="en-US" sz="2600" dirty="0" err="1"/>
              <a:t>InterruptedException</a:t>
            </a:r>
            <a:r>
              <a:rPr lang="en-US" sz="2600" dirty="0"/>
              <a:t>, which gives the chance to another thread to execute the corresponding run() method of another thread which results into high performance and reduces the waiting time of the threads.</a:t>
            </a:r>
          </a:p>
        </p:txBody>
      </p:sp>
      <p:sp>
        <p:nvSpPr>
          <p:cNvPr id="6" name="Title 1"/>
          <p:cNvSpPr>
            <a:spLocks noGrp="1"/>
          </p:cNvSpPr>
          <p:nvPr>
            <p:ph type="title"/>
          </p:nvPr>
        </p:nvSpPr>
        <p:spPr>
          <a:xfrm>
            <a:off x="457200" y="274638"/>
            <a:ext cx="8229600" cy="1143000"/>
          </a:xfrm>
        </p:spPr>
        <p:txBody>
          <a:bodyPr>
            <a:normAutofit/>
          </a:bodyPr>
          <a:lstStyle/>
          <a:p>
            <a:r>
              <a:rPr lang="en-US" sz="3600" b="1" dirty="0"/>
              <a:t>Thread interrupt</a:t>
            </a:r>
          </a:p>
        </p:txBody>
      </p:sp>
    </p:spTree>
    <p:extLst>
      <p:ext uri="{BB962C8B-B14F-4D97-AF65-F5344CB8AC3E}">
        <p14:creationId xmlns:p14="http://schemas.microsoft.com/office/powerpoint/2010/main" val="3882859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382000" cy="4525963"/>
          </a:xfrm>
        </p:spPr>
        <p:txBody>
          <a:bodyPr>
            <a:normAutofit/>
          </a:bodyPr>
          <a:lstStyle/>
          <a:p>
            <a:pPr marL="0" indent="0" algn="just">
              <a:buNone/>
            </a:pPr>
            <a:r>
              <a:rPr lang="en-US" sz="2600" dirty="0"/>
              <a:t>The 3 methods provided by the Thread class for interrupting a thread</a:t>
            </a:r>
          </a:p>
          <a:p>
            <a:pPr algn="just"/>
            <a:r>
              <a:rPr lang="en-US" sz="2600" b="1" dirty="0"/>
              <a:t>public void interrupt()</a:t>
            </a:r>
            <a:endParaRPr lang="en-US" sz="2600" dirty="0"/>
          </a:p>
          <a:p>
            <a:pPr algn="just"/>
            <a:r>
              <a:rPr lang="en-US" sz="2600" b="1" dirty="0"/>
              <a:t>public static </a:t>
            </a:r>
            <a:r>
              <a:rPr lang="en-US" sz="2600" b="1" dirty="0" err="1"/>
              <a:t>boolean</a:t>
            </a:r>
            <a:r>
              <a:rPr lang="en-US" sz="2600" b="1" dirty="0"/>
              <a:t> interrupted()</a:t>
            </a:r>
            <a:endParaRPr lang="en-US" sz="2600" dirty="0"/>
          </a:p>
          <a:p>
            <a:pPr algn="just"/>
            <a:r>
              <a:rPr lang="en-US" sz="2600" b="1" dirty="0"/>
              <a:t>public </a:t>
            </a:r>
            <a:r>
              <a:rPr lang="en-US" sz="2600" b="1" dirty="0" err="1"/>
              <a:t>boolean</a:t>
            </a:r>
            <a:r>
              <a:rPr lang="en-US" sz="2600" b="1" dirty="0"/>
              <a:t> </a:t>
            </a:r>
            <a:r>
              <a:rPr lang="en-US" sz="2600" b="1" dirty="0" err="1"/>
              <a:t>isInterrupted</a:t>
            </a:r>
            <a:r>
              <a:rPr lang="en-US" sz="2600" b="1" dirty="0"/>
              <a:t>()</a:t>
            </a:r>
            <a:endParaRPr lang="en-US" sz="2600" dirty="0"/>
          </a:p>
          <a:p>
            <a:pPr algn="just"/>
            <a:endParaRPr lang="en-US" sz="2600" dirty="0"/>
          </a:p>
        </p:txBody>
      </p:sp>
      <p:sp>
        <p:nvSpPr>
          <p:cNvPr id="9" name="Title 1"/>
          <p:cNvSpPr>
            <a:spLocks noGrp="1"/>
          </p:cNvSpPr>
          <p:nvPr>
            <p:ph type="title"/>
          </p:nvPr>
        </p:nvSpPr>
        <p:spPr>
          <a:xfrm>
            <a:off x="457200" y="274638"/>
            <a:ext cx="8229600" cy="1143000"/>
          </a:xfrm>
        </p:spPr>
        <p:txBody>
          <a:bodyPr>
            <a:normAutofit/>
          </a:bodyPr>
          <a:lstStyle/>
          <a:p>
            <a:r>
              <a:rPr lang="en-US" sz="3600" b="1" dirty="0"/>
              <a:t>Thread interrupt</a:t>
            </a:r>
          </a:p>
        </p:txBody>
      </p:sp>
    </p:spTree>
    <p:extLst>
      <p:ext uri="{BB962C8B-B14F-4D97-AF65-F5344CB8AC3E}">
        <p14:creationId xmlns:p14="http://schemas.microsoft.com/office/powerpoint/2010/main" val="3385664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8600" y="228600"/>
            <a:ext cx="8458200" cy="6463308"/>
          </a:xfrm>
          <a:prstGeom prst="rect">
            <a:avLst/>
          </a:prstGeom>
          <a:ln>
            <a:solidFill>
              <a:schemeClr val="accent1"/>
            </a:solidFill>
          </a:ln>
        </p:spPr>
        <p:txBody>
          <a:bodyPr wrap="square">
            <a:spAutoFit/>
          </a:bodyPr>
          <a:lstStyle/>
          <a:p>
            <a:r>
              <a:rPr lang="en-US" dirty="0"/>
              <a:t>class ICT extends Thread { </a:t>
            </a:r>
          </a:p>
          <a:p>
            <a:r>
              <a:rPr lang="en-US" dirty="0"/>
              <a:t>    public void run() </a:t>
            </a:r>
          </a:p>
          <a:p>
            <a:r>
              <a:rPr lang="en-US" dirty="0"/>
              <a:t>    { </a:t>
            </a:r>
          </a:p>
          <a:p>
            <a:r>
              <a:rPr lang="en-US" dirty="0"/>
              <a:t>        try { </a:t>
            </a:r>
          </a:p>
          <a:p>
            <a:r>
              <a:rPr lang="en-US" dirty="0"/>
              <a:t>            </a:t>
            </a:r>
            <a:r>
              <a:rPr lang="en-US" dirty="0" err="1"/>
              <a:t>Thread.sleep</a:t>
            </a:r>
            <a:r>
              <a:rPr lang="en-US" dirty="0"/>
              <a:t>(2000); </a:t>
            </a:r>
          </a:p>
          <a:p>
            <a:r>
              <a:rPr lang="en-US" dirty="0"/>
              <a:t>            </a:t>
            </a:r>
            <a:r>
              <a:rPr lang="en-US" dirty="0" err="1"/>
              <a:t>System.out.println</a:t>
            </a:r>
            <a:r>
              <a:rPr lang="en-US" dirty="0"/>
              <a:t>(“ICTICT"); </a:t>
            </a:r>
          </a:p>
          <a:p>
            <a:r>
              <a:rPr lang="en-US" dirty="0"/>
              <a:t>        } </a:t>
            </a:r>
          </a:p>
          <a:p>
            <a:r>
              <a:rPr lang="en-US" dirty="0"/>
              <a:t>        catch (</a:t>
            </a:r>
            <a:r>
              <a:rPr lang="en-US" dirty="0" err="1"/>
              <a:t>InterruptedException</a:t>
            </a:r>
            <a:r>
              <a:rPr lang="en-US" dirty="0"/>
              <a:t> e) { </a:t>
            </a:r>
          </a:p>
          <a:p>
            <a:r>
              <a:rPr lang="en-US" dirty="0"/>
              <a:t>            throw new </a:t>
            </a:r>
            <a:r>
              <a:rPr lang="en-US" dirty="0" err="1"/>
              <a:t>RuntimeException</a:t>
            </a:r>
            <a:r>
              <a:rPr lang="en-US" dirty="0"/>
              <a:t>("Thread " +   "interrupted"); </a:t>
            </a:r>
          </a:p>
          <a:p>
            <a:r>
              <a:rPr lang="en-US" dirty="0"/>
              <a:t>        } </a:t>
            </a:r>
          </a:p>
          <a:p>
            <a:r>
              <a:rPr lang="en-US" dirty="0"/>
              <a:t>    } </a:t>
            </a:r>
          </a:p>
          <a:p>
            <a:r>
              <a:rPr lang="en-US" dirty="0"/>
              <a:t>    public static void main(String </a:t>
            </a:r>
            <a:r>
              <a:rPr lang="en-US" dirty="0" err="1"/>
              <a:t>args</a:t>
            </a:r>
            <a:r>
              <a:rPr lang="en-US" dirty="0"/>
              <a:t>[]) </a:t>
            </a:r>
          </a:p>
          <a:p>
            <a:r>
              <a:rPr lang="en-US" dirty="0"/>
              <a:t>    { </a:t>
            </a:r>
          </a:p>
          <a:p>
            <a:r>
              <a:rPr lang="en-US" dirty="0"/>
              <a:t>        ICT t1 = new ICT(); </a:t>
            </a:r>
          </a:p>
          <a:p>
            <a:r>
              <a:rPr lang="en-US" dirty="0"/>
              <a:t>        t1.start(); </a:t>
            </a:r>
          </a:p>
          <a:p>
            <a:r>
              <a:rPr lang="en-US" dirty="0"/>
              <a:t>        try { </a:t>
            </a:r>
          </a:p>
          <a:p>
            <a:r>
              <a:rPr lang="en-US" dirty="0"/>
              <a:t>            t1.interrupt(); </a:t>
            </a:r>
          </a:p>
          <a:p>
            <a:r>
              <a:rPr lang="en-US" dirty="0"/>
              <a:t>        } </a:t>
            </a:r>
          </a:p>
          <a:p>
            <a:r>
              <a:rPr lang="en-US" dirty="0"/>
              <a:t>        catch (Exception e) { </a:t>
            </a:r>
          </a:p>
          <a:p>
            <a:r>
              <a:rPr lang="en-US" dirty="0"/>
              <a:t>            </a:t>
            </a:r>
            <a:r>
              <a:rPr lang="en-US" dirty="0" err="1"/>
              <a:t>System.out.println</a:t>
            </a:r>
            <a:r>
              <a:rPr lang="en-US" dirty="0"/>
              <a:t>("Exception handled"); </a:t>
            </a:r>
          </a:p>
          <a:p>
            <a:r>
              <a:rPr lang="en-US" dirty="0"/>
              <a:t>        } </a:t>
            </a:r>
          </a:p>
          <a:p>
            <a:r>
              <a:rPr lang="en-US" dirty="0"/>
              <a:t>    } </a:t>
            </a:r>
          </a:p>
          <a:p>
            <a:r>
              <a:rPr lang="en-US" dirty="0"/>
              <a:t>} </a:t>
            </a:r>
          </a:p>
        </p:txBody>
      </p:sp>
      <p:sp>
        <p:nvSpPr>
          <p:cNvPr id="9" name="Rectangle 8"/>
          <p:cNvSpPr/>
          <p:nvPr/>
        </p:nvSpPr>
        <p:spPr>
          <a:xfrm>
            <a:off x="4343400" y="3435233"/>
            <a:ext cx="4191000" cy="923330"/>
          </a:xfrm>
          <a:prstGeom prst="rect">
            <a:avLst/>
          </a:prstGeom>
          <a:ln>
            <a:solidFill>
              <a:schemeClr val="accent1"/>
            </a:solidFill>
          </a:ln>
        </p:spPr>
        <p:txBody>
          <a:bodyPr wrap="square">
            <a:spAutoFit/>
          </a:bodyPr>
          <a:lstStyle/>
          <a:p>
            <a:r>
              <a:rPr lang="en-US" dirty="0"/>
              <a:t>// Example1: Java Program to illustrate the </a:t>
            </a:r>
          </a:p>
          <a:p>
            <a:r>
              <a:rPr lang="en-US" dirty="0"/>
              <a:t>// concept of interrupt() method </a:t>
            </a:r>
          </a:p>
          <a:p>
            <a:r>
              <a:rPr lang="en-US" dirty="0"/>
              <a:t>// while a thread stops working </a:t>
            </a:r>
          </a:p>
        </p:txBody>
      </p:sp>
      <p:sp>
        <p:nvSpPr>
          <p:cNvPr id="10" name="Rectangle 6"/>
          <p:cNvSpPr>
            <a:spLocks noChangeArrowheads="1"/>
          </p:cNvSpPr>
          <p:nvPr/>
        </p:nvSpPr>
        <p:spPr bwMode="auto">
          <a:xfrm>
            <a:off x="2743200" y="4495800"/>
            <a:ext cx="6096000" cy="920737"/>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onsolas" panose="020B0609020204030204" pitchFamily="49" charset="0"/>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onsolas" panose="020B0609020204030204" pitchFamily="49" charset="0"/>
              </a:rPr>
              <a:t>Exception in thread "Thread-0" </a:t>
            </a:r>
            <a:r>
              <a:rPr kumimoji="0" lang="en-US" b="0" i="0" u="none" strike="noStrike" cap="none" normalizeH="0" baseline="0" dirty="0" err="1">
                <a:ln>
                  <a:noFill/>
                </a:ln>
                <a:solidFill>
                  <a:schemeClr val="tx1"/>
                </a:solidFill>
                <a:effectLst/>
                <a:latin typeface="Consolas" panose="020B0609020204030204" pitchFamily="49" charset="0"/>
              </a:rPr>
              <a:t>java.lang.RuntimeException</a:t>
            </a:r>
            <a:r>
              <a:rPr kumimoji="0" lang="en-US" b="0" i="0" u="none" strike="noStrike" cap="none" normalizeH="0" baseline="0" dirty="0">
                <a:ln>
                  <a:noFill/>
                </a:ln>
                <a:solidFill>
                  <a:schemeClr val="tx1"/>
                </a:solidFill>
                <a:effectLst/>
                <a:latin typeface="Consolas" panose="020B0609020204030204" pitchFamily="49" charset="0"/>
              </a:rPr>
              <a:t>: Thread interrupted</a:t>
            </a:r>
            <a:r>
              <a:rPr kumimoji="0" lang="en-US" b="0" i="0" u="none" strike="noStrike" cap="none" normalizeH="0" baseline="0" dirty="0">
                <a:ln>
                  <a:noFill/>
                </a:ln>
                <a:solidFill>
                  <a:schemeClr val="tx1"/>
                </a:solidFill>
                <a:effectLst/>
              </a:rPr>
              <a:t> </a:t>
            </a:r>
            <a:endParaRPr kumimoji="0" 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15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007" y="24210"/>
            <a:ext cx="2590800" cy="1143000"/>
          </a:xfrm>
        </p:spPr>
        <p:txBody>
          <a:bodyPr>
            <a:noAutofit/>
          </a:bodyPr>
          <a:lstStyle/>
          <a:p>
            <a:r>
              <a:rPr lang="en-US" sz="2200" dirty="0"/>
              <a:t>Example 2 of interrupting a thread that stops working</a:t>
            </a:r>
          </a:p>
        </p:txBody>
      </p:sp>
      <p:sp>
        <p:nvSpPr>
          <p:cNvPr id="4" name="Rectangle 3"/>
          <p:cNvSpPr/>
          <p:nvPr/>
        </p:nvSpPr>
        <p:spPr>
          <a:xfrm>
            <a:off x="41565" y="17283"/>
            <a:ext cx="5867400" cy="6863417"/>
          </a:xfrm>
          <a:prstGeom prst="rect">
            <a:avLst/>
          </a:prstGeom>
          <a:ln>
            <a:solidFill>
              <a:schemeClr val="tx1"/>
            </a:solidFill>
          </a:ln>
        </p:spPr>
        <p:txBody>
          <a:bodyPr wrap="square">
            <a:spAutoFit/>
          </a:bodyPr>
          <a:lstStyle/>
          <a:p>
            <a:r>
              <a:rPr lang="en-US" sz="2200" b="1" dirty="0"/>
              <a:t>class</a:t>
            </a:r>
            <a:r>
              <a:rPr lang="en-US" sz="2200" dirty="0"/>
              <a:t> TestInterruptingThread1 </a:t>
            </a:r>
            <a:r>
              <a:rPr lang="en-US" sz="2200" b="1" dirty="0"/>
              <a:t>extends</a:t>
            </a:r>
            <a:r>
              <a:rPr lang="en-US" sz="2200" dirty="0"/>
              <a:t> Thread{  </a:t>
            </a:r>
          </a:p>
          <a:p>
            <a:r>
              <a:rPr lang="en-US" sz="2200" b="1" dirty="0"/>
              <a:t>public</a:t>
            </a:r>
            <a:r>
              <a:rPr lang="en-US" sz="2200" dirty="0"/>
              <a:t> </a:t>
            </a:r>
            <a:r>
              <a:rPr lang="en-US" sz="2200" b="1" dirty="0"/>
              <a:t>void</a:t>
            </a:r>
            <a:r>
              <a:rPr lang="en-US" sz="2200" dirty="0"/>
              <a:t> run(){  </a:t>
            </a:r>
          </a:p>
          <a:p>
            <a:r>
              <a:rPr lang="en-US" sz="2200" b="1" dirty="0"/>
              <a:t>try</a:t>
            </a:r>
            <a:r>
              <a:rPr lang="en-US" sz="2200" dirty="0"/>
              <a:t>{  </a:t>
            </a:r>
          </a:p>
          <a:p>
            <a:r>
              <a:rPr lang="en-US" sz="2200" dirty="0" err="1"/>
              <a:t>Thread.sleep</a:t>
            </a:r>
            <a:r>
              <a:rPr lang="en-US" sz="2200" dirty="0"/>
              <a:t>(1000);  </a:t>
            </a:r>
          </a:p>
          <a:p>
            <a:r>
              <a:rPr lang="en-US" sz="2200" dirty="0" err="1"/>
              <a:t>System.out.println</a:t>
            </a:r>
            <a:r>
              <a:rPr lang="en-US" sz="2200" dirty="0"/>
              <a:t>("task");  </a:t>
            </a:r>
          </a:p>
          <a:p>
            <a:r>
              <a:rPr lang="en-US" sz="2200" dirty="0"/>
              <a:t>}</a:t>
            </a:r>
            <a:r>
              <a:rPr lang="en-US" sz="2200" b="1" dirty="0"/>
              <a:t>catch</a:t>
            </a:r>
            <a:r>
              <a:rPr lang="en-US" sz="2200" dirty="0"/>
              <a:t>(</a:t>
            </a:r>
            <a:r>
              <a:rPr lang="en-US" sz="2200" dirty="0" err="1"/>
              <a:t>InterruptedException</a:t>
            </a:r>
            <a:r>
              <a:rPr lang="en-US" sz="2200" dirty="0"/>
              <a:t> e){  </a:t>
            </a:r>
          </a:p>
          <a:p>
            <a:r>
              <a:rPr lang="en-US" sz="2200" b="1" dirty="0"/>
              <a:t>throw</a:t>
            </a:r>
            <a:r>
              <a:rPr lang="en-US" sz="2200" dirty="0"/>
              <a:t> </a:t>
            </a:r>
            <a:r>
              <a:rPr lang="en-US" sz="2200" b="1" dirty="0"/>
              <a:t>new</a:t>
            </a:r>
            <a:r>
              <a:rPr lang="en-US" sz="2200" dirty="0"/>
              <a:t> </a:t>
            </a:r>
            <a:r>
              <a:rPr lang="en-US" sz="2200" dirty="0" err="1"/>
              <a:t>RuntimeException</a:t>
            </a:r>
            <a:r>
              <a:rPr lang="en-US" sz="2200" dirty="0"/>
              <a:t>("Thread interrupted..."+e);  </a:t>
            </a:r>
          </a:p>
          <a:p>
            <a:r>
              <a:rPr lang="en-US" sz="2200" dirty="0"/>
              <a:t>}  </a:t>
            </a:r>
          </a:p>
          <a:p>
            <a:r>
              <a:rPr lang="en-US" sz="2200" dirty="0"/>
              <a:t>}  </a:t>
            </a:r>
          </a:p>
          <a:p>
            <a:r>
              <a:rPr lang="en-US" sz="2200" b="1" dirty="0"/>
              <a:t>public</a:t>
            </a:r>
            <a:r>
              <a:rPr lang="en-US" sz="2200" dirty="0"/>
              <a:t> </a:t>
            </a:r>
            <a:r>
              <a:rPr lang="en-US" sz="2200" b="1" dirty="0"/>
              <a:t>static</a:t>
            </a:r>
            <a:r>
              <a:rPr lang="en-US" sz="2200" dirty="0"/>
              <a:t> </a:t>
            </a:r>
            <a:r>
              <a:rPr lang="en-US" sz="2200" b="1" dirty="0"/>
              <a:t>void</a:t>
            </a:r>
            <a:r>
              <a:rPr lang="en-US" sz="2200" dirty="0"/>
              <a:t> main(String </a:t>
            </a:r>
            <a:r>
              <a:rPr lang="en-US" sz="2200" dirty="0" err="1"/>
              <a:t>args</a:t>
            </a:r>
            <a:r>
              <a:rPr lang="en-US" sz="2200" dirty="0"/>
              <a:t>[]){  </a:t>
            </a:r>
          </a:p>
          <a:p>
            <a:r>
              <a:rPr lang="en-US" sz="2200" dirty="0"/>
              <a:t>TestInterruptingThread1 t1=</a:t>
            </a:r>
            <a:r>
              <a:rPr lang="en-US" sz="2200" b="1" dirty="0"/>
              <a:t>new</a:t>
            </a:r>
            <a:r>
              <a:rPr lang="en-US" sz="2200" dirty="0"/>
              <a:t> TestInterruptingThread1();  </a:t>
            </a:r>
          </a:p>
          <a:p>
            <a:r>
              <a:rPr lang="en-US" sz="2200" dirty="0"/>
              <a:t>t1.start();  </a:t>
            </a:r>
          </a:p>
          <a:p>
            <a:r>
              <a:rPr lang="en-US" sz="2200" b="1" dirty="0"/>
              <a:t>try</a:t>
            </a:r>
            <a:r>
              <a:rPr lang="en-US" sz="2200" dirty="0"/>
              <a:t>{  </a:t>
            </a:r>
          </a:p>
          <a:p>
            <a:r>
              <a:rPr lang="en-US" sz="2200" dirty="0"/>
              <a:t>t1.interrupt();  </a:t>
            </a:r>
          </a:p>
          <a:p>
            <a:r>
              <a:rPr lang="en-US" sz="2200" dirty="0"/>
              <a:t>}</a:t>
            </a:r>
            <a:r>
              <a:rPr lang="en-US" sz="2200" b="1" dirty="0"/>
              <a:t>catch</a:t>
            </a:r>
            <a:r>
              <a:rPr lang="en-US" sz="2200" dirty="0"/>
              <a:t>(Exception e){</a:t>
            </a:r>
            <a:r>
              <a:rPr lang="en-US" sz="2200" dirty="0" err="1"/>
              <a:t>System.out.println</a:t>
            </a:r>
            <a:r>
              <a:rPr lang="en-US" sz="2200" dirty="0"/>
              <a:t>("Exception handled "+e);}  </a:t>
            </a:r>
          </a:p>
          <a:p>
            <a:r>
              <a:rPr lang="en-US" sz="2200" dirty="0"/>
              <a:t>}  </a:t>
            </a:r>
          </a:p>
          <a:p>
            <a:r>
              <a:rPr lang="en-US" sz="2200" dirty="0"/>
              <a:t>}  </a:t>
            </a:r>
          </a:p>
        </p:txBody>
      </p:sp>
      <p:sp>
        <p:nvSpPr>
          <p:cNvPr id="5" name="Rectangle 1"/>
          <p:cNvSpPr>
            <a:spLocks noChangeArrowheads="1"/>
          </p:cNvSpPr>
          <p:nvPr/>
        </p:nvSpPr>
        <p:spPr bwMode="auto">
          <a:xfrm>
            <a:off x="3661066" y="4038600"/>
            <a:ext cx="5482934" cy="1474734"/>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6654" tIns="44436" rIns="91440" bIns="44436"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0000"/>
                </a:solidFill>
                <a:effectLst/>
                <a:latin typeface="+mj-lt"/>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mj-lt"/>
                <a:cs typeface="Arial" pitchFamily="34" charset="0"/>
              </a:rPr>
              <a:t>Exception in thread-0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rgbClr val="000000"/>
                </a:solidFill>
                <a:effectLst/>
                <a:latin typeface="+mj-lt"/>
                <a:cs typeface="Arial" pitchFamily="34" charset="0"/>
              </a:rPr>
              <a:t>java.lang.RuntimeException</a:t>
            </a:r>
            <a:r>
              <a:rPr kumimoji="0" lang="en-US" b="0" i="0" u="none" strike="noStrike" cap="none" normalizeH="0" baseline="0" dirty="0">
                <a:ln>
                  <a:noFill/>
                </a:ln>
                <a:solidFill>
                  <a:srgbClr val="000000"/>
                </a:solidFill>
                <a:effectLst/>
                <a:latin typeface="+mj-lt"/>
                <a:cs typeface="Arial" pitchFamily="34" charset="0"/>
              </a:rPr>
              <a:t>: Thread interrupted... </a:t>
            </a:r>
            <a:r>
              <a:rPr kumimoji="0" lang="en-US" b="0" i="0" u="none" strike="noStrike" cap="none" normalizeH="0" baseline="0" dirty="0" err="1">
                <a:ln>
                  <a:noFill/>
                </a:ln>
                <a:solidFill>
                  <a:srgbClr val="000000"/>
                </a:solidFill>
                <a:effectLst/>
                <a:latin typeface="+mj-lt"/>
                <a:cs typeface="Arial" pitchFamily="34" charset="0"/>
              </a:rPr>
              <a:t>java.lang.InterruptedException</a:t>
            </a:r>
            <a:r>
              <a:rPr kumimoji="0" lang="en-US" b="0" i="0" u="none" strike="noStrike" cap="none" normalizeH="0" baseline="0" dirty="0">
                <a:ln>
                  <a:noFill/>
                </a:ln>
                <a:solidFill>
                  <a:srgbClr val="000000"/>
                </a:solidFill>
                <a:effectLst/>
                <a:latin typeface="+mj-lt"/>
                <a:cs typeface="Arial" pitchFamily="34" charset="0"/>
              </a:rPr>
              <a:t>: sleep interrupted at </a:t>
            </a:r>
            <a:r>
              <a:rPr kumimoji="0" lang="en-US" b="0" i="0" u="none" strike="noStrike" cap="none" normalizeH="0" baseline="0" dirty="0" err="1">
                <a:ln>
                  <a:noFill/>
                </a:ln>
                <a:solidFill>
                  <a:srgbClr val="000000"/>
                </a:solidFill>
                <a:effectLst/>
                <a:latin typeface="+mj-lt"/>
                <a:cs typeface="Arial" pitchFamily="34" charset="0"/>
              </a:rPr>
              <a:t>A.run</a:t>
            </a:r>
            <a:r>
              <a:rPr kumimoji="0" lang="en-US" b="0" i="0" u="none" strike="noStrike" cap="none" normalizeH="0" baseline="0" dirty="0">
                <a:ln>
                  <a:noFill/>
                </a:ln>
                <a:solidFill>
                  <a:srgbClr val="000000"/>
                </a:solidFill>
                <a:effectLst/>
                <a:latin typeface="+mj-lt"/>
                <a:cs typeface="Arial" pitchFamily="34" charset="0"/>
              </a:rPr>
              <a:t>(A.java:7)</a:t>
            </a:r>
            <a:r>
              <a:rPr kumimoji="0" lang="en-US" b="0" i="0" u="none" strike="noStrike" cap="none" normalizeH="0" baseline="0" dirty="0">
                <a:ln>
                  <a:noFill/>
                </a:ln>
                <a:solidFill>
                  <a:schemeClr val="tx1"/>
                </a:solidFill>
                <a:effectLst/>
                <a:latin typeface="+mj-lt"/>
                <a:cs typeface="Arial" pitchFamily="34" charset="0"/>
              </a:rPr>
              <a:t> </a:t>
            </a:r>
          </a:p>
        </p:txBody>
      </p:sp>
      <p:sp>
        <p:nvSpPr>
          <p:cNvPr id="6" name="Rectangle 5"/>
          <p:cNvSpPr/>
          <p:nvPr/>
        </p:nvSpPr>
        <p:spPr>
          <a:xfrm>
            <a:off x="5992089" y="1219200"/>
            <a:ext cx="3082636" cy="3170099"/>
          </a:xfrm>
          <a:prstGeom prst="rect">
            <a:avLst/>
          </a:prstGeom>
          <a:ln>
            <a:solidFill>
              <a:schemeClr val="tx1"/>
            </a:solidFill>
          </a:ln>
        </p:spPr>
        <p:txBody>
          <a:bodyPr wrap="square">
            <a:spAutoFit/>
          </a:bodyPr>
          <a:lstStyle/>
          <a:p>
            <a:pPr algn="just"/>
            <a:r>
              <a:rPr lang="en-US" sz="2000" dirty="0"/>
              <a:t>In this example, after interrupting the thread, we are propagating it, so it will stop working.</a:t>
            </a:r>
          </a:p>
          <a:p>
            <a:pPr algn="just"/>
            <a:r>
              <a:rPr lang="en-US" sz="2000" dirty="0"/>
              <a:t>In the program, after interrupting currently executing thread, we are throwing a new exception in the catch block so it will stop working.</a:t>
            </a:r>
          </a:p>
        </p:txBody>
      </p:sp>
    </p:spTree>
    <p:extLst>
      <p:ext uri="{BB962C8B-B14F-4D97-AF65-F5344CB8AC3E}">
        <p14:creationId xmlns:p14="http://schemas.microsoft.com/office/powerpoint/2010/main" val="1167217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1500</Words>
  <Application>Microsoft Office PowerPoint</Application>
  <PresentationFormat>On-screen Show (4:3)</PresentationFormat>
  <Paragraphs>176</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Unicode MS</vt:lpstr>
      <vt:lpstr>Calibri</vt:lpstr>
      <vt:lpstr>Consolas</vt:lpstr>
      <vt:lpstr>Office Theme</vt:lpstr>
      <vt:lpstr>Programming Language II CSE-215</vt:lpstr>
      <vt:lpstr>Thread dead lock</vt:lpstr>
      <vt:lpstr>PowerPoint Presentation</vt:lpstr>
      <vt:lpstr>Thread interrupt</vt:lpstr>
      <vt:lpstr>Thread interrupt</vt:lpstr>
      <vt:lpstr>Thread interrupt</vt:lpstr>
      <vt:lpstr>Thread interrupt</vt:lpstr>
      <vt:lpstr>PowerPoint Presentation</vt:lpstr>
      <vt:lpstr>Example 2 of interrupting a thread that stops working</vt:lpstr>
      <vt:lpstr>PowerPoint Presentation</vt:lpstr>
      <vt:lpstr>PowerPoint Presentation</vt:lpstr>
      <vt:lpstr>What about isInterrupted and interrupted method?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Mohammad Abu Yousuf</cp:lastModifiedBy>
  <cp:revision>21</cp:revision>
  <dcterms:created xsi:type="dcterms:W3CDTF">2017-02-07T15:03:36Z</dcterms:created>
  <dcterms:modified xsi:type="dcterms:W3CDTF">2021-06-04T05:57:37Z</dcterms:modified>
</cp:coreProperties>
</file>