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86" r:id="rId2"/>
    <p:sldId id="259" r:id="rId3"/>
    <p:sldId id="257" r:id="rId4"/>
    <p:sldId id="258" r:id="rId5"/>
    <p:sldId id="260" r:id="rId6"/>
    <p:sldId id="261"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7"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498"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70F56EB-8EC4-47FE-AA32-FD5FC5B4D80C}" type="datetimeFigureOut">
              <a:rPr lang="en-US" smtClean="0"/>
              <a:pPr/>
              <a:t>6/4/2021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68A148B-B9B8-4C68-BA0B-D627BFD42160}" type="slidenum">
              <a:rPr lang="en-US" smtClean="0"/>
              <a:pPr/>
              <a:t>‹#›</a:t>
            </a:fld>
            <a:endParaRPr lang="en-US"/>
          </a:p>
        </p:txBody>
      </p:sp>
    </p:spTree>
    <p:extLst>
      <p:ext uri="{BB962C8B-B14F-4D97-AF65-F5344CB8AC3E}">
        <p14:creationId xmlns:p14="http://schemas.microsoft.com/office/powerpoint/2010/main" val="31434678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6AAFD64-C84D-42A6-94BB-83F5A1C44D84}" type="datetime1">
              <a:rPr lang="en-US" smtClean="0"/>
              <a:pPr/>
              <a:t>6/4/2021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65170D-51CF-46F1-8165-7919123952D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1332122-3523-46ED-92DA-287CADB33423}" type="datetime1">
              <a:rPr lang="en-US" smtClean="0"/>
              <a:pPr/>
              <a:t>6/4/2021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65170D-51CF-46F1-8165-7919123952D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6C044D5-AA80-4905-8EF8-975EC9852ACA}" type="datetime1">
              <a:rPr lang="en-US" smtClean="0"/>
              <a:pPr/>
              <a:t>6/4/2021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65170D-51CF-46F1-8165-7919123952D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E677187-CAC3-404A-806F-1703A5D5C3E7}" type="datetime1">
              <a:rPr lang="en-US" smtClean="0"/>
              <a:pPr/>
              <a:t>6/4/2021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65170D-51CF-46F1-8165-7919123952D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7A0AD4-FB4E-4C4F-9B15-12F0593B9A5C}" type="datetime1">
              <a:rPr lang="en-US" smtClean="0"/>
              <a:pPr/>
              <a:t>6/4/2021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65170D-51CF-46F1-8165-7919123952D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D2ABFFE-F087-4FD7-B19D-93D8F54D9EE2}" type="datetime1">
              <a:rPr lang="en-US" smtClean="0"/>
              <a:pPr/>
              <a:t>6/4/2021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65170D-51CF-46F1-8165-7919123952D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56CD2D-1A23-4C1C-8DD8-14FB6E4DCF31}" type="datetime1">
              <a:rPr lang="en-US" smtClean="0"/>
              <a:pPr/>
              <a:t>6/4/2021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65170D-51CF-46F1-8165-7919123952D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608AE43-85C8-482A-8A05-98096F734B90}" type="datetime1">
              <a:rPr lang="en-US" smtClean="0"/>
              <a:pPr/>
              <a:t>6/4/2021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65170D-51CF-46F1-8165-7919123952D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57BBC2-8ADA-47E0-9D81-3917F5F6EF45}" type="datetime1">
              <a:rPr lang="en-US" smtClean="0"/>
              <a:pPr/>
              <a:t>6/4/2021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665170D-51CF-46F1-8165-7919123952D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60A8660-6D63-417B-A31D-AF6E577AFBFB}" type="datetime1">
              <a:rPr lang="en-US" smtClean="0"/>
              <a:pPr/>
              <a:t>6/4/2021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65170D-51CF-46F1-8165-7919123952D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F9A1072-D559-4F4A-A974-D5BD6EE5DF37}" type="datetime1">
              <a:rPr lang="en-US" smtClean="0"/>
              <a:pPr/>
              <a:t>6/4/2021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65170D-51CF-46F1-8165-7919123952D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E77749-E967-4A86-A50B-6B081C0CDD6C}" type="datetime1">
              <a:rPr lang="en-US" smtClean="0"/>
              <a:pPr/>
              <a:t>6/4/2021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65170D-51CF-46F1-8165-7919123952D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300" b="1" dirty="0"/>
              <a:t>Programming Language II</a:t>
            </a:r>
            <a:br>
              <a:rPr lang="en-US" sz="3300" b="1" dirty="0"/>
            </a:br>
            <a:r>
              <a:rPr lang="en-US" sz="3300" b="1" dirty="0"/>
              <a:t>CSE-215</a:t>
            </a:r>
          </a:p>
        </p:txBody>
      </p:sp>
      <p:sp>
        <p:nvSpPr>
          <p:cNvPr id="3" name="Subtitle 2"/>
          <p:cNvSpPr>
            <a:spLocks noGrp="1"/>
          </p:cNvSpPr>
          <p:nvPr>
            <p:ph type="subTitle" idx="1"/>
          </p:nvPr>
        </p:nvSpPr>
        <p:spPr/>
        <p:txBody>
          <a:bodyPr/>
          <a:lstStyle/>
          <a:p>
            <a:r>
              <a:rPr lang="en-US" dirty="0"/>
              <a:t>Prof. Dr. Mohammad Abu </a:t>
            </a:r>
            <a:r>
              <a:rPr lang="en-US" dirty="0" err="1"/>
              <a:t>Yousuf</a:t>
            </a:r>
            <a:endParaRPr lang="en-US" dirty="0"/>
          </a:p>
          <a:p>
            <a:r>
              <a:rPr lang="en-US" dirty="0"/>
              <a:t>yousuf@juniv.edu</a:t>
            </a:r>
          </a:p>
        </p:txBody>
      </p:sp>
      <p:sp>
        <p:nvSpPr>
          <p:cNvPr id="4" name="Slide Number Placeholder 3"/>
          <p:cNvSpPr>
            <a:spLocks noGrp="1"/>
          </p:cNvSpPr>
          <p:nvPr>
            <p:ph type="sldNum" sz="quarter" idx="12"/>
          </p:nvPr>
        </p:nvSpPr>
        <p:spPr/>
        <p:txBody>
          <a:bodyPr/>
          <a:lstStyle/>
          <a:p>
            <a:fld id="{057707F5-28AE-4AE6-8B5B-CE93143D4ECB}" type="slidenum">
              <a:rPr lang="en-US" smtClean="0"/>
              <a:pPr/>
              <a:t>1</a:t>
            </a:fld>
            <a:endParaRPr lang="en-US"/>
          </a:p>
        </p:txBody>
      </p:sp>
    </p:spTree>
    <p:extLst>
      <p:ext uri="{BB962C8B-B14F-4D97-AF65-F5344CB8AC3E}">
        <p14:creationId xmlns:p14="http://schemas.microsoft.com/office/powerpoint/2010/main" val="29183048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562600"/>
          </a:xfrm>
        </p:spPr>
        <p:txBody>
          <a:bodyPr>
            <a:normAutofit fontScale="85000" lnSpcReduction="20000"/>
          </a:bodyPr>
          <a:lstStyle/>
          <a:p>
            <a:pPr>
              <a:buNone/>
            </a:pPr>
            <a:r>
              <a:rPr lang="en-US" dirty="0"/>
              <a:t>While Java’s access control mechanism:</a:t>
            </a:r>
          </a:p>
          <a:p>
            <a:pPr algn="just"/>
            <a:r>
              <a:rPr lang="en-US" dirty="0"/>
              <a:t>Anything declared </a:t>
            </a:r>
            <a:r>
              <a:rPr lang="en-US" b="1" dirty="0"/>
              <a:t>public can be accessed from anywhere.</a:t>
            </a:r>
          </a:p>
          <a:p>
            <a:pPr algn="just"/>
            <a:endParaRPr lang="en-US" b="1" dirty="0"/>
          </a:p>
          <a:p>
            <a:pPr algn="just"/>
            <a:r>
              <a:rPr lang="en-US" b="1" dirty="0"/>
              <a:t>Anything declared private cannot be seen outside of its class. When a member does not have an explicit </a:t>
            </a:r>
            <a:r>
              <a:rPr lang="en-US" dirty="0"/>
              <a:t>access specification, it is visible to subclasses as well as to other classes in the same package. This is the default access. </a:t>
            </a:r>
          </a:p>
          <a:p>
            <a:pPr algn="just"/>
            <a:endParaRPr lang="en-US" dirty="0"/>
          </a:p>
          <a:p>
            <a:pPr algn="just"/>
            <a:r>
              <a:rPr lang="en-US" dirty="0"/>
              <a:t>If you want to allow an element to be seen outside your current package, but only to classes that subclass your class directly, then declare that element </a:t>
            </a:r>
            <a:r>
              <a:rPr lang="en-US" b="1" dirty="0"/>
              <a:t>protected.</a:t>
            </a:r>
            <a:endParaRPr lang="en-US" dirty="0"/>
          </a:p>
        </p:txBody>
      </p:sp>
      <p:sp>
        <p:nvSpPr>
          <p:cNvPr id="4" name="Title 1"/>
          <p:cNvSpPr>
            <a:spLocks noGrp="1"/>
          </p:cNvSpPr>
          <p:nvPr>
            <p:ph type="title"/>
          </p:nvPr>
        </p:nvSpPr>
        <p:spPr>
          <a:xfrm>
            <a:off x="457200" y="274638"/>
            <a:ext cx="8229600" cy="563562"/>
          </a:xfrm>
        </p:spPr>
        <p:txBody>
          <a:bodyPr>
            <a:normAutofit fontScale="90000"/>
          </a:bodyPr>
          <a:lstStyle/>
          <a:p>
            <a:r>
              <a:rPr lang="en-US" b="1" dirty="0"/>
              <a:t>Access Protection</a:t>
            </a:r>
            <a:endParaRPr lang="en-US" dirty="0"/>
          </a:p>
        </p:txBody>
      </p:sp>
      <p:sp>
        <p:nvSpPr>
          <p:cNvPr id="5" name="Slide Number Placeholder 4"/>
          <p:cNvSpPr>
            <a:spLocks noGrp="1"/>
          </p:cNvSpPr>
          <p:nvPr>
            <p:ph type="sldNum" sz="quarter" idx="12"/>
          </p:nvPr>
        </p:nvSpPr>
        <p:spPr/>
        <p:txBody>
          <a:bodyPr/>
          <a:lstStyle/>
          <a:p>
            <a:fld id="{C665170D-51CF-46F1-8165-7919123952DA}"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0" y="2057400"/>
            <a:ext cx="9005972" cy="2081212"/>
          </a:xfrm>
          <a:prstGeom prst="rect">
            <a:avLst/>
          </a:prstGeom>
          <a:noFill/>
          <a:ln w="9525">
            <a:noFill/>
            <a:miter lim="800000"/>
            <a:headEnd/>
            <a:tailEnd/>
          </a:ln>
          <a:effectLst/>
        </p:spPr>
      </p:pic>
      <p:sp>
        <p:nvSpPr>
          <p:cNvPr id="5" name="Rectangle 4"/>
          <p:cNvSpPr/>
          <p:nvPr/>
        </p:nvSpPr>
        <p:spPr>
          <a:xfrm>
            <a:off x="3429000" y="4343400"/>
            <a:ext cx="3082895" cy="492443"/>
          </a:xfrm>
          <a:prstGeom prst="rect">
            <a:avLst/>
          </a:prstGeom>
        </p:spPr>
        <p:txBody>
          <a:bodyPr wrap="none">
            <a:spAutoFit/>
          </a:bodyPr>
          <a:lstStyle/>
          <a:p>
            <a:r>
              <a:rPr lang="en-US" sz="2600" dirty="0"/>
              <a:t>Class Member Access</a:t>
            </a:r>
          </a:p>
        </p:txBody>
      </p:sp>
      <p:sp>
        <p:nvSpPr>
          <p:cNvPr id="6" name="Title 1"/>
          <p:cNvSpPr>
            <a:spLocks noGrp="1"/>
          </p:cNvSpPr>
          <p:nvPr>
            <p:ph type="title"/>
          </p:nvPr>
        </p:nvSpPr>
        <p:spPr>
          <a:xfrm>
            <a:off x="457200" y="274638"/>
            <a:ext cx="8229600" cy="563562"/>
          </a:xfrm>
        </p:spPr>
        <p:txBody>
          <a:bodyPr>
            <a:normAutofit fontScale="90000"/>
          </a:bodyPr>
          <a:lstStyle/>
          <a:p>
            <a:r>
              <a:rPr lang="en-US" b="1" dirty="0"/>
              <a:t>Access Protection</a:t>
            </a:r>
            <a:endParaRPr lang="en-US" dirty="0"/>
          </a:p>
        </p:txBody>
      </p:sp>
      <p:sp>
        <p:nvSpPr>
          <p:cNvPr id="7" name="Slide Number Placeholder 6"/>
          <p:cNvSpPr>
            <a:spLocks noGrp="1"/>
          </p:cNvSpPr>
          <p:nvPr>
            <p:ph type="sldNum" sz="quarter" idx="12"/>
          </p:nvPr>
        </p:nvSpPr>
        <p:spPr/>
        <p:txBody>
          <a:bodyPr/>
          <a:lstStyle/>
          <a:p>
            <a:fld id="{C665170D-51CF-46F1-8165-7919123952DA}" type="slidenum">
              <a:rPr lang="en-US" smtClean="0"/>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US" sz="2700" dirty="0"/>
              <a:t>This example has two packages (</a:t>
            </a:r>
            <a:r>
              <a:rPr lang="en-US" sz="2700" b="1" dirty="0"/>
              <a:t>p1 and p2</a:t>
            </a:r>
            <a:r>
              <a:rPr lang="en-US" sz="2700" dirty="0"/>
              <a:t>) and five classes.</a:t>
            </a:r>
          </a:p>
          <a:p>
            <a:pPr algn="just"/>
            <a:endParaRPr lang="en-US" sz="2700" dirty="0"/>
          </a:p>
          <a:p>
            <a:pPr algn="just"/>
            <a:r>
              <a:rPr lang="en-US" sz="2700" dirty="0"/>
              <a:t>The source for the first package defines three classes: </a:t>
            </a:r>
            <a:r>
              <a:rPr lang="en-US" sz="2700" b="1" dirty="0"/>
              <a:t>Protection, Derived, and </a:t>
            </a:r>
            <a:r>
              <a:rPr lang="en-US" sz="2700" b="1" dirty="0" err="1"/>
              <a:t>SamePackage</a:t>
            </a:r>
            <a:r>
              <a:rPr lang="en-US" sz="2700" b="1" dirty="0"/>
              <a:t>.</a:t>
            </a:r>
          </a:p>
          <a:p>
            <a:pPr algn="just"/>
            <a:endParaRPr lang="en-US" sz="2700" b="1" dirty="0"/>
          </a:p>
          <a:p>
            <a:pPr algn="just"/>
            <a:r>
              <a:rPr lang="en-US" sz="2700" dirty="0"/>
              <a:t>In the first class</a:t>
            </a:r>
            <a:r>
              <a:rPr lang="en-US" sz="2700" b="1" dirty="0"/>
              <a:t>, </a:t>
            </a:r>
            <a:r>
              <a:rPr lang="en-US" sz="2700" dirty="0"/>
              <a:t>The variable </a:t>
            </a:r>
            <a:r>
              <a:rPr lang="en-US" sz="2700" b="1" dirty="0"/>
              <a:t>n is declared with the default protection, </a:t>
            </a:r>
            <a:r>
              <a:rPr lang="en-US" sz="2700" b="1" dirty="0" err="1"/>
              <a:t>n_pri</a:t>
            </a:r>
            <a:r>
              <a:rPr lang="en-US" sz="2700" b="1" dirty="0"/>
              <a:t> is private, </a:t>
            </a:r>
            <a:r>
              <a:rPr lang="en-US" sz="2700" b="1" dirty="0" err="1"/>
              <a:t>n_pro</a:t>
            </a:r>
            <a:r>
              <a:rPr lang="en-US" sz="2700" b="1" dirty="0"/>
              <a:t> is protected, and </a:t>
            </a:r>
            <a:r>
              <a:rPr lang="en-US" sz="2700" b="1" dirty="0" err="1"/>
              <a:t>n_pub</a:t>
            </a:r>
            <a:r>
              <a:rPr lang="en-US" sz="2700" b="1" dirty="0"/>
              <a:t> is public.</a:t>
            </a:r>
            <a:endParaRPr lang="en-US" sz="2700" dirty="0"/>
          </a:p>
        </p:txBody>
      </p:sp>
      <p:sp>
        <p:nvSpPr>
          <p:cNvPr id="4" name="Title 1"/>
          <p:cNvSpPr>
            <a:spLocks noGrp="1"/>
          </p:cNvSpPr>
          <p:nvPr>
            <p:ph type="title"/>
          </p:nvPr>
        </p:nvSpPr>
        <p:spPr>
          <a:xfrm>
            <a:off x="457200" y="274638"/>
            <a:ext cx="8229600" cy="563562"/>
          </a:xfrm>
        </p:spPr>
        <p:txBody>
          <a:bodyPr>
            <a:normAutofit fontScale="90000"/>
          </a:bodyPr>
          <a:lstStyle/>
          <a:p>
            <a:r>
              <a:rPr lang="en-US" b="1" dirty="0"/>
              <a:t>Example of Access Protection</a:t>
            </a:r>
            <a:endParaRPr lang="en-US" dirty="0"/>
          </a:p>
        </p:txBody>
      </p:sp>
      <p:sp>
        <p:nvSpPr>
          <p:cNvPr id="5" name="Slide Number Placeholder 4"/>
          <p:cNvSpPr>
            <a:spLocks noGrp="1"/>
          </p:cNvSpPr>
          <p:nvPr>
            <p:ph type="sldNum" sz="quarter" idx="12"/>
          </p:nvPr>
        </p:nvSpPr>
        <p:spPr/>
        <p:txBody>
          <a:bodyPr/>
          <a:lstStyle/>
          <a:p>
            <a:fld id="{C665170D-51CF-46F1-8165-7919123952DA}"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lum bright="-57000" contrast="59000"/>
          </a:blip>
          <a:srcRect/>
          <a:stretch>
            <a:fillRect/>
          </a:stretch>
        </p:blipFill>
        <p:spPr bwMode="auto">
          <a:xfrm>
            <a:off x="1040973" y="609600"/>
            <a:ext cx="7539221" cy="6019800"/>
          </a:xfrm>
          <a:prstGeom prst="rect">
            <a:avLst/>
          </a:prstGeom>
          <a:noFill/>
          <a:ln w="9525">
            <a:noFill/>
            <a:miter lim="800000"/>
            <a:headEnd/>
            <a:tailEnd/>
          </a:ln>
          <a:effectLst/>
        </p:spPr>
      </p:pic>
      <p:sp>
        <p:nvSpPr>
          <p:cNvPr id="5" name="Rectangle 4"/>
          <p:cNvSpPr/>
          <p:nvPr/>
        </p:nvSpPr>
        <p:spPr>
          <a:xfrm>
            <a:off x="3352800" y="152400"/>
            <a:ext cx="3280450" cy="446276"/>
          </a:xfrm>
          <a:prstGeom prst="rect">
            <a:avLst/>
          </a:prstGeom>
        </p:spPr>
        <p:txBody>
          <a:bodyPr wrap="none">
            <a:spAutoFit/>
          </a:bodyPr>
          <a:lstStyle/>
          <a:p>
            <a:r>
              <a:rPr lang="en-US" sz="2300" dirty="0"/>
              <a:t>This is file </a:t>
            </a:r>
            <a:r>
              <a:rPr lang="en-US" sz="2300" b="1" dirty="0"/>
              <a:t>Protection.java</a:t>
            </a:r>
            <a:endParaRPr lang="en-US" sz="2300" dirty="0"/>
          </a:p>
        </p:txBody>
      </p:sp>
      <p:sp>
        <p:nvSpPr>
          <p:cNvPr id="4" name="Slide Number Placeholder 3"/>
          <p:cNvSpPr>
            <a:spLocks noGrp="1"/>
          </p:cNvSpPr>
          <p:nvPr>
            <p:ph type="sldNum" sz="quarter" idx="12"/>
          </p:nvPr>
        </p:nvSpPr>
        <p:spPr/>
        <p:txBody>
          <a:bodyPr/>
          <a:lstStyle/>
          <a:p>
            <a:fld id="{C665170D-51CF-46F1-8165-7919123952DA}" type="slidenum">
              <a:rPr lang="en-US" smtClean="0"/>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just"/>
            <a:r>
              <a:rPr lang="en-US" sz="2700" dirty="0"/>
              <a:t>The second class, </a:t>
            </a:r>
            <a:r>
              <a:rPr lang="en-US" sz="2700" b="1" dirty="0"/>
              <a:t>Derived, is a subclass of Protection in the same package, p1. This </a:t>
            </a:r>
            <a:r>
              <a:rPr lang="en-US" sz="2700" dirty="0"/>
              <a:t>grants </a:t>
            </a:r>
            <a:r>
              <a:rPr lang="en-US" sz="2700" b="1" dirty="0"/>
              <a:t>Derived access to every variable in Protection except for </a:t>
            </a:r>
            <a:r>
              <a:rPr lang="en-US" sz="2700" b="1" dirty="0" err="1"/>
              <a:t>n_pri</a:t>
            </a:r>
            <a:r>
              <a:rPr lang="en-US" sz="2700" b="1" dirty="0"/>
              <a:t>, the private one.</a:t>
            </a:r>
          </a:p>
          <a:p>
            <a:pPr algn="just"/>
            <a:endParaRPr lang="en-US" sz="2700" b="1" dirty="0"/>
          </a:p>
          <a:p>
            <a:pPr algn="just"/>
            <a:r>
              <a:rPr lang="en-US" sz="2700" dirty="0"/>
              <a:t>The third class, </a:t>
            </a:r>
            <a:r>
              <a:rPr lang="en-US" sz="2700" b="1" dirty="0" err="1"/>
              <a:t>SamePackage</a:t>
            </a:r>
            <a:r>
              <a:rPr lang="en-US" sz="2700" b="1" dirty="0"/>
              <a:t>, is not a subclass of Protection, but is in the same </a:t>
            </a:r>
            <a:r>
              <a:rPr lang="en-US" sz="2700" dirty="0"/>
              <a:t>package and also has access to all but </a:t>
            </a:r>
            <a:r>
              <a:rPr lang="en-US" sz="2700" b="1" dirty="0" err="1"/>
              <a:t>n_pri</a:t>
            </a:r>
            <a:r>
              <a:rPr lang="en-US" sz="2700" b="1" dirty="0"/>
              <a:t>.</a:t>
            </a:r>
            <a:endParaRPr lang="en-US" sz="2700" dirty="0"/>
          </a:p>
        </p:txBody>
      </p:sp>
      <p:sp>
        <p:nvSpPr>
          <p:cNvPr id="4" name="Slide Number Placeholder 3"/>
          <p:cNvSpPr>
            <a:spLocks noGrp="1"/>
          </p:cNvSpPr>
          <p:nvPr>
            <p:ph type="sldNum" sz="quarter" idx="12"/>
          </p:nvPr>
        </p:nvSpPr>
        <p:spPr/>
        <p:txBody>
          <a:bodyPr/>
          <a:lstStyle/>
          <a:p>
            <a:fld id="{C665170D-51CF-46F1-8165-7919123952DA}" type="slidenum">
              <a:rPr lang="en-US" smtClean="0"/>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lum bright="-57000" contrast="55000"/>
          </a:blip>
          <a:srcRect/>
          <a:stretch>
            <a:fillRect/>
          </a:stretch>
        </p:blipFill>
        <p:spPr bwMode="auto">
          <a:xfrm>
            <a:off x="533400" y="1752600"/>
            <a:ext cx="7947505" cy="4533900"/>
          </a:xfrm>
          <a:prstGeom prst="rect">
            <a:avLst/>
          </a:prstGeom>
          <a:noFill/>
          <a:ln w="9525">
            <a:noFill/>
            <a:miter lim="800000"/>
            <a:headEnd/>
            <a:tailEnd/>
          </a:ln>
          <a:effectLst/>
        </p:spPr>
      </p:pic>
      <p:sp>
        <p:nvSpPr>
          <p:cNvPr id="5" name="Rectangle 4"/>
          <p:cNvSpPr/>
          <p:nvPr/>
        </p:nvSpPr>
        <p:spPr>
          <a:xfrm>
            <a:off x="3124200" y="1066800"/>
            <a:ext cx="2956259" cy="446276"/>
          </a:xfrm>
          <a:prstGeom prst="rect">
            <a:avLst/>
          </a:prstGeom>
        </p:spPr>
        <p:txBody>
          <a:bodyPr wrap="none">
            <a:spAutoFit/>
          </a:bodyPr>
          <a:lstStyle/>
          <a:p>
            <a:r>
              <a:rPr lang="en-US" sz="2300" dirty="0"/>
              <a:t>This is file </a:t>
            </a:r>
            <a:r>
              <a:rPr lang="en-US" sz="2300" b="1" dirty="0"/>
              <a:t>Derived.java</a:t>
            </a:r>
            <a:endParaRPr lang="en-US" sz="2300" dirty="0"/>
          </a:p>
        </p:txBody>
      </p:sp>
      <p:sp>
        <p:nvSpPr>
          <p:cNvPr id="4" name="Slide Number Placeholder 3"/>
          <p:cNvSpPr>
            <a:spLocks noGrp="1"/>
          </p:cNvSpPr>
          <p:nvPr>
            <p:ph type="sldNum" sz="quarter" idx="12"/>
          </p:nvPr>
        </p:nvSpPr>
        <p:spPr/>
        <p:txBody>
          <a:bodyPr/>
          <a:lstStyle/>
          <a:p>
            <a:fld id="{C665170D-51CF-46F1-8165-7919123952DA}" type="slidenum">
              <a:rPr lang="en-US" smtClean="0"/>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lum bright="-59000" contrast="51000"/>
          </a:blip>
          <a:srcRect/>
          <a:stretch>
            <a:fillRect/>
          </a:stretch>
        </p:blipFill>
        <p:spPr bwMode="auto">
          <a:xfrm>
            <a:off x="304800" y="1600200"/>
            <a:ext cx="8502822" cy="5005387"/>
          </a:xfrm>
          <a:prstGeom prst="rect">
            <a:avLst/>
          </a:prstGeom>
          <a:noFill/>
          <a:ln w="9525">
            <a:noFill/>
            <a:miter lim="800000"/>
            <a:headEnd/>
            <a:tailEnd/>
          </a:ln>
          <a:effectLst/>
        </p:spPr>
      </p:pic>
      <p:sp>
        <p:nvSpPr>
          <p:cNvPr id="5" name="Rectangle 4"/>
          <p:cNvSpPr/>
          <p:nvPr/>
        </p:nvSpPr>
        <p:spPr>
          <a:xfrm>
            <a:off x="2971800" y="762000"/>
            <a:ext cx="3664658" cy="446276"/>
          </a:xfrm>
          <a:prstGeom prst="rect">
            <a:avLst/>
          </a:prstGeom>
        </p:spPr>
        <p:txBody>
          <a:bodyPr wrap="none">
            <a:spAutoFit/>
          </a:bodyPr>
          <a:lstStyle/>
          <a:p>
            <a:r>
              <a:rPr lang="en-US" sz="2300" dirty="0"/>
              <a:t>This is file </a:t>
            </a:r>
            <a:r>
              <a:rPr lang="en-US" sz="2300" b="1" dirty="0"/>
              <a:t>SamePackage.java</a:t>
            </a:r>
            <a:endParaRPr lang="en-US" sz="2300" dirty="0"/>
          </a:p>
        </p:txBody>
      </p:sp>
      <p:sp>
        <p:nvSpPr>
          <p:cNvPr id="4" name="Slide Number Placeholder 3"/>
          <p:cNvSpPr>
            <a:spLocks noGrp="1"/>
          </p:cNvSpPr>
          <p:nvPr>
            <p:ph type="sldNum" sz="quarter" idx="12"/>
          </p:nvPr>
        </p:nvSpPr>
        <p:spPr/>
        <p:txBody>
          <a:bodyPr/>
          <a:lstStyle/>
          <a:p>
            <a:fld id="{C665170D-51CF-46F1-8165-7919123952DA}" type="slidenum">
              <a:rPr lang="en-US" smtClean="0"/>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638800"/>
          </a:xfrm>
        </p:spPr>
        <p:txBody>
          <a:bodyPr>
            <a:normAutofit fontScale="85000" lnSpcReduction="10000"/>
          </a:bodyPr>
          <a:lstStyle/>
          <a:p>
            <a:pPr algn="just"/>
            <a:r>
              <a:rPr lang="en-US" dirty="0"/>
              <a:t>Following is the source code for the other package, </a:t>
            </a:r>
            <a:r>
              <a:rPr lang="en-US" b="1" dirty="0"/>
              <a:t>p2. The two classes defined in p2 </a:t>
            </a:r>
            <a:r>
              <a:rPr lang="en-US" dirty="0"/>
              <a:t>cover the other two conditions that are affected by access control. </a:t>
            </a:r>
          </a:p>
          <a:p>
            <a:pPr algn="just"/>
            <a:endParaRPr lang="en-US" dirty="0"/>
          </a:p>
          <a:p>
            <a:pPr algn="just"/>
            <a:r>
              <a:rPr lang="en-US" dirty="0"/>
              <a:t>The first class, </a:t>
            </a:r>
            <a:r>
              <a:rPr lang="en-US" b="1" dirty="0"/>
              <a:t>Protection2, is a subclass of p1.Protection. This grants access to all of p1.Protection’s </a:t>
            </a:r>
            <a:r>
              <a:rPr lang="en-US" dirty="0"/>
              <a:t>variables except for </a:t>
            </a:r>
            <a:r>
              <a:rPr lang="en-US" b="1" dirty="0" err="1"/>
              <a:t>n_pri</a:t>
            </a:r>
            <a:r>
              <a:rPr lang="en-US" b="1" dirty="0"/>
              <a:t> (because it is private) and n, the variable declared with the </a:t>
            </a:r>
            <a:r>
              <a:rPr lang="en-US" dirty="0"/>
              <a:t>default protection. Remember, the default only allows access from within the class or the package, not extra-package subclasses. </a:t>
            </a:r>
          </a:p>
          <a:p>
            <a:pPr algn="just"/>
            <a:endParaRPr lang="en-US" dirty="0"/>
          </a:p>
          <a:p>
            <a:pPr algn="just"/>
            <a:r>
              <a:rPr lang="en-US" dirty="0"/>
              <a:t>Finally, the class </a:t>
            </a:r>
            <a:r>
              <a:rPr lang="en-US" b="1" dirty="0" err="1"/>
              <a:t>OtherPackage</a:t>
            </a:r>
            <a:r>
              <a:rPr lang="en-US" b="1" dirty="0"/>
              <a:t> has access to </a:t>
            </a:r>
            <a:r>
              <a:rPr lang="en-US" dirty="0"/>
              <a:t>only one variable, </a:t>
            </a:r>
            <a:r>
              <a:rPr lang="en-US" b="1" dirty="0" err="1"/>
              <a:t>n_pub</a:t>
            </a:r>
            <a:r>
              <a:rPr lang="en-US" b="1" dirty="0"/>
              <a:t>, which was declared public.</a:t>
            </a:r>
            <a:endParaRPr lang="en-US" dirty="0"/>
          </a:p>
        </p:txBody>
      </p:sp>
      <p:sp>
        <p:nvSpPr>
          <p:cNvPr id="4" name="Slide Number Placeholder 3"/>
          <p:cNvSpPr>
            <a:spLocks noGrp="1"/>
          </p:cNvSpPr>
          <p:nvPr>
            <p:ph type="sldNum" sz="quarter" idx="12"/>
          </p:nvPr>
        </p:nvSpPr>
        <p:spPr/>
        <p:txBody>
          <a:bodyPr/>
          <a:lstStyle/>
          <a:p>
            <a:fld id="{C665170D-51CF-46F1-8165-7919123952DA}" type="slidenum">
              <a:rPr lang="en-US" smtClean="0"/>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lum bright="-61000" contrast="46000"/>
          </a:blip>
          <a:srcRect/>
          <a:stretch>
            <a:fillRect/>
          </a:stretch>
        </p:blipFill>
        <p:spPr bwMode="auto">
          <a:xfrm>
            <a:off x="1" y="1524000"/>
            <a:ext cx="9144000" cy="4876800"/>
          </a:xfrm>
          <a:prstGeom prst="rect">
            <a:avLst/>
          </a:prstGeom>
          <a:noFill/>
          <a:ln w="9525">
            <a:noFill/>
            <a:miter lim="800000"/>
            <a:headEnd/>
            <a:tailEnd/>
          </a:ln>
          <a:effectLst/>
        </p:spPr>
      </p:pic>
      <p:sp>
        <p:nvSpPr>
          <p:cNvPr id="5" name="Rectangle 4"/>
          <p:cNvSpPr/>
          <p:nvPr/>
        </p:nvSpPr>
        <p:spPr>
          <a:xfrm>
            <a:off x="2971800" y="762000"/>
            <a:ext cx="3429529" cy="446276"/>
          </a:xfrm>
          <a:prstGeom prst="rect">
            <a:avLst/>
          </a:prstGeom>
        </p:spPr>
        <p:txBody>
          <a:bodyPr wrap="none">
            <a:spAutoFit/>
          </a:bodyPr>
          <a:lstStyle/>
          <a:p>
            <a:r>
              <a:rPr lang="en-US" sz="2300" dirty="0"/>
              <a:t>This is file </a:t>
            </a:r>
            <a:r>
              <a:rPr lang="en-US" sz="2300" b="1" dirty="0"/>
              <a:t>Protection2.java</a:t>
            </a:r>
            <a:endParaRPr lang="en-US" sz="2300" dirty="0"/>
          </a:p>
        </p:txBody>
      </p:sp>
      <p:sp>
        <p:nvSpPr>
          <p:cNvPr id="4" name="Slide Number Placeholder 3"/>
          <p:cNvSpPr>
            <a:spLocks noGrp="1"/>
          </p:cNvSpPr>
          <p:nvPr>
            <p:ph type="sldNum" sz="quarter" idx="12"/>
          </p:nvPr>
        </p:nvSpPr>
        <p:spPr/>
        <p:txBody>
          <a:bodyPr/>
          <a:lstStyle/>
          <a:p>
            <a:fld id="{C665170D-51CF-46F1-8165-7919123952DA}" type="slidenum">
              <a:rPr lang="en-US" smtClean="0"/>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lum bright="-59000" contrast="62000"/>
          </a:blip>
          <a:srcRect/>
          <a:stretch>
            <a:fillRect/>
          </a:stretch>
        </p:blipFill>
        <p:spPr bwMode="auto">
          <a:xfrm>
            <a:off x="457200" y="964561"/>
            <a:ext cx="8239125" cy="5696487"/>
          </a:xfrm>
          <a:prstGeom prst="rect">
            <a:avLst/>
          </a:prstGeom>
          <a:noFill/>
          <a:ln w="9525">
            <a:noFill/>
            <a:miter lim="800000"/>
            <a:headEnd/>
            <a:tailEnd/>
          </a:ln>
          <a:effectLst/>
        </p:spPr>
      </p:pic>
      <p:sp>
        <p:nvSpPr>
          <p:cNvPr id="5" name="Rectangle 4"/>
          <p:cNvSpPr/>
          <p:nvPr/>
        </p:nvSpPr>
        <p:spPr>
          <a:xfrm>
            <a:off x="2971800" y="457200"/>
            <a:ext cx="3703130" cy="446276"/>
          </a:xfrm>
          <a:prstGeom prst="rect">
            <a:avLst/>
          </a:prstGeom>
        </p:spPr>
        <p:txBody>
          <a:bodyPr wrap="none">
            <a:spAutoFit/>
          </a:bodyPr>
          <a:lstStyle/>
          <a:p>
            <a:r>
              <a:rPr lang="en-US" sz="2300" dirty="0"/>
              <a:t>This is file </a:t>
            </a:r>
            <a:r>
              <a:rPr lang="en-US" sz="2300" b="1" dirty="0"/>
              <a:t>OtherPackage.java</a:t>
            </a:r>
            <a:endParaRPr lang="en-US" sz="2300" dirty="0"/>
          </a:p>
        </p:txBody>
      </p:sp>
      <p:sp>
        <p:nvSpPr>
          <p:cNvPr id="4" name="Slide Number Placeholder 3"/>
          <p:cNvSpPr>
            <a:spLocks noGrp="1"/>
          </p:cNvSpPr>
          <p:nvPr>
            <p:ph type="sldNum" sz="quarter" idx="12"/>
          </p:nvPr>
        </p:nvSpPr>
        <p:spPr/>
        <p:txBody>
          <a:bodyPr/>
          <a:lstStyle/>
          <a:p>
            <a:fld id="{C665170D-51CF-46F1-8165-7919123952DA}" type="slidenum">
              <a:rPr lang="en-US" smtClean="0"/>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514600"/>
            <a:ext cx="8229600" cy="1143000"/>
          </a:xfrm>
        </p:spPr>
        <p:txBody>
          <a:bodyPr/>
          <a:lstStyle/>
          <a:p>
            <a:r>
              <a:rPr lang="en-US" b="1"/>
              <a:t>Java Packages</a:t>
            </a:r>
            <a:endParaRPr lang="en-US" dirty="0"/>
          </a:p>
        </p:txBody>
      </p:sp>
      <p:sp>
        <p:nvSpPr>
          <p:cNvPr id="3" name="Slide Number Placeholder 2"/>
          <p:cNvSpPr>
            <a:spLocks noGrp="1"/>
          </p:cNvSpPr>
          <p:nvPr>
            <p:ph type="sldNum" sz="quarter" idx="12"/>
          </p:nvPr>
        </p:nvSpPr>
        <p:spPr/>
        <p:txBody>
          <a:bodyPr/>
          <a:lstStyle/>
          <a:p>
            <a:fld id="{C665170D-51CF-46F1-8165-7919123952DA}"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211763"/>
          </a:xfrm>
        </p:spPr>
        <p:txBody>
          <a:bodyPr>
            <a:normAutofit/>
          </a:bodyPr>
          <a:lstStyle/>
          <a:p>
            <a:r>
              <a:rPr lang="en-US" sz="2500" dirty="0"/>
              <a:t>Try these two packages, here are two test files you can use. The one for package </a:t>
            </a:r>
            <a:r>
              <a:rPr lang="en-US" sz="2500" b="1" dirty="0"/>
              <a:t>p1 is shown here:</a:t>
            </a:r>
            <a:endParaRPr lang="en-US" sz="2500" dirty="0"/>
          </a:p>
        </p:txBody>
      </p:sp>
      <p:pic>
        <p:nvPicPr>
          <p:cNvPr id="6146" name="Picture 2"/>
          <p:cNvPicPr>
            <a:picLocks noChangeAspect="1" noChangeArrowheads="1"/>
          </p:cNvPicPr>
          <p:nvPr/>
        </p:nvPicPr>
        <p:blipFill>
          <a:blip r:embed="rId2">
            <a:lum bright="-58000" contrast="64000"/>
          </a:blip>
          <a:srcRect/>
          <a:stretch>
            <a:fillRect/>
          </a:stretch>
        </p:blipFill>
        <p:spPr bwMode="auto">
          <a:xfrm>
            <a:off x="990600" y="1905000"/>
            <a:ext cx="7342378" cy="4019550"/>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C665170D-51CF-46F1-8165-7919123952DA}" type="slidenum">
              <a:rPr lang="en-US" smtClean="0"/>
              <a:pPr/>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a:t>The test file for </a:t>
            </a:r>
            <a:r>
              <a:rPr lang="en-US" b="1" dirty="0"/>
              <a:t>p2 is shown</a:t>
            </a:r>
            <a:endParaRPr lang="en-US" dirty="0"/>
          </a:p>
        </p:txBody>
      </p:sp>
      <p:pic>
        <p:nvPicPr>
          <p:cNvPr id="7170" name="Picture 2"/>
          <p:cNvPicPr>
            <a:picLocks noChangeAspect="1" noChangeArrowheads="1"/>
          </p:cNvPicPr>
          <p:nvPr/>
        </p:nvPicPr>
        <p:blipFill>
          <a:blip r:embed="rId2">
            <a:lum bright="-46000" contrast="28000"/>
          </a:blip>
          <a:srcRect/>
          <a:stretch>
            <a:fillRect/>
          </a:stretch>
        </p:blipFill>
        <p:spPr bwMode="auto">
          <a:xfrm>
            <a:off x="609600" y="2514600"/>
            <a:ext cx="7704117" cy="3367087"/>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C665170D-51CF-46F1-8165-7919123952DA}" type="slidenum">
              <a:rPr lang="en-US" smtClean="0"/>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b="1" dirty="0"/>
              <a:t>Importing Packages</a:t>
            </a:r>
            <a:endParaRPr lang="en-US" dirty="0"/>
          </a:p>
        </p:txBody>
      </p:sp>
      <p:sp>
        <p:nvSpPr>
          <p:cNvPr id="3" name="Content Placeholder 2"/>
          <p:cNvSpPr>
            <a:spLocks noGrp="1"/>
          </p:cNvSpPr>
          <p:nvPr>
            <p:ph idx="1"/>
          </p:nvPr>
        </p:nvSpPr>
        <p:spPr/>
        <p:txBody>
          <a:bodyPr>
            <a:normAutofit/>
          </a:bodyPr>
          <a:lstStyle/>
          <a:p>
            <a:pPr algn="just"/>
            <a:r>
              <a:rPr lang="en-US" sz="2700" dirty="0"/>
              <a:t>All of the built-in Java classes are stored in packages. There are no core Java classes in the unnamed default package; all of the standard classes are stored in some named package.</a:t>
            </a:r>
          </a:p>
          <a:p>
            <a:pPr algn="just"/>
            <a:endParaRPr lang="en-US" sz="2700" dirty="0"/>
          </a:p>
          <a:p>
            <a:pPr algn="just"/>
            <a:r>
              <a:rPr lang="en-US" sz="2700" dirty="0"/>
              <a:t>Java includes the </a:t>
            </a:r>
            <a:r>
              <a:rPr lang="en-US" sz="2700" b="1" dirty="0"/>
              <a:t>import statement to bring certain classes, or entire packages, </a:t>
            </a:r>
            <a:r>
              <a:rPr lang="en-US" sz="2700" dirty="0"/>
              <a:t>into visibility. Once imported, a class can be referred to directly, using only its name.</a:t>
            </a:r>
          </a:p>
        </p:txBody>
      </p:sp>
      <p:sp>
        <p:nvSpPr>
          <p:cNvPr id="4" name="Slide Number Placeholder 3"/>
          <p:cNvSpPr>
            <a:spLocks noGrp="1"/>
          </p:cNvSpPr>
          <p:nvPr>
            <p:ph type="sldNum" sz="quarter" idx="12"/>
          </p:nvPr>
        </p:nvSpPr>
        <p:spPr/>
        <p:txBody>
          <a:bodyPr/>
          <a:lstStyle/>
          <a:p>
            <a:fld id="{C665170D-51CF-46F1-8165-7919123952DA}" type="slidenum">
              <a:rPr lang="en-US" smtClean="0"/>
              <a:pPr/>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715000"/>
          </a:xfrm>
        </p:spPr>
        <p:txBody>
          <a:bodyPr>
            <a:normAutofit fontScale="77500" lnSpcReduction="20000"/>
          </a:bodyPr>
          <a:lstStyle/>
          <a:p>
            <a:pPr algn="just"/>
            <a:r>
              <a:rPr lang="en-US" dirty="0"/>
              <a:t>In a Java </a:t>
            </a:r>
            <a:r>
              <a:rPr lang="en-US" dirty="0" err="1"/>
              <a:t>sourcefile</a:t>
            </a:r>
            <a:r>
              <a:rPr lang="en-US" dirty="0"/>
              <a:t>, </a:t>
            </a:r>
            <a:r>
              <a:rPr lang="en-US" b="1" dirty="0"/>
              <a:t>import statements occur immediately following the package </a:t>
            </a:r>
            <a:r>
              <a:rPr lang="en-US" dirty="0"/>
              <a:t>statement (if it exists) and before any class definitions. </a:t>
            </a:r>
          </a:p>
          <a:p>
            <a:pPr algn="just"/>
            <a:endParaRPr lang="en-US" dirty="0"/>
          </a:p>
          <a:p>
            <a:pPr algn="just"/>
            <a:r>
              <a:rPr lang="en-US" dirty="0"/>
              <a:t>This is the general form of the </a:t>
            </a:r>
            <a:r>
              <a:rPr lang="en-US" b="1" dirty="0"/>
              <a:t>import statement:</a:t>
            </a:r>
          </a:p>
          <a:p>
            <a:pPr algn="just">
              <a:buNone/>
            </a:pPr>
            <a:r>
              <a:rPr lang="en-US" dirty="0"/>
              <a:t>			import </a:t>
            </a:r>
            <a:r>
              <a:rPr lang="en-US" i="1" dirty="0"/>
              <a:t>pkg1 [.pkg2].(</a:t>
            </a:r>
            <a:r>
              <a:rPr lang="en-US" i="1" dirty="0" err="1"/>
              <a:t>classname</a:t>
            </a:r>
            <a:r>
              <a:rPr lang="en-US" i="1" dirty="0"/>
              <a:t> | *);</a:t>
            </a:r>
          </a:p>
          <a:p>
            <a:pPr algn="just">
              <a:buNone/>
            </a:pPr>
            <a:r>
              <a:rPr lang="en-US" dirty="0"/>
              <a:t>	Here, </a:t>
            </a:r>
            <a:r>
              <a:rPr lang="en-US" i="1" dirty="0"/>
              <a:t>pkg1 is the name of a top-level package, and pkg2 is the name of a subordinate </a:t>
            </a:r>
            <a:r>
              <a:rPr lang="en-US" dirty="0"/>
              <a:t>package inside the outer package separated by a dot (</a:t>
            </a:r>
            <a:r>
              <a:rPr lang="en-US" b="1" dirty="0"/>
              <a:t>.). </a:t>
            </a:r>
          </a:p>
          <a:p>
            <a:pPr algn="just">
              <a:buNone/>
            </a:pPr>
            <a:endParaRPr lang="en-US" b="1" dirty="0"/>
          </a:p>
          <a:p>
            <a:pPr algn="just"/>
            <a:r>
              <a:rPr lang="en-US" b="1" dirty="0"/>
              <a:t>There is no practical limit on </a:t>
            </a:r>
            <a:r>
              <a:rPr lang="en-US" dirty="0"/>
              <a:t>the depth of a package hierarchy, except that imposed by the file system. </a:t>
            </a:r>
          </a:p>
          <a:p>
            <a:pPr algn="just"/>
            <a:endParaRPr lang="en-US" dirty="0"/>
          </a:p>
          <a:p>
            <a:pPr algn="just"/>
            <a:r>
              <a:rPr lang="en-US" dirty="0"/>
              <a:t>Finally, you specify either an explicit </a:t>
            </a:r>
            <a:r>
              <a:rPr lang="en-US" i="1" dirty="0" err="1"/>
              <a:t>classname</a:t>
            </a:r>
            <a:r>
              <a:rPr lang="en-US" i="1" dirty="0"/>
              <a:t> or a star (*), which indicates that the Java compiler </a:t>
            </a:r>
            <a:r>
              <a:rPr lang="en-US" dirty="0"/>
              <a:t>should import the entire package.</a:t>
            </a:r>
          </a:p>
        </p:txBody>
      </p:sp>
      <p:sp>
        <p:nvSpPr>
          <p:cNvPr id="4" name="Slide Number Placeholder 3"/>
          <p:cNvSpPr>
            <a:spLocks noGrp="1"/>
          </p:cNvSpPr>
          <p:nvPr>
            <p:ph type="sldNum" sz="quarter" idx="12"/>
          </p:nvPr>
        </p:nvSpPr>
        <p:spPr/>
        <p:txBody>
          <a:bodyPr/>
          <a:lstStyle/>
          <a:p>
            <a:fld id="{C665170D-51CF-46F1-8165-7919123952DA}" type="slidenum">
              <a:rPr lang="en-US" smtClean="0"/>
              <a:pPr/>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304800"/>
            <a:ext cx="8229600" cy="5211763"/>
          </a:xfrm>
        </p:spPr>
        <p:txBody>
          <a:bodyPr>
            <a:noAutofit/>
          </a:bodyPr>
          <a:lstStyle/>
          <a:p>
            <a:r>
              <a:rPr lang="en-US" sz="2400" dirty="0"/>
              <a:t>This code fragment shows both forms in use:</a:t>
            </a:r>
          </a:p>
          <a:p>
            <a:pPr>
              <a:buNone/>
            </a:pPr>
            <a:r>
              <a:rPr lang="en-US" sz="2400" dirty="0"/>
              <a:t>			import </a:t>
            </a:r>
            <a:r>
              <a:rPr lang="en-US" sz="2400" dirty="0" err="1"/>
              <a:t>java.util.Date</a:t>
            </a:r>
            <a:r>
              <a:rPr lang="en-US" sz="2400" dirty="0"/>
              <a:t>;</a:t>
            </a:r>
          </a:p>
          <a:p>
            <a:pPr>
              <a:buNone/>
            </a:pPr>
            <a:r>
              <a:rPr lang="en-US" sz="2400" dirty="0"/>
              <a:t>			import java.io.*;</a:t>
            </a:r>
          </a:p>
          <a:p>
            <a:pPr algn="just"/>
            <a:r>
              <a:rPr lang="en-US" sz="2400" dirty="0"/>
              <a:t>All of the standard Java classes included with Java are stored in a package called </a:t>
            </a:r>
            <a:r>
              <a:rPr lang="en-US" sz="2400" b="1" dirty="0"/>
              <a:t>java. The basic language functions are stored in a package inside of the java package </a:t>
            </a:r>
            <a:r>
              <a:rPr lang="en-US" sz="2400" dirty="0"/>
              <a:t>called </a:t>
            </a:r>
            <a:r>
              <a:rPr lang="en-US" sz="2400" b="1" dirty="0" err="1"/>
              <a:t>java.lang</a:t>
            </a:r>
            <a:r>
              <a:rPr lang="en-US" sz="2400" b="1" dirty="0"/>
              <a:t>.</a:t>
            </a:r>
          </a:p>
          <a:p>
            <a:endParaRPr lang="en-US" sz="2400" b="1" dirty="0"/>
          </a:p>
          <a:p>
            <a:r>
              <a:rPr lang="en-US" sz="2400" dirty="0"/>
              <a:t>Normally, you have to import every package or class that you want to use, but since Java is useless without much of the functionality in </a:t>
            </a:r>
            <a:r>
              <a:rPr lang="en-US" sz="2400" b="1" dirty="0" err="1"/>
              <a:t>java.lang</a:t>
            </a:r>
            <a:r>
              <a:rPr lang="en-US" sz="2400" b="1" dirty="0"/>
              <a:t>, it is </a:t>
            </a:r>
            <a:r>
              <a:rPr lang="en-US" sz="2400" dirty="0"/>
              <a:t>implicitly imported by the compiler for all programs. </a:t>
            </a:r>
          </a:p>
          <a:p>
            <a:endParaRPr lang="en-US" sz="2400" dirty="0"/>
          </a:p>
          <a:p>
            <a:r>
              <a:rPr lang="en-US" sz="2400" dirty="0"/>
              <a:t>This is equivalent to the following line being at the top of all of your programs:</a:t>
            </a:r>
          </a:p>
          <a:p>
            <a:pPr>
              <a:buNone/>
            </a:pPr>
            <a:r>
              <a:rPr lang="en-US" sz="2400" dirty="0"/>
              <a:t>			import </a:t>
            </a:r>
            <a:r>
              <a:rPr lang="en-US" sz="2400" dirty="0" err="1"/>
              <a:t>java.lang</a:t>
            </a:r>
            <a:r>
              <a:rPr lang="en-US" sz="2400" dirty="0"/>
              <a:t>.*;</a:t>
            </a:r>
          </a:p>
        </p:txBody>
      </p:sp>
      <p:sp>
        <p:nvSpPr>
          <p:cNvPr id="4" name="Slide Number Placeholder 3"/>
          <p:cNvSpPr>
            <a:spLocks noGrp="1"/>
          </p:cNvSpPr>
          <p:nvPr>
            <p:ph type="sldNum" sz="quarter" idx="12"/>
          </p:nvPr>
        </p:nvSpPr>
        <p:spPr/>
        <p:txBody>
          <a:bodyPr/>
          <a:lstStyle/>
          <a:p>
            <a:fld id="{C665170D-51CF-46F1-8165-7919123952DA}" type="slidenum">
              <a:rPr lang="en-US" smtClean="0"/>
              <a:pPr/>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943600"/>
          </a:xfrm>
        </p:spPr>
        <p:txBody>
          <a:bodyPr>
            <a:normAutofit fontScale="77500" lnSpcReduction="20000"/>
          </a:bodyPr>
          <a:lstStyle/>
          <a:p>
            <a:pPr algn="just"/>
            <a:r>
              <a:rPr lang="en-US" dirty="0"/>
              <a:t>If a class with the same name exists in two different packages that you import using the star form, the compiler will remain silent, unless you try to use one of the classes. In that case, you will get a compile-time error and have to explicitly name the class specifying its package.</a:t>
            </a:r>
          </a:p>
          <a:p>
            <a:pPr algn="just"/>
            <a:endParaRPr lang="en-US" dirty="0"/>
          </a:p>
          <a:p>
            <a:pPr algn="just"/>
            <a:r>
              <a:rPr lang="en-US" dirty="0"/>
              <a:t>It must be emphasized that the </a:t>
            </a:r>
            <a:r>
              <a:rPr lang="en-US" b="1" dirty="0"/>
              <a:t>import statement is optional. Any place you use a </a:t>
            </a:r>
            <a:r>
              <a:rPr lang="en-US" dirty="0"/>
              <a:t>class name, you can use its </a:t>
            </a:r>
            <a:r>
              <a:rPr lang="en-US" i="1" dirty="0"/>
              <a:t>fully qualified name, which includes its full package hierarchy.</a:t>
            </a:r>
          </a:p>
          <a:p>
            <a:pPr algn="just">
              <a:buNone/>
            </a:pPr>
            <a:r>
              <a:rPr lang="en-US" dirty="0"/>
              <a:t>		import </a:t>
            </a:r>
            <a:r>
              <a:rPr lang="en-US" dirty="0" err="1"/>
              <a:t>java.util</a:t>
            </a:r>
            <a:r>
              <a:rPr lang="en-US" dirty="0"/>
              <a:t>.*;</a:t>
            </a:r>
          </a:p>
          <a:p>
            <a:pPr algn="just">
              <a:buNone/>
            </a:pPr>
            <a:r>
              <a:rPr lang="en-US" dirty="0"/>
              <a:t>		class </a:t>
            </a:r>
            <a:r>
              <a:rPr lang="en-US" dirty="0" err="1"/>
              <a:t>MyDate</a:t>
            </a:r>
            <a:r>
              <a:rPr lang="en-US" dirty="0"/>
              <a:t> extends Date {</a:t>
            </a:r>
          </a:p>
          <a:p>
            <a:pPr algn="just">
              <a:buNone/>
            </a:pPr>
            <a:r>
              <a:rPr lang="en-US" dirty="0"/>
              <a:t>		}</a:t>
            </a:r>
          </a:p>
          <a:p>
            <a:pPr algn="just"/>
            <a:r>
              <a:rPr lang="en-US" dirty="0"/>
              <a:t>The same example without the </a:t>
            </a:r>
            <a:r>
              <a:rPr lang="en-US" b="1" dirty="0"/>
              <a:t>import statement looks like this:</a:t>
            </a:r>
          </a:p>
          <a:p>
            <a:pPr algn="just">
              <a:buNone/>
            </a:pPr>
            <a:r>
              <a:rPr lang="en-US" dirty="0"/>
              <a:t>		class </a:t>
            </a:r>
            <a:r>
              <a:rPr lang="en-US" dirty="0" err="1"/>
              <a:t>MyDate</a:t>
            </a:r>
            <a:r>
              <a:rPr lang="en-US" dirty="0"/>
              <a:t> extends </a:t>
            </a:r>
            <a:r>
              <a:rPr lang="en-US" dirty="0" err="1"/>
              <a:t>java.util.Date</a:t>
            </a:r>
            <a:r>
              <a:rPr lang="en-US" dirty="0"/>
              <a:t> {</a:t>
            </a:r>
          </a:p>
          <a:p>
            <a:pPr algn="just">
              <a:buNone/>
            </a:pPr>
            <a:r>
              <a:rPr lang="en-US" dirty="0"/>
              <a:t>		}</a:t>
            </a:r>
          </a:p>
        </p:txBody>
      </p:sp>
      <p:sp>
        <p:nvSpPr>
          <p:cNvPr id="4" name="Slide Number Placeholder 3"/>
          <p:cNvSpPr>
            <a:spLocks noGrp="1"/>
          </p:cNvSpPr>
          <p:nvPr>
            <p:ph type="sldNum" sz="quarter" idx="12"/>
          </p:nvPr>
        </p:nvSpPr>
        <p:spPr/>
        <p:txBody>
          <a:bodyPr/>
          <a:lstStyle/>
          <a:p>
            <a:fld id="{C665170D-51CF-46F1-8165-7919123952DA}" type="slidenum">
              <a:rPr lang="en-US" smtClean="0"/>
              <a:pPr/>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364163"/>
          </a:xfrm>
        </p:spPr>
        <p:txBody>
          <a:bodyPr>
            <a:normAutofit/>
          </a:bodyPr>
          <a:lstStyle/>
          <a:p>
            <a:r>
              <a:rPr lang="en-US" sz="2600" dirty="0"/>
              <a:t>when a package is imported, only those items within the package declared as </a:t>
            </a:r>
            <a:r>
              <a:rPr lang="en-US" sz="2600" b="1" dirty="0"/>
              <a:t>public will be available to non-subclasses in the importing code.</a:t>
            </a:r>
          </a:p>
          <a:p>
            <a:endParaRPr lang="en-US" sz="2600" b="1" dirty="0"/>
          </a:p>
          <a:p>
            <a:endParaRPr lang="en-US" sz="2600" b="1" dirty="0"/>
          </a:p>
          <a:p>
            <a:r>
              <a:rPr lang="en-US" sz="2600" dirty="0"/>
              <a:t>For example, if you want the </a:t>
            </a:r>
            <a:r>
              <a:rPr lang="en-US" sz="2600" b="1" dirty="0"/>
              <a:t>Balance class of the package </a:t>
            </a:r>
            <a:r>
              <a:rPr lang="en-US" sz="2600" b="1" dirty="0" err="1"/>
              <a:t>MyPack</a:t>
            </a:r>
            <a:r>
              <a:rPr lang="en-US" sz="2600" b="1" dirty="0"/>
              <a:t> shown earlier to be </a:t>
            </a:r>
            <a:r>
              <a:rPr lang="en-US" sz="2600" dirty="0"/>
              <a:t>available as a stand-alone class for general use outside of </a:t>
            </a:r>
            <a:r>
              <a:rPr lang="en-US" sz="2600" b="1" dirty="0" err="1"/>
              <a:t>MyPack</a:t>
            </a:r>
            <a:r>
              <a:rPr lang="en-US" sz="2600" b="1" dirty="0"/>
              <a:t>, then you will need to </a:t>
            </a:r>
            <a:r>
              <a:rPr lang="en-US" sz="2600" dirty="0"/>
              <a:t>declare it as </a:t>
            </a:r>
            <a:r>
              <a:rPr lang="en-US" sz="2600" b="1" dirty="0"/>
              <a:t>public and put it into its own file, as shown here:</a:t>
            </a:r>
            <a:endParaRPr lang="en-US" sz="2600" dirty="0"/>
          </a:p>
        </p:txBody>
      </p:sp>
      <p:sp>
        <p:nvSpPr>
          <p:cNvPr id="4" name="Slide Number Placeholder 3"/>
          <p:cNvSpPr>
            <a:spLocks noGrp="1"/>
          </p:cNvSpPr>
          <p:nvPr>
            <p:ph type="sldNum" sz="quarter" idx="12"/>
          </p:nvPr>
        </p:nvSpPr>
        <p:spPr/>
        <p:txBody>
          <a:bodyPr/>
          <a:lstStyle/>
          <a:p>
            <a:fld id="{C665170D-51CF-46F1-8165-7919123952DA}" type="slidenum">
              <a:rPr lang="en-US" smtClean="0"/>
              <a:pPr/>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lum bright="-54000" contrast="54000"/>
          </a:blip>
          <a:srcRect/>
          <a:stretch>
            <a:fillRect/>
          </a:stretch>
        </p:blipFill>
        <p:spPr bwMode="auto">
          <a:xfrm>
            <a:off x="631861" y="457200"/>
            <a:ext cx="8183366" cy="6172200"/>
          </a:xfrm>
          <a:prstGeom prst="rect">
            <a:avLst/>
          </a:prstGeom>
          <a:noFill/>
          <a:ln w="9525">
            <a:noFill/>
            <a:miter lim="800000"/>
            <a:headEnd/>
            <a:tailEnd/>
          </a:ln>
          <a:effectLst/>
        </p:spPr>
      </p:pic>
      <p:sp>
        <p:nvSpPr>
          <p:cNvPr id="3" name="Slide Number Placeholder 2"/>
          <p:cNvSpPr>
            <a:spLocks noGrp="1"/>
          </p:cNvSpPr>
          <p:nvPr>
            <p:ph type="sldNum" sz="quarter" idx="12"/>
          </p:nvPr>
        </p:nvSpPr>
        <p:spPr/>
        <p:txBody>
          <a:bodyPr/>
          <a:lstStyle/>
          <a:p>
            <a:fld id="{C665170D-51CF-46F1-8165-7919123952DA}" type="slidenum">
              <a:rPr lang="en-US" smtClean="0"/>
              <a:pPr/>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a:bodyPr>
          <a:lstStyle/>
          <a:p>
            <a:pPr algn="just"/>
            <a:r>
              <a:rPr lang="en-US" sz="2400" dirty="0"/>
              <a:t>As you can see, the </a:t>
            </a:r>
            <a:r>
              <a:rPr lang="en-US" sz="2400" b="1" dirty="0"/>
              <a:t>Balance class is now public. Also, its constructor and its show() </a:t>
            </a:r>
            <a:r>
              <a:rPr lang="en-US" sz="2400" dirty="0"/>
              <a:t>method are </a:t>
            </a:r>
            <a:r>
              <a:rPr lang="en-US" sz="2400" b="1" dirty="0"/>
              <a:t>public, too. This means that they can be accessed by any type of code </a:t>
            </a:r>
            <a:r>
              <a:rPr lang="en-US" sz="2400" dirty="0"/>
              <a:t>outside the </a:t>
            </a:r>
            <a:r>
              <a:rPr lang="en-US" sz="2400" b="1" dirty="0" err="1"/>
              <a:t>MyPack</a:t>
            </a:r>
            <a:r>
              <a:rPr lang="en-US" sz="2400" b="1" dirty="0"/>
              <a:t> package. For example, here </a:t>
            </a:r>
            <a:r>
              <a:rPr lang="en-US" sz="2400" b="1" dirty="0" err="1"/>
              <a:t>TestBalance</a:t>
            </a:r>
            <a:r>
              <a:rPr lang="en-US" sz="2400" b="1" dirty="0"/>
              <a:t> imports </a:t>
            </a:r>
            <a:r>
              <a:rPr lang="en-US" sz="2400" b="1" dirty="0" err="1"/>
              <a:t>MyPack</a:t>
            </a:r>
            <a:r>
              <a:rPr lang="en-US" sz="2400" b="1" dirty="0"/>
              <a:t> and is </a:t>
            </a:r>
            <a:r>
              <a:rPr lang="en-US" sz="2400" dirty="0"/>
              <a:t>then able to make use of the </a:t>
            </a:r>
            <a:r>
              <a:rPr lang="en-US" sz="2400" b="1" dirty="0"/>
              <a:t>Balance class:</a:t>
            </a:r>
            <a:endParaRPr lang="en-US" sz="2400" dirty="0"/>
          </a:p>
        </p:txBody>
      </p:sp>
      <p:pic>
        <p:nvPicPr>
          <p:cNvPr id="2050" name="Picture 2"/>
          <p:cNvPicPr>
            <a:picLocks noChangeAspect="1" noChangeArrowheads="1"/>
          </p:cNvPicPr>
          <p:nvPr/>
        </p:nvPicPr>
        <p:blipFill>
          <a:blip r:embed="rId2">
            <a:lum bright="-56000" contrast="47000"/>
          </a:blip>
          <a:srcRect/>
          <a:stretch>
            <a:fillRect/>
          </a:stretch>
        </p:blipFill>
        <p:spPr bwMode="auto">
          <a:xfrm>
            <a:off x="330274" y="2743200"/>
            <a:ext cx="8518298" cy="3505200"/>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C665170D-51CF-46F1-8165-7919123952DA}" type="slidenum">
              <a:rPr lang="en-US" smtClean="0"/>
              <a:pPr/>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0708B-68B6-4F7E-AB80-2F1C918F447D}"/>
              </a:ext>
            </a:extLst>
          </p:cNvPr>
          <p:cNvSpPr>
            <a:spLocks noGrp="1"/>
          </p:cNvSpPr>
          <p:nvPr>
            <p:ph type="title"/>
          </p:nvPr>
        </p:nvSpPr>
        <p:spPr>
          <a:xfrm>
            <a:off x="381000" y="2667000"/>
            <a:ext cx="8229600" cy="1143000"/>
          </a:xfrm>
        </p:spPr>
        <p:txBody>
          <a:bodyPr/>
          <a:lstStyle/>
          <a:p>
            <a:r>
              <a:rPr lang="en-US" dirty="0"/>
              <a:t>Thank you</a:t>
            </a:r>
          </a:p>
        </p:txBody>
      </p:sp>
      <p:sp>
        <p:nvSpPr>
          <p:cNvPr id="4" name="Slide Number Placeholder 3">
            <a:extLst>
              <a:ext uri="{FF2B5EF4-FFF2-40B4-BE49-F238E27FC236}">
                <a16:creationId xmlns:a16="http://schemas.microsoft.com/office/drawing/2014/main" id="{536C5E45-D387-493E-9A9A-84C406B1C1EC}"/>
              </a:ext>
            </a:extLst>
          </p:cNvPr>
          <p:cNvSpPr>
            <a:spLocks noGrp="1"/>
          </p:cNvSpPr>
          <p:nvPr>
            <p:ph type="sldNum" sz="quarter" idx="12"/>
          </p:nvPr>
        </p:nvSpPr>
        <p:spPr/>
        <p:txBody>
          <a:bodyPr/>
          <a:lstStyle/>
          <a:p>
            <a:fld id="{C665170D-51CF-46F1-8165-7919123952DA}" type="slidenum">
              <a:rPr lang="en-US" smtClean="0"/>
              <a:pPr/>
              <a:t>29</a:t>
            </a:fld>
            <a:endParaRPr lang="en-US"/>
          </a:p>
        </p:txBody>
      </p:sp>
    </p:spTree>
    <p:extLst>
      <p:ext uri="{BB962C8B-B14F-4D97-AF65-F5344CB8AC3E}">
        <p14:creationId xmlns:p14="http://schemas.microsoft.com/office/powerpoint/2010/main" val="26993225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b="1" dirty="0"/>
              <a:t>What is Packages?</a:t>
            </a:r>
            <a:endParaRPr lang="en-US" dirty="0"/>
          </a:p>
        </p:txBody>
      </p:sp>
      <p:sp>
        <p:nvSpPr>
          <p:cNvPr id="3" name="Content Placeholder 2"/>
          <p:cNvSpPr>
            <a:spLocks noGrp="1"/>
          </p:cNvSpPr>
          <p:nvPr>
            <p:ph idx="1"/>
          </p:nvPr>
        </p:nvSpPr>
        <p:spPr>
          <a:xfrm>
            <a:off x="457200" y="1066800"/>
            <a:ext cx="8229600" cy="5410200"/>
          </a:xfrm>
        </p:spPr>
        <p:txBody>
          <a:bodyPr>
            <a:normAutofit fontScale="85000" lnSpcReduction="10000"/>
          </a:bodyPr>
          <a:lstStyle/>
          <a:p>
            <a:pPr algn="just"/>
            <a:r>
              <a:rPr lang="en-US" dirty="0"/>
              <a:t>Packages are used in Java in order to prevent naming conflicts, to control access, to make searching/locating and usage of classes, interfaces etc.</a:t>
            </a:r>
            <a:r>
              <a:rPr lang="en-US" i="1" dirty="0"/>
              <a:t> </a:t>
            </a:r>
          </a:p>
          <a:p>
            <a:pPr algn="just"/>
            <a:r>
              <a:rPr lang="en-US" i="1" dirty="0"/>
              <a:t>Packages are containers for classes. They are used to keep the class name space </a:t>
            </a:r>
            <a:r>
              <a:rPr lang="en-US" dirty="0"/>
              <a:t>compartmentalized. </a:t>
            </a:r>
          </a:p>
          <a:p>
            <a:pPr algn="just"/>
            <a:r>
              <a:rPr lang="en-US" dirty="0"/>
              <a:t>For example, a package allows you to create a class named </a:t>
            </a:r>
            <a:r>
              <a:rPr lang="en-US" b="1" dirty="0"/>
              <a:t>List, </a:t>
            </a:r>
            <a:r>
              <a:rPr lang="en-US" dirty="0"/>
              <a:t>which you can store in your own package without concern that it will collide with some other class named </a:t>
            </a:r>
            <a:r>
              <a:rPr lang="en-US" b="1" dirty="0"/>
              <a:t>List stored elsewhere.</a:t>
            </a:r>
            <a:endParaRPr lang="en-US" dirty="0"/>
          </a:p>
          <a:p>
            <a:pPr algn="just"/>
            <a:r>
              <a:rPr lang="en-US" dirty="0"/>
              <a:t>You can define classes inside a package that are not accessible by code outside that package. </a:t>
            </a:r>
          </a:p>
          <a:p>
            <a:pPr algn="just"/>
            <a:r>
              <a:rPr lang="en-US" dirty="0"/>
              <a:t>You can also define class members that are exposed only to other members of the same package.</a:t>
            </a:r>
          </a:p>
        </p:txBody>
      </p:sp>
      <p:sp>
        <p:nvSpPr>
          <p:cNvPr id="4" name="Slide Number Placeholder 3"/>
          <p:cNvSpPr>
            <a:spLocks noGrp="1"/>
          </p:cNvSpPr>
          <p:nvPr>
            <p:ph type="sldNum" sz="quarter" idx="12"/>
          </p:nvPr>
        </p:nvSpPr>
        <p:spPr/>
        <p:txBody>
          <a:bodyPr/>
          <a:lstStyle/>
          <a:p>
            <a:fld id="{C665170D-51CF-46F1-8165-7919123952DA}" type="slidenum">
              <a:rPr lang="en-US" smtClean="0"/>
              <a:pPr/>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b="1" dirty="0"/>
              <a:t>Defining a Package</a:t>
            </a:r>
            <a:endParaRPr lang="en-US" dirty="0"/>
          </a:p>
        </p:txBody>
      </p:sp>
      <p:sp>
        <p:nvSpPr>
          <p:cNvPr id="3" name="Content Placeholder 2"/>
          <p:cNvSpPr>
            <a:spLocks noGrp="1"/>
          </p:cNvSpPr>
          <p:nvPr>
            <p:ph idx="1"/>
          </p:nvPr>
        </p:nvSpPr>
        <p:spPr>
          <a:xfrm>
            <a:off x="457200" y="1143000"/>
            <a:ext cx="8229600" cy="5410200"/>
          </a:xfrm>
        </p:spPr>
        <p:txBody>
          <a:bodyPr>
            <a:normAutofit fontScale="85000" lnSpcReduction="20000"/>
          </a:bodyPr>
          <a:lstStyle/>
          <a:p>
            <a:pPr algn="just"/>
            <a:r>
              <a:rPr lang="en-US" dirty="0"/>
              <a:t>Include a </a:t>
            </a:r>
            <a:r>
              <a:rPr lang="en-US" b="1" dirty="0"/>
              <a:t>package command as the first </a:t>
            </a:r>
            <a:r>
              <a:rPr lang="en-US" dirty="0"/>
              <a:t>statement in a Java source file.</a:t>
            </a:r>
          </a:p>
          <a:p>
            <a:pPr algn="just"/>
            <a:endParaRPr lang="en-US" dirty="0"/>
          </a:p>
          <a:p>
            <a:pPr algn="just"/>
            <a:r>
              <a:rPr lang="en-US" dirty="0"/>
              <a:t>There can be only one package statement in each source file, and it applies to all types in the file.</a:t>
            </a:r>
          </a:p>
          <a:p>
            <a:pPr algn="just"/>
            <a:endParaRPr lang="en-US" dirty="0"/>
          </a:p>
          <a:p>
            <a:pPr algn="just"/>
            <a:r>
              <a:rPr lang="en-US" dirty="0"/>
              <a:t>Any classes declared within that file will belong to the specified package. The </a:t>
            </a:r>
            <a:r>
              <a:rPr lang="en-US" b="1" dirty="0"/>
              <a:t>package statement defines a name space in which classes are </a:t>
            </a:r>
            <a:r>
              <a:rPr lang="en-US" dirty="0"/>
              <a:t>stored. </a:t>
            </a:r>
          </a:p>
          <a:p>
            <a:pPr algn="just"/>
            <a:endParaRPr lang="en-US" dirty="0"/>
          </a:p>
          <a:p>
            <a:pPr algn="just"/>
            <a:r>
              <a:rPr lang="en-US" dirty="0"/>
              <a:t>If you omit the </a:t>
            </a:r>
            <a:r>
              <a:rPr lang="en-US" b="1" dirty="0"/>
              <a:t>package statement, the class names are put into the default </a:t>
            </a:r>
            <a:r>
              <a:rPr lang="en-US" dirty="0"/>
              <a:t>package, which has no name. (This is why you haven’t had to worry about packages before now.)</a:t>
            </a:r>
          </a:p>
        </p:txBody>
      </p:sp>
      <p:sp>
        <p:nvSpPr>
          <p:cNvPr id="4" name="Slide Number Placeholder 3"/>
          <p:cNvSpPr>
            <a:spLocks noGrp="1"/>
          </p:cNvSpPr>
          <p:nvPr>
            <p:ph type="sldNum" sz="quarter" idx="12"/>
          </p:nvPr>
        </p:nvSpPr>
        <p:spPr/>
        <p:txBody>
          <a:bodyPr/>
          <a:lstStyle/>
          <a:p>
            <a:fld id="{C665170D-51CF-46F1-8165-7919123952DA}" type="slidenum">
              <a:rPr lang="en-US" smtClean="0"/>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US" sz="2700" dirty="0"/>
              <a:t>This is the general form of the </a:t>
            </a:r>
            <a:r>
              <a:rPr lang="en-US" sz="2700" b="1" dirty="0"/>
              <a:t>package statement:</a:t>
            </a:r>
          </a:p>
          <a:p>
            <a:pPr algn="just">
              <a:buNone/>
            </a:pPr>
            <a:r>
              <a:rPr lang="en-US" sz="2700" dirty="0"/>
              <a:t>				package </a:t>
            </a:r>
            <a:r>
              <a:rPr lang="en-US" sz="2700" i="1" dirty="0" err="1"/>
              <a:t>pkg</a:t>
            </a:r>
            <a:r>
              <a:rPr lang="en-US" sz="2700" i="1" dirty="0"/>
              <a:t>;</a:t>
            </a:r>
          </a:p>
          <a:p>
            <a:pPr algn="just">
              <a:buNone/>
            </a:pPr>
            <a:r>
              <a:rPr lang="en-US" sz="2700" dirty="0"/>
              <a:t>	Here, </a:t>
            </a:r>
            <a:r>
              <a:rPr lang="en-US" sz="2700" i="1" dirty="0" err="1"/>
              <a:t>pkg</a:t>
            </a:r>
            <a:r>
              <a:rPr lang="en-US" sz="2700" i="1" dirty="0"/>
              <a:t> is the name of the package. </a:t>
            </a:r>
          </a:p>
          <a:p>
            <a:pPr algn="just"/>
            <a:r>
              <a:rPr lang="en-US" sz="2700" i="1" dirty="0"/>
              <a:t>For example, the following statement creates a </a:t>
            </a:r>
            <a:r>
              <a:rPr lang="en-US" sz="2700" dirty="0"/>
              <a:t>package called </a:t>
            </a:r>
            <a:r>
              <a:rPr lang="en-US" sz="2700" b="1" dirty="0" err="1"/>
              <a:t>MyPackage</a:t>
            </a:r>
            <a:r>
              <a:rPr lang="en-US" sz="2700" b="1" dirty="0"/>
              <a:t>:</a:t>
            </a:r>
          </a:p>
          <a:p>
            <a:pPr algn="just">
              <a:buNone/>
            </a:pPr>
            <a:r>
              <a:rPr lang="en-US" sz="2700" dirty="0"/>
              <a:t>				package </a:t>
            </a:r>
            <a:r>
              <a:rPr lang="en-US" sz="2700" dirty="0" err="1"/>
              <a:t>MyPackage</a:t>
            </a:r>
            <a:r>
              <a:rPr lang="en-US" sz="2700" dirty="0"/>
              <a:t>;</a:t>
            </a:r>
          </a:p>
          <a:p>
            <a:pPr algn="just"/>
            <a:r>
              <a:rPr lang="en-US" sz="2700" dirty="0"/>
              <a:t>More than one file can include the same </a:t>
            </a:r>
            <a:r>
              <a:rPr lang="en-US" sz="2700" b="1" dirty="0"/>
              <a:t>package statement.</a:t>
            </a:r>
            <a:endParaRPr lang="en-US" sz="2700" dirty="0"/>
          </a:p>
        </p:txBody>
      </p:sp>
      <p:sp>
        <p:nvSpPr>
          <p:cNvPr id="4" name="Title 1"/>
          <p:cNvSpPr>
            <a:spLocks noGrp="1"/>
          </p:cNvSpPr>
          <p:nvPr>
            <p:ph type="title"/>
          </p:nvPr>
        </p:nvSpPr>
        <p:spPr>
          <a:xfrm>
            <a:off x="457200" y="274638"/>
            <a:ext cx="8229600" cy="639762"/>
          </a:xfrm>
        </p:spPr>
        <p:txBody>
          <a:bodyPr>
            <a:normAutofit fontScale="90000"/>
          </a:bodyPr>
          <a:lstStyle/>
          <a:p>
            <a:r>
              <a:rPr lang="en-US" b="1" dirty="0"/>
              <a:t>Defining a Package</a:t>
            </a:r>
            <a:endParaRPr lang="en-US" dirty="0"/>
          </a:p>
        </p:txBody>
      </p:sp>
      <p:sp>
        <p:nvSpPr>
          <p:cNvPr id="5" name="Slide Number Placeholder 4"/>
          <p:cNvSpPr>
            <a:spLocks noGrp="1"/>
          </p:cNvSpPr>
          <p:nvPr>
            <p:ph type="sldNum" sz="quarter" idx="12"/>
          </p:nvPr>
        </p:nvSpPr>
        <p:spPr/>
        <p:txBody>
          <a:bodyPr/>
          <a:lstStyle/>
          <a:p>
            <a:fld id="{C665170D-51CF-46F1-8165-7919123952DA}" type="slidenum">
              <a:rPr lang="en-US" smtClean="0"/>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486400"/>
          </a:xfrm>
        </p:spPr>
        <p:txBody>
          <a:bodyPr>
            <a:normAutofit fontScale="77500" lnSpcReduction="20000"/>
          </a:bodyPr>
          <a:lstStyle/>
          <a:p>
            <a:pPr algn="just"/>
            <a:r>
              <a:rPr lang="en-US" dirty="0"/>
              <a:t>You can create a hierarchy of packages.</a:t>
            </a:r>
          </a:p>
          <a:p>
            <a:pPr algn="just">
              <a:buNone/>
            </a:pPr>
            <a:endParaRPr lang="en-US" dirty="0"/>
          </a:p>
          <a:p>
            <a:pPr algn="just"/>
            <a:r>
              <a:rPr lang="en-US" dirty="0"/>
              <a:t>To do so, simply separate each package name from the one above it by use of a period. </a:t>
            </a:r>
          </a:p>
          <a:p>
            <a:pPr algn="just"/>
            <a:endParaRPr lang="en-US" dirty="0"/>
          </a:p>
          <a:p>
            <a:pPr algn="just"/>
            <a:r>
              <a:rPr lang="en-US" dirty="0"/>
              <a:t>The general form of a multileveled package statement is shown here:</a:t>
            </a:r>
          </a:p>
          <a:p>
            <a:pPr algn="just">
              <a:buNone/>
            </a:pPr>
            <a:r>
              <a:rPr lang="en-US" dirty="0"/>
              <a:t>			package </a:t>
            </a:r>
            <a:r>
              <a:rPr lang="en-US" i="1" dirty="0"/>
              <a:t>pkg1[.pkg2[.pkg3]];</a:t>
            </a:r>
          </a:p>
          <a:p>
            <a:pPr algn="just"/>
            <a:r>
              <a:rPr lang="en-US" dirty="0"/>
              <a:t>A package hierarchy must be reflected in the file system of your Java development system.</a:t>
            </a:r>
          </a:p>
          <a:p>
            <a:pPr algn="just"/>
            <a:endParaRPr lang="en-US" dirty="0"/>
          </a:p>
          <a:p>
            <a:pPr algn="just"/>
            <a:r>
              <a:rPr lang="en-US" dirty="0"/>
              <a:t>For example, a package declared as</a:t>
            </a:r>
          </a:p>
          <a:p>
            <a:pPr algn="just">
              <a:buNone/>
            </a:pPr>
            <a:r>
              <a:rPr lang="en-US" dirty="0"/>
              <a:t>			package </a:t>
            </a:r>
            <a:r>
              <a:rPr lang="en-US" dirty="0" err="1"/>
              <a:t>java.awt.image</a:t>
            </a:r>
            <a:r>
              <a:rPr lang="en-US" dirty="0"/>
              <a:t>;</a:t>
            </a:r>
          </a:p>
          <a:p>
            <a:pPr algn="just">
              <a:buNone/>
            </a:pPr>
            <a:r>
              <a:rPr lang="en-US" dirty="0"/>
              <a:t>	needs to be stored in </a:t>
            </a:r>
            <a:r>
              <a:rPr lang="en-US" b="1" dirty="0"/>
              <a:t>java\</a:t>
            </a:r>
            <a:r>
              <a:rPr lang="en-US" b="1" dirty="0" err="1"/>
              <a:t>awt</a:t>
            </a:r>
            <a:r>
              <a:rPr lang="en-US" b="1" dirty="0"/>
              <a:t>\image in a Windows environment.</a:t>
            </a:r>
            <a:endParaRPr lang="en-US" dirty="0"/>
          </a:p>
        </p:txBody>
      </p:sp>
      <p:sp>
        <p:nvSpPr>
          <p:cNvPr id="4" name="Title 1"/>
          <p:cNvSpPr>
            <a:spLocks noGrp="1"/>
          </p:cNvSpPr>
          <p:nvPr>
            <p:ph type="title"/>
          </p:nvPr>
        </p:nvSpPr>
        <p:spPr>
          <a:xfrm>
            <a:off x="457200" y="274638"/>
            <a:ext cx="8229600" cy="639762"/>
          </a:xfrm>
        </p:spPr>
        <p:txBody>
          <a:bodyPr>
            <a:normAutofit fontScale="90000"/>
          </a:bodyPr>
          <a:lstStyle/>
          <a:p>
            <a:r>
              <a:rPr lang="en-US" b="1" dirty="0"/>
              <a:t>Defining a Package</a:t>
            </a:r>
            <a:endParaRPr lang="en-US" dirty="0"/>
          </a:p>
        </p:txBody>
      </p:sp>
      <p:sp>
        <p:nvSpPr>
          <p:cNvPr id="5" name="Slide Number Placeholder 4"/>
          <p:cNvSpPr>
            <a:spLocks noGrp="1"/>
          </p:cNvSpPr>
          <p:nvPr>
            <p:ph type="sldNum" sz="quarter" idx="12"/>
          </p:nvPr>
        </p:nvSpPr>
        <p:spPr/>
        <p:txBody>
          <a:bodyPr/>
          <a:lstStyle/>
          <a:p>
            <a:fld id="{C665170D-51CF-46F1-8165-7919123952DA}"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b="1" dirty="0"/>
              <a:t>A Short Package Example</a:t>
            </a:r>
            <a:endParaRPr lang="en-US" dirty="0"/>
          </a:p>
        </p:txBody>
      </p:sp>
      <p:pic>
        <p:nvPicPr>
          <p:cNvPr id="1027" name="Picture 3"/>
          <p:cNvPicPr>
            <a:picLocks noChangeAspect="1" noChangeArrowheads="1"/>
          </p:cNvPicPr>
          <p:nvPr/>
        </p:nvPicPr>
        <p:blipFill>
          <a:blip r:embed="rId2">
            <a:lum bright="-57000" contrast="55000"/>
          </a:blip>
          <a:srcRect/>
          <a:stretch>
            <a:fillRect/>
          </a:stretch>
        </p:blipFill>
        <p:spPr bwMode="auto">
          <a:xfrm>
            <a:off x="2114550" y="771525"/>
            <a:ext cx="5505450" cy="5953568"/>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C665170D-51CF-46F1-8165-7919123952DA}"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715000"/>
          </a:xfrm>
        </p:spPr>
        <p:txBody>
          <a:bodyPr>
            <a:normAutofit fontScale="92500" lnSpcReduction="10000"/>
          </a:bodyPr>
          <a:lstStyle/>
          <a:p>
            <a:pPr algn="just"/>
            <a:r>
              <a:rPr lang="en-US" sz="2700" dirty="0"/>
              <a:t>Call this file </a:t>
            </a:r>
            <a:r>
              <a:rPr lang="en-US" sz="2700" b="1" dirty="0"/>
              <a:t>AccountBalance.java and put it in a directory called </a:t>
            </a:r>
            <a:r>
              <a:rPr lang="en-US" sz="2700" b="1" dirty="0" err="1"/>
              <a:t>MyPack</a:t>
            </a:r>
            <a:r>
              <a:rPr lang="en-US" sz="2700" b="1" dirty="0"/>
              <a:t>.</a:t>
            </a:r>
          </a:p>
          <a:p>
            <a:pPr algn="just"/>
            <a:r>
              <a:rPr lang="en-US" sz="2700" dirty="0"/>
              <a:t>Next, compile the file. Make sure that the resulting </a:t>
            </a:r>
            <a:r>
              <a:rPr lang="en-US" sz="2700" b="1" dirty="0"/>
              <a:t>.class file is also in the </a:t>
            </a:r>
            <a:r>
              <a:rPr lang="en-US" sz="2700" b="1" dirty="0" err="1"/>
              <a:t>MyPack</a:t>
            </a:r>
            <a:r>
              <a:rPr lang="en-US" sz="2700" b="1" dirty="0"/>
              <a:t> </a:t>
            </a:r>
            <a:r>
              <a:rPr lang="en-US" sz="2700" dirty="0"/>
              <a:t>directory. Then, try executing the </a:t>
            </a:r>
            <a:r>
              <a:rPr lang="en-US" sz="2700" b="1" dirty="0" err="1"/>
              <a:t>AccountBalance</a:t>
            </a:r>
            <a:r>
              <a:rPr lang="en-US" sz="2700" b="1" dirty="0"/>
              <a:t> class, using the following command </a:t>
            </a:r>
            <a:r>
              <a:rPr lang="en-US" sz="2700" dirty="0"/>
              <a:t>line:</a:t>
            </a:r>
          </a:p>
          <a:p>
            <a:pPr algn="just">
              <a:buNone/>
            </a:pPr>
            <a:r>
              <a:rPr lang="en-US" sz="2700" dirty="0"/>
              <a:t>		           java  </a:t>
            </a:r>
            <a:r>
              <a:rPr lang="en-US" sz="2700" dirty="0" err="1"/>
              <a:t>MyPack.AccountBalance</a:t>
            </a:r>
            <a:endParaRPr lang="en-US" sz="2700" dirty="0"/>
          </a:p>
          <a:p>
            <a:pPr algn="just"/>
            <a:r>
              <a:rPr lang="en-US" sz="2700" dirty="0"/>
              <a:t>Remember, you will need to be in the directory above </a:t>
            </a:r>
            <a:r>
              <a:rPr lang="en-US" sz="2700" b="1" dirty="0" err="1"/>
              <a:t>MyPack</a:t>
            </a:r>
            <a:r>
              <a:rPr lang="en-US" sz="2700" b="1" dirty="0"/>
              <a:t> when you execute this </a:t>
            </a:r>
            <a:r>
              <a:rPr lang="en-US" sz="2700" dirty="0"/>
              <a:t>command.</a:t>
            </a:r>
          </a:p>
          <a:p>
            <a:r>
              <a:rPr lang="en-US" sz="2800" dirty="0"/>
              <a:t>As explained, </a:t>
            </a:r>
            <a:r>
              <a:rPr lang="en-US" sz="2800" b="1" dirty="0" err="1"/>
              <a:t>AccountBalance</a:t>
            </a:r>
            <a:r>
              <a:rPr lang="en-US" sz="2800" b="1" dirty="0"/>
              <a:t> is now part of the package </a:t>
            </a:r>
            <a:r>
              <a:rPr lang="en-US" sz="2800" b="1" dirty="0" err="1"/>
              <a:t>MyPack</a:t>
            </a:r>
            <a:r>
              <a:rPr lang="en-US" sz="2800" b="1" dirty="0"/>
              <a:t>. This means that </a:t>
            </a:r>
            <a:r>
              <a:rPr lang="en-US" sz="2800" dirty="0"/>
              <a:t>it cannot be executed by itself. That is, you cannot use this command line:</a:t>
            </a:r>
          </a:p>
          <a:p>
            <a:pPr>
              <a:buNone/>
            </a:pPr>
            <a:r>
              <a:rPr lang="en-US" sz="2800" dirty="0"/>
              <a:t>			java </a:t>
            </a:r>
            <a:r>
              <a:rPr lang="en-US" sz="2800" dirty="0" err="1"/>
              <a:t>AccountBalance</a:t>
            </a:r>
            <a:endParaRPr lang="en-US" sz="2800" dirty="0"/>
          </a:p>
          <a:p>
            <a:r>
              <a:rPr lang="en-US" sz="2800" b="1" dirty="0" err="1"/>
              <a:t>AccountBalance</a:t>
            </a:r>
            <a:r>
              <a:rPr lang="en-US" sz="2800" b="1" dirty="0"/>
              <a:t> must be qualified with its package name.</a:t>
            </a:r>
            <a:endParaRPr lang="en-US" sz="2700" dirty="0"/>
          </a:p>
        </p:txBody>
      </p:sp>
      <p:sp>
        <p:nvSpPr>
          <p:cNvPr id="4" name="Title 1"/>
          <p:cNvSpPr>
            <a:spLocks noGrp="1"/>
          </p:cNvSpPr>
          <p:nvPr>
            <p:ph type="title"/>
          </p:nvPr>
        </p:nvSpPr>
        <p:spPr>
          <a:xfrm>
            <a:off x="457200" y="274638"/>
            <a:ext cx="8229600" cy="411162"/>
          </a:xfrm>
        </p:spPr>
        <p:txBody>
          <a:bodyPr>
            <a:normAutofit fontScale="90000"/>
          </a:bodyPr>
          <a:lstStyle/>
          <a:p>
            <a:r>
              <a:rPr lang="en-US" b="1" dirty="0"/>
              <a:t>A Short Package Example</a:t>
            </a:r>
            <a:endParaRPr lang="en-US" dirty="0"/>
          </a:p>
        </p:txBody>
      </p:sp>
      <p:sp>
        <p:nvSpPr>
          <p:cNvPr id="5" name="Slide Number Placeholder 4"/>
          <p:cNvSpPr>
            <a:spLocks noGrp="1"/>
          </p:cNvSpPr>
          <p:nvPr>
            <p:ph type="sldNum" sz="quarter" idx="12"/>
          </p:nvPr>
        </p:nvSpPr>
        <p:spPr/>
        <p:txBody>
          <a:bodyPr/>
          <a:lstStyle/>
          <a:p>
            <a:fld id="{C665170D-51CF-46F1-8165-7919123952DA}"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b="1" dirty="0"/>
              <a:t>Access Protection</a:t>
            </a:r>
            <a:endParaRPr lang="en-US" dirty="0"/>
          </a:p>
        </p:txBody>
      </p:sp>
      <p:sp>
        <p:nvSpPr>
          <p:cNvPr id="3" name="Content Placeholder 2"/>
          <p:cNvSpPr>
            <a:spLocks noGrp="1"/>
          </p:cNvSpPr>
          <p:nvPr>
            <p:ph idx="1"/>
          </p:nvPr>
        </p:nvSpPr>
        <p:spPr/>
        <p:txBody>
          <a:bodyPr>
            <a:normAutofit/>
          </a:bodyPr>
          <a:lstStyle/>
          <a:p>
            <a:pPr algn="just"/>
            <a:r>
              <a:rPr lang="en-US" sz="2700" dirty="0"/>
              <a:t>Packages act as containers for classes and other subordinate packages.</a:t>
            </a:r>
          </a:p>
          <a:p>
            <a:pPr algn="just"/>
            <a:endParaRPr lang="en-US" sz="2700" dirty="0"/>
          </a:p>
          <a:p>
            <a:pPr algn="just"/>
            <a:r>
              <a:rPr lang="en-US" sz="2700" dirty="0"/>
              <a:t>Classes act as containers for data and code. The class is Java’s smallest unit of abstraction.</a:t>
            </a:r>
          </a:p>
          <a:p>
            <a:pPr algn="just"/>
            <a:endParaRPr lang="en-US" sz="2700" dirty="0"/>
          </a:p>
          <a:p>
            <a:pPr algn="just"/>
            <a:r>
              <a:rPr lang="en-US" sz="2700" dirty="0"/>
              <a:t>The three access modifiers, </a:t>
            </a:r>
            <a:r>
              <a:rPr lang="en-US" sz="2700" b="1" dirty="0"/>
              <a:t>private, public, and protected, provide a variety of ways </a:t>
            </a:r>
            <a:r>
              <a:rPr lang="en-US" sz="2700" dirty="0"/>
              <a:t>to produce the many levels of access required by these categories.</a:t>
            </a:r>
          </a:p>
        </p:txBody>
      </p:sp>
      <p:sp>
        <p:nvSpPr>
          <p:cNvPr id="4" name="Slide Number Placeholder 3"/>
          <p:cNvSpPr>
            <a:spLocks noGrp="1"/>
          </p:cNvSpPr>
          <p:nvPr>
            <p:ph type="sldNum" sz="quarter" idx="12"/>
          </p:nvPr>
        </p:nvSpPr>
        <p:spPr/>
        <p:txBody>
          <a:bodyPr/>
          <a:lstStyle/>
          <a:p>
            <a:fld id="{C665170D-51CF-46F1-8165-7919123952DA}" type="slidenum">
              <a:rPr lang="en-US" smtClean="0"/>
              <a:pPr/>
              <a:t>9</a:t>
            </a:fld>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191</TotalTime>
  <Words>1624</Words>
  <Application>Microsoft Office PowerPoint</Application>
  <PresentationFormat>On-screen Show (4:3)</PresentationFormat>
  <Paragraphs>148</Paragraphs>
  <Slides>29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29</vt:i4>
      </vt:variant>
    </vt:vector>
  </HeadingPairs>
  <TitlesOfParts>
    <vt:vector size="32" baseType="lpstr">
      <vt:lpstr>Arial</vt:lpstr>
      <vt:lpstr>Calibri</vt:lpstr>
      <vt:lpstr>Office Theme</vt:lpstr>
      <vt:lpstr>Programming Language II CSE-215</vt:lpstr>
      <vt:lpstr>Java Packages</vt:lpstr>
      <vt:lpstr>What is Packages?</vt:lpstr>
      <vt:lpstr>Defining a Package</vt:lpstr>
      <vt:lpstr>Defining a Package</vt:lpstr>
      <vt:lpstr>Defining a Package</vt:lpstr>
      <vt:lpstr>A Short Package Example</vt:lpstr>
      <vt:lpstr>A Short Package Example</vt:lpstr>
      <vt:lpstr>Access Protection</vt:lpstr>
      <vt:lpstr>Access Protection</vt:lpstr>
      <vt:lpstr>Access Protection</vt:lpstr>
      <vt:lpstr>Example of Access Protection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Importing Packages</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Grizli777</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Mohammad Abu Yousuf</cp:lastModifiedBy>
  <cp:revision>45</cp:revision>
  <dcterms:created xsi:type="dcterms:W3CDTF">2015-12-13T08:53:35Z</dcterms:created>
  <dcterms:modified xsi:type="dcterms:W3CDTF">2021-06-04T05:58:21Z</dcterms:modified>
</cp:coreProperties>
</file>