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2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8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2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7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1F90-696A-42A7-AC80-D61D8AEEB58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287D-2517-4850-9A5C-C25812AD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happens-when-more-restrictive-access-is-given-in-a-derived-class-method-in-c/" TargetMode="External"/><Relationship Id="rId2" Type="http://schemas.openxmlformats.org/officeDocument/2006/relationships/hyperlink" Target="https://www.geeksforgeeks.org/more-restrictive-access-is-given-to-a-derived-class-method-in-java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Programming Language II</a:t>
            </a:r>
            <a:br>
              <a:rPr lang="en-US" sz="3300" b="1" dirty="0"/>
            </a:br>
            <a:r>
              <a:rPr lang="en-US" sz="3300" b="1" dirty="0"/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Dr</a:t>
            </a:r>
            <a:r>
              <a:rPr lang="en-US" dirty="0" smtClean="0"/>
              <a:t>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807" y="-5417"/>
            <a:ext cx="5039933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What will be the output of the program?</a:t>
            </a:r>
          </a:p>
          <a:p>
            <a:r>
              <a:rPr lang="en-US" sz="2200" dirty="0" smtClean="0"/>
              <a:t>class Super</a:t>
            </a:r>
          </a:p>
          <a:p>
            <a:r>
              <a:rPr lang="en-US" sz="2200" dirty="0" smtClean="0"/>
              <a:t>{ </a:t>
            </a:r>
          </a:p>
          <a:p>
            <a:r>
              <a:rPr lang="en-US" sz="2200" dirty="0" smtClean="0"/>
              <a:t>    public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= 0; </a:t>
            </a:r>
          </a:p>
          <a:p>
            <a:r>
              <a:rPr lang="en-US" sz="2200" dirty="0" smtClean="0"/>
              <a:t>    public Super(String text) /* Line 4 */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= 1; </a:t>
            </a:r>
          </a:p>
          <a:p>
            <a:r>
              <a:rPr lang="en-US" sz="2200" dirty="0" smtClean="0"/>
              <a:t>    } </a:t>
            </a:r>
          </a:p>
          <a:p>
            <a:r>
              <a:rPr lang="en-US" sz="2200" dirty="0" smtClean="0"/>
              <a:t>} </a:t>
            </a:r>
          </a:p>
          <a:p>
            <a:r>
              <a:rPr lang="en-US" sz="2200" dirty="0" smtClean="0"/>
              <a:t>class Sub extends Super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public Sub(String text)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= 2; </a:t>
            </a:r>
          </a:p>
          <a:p>
            <a:r>
              <a:rPr lang="en-US" sz="2200" dirty="0" smtClean="0"/>
              <a:t>    } </a:t>
            </a:r>
          </a:p>
          <a:p>
            <a:r>
              <a:rPr lang="en-US" sz="2200" dirty="0" smtClean="0"/>
              <a:t>    public static void main(String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Sub </a:t>
            </a:r>
            <a:r>
              <a:rPr lang="en-US" sz="2200" dirty="0" err="1" smtClean="0"/>
              <a:t>sub</a:t>
            </a:r>
            <a:r>
              <a:rPr lang="en-US" sz="2200" dirty="0" smtClean="0"/>
              <a:t> = new Sub("Hello"); 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sub.i</a:t>
            </a:r>
            <a:r>
              <a:rPr lang="en-US" sz="2200" dirty="0" smtClean="0"/>
              <a:t>); </a:t>
            </a:r>
          </a:p>
          <a:p>
            <a:r>
              <a:rPr lang="en-US" sz="2200" dirty="0" smtClean="0"/>
              <a:t>    } 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7654632" y="1863917"/>
            <a:ext cx="194155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Compilation fails.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13009" y="2572633"/>
            <a:ext cx="6330462" cy="290848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5EAC1A"/>
                </a:solidFill>
                <a:effectLst/>
                <a:cs typeface="Arial" panose="020B0604020202020204" pitchFamily="34" charset="0"/>
              </a:rPr>
              <a:t>Explanation: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 default no-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args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constructor is not created because there is a constructor supplied that has an argument, line 4. Therefore the sub-class constructor must explicitly make a call to the super class constructor: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  <a:cs typeface="Arial" panose="020B0604020202020204" pitchFamily="34" charset="0"/>
              </a:rPr>
              <a:t>public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anose="020B0604020202020204" pitchFamily="34" charset="0"/>
              </a:rPr>
              <a:t> Sub(String text) { 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  <a:cs typeface="Arial" panose="020B0604020202020204" pitchFamily="34" charset="0"/>
              </a:rPr>
              <a:t>super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anose="020B0604020202020204" pitchFamily="34" charset="0"/>
              </a:rPr>
              <a:t>(text); 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  <a:cs typeface="Arial" panose="020B0604020202020204" pitchFamily="34" charset="0"/>
              </a:rPr>
              <a:t>// this must be the first line constructor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anose="020B0604020202020204" pitchFamily="34" charset="0"/>
              </a:rPr>
              <a:t>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Arial" panose="020B0604020202020204" pitchFamily="34" charset="0"/>
              </a:rPr>
              <a:t> = 2; }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595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5630" y="0"/>
            <a:ext cx="6869723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/>
              <a:t>What will be the output of the program?</a:t>
            </a:r>
          </a:p>
          <a:p>
            <a:r>
              <a:rPr lang="en-US" sz="2200" dirty="0" smtClean="0"/>
              <a:t>interface Count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short counter = 0;</a:t>
            </a:r>
          </a:p>
          <a:p>
            <a:r>
              <a:rPr lang="en-US" sz="2200" dirty="0" smtClean="0"/>
              <a:t>    void </a:t>
            </a:r>
            <a:r>
              <a:rPr lang="en-US" sz="2200" dirty="0" err="1" smtClean="0"/>
              <a:t>countUp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/>
              <a:t>public class </a:t>
            </a:r>
            <a:r>
              <a:rPr lang="en-US" sz="2200" dirty="0" err="1" smtClean="0"/>
              <a:t>TestCount</a:t>
            </a:r>
            <a:r>
              <a:rPr lang="en-US" sz="2200" dirty="0" smtClean="0"/>
              <a:t> implements Count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public static void main(String 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TestCount</a:t>
            </a:r>
            <a:r>
              <a:rPr lang="en-US" sz="2200" dirty="0" smtClean="0"/>
              <a:t> t = new </a:t>
            </a:r>
            <a:r>
              <a:rPr lang="en-US" sz="2200" dirty="0" err="1" smtClean="0"/>
              <a:t>TestCount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t.countUp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    public void </a:t>
            </a:r>
            <a:r>
              <a:rPr lang="en-US" sz="2200" dirty="0" err="1" smtClean="0"/>
              <a:t>countUp</a:t>
            </a:r>
            <a:r>
              <a:rPr lang="en-US" sz="2200" dirty="0" smtClean="0"/>
              <a:t>() 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x = 6; x&gt;counter; x--, ++counter) /* Line 14 */</a:t>
            </a:r>
          </a:p>
          <a:p>
            <a:r>
              <a:rPr lang="en-US" sz="2200" dirty="0" smtClean="0"/>
              <a:t>        {</a:t>
            </a:r>
          </a:p>
          <a:p>
            <a:r>
              <a:rPr lang="en-US" sz="2200" dirty="0" smtClean="0"/>
              <a:t>            </a:t>
            </a:r>
            <a:r>
              <a:rPr lang="en-US" sz="2200" dirty="0" err="1" smtClean="0"/>
              <a:t>System.out.print</a:t>
            </a:r>
            <a:r>
              <a:rPr lang="en-US" sz="2200" dirty="0" smtClean="0"/>
              <a:t>(" " + counter);</a:t>
            </a:r>
          </a:p>
          <a:p>
            <a:r>
              <a:rPr lang="en-US" sz="2200" dirty="0" smtClean="0"/>
              <a:t>        }</a:t>
            </a:r>
          </a:p>
          <a:p>
            <a:r>
              <a:rPr lang="en-US" sz="2200" dirty="0" smtClean="0"/>
              <a:t>    }}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78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054" y="-5417"/>
            <a:ext cx="6869723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/>
              <a:t>What will be the output of the program?</a:t>
            </a:r>
          </a:p>
          <a:p>
            <a:r>
              <a:rPr lang="en-US" sz="2200" dirty="0" smtClean="0"/>
              <a:t>interface Count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short counter = 0;</a:t>
            </a:r>
          </a:p>
          <a:p>
            <a:r>
              <a:rPr lang="en-US" sz="2200" dirty="0" smtClean="0"/>
              <a:t>    void </a:t>
            </a:r>
            <a:r>
              <a:rPr lang="en-US" sz="2200" dirty="0" err="1" smtClean="0"/>
              <a:t>countUp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/>
              <a:t>public class </a:t>
            </a:r>
            <a:r>
              <a:rPr lang="en-US" sz="2200" dirty="0" err="1" smtClean="0"/>
              <a:t>TestCount</a:t>
            </a:r>
            <a:r>
              <a:rPr lang="en-US" sz="2200" dirty="0" smtClean="0"/>
              <a:t> implements Count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public static void main(String 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TestCount</a:t>
            </a:r>
            <a:r>
              <a:rPr lang="en-US" sz="2200" dirty="0" smtClean="0"/>
              <a:t> t = new </a:t>
            </a:r>
            <a:r>
              <a:rPr lang="en-US" sz="2200" dirty="0" err="1" smtClean="0"/>
              <a:t>TestCount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t.countUp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    public void </a:t>
            </a:r>
            <a:r>
              <a:rPr lang="en-US" sz="2200" dirty="0" err="1" smtClean="0"/>
              <a:t>countUp</a:t>
            </a:r>
            <a:r>
              <a:rPr lang="en-US" sz="2200" dirty="0" smtClean="0"/>
              <a:t>() 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x = 6; x&gt;counter; x--, ++counter) /* Line 14 */</a:t>
            </a:r>
          </a:p>
          <a:p>
            <a:r>
              <a:rPr lang="en-US" sz="2200" dirty="0" smtClean="0"/>
              <a:t>        {</a:t>
            </a:r>
          </a:p>
          <a:p>
            <a:r>
              <a:rPr lang="en-US" sz="2200" dirty="0" smtClean="0"/>
              <a:t>            </a:t>
            </a:r>
            <a:r>
              <a:rPr lang="en-US" sz="2200" dirty="0" err="1" smtClean="0"/>
              <a:t>System.out.print</a:t>
            </a:r>
            <a:r>
              <a:rPr lang="en-US" sz="2200" dirty="0" smtClean="0"/>
              <a:t>(" " + counter);</a:t>
            </a:r>
          </a:p>
          <a:p>
            <a:r>
              <a:rPr lang="en-US" sz="2200" dirty="0" smtClean="0"/>
              <a:t>        }</a:t>
            </a:r>
          </a:p>
          <a:p>
            <a:r>
              <a:rPr lang="en-US" sz="2200" dirty="0" smtClean="0"/>
              <a:t>    }}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7230794" y="2354890"/>
            <a:ext cx="4853354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1" i="0" dirty="0" smtClean="0">
                <a:solidFill>
                  <a:srgbClr val="5EAC1A"/>
                </a:solidFill>
                <a:effectLst/>
                <a:latin typeface="arial" panose="020B0604020202020204" pitchFamily="34" charset="0"/>
              </a:rPr>
              <a:t>Answer: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Compilation fails</a:t>
            </a:r>
          </a:p>
          <a:p>
            <a:pPr algn="just"/>
            <a:endParaRPr lang="en-US" sz="2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200" b="1" i="0" dirty="0" smtClean="0">
                <a:solidFill>
                  <a:srgbClr val="5EAC1A"/>
                </a:solidFill>
                <a:effectLst/>
                <a:latin typeface="arial" panose="020B0604020202020204" pitchFamily="34" charset="0"/>
              </a:rPr>
              <a:t>Explanation:</a:t>
            </a:r>
            <a:endParaRPr lang="en-US" sz="2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code will not compile because the variable counter is an interface variable that is by default </a:t>
            </a:r>
            <a:r>
              <a:rPr lang="en-US" sz="2200" b="0" i="0" dirty="0" smtClean="0">
                <a:solidFill>
                  <a:srgbClr val="DD0000"/>
                </a:solidFill>
                <a:effectLst/>
                <a:latin typeface="Courier New" panose="02070309020205020404" pitchFamily="49" charset="0"/>
              </a:rPr>
              <a:t>final static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compiler will complain at line 14 when the code attempts to increment counter.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3255" y="0"/>
            <a:ext cx="6096000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200" b="1" dirty="0" smtClean="0"/>
              <a:t>What will be the output of the program?</a:t>
            </a:r>
          </a:p>
          <a:p>
            <a:r>
              <a:rPr lang="en-US" sz="2200" dirty="0" smtClean="0"/>
              <a:t>import </a:t>
            </a:r>
            <a:r>
              <a:rPr lang="en-US" sz="2200" dirty="0" err="1" smtClean="0"/>
              <a:t>java.util</a:t>
            </a:r>
            <a:r>
              <a:rPr lang="en-US" sz="2200" dirty="0" smtClean="0"/>
              <a:t>.*;</a:t>
            </a:r>
          </a:p>
          <a:p>
            <a:r>
              <a:rPr lang="en-US" sz="2200" dirty="0" smtClean="0"/>
              <a:t>public class NewTreeSet2 extends </a:t>
            </a:r>
            <a:r>
              <a:rPr lang="en-US" sz="2200" dirty="0" err="1" smtClean="0"/>
              <a:t>NewTreeSet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public static void main(String 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NewTreeSet2 t = new NewTreeSet2();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t.count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/>
              <a:t>protected class </a:t>
            </a:r>
            <a:r>
              <a:rPr lang="en-US" sz="2200" dirty="0" err="1" smtClean="0"/>
              <a:t>NewTreeSet</a:t>
            </a:r>
            <a:r>
              <a:rPr lang="en-US" sz="2200" dirty="0" smtClean="0"/>
              <a:t>   </a:t>
            </a:r>
            <a:r>
              <a:rPr lang="en-US" sz="2200" dirty="0" smtClean="0">
                <a:solidFill>
                  <a:srgbClr val="FF0000"/>
                </a:solidFill>
              </a:rPr>
              <a:t>// Line 10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void count() 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x = 0; x &lt; 7; x++,x++ ) </a:t>
            </a:r>
          </a:p>
          <a:p>
            <a:r>
              <a:rPr lang="en-US" sz="2200" dirty="0" smtClean="0"/>
              <a:t>        {</a:t>
            </a:r>
          </a:p>
          <a:p>
            <a:r>
              <a:rPr lang="en-US" sz="2200" dirty="0" smtClean="0"/>
              <a:t>            </a:t>
            </a:r>
            <a:r>
              <a:rPr lang="en-US" sz="2200" dirty="0" err="1" smtClean="0"/>
              <a:t>System.out.print</a:t>
            </a:r>
            <a:r>
              <a:rPr lang="en-US" sz="2200" dirty="0" smtClean="0"/>
              <a:t>(" " + x);</a:t>
            </a:r>
          </a:p>
          <a:p>
            <a:r>
              <a:rPr lang="en-US" sz="2200" dirty="0" smtClean="0"/>
              <a:t>        }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23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883" y="-5417"/>
            <a:ext cx="6096000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200" b="1" dirty="0" smtClean="0"/>
              <a:t>What will be the output of the program?</a:t>
            </a:r>
          </a:p>
          <a:p>
            <a:r>
              <a:rPr lang="en-US" sz="2200" dirty="0" smtClean="0"/>
              <a:t>import </a:t>
            </a:r>
            <a:r>
              <a:rPr lang="en-US" sz="2200" dirty="0" err="1" smtClean="0"/>
              <a:t>java.util</a:t>
            </a:r>
            <a:r>
              <a:rPr lang="en-US" sz="2200" dirty="0" smtClean="0"/>
              <a:t>.*;</a:t>
            </a:r>
          </a:p>
          <a:p>
            <a:r>
              <a:rPr lang="en-US" sz="2200" dirty="0" smtClean="0"/>
              <a:t>public class NewTreeSet2 extends </a:t>
            </a:r>
            <a:r>
              <a:rPr lang="en-US" sz="2200" dirty="0" err="1" smtClean="0"/>
              <a:t>NewTreeSet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public static void main(String 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NewTreeSet2 t = new NewTreeSet2();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t.count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/>
              <a:t>protected class </a:t>
            </a:r>
            <a:r>
              <a:rPr lang="en-US" sz="2200" dirty="0" err="1" smtClean="0"/>
              <a:t>NewTreeSet</a:t>
            </a:r>
            <a:r>
              <a:rPr lang="en-US" sz="2200" dirty="0" smtClean="0"/>
              <a:t>   </a:t>
            </a:r>
            <a:r>
              <a:rPr lang="en-US" sz="2200" dirty="0" smtClean="0">
                <a:solidFill>
                  <a:srgbClr val="FF0000"/>
                </a:solidFill>
              </a:rPr>
              <a:t>// Line 10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void count() 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x = 0; x &lt; 7; x++,x++ ) </a:t>
            </a:r>
          </a:p>
          <a:p>
            <a:r>
              <a:rPr lang="en-US" sz="2200" dirty="0" smtClean="0"/>
              <a:t>        {</a:t>
            </a:r>
          </a:p>
          <a:p>
            <a:r>
              <a:rPr lang="en-US" sz="2200" dirty="0" smtClean="0"/>
              <a:t>            </a:t>
            </a:r>
            <a:r>
              <a:rPr lang="en-US" sz="2200" dirty="0" err="1" smtClean="0"/>
              <a:t>System.out.print</a:t>
            </a:r>
            <a:r>
              <a:rPr lang="en-US" sz="2200" dirty="0" smtClean="0"/>
              <a:t>(" " + x);</a:t>
            </a:r>
          </a:p>
          <a:p>
            <a:r>
              <a:rPr lang="en-US" sz="2200" dirty="0" smtClean="0"/>
              <a:t>        }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733734" y="2254237"/>
            <a:ext cx="4928383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1" i="0" dirty="0" smtClean="0">
                <a:solidFill>
                  <a:srgbClr val="5EAC1A"/>
                </a:solidFill>
                <a:effectLst/>
                <a:latin typeface="arial" panose="020B0604020202020204" pitchFamily="34" charset="0"/>
              </a:rPr>
              <a:t>Answer: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200" dirty="0"/>
              <a:t>Compilation fails at line </a:t>
            </a:r>
            <a:r>
              <a:rPr lang="en-US" sz="2200" dirty="0" smtClean="0"/>
              <a:t>10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b="1" i="0" dirty="0" smtClean="0">
                <a:solidFill>
                  <a:srgbClr val="5EAC1A"/>
                </a:solidFill>
                <a:effectLst/>
                <a:latin typeface="arial" panose="020B0604020202020204" pitchFamily="34" charset="0"/>
              </a:rPr>
              <a:t>Explanation:</a:t>
            </a:r>
            <a:endParaRPr lang="en-US" sz="2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2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Nonnested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classes cannot be marked </a:t>
            </a:r>
            <a:r>
              <a:rPr lang="en-US" sz="2200" b="0" i="0" dirty="0" smtClean="0">
                <a:solidFill>
                  <a:srgbClr val="DD0000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US" sz="2200" b="0" i="0" dirty="0" smtClean="0">
                <a:solidFill>
                  <a:srgbClr val="DD0000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 that matter), so the compiler will fail at </a:t>
            </a:r>
            <a:r>
              <a:rPr lang="en-US" sz="2200" b="0" i="0" dirty="0" smtClean="0">
                <a:solidFill>
                  <a:srgbClr val="DD0000"/>
                </a:solidFill>
                <a:effectLst/>
                <a:latin typeface="Courier New" panose="02070309020205020404" pitchFamily="49" charset="0"/>
              </a:rPr>
              <a:t>protected class </a:t>
            </a:r>
            <a:r>
              <a:rPr lang="en-US" sz="2200" b="0" i="0" dirty="0" err="1" smtClean="0">
                <a:solidFill>
                  <a:srgbClr val="DD0000"/>
                </a:solidFill>
                <a:effectLst/>
                <a:latin typeface="Courier New" panose="02070309020205020404" pitchFamily="49" charset="0"/>
              </a:rPr>
              <a:t>NewTreeSet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4609" y="0"/>
            <a:ext cx="6236677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/>
              <a:t>What will be the output of the program?</a:t>
            </a:r>
          </a:p>
          <a:p>
            <a:r>
              <a:rPr lang="en-US" sz="2200" dirty="0" smtClean="0"/>
              <a:t>package foo; </a:t>
            </a:r>
          </a:p>
          <a:p>
            <a:r>
              <a:rPr lang="en-US" sz="2200" dirty="0" smtClean="0"/>
              <a:t>import </a:t>
            </a:r>
            <a:r>
              <a:rPr lang="en-US" sz="2200" dirty="0" err="1" smtClean="0"/>
              <a:t>java.util.Vector</a:t>
            </a:r>
            <a:r>
              <a:rPr lang="en-US" sz="2200" dirty="0" smtClean="0"/>
              <a:t>; /* Line 2 */</a:t>
            </a:r>
          </a:p>
          <a:p>
            <a:r>
              <a:rPr lang="en-US" sz="2200" dirty="0" smtClean="0"/>
              <a:t>private class </a:t>
            </a:r>
            <a:r>
              <a:rPr lang="en-US" sz="2200" dirty="0" err="1" smtClean="0"/>
              <a:t>MyVector</a:t>
            </a:r>
            <a:r>
              <a:rPr lang="en-US" sz="2200" dirty="0" smtClean="0"/>
              <a:t> extends Vector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= 1; /* Line 5 */</a:t>
            </a:r>
          </a:p>
          <a:p>
            <a:r>
              <a:rPr lang="en-US" sz="2200" dirty="0" smtClean="0"/>
              <a:t>    public </a:t>
            </a:r>
            <a:r>
              <a:rPr lang="en-US" sz="2200" dirty="0" err="1" smtClean="0"/>
              <a:t>MyVector</a:t>
            </a:r>
            <a:r>
              <a:rPr lang="en-US" sz="2200" dirty="0" smtClean="0"/>
              <a:t>() </a:t>
            </a:r>
          </a:p>
          <a:p>
            <a:r>
              <a:rPr lang="en-US" sz="2200" dirty="0" smtClean="0"/>
              <a:t>    { 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= 2;   } </a:t>
            </a:r>
          </a:p>
          <a:p>
            <a:r>
              <a:rPr lang="en-US" sz="2200" dirty="0" smtClean="0"/>
              <a:t>} </a:t>
            </a:r>
          </a:p>
          <a:p>
            <a:r>
              <a:rPr lang="en-US" sz="2200" dirty="0" smtClean="0"/>
              <a:t>public class </a:t>
            </a:r>
            <a:r>
              <a:rPr lang="en-US" sz="2200" dirty="0" err="1" smtClean="0"/>
              <a:t>MyNewVector</a:t>
            </a:r>
            <a:r>
              <a:rPr lang="en-US" sz="2200" dirty="0" smtClean="0"/>
              <a:t> extends </a:t>
            </a:r>
            <a:r>
              <a:rPr lang="en-US" sz="2200" dirty="0" err="1" smtClean="0"/>
              <a:t>MyVector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public </a:t>
            </a:r>
            <a:r>
              <a:rPr lang="en-US" sz="2200" dirty="0" err="1" smtClean="0"/>
              <a:t>MyNewVector</a:t>
            </a:r>
            <a:r>
              <a:rPr lang="en-US" sz="2200" dirty="0" smtClean="0"/>
              <a:t> () </a:t>
            </a:r>
          </a:p>
          <a:p>
            <a:r>
              <a:rPr lang="en-US" sz="2200" dirty="0" smtClean="0"/>
              <a:t>    { 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= 4; /* Line 15 */</a:t>
            </a:r>
          </a:p>
          <a:p>
            <a:r>
              <a:rPr lang="en-US" sz="2200" dirty="0" smtClean="0"/>
              <a:t>    } </a:t>
            </a:r>
          </a:p>
          <a:p>
            <a:r>
              <a:rPr lang="en-US" sz="2200" dirty="0" smtClean="0"/>
              <a:t>    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 []) </a:t>
            </a:r>
          </a:p>
          <a:p>
            <a:r>
              <a:rPr lang="en-US" sz="2200" dirty="0" smtClean="0"/>
              <a:t>    { 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MyVector</a:t>
            </a:r>
            <a:r>
              <a:rPr lang="en-US" sz="2200" dirty="0" smtClean="0"/>
              <a:t> v = new </a:t>
            </a:r>
            <a:r>
              <a:rPr lang="en-US" sz="2200" dirty="0" err="1" smtClean="0"/>
              <a:t>MyNewVector</a:t>
            </a:r>
            <a:r>
              <a:rPr lang="en-US" sz="2200" dirty="0" smtClean="0"/>
              <a:t>(); /* Line 19 */</a:t>
            </a:r>
          </a:p>
          <a:p>
            <a:r>
              <a:rPr lang="en-US" sz="2200" dirty="0" smtClean="0"/>
              <a:t>    }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01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409" y="0"/>
            <a:ext cx="6236677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/>
              <a:t>What will be the output of the program?</a:t>
            </a:r>
          </a:p>
          <a:p>
            <a:r>
              <a:rPr lang="en-US" sz="2200" dirty="0" smtClean="0"/>
              <a:t>package foo; </a:t>
            </a:r>
          </a:p>
          <a:p>
            <a:r>
              <a:rPr lang="en-US" sz="2200" dirty="0" smtClean="0"/>
              <a:t>import </a:t>
            </a:r>
            <a:r>
              <a:rPr lang="en-US" sz="2200" dirty="0" err="1" smtClean="0"/>
              <a:t>java.util.Vector</a:t>
            </a:r>
            <a:r>
              <a:rPr lang="en-US" sz="2200" dirty="0" smtClean="0"/>
              <a:t>; /* Line 2 */</a:t>
            </a:r>
          </a:p>
          <a:p>
            <a:r>
              <a:rPr lang="en-US" sz="2200" dirty="0" smtClean="0"/>
              <a:t>private class </a:t>
            </a:r>
            <a:r>
              <a:rPr lang="en-US" sz="2200" dirty="0" err="1" smtClean="0"/>
              <a:t>MyVector</a:t>
            </a:r>
            <a:r>
              <a:rPr lang="en-US" sz="2200" dirty="0" smtClean="0"/>
              <a:t> extends Vector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= 1; /* Line 5 */</a:t>
            </a:r>
          </a:p>
          <a:p>
            <a:r>
              <a:rPr lang="en-US" sz="2200" dirty="0" smtClean="0"/>
              <a:t>    public </a:t>
            </a:r>
            <a:r>
              <a:rPr lang="en-US" sz="2200" dirty="0" err="1" smtClean="0"/>
              <a:t>MyVector</a:t>
            </a:r>
            <a:r>
              <a:rPr lang="en-US" sz="2200" dirty="0" smtClean="0"/>
              <a:t>() </a:t>
            </a:r>
          </a:p>
          <a:p>
            <a:r>
              <a:rPr lang="en-US" sz="2200" dirty="0" smtClean="0"/>
              <a:t>    { 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= 2;   } </a:t>
            </a:r>
          </a:p>
          <a:p>
            <a:r>
              <a:rPr lang="en-US" sz="2200" dirty="0" smtClean="0"/>
              <a:t>} </a:t>
            </a:r>
          </a:p>
          <a:p>
            <a:r>
              <a:rPr lang="en-US" sz="2200" dirty="0" smtClean="0"/>
              <a:t>public class </a:t>
            </a:r>
            <a:r>
              <a:rPr lang="en-US" sz="2200" dirty="0" err="1" smtClean="0"/>
              <a:t>MyNewVector</a:t>
            </a:r>
            <a:r>
              <a:rPr lang="en-US" sz="2200" dirty="0" smtClean="0"/>
              <a:t> extends </a:t>
            </a:r>
            <a:r>
              <a:rPr lang="en-US" sz="2200" dirty="0" err="1" smtClean="0"/>
              <a:t>MyVector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public </a:t>
            </a:r>
            <a:r>
              <a:rPr lang="en-US" sz="2200" dirty="0" err="1" smtClean="0"/>
              <a:t>MyNewVector</a:t>
            </a:r>
            <a:r>
              <a:rPr lang="en-US" sz="2200" dirty="0" smtClean="0"/>
              <a:t> () </a:t>
            </a:r>
          </a:p>
          <a:p>
            <a:r>
              <a:rPr lang="en-US" sz="2200" dirty="0" smtClean="0"/>
              <a:t>    { 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= 4; /* Line 15 */</a:t>
            </a:r>
          </a:p>
          <a:p>
            <a:r>
              <a:rPr lang="en-US" sz="2200" dirty="0" smtClean="0"/>
              <a:t>    } </a:t>
            </a:r>
          </a:p>
          <a:p>
            <a:r>
              <a:rPr lang="en-US" sz="2200" dirty="0" smtClean="0"/>
              <a:t>    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 []) </a:t>
            </a:r>
          </a:p>
          <a:p>
            <a:r>
              <a:rPr lang="en-US" sz="2200" dirty="0" smtClean="0"/>
              <a:t>    { 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MyVector</a:t>
            </a:r>
            <a:r>
              <a:rPr lang="en-US" sz="2200" dirty="0" smtClean="0"/>
              <a:t> v = new </a:t>
            </a:r>
            <a:r>
              <a:rPr lang="en-US" sz="2200" dirty="0" err="1" smtClean="0"/>
              <a:t>MyNewVector</a:t>
            </a:r>
            <a:r>
              <a:rPr lang="en-US" sz="2200" dirty="0" smtClean="0"/>
              <a:t>(); /* Line 19 */</a:t>
            </a:r>
          </a:p>
          <a:p>
            <a:r>
              <a:rPr lang="en-US" sz="2200" dirty="0" smtClean="0"/>
              <a:t>    } 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893166" y="2282372"/>
            <a:ext cx="5176911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1" i="0" dirty="0" smtClean="0">
                <a:solidFill>
                  <a:srgbClr val="5EAC1A"/>
                </a:solidFill>
                <a:effectLst/>
                <a:latin typeface="arial" panose="020B0604020202020204" pitchFamily="34" charset="0"/>
              </a:rPr>
              <a:t>Answer: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200" dirty="0"/>
              <a:t>Compilation will fail at line </a:t>
            </a:r>
            <a:r>
              <a:rPr lang="en-US" sz="2200" dirty="0" smtClean="0"/>
              <a:t>3.</a:t>
            </a:r>
          </a:p>
          <a:p>
            <a:pPr algn="just"/>
            <a:endParaRPr lang="en-US" sz="2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200" b="1" i="0" dirty="0" smtClean="0">
                <a:solidFill>
                  <a:srgbClr val="5EAC1A"/>
                </a:solidFill>
                <a:effectLst/>
                <a:latin typeface="arial" panose="020B0604020202020204" pitchFamily="34" charset="0"/>
              </a:rPr>
              <a:t>Explanation:</a:t>
            </a:r>
            <a:endParaRPr lang="en-US" sz="22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compiler complains with the error "modifier private not allowed here". The class is created private and is being used by another class on line 19.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6252" y="896412"/>
            <a:ext cx="6893169" cy="5416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b="1" dirty="0" smtClean="0"/>
              <a:t>What will be the output of the program?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 name: Main.java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Base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foo() {}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Derived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Base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foo() {}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Derived d =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Derived();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d.foo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267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2544" y="225083"/>
            <a:ext cx="6893169" cy="5416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b="1" dirty="0" smtClean="0"/>
              <a:t>What will be the output of the program?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 name: Main.java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Base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foo() {}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Derived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Base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foo() {}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Derived d =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Derived();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d.foo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60455" y="561692"/>
            <a:ext cx="4797082" cy="42934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Output: Compiler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foo() is protected in Base and default in Derived. Default access is more restrictive. When a derived class overrides a base class function,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 more restrictive access can’t be given to the overridden function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 If we make foo() public, then the program works fine without any error. The behavior in C++ is different.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C++ allows to give more restrictive access to derived class methods.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5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61844" y="89180"/>
            <a:ext cx="6963509" cy="6771084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/>
              <a:t>What will be the output of the program?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inheritance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B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5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650" y="2845435"/>
            <a:ext cx="3185160" cy="1325563"/>
          </a:xfrm>
        </p:spPr>
        <p:txBody>
          <a:bodyPr/>
          <a:lstStyle/>
          <a:p>
            <a:r>
              <a:rPr lang="en-US" dirty="0" smtClean="0"/>
              <a:t>Find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72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4742" y="0"/>
            <a:ext cx="6963509" cy="6771084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/>
              <a:t>What will be the output of the program?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inheritance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B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16727" y="2364602"/>
            <a:ext cx="4886178" cy="2385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100" b="0" i="0" dirty="0" smtClean="0">
                <a:effectLst/>
                <a:latin typeface="Arial" panose="020B0604020202020204" pitchFamily="34" charset="0"/>
              </a:rPr>
              <a:t>Answer: </a:t>
            </a:r>
            <a:r>
              <a:rPr lang="en-US" sz="2300" b="1" dirty="0"/>
              <a:t>Compilation </a:t>
            </a:r>
            <a:r>
              <a:rPr lang="en-US" sz="2300" b="1" dirty="0" smtClean="0"/>
              <a:t>Error</a:t>
            </a:r>
          </a:p>
          <a:p>
            <a:pPr algn="just"/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b="0" i="0" dirty="0" smtClean="0">
                <a:effectLst/>
                <a:latin typeface="Arial" panose="020B0604020202020204" pitchFamily="34" charset="0"/>
              </a:rPr>
              <a:t>Explanation: class A has been declared final hence it cannot be inherited by any other class. Hence class B does not have member </a:t>
            </a:r>
            <a:r>
              <a:rPr lang="en-US" sz="2100" b="0" i="0" dirty="0" err="1" smtClean="0">
                <a:effectLst/>
                <a:latin typeface="Arial" panose="020B0604020202020204" pitchFamily="34" charset="0"/>
              </a:rPr>
              <a:t>i</a:t>
            </a:r>
            <a:r>
              <a:rPr lang="en-US" sz="2100" b="0" i="0" dirty="0" smtClean="0">
                <a:effectLst/>
                <a:latin typeface="Arial" panose="020B0604020202020204" pitchFamily="34" charset="0"/>
              </a:rPr>
              <a:t>, giving compilation error.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5152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4889" y="70340"/>
            <a:ext cx="6161650" cy="6724918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What will be the output of the program?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calculate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display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calculate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x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interfaces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display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5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4391" y="133082"/>
            <a:ext cx="6161650" cy="6724918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What will be the output of the program?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calculate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display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calculate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x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interfaces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display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76714" y="2871039"/>
            <a:ext cx="1519310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endParaRPr lang="en-US" sz="2100" b="0" i="0" dirty="0" smtClean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100" b="0" i="0" dirty="0" smtClean="0">
                <a:effectLst/>
                <a:latin typeface="Arial" panose="020B0604020202020204" pitchFamily="34" charset="0"/>
              </a:rPr>
              <a:t>Answer: </a:t>
            </a:r>
            <a:r>
              <a:rPr lang="en-US" sz="2300" b="1" dirty="0"/>
              <a:t>4</a:t>
            </a:r>
            <a:endParaRPr lang="en-US" sz="2300" b="1" dirty="0" smtClean="0"/>
          </a:p>
          <a:p>
            <a:pPr algn="just"/>
            <a:r>
              <a:rPr lang="en-US" sz="2100" dirty="0" smtClean="0"/>
              <a:t/>
            </a:r>
            <a:br>
              <a:rPr lang="en-US" sz="2100" dirty="0" smtClean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5173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5243" y="-159306"/>
            <a:ext cx="5964702" cy="7017306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What will be the output of the program?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protected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Output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B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51297" y="2472184"/>
            <a:ext cx="4107767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0" i="0" dirty="0" smtClean="0">
                <a:effectLst/>
                <a:latin typeface="Arial" panose="020B0604020202020204" pitchFamily="34" charset="0"/>
              </a:rPr>
              <a:t>Answer:  1  2</a:t>
            </a:r>
          </a:p>
          <a:p>
            <a:pPr algn="just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0" i="0" dirty="0" smtClean="0">
                <a:effectLst/>
                <a:latin typeface="Arial" panose="020B0604020202020204" pitchFamily="34" charset="0"/>
              </a:rPr>
              <a:t>Explanation: Both class A &amp; B have member with same name that is j, member of class B will be called by default if no </a:t>
            </a:r>
            <a:r>
              <a:rPr lang="en-US" sz="2200" b="0" i="0" dirty="0" err="1" smtClean="0">
                <a:effectLst/>
                <a:latin typeface="Arial" panose="020B0604020202020204" pitchFamily="34" charset="0"/>
              </a:rPr>
              <a:t>specifier</a:t>
            </a:r>
            <a:r>
              <a:rPr lang="en-US" sz="2200" b="0" i="0" dirty="0" smtClean="0">
                <a:effectLst/>
                <a:latin typeface="Arial" panose="020B0604020202020204" pitchFamily="34" charset="0"/>
              </a:rPr>
              <a:t> is used. </a:t>
            </a:r>
            <a:r>
              <a:rPr lang="en-US" sz="2200" b="0" i="0" dirty="0" err="1" smtClean="0">
                <a:effectLst/>
                <a:latin typeface="Arial" panose="020B0604020202020204" pitchFamily="34" charset="0"/>
              </a:rPr>
              <a:t>i</a:t>
            </a:r>
            <a:r>
              <a:rPr lang="en-US" sz="2200" b="0" i="0" dirty="0" smtClean="0">
                <a:effectLst/>
                <a:latin typeface="Arial" panose="020B0604020202020204" pitchFamily="34" charset="0"/>
              </a:rPr>
              <a:t> contains 1 &amp; j contains 2. So output is 1 2.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383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-118345"/>
            <a:ext cx="5964702" cy="7017306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What will be the output of the program?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protected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Output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B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82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1845" y="-159306"/>
            <a:ext cx="7001917" cy="7017306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What will be the output of the program?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inheritance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B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0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827" y="-159306"/>
            <a:ext cx="7001917" cy="7017306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/>
              <a:t>What will be the output of the program?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inheritance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B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8079" y="2026977"/>
            <a:ext cx="440318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effectLst/>
                <a:latin typeface="Arial" panose="020B0604020202020204" pitchFamily="34" charset="0"/>
              </a:rPr>
              <a:t>Answer: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Compilation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0" i="0" dirty="0" smtClean="0">
                <a:effectLst/>
                <a:latin typeface="Arial" panose="020B0604020202020204" pitchFamily="34" charset="0"/>
              </a:rPr>
              <a:t>Explanation: Class contains a private member variable j, this cannot be inherited by subclass B and does not have access to it.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2351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514" y="2559685"/>
            <a:ext cx="3958883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5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08627" y="1321896"/>
            <a:ext cx="8159262" cy="3893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What will be the output?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filename Test.java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 {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54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2030" y="63106"/>
            <a:ext cx="6611816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What will be the output?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filename Test.java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 {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369" y="3502855"/>
            <a:ext cx="4853354" cy="3077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Output: Compiler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There is an error in condition check expression of for loop. Java differs from C++(or C) here. C++ considers all non-zero values as true and 0 as false. Unlike C++, an integer value expression cannot be placed where 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boolean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is expected in Java. Following is the corrected program.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7981" y="3362175"/>
            <a:ext cx="60960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// filename Test.java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class Test {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    public static void main(String[] </a:t>
            </a:r>
            <a:r>
              <a:rPr lang="en-US" sz="2000" b="0" i="0" dirty="0" err="1" smtClean="0">
                <a:effectLst/>
                <a:latin typeface="Consolas" panose="020B0609020204030204" pitchFamily="49" charset="0"/>
              </a:rPr>
              <a:t>args</a:t>
            </a:r>
            <a:r>
              <a:rPr lang="en-US" sz="2000" b="0" i="0" dirty="0" smtClean="0">
                <a:effectLst/>
                <a:latin typeface="Consolas" panose="020B0609020204030204" pitchFamily="49" charset="0"/>
              </a:rPr>
              <a:t>) {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        for(</a:t>
            </a:r>
            <a:r>
              <a:rPr lang="en-US" sz="2000" b="0" i="0" dirty="0" err="1" smtClean="0"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 smtClean="0">
                <a:effectLst/>
                <a:latin typeface="Consolas" panose="020B0609020204030204" pitchFamily="49" charset="0"/>
              </a:rPr>
              <a:t> = 0; true; </a:t>
            </a:r>
            <a:r>
              <a:rPr lang="en-US" sz="2000" b="0" i="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 smtClean="0">
                <a:effectLst/>
                <a:latin typeface="Consolas" panose="020B0609020204030204" pitchFamily="49" charset="0"/>
              </a:rPr>
              <a:t>++) {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i="0" dirty="0" err="1" smtClean="0"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000" b="0" i="0" dirty="0" smtClean="0">
                <a:effectLst/>
                <a:latin typeface="Consolas" panose="020B0609020204030204" pitchFamily="49" charset="0"/>
              </a:rPr>
              <a:t>("Hello");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            break;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        }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    }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} </a:t>
            </a:r>
          </a:p>
          <a:p>
            <a:pPr fontAlgn="base"/>
            <a:r>
              <a:rPr lang="en-US" sz="2000" b="0" i="0" dirty="0" smtClean="0">
                <a:effectLst/>
                <a:latin typeface="Consolas" panose="020B0609020204030204" pitchFamily="49" charset="0"/>
              </a:rPr>
              <a:t>// Output: Hello </a:t>
            </a:r>
            <a:endParaRPr lang="en-US" sz="20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97944" y="1087526"/>
            <a:ext cx="6977576" cy="4078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What will be the output?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filename Main.java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   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(fun());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fun()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563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507768"/>
            <a:ext cx="6260124" cy="3877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What will be the output?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filename Main.java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 {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   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(fun());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fun() {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2948" y="288391"/>
            <a:ext cx="5866228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solidFill>
                  <a:srgbClr val="000000"/>
                </a:solidFill>
                <a:effectLst/>
                <a:latin typeface="Open Sans"/>
              </a:rPr>
              <a:t>Output: </a:t>
            </a:r>
            <a:r>
              <a:rPr lang="en-US" sz="2200" b="0" i="0" dirty="0" smtClean="0">
                <a:solidFill>
                  <a:srgbClr val="FF0000"/>
                </a:solidFill>
                <a:effectLst/>
                <a:latin typeface="Open Sans"/>
              </a:rPr>
              <a:t>Compiler Error</a:t>
            </a:r>
          </a:p>
          <a:p>
            <a:pPr algn="just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0" i="0" dirty="0" smtClean="0">
                <a:solidFill>
                  <a:srgbClr val="000000"/>
                </a:solidFill>
                <a:effectLst/>
                <a:latin typeface="Open Sans"/>
              </a:rPr>
              <a:t>Like C++, in Java, non-static methods cannot be called in a static method. If we make fun() static, then the program compiles fine without any compiler error. Following is the corrected program.</a:t>
            </a:r>
            <a:endParaRPr lang="en-US" sz="2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92948" y="2882746"/>
            <a:ext cx="5866228" cy="3385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filename Main.java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 {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(fun());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fun() {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Output: 20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32185" y="1350499"/>
            <a:ext cx="6527409" cy="4416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What will be the output?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filename Test.java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(fun());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fun()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x=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++x;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112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6527409" cy="4416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What will be the output?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filename Test.java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(fun());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fun() {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x=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++x;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7182" y="884660"/>
            <a:ext cx="5205046" cy="2154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solidFill>
                  <a:srgbClr val="000000"/>
                </a:solidFill>
                <a:effectLst/>
                <a:latin typeface="Open Sans"/>
              </a:rPr>
              <a:t>Output: Compiler Error</a:t>
            </a:r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0" i="0" dirty="0" smtClean="0">
                <a:solidFill>
                  <a:srgbClr val="000000"/>
                </a:solidFill>
                <a:effectLst/>
                <a:latin typeface="Open Sans"/>
              </a:rPr>
              <a:t>Unlike C++, static local variables are not allowed in Java. We can have class static members (instance variable). </a:t>
            </a:r>
            <a:r>
              <a:rPr lang="en-US" sz="2400" dirty="0"/>
              <a:t>Following is the corrected </a:t>
            </a:r>
            <a:r>
              <a:rPr lang="en-US" sz="2400" dirty="0" smtClean="0"/>
              <a:t>program:</a:t>
            </a:r>
            <a:endParaRPr lang="en-US" sz="2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27410" y="3276641"/>
            <a:ext cx="5664590" cy="3385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 {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(fun());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fun() {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++x;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Output: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27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4137" y="0"/>
            <a:ext cx="5039933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/>
              <a:t>What will be the output of the program?</a:t>
            </a:r>
          </a:p>
          <a:p>
            <a:r>
              <a:rPr lang="en-US" sz="2200" dirty="0" smtClean="0"/>
              <a:t>class Super</a:t>
            </a:r>
          </a:p>
          <a:p>
            <a:r>
              <a:rPr lang="en-US" sz="2200" dirty="0" smtClean="0"/>
              <a:t>{ </a:t>
            </a:r>
          </a:p>
          <a:p>
            <a:r>
              <a:rPr lang="en-US" sz="2200" dirty="0" smtClean="0"/>
              <a:t>    public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= 0; </a:t>
            </a:r>
          </a:p>
          <a:p>
            <a:r>
              <a:rPr lang="en-US" sz="2200" dirty="0" smtClean="0"/>
              <a:t>    public Super(String text) /* Line 4 */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= 1; </a:t>
            </a:r>
          </a:p>
          <a:p>
            <a:r>
              <a:rPr lang="en-US" sz="2200" dirty="0" smtClean="0"/>
              <a:t>    } </a:t>
            </a:r>
          </a:p>
          <a:p>
            <a:r>
              <a:rPr lang="en-US" sz="2200" dirty="0" smtClean="0"/>
              <a:t>} </a:t>
            </a:r>
          </a:p>
          <a:p>
            <a:r>
              <a:rPr lang="en-US" sz="2200" dirty="0" smtClean="0"/>
              <a:t>class Sub extends Super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    public Sub(String text)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= 2; </a:t>
            </a:r>
          </a:p>
          <a:p>
            <a:r>
              <a:rPr lang="en-US" sz="2200" dirty="0" smtClean="0"/>
              <a:t>    } </a:t>
            </a:r>
          </a:p>
          <a:p>
            <a:r>
              <a:rPr lang="en-US" sz="2200" dirty="0" smtClean="0"/>
              <a:t>    public static void main(String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</a:t>
            </a:r>
          </a:p>
          <a:p>
            <a:r>
              <a:rPr lang="en-US" sz="2200" dirty="0" smtClean="0"/>
              <a:t>    {</a:t>
            </a:r>
          </a:p>
          <a:p>
            <a:r>
              <a:rPr lang="en-US" sz="2200" dirty="0" smtClean="0"/>
              <a:t>        Sub </a:t>
            </a:r>
            <a:r>
              <a:rPr lang="en-US" sz="2200" dirty="0" err="1" smtClean="0"/>
              <a:t>sub</a:t>
            </a:r>
            <a:r>
              <a:rPr lang="en-US" sz="2200" dirty="0" smtClean="0"/>
              <a:t> = new Sub("Hello"); 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sub.i</a:t>
            </a:r>
            <a:r>
              <a:rPr lang="en-US" sz="2200" dirty="0" smtClean="0"/>
              <a:t>); </a:t>
            </a:r>
          </a:p>
          <a:p>
            <a:r>
              <a:rPr lang="en-US" sz="2200" dirty="0" smtClean="0"/>
              <a:t>    }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608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1543</Words>
  <Application>Microsoft Office PowerPoint</Application>
  <PresentationFormat>Widescreen</PresentationFormat>
  <Paragraphs>509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Consolas</vt:lpstr>
      <vt:lpstr>courier</vt:lpstr>
      <vt:lpstr>Courier New</vt:lpstr>
      <vt:lpstr>Open Sans</vt:lpstr>
      <vt:lpstr>Office Theme</vt:lpstr>
      <vt:lpstr>Programming Language II CSE-215</vt:lpstr>
      <vt:lpstr>Find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MAY</cp:lastModifiedBy>
  <cp:revision>23</cp:revision>
  <dcterms:created xsi:type="dcterms:W3CDTF">2018-10-30T06:00:05Z</dcterms:created>
  <dcterms:modified xsi:type="dcterms:W3CDTF">2020-04-26T03:17:20Z</dcterms:modified>
</cp:coreProperties>
</file>