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7" r:id="rId2"/>
    <p:sldId id="280" r:id="rId3"/>
    <p:sldId id="279" r:id="rId4"/>
    <p:sldId id="281" r:id="rId5"/>
    <p:sldId id="257" r:id="rId6"/>
    <p:sldId id="258" r:id="rId7"/>
    <p:sldId id="259" r:id="rId8"/>
    <p:sldId id="265" r:id="rId9"/>
    <p:sldId id="266" r:id="rId10"/>
    <p:sldId id="270" r:id="rId11"/>
    <p:sldId id="271" r:id="rId12"/>
    <p:sldId id="267" r:id="rId13"/>
    <p:sldId id="261" r:id="rId14"/>
    <p:sldId id="282" r:id="rId15"/>
    <p:sldId id="284" r:id="rId16"/>
    <p:sldId id="283" r:id="rId17"/>
    <p:sldId id="262" r:id="rId18"/>
    <p:sldId id="285" r:id="rId19"/>
    <p:sldId id="269" r:id="rId20"/>
    <p:sldId id="286" r:id="rId21"/>
    <p:sldId id="268" r:id="rId22"/>
    <p:sldId id="272" r:id="rId23"/>
    <p:sldId id="273" r:id="rId24"/>
    <p:sldId id="274" r:id="rId25"/>
    <p:sldId id="275" r:id="rId26"/>
    <p:sldId id="278" r:id="rId27"/>
    <p:sldId id="288" r:id="rId28"/>
    <p:sldId id="289" r:id="rId29"/>
    <p:sldId id="290" r:id="rId30"/>
    <p:sldId id="291" r:id="rId31"/>
    <p:sldId id="27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20472-C1D4-4260-BB12-52317942F56B}" type="datetimeFigureOut">
              <a:rPr lang="en-US" smtClean="0"/>
              <a:t>10/24/2021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62A6BE-D1C0-4F84-96DD-4D2C924B0774}" type="slidenum">
              <a:rPr lang="en-US" smtClean="0"/>
              <a:t>‹#›</a:t>
            </a:fld>
            <a:endParaRPr lang="en-US"/>
          </a:p>
        </p:txBody>
      </p:sp>
    </p:spTree>
    <p:extLst>
      <p:ext uri="{BB962C8B-B14F-4D97-AF65-F5344CB8AC3E}">
        <p14:creationId xmlns:p14="http://schemas.microsoft.com/office/powerpoint/2010/main" val="2891393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CE897A-47A5-4E68-93DA-6AFC5775C689}" type="datetime1">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8EA42-D8FB-4510-9EF4-C621EA618F08}" type="slidenum">
              <a:rPr lang="en-US" smtClean="0"/>
              <a:pPr/>
              <a:t>‹#›</a:t>
            </a:fld>
            <a:endParaRPr lang="en-US"/>
          </a:p>
        </p:txBody>
      </p:sp>
    </p:spTree>
    <p:extLst>
      <p:ext uri="{BB962C8B-B14F-4D97-AF65-F5344CB8AC3E}">
        <p14:creationId xmlns:p14="http://schemas.microsoft.com/office/powerpoint/2010/main" val="4246936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6FD76C-5F52-401F-BF7C-F91E84FDA893}" type="datetime1">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8EA42-D8FB-4510-9EF4-C621EA618F08}" type="slidenum">
              <a:rPr lang="en-US" smtClean="0"/>
              <a:pPr/>
              <a:t>‹#›</a:t>
            </a:fld>
            <a:endParaRPr lang="en-US"/>
          </a:p>
        </p:txBody>
      </p:sp>
    </p:spTree>
    <p:extLst>
      <p:ext uri="{BB962C8B-B14F-4D97-AF65-F5344CB8AC3E}">
        <p14:creationId xmlns:p14="http://schemas.microsoft.com/office/powerpoint/2010/main" val="184528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4D29BF-D88E-4912-9A41-EF0C2137F8B9}" type="datetime1">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8EA42-D8FB-4510-9EF4-C621EA618F08}" type="slidenum">
              <a:rPr lang="en-US" smtClean="0"/>
              <a:pPr/>
              <a:t>‹#›</a:t>
            </a:fld>
            <a:endParaRPr lang="en-US"/>
          </a:p>
        </p:txBody>
      </p:sp>
    </p:spTree>
    <p:extLst>
      <p:ext uri="{BB962C8B-B14F-4D97-AF65-F5344CB8AC3E}">
        <p14:creationId xmlns:p14="http://schemas.microsoft.com/office/powerpoint/2010/main" val="913007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C67DAC-8C27-4208-ABBF-193D737F0F1D}" type="datetime1">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8EA42-D8FB-4510-9EF4-C621EA618F08}" type="slidenum">
              <a:rPr lang="en-US" smtClean="0"/>
              <a:pPr/>
              <a:t>‹#›</a:t>
            </a:fld>
            <a:endParaRPr lang="en-US"/>
          </a:p>
        </p:txBody>
      </p:sp>
    </p:spTree>
    <p:extLst>
      <p:ext uri="{BB962C8B-B14F-4D97-AF65-F5344CB8AC3E}">
        <p14:creationId xmlns:p14="http://schemas.microsoft.com/office/powerpoint/2010/main" val="2102570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3C823-7074-4A13-BC5B-A90970E01FF3}" type="datetime1">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8EA42-D8FB-4510-9EF4-C621EA618F08}" type="slidenum">
              <a:rPr lang="en-US" smtClean="0"/>
              <a:pPr/>
              <a:t>‹#›</a:t>
            </a:fld>
            <a:endParaRPr lang="en-US"/>
          </a:p>
        </p:txBody>
      </p:sp>
    </p:spTree>
    <p:extLst>
      <p:ext uri="{BB962C8B-B14F-4D97-AF65-F5344CB8AC3E}">
        <p14:creationId xmlns:p14="http://schemas.microsoft.com/office/powerpoint/2010/main" val="403020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79E6C7-A1B5-4293-B899-3517221B190F}" type="datetime1">
              <a:rPr lang="en-US" smtClean="0"/>
              <a:t>10/24/2021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8EA42-D8FB-4510-9EF4-C621EA618F08}" type="slidenum">
              <a:rPr lang="en-US" smtClean="0"/>
              <a:pPr/>
              <a:t>‹#›</a:t>
            </a:fld>
            <a:endParaRPr lang="en-US"/>
          </a:p>
        </p:txBody>
      </p:sp>
    </p:spTree>
    <p:extLst>
      <p:ext uri="{BB962C8B-B14F-4D97-AF65-F5344CB8AC3E}">
        <p14:creationId xmlns:p14="http://schemas.microsoft.com/office/powerpoint/2010/main" val="2457835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336C13-CA8B-41F3-A8E0-C717BD927D93}" type="datetime1">
              <a:rPr lang="en-US" smtClean="0"/>
              <a:t>10/24/2021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88EA42-D8FB-4510-9EF4-C621EA618F08}" type="slidenum">
              <a:rPr lang="en-US" smtClean="0"/>
              <a:pPr/>
              <a:t>‹#›</a:t>
            </a:fld>
            <a:endParaRPr lang="en-US"/>
          </a:p>
        </p:txBody>
      </p:sp>
    </p:spTree>
    <p:extLst>
      <p:ext uri="{BB962C8B-B14F-4D97-AF65-F5344CB8AC3E}">
        <p14:creationId xmlns:p14="http://schemas.microsoft.com/office/powerpoint/2010/main" val="3702273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BED529-E65E-4C07-BEE6-A73C88424643}" type="datetime1">
              <a:rPr lang="en-US" smtClean="0"/>
              <a:t>10/24/2021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88EA42-D8FB-4510-9EF4-C621EA618F08}" type="slidenum">
              <a:rPr lang="en-US" smtClean="0"/>
              <a:pPr/>
              <a:t>‹#›</a:t>
            </a:fld>
            <a:endParaRPr lang="en-US"/>
          </a:p>
        </p:txBody>
      </p:sp>
    </p:spTree>
    <p:extLst>
      <p:ext uri="{BB962C8B-B14F-4D97-AF65-F5344CB8AC3E}">
        <p14:creationId xmlns:p14="http://schemas.microsoft.com/office/powerpoint/2010/main" val="2055103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CED51-A434-4B4E-AEC6-6BE6E34C6FF5}" type="datetime1">
              <a:rPr lang="en-US" smtClean="0"/>
              <a:t>10/24/2021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88EA42-D8FB-4510-9EF4-C621EA618F08}" type="slidenum">
              <a:rPr lang="en-US" smtClean="0"/>
              <a:pPr/>
              <a:t>‹#›</a:t>
            </a:fld>
            <a:endParaRPr lang="en-US"/>
          </a:p>
        </p:txBody>
      </p:sp>
    </p:spTree>
    <p:extLst>
      <p:ext uri="{BB962C8B-B14F-4D97-AF65-F5344CB8AC3E}">
        <p14:creationId xmlns:p14="http://schemas.microsoft.com/office/powerpoint/2010/main" val="1289999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0F83F3-870D-40FA-A6F9-23298823E9D6}" type="datetime1">
              <a:rPr lang="en-US" smtClean="0"/>
              <a:t>10/24/2021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8EA42-D8FB-4510-9EF4-C621EA618F08}" type="slidenum">
              <a:rPr lang="en-US" smtClean="0"/>
              <a:pPr/>
              <a:t>‹#›</a:t>
            </a:fld>
            <a:endParaRPr lang="en-US"/>
          </a:p>
        </p:txBody>
      </p:sp>
    </p:spTree>
    <p:extLst>
      <p:ext uri="{BB962C8B-B14F-4D97-AF65-F5344CB8AC3E}">
        <p14:creationId xmlns:p14="http://schemas.microsoft.com/office/powerpoint/2010/main" val="3389116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22C0DD-6B75-4B12-806F-48323F183DE1}" type="datetime1">
              <a:rPr lang="en-US" smtClean="0"/>
              <a:t>10/24/2021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8EA42-D8FB-4510-9EF4-C621EA618F08}" type="slidenum">
              <a:rPr lang="en-US" smtClean="0"/>
              <a:pPr/>
              <a:t>‹#›</a:t>
            </a:fld>
            <a:endParaRPr lang="en-US"/>
          </a:p>
        </p:txBody>
      </p:sp>
    </p:spTree>
    <p:extLst>
      <p:ext uri="{BB962C8B-B14F-4D97-AF65-F5344CB8AC3E}">
        <p14:creationId xmlns:p14="http://schemas.microsoft.com/office/powerpoint/2010/main" val="3374176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9986E-1ABE-47D8-A204-8304C55EF1DB}" type="datetime1">
              <a:rPr lang="en-US" smtClean="0"/>
              <a:t>10/24/2021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8EA42-D8FB-4510-9EF4-C621EA618F08}" type="slidenum">
              <a:rPr lang="en-US" smtClean="0"/>
              <a:pPr/>
              <a:t>‹#›</a:t>
            </a:fld>
            <a:endParaRPr lang="en-US"/>
          </a:p>
        </p:txBody>
      </p:sp>
    </p:spTree>
    <p:extLst>
      <p:ext uri="{BB962C8B-B14F-4D97-AF65-F5344CB8AC3E}">
        <p14:creationId xmlns:p14="http://schemas.microsoft.com/office/powerpoint/2010/main" val="3823440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Language II</a:t>
            </a:r>
            <a:br>
              <a:rPr lang="en-US" dirty="0"/>
            </a:br>
            <a:r>
              <a:rPr lang="en-US" dirty="0"/>
              <a:t>CSE-215</a:t>
            </a:r>
          </a:p>
        </p:txBody>
      </p:sp>
      <p:sp>
        <p:nvSpPr>
          <p:cNvPr id="3" name="Subtitle 2"/>
          <p:cNvSpPr>
            <a:spLocks noGrp="1"/>
          </p:cNvSpPr>
          <p:nvPr>
            <p:ph type="subTitle" idx="1"/>
          </p:nvPr>
        </p:nvSpPr>
        <p:spPr/>
        <p:txBody>
          <a:bodyPr/>
          <a:lstStyle/>
          <a:p>
            <a:r>
              <a:rPr lang="en-US" dirty="0"/>
              <a:t>Prof. Dr. Mohammad Abu </a:t>
            </a:r>
            <a:r>
              <a:rPr lang="en-US" dirty="0" err="1"/>
              <a:t>Yousuf</a:t>
            </a:r>
            <a:endParaRPr lang="en-US" dirty="0"/>
          </a:p>
          <a:p>
            <a:r>
              <a:rPr lang="en-US"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3161636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Declaring Objects</a:t>
            </a:r>
            <a:endParaRPr lang="en-US" sz="3600" dirty="0"/>
          </a:p>
        </p:txBody>
      </p:sp>
      <p:sp>
        <p:nvSpPr>
          <p:cNvPr id="3" name="Content Placeholder 2"/>
          <p:cNvSpPr>
            <a:spLocks noGrp="1"/>
          </p:cNvSpPr>
          <p:nvPr>
            <p:ph idx="1"/>
          </p:nvPr>
        </p:nvSpPr>
        <p:spPr/>
        <p:txBody>
          <a:bodyPr>
            <a:normAutofit lnSpcReduction="10000"/>
          </a:bodyPr>
          <a:lstStyle/>
          <a:p>
            <a:pPr algn="just"/>
            <a:r>
              <a:rPr lang="en-US" sz="2600" dirty="0"/>
              <a:t>you must acquire an actual, physical copy of the object and assign it to that variable.</a:t>
            </a:r>
          </a:p>
          <a:p>
            <a:pPr algn="just"/>
            <a:endParaRPr lang="en-US" sz="2600" dirty="0"/>
          </a:p>
          <a:p>
            <a:pPr algn="just"/>
            <a:r>
              <a:rPr lang="en-US" sz="2600" dirty="0"/>
              <a:t>You can do this using the </a:t>
            </a:r>
            <a:r>
              <a:rPr lang="en-US" sz="2600" b="1" dirty="0"/>
              <a:t>new operator. The new operator dynamically allocates (that </a:t>
            </a:r>
            <a:r>
              <a:rPr lang="en-US" sz="2600" dirty="0"/>
              <a:t>is, allocates at run time) memory for an object and returns a reference to it.</a:t>
            </a:r>
          </a:p>
          <a:p>
            <a:pPr algn="just"/>
            <a:r>
              <a:rPr lang="en-US" sz="2600" dirty="0"/>
              <a:t> </a:t>
            </a:r>
          </a:p>
          <a:p>
            <a:pPr algn="just"/>
            <a:r>
              <a:rPr lang="en-US" sz="2600" dirty="0"/>
              <a:t>This reference is, more or less, the address in memory of the object allocated by </a:t>
            </a:r>
            <a:r>
              <a:rPr lang="en-US" sz="2600" b="1" dirty="0"/>
              <a:t>new. This </a:t>
            </a:r>
            <a:r>
              <a:rPr lang="en-US" sz="2600" dirty="0"/>
              <a:t>reference is then stored in the variable. Thus, in Java, all class objects must be dynamically allocated.</a:t>
            </a:r>
          </a:p>
        </p:txBody>
      </p:sp>
      <p:sp>
        <p:nvSpPr>
          <p:cNvPr id="4" name="Slide Number Placeholder 3"/>
          <p:cNvSpPr>
            <a:spLocks noGrp="1"/>
          </p:cNvSpPr>
          <p:nvPr>
            <p:ph type="sldNum" sz="quarter" idx="12"/>
          </p:nvPr>
        </p:nvSpPr>
        <p:spPr/>
        <p:txBody>
          <a:bodyPr/>
          <a:lstStyle/>
          <a:p>
            <a:fld id="{9688EA42-D8FB-4510-9EF4-C621EA618F0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To declare an object of type </a:t>
            </a:r>
            <a:r>
              <a:rPr lang="en-US" sz="2600" b="1" dirty="0"/>
              <a:t>Box:</a:t>
            </a:r>
          </a:p>
          <a:p>
            <a:pPr>
              <a:buNone/>
            </a:pPr>
            <a:r>
              <a:rPr lang="en-US" sz="2600" dirty="0"/>
              <a:t>			</a:t>
            </a:r>
            <a:r>
              <a:rPr lang="en-US" sz="2600" dirty="0">
                <a:solidFill>
                  <a:srgbClr val="FF0000"/>
                </a:solidFill>
              </a:rPr>
              <a:t>Box</a:t>
            </a:r>
            <a:r>
              <a:rPr lang="en-US" sz="2600" dirty="0"/>
              <a:t> </a:t>
            </a:r>
            <a:r>
              <a:rPr lang="en-US" sz="2600" dirty="0" err="1">
                <a:solidFill>
                  <a:srgbClr val="FF0000"/>
                </a:solidFill>
              </a:rPr>
              <a:t>mybox</a:t>
            </a:r>
            <a:r>
              <a:rPr lang="en-US" sz="2600" dirty="0">
                <a:solidFill>
                  <a:srgbClr val="FF0000"/>
                </a:solidFill>
              </a:rPr>
              <a:t> = new Box();</a:t>
            </a:r>
          </a:p>
          <a:p>
            <a:pPr>
              <a:buNone/>
            </a:pPr>
            <a:endParaRPr lang="en-US" sz="2600" dirty="0"/>
          </a:p>
          <a:p>
            <a:r>
              <a:rPr lang="en-US" sz="2600" dirty="0"/>
              <a:t>This statement combines the two steps just described. It can be rewritten like this to show each step more clearly:</a:t>
            </a:r>
          </a:p>
          <a:p>
            <a:pPr>
              <a:buNone/>
            </a:pPr>
            <a:r>
              <a:rPr lang="en-US" sz="2600" dirty="0"/>
              <a:t>		Box </a:t>
            </a:r>
            <a:r>
              <a:rPr lang="en-US" sz="2600" dirty="0" err="1"/>
              <a:t>mybox</a:t>
            </a:r>
            <a:r>
              <a:rPr lang="en-US" sz="2600" dirty="0"/>
              <a:t>; // declare reference to object</a:t>
            </a:r>
          </a:p>
          <a:p>
            <a:pPr>
              <a:buNone/>
            </a:pPr>
            <a:r>
              <a:rPr lang="en-US" sz="2600" dirty="0"/>
              <a:t>		</a:t>
            </a:r>
            <a:r>
              <a:rPr lang="en-US" sz="2600" dirty="0" err="1"/>
              <a:t>mybox</a:t>
            </a:r>
            <a:r>
              <a:rPr lang="en-US" sz="2600" dirty="0"/>
              <a:t> = new Box(); // allocate a Box object</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Declaring Objects</a:t>
            </a:r>
            <a:endParaRPr lang="en-US" sz="3600" dirty="0"/>
          </a:p>
        </p:txBody>
      </p:sp>
      <p:sp>
        <p:nvSpPr>
          <p:cNvPr id="5" name="Slide Number Placeholder 4"/>
          <p:cNvSpPr>
            <a:spLocks noGrp="1"/>
          </p:cNvSpPr>
          <p:nvPr>
            <p:ph type="sldNum" sz="quarter" idx="12"/>
          </p:nvPr>
        </p:nvSpPr>
        <p:spPr/>
        <p:txBody>
          <a:bodyPr/>
          <a:lstStyle/>
          <a:p>
            <a:fld id="{9688EA42-D8FB-4510-9EF4-C621EA618F0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234272" y="1676400"/>
            <a:ext cx="7071528" cy="45720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400"/>
            <a:ext cx="2360294" cy="150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362200" y="6107668"/>
            <a:ext cx="5181600" cy="369332"/>
          </a:xfrm>
          <a:prstGeom prst="rect">
            <a:avLst/>
          </a:prstGeom>
          <a:ln>
            <a:solidFill>
              <a:schemeClr val="accent1"/>
            </a:solidFill>
          </a:ln>
        </p:spPr>
        <p:txBody>
          <a:bodyPr wrap="square">
            <a:spAutoFit/>
          </a:bodyPr>
          <a:lstStyle/>
          <a:p>
            <a:r>
              <a:rPr lang="en-US" dirty="0"/>
              <a:t>Here is a complete program that uses the </a:t>
            </a:r>
            <a:r>
              <a:rPr lang="en-US" b="1" dirty="0"/>
              <a:t>Box class</a:t>
            </a:r>
            <a:endParaRPr lang="en-US" dirty="0"/>
          </a:p>
        </p:txBody>
      </p:sp>
      <p:sp>
        <p:nvSpPr>
          <p:cNvPr id="7" name="Slide Number Placeholder 6"/>
          <p:cNvSpPr>
            <a:spLocks noGrp="1"/>
          </p:cNvSpPr>
          <p:nvPr>
            <p:ph type="sldNum" sz="quarter" idx="12"/>
          </p:nvPr>
        </p:nvSpPr>
        <p:spPr/>
        <p:txBody>
          <a:bodyPr/>
          <a:lstStyle/>
          <a:p>
            <a:fld id="{9688EA42-D8FB-4510-9EF4-C621EA618F0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Autofit/>
          </a:bodyPr>
          <a:lstStyle/>
          <a:p>
            <a:r>
              <a:rPr lang="en-US" sz="3600" b="1" dirty="0"/>
              <a:t>Simple Example of Object and Class</a:t>
            </a:r>
          </a:p>
        </p:txBody>
      </p:sp>
      <p:sp>
        <p:nvSpPr>
          <p:cNvPr id="7" name="Rectangle 6"/>
          <p:cNvSpPr/>
          <p:nvPr/>
        </p:nvSpPr>
        <p:spPr>
          <a:xfrm>
            <a:off x="3048000" y="5257800"/>
            <a:ext cx="4572000" cy="646331"/>
          </a:xfrm>
          <a:prstGeom prst="rect">
            <a:avLst/>
          </a:prstGeom>
          <a:ln>
            <a:solidFill>
              <a:schemeClr val="tx1"/>
            </a:solidFill>
          </a:ln>
        </p:spPr>
        <p:txBody>
          <a:bodyPr>
            <a:spAutoFit/>
          </a:bodyPr>
          <a:lstStyle/>
          <a:p>
            <a:pPr algn="just"/>
            <a:r>
              <a:rPr lang="en-US" b="0" i="0" dirty="0">
                <a:solidFill>
                  <a:srgbClr val="000000"/>
                </a:solidFill>
                <a:effectLst/>
                <a:latin typeface="verdana"/>
              </a:rPr>
              <a:t>The new keyword is used to allocate memory at runtime</a:t>
            </a:r>
          </a:p>
        </p:txBody>
      </p:sp>
      <p:sp>
        <p:nvSpPr>
          <p:cNvPr id="5" name="Slide Number Placeholder 4"/>
          <p:cNvSpPr>
            <a:spLocks noGrp="1"/>
          </p:cNvSpPr>
          <p:nvPr>
            <p:ph type="sldNum" sz="quarter" idx="12"/>
          </p:nvPr>
        </p:nvSpPr>
        <p:spPr/>
        <p:txBody>
          <a:bodyPr/>
          <a:lstStyle/>
          <a:p>
            <a:fld id="{9688EA42-D8FB-4510-9EF4-C621EA618F08}" type="slidenum">
              <a:rPr lang="en-US" smtClean="0"/>
              <a:pPr/>
              <a:t>13</a:t>
            </a:fld>
            <a:endParaRPr lang="en-US"/>
          </a:p>
        </p:txBody>
      </p:sp>
      <p:sp>
        <p:nvSpPr>
          <p:cNvPr id="3" name="Rectangle 1"/>
          <p:cNvSpPr>
            <a:spLocks noChangeArrowheads="1"/>
          </p:cNvSpPr>
          <p:nvPr/>
        </p:nvSpPr>
        <p:spPr bwMode="auto">
          <a:xfrm>
            <a:off x="1600200" y="5077341"/>
            <a:ext cx="1088760" cy="923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Verdana" panose="020B0604030504040204" pitchFamily="34" charset="0"/>
              </a:rPr>
              <a:t>Output:</a:t>
            </a:r>
            <a:endParaRPr kumimoji="0" 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null</a:t>
            </a:r>
            <a:endParaRPr kumimoji="0" lang="en-US" b="0" i="0" u="none" strike="noStrike" cap="none" normalizeH="0" baseline="0" dirty="0">
              <a:ln>
                <a:noFill/>
              </a:ln>
              <a:solidFill>
                <a:schemeClr val="tx1"/>
              </a:solidFill>
              <a:effectLst/>
            </a:endParaRPr>
          </a:p>
        </p:txBody>
      </p:sp>
      <p:sp>
        <p:nvSpPr>
          <p:cNvPr id="4" name="Rectangle 3"/>
          <p:cNvSpPr/>
          <p:nvPr/>
        </p:nvSpPr>
        <p:spPr>
          <a:xfrm>
            <a:off x="304800" y="831604"/>
            <a:ext cx="8382000" cy="3970318"/>
          </a:xfrm>
          <a:prstGeom prst="rect">
            <a:avLst/>
          </a:prstGeom>
          <a:ln>
            <a:solidFill>
              <a:schemeClr val="tx1"/>
            </a:solidFill>
          </a:ln>
        </p:spPr>
        <p:txBody>
          <a:bodyPr wrap="square">
            <a:spAutoFit/>
          </a:bodyPr>
          <a:lstStyle/>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Student{  </a:t>
            </a:r>
          </a:p>
          <a:p>
            <a:pPr>
              <a:buFont typeface="+mj-lt"/>
              <a:buAutoNum type="arabicPeriod"/>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//defining fields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a:t>
            </a:r>
            <a:r>
              <a:rPr lang="en-US" dirty="0">
                <a:solidFill>
                  <a:srgbClr val="008200"/>
                </a:solidFill>
                <a:latin typeface="verdana" panose="020B0604030504040204" pitchFamily="34" charset="0"/>
              </a:rPr>
              <a:t>//field or data member or instance variable</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String name;  </a:t>
            </a:r>
          </a:p>
          <a:p>
            <a:pPr>
              <a:buFont typeface="+mj-lt"/>
              <a:buAutoNum type="arabicPeriod"/>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//creating main method inside the Student class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//Creating an object or instance</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Student s1=</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Student();</a:t>
            </a:r>
            <a:r>
              <a:rPr lang="en-US" dirty="0">
                <a:solidFill>
                  <a:srgbClr val="008200"/>
                </a:solidFill>
                <a:latin typeface="verdana" panose="020B0604030504040204" pitchFamily="34" charset="0"/>
              </a:rPr>
              <a:t>//creating an object of Student</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//Printing values of the object</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(s1.id);</a:t>
            </a:r>
            <a:r>
              <a:rPr lang="en-US" dirty="0">
                <a:solidFill>
                  <a:srgbClr val="008200"/>
                </a:solidFill>
                <a:latin typeface="verdana" panose="020B0604030504040204" pitchFamily="34" charset="0"/>
              </a:rPr>
              <a:t>//accessing member through reference variable</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(s1.name);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522495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Java Program to demonstrate having the main method in another class</a:t>
            </a:r>
          </a:p>
        </p:txBody>
      </p:sp>
      <p:sp>
        <p:nvSpPr>
          <p:cNvPr id="4" name="Slide Number Placeholder 3"/>
          <p:cNvSpPr>
            <a:spLocks noGrp="1"/>
          </p:cNvSpPr>
          <p:nvPr>
            <p:ph type="sldNum" sz="quarter" idx="12"/>
          </p:nvPr>
        </p:nvSpPr>
        <p:spPr/>
        <p:txBody>
          <a:bodyPr/>
          <a:lstStyle/>
          <a:p>
            <a:fld id="{9688EA42-D8FB-4510-9EF4-C621EA618F08}" type="slidenum">
              <a:rPr lang="en-US" smtClean="0"/>
              <a:pPr/>
              <a:t>14</a:t>
            </a:fld>
            <a:endParaRPr lang="en-US"/>
          </a:p>
        </p:txBody>
      </p:sp>
      <p:sp>
        <p:nvSpPr>
          <p:cNvPr id="5" name="Rectangle 4"/>
          <p:cNvSpPr/>
          <p:nvPr/>
        </p:nvSpPr>
        <p:spPr>
          <a:xfrm>
            <a:off x="457200" y="1624836"/>
            <a:ext cx="7696200" cy="3970318"/>
          </a:xfrm>
          <a:prstGeom prst="rect">
            <a:avLst/>
          </a:prstGeom>
          <a:ln>
            <a:solidFill>
              <a:schemeClr val="tx1"/>
            </a:solidFill>
          </a:ln>
        </p:spPr>
        <p:txBody>
          <a:bodyPr wrap="square">
            <a:spAutoFit/>
          </a:bodyPr>
          <a:lstStyle/>
          <a:p>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Student{  </a:t>
            </a:r>
          </a:p>
          <a:p>
            <a:pPr>
              <a:buFont typeface="+mj-lt"/>
              <a:buAutoNum type="arabicPeriod"/>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a:buFont typeface="+mj-lt"/>
              <a:buAutoNum type="arabicPeriod"/>
            </a:pPr>
            <a:r>
              <a:rPr lang="en-US" dirty="0">
                <a:solidFill>
                  <a:srgbClr val="000000"/>
                </a:solidFill>
                <a:latin typeface="verdana" panose="020B0604030504040204" pitchFamily="34" charset="0"/>
              </a:rPr>
              <a:t> String name;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dirty="0">
                <a:solidFill>
                  <a:srgbClr val="008200"/>
                </a:solidFill>
                <a:latin typeface="verdana" panose="020B0604030504040204" pitchFamily="34" charset="0"/>
              </a:rPr>
              <a:t>//Creating another class TestStudent1 which contains the main method</a:t>
            </a: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TestStudent1{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Student s1=</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Student();  </a:t>
            </a:r>
          </a:p>
          <a:p>
            <a:pPr>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(s1.id);  </a:t>
            </a:r>
          </a:p>
          <a:p>
            <a:pPr>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(s1.name);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6" name="Rectangle 5"/>
          <p:cNvSpPr/>
          <p:nvPr/>
        </p:nvSpPr>
        <p:spPr>
          <a:xfrm>
            <a:off x="1524000" y="5802352"/>
            <a:ext cx="5943600" cy="415498"/>
          </a:xfrm>
          <a:prstGeom prst="rect">
            <a:avLst/>
          </a:prstGeom>
          <a:ln>
            <a:solidFill>
              <a:schemeClr val="tx1"/>
            </a:solidFill>
          </a:ln>
        </p:spPr>
        <p:txBody>
          <a:bodyPr wrap="square">
            <a:spAutoFit/>
          </a:bodyPr>
          <a:lstStyle/>
          <a:p>
            <a:r>
              <a:rPr lang="en-US" sz="2100" dirty="0">
                <a:solidFill>
                  <a:srgbClr val="000000"/>
                </a:solidFill>
                <a:latin typeface="verdana" panose="020B0604030504040204" pitchFamily="34" charset="0"/>
              </a:rPr>
              <a:t>It is a better approach than previous one.</a:t>
            </a:r>
            <a:endParaRPr lang="en-US" sz="2100" dirty="0"/>
          </a:p>
        </p:txBody>
      </p:sp>
    </p:spTree>
    <p:extLst>
      <p:ext uri="{BB962C8B-B14F-4D97-AF65-F5344CB8AC3E}">
        <p14:creationId xmlns:p14="http://schemas.microsoft.com/office/powerpoint/2010/main" val="3072161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3 Ways to initialize object</a:t>
            </a:r>
          </a:p>
        </p:txBody>
      </p:sp>
      <p:sp>
        <p:nvSpPr>
          <p:cNvPr id="3" name="Content Placeholder 2"/>
          <p:cNvSpPr>
            <a:spLocks noGrp="1"/>
          </p:cNvSpPr>
          <p:nvPr>
            <p:ph idx="1"/>
          </p:nvPr>
        </p:nvSpPr>
        <p:spPr/>
        <p:txBody>
          <a:bodyPr>
            <a:normAutofit/>
          </a:bodyPr>
          <a:lstStyle/>
          <a:p>
            <a:r>
              <a:rPr lang="en-US" sz="2600" dirty="0"/>
              <a:t>There are 3 ways to initialize object in java.</a:t>
            </a:r>
          </a:p>
          <a:p>
            <a:pPr lvl="1"/>
            <a:r>
              <a:rPr lang="en-US" sz="2600" dirty="0"/>
              <a:t>By reference variable</a:t>
            </a:r>
          </a:p>
          <a:p>
            <a:pPr lvl="1"/>
            <a:r>
              <a:rPr lang="en-US" sz="2600" dirty="0"/>
              <a:t>By method</a:t>
            </a:r>
          </a:p>
          <a:p>
            <a:pPr lvl="1"/>
            <a:r>
              <a:rPr lang="en-US" sz="2600" dirty="0"/>
              <a:t>By constructor</a:t>
            </a:r>
          </a:p>
          <a:p>
            <a:endParaRPr lang="en-US" sz="2600" dirty="0"/>
          </a:p>
        </p:txBody>
      </p:sp>
      <p:sp>
        <p:nvSpPr>
          <p:cNvPr id="4" name="Slide Number Placeholder 3"/>
          <p:cNvSpPr>
            <a:spLocks noGrp="1"/>
          </p:cNvSpPr>
          <p:nvPr>
            <p:ph type="sldNum" sz="quarter" idx="12"/>
          </p:nvPr>
        </p:nvSpPr>
        <p:spPr/>
        <p:txBody>
          <a:bodyPr/>
          <a:lstStyle/>
          <a:p>
            <a:fld id="{9688EA42-D8FB-4510-9EF4-C621EA618F08}" type="slidenum">
              <a:rPr lang="en-US" smtClean="0"/>
              <a:pPr/>
              <a:t>15</a:t>
            </a:fld>
            <a:endParaRPr lang="en-US"/>
          </a:p>
        </p:txBody>
      </p:sp>
    </p:spTree>
    <p:extLst>
      <p:ext uri="{BB962C8B-B14F-4D97-AF65-F5344CB8AC3E}">
        <p14:creationId xmlns:p14="http://schemas.microsoft.com/office/powerpoint/2010/main" val="2221479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624"/>
            <a:ext cx="8229600" cy="1143000"/>
          </a:xfrm>
        </p:spPr>
        <p:txBody>
          <a:bodyPr>
            <a:noAutofit/>
          </a:bodyPr>
          <a:lstStyle/>
          <a:p>
            <a:r>
              <a:rPr lang="en-US" sz="3600" b="1" dirty="0"/>
              <a:t>3 Ways to initialize object</a:t>
            </a:r>
            <a:br>
              <a:rPr lang="en-US" sz="3600" b="1" dirty="0"/>
            </a:br>
            <a:r>
              <a:rPr lang="en-US" sz="3600" dirty="0"/>
              <a:t>Initialization through reference</a:t>
            </a:r>
          </a:p>
        </p:txBody>
      </p:sp>
      <p:sp>
        <p:nvSpPr>
          <p:cNvPr id="4" name="Slide Number Placeholder 3"/>
          <p:cNvSpPr>
            <a:spLocks noGrp="1"/>
          </p:cNvSpPr>
          <p:nvPr>
            <p:ph type="sldNum" sz="quarter" idx="12"/>
          </p:nvPr>
        </p:nvSpPr>
        <p:spPr/>
        <p:txBody>
          <a:bodyPr/>
          <a:lstStyle/>
          <a:p>
            <a:fld id="{9688EA42-D8FB-4510-9EF4-C621EA618F08}" type="slidenum">
              <a:rPr lang="en-US" smtClean="0"/>
              <a:pPr/>
              <a:t>16</a:t>
            </a:fld>
            <a:endParaRPr lang="en-US"/>
          </a:p>
        </p:txBody>
      </p:sp>
      <p:sp>
        <p:nvSpPr>
          <p:cNvPr id="5" name="Rectangle 4"/>
          <p:cNvSpPr/>
          <p:nvPr/>
        </p:nvSpPr>
        <p:spPr>
          <a:xfrm>
            <a:off x="1198728" y="1366163"/>
            <a:ext cx="6421272" cy="5355312"/>
          </a:xfrm>
          <a:prstGeom prst="rect">
            <a:avLst/>
          </a:prstGeom>
          <a:ln>
            <a:solidFill>
              <a:schemeClr val="tx1"/>
            </a:solidFill>
          </a:ln>
        </p:spPr>
        <p:txBody>
          <a:bodyPr wrap="square">
            <a:spAutoFit/>
          </a:bodyPr>
          <a:lstStyle/>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Student{  </a:t>
            </a:r>
          </a:p>
          <a:p>
            <a:pPr>
              <a:buFont typeface="+mj-lt"/>
              <a:buAutoNum type="arabicPeriod"/>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a:buFont typeface="+mj-lt"/>
              <a:buAutoNum type="arabicPeriod"/>
            </a:pPr>
            <a:r>
              <a:rPr lang="en-US" dirty="0">
                <a:solidFill>
                  <a:srgbClr val="000000"/>
                </a:solidFill>
                <a:latin typeface="verdana" panose="020B0604030504040204" pitchFamily="34" charset="0"/>
              </a:rPr>
              <a:t> String name;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TestStudent3{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//Creating objects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Student s1=</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Student();  </a:t>
            </a:r>
          </a:p>
          <a:p>
            <a:pPr>
              <a:buFont typeface="+mj-lt"/>
              <a:buAutoNum type="arabicPeriod"/>
            </a:pPr>
            <a:r>
              <a:rPr lang="en-US" dirty="0">
                <a:solidFill>
                  <a:srgbClr val="000000"/>
                </a:solidFill>
                <a:latin typeface="verdana" panose="020B0604030504040204" pitchFamily="34" charset="0"/>
              </a:rPr>
              <a:t>  Student s2=</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Student();  </a:t>
            </a:r>
          </a:p>
          <a:p>
            <a:pPr>
              <a:buFont typeface="+mj-lt"/>
              <a:buAutoNum type="arabicPeriod"/>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//Initializing objects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s1.id=</a:t>
            </a:r>
            <a:r>
              <a:rPr lang="en-US" dirty="0">
                <a:solidFill>
                  <a:srgbClr val="C00000"/>
                </a:solidFill>
                <a:latin typeface="verdana" panose="020B0604030504040204" pitchFamily="34" charset="0"/>
              </a:rPr>
              <a:t>101</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s1.name=</a:t>
            </a:r>
            <a:r>
              <a:rPr lang="en-US" dirty="0">
                <a:solidFill>
                  <a:srgbClr val="0000FF"/>
                </a:solidFill>
                <a:latin typeface="verdana" panose="020B0604030504040204" pitchFamily="34" charset="0"/>
              </a:rPr>
              <a:t>“Rahim"</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s2.id=</a:t>
            </a:r>
            <a:r>
              <a:rPr lang="en-US" dirty="0">
                <a:solidFill>
                  <a:srgbClr val="C00000"/>
                </a:solidFill>
                <a:latin typeface="verdana" panose="020B0604030504040204" pitchFamily="34" charset="0"/>
              </a:rPr>
              <a:t>102</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s2.name=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Samia</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r>
              <a:rPr lang="en-US" dirty="0">
                <a:solidFill>
                  <a:srgbClr val="008200"/>
                </a:solidFill>
                <a:latin typeface="verdana" panose="020B0604030504040204" pitchFamily="34" charset="0"/>
              </a:rPr>
              <a:t>//Printing data</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(s1.id+</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+s1.name);  </a:t>
            </a:r>
          </a:p>
          <a:p>
            <a:pPr>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(s2.id+</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+s2.name);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6" name="Rectangle 1"/>
          <p:cNvSpPr>
            <a:spLocks noChangeArrowheads="1"/>
          </p:cNvSpPr>
          <p:nvPr/>
        </p:nvSpPr>
        <p:spPr bwMode="auto">
          <a:xfrm>
            <a:off x="5870962" y="4043819"/>
            <a:ext cx="1364476" cy="923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00"/>
                </a:solidFill>
                <a:effectLst/>
                <a:latin typeface="Verdana" panose="020B0604030504040204" pitchFamily="34" charset="0"/>
              </a:rPr>
              <a:t>Output:</a:t>
            </a:r>
            <a:endParaRPr kumimoji="0" 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101 Rahim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102 </a:t>
            </a:r>
            <a:r>
              <a:rPr kumimoji="0" lang="en-US" b="0" i="0" u="none" strike="noStrike" cap="none" normalizeH="0" baseline="0" dirty="0" err="1">
                <a:ln>
                  <a:noFill/>
                </a:ln>
                <a:solidFill>
                  <a:srgbClr val="000000"/>
                </a:solidFill>
                <a:effectLst/>
                <a:latin typeface="Arial Unicode MS" panose="020B0604020202020204" pitchFamily="34" charset="-128"/>
              </a:rPr>
              <a:t>Samia</a:t>
            </a:r>
            <a:endParaRPr kumimoji="0" 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911996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688EA42-D8FB-4510-9EF4-C621EA618F08}" type="slidenum">
              <a:rPr lang="en-US" smtClean="0"/>
              <a:pPr/>
              <a:t>17</a:t>
            </a:fld>
            <a:endParaRPr lang="en-US"/>
          </a:p>
        </p:txBody>
      </p:sp>
      <p:sp>
        <p:nvSpPr>
          <p:cNvPr id="6" name="Title 1"/>
          <p:cNvSpPr>
            <a:spLocks noGrp="1"/>
          </p:cNvSpPr>
          <p:nvPr>
            <p:ph type="title"/>
          </p:nvPr>
        </p:nvSpPr>
        <p:spPr>
          <a:xfrm>
            <a:off x="457200" y="42624"/>
            <a:ext cx="8229600" cy="1143000"/>
          </a:xfrm>
        </p:spPr>
        <p:txBody>
          <a:bodyPr>
            <a:noAutofit/>
          </a:bodyPr>
          <a:lstStyle/>
          <a:p>
            <a:r>
              <a:rPr lang="en-US" sz="3600" b="1" dirty="0"/>
              <a:t>3 Ways to initialize object</a:t>
            </a:r>
            <a:br>
              <a:rPr lang="en-US" sz="3600" b="1" dirty="0"/>
            </a:br>
            <a:r>
              <a:rPr lang="en-US" sz="3600" dirty="0"/>
              <a:t>Initialization through method</a:t>
            </a:r>
          </a:p>
        </p:txBody>
      </p:sp>
      <p:sp>
        <p:nvSpPr>
          <p:cNvPr id="3" name="Rectangle 2"/>
          <p:cNvSpPr/>
          <p:nvPr/>
        </p:nvSpPr>
        <p:spPr>
          <a:xfrm>
            <a:off x="266700" y="1183600"/>
            <a:ext cx="8610600" cy="5355312"/>
          </a:xfrm>
          <a:prstGeom prst="rect">
            <a:avLst/>
          </a:prstGeom>
          <a:ln>
            <a:solidFill>
              <a:schemeClr val="tx1"/>
            </a:solidFill>
          </a:ln>
        </p:spPr>
        <p:txBody>
          <a:bodyPr wrap="square">
            <a:spAutoFit/>
          </a:bodyPr>
          <a:lstStyle/>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Student{  </a:t>
            </a:r>
          </a:p>
          <a:p>
            <a:pPr>
              <a:buFont typeface="+mj-lt"/>
              <a:buAutoNum type="arabicPeriod"/>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String name;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insertRecord</a:t>
            </a:r>
            <a:r>
              <a:rPr lang="en-US" dirty="0">
                <a:solidFill>
                  <a:srgbClr val="000000"/>
                </a:solidFill>
                <a:latin typeface="verdana" panose="020B0604030504040204" pitchFamily="34" charset="0"/>
              </a:rPr>
              <a:t>(</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r, String n){  </a:t>
            </a:r>
          </a:p>
          <a:p>
            <a:pPr>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=r;  </a:t>
            </a:r>
          </a:p>
          <a:p>
            <a:pPr>
              <a:buFont typeface="+mj-lt"/>
              <a:buAutoNum type="arabicPeriod"/>
            </a:pPr>
            <a:r>
              <a:rPr lang="en-US" dirty="0">
                <a:solidFill>
                  <a:srgbClr val="000000"/>
                </a:solidFill>
                <a:latin typeface="verdana" panose="020B0604030504040204" pitchFamily="34" charset="0"/>
              </a:rPr>
              <a:t>  name=n;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displayInformation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rollno</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+name);}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TestStudent4{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Student s1=</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Student();  </a:t>
            </a:r>
          </a:p>
          <a:p>
            <a:pPr>
              <a:buFont typeface="+mj-lt"/>
              <a:buAutoNum type="arabicPeriod"/>
            </a:pPr>
            <a:r>
              <a:rPr lang="en-US" dirty="0">
                <a:solidFill>
                  <a:srgbClr val="000000"/>
                </a:solidFill>
                <a:latin typeface="verdana" panose="020B0604030504040204" pitchFamily="34" charset="0"/>
              </a:rPr>
              <a:t>  Student s2=</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Student();  </a:t>
            </a:r>
          </a:p>
          <a:p>
            <a:pPr>
              <a:buFont typeface="+mj-lt"/>
              <a:buAutoNum type="arabicPeriod"/>
            </a:pPr>
            <a:r>
              <a:rPr lang="en-US" dirty="0">
                <a:solidFill>
                  <a:srgbClr val="000000"/>
                </a:solidFill>
                <a:latin typeface="verdana" panose="020B0604030504040204" pitchFamily="34" charset="0"/>
              </a:rPr>
              <a:t>  s1.insertRecord(</a:t>
            </a:r>
            <a:r>
              <a:rPr lang="en-US" dirty="0">
                <a:solidFill>
                  <a:srgbClr val="C00000"/>
                </a:solidFill>
                <a:latin typeface="verdana" panose="020B0604030504040204" pitchFamily="34" charset="0"/>
              </a:rPr>
              <a:t>101</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“Rahim"</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s2.insertRecord(</a:t>
            </a:r>
            <a:r>
              <a:rPr lang="en-US" dirty="0">
                <a:solidFill>
                  <a:srgbClr val="C00000"/>
                </a:solidFill>
                <a:latin typeface="verdana" panose="020B0604030504040204" pitchFamily="34" charset="0"/>
              </a:rPr>
              <a:t>102</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“Samia"</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s1.displayInformation();  </a:t>
            </a:r>
          </a:p>
          <a:p>
            <a:pPr>
              <a:buFont typeface="+mj-lt"/>
              <a:buAutoNum type="arabicPeriod"/>
            </a:pPr>
            <a:r>
              <a:rPr lang="en-US" dirty="0">
                <a:solidFill>
                  <a:srgbClr val="000000"/>
                </a:solidFill>
                <a:latin typeface="verdana" panose="020B0604030504040204" pitchFamily="34" charset="0"/>
              </a:rPr>
              <a:t>  s2.displayInformation();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8" name="Rectangle 1"/>
          <p:cNvSpPr>
            <a:spLocks noChangeArrowheads="1"/>
          </p:cNvSpPr>
          <p:nvPr/>
        </p:nvSpPr>
        <p:spPr bwMode="auto">
          <a:xfrm>
            <a:off x="6257649" y="4389494"/>
            <a:ext cx="1364476" cy="923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00"/>
                </a:solidFill>
                <a:effectLst/>
                <a:latin typeface="Verdana" panose="020B0604030504040204" pitchFamily="34" charset="0"/>
              </a:rPr>
              <a:t>Output:</a:t>
            </a:r>
            <a:endParaRPr kumimoji="0" 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101 Rahim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102 </a:t>
            </a:r>
            <a:r>
              <a:rPr kumimoji="0" lang="en-US" b="0" i="0" u="none" strike="noStrike" cap="none" normalizeH="0" baseline="0" dirty="0" err="1">
                <a:ln>
                  <a:noFill/>
                </a:ln>
                <a:solidFill>
                  <a:srgbClr val="000000"/>
                </a:solidFill>
                <a:effectLst/>
                <a:latin typeface="Arial Unicode MS" panose="020B0604020202020204" pitchFamily="34" charset="-128"/>
              </a:rPr>
              <a:t>Samia</a:t>
            </a:r>
            <a:endParaRPr kumimoji="0" 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798546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688EA42-D8FB-4510-9EF4-C621EA618F08}" type="slidenum">
              <a:rPr lang="en-US" smtClean="0"/>
              <a:pPr/>
              <a:t>18</a:t>
            </a:fld>
            <a:endParaRPr lang="en-US"/>
          </a:p>
        </p:txBody>
      </p:sp>
      <p:sp>
        <p:nvSpPr>
          <p:cNvPr id="5" name="Title 1"/>
          <p:cNvSpPr>
            <a:spLocks noGrp="1"/>
          </p:cNvSpPr>
          <p:nvPr>
            <p:ph type="title"/>
          </p:nvPr>
        </p:nvSpPr>
        <p:spPr>
          <a:xfrm>
            <a:off x="5309647" y="4953000"/>
            <a:ext cx="3429000" cy="1768475"/>
          </a:xfrm>
          <a:ln>
            <a:solidFill>
              <a:schemeClr val="tx1"/>
            </a:solidFill>
          </a:ln>
        </p:spPr>
        <p:txBody>
          <a:bodyPr>
            <a:noAutofit/>
          </a:bodyPr>
          <a:lstStyle/>
          <a:p>
            <a:r>
              <a:rPr lang="en-US" sz="3000" b="1" dirty="0"/>
              <a:t>3 Ways to initialize object</a:t>
            </a:r>
            <a:br>
              <a:rPr lang="en-US" sz="3000" b="1" dirty="0"/>
            </a:br>
            <a:r>
              <a:rPr lang="en-US" sz="3000" dirty="0"/>
              <a:t>Initialization through constructor</a:t>
            </a:r>
          </a:p>
        </p:txBody>
      </p:sp>
      <p:sp>
        <p:nvSpPr>
          <p:cNvPr id="6" name="Rectangle 5"/>
          <p:cNvSpPr/>
          <p:nvPr/>
        </p:nvSpPr>
        <p:spPr>
          <a:xfrm>
            <a:off x="185384" y="68240"/>
            <a:ext cx="8686800" cy="5909310"/>
          </a:xfrm>
          <a:prstGeom prst="rect">
            <a:avLst/>
          </a:prstGeom>
          <a:ln>
            <a:solidFill>
              <a:schemeClr val="tx1"/>
            </a:solidFill>
          </a:ln>
        </p:spPr>
        <p:txBody>
          <a:bodyPr wrap="square">
            <a:spAutoFit/>
          </a:bodyPr>
          <a:lstStyle/>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Employee{  </a:t>
            </a:r>
          </a:p>
          <a:p>
            <a:pPr>
              <a:buFont typeface="+mj-lt"/>
              <a:buAutoNum type="arabicPeriod"/>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a:buFont typeface="+mj-lt"/>
              <a:buAutoNum type="arabicPeriod"/>
            </a:pPr>
            <a:r>
              <a:rPr lang="en-US" dirty="0">
                <a:solidFill>
                  <a:srgbClr val="000000"/>
                </a:solidFill>
                <a:latin typeface="verdana" panose="020B0604030504040204" pitchFamily="34" charset="0"/>
              </a:rPr>
              <a:t>    String name;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float</a:t>
            </a:r>
            <a:r>
              <a:rPr lang="en-US" dirty="0">
                <a:solidFill>
                  <a:srgbClr val="000000"/>
                </a:solidFill>
                <a:latin typeface="verdana" panose="020B0604030504040204" pitchFamily="34" charset="0"/>
              </a:rPr>
              <a:t> salary;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Employee </a:t>
            </a:r>
            <a:r>
              <a:rPr lang="en-US" dirty="0">
                <a:solidFill>
                  <a:srgbClr val="000000"/>
                </a:solidFill>
                <a:latin typeface="verdana" panose="020B0604030504040204" pitchFamily="34" charset="0"/>
              </a:rPr>
              <a:t>(</a:t>
            </a:r>
            <a:r>
              <a:rPr lang="en-US" b="1" dirty="0">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 String n, </a:t>
            </a:r>
            <a:r>
              <a:rPr lang="en-US" b="1" dirty="0">
                <a:solidFill>
                  <a:srgbClr val="006699"/>
                </a:solidFill>
                <a:latin typeface="verdana" panose="020B0604030504040204" pitchFamily="34" charset="0"/>
              </a:rPr>
              <a:t>float</a:t>
            </a:r>
            <a:r>
              <a:rPr lang="en-US" dirty="0">
                <a:solidFill>
                  <a:srgbClr val="000000"/>
                </a:solidFill>
                <a:latin typeface="verdana" panose="020B0604030504040204" pitchFamily="34" charset="0"/>
              </a:rPr>
              <a:t> s) {  </a:t>
            </a:r>
          </a:p>
          <a:p>
            <a:pPr>
              <a:buFont typeface="+mj-lt"/>
              <a:buAutoNum type="arabicPeriod"/>
            </a:pPr>
            <a:r>
              <a:rPr lang="en-US" dirty="0">
                <a:solidFill>
                  <a:srgbClr val="000000"/>
                </a:solidFill>
                <a:latin typeface="verdana" panose="020B0604030504040204" pitchFamily="34" charset="0"/>
              </a:rPr>
              <a:t>        id=</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name=n;  </a:t>
            </a:r>
          </a:p>
          <a:p>
            <a:pPr>
              <a:buFont typeface="+mj-lt"/>
              <a:buAutoNum type="arabicPeriod"/>
            </a:pPr>
            <a:r>
              <a:rPr lang="en-US" dirty="0">
                <a:solidFill>
                  <a:srgbClr val="000000"/>
                </a:solidFill>
                <a:latin typeface="verdana" panose="020B0604030504040204" pitchFamily="34" charset="0"/>
              </a:rPr>
              <a:t>        salary=s;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display(){</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(id+</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+name+</a:t>
            </a:r>
            <a:r>
              <a:rPr lang="en-US" dirty="0">
                <a:solidFill>
                  <a:srgbClr val="0000FF"/>
                </a:solidFill>
                <a:latin typeface="verdana" panose="020B0604030504040204" pitchFamily="34" charset="0"/>
              </a:rPr>
              <a:t>" "</a:t>
            </a:r>
            <a:r>
              <a:rPr lang="en-US" dirty="0">
                <a:solidFill>
                  <a:srgbClr val="000000"/>
                </a:solidFill>
                <a:latin typeface="verdana" panose="020B0604030504040204" pitchFamily="34" charset="0"/>
              </a:rPr>
              <a:t>+salary);}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TestEmployee</a:t>
            </a:r>
            <a:r>
              <a:rPr lang="en-US" dirty="0">
                <a:solidFill>
                  <a:srgbClr val="000000"/>
                </a:solidFill>
                <a:latin typeface="verdana" panose="020B0604030504040204" pitchFamily="34" charset="0"/>
              </a:rPr>
              <a:t> {  </a:t>
            </a:r>
          </a:p>
          <a:p>
            <a:pPr>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Employee e1=</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Employee(</a:t>
            </a:r>
            <a:r>
              <a:rPr lang="en-US" dirty="0">
                <a:solidFill>
                  <a:srgbClr val="C00000"/>
                </a:solidFill>
                <a:latin typeface="verdana" panose="020B0604030504040204" pitchFamily="34" charset="0"/>
              </a:rPr>
              <a:t>101</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“Rahim"</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45000</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Employee e2=</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Employee(</a:t>
            </a:r>
            <a:r>
              <a:rPr lang="en-US" dirty="0">
                <a:solidFill>
                  <a:srgbClr val="C00000"/>
                </a:solidFill>
                <a:latin typeface="verdana" panose="020B0604030504040204" pitchFamily="34" charset="0"/>
              </a:rPr>
              <a:t>102</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“Samia"</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25000</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Employee e3=</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Employee(</a:t>
            </a:r>
            <a:r>
              <a:rPr lang="en-US" dirty="0">
                <a:solidFill>
                  <a:srgbClr val="C00000"/>
                </a:solidFill>
                <a:latin typeface="verdana" panose="020B0604030504040204" pitchFamily="34" charset="0"/>
              </a:rPr>
              <a:t>103</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“Karim"</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55000</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e1.display();  </a:t>
            </a:r>
          </a:p>
          <a:p>
            <a:pPr>
              <a:buFont typeface="+mj-lt"/>
              <a:buAutoNum type="arabicPeriod"/>
            </a:pPr>
            <a:r>
              <a:rPr lang="en-US" dirty="0">
                <a:solidFill>
                  <a:srgbClr val="000000"/>
                </a:solidFill>
                <a:latin typeface="verdana" panose="020B0604030504040204" pitchFamily="34" charset="0"/>
              </a:rPr>
              <a:t>    e2.display();  </a:t>
            </a:r>
          </a:p>
          <a:p>
            <a:pPr>
              <a:buFont typeface="+mj-lt"/>
              <a:buAutoNum type="arabicPeriod"/>
            </a:pPr>
            <a:r>
              <a:rPr lang="en-US" dirty="0">
                <a:solidFill>
                  <a:srgbClr val="000000"/>
                </a:solidFill>
                <a:latin typeface="verdana" panose="020B0604030504040204" pitchFamily="34" charset="0"/>
              </a:rPr>
              <a:t>    e3.display();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563981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pPr algn="just"/>
            <a:r>
              <a:rPr lang="en-US" sz="2600" dirty="0"/>
              <a:t>Each object has its own copies of the instance variables. This means that if you have two </a:t>
            </a:r>
            <a:r>
              <a:rPr lang="en-US" sz="2600" b="1" dirty="0"/>
              <a:t>Box objects, each has its own copy of depth, width, and height. </a:t>
            </a:r>
          </a:p>
          <a:p>
            <a:pPr algn="just"/>
            <a:endParaRPr lang="en-US" sz="2600" b="1" dirty="0"/>
          </a:p>
          <a:p>
            <a:pPr algn="just"/>
            <a:r>
              <a:rPr lang="en-US" sz="2600" b="1" dirty="0"/>
              <a:t>It </a:t>
            </a:r>
            <a:r>
              <a:rPr lang="en-US" sz="2600" dirty="0"/>
              <a:t>is important to understand that changes to the instance variables of one object have no effect on the instance variables of another.</a:t>
            </a:r>
          </a:p>
        </p:txBody>
      </p:sp>
      <p:sp>
        <p:nvSpPr>
          <p:cNvPr id="4" name="Title 1"/>
          <p:cNvSpPr>
            <a:spLocks noGrp="1"/>
          </p:cNvSpPr>
          <p:nvPr>
            <p:ph type="title"/>
          </p:nvPr>
        </p:nvSpPr>
        <p:spPr>
          <a:xfrm>
            <a:off x="457200" y="274638"/>
            <a:ext cx="8229600" cy="639762"/>
          </a:xfrm>
        </p:spPr>
        <p:txBody>
          <a:bodyPr>
            <a:noAutofit/>
          </a:bodyPr>
          <a:lstStyle/>
          <a:p>
            <a:r>
              <a:rPr lang="en-US" sz="3600" b="1" dirty="0"/>
              <a:t>Creating multiple objects by one type only</a:t>
            </a:r>
          </a:p>
        </p:txBody>
      </p:sp>
      <p:sp>
        <p:nvSpPr>
          <p:cNvPr id="5" name="Slide Number Placeholder 4"/>
          <p:cNvSpPr>
            <a:spLocks noGrp="1"/>
          </p:cNvSpPr>
          <p:nvPr>
            <p:ph type="sldNum" sz="quarter" idx="12"/>
          </p:nvPr>
        </p:nvSpPr>
        <p:spPr/>
        <p:txBody>
          <a:bodyPr/>
          <a:lstStyle/>
          <a:p>
            <a:fld id="{9688EA42-D8FB-4510-9EF4-C621EA618F08}"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p>
            <a:r>
              <a:rPr lang="en-US" dirty="0"/>
              <a:t>Class and Object</a:t>
            </a:r>
          </a:p>
        </p:txBody>
      </p:sp>
      <p:sp>
        <p:nvSpPr>
          <p:cNvPr id="4" name="Slide Number Placeholder 3"/>
          <p:cNvSpPr>
            <a:spLocks noGrp="1"/>
          </p:cNvSpPr>
          <p:nvPr>
            <p:ph type="sldNum" sz="quarter" idx="12"/>
          </p:nvPr>
        </p:nvSpPr>
        <p:spPr/>
        <p:txBody>
          <a:bodyPr/>
          <a:lstStyle/>
          <a:p>
            <a:fld id="{9688EA42-D8FB-4510-9EF4-C621EA618F08}" type="slidenum">
              <a:rPr lang="en-US" smtClean="0"/>
              <a:pPr/>
              <a:t>2</a:t>
            </a:fld>
            <a:endParaRPr lang="en-US"/>
          </a:p>
        </p:txBody>
      </p:sp>
    </p:spTree>
    <p:extLst>
      <p:ext uri="{BB962C8B-B14F-4D97-AF65-F5344CB8AC3E}">
        <p14:creationId xmlns:p14="http://schemas.microsoft.com/office/powerpoint/2010/main" val="3986032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688EA42-D8FB-4510-9EF4-C621EA618F08}" type="slidenum">
              <a:rPr lang="en-US" smtClean="0"/>
              <a:pPr/>
              <a:t>20</a:t>
            </a:fld>
            <a:endParaRPr lang="en-US"/>
          </a:p>
        </p:txBody>
      </p:sp>
      <p:sp>
        <p:nvSpPr>
          <p:cNvPr id="5" name="Rectangle 4"/>
          <p:cNvSpPr/>
          <p:nvPr/>
        </p:nvSpPr>
        <p:spPr>
          <a:xfrm>
            <a:off x="838200" y="1016073"/>
            <a:ext cx="7543800" cy="5355312"/>
          </a:xfrm>
          <a:prstGeom prst="rect">
            <a:avLst/>
          </a:prstGeom>
          <a:ln>
            <a:solidFill>
              <a:schemeClr val="tx1"/>
            </a:solidFill>
          </a:ln>
        </p:spPr>
        <p:txBody>
          <a:bodyPr wrap="square">
            <a:spAutoFit/>
          </a:bodyPr>
          <a:lstStyle/>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Rectangle{  </a:t>
            </a:r>
          </a:p>
          <a:p>
            <a:pPr>
              <a:buFont typeface="+mj-lt"/>
              <a:buAutoNum type="arabicPeriod"/>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length;  </a:t>
            </a:r>
          </a:p>
          <a:p>
            <a:pPr>
              <a:buFont typeface="+mj-lt"/>
              <a:buAutoNum type="arabicPeriod"/>
            </a:pP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width;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insert(</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l,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w){  </a:t>
            </a:r>
          </a:p>
          <a:p>
            <a:pPr>
              <a:buFont typeface="+mj-lt"/>
              <a:buAutoNum type="arabicPeriod"/>
            </a:pPr>
            <a:r>
              <a:rPr lang="en-US" dirty="0">
                <a:solidFill>
                  <a:srgbClr val="000000"/>
                </a:solidFill>
                <a:latin typeface="verdana" panose="020B0604030504040204" pitchFamily="34" charset="0"/>
              </a:rPr>
              <a:t>  length=l;  </a:t>
            </a:r>
          </a:p>
          <a:p>
            <a:pPr>
              <a:buFont typeface="+mj-lt"/>
              <a:buAutoNum type="arabicPeriod"/>
            </a:pPr>
            <a:r>
              <a:rPr lang="en-US" dirty="0">
                <a:solidFill>
                  <a:srgbClr val="000000"/>
                </a:solidFill>
                <a:latin typeface="verdana" panose="020B0604030504040204" pitchFamily="34" charset="0"/>
              </a:rPr>
              <a:t>  width=w;  </a:t>
            </a:r>
          </a:p>
          <a:p>
            <a:pPr>
              <a:buFont typeface="+mj-lt"/>
              <a:buAutoNum type="arabicPeriod"/>
            </a:pPr>
            <a:r>
              <a:rPr lang="en-US" dirty="0">
                <a:solidFill>
                  <a:srgbClr val="000000"/>
                </a:solidFill>
                <a:latin typeface="verdana" panose="020B0604030504040204" pitchFamily="34" charset="0"/>
              </a:rPr>
              <a:t> }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calculateArea</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(length*width);}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TestRectangle1{  </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Rectangle r1=</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Rectangle();  </a:t>
            </a:r>
          </a:p>
          <a:p>
            <a:pPr>
              <a:buFont typeface="+mj-lt"/>
              <a:buAutoNum type="arabicPeriod"/>
            </a:pPr>
            <a:r>
              <a:rPr lang="en-US" dirty="0">
                <a:solidFill>
                  <a:srgbClr val="000000"/>
                </a:solidFill>
                <a:latin typeface="verdana" panose="020B0604030504040204" pitchFamily="34" charset="0"/>
              </a:rPr>
              <a:t>  Rectangle r2=</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Rectangle();  </a:t>
            </a:r>
          </a:p>
          <a:p>
            <a:pPr>
              <a:buFont typeface="+mj-lt"/>
              <a:buAutoNum type="arabicPeriod"/>
            </a:pPr>
            <a:r>
              <a:rPr lang="en-US" dirty="0">
                <a:solidFill>
                  <a:srgbClr val="000000"/>
                </a:solidFill>
                <a:latin typeface="verdana" panose="020B0604030504040204" pitchFamily="34" charset="0"/>
              </a:rPr>
              <a:t>  r1.insert(</a:t>
            </a:r>
            <a:r>
              <a:rPr lang="en-US" dirty="0">
                <a:solidFill>
                  <a:srgbClr val="C00000"/>
                </a:solidFill>
                <a:latin typeface="verdana" panose="020B0604030504040204" pitchFamily="34" charset="0"/>
              </a:rPr>
              <a:t>11</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5</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r2.insert(</a:t>
            </a:r>
            <a:r>
              <a:rPr lang="en-US" dirty="0">
                <a:solidFill>
                  <a:srgbClr val="C00000"/>
                </a:solidFill>
                <a:latin typeface="verdana" panose="020B0604030504040204" pitchFamily="34" charset="0"/>
              </a:rPr>
              <a:t>3</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15</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r1.calculateArea();  </a:t>
            </a:r>
          </a:p>
          <a:p>
            <a:pPr>
              <a:buFont typeface="+mj-lt"/>
              <a:buAutoNum type="arabicPeriod"/>
            </a:pPr>
            <a:r>
              <a:rPr lang="en-US" dirty="0">
                <a:solidFill>
                  <a:srgbClr val="000000"/>
                </a:solidFill>
                <a:latin typeface="verdana" panose="020B0604030504040204" pitchFamily="34" charset="0"/>
              </a:rPr>
              <a:t>  r2.calculateArea();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7" name="Rectangle 2"/>
          <p:cNvSpPr>
            <a:spLocks noChangeArrowheads="1"/>
          </p:cNvSpPr>
          <p:nvPr/>
        </p:nvSpPr>
        <p:spPr bwMode="auto">
          <a:xfrm>
            <a:off x="6096000" y="4910342"/>
            <a:ext cx="1237839" cy="1061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Verdana" panose="020B0604030504040204" pitchFamily="34" charset="0"/>
              </a:rPr>
              <a:t>Output:</a:t>
            </a:r>
            <a:endParaRPr kumimoji="0" lang="en-US" sz="2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anose="020B0604020202020204" pitchFamily="34" charset="-128"/>
              </a:rPr>
              <a:t>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anose="020B0604020202020204" pitchFamily="34" charset="-128"/>
              </a:rPr>
              <a:t>45</a:t>
            </a:r>
            <a:endParaRPr kumimoji="0" lang="en-US" sz="2100" b="0" i="0" u="none" strike="noStrike" cap="none" normalizeH="0" baseline="0" dirty="0">
              <a:ln>
                <a:noFill/>
              </a:ln>
              <a:solidFill>
                <a:schemeClr val="tx1"/>
              </a:solidFill>
              <a:effectLst/>
            </a:endParaRPr>
          </a:p>
        </p:txBody>
      </p:sp>
      <p:sp>
        <p:nvSpPr>
          <p:cNvPr id="9" name="Title 1"/>
          <p:cNvSpPr txBox="1">
            <a:spLocks/>
          </p:cNvSpPr>
          <p:nvPr/>
        </p:nvSpPr>
        <p:spPr>
          <a:xfrm>
            <a:off x="457200" y="274638"/>
            <a:ext cx="8229600" cy="6397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a:t>Creating multiple objects by one type only</a:t>
            </a:r>
            <a:endParaRPr lang="en-US" sz="3600" b="1" dirty="0"/>
          </a:p>
        </p:txBody>
      </p:sp>
    </p:spTree>
    <p:extLst>
      <p:ext uri="{BB962C8B-B14F-4D97-AF65-F5344CB8AC3E}">
        <p14:creationId xmlns:p14="http://schemas.microsoft.com/office/powerpoint/2010/main" val="3094912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04800" y="14748"/>
            <a:ext cx="5486400" cy="38004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04800" y="3733800"/>
            <a:ext cx="5838825" cy="3152775"/>
          </a:xfrm>
          <a:prstGeom prst="rect">
            <a:avLst/>
          </a:prstGeom>
          <a:noFill/>
          <a:ln w="9525">
            <a:noFill/>
            <a:miter lim="800000"/>
            <a:headEnd/>
            <a:tailEnd/>
          </a:ln>
          <a:effectLst/>
        </p:spPr>
      </p:pic>
      <p:sp>
        <p:nvSpPr>
          <p:cNvPr id="6" name="Rectangle 5"/>
          <p:cNvSpPr/>
          <p:nvPr/>
        </p:nvSpPr>
        <p:spPr>
          <a:xfrm>
            <a:off x="3810000" y="914400"/>
            <a:ext cx="4219938" cy="369332"/>
          </a:xfrm>
          <a:prstGeom prst="rect">
            <a:avLst/>
          </a:prstGeom>
        </p:spPr>
        <p:txBody>
          <a:bodyPr wrap="none">
            <a:spAutoFit/>
          </a:bodyPr>
          <a:lstStyle/>
          <a:p>
            <a:r>
              <a:rPr lang="en-US" b="1" dirty="0"/>
              <a:t>Creating multiple objects by one type only</a:t>
            </a:r>
            <a:endParaRPr lang="en-US" dirty="0"/>
          </a:p>
        </p:txBody>
      </p:sp>
      <p:sp>
        <p:nvSpPr>
          <p:cNvPr id="7" name="Slide Number Placeholder 6"/>
          <p:cNvSpPr>
            <a:spLocks noGrp="1"/>
          </p:cNvSpPr>
          <p:nvPr>
            <p:ph type="sldNum" sz="quarter" idx="12"/>
          </p:nvPr>
        </p:nvSpPr>
        <p:spPr/>
        <p:txBody>
          <a:bodyPr/>
          <a:lstStyle/>
          <a:p>
            <a:fld id="{9688EA42-D8FB-4510-9EF4-C621EA618F08}"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a:t>Assigning Object Reference Variables</a:t>
            </a:r>
            <a:endParaRPr lang="en-US" sz="3600" dirty="0"/>
          </a:p>
        </p:txBody>
      </p:sp>
      <p:sp>
        <p:nvSpPr>
          <p:cNvPr id="3" name="Content Placeholder 2"/>
          <p:cNvSpPr>
            <a:spLocks noGrp="1"/>
          </p:cNvSpPr>
          <p:nvPr>
            <p:ph idx="1"/>
          </p:nvPr>
        </p:nvSpPr>
        <p:spPr>
          <a:xfrm>
            <a:off x="457200" y="1219200"/>
            <a:ext cx="8229600" cy="5257800"/>
          </a:xfrm>
        </p:spPr>
        <p:txBody>
          <a:bodyPr>
            <a:normAutofit lnSpcReduction="10000"/>
          </a:bodyPr>
          <a:lstStyle/>
          <a:p>
            <a:pPr algn="just">
              <a:buNone/>
            </a:pPr>
            <a:r>
              <a:rPr lang="en-US" sz="2400" dirty="0"/>
              <a:t>			Box b1 = new Box();</a:t>
            </a:r>
          </a:p>
          <a:p>
            <a:pPr algn="just">
              <a:buNone/>
            </a:pPr>
            <a:r>
              <a:rPr lang="en-US" sz="2400" dirty="0"/>
              <a:t>			Box b2 = b1;</a:t>
            </a:r>
          </a:p>
          <a:p>
            <a:pPr algn="just"/>
            <a:r>
              <a:rPr lang="en-US" sz="2400" dirty="0"/>
              <a:t>You might think that </a:t>
            </a:r>
            <a:r>
              <a:rPr lang="en-US" sz="2400" b="1" dirty="0"/>
              <a:t>b2 is being assigned a reference to a copy of the object referred to </a:t>
            </a:r>
            <a:r>
              <a:rPr lang="en-US" sz="2400" dirty="0"/>
              <a:t>by </a:t>
            </a:r>
            <a:r>
              <a:rPr lang="en-US" sz="2400" b="1" dirty="0"/>
              <a:t>b1. That is, you might think that b1 and b2 refer to separate and distinct objects.</a:t>
            </a:r>
          </a:p>
          <a:p>
            <a:pPr algn="just"/>
            <a:endParaRPr lang="en-US" sz="2400" b="1" dirty="0"/>
          </a:p>
          <a:p>
            <a:pPr algn="just"/>
            <a:r>
              <a:rPr lang="en-US" sz="2400" dirty="0"/>
              <a:t>However, this would be wrong. Instead, after this fragment executes, </a:t>
            </a:r>
            <a:r>
              <a:rPr lang="en-US" sz="2400" b="1" dirty="0"/>
              <a:t>b1 and b2 will </a:t>
            </a:r>
            <a:r>
              <a:rPr lang="en-US" sz="2400" dirty="0"/>
              <a:t>both refer to the </a:t>
            </a:r>
            <a:r>
              <a:rPr lang="en-US" sz="2400" i="1" dirty="0"/>
              <a:t>same object. </a:t>
            </a:r>
          </a:p>
          <a:p>
            <a:pPr algn="just"/>
            <a:endParaRPr lang="en-US" sz="2400" i="1" dirty="0"/>
          </a:p>
          <a:p>
            <a:pPr algn="just"/>
            <a:r>
              <a:rPr lang="en-US" sz="2400" i="1" dirty="0"/>
              <a:t>The assignment of </a:t>
            </a:r>
            <a:r>
              <a:rPr lang="en-US" sz="2400" b="1" i="1" dirty="0"/>
              <a:t>b1 to b2 did not allocate any memory </a:t>
            </a:r>
            <a:r>
              <a:rPr lang="en-US" sz="2400" dirty="0"/>
              <a:t>or copy any part of the original object. It simply makes </a:t>
            </a:r>
            <a:r>
              <a:rPr lang="en-US" sz="2400" b="1" dirty="0"/>
              <a:t>b2 refer to the same object as </a:t>
            </a:r>
            <a:r>
              <a:rPr lang="en-US" sz="2400" dirty="0"/>
              <a:t>does </a:t>
            </a:r>
            <a:r>
              <a:rPr lang="en-US" sz="2400" b="1" dirty="0"/>
              <a:t>b1. Thus, any changes made to the object through b2 will affect the object to which b1 is referring, since they are the same object.</a:t>
            </a:r>
            <a:endParaRPr lang="en-US" sz="2400" dirty="0"/>
          </a:p>
        </p:txBody>
      </p:sp>
      <p:sp>
        <p:nvSpPr>
          <p:cNvPr id="4" name="Slide Number Placeholder 3"/>
          <p:cNvSpPr>
            <a:spLocks noGrp="1"/>
          </p:cNvSpPr>
          <p:nvPr>
            <p:ph type="sldNum" sz="quarter" idx="12"/>
          </p:nvPr>
        </p:nvSpPr>
        <p:spPr/>
        <p:txBody>
          <a:bodyPr/>
          <a:lstStyle/>
          <a:p>
            <a:fld id="{9688EA42-D8FB-4510-9EF4-C621EA618F08}"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Introducing Methods</a:t>
            </a:r>
            <a:endParaRPr lang="en-US" sz="3600" dirty="0"/>
          </a:p>
        </p:txBody>
      </p:sp>
      <p:sp>
        <p:nvSpPr>
          <p:cNvPr id="3" name="Content Placeholder 2"/>
          <p:cNvSpPr>
            <a:spLocks noGrp="1"/>
          </p:cNvSpPr>
          <p:nvPr>
            <p:ph idx="1"/>
          </p:nvPr>
        </p:nvSpPr>
        <p:spPr>
          <a:xfrm>
            <a:off x="457200" y="1600200"/>
            <a:ext cx="8229600" cy="4800600"/>
          </a:xfrm>
        </p:spPr>
        <p:txBody>
          <a:bodyPr>
            <a:noAutofit/>
          </a:bodyPr>
          <a:lstStyle/>
          <a:p>
            <a:pPr algn="just"/>
            <a:r>
              <a:rPr lang="en-US" sz="2600" dirty="0"/>
              <a:t>The general form of a method:</a:t>
            </a:r>
          </a:p>
          <a:p>
            <a:pPr algn="just"/>
            <a:endParaRPr lang="en-US" sz="2600" dirty="0"/>
          </a:p>
          <a:p>
            <a:pPr algn="just"/>
            <a:endParaRPr lang="en-US" sz="2600" dirty="0"/>
          </a:p>
          <a:p>
            <a:pPr algn="just">
              <a:buNone/>
            </a:pPr>
            <a:endParaRPr lang="en-US" sz="2600" dirty="0"/>
          </a:p>
          <a:p>
            <a:pPr algn="just"/>
            <a:r>
              <a:rPr lang="en-US" sz="2600" dirty="0"/>
              <a:t>Here, </a:t>
            </a:r>
            <a:r>
              <a:rPr lang="en-US" sz="2600" i="1" dirty="0"/>
              <a:t>type specifies the type of data returned by the method. This can be any valid type, </a:t>
            </a:r>
            <a:r>
              <a:rPr lang="en-US" sz="2600" dirty="0"/>
              <a:t>including class types that you create. If the method does not return a value, its return type must be </a:t>
            </a:r>
            <a:r>
              <a:rPr lang="en-US" sz="2600" b="1" dirty="0"/>
              <a:t>void. The name of the method is specified by </a:t>
            </a:r>
            <a:r>
              <a:rPr lang="en-US" sz="2600" b="1" i="1" dirty="0"/>
              <a:t>name.</a:t>
            </a:r>
          </a:p>
          <a:p>
            <a:pPr algn="just"/>
            <a:r>
              <a:rPr lang="en-US" sz="2600" dirty="0"/>
              <a:t>The </a:t>
            </a:r>
            <a:r>
              <a:rPr lang="en-US" sz="2600" i="1" dirty="0"/>
              <a:t>parameter-list is a sequence of type and identifier pairs separated by commas.</a:t>
            </a:r>
            <a:endParaRPr lang="en-US" sz="2600" dirty="0"/>
          </a:p>
        </p:txBody>
      </p:sp>
      <p:pic>
        <p:nvPicPr>
          <p:cNvPr id="3074" name="Picture 2"/>
          <p:cNvPicPr>
            <a:picLocks noChangeAspect="1" noChangeArrowheads="1"/>
          </p:cNvPicPr>
          <p:nvPr/>
        </p:nvPicPr>
        <p:blipFill>
          <a:blip r:embed="rId2"/>
          <a:srcRect/>
          <a:stretch>
            <a:fillRect/>
          </a:stretch>
        </p:blipFill>
        <p:spPr bwMode="auto">
          <a:xfrm>
            <a:off x="2438400" y="2133600"/>
            <a:ext cx="3929063" cy="14287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688EA42-D8FB-4510-9EF4-C621EA618F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04800" y="81120"/>
            <a:ext cx="4629150" cy="31051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714375" y="3209925"/>
            <a:ext cx="5153025" cy="3495675"/>
          </a:xfrm>
          <a:prstGeom prst="rect">
            <a:avLst/>
          </a:prstGeom>
          <a:noFill/>
          <a:ln w="9525">
            <a:noFill/>
            <a:miter lim="800000"/>
            <a:headEnd/>
            <a:tailEnd/>
          </a:ln>
          <a:effectLst/>
        </p:spPr>
      </p:pic>
      <p:sp>
        <p:nvSpPr>
          <p:cNvPr id="6" name="TextBox 5"/>
          <p:cNvSpPr txBox="1"/>
          <p:nvPr/>
        </p:nvSpPr>
        <p:spPr>
          <a:xfrm>
            <a:off x="5142264" y="3864072"/>
            <a:ext cx="3886200" cy="769441"/>
          </a:xfrm>
          <a:prstGeom prst="rect">
            <a:avLst/>
          </a:prstGeom>
          <a:noFill/>
          <a:ln>
            <a:solidFill>
              <a:schemeClr val="accent1"/>
            </a:solidFill>
          </a:ln>
        </p:spPr>
        <p:txBody>
          <a:bodyPr wrap="square" rtlCol="0">
            <a:spAutoFit/>
          </a:bodyPr>
          <a:lstStyle/>
          <a:p>
            <a:r>
              <a:rPr lang="en-US" sz="2200" dirty="0"/>
              <a:t>Volume method does not return a value</a:t>
            </a:r>
          </a:p>
        </p:txBody>
      </p:sp>
      <p:sp>
        <p:nvSpPr>
          <p:cNvPr id="7" name="Slide Number Placeholder 6"/>
          <p:cNvSpPr>
            <a:spLocks noGrp="1"/>
          </p:cNvSpPr>
          <p:nvPr>
            <p:ph type="sldNum" sz="quarter" idx="12"/>
          </p:nvPr>
        </p:nvSpPr>
        <p:spPr/>
        <p:txBody>
          <a:bodyPr/>
          <a:lstStyle/>
          <a:p>
            <a:fld id="{9688EA42-D8FB-4510-9EF4-C621EA618F08}"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58992" y="29496"/>
            <a:ext cx="4791075" cy="38100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52400" y="3962400"/>
            <a:ext cx="3971925" cy="2724150"/>
          </a:xfrm>
          <a:prstGeom prst="rect">
            <a:avLst/>
          </a:prstGeom>
          <a:noFill/>
          <a:ln w="9525">
            <a:noFill/>
            <a:miter lim="800000"/>
            <a:headEnd/>
            <a:tailEnd/>
          </a:ln>
          <a:effectLst/>
        </p:spPr>
      </p:pic>
      <p:sp>
        <p:nvSpPr>
          <p:cNvPr id="6" name="TextBox 5"/>
          <p:cNvSpPr txBox="1"/>
          <p:nvPr/>
        </p:nvSpPr>
        <p:spPr>
          <a:xfrm>
            <a:off x="4876800" y="3657600"/>
            <a:ext cx="3886200" cy="430887"/>
          </a:xfrm>
          <a:prstGeom prst="rect">
            <a:avLst/>
          </a:prstGeom>
          <a:noFill/>
          <a:ln>
            <a:solidFill>
              <a:schemeClr val="accent1"/>
            </a:solidFill>
          </a:ln>
        </p:spPr>
        <p:txBody>
          <a:bodyPr wrap="square" rtlCol="0">
            <a:spAutoFit/>
          </a:bodyPr>
          <a:lstStyle/>
          <a:p>
            <a:r>
              <a:rPr lang="en-US" sz="2200" dirty="0"/>
              <a:t>Volume method returns a value</a:t>
            </a:r>
          </a:p>
        </p:txBody>
      </p:sp>
      <p:sp>
        <p:nvSpPr>
          <p:cNvPr id="7" name="Slide Number Placeholder 6"/>
          <p:cNvSpPr>
            <a:spLocks noGrp="1"/>
          </p:cNvSpPr>
          <p:nvPr>
            <p:ph type="sldNum" sz="quarter" idx="12"/>
          </p:nvPr>
        </p:nvSpPr>
        <p:spPr/>
        <p:txBody>
          <a:bodyPr/>
          <a:lstStyle/>
          <a:p>
            <a:fld id="{9688EA42-D8FB-4510-9EF4-C621EA618F08}"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688EA42-D8FB-4510-9EF4-C621EA618F08}" type="slidenum">
              <a:rPr lang="en-US" smtClean="0"/>
              <a:pPr/>
              <a:t>26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65" y="152400"/>
            <a:ext cx="4247535" cy="3095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78" y="3223752"/>
            <a:ext cx="4695825"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223387" y="533400"/>
            <a:ext cx="2743200" cy="769441"/>
          </a:xfrm>
          <a:prstGeom prst="rect">
            <a:avLst/>
          </a:prstGeom>
          <a:noFill/>
          <a:ln>
            <a:solidFill>
              <a:schemeClr val="tx1"/>
            </a:solidFill>
          </a:ln>
        </p:spPr>
        <p:txBody>
          <a:bodyPr wrap="square" rtlCol="0">
            <a:spAutoFit/>
          </a:bodyPr>
          <a:lstStyle/>
          <a:p>
            <a:r>
              <a:rPr lang="en-US" sz="2200" dirty="0"/>
              <a:t>Adding a method that takes parameters</a:t>
            </a:r>
          </a:p>
        </p:txBody>
      </p:sp>
    </p:spTree>
    <p:extLst>
      <p:ext uri="{BB962C8B-B14F-4D97-AF65-F5344CB8AC3E}">
        <p14:creationId xmlns:p14="http://schemas.microsoft.com/office/powerpoint/2010/main" val="1150335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Method Overloading in Java</a:t>
            </a:r>
          </a:p>
        </p:txBody>
      </p:sp>
      <p:sp>
        <p:nvSpPr>
          <p:cNvPr id="3" name="Content Placeholder 2"/>
          <p:cNvSpPr>
            <a:spLocks noGrp="1"/>
          </p:cNvSpPr>
          <p:nvPr>
            <p:ph idx="1"/>
          </p:nvPr>
        </p:nvSpPr>
        <p:spPr/>
        <p:txBody>
          <a:bodyPr>
            <a:normAutofit/>
          </a:bodyPr>
          <a:lstStyle/>
          <a:p>
            <a:pPr algn="just"/>
            <a:r>
              <a:rPr lang="en-US" sz="2600" dirty="0"/>
              <a:t>If a class has multiple methods having same name but different in parameters, it is known as </a:t>
            </a:r>
            <a:r>
              <a:rPr lang="en-US" sz="2600" b="1" dirty="0"/>
              <a:t>Method Overloading</a:t>
            </a:r>
            <a:r>
              <a:rPr lang="en-US" sz="2600" dirty="0"/>
              <a:t>.</a:t>
            </a:r>
          </a:p>
          <a:p>
            <a:pPr algn="just"/>
            <a:r>
              <a:rPr lang="en-US" sz="2600" dirty="0"/>
              <a:t>If we have to perform only one operation, having same name of the methods increases the readability of the program.</a:t>
            </a:r>
          </a:p>
          <a:p>
            <a:pPr algn="just"/>
            <a:endParaRPr lang="en-US" sz="2600" dirty="0"/>
          </a:p>
        </p:txBody>
      </p:sp>
      <p:sp>
        <p:nvSpPr>
          <p:cNvPr id="4" name="Slide Number Placeholder 3"/>
          <p:cNvSpPr>
            <a:spLocks noGrp="1"/>
          </p:cNvSpPr>
          <p:nvPr>
            <p:ph type="sldNum" sz="quarter" idx="12"/>
          </p:nvPr>
        </p:nvSpPr>
        <p:spPr/>
        <p:txBody>
          <a:bodyPr/>
          <a:lstStyle/>
          <a:p>
            <a:fld id="{9688EA42-D8FB-4510-9EF4-C621EA618F08}" type="slidenum">
              <a:rPr lang="en-US" smtClean="0"/>
              <a:pPr/>
              <a:t>27</a:t>
            </a:fld>
            <a:endParaRPr lang="en-US"/>
          </a:p>
        </p:txBody>
      </p:sp>
    </p:spTree>
    <p:extLst>
      <p:ext uri="{BB962C8B-B14F-4D97-AF65-F5344CB8AC3E}">
        <p14:creationId xmlns:p14="http://schemas.microsoft.com/office/powerpoint/2010/main" val="2531066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600" dirty="0"/>
              <a:t>Different ways to overload the method</a:t>
            </a:r>
          </a:p>
          <a:p>
            <a:r>
              <a:rPr lang="en-US" sz="2600" dirty="0"/>
              <a:t>There are two ways to overload the method in java</a:t>
            </a:r>
          </a:p>
          <a:p>
            <a:pPr lvl="1"/>
            <a:r>
              <a:rPr lang="en-US" sz="2600" dirty="0"/>
              <a:t>By changing number of arguments</a:t>
            </a:r>
          </a:p>
          <a:p>
            <a:pPr lvl="1"/>
            <a:r>
              <a:rPr lang="en-US" sz="2600" dirty="0"/>
              <a:t>By changing the data type</a:t>
            </a:r>
          </a:p>
          <a:p>
            <a:endParaRPr lang="en-US" sz="2600" dirty="0"/>
          </a:p>
        </p:txBody>
      </p:sp>
      <p:sp>
        <p:nvSpPr>
          <p:cNvPr id="4" name="Slide Number Placeholder 3"/>
          <p:cNvSpPr>
            <a:spLocks noGrp="1"/>
          </p:cNvSpPr>
          <p:nvPr>
            <p:ph type="sldNum" sz="quarter" idx="12"/>
          </p:nvPr>
        </p:nvSpPr>
        <p:spPr/>
        <p:txBody>
          <a:bodyPr/>
          <a:lstStyle/>
          <a:p>
            <a:fld id="{9688EA42-D8FB-4510-9EF4-C621EA618F08}" type="slidenum">
              <a:rPr lang="en-US" smtClean="0"/>
              <a:pPr/>
              <a:t>28</a:t>
            </a:fld>
            <a:endParaRPr lang="en-US"/>
          </a:p>
        </p:txBody>
      </p:sp>
    </p:spTree>
    <p:extLst>
      <p:ext uri="{BB962C8B-B14F-4D97-AF65-F5344CB8AC3E}">
        <p14:creationId xmlns:p14="http://schemas.microsoft.com/office/powerpoint/2010/main" val="1343576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500" dirty="0"/>
              <a:t>1) Method Overloading: changing no. of arguments</a:t>
            </a:r>
          </a:p>
          <a:p>
            <a:pPr marL="0" indent="0">
              <a:buNone/>
            </a:pPr>
            <a:endParaRPr lang="en-US" sz="2500" dirty="0"/>
          </a:p>
        </p:txBody>
      </p:sp>
      <p:sp>
        <p:nvSpPr>
          <p:cNvPr id="4" name="Slide Number Placeholder 3"/>
          <p:cNvSpPr>
            <a:spLocks noGrp="1"/>
          </p:cNvSpPr>
          <p:nvPr>
            <p:ph type="sldNum" sz="quarter" idx="12"/>
          </p:nvPr>
        </p:nvSpPr>
        <p:spPr/>
        <p:txBody>
          <a:bodyPr/>
          <a:lstStyle/>
          <a:p>
            <a:fld id="{9688EA42-D8FB-4510-9EF4-C621EA618F08}" type="slidenum">
              <a:rPr lang="en-US" smtClean="0"/>
              <a:pPr/>
              <a:t>29</a:t>
            </a:fld>
            <a:endParaRPr lang="en-US"/>
          </a:p>
        </p:txBody>
      </p:sp>
      <p:sp>
        <p:nvSpPr>
          <p:cNvPr id="5" name="Rectangle 4"/>
          <p:cNvSpPr/>
          <p:nvPr/>
        </p:nvSpPr>
        <p:spPr>
          <a:xfrm>
            <a:off x="1905000" y="2432020"/>
            <a:ext cx="6781800" cy="3416320"/>
          </a:xfrm>
          <a:prstGeom prst="rect">
            <a:avLst/>
          </a:prstGeom>
          <a:ln>
            <a:solidFill>
              <a:schemeClr val="accent1"/>
            </a:solidFill>
          </a:ln>
        </p:spPr>
        <p:txBody>
          <a:bodyPr wrap="square">
            <a:spAutoFit/>
          </a:bodyPr>
          <a:lstStyle/>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Adder{  </a:t>
            </a:r>
          </a:p>
          <a:p>
            <a:pPr>
              <a:buFont typeface="+mj-lt"/>
              <a:buAutoNum type="arabicPeriod"/>
            </a:pP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add(</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b)</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a+b</a:t>
            </a: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int</a:t>
            </a:r>
            <a:r>
              <a:rPr lang="en-US" dirty="0">
                <a:solidFill>
                  <a:srgbClr val="000000"/>
                </a:solidFill>
                <a:latin typeface="verdana" panose="020B0604030504040204" pitchFamily="34" charset="0"/>
              </a:rPr>
              <a:t> add(</a:t>
            </a:r>
            <a:r>
              <a:rPr lang="en-US" b="1" dirty="0">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b,</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c)</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a+b+c</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TestOverloading1{  </a:t>
            </a:r>
          </a:p>
          <a:p>
            <a:pPr>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Adder.add</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11</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11</a:t>
            </a:r>
            <a:r>
              <a:rPr lang="en-US" dirty="0">
                <a:solidFill>
                  <a:srgbClr val="000000"/>
                </a:solidFill>
                <a:latin typeface="verdana" panose="020B0604030504040204" pitchFamily="34" charset="0"/>
              </a:rPr>
              <a:t>)); </a:t>
            </a:r>
          </a:p>
          <a:p>
            <a:pPr>
              <a:buFont typeface="+mj-lt"/>
              <a:buAutoNum type="arabicPeriod"/>
            </a:pPr>
            <a:r>
              <a:rPr lang="en-US">
                <a:solidFill>
                  <a:srgbClr val="000000"/>
                </a:solidFill>
                <a:latin typeface="verdana" panose="020B0604030504040204" pitchFamily="34" charset="0"/>
              </a:rPr>
              <a:t>System</a:t>
            </a:r>
            <a:r>
              <a:rPr lang="en-US" dirty="0" err="1">
                <a:solidFill>
                  <a:srgbClr val="000000"/>
                </a:solidFill>
                <a:latin typeface="verdana" panose="020B0604030504040204" pitchFamily="34" charset="0"/>
              </a:rPr>
              <a:t>.out.println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Adder.add</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11</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11,11</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a:t>
            </a:r>
          </a:p>
          <a:p>
            <a:pPr>
              <a:buFont typeface="+mj-lt"/>
              <a:buAutoNum type="arabicPeriod"/>
            </a:pPr>
            <a:r>
              <a:rPr lang="en-US" dirty="0">
                <a:solidFill>
                  <a:srgbClr val="000000"/>
                </a:solidFill>
                <a:latin typeface="verdana" panose="020B0604030504040204" pitchFamily="34" charset="0"/>
              </a:rPr>
              <a:t>}</a:t>
            </a:r>
            <a:endParaRPr lang="en-US" b="0" i="0" dirty="0">
              <a:solidFill>
                <a:srgbClr val="000000"/>
              </a:solidFill>
              <a:effectLst/>
              <a:latin typeface="verdana" panose="020B0604030504040204" pitchFamily="34" charset="0"/>
            </a:endParaRPr>
          </a:p>
        </p:txBody>
      </p:sp>
      <p:sp>
        <p:nvSpPr>
          <p:cNvPr id="6" name="Rectangle 1"/>
          <p:cNvSpPr>
            <a:spLocks noChangeArrowheads="1"/>
          </p:cNvSpPr>
          <p:nvPr/>
        </p:nvSpPr>
        <p:spPr bwMode="auto">
          <a:xfrm>
            <a:off x="636720" y="3823901"/>
            <a:ext cx="1088760" cy="923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Verdana" panose="020B0604030504040204" pitchFamily="34" charset="0"/>
              </a:rPr>
              <a:t>Output:</a:t>
            </a:r>
            <a:endParaRPr kumimoji="0" 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22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33</a:t>
            </a:r>
            <a:endParaRPr kumimoji="0" 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720868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Autofit/>
          </a:bodyPr>
          <a:lstStyle/>
          <a:p>
            <a:pPr marL="0" indent="0" algn="just">
              <a:buNone/>
            </a:pPr>
            <a:r>
              <a:rPr lang="en-US" sz="2300" b="1" dirty="0"/>
              <a:t>Object:</a:t>
            </a:r>
          </a:p>
          <a:p>
            <a:pPr algn="just"/>
            <a:r>
              <a:rPr lang="en-US" sz="2300" dirty="0"/>
              <a:t>Any entity that has state and behavior is known as an object. For example a chair, pen, table, keyboard, bike, etc. It can be physical or logical.</a:t>
            </a:r>
          </a:p>
          <a:p>
            <a:pPr algn="just"/>
            <a:endParaRPr lang="en-US" sz="2300" dirty="0"/>
          </a:p>
          <a:p>
            <a:pPr algn="just"/>
            <a:r>
              <a:rPr lang="en-US" sz="2300" dirty="0"/>
              <a:t>An Object can be defined as an instance of a class. An object contains an address and takes up some space in memory. Objects can communicate without knowing the details of each other's data or code. The only necessary thing is the type of message accepted and the type of response returned by the objects.</a:t>
            </a:r>
          </a:p>
          <a:p>
            <a:pPr algn="just"/>
            <a:endParaRPr lang="en-US" sz="2300" dirty="0"/>
          </a:p>
          <a:p>
            <a:pPr algn="just"/>
            <a:r>
              <a:rPr lang="en-US" sz="2300" b="1" dirty="0"/>
              <a:t>Example:</a:t>
            </a:r>
            <a:r>
              <a:rPr lang="en-US" sz="2300" dirty="0"/>
              <a:t> A dog is an object because it has states like color, name, breed, etc. as well as behaviors like wagging the tail, barking, eating, etc.</a:t>
            </a:r>
          </a:p>
          <a:p>
            <a:pPr marL="0" indent="0" algn="just">
              <a:buNone/>
            </a:pPr>
            <a:endParaRPr lang="en-US" sz="2300" dirty="0"/>
          </a:p>
          <a:p>
            <a:pPr algn="just"/>
            <a:endParaRPr lang="en-US" sz="2300" dirty="0"/>
          </a:p>
        </p:txBody>
      </p:sp>
      <p:sp>
        <p:nvSpPr>
          <p:cNvPr id="4" name="Slide Number Placeholder 3"/>
          <p:cNvSpPr>
            <a:spLocks noGrp="1"/>
          </p:cNvSpPr>
          <p:nvPr>
            <p:ph type="sldNum" sz="quarter" idx="12"/>
          </p:nvPr>
        </p:nvSpPr>
        <p:spPr/>
        <p:txBody>
          <a:bodyPr/>
          <a:lstStyle/>
          <a:p>
            <a:fld id="{9688EA42-D8FB-4510-9EF4-C621EA618F08}" type="slidenum">
              <a:rPr lang="en-US" smtClean="0"/>
              <a:pPr/>
              <a:t>3</a:t>
            </a:fld>
            <a:endParaRPr lang="en-US"/>
          </a:p>
        </p:txBody>
      </p:sp>
    </p:spTree>
    <p:extLst>
      <p:ext uri="{BB962C8B-B14F-4D97-AF65-F5344CB8AC3E}">
        <p14:creationId xmlns:p14="http://schemas.microsoft.com/office/powerpoint/2010/main" val="604414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600" dirty="0"/>
              <a:t>2) Method Overloading: changing data type of arguments</a:t>
            </a:r>
          </a:p>
          <a:p>
            <a:endParaRPr lang="en-US" sz="2600" dirty="0"/>
          </a:p>
        </p:txBody>
      </p:sp>
      <p:sp>
        <p:nvSpPr>
          <p:cNvPr id="4" name="Slide Number Placeholder 3"/>
          <p:cNvSpPr>
            <a:spLocks noGrp="1"/>
          </p:cNvSpPr>
          <p:nvPr>
            <p:ph type="sldNum" sz="quarter" idx="12"/>
          </p:nvPr>
        </p:nvSpPr>
        <p:spPr/>
        <p:txBody>
          <a:bodyPr/>
          <a:lstStyle/>
          <a:p>
            <a:fld id="{9688EA42-D8FB-4510-9EF4-C621EA618F08}" type="slidenum">
              <a:rPr lang="en-US" smtClean="0"/>
              <a:pPr/>
              <a:t>30</a:t>
            </a:fld>
            <a:endParaRPr lang="en-US"/>
          </a:p>
        </p:txBody>
      </p:sp>
      <p:sp>
        <p:nvSpPr>
          <p:cNvPr id="5" name="Rectangle 4"/>
          <p:cNvSpPr/>
          <p:nvPr/>
        </p:nvSpPr>
        <p:spPr>
          <a:xfrm>
            <a:off x="914400" y="2570519"/>
            <a:ext cx="7924800" cy="3139321"/>
          </a:xfrm>
          <a:prstGeom prst="rect">
            <a:avLst/>
          </a:prstGeom>
          <a:ln>
            <a:solidFill>
              <a:schemeClr val="tx1"/>
            </a:solidFill>
          </a:ln>
        </p:spPr>
        <p:txBody>
          <a:bodyPr wrap="square">
            <a:spAutoFit/>
          </a:bodyPr>
          <a:lstStyle/>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Adder{  </a:t>
            </a:r>
          </a:p>
          <a:p>
            <a:pPr>
              <a:buFont typeface="+mj-lt"/>
              <a:buAutoNum type="arabicPeriod"/>
            </a:pP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add(</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b)</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a+b</a:t>
            </a: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double</a:t>
            </a:r>
            <a:r>
              <a:rPr lang="en-US" dirty="0">
                <a:solidFill>
                  <a:srgbClr val="000000"/>
                </a:solidFill>
                <a:latin typeface="verdana" panose="020B0604030504040204" pitchFamily="34" charset="0"/>
              </a:rPr>
              <a:t> add(</a:t>
            </a:r>
            <a:r>
              <a:rPr lang="en-US" b="1" dirty="0">
                <a:solidFill>
                  <a:srgbClr val="006699"/>
                </a:solidFill>
                <a:latin typeface="verdana" panose="020B0604030504040204" pitchFamily="34" charset="0"/>
              </a:rPr>
              <a:t>double</a:t>
            </a:r>
            <a:r>
              <a:rPr lang="en-US" dirty="0">
                <a:solidFill>
                  <a:srgbClr val="000000"/>
                </a:solidFill>
                <a:latin typeface="verdana" panose="020B0604030504040204" pitchFamily="34" charset="0"/>
              </a:rPr>
              <a:t> a, </a:t>
            </a:r>
            <a:r>
              <a:rPr lang="en-US" b="1" dirty="0">
                <a:solidFill>
                  <a:srgbClr val="006699"/>
                </a:solidFill>
                <a:latin typeface="verdana" panose="020B0604030504040204" pitchFamily="34" charset="0"/>
              </a:rPr>
              <a:t>double</a:t>
            </a:r>
            <a:r>
              <a:rPr lang="en-US" dirty="0">
                <a:solidFill>
                  <a:srgbClr val="000000"/>
                </a:solidFill>
                <a:latin typeface="verdana" panose="020B0604030504040204" pitchFamily="34" charset="0"/>
              </a:rPr>
              <a:t> b)</a:t>
            </a:r>
          </a:p>
          <a:p>
            <a:pPr>
              <a:buFont typeface="+mj-lt"/>
              <a:buAutoNum type="arabicPeriod"/>
            </a:pP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a+b</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TestOverloading2{  </a:t>
            </a:r>
          </a:p>
          <a:p>
            <a:pPr>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a:buFont typeface="+mj-lt"/>
              <a:buAutoNum type="arabicPeriod"/>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Adder.add</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11</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11</a:t>
            </a:r>
            <a:r>
              <a:rPr lang="en-US" dirty="0">
                <a:solidFill>
                  <a:srgbClr val="000000"/>
                </a:solidFill>
                <a:latin typeface="verdana" panose="020B0604030504040204" pitchFamily="34" charset="0"/>
              </a:rPr>
              <a:t>));  </a:t>
            </a:r>
          </a:p>
          <a:p>
            <a:pPr>
              <a:buFont typeface="+mj-lt"/>
              <a:buAutoNum type="arabicPeriod"/>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t>
            </a:r>
            <a:r>
              <a:rPr lang="en-US" dirty="0" err="1">
                <a:solidFill>
                  <a:srgbClr val="000000"/>
                </a:solidFill>
                <a:latin typeface="verdana" panose="020B0604030504040204" pitchFamily="34" charset="0"/>
              </a:rPr>
              <a:t>Adder.add</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12.3</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12.6</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738180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40" y="2590800"/>
            <a:ext cx="8229600" cy="1143000"/>
          </a:xfrm>
        </p:spPr>
        <p:txBody>
          <a:bodyPr/>
          <a:lstStyle/>
          <a:p>
            <a:r>
              <a:rPr lang="en-US" dirty="0"/>
              <a:t>Thank you</a:t>
            </a:r>
          </a:p>
        </p:txBody>
      </p:sp>
      <p:sp>
        <p:nvSpPr>
          <p:cNvPr id="4" name="Slide Number Placeholder 3"/>
          <p:cNvSpPr>
            <a:spLocks noGrp="1"/>
          </p:cNvSpPr>
          <p:nvPr>
            <p:ph type="sldNum" sz="quarter" idx="12"/>
          </p:nvPr>
        </p:nvSpPr>
        <p:spPr/>
        <p:txBody>
          <a:bodyPr/>
          <a:lstStyle/>
          <a:p>
            <a:fld id="{9688EA42-D8FB-4510-9EF4-C621EA618F08}" type="slidenum">
              <a:rPr lang="en-US" smtClean="0"/>
              <a:pPr/>
              <a:t>31</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2600" b="1" dirty="0"/>
              <a:t>Class:</a:t>
            </a:r>
          </a:p>
          <a:p>
            <a:pPr algn="just"/>
            <a:r>
              <a:rPr lang="en-US" sz="2600" i="1" dirty="0"/>
              <a:t>Collection of objects</a:t>
            </a:r>
            <a:r>
              <a:rPr lang="en-US" sz="2600" dirty="0"/>
              <a:t> is called class. It is a logical entity.</a:t>
            </a:r>
          </a:p>
          <a:p>
            <a:pPr algn="just"/>
            <a:r>
              <a:rPr lang="en-US" sz="2600" dirty="0"/>
              <a:t>A class can also be defined as a blueprint from which you can create an individual object. Class doesn't consume any space.</a:t>
            </a:r>
          </a:p>
          <a:p>
            <a:pPr algn="just"/>
            <a:endParaRPr lang="en-US" sz="2600" dirty="0"/>
          </a:p>
        </p:txBody>
      </p:sp>
      <p:sp>
        <p:nvSpPr>
          <p:cNvPr id="4" name="Slide Number Placeholder 3"/>
          <p:cNvSpPr>
            <a:spLocks noGrp="1"/>
          </p:cNvSpPr>
          <p:nvPr>
            <p:ph type="sldNum" sz="quarter" idx="12"/>
          </p:nvPr>
        </p:nvSpPr>
        <p:spPr/>
        <p:txBody>
          <a:bodyPr/>
          <a:lstStyle/>
          <a:p>
            <a:fld id="{9688EA42-D8FB-4510-9EF4-C621EA618F08}" type="slidenum">
              <a:rPr lang="en-US" smtClean="0"/>
              <a:pPr/>
              <a:t>4</a:t>
            </a:fld>
            <a:endParaRPr lang="en-US"/>
          </a:p>
        </p:txBody>
      </p:sp>
    </p:spTree>
    <p:extLst>
      <p:ext uri="{BB962C8B-B14F-4D97-AF65-F5344CB8AC3E}">
        <p14:creationId xmlns:p14="http://schemas.microsoft.com/office/powerpoint/2010/main" val="2906936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Class declaration</a:t>
            </a:r>
            <a:endParaRPr lang="en-US" sz="3600" dirty="0"/>
          </a:p>
        </p:txBody>
      </p:sp>
      <p:sp>
        <p:nvSpPr>
          <p:cNvPr id="3" name="Content Placeholder 2"/>
          <p:cNvSpPr>
            <a:spLocks noGrp="1"/>
          </p:cNvSpPr>
          <p:nvPr>
            <p:ph idx="1"/>
          </p:nvPr>
        </p:nvSpPr>
        <p:spPr/>
        <p:txBody>
          <a:bodyPr>
            <a:noAutofit/>
          </a:bodyPr>
          <a:lstStyle/>
          <a:p>
            <a:pPr algn="just"/>
            <a:r>
              <a:rPr lang="en-US" sz="2600" dirty="0"/>
              <a:t>A </a:t>
            </a:r>
            <a:r>
              <a:rPr lang="en-US" sz="2600" i="1" dirty="0"/>
              <a:t>class</a:t>
            </a:r>
            <a:r>
              <a:rPr lang="en-US" sz="2600" dirty="0"/>
              <a:t> is a template for manufacturing objects. You declare a class by specifying the class keyword followed by a non-reserved identifier that names it. A pair of matching open and close brace characters ({ and }) follow and delimit the class's body. </a:t>
            </a:r>
          </a:p>
          <a:p>
            <a:pPr algn="just"/>
            <a:endParaRPr lang="en-US" sz="2600" dirty="0"/>
          </a:p>
          <a:p>
            <a:pPr algn="just"/>
            <a:endParaRPr lang="en-US" sz="2600" dirty="0"/>
          </a:p>
          <a:p>
            <a:pPr algn="just"/>
            <a:endParaRPr lang="en-US" sz="2600" dirty="0"/>
          </a:p>
          <a:p>
            <a:pPr algn="just"/>
            <a:endParaRPr lang="en-US" sz="2600" dirty="0"/>
          </a:p>
          <a:p>
            <a:pPr algn="just"/>
            <a:r>
              <a:rPr lang="en-US" sz="2600" dirty="0"/>
              <a:t>A class's body is populated with fields, methods, and constructors. Combining these language features into classes is known as </a:t>
            </a:r>
            <a:r>
              <a:rPr lang="en-US" sz="2600" i="1" dirty="0"/>
              <a:t>encapsulation</a:t>
            </a:r>
            <a:r>
              <a:rPr lang="en-US" sz="26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455" y="4015353"/>
            <a:ext cx="2196662"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4036784"/>
            <a:ext cx="2083182" cy="140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9688EA42-D8FB-4510-9EF4-C621EA618F08}" type="slidenum">
              <a:rPr lang="en-US" smtClean="0"/>
              <a:pPr/>
              <a:t>5</a:t>
            </a:fld>
            <a:endParaRPr lang="en-US"/>
          </a:p>
        </p:txBody>
      </p:sp>
    </p:spTree>
    <p:extLst>
      <p:ext uri="{BB962C8B-B14F-4D97-AF65-F5344CB8AC3E}">
        <p14:creationId xmlns:p14="http://schemas.microsoft.com/office/powerpoint/2010/main" val="2871242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Multi-class applications and main()</a:t>
            </a:r>
            <a:endParaRPr lang="en-US" sz="3600" dirty="0"/>
          </a:p>
        </p:txBody>
      </p:sp>
      <p:sp>
        <p:nvSpPr>
          <p:cNvPr id="3" name="Content Placeholder 2"/>
          <p:cNvSpPr>
            <a:spLocks noGrp="1"/>
          </p:cNvSpPr>
          <p:nvPr>
            <p:ph idx="1"/>
          </p:nvPr>
        </p:nvSpPr>
        <p:spPr/>
        <p:txBody>
          <a:bodyPr>
            <a:normAutofit/>
          </a:bodyPr>
          <a:lstStyle/>
          <a:p>
            <a:pPr algn="just"/>
            <a:r>
              <a:rPr lang="en-US" sz="2600" dirty="0"/>
              <a:t>A Java application is implemented by one or more classes. Small applications can be accommodated by a single class, but larger applications often require multiple classes. In that case one of the classes is designated as the </a:t>
            </a:r>
            <a:r>
              <a:rPr lang="en-US" sz="2600" i="1" dirty="0"/>
              <a:t>main class</a:t>
            </a:r>
            <a:r>
              <a:rPr lang="en-US" sz="2600" dirty="0"/>
              <a:t> and contains the main() entry-point method.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676650"/>
            <a:ext cx="403860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9688EA42-D8FB-4510-9EF4-C621EA618F08}" type="slidenum">
              <a:rPr lang="en-US" smtClean="0"/>
              <a:pPr/>
              <a:t>6</a:t>
            </a:fld>
            <a:endParaRPr lang="en-US"/>
          </a:p>
        </p:txBody>
      </p:sp>
    </p:spTree>
    <p:extLst>
      <p:ext uri="{BB962C8B-B14F-4D97-AF65-F5344CB8AC3E}">
        <p14:creationId xmlns:p14="http://schemas.microsoft.com/office/powerpoint/2010/main" val="2379377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Object in Java</a:t>
            </a:r>
            <a:br>
              <a:rPr lang="en-US" sz="3600" b="1" dirty="0"/>
            </a:br>
            <a:endParaRPr lang="en-US" sz="3600" b="1" dirty="0"/>
          </a:p>
        </p:txBody>
      </p:sp>
      <p:sp>
        <p:nvSpPr>
          <p:cNvPr id="3" name="Content Placeholder 2"/>
          <p:cNvSpPr>
            <a:spLocks noGrp="1"/>
          </p:cNvSpPr>
          <p:nvPr>
            <p:ph idx="1"/>
          </p:nvPr>
        </p:nvSpPr>
        <p:spPr>
          <a:xfrm>
            <a:off x="457200" y="1066800"/>
            <a:ext cx="8229600" cy="5059363"/>
          </a:xfrm>
        </p:spPr>
        <p:txBody>
          <a:bodyPr>
            <a:noAutofit/>
          </a:bodyPr>
          <a:lstStyle/>
          <a:p>
            <a:pPr algn="just"/>
            <a:r>
              <a:rPr lang="en-US" sz="2500" dirty="0"/>
              <a:t>An entity that has state and behavior is known as an object e.g. chair, bike, marker, pen, table, car etc. It can be physical or logical.</a:t>
            </a:r>
          </a:p>
          <a:p>
            <a:pPr algn="just"/>
            <a:r>
              <a:rPr lang="en-US" sz="2500" dirty="0"/>
              <a:t>An object has three characteristics:</a:t>
            </a:r>
          </a:p>
          <a:p>
            <a:pPr lvl="1" algn="just"/>
            <a:r>
              <a:rPr lang="en-US" sz="2500" b="1" dirty="0"/>
              <a:t>state:</a:t>
            </a:r>
            <a:r>
              <a:rPr lang="en-US" sz="2500" dirty="0"/>
              <a:t> represents data (value) of an object.</a:t>
            </a:r>
          </a:p>
          <a:p>
            <a:pPr lvl="1" algn="just"/>
            <a:r>
              <a:rPr lang="en-US" sz="2500" b="1" dirty="0"/>
              <a:t>behavior:</a:t>
            </a:r>
            <a:r>
              <a:rPr lang="en-US" sz="2500" dirty="0"/>
              <a:t> represents the behavior (functionality) of an object such as deposit, withdraw etc.</a:t>
            </a:r>
          </a:p>
          <a:p>
            <a:pPr lvl="1" algn="just"/>
            <a:r>
              <a:rPr lang="en-US" sz="2500" b="1" dirty="0"/>
              <a:t>identity:</a:t>
            </a:r>
            <a:r>
              <a:rPr lang="en-US" sz="2500" dirty="0"/>
              <a:t> Object identity is typically implemented via a unique ID.</a:t>
            </a:r>
          </a:p>
          <a:p>
            <a:pPr algn="just"/>
            <a:r>
              <a:rPr lang="en-US" sz="2500" b="1" dirty="0"/>
              <a:t>Object is an instance of a class.</a:t>
            </a:r>
            <a:r>
              <a:rPr lang="en-US" sz="2500" dirty="0"/>
              <a:t> Class is a template or blueprint from which objects are created. So object is the instance(result) of a class.</a:t>
            </a:r>
          </a:p>
        </p:txBody>
      </p:sp>
      <p:sp>
        <p:nvSpPr>
          <p:cNvPr id="4" name="Slide Number Placeholder 3"/>
          <p:cNvSpPr>
            <a:spLocks noGrp="1"/>
          </p:cNvSpPr>
          <p:nvPr>
            <p:ph type="sldNum" sz="quarter" idx="12"/>
          </p:nvPr>
        </p:nvSpPr>
        <p:spPr/>
        <p:txBody>
          <a:bodyPr/>
          <a:lstStyle/>
          <a:p>
            <a:fld id="{9688EA42-D8FB-4510-9EF4-C621EA618F08}" type="slidenum">
              <a:rPr lang="en-US" smtClean="0"/>
              <a:pPr/>
              <a:t>7</a:t>
            </a:fld>
            <a:endParaRPr lang="en-US"/>
          </a:p>
        </p:txBody>
      </p:sp>
    </p:spTree>
    <p:extLst>
      <p:ext uri="{BB962C8B-B14F-4D97-AF65-F5344CB8AC3E}">
        <p14:creationId xmlns:p14="http://schemas.microsoft.com/office/powerpoint/2010/main" val="64296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normAutofit fontScale="92500"/>
          </a:bodyPr>
          <a:lstStyle/>
          <a:p>
            <a:pPr algn="just"/>
            <a:endParaRPr lang="en-US" sz="2600" dirty="0"/>
          </a:p>
          <a:p>
            <a:pPr algn="just"/>
            <a:endParaRPr lang="en-US" sz="2600" dirty="0"/>
          </a:p>
          <a:p>
            <a:pPr algn="just"/>
            <a:endParaRPr lang="en-US" sz="2600" dirty="0"/>
          </a:p>
          <a:p>
            <a:pPr algn="just"/>
            <a:r>
              <a:rPr lang="en-US" sz="2600" dirty="0"/>
              <a:t>As stated, a class defines a new type of data. In this case, the new data type is called </a:t>
            </a:r>
            <a:r>
              <a:rPr lang="en-US" sz="2600" b="1" dirty="0"/>
              <a:t>Box.  will use this name to declare objects of type Box. It is important to remember </a:t>
            </a:r>
            <a:r>
              <a:rPr lang="en-US" sz="2600" dirty="0"/>
              <a:t>that a class declaration only creates a template; it does not create an actual object.</a:t>
            </a:r>
          </a:p>
          <a:p>
            <a:r>
              <a:rPr lang="en-US" sz="2800" dirty="0"/>
              <a:t>To actually create a </a:t>
            </a:r>
            <a:r>
              <a:rPr lang="en-US" sz="2800" b="1" dirty="0"/>
              <a:t>Box object, you will use a statement like the following:</a:t>
            </a:r>
          </a:p>
          <a:p>
            <a:pPr>
              <a:buNone/>
            </a:pPr>
            <a:r>
              <a:rPr lang="en-US" sz="2800" dirty="0"/>
              <a:t>	</a:t>
            </a:r>
            <a:r>
              <a:rPr lang="en-US" sz="2600" b="1" dirty="0">
                <a:solidFill>
                  <a:srgbClr val="FF0000"/>
                </a:solidFill>
              </a:rPr>
              <a:t>Box </a:t>
            </a:r>
            <a:r>
              <a:rPr lang="en-US" sz="2600" b="1" dirty="0" err="1">
                <a:solidFill>
                  <a:srgbClr val="FF0000"/>
                </a:solidFill>
              </a:rPr>
              <a:t>mybox</a:t>
            </a:r>
            <a:r>
              <a:rPr lang="en-US" sz="2600" b="1" dirty="0">
                <a:solidFill>
                  <a:srgbClr val="FF0000"/>
                </a:solidFill>
              </a:rPr>
              <a:t> = new Box()</a:t>
            </a:r>
            <a:r>
              <a:rPr lang="en-US" sz="2600" b="1" dirty="0"/>
              <a:t>; </a:t>
            </a:r>
            <a:r>
              <a:rPr lang="en-US" sz="2600" dirty="0"/>
              <a:t>// create a Box object called </a:t>
            </a:r>
            <a:r>
              <a:rPr lang="en-US" sz="2600" dirty="0" err="1"/>
              <a:t>mybox</a:t>
            </a:r>
            <a:endParaRPr lang="en-US" sz="2600" dirty="0"/>
          </a:p>
          <a:p>
            <a:pPr>
              <a:buNone/>
            </a:pPr>
            <a:r>
              <a:rPr lang="en-US" sz="2600" dirty="0">
                <a:solidFill>
                  <a:srgbClr val="000000"/>
                </a:solidFill>
                <a:latin typeface="+mj-lt"/>
                <a:cs typeface="Arial" pitchFamily="34" charset="0"/>
              </a:rPr>
              <a:t>The new keyword is used to allocate memory at runtime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447800"/>
            <a:ext cx="2240406" cy="14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274638"/>
            <a:ext cx="8229600" cy="1143000"/>
          </a:xfrm>
        </p:spPr>
        <p:txBody>
          <a:bodyPr>
            <a:normAutofit/>
          </a:bodyPr>
          <a:lstStyle/>
          <a:p>
            <a:r>
              <a:rPr lang="en-US" sz="3600" b="1" dirty="0"/>
              <a:t>A Simple Class</a:t>
            </a:r>
          </a:p>
        </p:txBody>
      </p:sp>
      <p:sp>
        <p:nvSpPr>
          <p:cNvPr id="7" name="Slide Number Placeholder 6"/>
          <p:cNvSpPr>
            <a:spLocks noGrp="1"/>
          </p:cNvSpPr>
          <p:nvPr>
            <p:ph type="sldNum" sz="quarter" idx="12"/>
          </p:nvPr>
        </p:nvSpPr>
        <p:spPr/>
        <p:txBody>
          <a:bodyPr/>
          <a:lstStyle/>
          <a:p>
            <a:fld id="{9688EA42-D8FB-4510-9EF4-C621EA618F0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each time you create an instance of a class, you are creating an object that contains its own copy of each instance variable defined by the class. Thus, every </a:t>
            </a:r>
            <a:r>
              <a:rPr lang="en-US" sz="2600" b="1" dirty="0"/>
              <a:t>Box object will contain its own copies of the instance variables width, height, </a:t>
            </a:r>
            <a:r>
              <a:rPr lang="en-US" sz="2600" dirty="0"/>
              <a:t>and </a:t>
            </a:r>
            <a:r>
              <a:rPr lang="en-US" sz="2600" b="1" dirty="0"/>
              <a:t>depth.</a:t>
            </a:r>
          </a:p>
          <a:p>
            <a:pPr algn="just"/>
            <a:endParaRPr lang="en-US" sz="2600" b="1" dirty="0"/>
          </a:p>
          <a:p>
            <a:pPr algn="just"/>
            <a:r>
              <a:rPr lang="en-US" sz="2600" dirty="0"/>
              <a:t>To access these variables, you will use the </a:t>
            </a:r>
            <a:r>
              <a:rPr lang="en-US" sz="2600" i="1" dirty="0"/>
              <a:t>dot (.) operator. The dot operator </a:t>
            </a:r>
            <a:r>
              <a:rPr lang="en-US" sz="2600" dirty="0"/>
              <a:t>links the name of the object with the name of an instance variable.</a:t>
            </a:r>
          </a:p>
          <a:p>
            <a:pPr algn="just">
              <a:buNone/>
            </a:pPr>
            <a:r>
              <a:rPr lang="en-US" sz="2600" dirty="0"/>
              <a:t>	For example</a:t>
            </a:r>
            <a:r>
              <a:rPr lang="en-US" sz="2600" dirty="0">
                <a:solidFill>
                  <a:srgbClr val="FF0000"/>
                </a:solidFill>
              </a:rPr>
              <a:t>,</a:t>
            </a:r>
            <a:r>
              <a:rPr lang="en-US" sz="2600" b="1" dirty="0">
                <a:solidFill>
                  <a:srgbClr val="FF0000"/>
                </a:solidFill>
              </a:rPr>
              <a:t> </a:t>
            </a:r>
            <a:r>
              <a:rPr lang="en-US" sz="2600" b="1" dirty="0" err="1">
                <a:solidFill>
                  <a:srgbClr val="FF0000"/>
                </a:solidFill>
              </a:rPr>
              <a:t>mybox.width</a:t>
            </a:r>
            <a:r>
              <a:rPr lang="en-US" sz="2600" b="1" dirty="0">
                <a:solidFill>
                  <a:srgbClr val="FF0000"/>
                </a:solidFill>
              </a:rPr>
              <a:t> = 100</a:t>
            </a:r>
            <a:r>
              <a:rPr lang="en-US" sz="2600" b="1" dirty="0"/>
              <a:t>;</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A Simple Class</a:t>
            </a:r>
          </a:p>
        </p:txBody>
      </p:sp>
      <p:sp>
        <p:nvSpPr>
          <p:cNvPr id="5" name="Slide Number Placeholder 4"/>
          <p:cNvSpPr>
            <a:spLocks noGrp="1"/>
          </p:cNvSpPr>
          <p:nvPr>
            <p:ph type="sldNum" sz="quarter" idx="12"/>
          </p:nvPr>
        </p:nvSpPr>
        <p:spPr/>
        <p:txBody>
          <a:bodyPr/>
          <a:lstStyle/>
          <a:p>
            <a:fld id="{9688EA42-D8FB-4510-9EF4-C621EA618F08}"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TotalTime>
  <Words>2123</Words>
  <Application>Microsoft Office PowerPoint</Application>
  <PresentationFormat>On-screen Show (4:3)</PresentationFormat>
  <Paragraphs>275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Unicode MS</vt:lpstr>
      <vt:lpstr>Calibri</vt:lpstr>
      <vt:lpstr>verdana</vt:lpstr>
      <vt:lpstr>verdana</vt:lpstr>
      <vt:lpstr>Office Theme</vt:lpstr>
      <vt:lpstr>Programming Language II CSE-215</vt:lpstr>
      <vt:lpstr>Class and Object</vt:lpstr>
      <vt:lpstr>PowerPoint Presentation</vt:lpstr>
      <vt:lpstr>PowerPoint Presentation</vt:lpstr>
      <vt:lpstr>Class declaration</vt:lpstr>
      <vt:lpstr>Multi-class applications and main()</vt:lpstr>
      <vt:lpstr>Object in Java </vt:lpstr>
      <vt:lpstr>A Simple Class</vt:lpstr>
      <vt:lpstr>A Simple Class</vt:lpstr>
      <vt:lpstr>Declaring Objects</vt:lpstr>
      <vt:lpstr>Declaring Objects</vt:lpstr>
      <vt:lpstr>PowerPoint Presentation</vt:lpstr>
      <vt:lpstr>Simple Example of Object and Class</vt:lpstr>
      <vt:lpstr>Java Program to demonstrate having the main method in another class</vt:lpstr>
      <vt:lpstr>3 Ways to initialize object</vt:lpstr>
      <vt:lpstr>3 Ways to initialize object Initialization through reference</vt:lpstr>
      <vt:lpstr>3 Ways to initialize object Initialization through method</vt:lpstr>
      <vt:lpstr>3 Ways to initialize object Initialization through constructor</vt:lpstr>
      <vt:lpstr>Creating multiple objects by one type only</vt:lpstr>
      <vt:lpstr>PowerPoint Presentation</vt:lpstr>
      <vt:lpstr>PowerPoint Presentation</vt:lpstr>
      <vt:lpstr>Assigning Object Reference Variables</vt:lpstr>
      <vt:lpstr>Introducing Methods</vt:lpstr>
      <vt:lpstr>PowerPoint Presentation</vt:lpstr>
      <vt:lpstr>PowerPoint Presentation</vt:lpstr>
      <vt:lpstr>PowerPoint Presentation</vt:lpstr>
      <vt:lpstr>Method Overloading in Java</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class</dc:creator>
  <cp:lastModifiedBy>Mohammad Abu Yousuf</cp:lastModifiedBy>
  <cp:revision>59</cp:revision>
  <dcterms:created xsi:type="dcterms:W3CDTF">2016-10-01T10:52:36Z</dcterms:created>
  <dcterms:modified xsi:type="dcterms:W3CDTF">2021-10-24T02:16:07Z</dcterms:modified>
</cp:coreProperties>
</file>