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97" r:id="rId2"/>
    <p:sldId id="296" r:id="rId3"/>
    <p:sldId id="276"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8" r:id="rId22"/>
    <p:sldId id="299" r:id="rId23"/>
    <p:sldId id="294" r:id="rId24"/>
    <p:sldId id="295" r:id="rId25"/>
    <p:sldId id="300" r:id="rId26"/>
    <p:sldId id="301" r:id="rId27"/>
    <p:sldId id="27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A1FE4D-9BA9-4158-A42E-6DF7AEB2C8E7}" type="datetimeFigureOut">
              <a:rPr lang="en-US" smtClean="0"/>
              <a:t>11/2/2021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602DDB-A1A0-4FF1-A5F1-9BB907D64ACD}" type="slidenum">
              <a:rPr lang="en-US" smtClean="0"/>
              <a:t>‹#›</a:t>
            </a:fld>
            <a:endParaRPr lang="en-US"/>
          </a:p>
        </p:txBody>
      </p:sp>
    </p:spTree>
    <p:extLst>
      <p:ext uri="{BB962C8B-B14F-4D97-AF65-F5344CB8AC3E}">
        <p14:creationId xmlns:p14="http://schemas.microsoft.com/office/powerpoint/2010/main" val="2261889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21B95F5-25E5-4994-85F6-33F690DFC711}" type="datetime1">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339B7-5F41-445E-93DD-78D5114FAA41}" type="slidenum">
              <a:rPr lang="en-US" smtClean="0"/>
              <a:t>‹#›</a:t>
            </a:fld>
            <a:endParaRPr lang="en-US"/>
          </a:p>
        </p:txBody>
      </p:sp>
    </p:spTree>
    <p:extLst>
      <p:ext uri="{BB962C8B-B14F-4D97-AF65-F5344CB8AC3E}">
        <p14:creationId xmlns:p14="http://schemas.microsoft.com/office/powerpoint/2010/main" val="3831236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80E26-BAEE-42D6-B0F7-A73D4D7ECAAF}" type="datetime1">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339B7-5F41-445E-93DD-78D5114FAA41}" type="slidenum">
              <a:rPr lang="en-US" smtClean="0"/>
              <a:t>‹#›</a:t>
            </a:fld>
            <a:endParaRPr lang="en-US"/>
          </a:p>
        </p:txBody>
      </p:sp>
    </p:spTree>
    <p:extLst>
      <p:ext uri="{BB962C8B-B14F-4D97-AF65-F5344CB8AC3E}">
        <p14:creationId xmlns:p14="http://schemas.microsoft.com/office/powerpoint/2010/main" val="4058790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F869D7-C657-40E8-AE6B-1A15E694398B}" type="datetime1">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339B7-5F41-445E-93DD-78D5114FAA41}" type="slidenum">
              <a:rPr lang="en-US" smtClean="0"/>
              <a:t>‹#›</a:t>
            </a:fld>
            <a:endParaRPr lang="en-US"/>
          </a:p>
        </p:txBody>
      </p:sp>
    </p:spTree>
    <p:extLst>
      <p:ext uri="{BB962C8B-B14F-4D97-AF65-F5344CB8AC3E}">
        <p14:creationId xmlns:p14="http://schemas.microsoft.com/office/powerpoint/2010/main" val="424612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314CD7-5E91-42CE-B408-746CC73D512A}" type="datetime1">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339B7-5F41-445E-93DD-78D5114FAA41}" type="slidenum">
              <a:rPr lang="en-US" smtClean="0"/>
              <a:t>‹#›</a:t>
            </a:fld>
            <a:endParaRPr lang="en-US"/>
          </a:p>
        </p:txBody>
      </p:sp>
    </p:spTree>
    <p:extLst>
      <p:ext uri="{BB962C8B-B14F-4D97-AF65-F5344CB8AC3E}">
        <p14:creationId xmlns:p14="http://schemas.microsoft.com/office/powerpoint/2010/main" val="2664637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DF69C4-E47D-43AE-AA00-3723D2474588}" type="datetime1">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339B7-5F41-445E-93DD-78D5114FAA41}" type="slidenum">
              <a:rPr lang="en-US" smtClean="0"/>
              <a:t>‹#›</a:t>
            </a:fld>
            <a:endParaRPr lang="en-US"/>
          </a:p>
        </p:txBody>
      </p:sp>
    </p:spTree>
    <p:extLst>
      <p:ext uri="{BB962C8B-B14F-4D97-AF65-F5344CB8AC3E}">
        <p14:creationId xmlns:p14="http://schemas.microsoft.com/office/powerpoint/2010/main" val="834666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461486-E4C8-41BB-84D1-28D02B37DBFF}" type="datetime1">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339B7-5F41-445E-93DD-78D5114FAA41}" type="slidenum">
              <a:rPr lang="en-US" smtClean="0"/>
              <a:t>‹#›</a:t>
            </a:fld>
            <a:endParaRPr lang="en-US"/>
          </a:p>
        </p:txBody>
      </p:sp>
    </p:spTree>
    <p:extLst>
      <p:ext uri="{BB962C8B-B14F-4D97-AF65-F5344CB8AC3E}">
        <p14:creationId xmlns:p14="http://schemas.microsoft.com/office/powerpoint/2010/main" val="1956551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1E9C2F-C3B6-49A4-B39F-7B6EE8869BC8}" type="datetime1">
              <a:rPr lang="en-US" smtClean="0"/>
              <a:t>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5339B7-5F41-445E-93DD-78D5114FAA41}" type="slidenum">
              <a:rPr lang="en-US" smtClean="0"/>
              <a:t>‹#›</a:t>
            </a:fld>
            <a:endParaRPr lang="en-US"/>
          </a:p>
        </p:txBody>
      </p:sp>
    </p:spTree>
    <p:extLst>
      <p:ext uri="{BB962C8B-B14F-4D97-AF65-F5344CB8AC3E}">
        <p14:creationId xmlns:p14="http://schemas.microsoft.com/office/powerpoint/2010/main" val="1970512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587B13-E356-40B9-8614-B635E6A3F855}" type="datetime1">
              <a:rPr lang="en-US" smtClean="0"/>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5339B7-5F41-445E-93DD-78D5114FAA41}" type="slidenum">
              <a:rPr lang="en-US" smtClean="0"/>
              <a:t>‹#›</a:t>
            </a:fld>
            <a:endParaRPr lang="en-US"/>
          </a:p>
        </p:txBody>
      </p:sp>
    </p:spTree>
    <p:extLst>
      <p:ext uri="{BB962C8B-B14F-4D97-AF65-F5344CB8AC3E}">
        <p14:creationId xmlns:p14="http://schemas.microsoft.com/office/powerpoint/2010/main" val="2294156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1799B3-DE94-47A1-9C7C-CCD8D42C7B0F}" type="datetime1">
              <a:rPr lang="en-US" smtClean="0"/>
              <a:t>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5339B7-5F41-445E-93DD-78D5114FAA41}" type="slidenum">
              <a:rPr lang="en-US" smtClean="0"/>
              <a:t>‹#›</a:t>
            </a:fld>
            <a:endParaRPr lang="en-US"/>
          </a:p>
        </p:txBody>
      </p:sp>
    </p:spTree>
    <p:extLst>
      <p:ext uri="{BB962C8B-B14F-4D97-AF65-F5344CB8AC3E}">
        <p14:creationId xmlns:p14="http://schemas.microsoft.com/office/powerpoint/2010/main" val="2526565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F8048C-8B75-4938-B9A8-7E555077808B}" type="datetime1">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339B7-5F41-445E-93DD-78D5114FAA41}" type="slidenum">
              <a:rPr lang="en-US" smtClean="0"/>
              <a:t>‹#›</a:t>
            </a:fld>
            <a:endParaRPr lang="en-US"/>
          </a:p>
        </p:txBody>
      </p:sp>
    </p:spTree>
    <p:extLst>
      <p:ext uri="{BB962C8B-B14F-4D97-AF65-F5344CB8AC3E}">
        <p14:creationId xmlns:p14="http://schemas.microsoft.com/office/powerpoint/2010/main" val="4058232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3F1E28-94C2-4FFD-B749-F4909DF72D07}" type="datetime1">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339B7-5F41-445E-93DD-78D5114FAA41}" type="slidenum">
              <a:rPr lang="en-US" smtClean="0"/>
              <a:t>‹#›</a:t>
            </a:fld>
            <a:endParaRPr lang="en-US"/>
          </a:p>
        </p:txBody>
      </p:sp>
    </p:spTree>
    <p:extLst>
      <p:ext uri="{BB962C8B-B14F-4D97-AF65-F5344CB8AC3E}">
        <p14:creationId xmlns:p14="http://schemas.microsoft.com/office/powerpoint/2010/main" val="4119816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7B35BC-C1E8-4855-943B-D9FDC55B2305}" type="datetime1">
              <a:rPr lang="en-US" smtClean="0"/>
              <a:t>11/2/2021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5339B7-5F41-445E-93DD-78D5114FAA41}" type="slidenum">
              <a:rPr lang="en-US" smtClean="0"/>
              <a:t>‹#›</a:t>
            </a:fld>
            <a:endParaRPr lang="en-US"/>
          </a:p>
        </p:txBody>
      </p:sp>
    </p:spTree>
    <p:extLst>
      <p:ext uri="{BB962C8B-B14F-4D97-AF65-F5344CB8AC3E}">
        <p14:creationId xmlns:p14="http://schemas.microsoft.com/office/powerpoint/2010/main" val="1525102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Programming Language II</a:t>
            </a:r>
            <a:br>
              <a:rPr lang="en-US" dirty="0"/>
            </a:br>
            <a:r>
              <a:rPr lang="en-US" dirty="0"/>
              <a:t>CSE-215</a:t>
            </a:r>
          </a:p>
        </p:txBody>
      </p:sp>
      <p:sp>
        <p:nvSpPr>
          <p:cNvPr id="3" name="Subtitle 2"/>
          <p:cNvSpPr>
            <a:spLocks noGrp="1"/>
          </p:cNvSpPr>
          <p:nvPr>
            <p:ph type="subTitle" idx="1"/>
          </p:nvPr>
        </p:nvSpPr>
        <p:spPr/>
        <p:txBody>
          <a:bodyPr/>
          <a:lstStyle/>
          <a:p>
            <a:r>
              <a:rPr lang="en-US" dirty="0"/>
              <a:t>Prof. Dr. Mohammad Abu </a:t>
            </a:r>
            <a:r>
              <a:rPr lang="en-US" dirty="0" err="1"/>
              <a:t>Yousuf</a:t>
            </a:r>
            <a:endParaRPr lang="en-US" dirty="0"/>
          </a:p>
          <a:p>
            <a:r>
              <a:rPr lang="en-US" dirty="0"/>
              <a:t>yousuf@juniv.edu</a:t>
            </a:r>
          </a:p>
        </p:txBody>
      </p:sp>
      <p:sp>
        <p:nvSpPr>
          <p:cNvPr id="4" name="Slide Number Placeholder 3"/>
          <p:cNvSpPr>
            <a:spLocks noGrp="1"/>
          </p:cNvSpPr>
          <p:nvPr>
            <p:ph type="sldNum" sz="quarter" idx="12"/>
          </p:nvPr>
        </p:nvSpPr>
        <p:spPr/>
        <p:txBody>
          <a:bodyPr/>
          <a:lstStyle/>
          <a:p>
            <a:fld id="{057707F5-28AE-4AE6-8B5B-CE93143D4ECB}" type="slidenum">
              <a:rPr lang="en-US" smtClean="0"/>
              <a:pPr/>
              <a:t>1</a:t>
            </a:fld>
            <a:endParaRPr lang="en-US"/>
          </a:p>
        </p:txBody>
      </p:sp>
    </p:spTree>
    <p:extLst>
      <p:ext uri="{BB962C8B-B14F-4D97-AF65-F5344CB8AC3E}">
        <p14:creationId xmlns:p14="http://schemas.microsoft.com/office/powerpoint/2010/main" val="3106416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Java static method</a:t>
            </a:r>
          </a:p>
        </p:txBody>
      </p:sp>
      <p:sp>
        <p:nvSpPr>
          <p:cNvPr id="3" name="Content Placeholder 2"/>
          <p:cNvSpPr>
            <a:spLocks noGrp="1"/>
          </p:cNvSpPr>
          <p:nvPr>
            <p:ph idx="1"/>
          </p:nvPr>
        </p:nvSpPr>
        <p:spPr/>
        <p:txBody>
          <a:bodyPr>
            <a:normAutofit/>
          </a:bodyPr>
          <a:lstStyle/>
          <a:p>
            <a:pPr algn="just"/>
            <a:r>
              <a:rPr lang="en-US" sz="2600" dirty="0"/>
              <a:t>If you apply static keyword with any method, it is known as static method.</a:t>
            </a:r>
          </a:p>
          <a:p>
            <a:pPr algn="just"/>
            <a:r>
              <a:rPr lang="en-US" sz="2600" dirty="0"/>
              <a:t>A static method belongs to the class rather than the object of a class.</a:t>
            </a:r>
          </a:p>
          <a:p>
            <a:pPr algn="just"/>
            <a:r>
              <a:rPr lang="en-US" sz="2600" dirty="0"/>
              <a:t>A static method </a:t>
            </a:r>
            <a:r>
              <a:rPr lang="en-US" sz="2600" dirty="0">
                <a:solidFill>
                  <a:srgbClr val="FF0000"/>
                </a:solidFill>
              </a:rPr>
              <a:t>can be invoked without the need for creating an instance of a class</a:t>
            </a:r>
            <a:r>
              <a:rPr lang="en-US" sz="2600" dirty="0"/>
              <a:t>.</a:t>
            </a:r>
          </a:p>
          <a:p>
            <a:pPr algn="just"/>
            <a:r>
              <a:rPr lang="en-US" sz="2600" dirty="0"/>
              <a:t>A static method </a:t>
            </a:r>
            <a:r>
              <a:rPr lang="en-US" sz="2600" dirty="0">
                <a:solidFill>
                  <a:srgbClr val="FF0000"/>
                </a:solidFill>
              </a:rPr>
              <a:t>can access static data member and can change the value of it</a:t>
            </a:r>
            <a:r>
              <a:rPr lang="en-US" sz="2600" dirty="0"/>
              <a:t>.</a:t>
            </a:r>
          </a:p>
          <a:p>
            <a:pPr marL="0" indent="0" algn="just">
              <a:buNone/>
            </a:pPr>
            <a:endParaRPr lang="en-US" sz="2600" dirty="0"/>
          </a:p>
        </p:txBody>
      </p:sp>
      <p:sp>
        <p:nvSpPr>
          <p:cNvPr id="4" name="Slide Number Placeholder 3"/>
          <p:cNvSpPr>
            <a:spLocks noGrp="1"/>
          </p:cNvSpPr>
          <p:nvPr>
            <p:ph type="sldNum" sz="quarter" idx="12"/>
          </p:nvPr>
        </p:nvSpPr>
        <p:spPr/>
        <p:txBody>
          <a:bodyPr/>
          <a:lstStyle/>
          <a:p>
            <a:fld id="{DE5339B7-5F41-445E-93DD-78D5114FAA41}" type="slidenum">
              <a:rPr lang="en-US" smtClean="0"/>
              <a:t>10</a:t>
            </a:fld>
            <a:endParaRPr lang="en-US"/>
          </a:p>
        </p:txBody>
      </p:sp>
    </p:spTree>
    <p:extLst>
      <p:ext uri="{BB962C8B-B14F-4D97-AF65-F5344CB8AC3E}">
        <p14:creationId xmlns:p14="http://schemas.microsoft.com/office/powerpoint/2010/main" val="862864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Rectangle 4"/>
          <p:cNvSpPr/>
          <p:nvPr/>
        </p:nvSpPr>
        <p:spPr>
          <a:xfrm>
            <a:off x="1066800" y="1905000"/>
            <a:ext cx="7010400" cy="3416320"/>
          </a:xfrm>
          <a:prstGeom prst="rect">
            <a:avLst/>
          </a:prstGeom>
          <a:ln>
            <a:solidFill>
              <a:schemeClr val="tx1"/>
            </a:solidFill>
          </a:ln>
        </p:spPr>
        <p:txBody>
          <a:bodyPr wrap="square">
            <a:spAutoFit/>
          </a:bodyPr>
          <a:lstStyle/>
          <a:p>
            <a:pPr>
              <a:buFont typeface="+mj-lt"/>
              <a:buAutoNum type="arabicPeriod"/>
            </a:pPr>
            <a:r>
              <a:rPr lang="en-US" dirty="0">
                <a:solidFill>
                  <a:srgbClr val="008200"/>
                </a:solidFill>
                <a:latin typeface="verdana" panose="020B0604030504040204" pitchFamily="34" charset="0"/>
              </a:rPr>
              <a:t>//Java Program to get the cube of a given number using the static method</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t>
            </a:r>
          </a:p>
          <a:p>
            <a:pPr>
              <a:buFont typeface="+mj-lt"/>
              <a:buAutoNum type="arabicPeriod"/>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Calculate{  </a:t>
            </a:r>
          </a:p>
          <a:p>
            <a:pPr>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cube(</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x){  </a:t>
            </a:r>
          </a:p>
          <a:p>
            <a:pPr>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x*x*x;  </a:t>
            </a:r>
          </a:p>
          <a:p>
            <a:pPr>
              <a:buFont typeface="+mj-lt"/>
              <a:buAutoNum type="arabicPeriod"/>
            </a:pPr>
            <a:r>
              <a:rPr lang="en-US" dirty="0">
                <a:solidFill>
                  <a:srgbClr val="000000"/>
                </a:solidFill>
                <a:latin typeface="verdana" panose="020B0604030504040204" pitchFamily="34" charset="0"/>
              </a:rPr>
              <a:t>  }  </a:t>
            </a:r>
          </a:p>
          <a:p>
            <a:pPr>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result=</a:t>
            </a:r>
            <a:r>
              <a:rPr lang="en-US" dirty="0" err="1">
                <a:solidFill>
                  <a:srgbClr val="000000"/>
                </a:solidFill>
                <a:latin typeface="verdana" panose="020B0604030504040204" pitchFamily="34" charset="0"/>
              </a:rPr>
              <a:t>Calculate.cube</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5</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(result);  </a:t>
            </a:r>
          </a:p>
          <a:p>
            <a:pPr>
              <a:buFont typeface="+mj-lt"/>
              <a:buAutoNum type="arabicPeriod"/>
            </a:pPr>
            <a:r>
              <a:rPr lang="en-US" dirty="0">
                <a:solidFill>
                  <a:srgbClr val="000000"/>
                </a:solidFill>
                <a:latin typeface="verdana" panose="020B0604030504040204" pitchFamily="34" charset="0"/>
              </a:rPr>
              <a:t>  }  </a:t>
            </a:r>
          </a:p>
          <a:p>
            <a:pPr>
              <a:buFont typeface="+mj-lt"/>
              <a:buAutoNum type="arabicPeriod"/>
            </a:pPr>
            <a:r>
              <a:rPr lang="en-US" dirty="0">
                <a:solidFill>
                  <a:srgbClr val="000000"/>
                </a:solidFill>
                <a:latin typeface="verdana" panose="020B0604030504040204" pitchFamily="34" charset="0"/>
              </a:rPr>
              <a:t>}</a:t>
            </a:r>
            <a:endParaRPr lang="en-US" b="0" i="0" dirty="0">
              <a:solidFill>
                <a:srgbClr val="000000"/>
              </a:solidFill>
              <a:effectLst/>
              <a:latin typeface="verdana" panose="020B0604030504040204" pitchFamily="34" charset="0"/>
            </a:endParaRPr>
          </a:p>
        </p:txBody>
      </p:sp>
      <p:sp>
        <p:nvSpPr>
          <p:cNvPr id="6" name="Rectangle 1"/>
          <p:cNvSpPr>
            <a:spLocks noChangeArrowheads="1"/>
          </p:cNvSpPr>
          <p:nvPr/>
        </p:nvSpPr>
        <p:spPr bwMode="auto">
          <a:xfrm>
            <a:off x="3429000" y="5624016"/>
            <a:ext cx="1378904"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a:ln>
                  <a:noFill/>
                </a:ln>
                <a:solidFill>
                  <a:srgbClr val="000000"/>
                </a:solidFill>
                <a:effectLst/>
                <a:latin typeface="Arial Unicode MS" panose="020B0604020202020204" pitchFamily="34" charset="-128"/>
              </a:rPr>
              <a:t>Output:125</a:t>
            </a:r>
            <a:r>
              <a:rPr kumimoji="0" lang="en-US" b="0" i="0" u="none" strike="noStrike" cap="none" normalizeH="0" baseline="0">
                <a:ln>
                  <a:noFill/>
                </a:ln>
                <a:solidFill>
                  <a:schemeClr val="tx1"/>
                </a:solidFill>
                <a:effectLst/>
              </a:rPr>
              <a:t> </a:t>
            </a:r>
            <a:endParaRPr kumimoji="0" lang="en-US" b="0" i="0" u="none" strike="noStrike" cap="none" normalizeH="0" baseline="0">
              <a:ln>
                <a:noFill/>
              </a:ln>
              <a:solidFill>
                <a:schemeClr val="tx1"/>
              </a:solidFill>
              <a:effectLst/>
              <a:latin typeface="Arial" panose="020B0604020202020204" pitchFamily="34" charset="0"/>
            </a:endParaRPr>
          </a:p>
        </p:txBody>
      </p:sp>
      <p:sp>
        <p:nvSpPr>
          <p:cNvPr id="7" name="Slide Number Placeholder 6"/>
          <p:cNvSpPr>
            <a:spLocks noGrp="1"/>
          </p:cNvSpPr>
          <p:nvPr>
            <p:ph type="sldNum" sz="quarter" idx="12"/>
          </p:nvPr>
        </p:nvSpPr>
        <p:spPr/>
        <p:txBody>
          <a:bodyPr/>
          <a:lstStyle/>
          <a:p>
            <a:fld id="{DE5339B7-5F41-445E-93DD-78D5114FAA41}" type="slidenum">
              <a:rPr lang="en-US" smtClean="0"/>
              <a:t>11</a:t>
            </a:fld>
            <a:endParaRPr lang="en-US"/>
          </a:p>
        </p:txBody>
      </p:sp>
    </p:spTree>
    <p:extLst>
      <p:ext uri="{BB962C8B-B14F-4D97-AF65-F5344CB8AC3E}">
        <p14:creationId xmlns:p14="http://schemas.microsoft.com/office/powerpoint/2010/main" val="2856307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Restrictions for the static method</a:t>
            </a:r>
          </a:p>
        </p:txBody>
      </p:sp>
      <p:sp>
        <p:nvSpPr>
          <p:cNvPr id="3" name="Content Placeholder 2"/>
          <p:cNvSpPr>
            <a:spLocks noGrp="1"/>
          </p:cNvSpPr>
          <p:nvPr>
            <p:ph idx="1"/>
          </p:nvPr>
        </p:nvSpPr>
        <p:spPr/>
        <p:txBody>
          <a:bodyPr>
            <a:normAutofit/>
          </a:bodyPr>
          <a:lstStyle/>
          <a:p>
            <a:pPr algn="just"/>
            <a:r>
              <a:rPr lang="en-US" sz="2600" dirty="0"/>
              <a:t>There are two main restrictions for the static method. They are:</a:t>
            </a:r>
          </a:p>
          <a:p>
            <a:pPr lvl="1" algn="just"/>
            <a:r>
              <a:rPr lang="en-US" sz="2600" dirty="0"/>
              <a:t>The static method can not use non static data member or call non-static method directly.</a:t>
            </a:r>
          </a:p>
          <a:p>
            <a:pPr lvl="1" algn="just"/>
            <a:r>
              <a:rPr lang="en-US" sz="2600" dirty="0"/>
              <a:t>this and super cannot be used in static context.</a:t>
            </a:r>
          </a:p>
          <a:p>
            <a:pPr algn="just"/>
            <a:endParaRPr lang="en-US" sz="2600" dirty="0"/>
          </a:p>
        </p:txBody>
      </p:sp>
      <p:sp>
        <p:nvSpPr>
          <p:cNvPr id="4" name="Rectangle 3"/>
          <p:cNvSpPr/>
          <p:nvPr/>
        </p:nvSpPr>
        <p:spPr>
          <a:xfrm>
            <a:off x="1066800" y="4094838"/>
            <a:ext cx="5715000" cy="1754326"/>
          </a:xfrm>
          <a:prstGeom prst="rect">
            <a:avLst/>
          </a:prstGeom>
          <a:ln>
            <a:solidFill>
              <a:schemeClr val="tx1"/>
            </a:solidFill>
          </a:ln>
        </p:spPr>
        <p:txBody>
          <a:bodyPr wrap="square">
            <a:spAutoFit/>
          </a:bodyPr>
          <a:lstStyle/>
          <a:p>
            <a:pPr>
              <a:buFont typeface="+mj-lt"/>
              <a:buAutoNum type="arabicPeriod"/>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  </a:t>
            </a:r>
          </a:p>
          <a:p>
            <a:pPr>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int</a:t>
            </a:r>
            <a:r>
              <a:rPr lang="en-US" dirty="0">
                <a:solidFill>
                  <a:srgbClr val="000000"/>
                </a:solidFill>
                <a:latin typeface="verdana" panose="020B0604030504040204" pitchFamily="34" charset="0"/>
              </a:rPr>
              <a:t> b=</a:t>
            </a:r>
            <a:r>
              <a:rPr lang="en-US" dirty="0">
                <a:solidFill>
                  <a:srgbClr val="C00000"/>
                </a:solidFill>
                <a:latin typeface="verdana" panose="020B0604030504040204" pitchFamily="34" charset="0"/>
              </a:rPr>
              <a:t>40</a:t>
            </a:r>
            <a:r>
              <a:rPr lang="en-US" dirty="0">
                <a:solidFill>
                  <a:srgbClr val="000000"/>
                </a:solidFill>
                <a:latin typeface="verdana" panose="020B0604030504040204" pitchFamily="34" charset="0"/>
              </a:rPr>
              <a:t>;</a:t>
            </a:r>
            <a:r>
              <a:rPr lang="en-US" dirty="0">
                <a:solidFill>
                  <a:srgbClr val="008200"/>
                </a:solidFill>
                <a:latin typeface="verdana" panose="020B0604030504040204" pitchFamily="34" charset="0"/>
              </a:rPr>
              <a:t>//non static</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(b);  </a:t>
            </a:r>
          </a:p>
          <a:p>
            <a:pPr>
              <a:buFont typeface="+mj-lt"/>
              <a:buAutoNum type="arabicPeriod"/>
            </a:pPr>
            <a:r>
              <a:rPr lang="en-US" dirty="0">
                <a:solidFill>
                  <a:srgbClr val="000000"/>
                </a:solidFill>
                <a:latin typeface="verdana" panose="020B0604030504040204" pitchFamily="34" charset="0"/>
              </a:rPr>
              <a:t> }  </a:t>
            </a:r>
          </a:p>
          <a:p>
            <a:pPr>
              <a:buFont typeface="+mj-lt"/>
              <a:buAutoNum type="arabicPeriod"/>
            </a:pPr>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
        <p:nvSpPr>
          <p:cNvPr id="5" name="Rectangle 1"/>
          <p:cNvSpPr>
            <a:spLocks noChangeArrowheads="1"/>
          </p:cNvSpPr>
          <p:nvPr/>
        </p:nvSpPr>
        <p:spPr bwMode="auto">
          <a:xfrm>
            <a:off x="2209800" y="6126163"/>
            <a:ext cx="3058851"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anose="020B0604020202020204" pitchFamily="34" charset="-128"/>
              </a:rPr>
              <a:t>Output: Compile Time Error</a:t>
            </a:r>
            <a:r>
              <a:rPr kumimoji="0" lang="en-US" b="0" i="0" u="none" strike="noStrike" cap="none" normalizeH="0" baseline="0" dirty="0">
                <a:ln>
                  <a:noFill/>
                </a:ln>
                <a:solidFill>
                  <a:schemeClr val="tx1"/>
                </a:solidFill>
                <a:effectLst/>
              </a:rPr>
              <a:t> </a:t>
            </a:r>
            <a:endParaRPr kumimoji="0" lang="en-US" b="0" i="0" u="none" strike="noStrike" cap="none" normalizeH="0" baseline="0" dirty="0">
              <a:ln>
                <a:noFill/>
              </a:ln>
              <a:solidFill>
                <a:schemeClr val="tx1"/>
              </a:solidFill>
              <a:effectLst/>
              <a:latin typeface="Arial" panose="020B0604020202020204" pitchFamily="34" charset="0"/>
            </a:endParaRPr>
          </a:p>
        </p:txBody>
      </p:sp>
      <p:sp>
        <p:nvSpPr>
          <p:cNvPr id="6" name="Slide Number Placeholder 5"/>
          <p:cNvSpPr>
            <a:spLocks noGrp="1"/>
          </p:cNvSpPr>
          <p:nvPr>
            <p:ph type="sldNum" sz="quarter" idx="12"/>
          </p:nvPr>
        </p:nvSpPr>
        <p:spPr/>
        <p:txBody>
          <a:bodyPr/>
          <a:lstStyle/>
          <a:p>
            <a:fld id="{DE5339B7-5F41-445E-93DD-78D5114FAA41}" type="slidenum">
              <a:rPr lang="en-US" smtClean="0"/>
              <a:t>12</a:t>
            </a:fld>
            <a:endParaRPr lang="en-US"/>
          </a:p>
        </p:txBody>
      </p:sp>
    </p:spTree>
    <p:extLst>
      <p:ext uri="{BB962C8B-B14F-4D97-AF65-F5344CB8AC3E}">
        <p14:creationId xmlns:p14="http://schemas.microsoft.com/office/powerpoint/2010/main" val="3277531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this</a:t>
            </a:r>
            <a:r>
              <a:rPr lang="en-US" sz="3600" dirty="0"/>
              <a:t> keyword in java</a:t>
            </a:r>
          </a:p>
        </p:txBody>
      </p:sp>
      <p:sp>
        <p:nvSpPr>
          <p:cNvPr id="3" name="Content Placeholder 2"/>
          <p:cNvSpPr>
            <a:spLocks noGrp="1"/>
          </p:cNvSpPr>
          <p:nvPr>
            <p:ph idx="1"/>
          </p:nvPr>
        </p:nvSpPr>
        <p:spPr/>
        <p:txBody>
          <a:bodyPr>
            <a:normAutofit/>
          </a:bodyPr>
          <a:lstStyle/>
          <a:p>
            <a:pPr algn="just"/>
            <a:r>
              <a:rPr lang="en-US" sz="2400" dirty="0"/>
              <a:t>In java, this is a </a:t>
            </a:r>
            <a:r>
              <a:rPr lang="en-US" sz="2400" b="1" dirty="0"/>
              <a:t>reference variable</a:t>
            </a:r>
            <a:r>
              <a:rPr lang="en-US" sz="2400" dirty="0"/>
              <a:t> that refers to the current object.</a:t>
            </a:r>
          </a:p>
          <a:p>
            <a:pPr marL="0" indent="0">
              <a:buNone/>
            </a:pPr>
            <a:r>
              <a:rPr lang="en-US" sz="2400" dirty="0"/>
              <a:t>Here is given the 6 usage of java this keyword.</a:t>
            </a:r>
          </a:p>
          <a:p>
            <a:pPr marL="514350" indent="-514350">
              <a:buFont typeface="+mj-lt"/>
              <a:buAutoNum type="arabicPeriod"/>
            </a:pPr>
            <a:r>
              <a:rPr lang="en-US" sz="2400" dirty="0"/>
              <a:t>this can be used to refer current class instance variable.</a:t>
            </a:r>
          </a:p>
          <a:p>
            <a:pPr marL="514350" indent="-514350">
              <a:buFont typeface="+mj-lt"/>
              <a:buAutoNum type="arabicPeriod"/>
            </a:pPr>
            <a:r>
              <a:rPr lang="en-US" sz="2400" dirty="0"/>
              <a:t>this can be used to invoke current class method (implicitly)</a:t>
            </a:r>
          </a:p>
          <a:p>
            <a:pPr marL="514350" indent="-514350">
              <a:buFont typeface="+mj-lt"/>
              <a:buAutoNum type="arabicPeriod"/>
            </a:pPr>
            <a:r>
              <a:rPr lang="en-US" sz="2400" dirty="0"/>
              <a:t>this() can be used to invoke current class constructor.</a:t>
            </a:r>
          </a:p>
          <a:p>
            <a:pPr marL="514350" indent="-514350">
              <a:buFont typeface="+mj-lt"/>
              <a:buAutoNum type="arabicPeriod"/>
            </a:pPr>
            <a:r>
              <a:rPr lang="en-US" sz="2400" dirty="0"/>
              <a:t>this can be passed as an argument in the method call.</a:t>
            </a:r>
          </a:p>
          <a:p>
            <a:pPr marL="514350" indent="-514350">
              <a:buFont typeface="+mj-lt"/>
              <a:buAutoNum type="arabicPeriod"/>
            </a:pPr>
            <a:r>
              <a:rPr lang="en-US" sz="2400" dirty="0"/>
              <a:t>this can be passed as argument in the constructor call.</a:t>
            </a:r>
          </a:p>
          <a:p>
            <a:pPr marL="514350" indent="-514350">
              <a:buFont typeface="+mj-lt"/>
              <a:buAutoNum type="arabicPeriod"/>
            </a:pPr>
            <a:r>
              <a:rPr lang="en-US" sz="2400" dirty="0"/>
              <a:t>this can be used to return the current class instance from the method.</a:t>
            </a:r>
          </a:p>
          <a:p>
            <a:pPr algn="just"/>
            <a:endParaRPr lang="en-US" sz="2400" dirty="0"/>
          </a:p>
        </p:txBody>
      </p:sp>
      <p:sp>
        <p:nvSpPr>
          <p:cNvPr id="4" name="Slide Number Placeholder 3"/>
          <p:cNvSpPr>
            <a:spLocks noGrp="1"/>
          </p:cNvSpPr>
          <p:nvPr>
            <p:ph type="sldNum" sz="quarter" idx="12"/>
          </p:nvPr>
        </p:nvSpPr>
        <p:spPr/>
        <p:txBody>
          <a:bodyPr/>
          <a:lstStyle/>
          <a:p>
            <a:fld id="{DE5339B7-5F41-445E-93DD-78D5114FAA41}" type="slidenum">
              <a:rPr lang="en-US" smtClean="0"/>
              <a:t>13</a:t>
            </a:fld>
            <a:endParaRPr lang="en-US"/>
          </a:p>
        </p:txBody>
      </p:sp>
    </p:spTree>
    <p:extLst>
      <p:ext uri="{BB962C8B-B14F-4D97-AF65-F5344CB8AC3E}">
        <p14:creationId xmlns:p14="http://schemas.microsoft.com/office/powerpoint/2010/main" val="1968597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200" dirty="0"/>
              <a:t>1) this: to refer current class instance variable</a:t>
            </a:r>
          </a:p>
        </p:txBody>
      </p:sp>
      <p:sp>
        <p:nvSpPr>
          <p:cNvPr id="3" name="Content Placeholder 2"/>
          <p:cNvSpPr>
            <a:spLocks noGrp="1"/>
          </p:cNvSpPr>
          <p:nvPr>
            <p:ph idx="1"/>
          </p:nvPr>
        </p:nvSpPr>
        <p:spPr/>
        <p:txBody>
          <a:bodyPr>
            <a:normAutofit/>
          </a:bodyPr>
          <a:lstStyle/>
          <a:p>
            <a:pPr algn="just"/>
            <a:r>
              <a:rPr lang="en-US" sz="2400" dirty="0"/>
              <a:t>The this keyword can be used to refer current class instance variable. If there is ambiguity between the instance variables and parameters, this keyword resolves the problem of ambiguity.</a:t>
            </a:r>
          </a:p>
        </p:txBody>
      </p:sp>
      <p:sp>
        <p:nvSpPr>
          <p:cNvPr id="4" name="Slide Number Placeholder 3"/>
          <p:cNvSpPr>
            <a:spLocks noGrp="1"/>
          </p:cNvSpPr>
          <p:nvPr>
            <p:ph type="sldNum" sz="quarter" idx="12"/>
          </p:nvPr>
        </p:nvSpPr>
        <p:spPr/>
        <p:txBody>
          <a:bodyPr/>
          <a:lstStyle/>
          <a:p>
            <a:fld id="{DE5339B7-5F41-445E-93DD-78D5114FAA41}" type="slidenum">
              <a:rPr lang="en-US" smtClean="0"/>
              <a:t>14</a:t>
            </a:fld>
            <a:endParaRPr lang="en-US"/>
          </a:p>
        </p:txBody>
      </p:sp>
    </p:spTree>
    <p:extLst>
      <p:ext uri="{BB962C8B-B14F-4D97-AF65-F5344CB8AC3E}">
        <p14:creationId xmlns:p14="http://schemas.microsoft.com/office/powerpoint/2010/main" val="1364090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Understanding the problem without this keyword</a:t>
            </a:r>
          </a:p>
        </p:txBody>
      </p:sp>
      <p:sp>
        <p:nvSpPr>
          <p:cNvPr id="4" name="Rectangle 3"/>
          <p:cNvSpPr/>
          <p:nvPr/>
        </p:nvSpPr>
        <p:spPr>
          <a:xfrm>
            <a:off x="470848" y="1449483"/>
            <a:ext cx="8229600" cy="5078313"/>
          </a:xfrm>
          <a:prstGeom prst="rect">
            <a:avLst/>
          </a:prstGeom>
          <a:ln>
            <a:solidFill>
              <a:schemeClr val="tx1"/>
            </a:solidFill>
          </a:ln>
        </p:spPr>
        <p:txBody>
          <a:bodyPr wrap="square">
            <a:spAutoFit/>
          </a:bodyPr>
          <a:lstStyle/>
          <a:p>
            <a:pPr>
              <a:buFont typeface="+mj-lt"/>
              <a:buAutoNum type="arabicPeriod"/>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Student{  </a:t>
            </a:r>
          </a:p>
          <a:p>
            <a:pPr>
              <a:buFont typeface="+mj-lt"/>
              <a:buAutoNum type="arabicPeriod"/>
            </a:pPr>
            <a:r>
              <a:rPr lang="en-US" b="1" dirty="0">
                <a:solidFill>
                  <a:srgbClr val="006699"/>
                </a:solidFill>
                <a:latin typeface="verdana" panose="020B0604030504040204" pitchFamily="34" charset="0"/>
              </a:rPr>
              <a:t>   int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rollno</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String name;  </a:t>
            </a:r>
          </a:p>
          <a:p>
            <a:pPr>
              <a:buFont typeface="+mj-lt"/>
              <a:buAutoNum type="arabicPeriod"/>
            </a:pPr>
            <a:r>
              <a:rPr lang="en-US" b="1" dirty="0">
                <a:solidFill>
                  <a:srgbClr val="006699"/>
                </a:solidFill>
                <a:latin typeface="verdana" panose="020B0604030504040204" pitchFamily="34" charset="0"/>
              </a:rPr>
              <a:t>   float</a:t>
            </a:r>
            <a:r>
              <a:rPr lang="en-US" dirty="0">
                <a:solidFill>
                  <a:srgbClr val="000000"/>
                </a:solidFill>
                <a:latin typeface="verdana" panose="020B0604030504040204" pitchFamily="34" charset="0"/>
              </a:rPr>
              <a:t> fee;  </a:t>
            </a:r>
          </a:p>
          <a:p>
            <a:pPr>
              <a:buFont typeface="+mj-lt"/>
              <a:buAutoNum type="arabicPeriod"/>
            </a:pPr>
            <a:r>
              <a:rPr lang="en-US" dirty="0">
                <a:solidFill>
                  <a:srgbClr val="000000"/>
                </a:solidFill>
                <a:latin typeface="verdana" panose="020B0604030504040204" pitchFamily="34" charset="0"/>
              </a:rPr>
              <a:t>   Student(</a:t>
            </a:r>
            <a:r>
              <a:rPr lang="en-US" b="1" dirty="0">
                <a:solidFill>
                  <a:srgbClr val="006699"/>
                </a:solidFill>
                <a:latin typeface="verdana" panose="020B0604030504040204" pitchFamily="34" charset="0"/>
              </a:rPr>
              <a:t>int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rollno,String</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name,</a:t>
            </a:r>
            <a:r>
              <a:rPr lang="en-US" b="1" dirty="0" err="1">
                <a:solidFill>
                  <a:srgbClr val="006699"/>
                </a:solidFill>
                <a:latin typeface="verdana" panose="020B0604030504040204" pitchFamily="34" charset="0"/>
              </a:rPr>
              <a:t>float</a:t>
            </a:r>
            <a:r>
              <a:rPr lang="en-US" dirty="0">
                <a:solidFill>
                  <a:srgbClr val="000000"/>
                </a:solidFill>
                <a:latin typeface="verdana" panose="020B0604030504040204" pitchFamily="34" charset="0"/>
              </a:rPr>
              <a:t> fee){  </a:t>
            </a:r>
          </a:p>
          <a:p>
            <a:pPr>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rollno</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rollno</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name=name;  </a:t>
            </a:r>
          </a:p>
          <a:p>
            <a:pPr>
              <a:buFont typeface="+mj-lt"/>
              <a:buAutoNum type="arabicPeriod"/>
            </a:pPr>
            <a:r>
              <a:rPr lang="en-US" dirty="0">
                <a:solidFill>
                  <a:srgbClr val="000000"/>
                </a:solidFill>
                <a:latin typeface="verdana" panose="020B0604030504040204" pitchFamily="34" charset="0"/>
              </a:rPr>
              <a:t>        fee=fee;  </a:t>
            </a:r>
          </a:p>
          <a:p>
            <a:pPr>
              <a:buFont typeface="+mj-lt"/>
              <a:buAutoNum type="arabicPeriod"/>
            </a:pPr>
            <a:r>
              <a:rPr lang="en-US" dirty="0">
                <a:solidFill>
                  <a:srgbClr val="000000"/>
                </a:solidFill>
                <a:latin typeface="verdana" panose="020B0604030504040204" pitchFamily="34" charset="0"/>
              </a:rPr>
              <a:t>   }  </a:t>
            </a:r>
          </a:p>
          <a:p>
            <a:pPr>
              <a:buFont typeface="+mj-lt"/>
              <a:buAutoNum type="arabicPeriod"/>
            </a:pPr>
            <a:r>
              <a:rPr lang="en-US" b="1" dirty="0">
                <a:solidFill>
                  <a:srgbClr val="006699"/>
                </a:solidFill>
                <a:latin typeface="verdana" panose="020B0604030504040204" pitchFamily="34" charset="0"/>
              </a:rPr>
              <a:t> void</a:t>
            </a:r>
            <a:r>
              <a:rPr lang="en-US" dirty="0">
                <a:solidFill>
                  <a:srgbClr val="000000"/>
                </a:solidFill>
                <a:latin typeface="verdana" panose="020B0604030504040204" pitchFamily="34" charset="0"/>
              </a:rPr>
              <a:t> display(){</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rollno</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 "</a:t>
            </a:r>
            <a:r>
              <a:rPr lang="en-US" dirty="0">
                <a:solidFill>
                  <a:srgbClr val="000000"/>
                </a:solidFill>
                <a:latin typeface="verdana" panose="020B0604030504040204" pitchFamily="34" charset="0"/>
              </a:rPr>
              <a:t>+name+</a:t>
            </a:r>
            <a:r>
              <a:rPr lang="en-US" dirty="0">
                <a:solidFill>
                  <a:srgbClr val="0000FF"/>
                </a:solidFill>
                <a:latin typeface="verdana" panose="020B0604030504040204" pitchFamily="34" charset="0"/>
              </a:rPr>
              <a:t>" "</a:t>
            </a:r>
            <a:r>
              <a:rPr lang="en-US" dirty="0">
                <a:solidFill>
                  <a:srgbClr val="000000"/>
                </a:solidFill>
                <a:latin typeface="verdana" panose="020B0604030504040204" pitchFamily="34" charset="0"/>
              </a:rPr>
              <a:t>+fee);}  </a:t>
            </a:r>
          </a:p>
          <a:p>
            <a:pPr>
              <a:buFont typeface="+mj-lt"/>
              <a:buAutoNum type="arabicPeriod"/>
            </a:pPr>
            <a:r>
              <a:rPr lang="en-US" dirty="0">
                <a:solidFill>
                  <a:srgbClr val="000000"/>
                </a:solidFill>
                <a:latin typeface="verdana" panose="020B0604030504040204" pitchFamily="34" charset="0"/>
              </a:rPr>
              <a:t>}  </a:t>
            </a:r>
          </a:p>
          <a:p>
            <a:pPr>
              <a:buFont typeface="+mj-lt"/>
              <a:buAutoNum type="arabicPeriod"/>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TestThis1{  </a:t>
            </a:r>
          </a:p>
          <a:p>
            <a:pPr>
              <a:buFont typeface="+mj-lt"/>
              <a:buAutoNum type="arabicPeriod"/>
            </a:pPr>
            <a:r>
              <a:rPr lang="en-US" b="1" dirty="0">
                <a:solidFill>
                  <a:srgbClr val="006699"/>
                </a:solidFill>
                <a:latin typeface="verdana" panose="020B0604030504040204" pitchFamily="34" charset="0"/>
              </a:rPr>
              <a:t>   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Student s1=</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Student(</a:t>
            </a:r>
            <a:r>
              <a:rPr lang="en-US" dirty="0">
                <a:solidFill>
                  <a:srgbClr val="C00000"/>
                </a:solidFill>
                <a:latin typeface="verdana" panose="020B0604030504040204" pitchFamily="34" charset="0"/>
              </a:rPr>
              <a:t>111</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"ankit"</a:t>
            </a:r>
            <a:r>
              <a:rPr lang="en-US" dirty="0">
                <a:solidFill>
                  <a:srgbClr val="000000"/>
                </a:solidFill>
                <a:latin typeface="verdana" panose="020B0604030504040204" pitchFamily="34" charset="0"/>
              </a:rPr>
              <a:t>,5000f);  </a:t>
            </a:r>
          </a:p>
          <a:p>
            <a:pPr>
              <a:buFont typeface="+mj-lt"/>
              <a:buAutoNum type="arabicPeriod"/>
            </a:pPr>
            <a:r>
              <a:rPr lang="en-US" dirty="0">
                <a:solidFill>
                  <a:srgbClr val="000000"/>
                </a:solidFill>
                <a:latin typeface="verdana" panose="020B0604030504040204" pitchFamily="34" charset="0"/>
              </a:rPr>
              <a:t>     Student s2=</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Student(</a:t>
            </a:r>
            <a:r>
              <a:rPr lang="en-US" dirty="0">
                <a:solidFill>
                  <a:srgbClr val="C00000"/>
                </a:solidFill>
                <a:latin typeface="verdana" panose="020B0604030504040204" pitchFamily="34" charset="0"/>
              </a:rPr>
              <a:t>112</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"sumit"</a:t>
            </a:r>
            <a:r>
              <a:rPr lang="en-US" dirty="0">
                <a:solidFill>
                  <a:srgbClr val="000000"/>
                </a:solidFill>
                <a:latin typeface="verdana" panose="020B0604030504040204" pitchFamily="34" charset="0"/>
              </a:rPr>
              <a:t>,6000f);  </a:t>
            </a:r>
          </a:p>
          <a:p>
            <a:pPr>
              <a:buFont typeface="+mj-lt"/>
              <a:buAutoNum type="arabicPeriod"/>
            </a:pPr>
            <a:r>
              <a:rPr lang="en-US" dirty="0">
                <a:solidFill>
                  <a:srgbClr val="000000"/>
                </a:solidFill>
                <a:latin typeface="verdana" panose="020B0604030504040204" pitchFamily="34" charset="0"/>
              </a:rPr>
              <a:t>     s1.display();  </a:t>
            </a:r>
          </a:p>
          <a:p>
            <a:pPr>
              <a:buFont typeface="+mj-lt"/>
              <a:buAutoNum type="arabicPeriod"/>
            </a:pPr>
            <a:r>
              <a:rPr lang="en-US" dirty="0">
                <a:solidFill>
                  <a:srgbClr val="000000"/>
                </a:solidFill>
                <a:latin typeface="verdana" panose="020B0604030504040204" pitchFamily="34" charset="0"/>
              </a:rPr>
              <a:t>     s2.display();  </a:t>
            </a:r>
          </a:p>
          <a:p>
            <a:pPr>
              <a:buFont typeface="+mj-lt"/>
              <a:buAutoNum type="arabicPeriod"/>
            </a:pPr>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
        <p:nvSpPr>
          <p:cNvPr id="5" name="Rectangle 1"/>
          <p:cNvSpPr>
            <a:spLocks noChangeArrowheads="1"/>
          </p:cNvSpPr>
          <p:nvPr/>
        </p:nvSpPr>
        <p:spPr bwMode="auto">
          <a:xfrm>
            <a:off x="7015899" y="5181600"/>
            <a:ext cx="1524000" cy="9233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Verdana" panose="020B0604030504040204" pitchFamily="34" charset="0"/>
              </a:rPr>
              <a:t>Output:</a:t>
            </a:r>
            <a:endParaRPr kumimoji="0" 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anose="020B0604020202020204" pitchFamily="34" charset="-128"/>
              </a:rPr>
              <a:t>0 null 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anose="020B0604020202020204" pitchFamily="34" charset="-128"/>
              </a:rPr>
              <a:t>0 null 0.0</a:t>
            </a:r>
            <a:endParaRPr kumimoji="0" lang="en-US" b="0" i="0" u="none" strike="noStrike" cap="none" normalizeH="0" baseline="0" dirty="0">
              <a:ln>
                <a:noFill/>
              </a:ln>
              <a:solidFill>
                <a:schemeClr val="tx1"/>
              </a:solidFill>
              <a:effectLst/>
            </a:endParaRPr>
          </a:p>
        </p:txBody>
      </p:sp>
      <p:sp>
        <p:nvSpPr>
          <p:cNvPr id="6" name="Slide Number Placeholder 5"/>
          <p:cNvSpPr>
            <a:spLocks noGrp="1"/>
          </p:cNvSpPr>
          <p:nvPr>
            <p:ph type="sldNum" sz="quarter" idx="12"/>
          </p:nvPr>
        </p:nvSpPr>
        <p:spPr/>
        <p:txBody>
          <a:bodyPr/>
          <a:lstStyle/>
          <a:p>
            <a:fld id="{DE5339B7-5F41-445E-93DD-78D5114FAA41}" type="slidenum">
              <a:rPr lang="en-US" smtClean="0"/>
              <a:t>15</a:t>
            </a:fld>
            <a:endParaRPr lang="en-US"/>
          </a:p>
        </p:txBody>
      </p:sp>
    </p:spTree>
    <p:extLst>
      <p:ext uri="{BB962C8B-B14F-4D97-AF65-F5344CB8AC3E}">
        <p14:creationId xmlns:p14="http://schemas.microsoft.com/office/powerpoint/2010/main" val="583390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
            <a:ext cx="8229600" cy="4525963"/>
          </a:xfrm>
        </p:spPr>
        <p:txBody>
          <a:bodyPr>
            <a:normAutofit/>
          </a:bodyPr>
          <a:lstStyle/>
          <a:p>
            <a:pPr algn="just"/>
            <a:r>
              <a:rPr lang="en-US" sz="2600" dirty="0"/>
              <a:t>In the above example, parameters (formal arguments) and instance variables are same. So, we need to  use </a:t>
            </a:r>
            <a:r>
              <a:rPr lang="en-US" sz="2600" b="1" dirty="0"/>
              <a:t>this</a:t>
            </a:r>
            <a:r>
              <a:rPr lang="en-US" sz="2600" dirty="0"/>
              <a:t> keyword to distinguish local variable and instance variable.</a:t>
            </a:r>
          </a:p>
        </p:txBody>
      </p:sp>
      <p:sp>
        <p:nvSpPr>
          <p:cNvPr id="4" name="Rectangle 3"/>
          <p:cNvSpPr/>
          <p:nvPr/>
        </p:nvSpPr>
        <p:spPr>
          <a:xfrm>
            <a:off x="258170" y="1487903"/>
            <a:ext cx="8352430" cy="5355312"/>
          </a:xfrm>
          <a:prstGeom prst="rect">
            <a:avLst/>
          </a:prstGeom>
          <a:ln>
            <a:solidFill>
              <a:schemeClr val="tx1"/>
            </a:solidFill>
          </a:ln>
        </p:spPr>
        <p:txBody>
          <a:bodyPr wrap="square">
            <a:spAutoFit/>
          </a:bodyPr>
          <a:lstStyle/>
          <a:p>
            <a:pPr>
              <a:buFont typeface="+mj-lt"/>
              <a:buAutoNum type="arabicPeriod"/>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Student{  </a:t>
            </a:r>
          </a:p>
          <a:p>
            <a:pPr>
              <a:buFont typeface="+mj-lt"/>
              <a:buAutoNum type="arabicPeriod"/>
            </a:pPr>
            <a:r>
              <a:rPr lang="en-US" b="1" dirty="0">
                <a:solidFill>
                  <a:srgbClr val="006699"/>
                </a:solidFill>
                <a:latin typeface="verdana" panose="020B0604030504040204" pitchFamily="34" charset="0"/>
              </a:rPr>
              <a:t>     int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rollno</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String name;  </a:t>
            </a:r>
          </a:p>
          <a:p>
            <a:pPr>
              <a:buFont typeface="+mj-lt"/>
              <a:buAutoNum type="arabicPeriod"/>
            </a:pPr>
            <a:r>
              <a:rPr lang="en-US" b="1" dirty="0">
                <a:solidFill>
                  <a:srgbClr val="006699"/>
                </a:solidFill>
                <a:latin typeface="verdana" panose="020B0604030504040204" pitchFamily="34" charset="0"/>
              </a:rPr>
              <a:t>     float</a:t>
            </a:r>
            <a:r>
              <a:rPr lang="en-US" dirty="0">
                <a:solidFill>
                  <a:srgbClr val="000000"/>
                </a:solidFill>
                <a:latin typeface="verdana" panose="020B0604030504040204" pitchFamily="34" charset="0"/>
              </a:rPr>
              <a:t> fee;  </a:t>
            </a:r>
          </a:p>
          <a:p>
            <a:pPr>
              <a:buFont typeface="+mj-lt"/>
              <a:buAutoNum type="arabicPeriod"/>
            </a:pPr>
            <a:r>
              <a:rPr lang="en-US" dirty="0">
                <a:solidFill>
                  <a:srgbClr val="000000"/>
                </a:solidFill>
                <a:latin typeface="verdana" panose="020B0604030504040204" pitchFamily="34" charset="0"/>
              </a:rPr>
              <a:t>     Student(</a:t>
            </a:r>
            <a:r>
              <a:rPr lang="en-US" b="1" dirty="0">
                <a:solidFill>
                  <a:srgbClr val="006699"/>
                </a:solidFill>
                <a:latin typeface="verdana" panose="020B0604030504040204" pitchFamily="34" charset="0"/>
              </a:rPr>
              <a:t>int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rollno,String</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name,</a:t>
            </a:r>
            <a:r>
              <a:rPr lang="en-US" b="1" dirty="0" err="1">
                <a:solidFill>
                  <a:srgbClr val="006699"/>
                </a:solidFill>
                <a:latin typeface="verdana" panose="020B0604030504040204" pitchFamily="34" charset="0"/>
              </a:rPr>
              <a:t>float</a:t>
            </a:r>
            <a:r>
              <a:rPr lang="en-US" dirty="0">
                <a:solidFill>
                  <a:srgbClr val="000000"/>
                </a:solidFill>
                <a:latin typeface="verdana" panose="020B0604030504040204" pitchFamily="34" charset="0"/>
              </a:rPr>
              <a:t> fee){  </a:t>
            </a:r>
          </a:p>
          <a:p>
            <a:pPr>
              <a:buFont typeface="+mj-lt"/>
              <a:buAutoNum type="arabicPeriod"/>
            </a:pPr>
            <a:r>
              <a:rPr lang="en-US" b="1" dirty="0">
                <a:solidFill>
                  <a:srgbClr val="006699"/>
                </a:solidFill>
                <a:latin typeface="verdana" panose="020B0604030504040204" pitchFamily="34" charset="0"/>
              </a:rPr>
              <a:t>           </a:t>
            </a:r>
            <a:r>
              <a:rPr lang="en-US" b="1" dirty="0" err="1">
                <a:solidFill>
                  <a:srgbClr val="006699"/>
                </a:solidFill>
                <a:latin typeface="verdana" panose="020B0604030504040204" pitchFamily="34" charset="0"/>
              </a:rPr>
              <a:t>this</a:t>
            </a:r>
            <a:r>
              <a:rPr lang="en-US" dirty="0" err="1">
                <a:solidFill>
                  <a:srgbClr val="000000"/>
                </a:solidFill>
                <a:latin typeface="verdana" panose="020B0604030504040204" pitchFamily="34" charset="0"/>
              </a:rPr>
              <a:t>.rollno</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rollno</a:t>
            </a:r>
            <a:r>
              <a:rPr lang="en-US" dirty="0">
                <a:solidFill>
                  <a:srgbClr val="000000"/>
                </a:solidFill>
                <a:latin typeface="verdana" panose="020B0604030504040204" pitchFamily="34" charset="0"/>
              </a:rPr>
              <a:t>;  </a:t>
            </a:r>
          </a:p>
          <a:p>
            <a:pPr>
              <a:buFont typeface="+mj-lt"/>
              <a:buAutoNum type="arabicPeriod"/>
            </a:pPr>
            <a:r>
              <a:rPr lang="en-US" b="1" dirty="0">
                <a:solidFill>
                  <a:srgbClr val="006699"/>
                </a:solidFill>
                <a:latin typeface="verdana" panose="020B0604030504040204" pitchFamily="34" charset="0"/>
              </a:rPr>
              <a:t>           this</a:t>
            </a:r>
            <a:r>
              <a:rPr lang="en-US" dirty="0">
                <a:solidFill>
                  <a:srgbClr val="000000"/>
                </a:solidFill>
                <a:latin typeface="verdana" panose="020B0604030504040204" pitchFamily="34" charset="0"/>
              </a:rPr>
              <a:t>.name=name;  </a:t>
            </a:r>
          </a:p>
          <a:p>
            <a:pPr>
              <a:buFont typeface="+mj-lt"/>
              <a:buAutoNum type="arabicPeriod"/>
            </a:pPr>
            <a:r>
              <a:rPr lang="en-US" b="1" dirty="0">
                <a:solidFill>
                  <a:srgbClr val="006699"/>
                </a:solidFill>
                <a:latin typeface="verdana" panose="020B0604030504040204" pitchFamily="34" charset="0"/>
              </a:rPr>
              <a:t>           </a:t>
            </a:r>
            <a:r>
              <a:rPr lang="en-US" b="1" dirty="0" err="1">
                <a:solidFill>
                  <a:srgbClr val="006699"/>
                </a:solidFill>
                <a:latin typeface="verdana" panose="020B0604030504040204" pitchFamily="34" charset="0"/>
              </a:rPr>
              <a:t>this</a:t>
            </a:r>
            <a:r>
              <a:rPr lang="en-US" dirty="0" err="1">
                <a:solidFill>
                  <a:srgbClr val="000000"/>
                </a:solidFill>
                <a:latin typeface="verdana" panose="020B0604030504040204" pitchFamily="34" charset="0"/>
              </a:rPr>
              <a:t>.fee</a:t>
            </a:r>
            <a:r>
              <a:rPr lang="en-US" dirty="0">
                <a:solidFill>
                  <a:srgbClr val="000000"/>
                </a:solidFill>
                <a:latin typeface="verdana" panose="020B0604030504040204" pitchFamily="34" charset="0"/>
              </a:rPr>
              <a:t>=fee;  </a:t>
            </a:r>
          </a:p>
          <a:p>
            <a:pPr>
              <a:buFont typeface="+mj-lt"/>
              <a:buAutoNum type="arabicPeriod"/>
            </a:pPr>
            <a:r>
              <a:rPr lang="en-US" dirty="0">
                <a:solidFill>
                  <a:srgbClr val="000000"/>
                </a:solidFill>
                <a:latin typeface="verdana" panose="020B0604030504040204" pitchFamily="34" charset="0"/>
              </a:rPr>
              <a:t>}  </a:t>
            </a:r>
          </a:p>
          <a:p>
            <a:pPr>
              <a:buFont typeface="+mj-lt"/>
              <a:buAutoNum type="arabicPeriod"/>
            </a:pPr>
            <a:r>
              <a:rPr lang="en-US" b="1" dirty="0">
                <a:solidFill>
                  <a:srgbClr val="006699"/>
                </a:solidFill>
                <a:latin typeface="verdana" panose="020B0604030504040204" pitchFamily="34" charset="0"/>
              </a:rPr>
              <a:t>   void</a:t>
            </a:r>
            <a:r>
              <a:rPr lang="en-US" dirty="0">
                <a:solidFill>
                  <a:srgbClr val="000000"/>
                </a:solidFill>
                <a:latin typeface="verdana" panose="020B0604030504040204" pitchFamily="34" charset="0"/>
              </a:rPr>
              <a:t> display(){</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rollno</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 "</a:t>
            </a:r>
            <a:r>
              <a:rPr lang="en-US" dirty="0">
                <a:solidFill>
                  <a:srgbClr val="000000"/>
                </a:solidFill>
                <a:latin typeface="verdana" panose="020B0604030504040204" pitchFamily="34" charset="0"/>
              </a:rPr>
              <a:t>+name+</a:t>
            </a:r>
            <a:r>
              <a:rPr lang="en-US" dirty="0">
                <a:solidFill>
                  <a:srgbClr val="0000FF"/>
                </a:solidFill>
                <a:latin typeface="verdana" panose="020B0604030504040204" pitchFamily="34" charset="0"/>
              </a:rPr>
              <a:t>" "</a:t>
            </a:r>
            <a:r>
              <a:rPr lang="en-US" dirty="0">
                <a:solidFill>
                  <a:srgbClr val="000000"/>
                </a:solidFill>
                <a:latin typeface="verdana" panose="020B0604030504040204" pitchFamily="34" charset="0"/>
              </a:rPr>
              <a:t>+fee);}  </a:t>
            </a:r>
          </a:p>
          <a:p>
            <a:pPr>
              <a:buFont typeface="+mj-lt"/>
              <a:buAutoNum type="arabicPeriod"/>
            </a:pP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t>
            </a:r>
          </a:p>
          <a:p>
            <a:pPr>
              <a:buFont typeface="+mj-lt"/>
              <a:buAutoNum type="arabicPeriod"/>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TestThis2{  </a:t>
            </a:r>
          </a:p>
          <a:p>
            <a:pPr>
              <a:buFont typeface="+mj-lt"/>
              <a:buAutoNum type="arabicPeriod"/>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Student s1=</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Student(</a:t>
            </a:r>
            <a:r>
              <a:rPr lang="en-US" dirty="0">
                <a:solidFill>
                  <a:srgbClr val="C00000"/>
                </a:solidFill>
                <a:latin typeface="verdana" panose="020B0604030504040204" pitchFamily="34" charset="0"/>
              </a:rPr>
              <a:t>11</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"ankit"</a:t>
            </a:r>
            <a:r>
              <a:rPr lang="en-US" dirty="0">
                <a:solidFill>
                  <a:srgbClr val="000000"/>
                </a:solidFill>
                <a:latin typeface="verdana" panose="020B0604030504040204" pitchFamily="34" charset="0"/>
              </a:rPr>
              <a:t>,5000);  </a:t>
            </a:r>
          </a:p>
          <a:p>
            <a:pPr>
              <a:buFont typeface="+mj-lt"/>
              <a:buAutoNum type="arabicPeriod"/>
            </a:pPr>
            <a:r>
              <a:rPr lang="en-US" dirty="0">
                <a:solidFill>
                  <a:srgbClr val="000000"/>
                </a:solidFill>
                <a:latin typeface="verdana" panose="020B0604030504040204" pitchFamily="34" charset="0"/>
              </a:rPr>
              <a:t>Student s2=</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Student(</a:t>
            </a:r>
            <a:r>
              <a:rPr lang="en-US" dirty="0">
                <a:solidFill>
                  <a:srgbClr val="C00000"/>
                </a:solidFill>
                <a:latin typeface="verdana" panose="020B0604030504040204" pitchFamily="34" charset="0"/>
              </a:rPr>
              <a:t>112</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"sumit</a:t>
            </a:r>
            <a:r>
              <a:rPr lang="en-US">
                <a:solidFill>
                  <a:srgbClr val="0000FF"/>
                </a:solidFill>
                <a:latin typeface="verdana" panose="020B0604030504040204" pitchFamily="34" charset="0"/>
              </a:rPr>
              <a:t>"</a:t>
            </a:r>
            <a:r>
              <a:rPr lang="en-US">
                <a:solidFill>
                  <a:srgbClr val="000000"/>
                </a:solidFill>
                <a:latin typeface="verdana" panose="020B0604030504040204" pitchFamily="34" charset="0"/>
              </a:rPr>
              <a:t>,6000);  </a:t>
            </a:r>
            <a:endParaRPr lang="en-US" dirty="0">
              <a:solidFill>
                <a:srgbClr val="000000"/>
              </a:solidFill>
              <a:latin typeface="verdana" panose="020B0604030504040204" pitchFamily="34" charset="0"/>
            </a:endParaRPr>
          </a:p>
          <a:p>
            <a:pPr>
              <a:buFont typeface="+mj-lt"/>
              <a:buAutoNum type="arabicPeriod"/>
            </a:pPr>
            <a:r>
              <a:rPr lang="en-US" dirty="0">
                <a:solidFill>
                  <a:srgbClr val="000000"/>
                </a:solidFill>
                <a:latin typeface="verdana" panose="020B0604030504040204" pitchFamily="34" charset="0"/>
              </a:rPr>
              <a:t>s1.display();  </a:t>
            </a:r>
          </a:p>
          <a:p>
            <a:pPr>
              <a:buFont typeface="+mj-lt"/>
              <a:buAutoNum type="arabicPeriod"/>
            </a:pPr>
            <a:r>
              <a:rPr lang="en-US" dirty="0">
                <a:solidFill>
                  <a:srgbClr val="000000"/>
                </a:solidFill>
                <a:latin typeface="verdana" panose="020B0604030504040204" pitchFamily="34" charset="0"/>
              </a:rPr>
              <a:t>s2.display();  </a:t>
            </a:r>
          </a:p>
          <a:p>
            <a:pPr>
              <a:buFont typeface="+mj-lt"/>
              <a:buAutoNum type="arabicPeriod"/>
            </a:pPr>
            <a:r>
              <a:rPr lang="en-US" dirty="0">
                <a:solidFill>
                  <a:srgbClr val="000000"/>
                </a:solidFill>
                <a:latin typeface="verdana" panose="020B0604030504040204" pitchFamily="34" charset="0"/>
              </a:rPr>
              <a:t>}}</a:t>
            </a:r>
            <a:endParaRPr lang="en-US" b="0" i="0" dirty="0">
              <a:solidFill>
                <a:srgbClr val="000000"/>
              </a:solidFill>
              <a:effectLst/>
              <a:latin typeface="verdana" panose="020B0604030504040204" pitchFamily="34" charset="0"/>
            </a:endParaRPr>
          </a:p>
        </p:txBody>
      </p:sp>
      <p:sp>
        <p:nvSpPr>
          <p:cNvPr id="5" name="Rectangle 1"/>
          <p:cNvSpPr>
            <a:spLocks noChangeArrowheads="1"/>
          </p:cNvSpPr>
          <p:nvPr/>
        </p:nvSpPr>
        <p:spPr bwMode="auto">
          <a:xfrm>
            <a:off x="6477000" y="5552201"/>
            <a:ext cx="1762021" cy="9233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Verdana" panose="020B0604030504040204" pitchFamily="34" charset="0"/>
              </a:rPr>
              <a:t>Output:</a:t>
            </a:r>
            <a:endParaRPr kumimoji="0" 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anose="020B0604020202020204" pitchFamily="34" charset="-128"/>
              </a:rPr>
              <a:t>111 </a:t>
            </a:r>
            <a:r>
              <a:rPr kumimoji="0" lang="en-US" b="0" i="0" u="none" strike="noStrike" cap="none" normalizeH="0" baseline="0" dirty="0" err="1">
                <a:ln>
                  <a:noFill/>
                </a:ln>
                <a:solidFill>
                  <a:srgbClr val="000000"/>
                </a:solidFill>
                <a:effectLst/>
                <a:latin typeface="Arial Unicode MS" panose="020B0604020202020204" pitchFamily="34" charset="-128"/>
              </a:rPr>
              <a:t>ankit</a:t>
            </a:r>
            <a:r>
              <a:rPr kumimoji="0" lang="en-US" b="0" i="0" u="none" strike="noStrike" cap="none" normalizeH="0" baseline="0" dirty="0">
                <a:ln>
                  <a:noFill/>
                </a:ln>
                <a:solidFill>
                  <a:srgbClr val="000000"/>
                </a:solidFill>
                <a:effectLst/>
                <a:latin typeface="Arial Unicode MS" panose="020B0604020202020204" pitchFamily="34" charset="-128"/>
              </a:rPr>
              <a:t> 5000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anose="020B0604020202020204" pitchFamily="34" charset="-128"/>
              </a:rPr>
              <a:t>112 </a:t>
            </a:r>
            <a:r>
              <a:rPr kumimoji="0" lang="en-US" b="0" i="0" u="none" strike="noStrike" cap="none" normalizeH="0" baseline="0" dirty="0" err="1">
                <a:ln>
                  <a:noFill/>
                </a:ln>
                <a:solidFill>
                  <a:srgbClr val="000000"/>
                </a:solidFill>
                <a:effectLst/>
                <a:latin typeface="Arial Unicode MS" panose="020B0604020202020204" pitchFamily="34" charset="-128"/>
              </a:rPr>
              <a:t>sumit</a:t>
            </a:r>
            <a:r>
              <a:rPr kumimoji="0" lang="en-US" b="0" i="0" u="none" strike="noStrike" cap="none" normalizeH="0" baseline="0" dirty="0">
                <a:ln>
                  <a:noFill/>
                </a:ln>
                <a:solidFill>
                  <a:srgbClr val="000000"/>
                </a:solidFill>
                <a:effectLst/>
                <a:latin typeface="Arial Unicode MS" panose="020B0604020202020204" pitchFamily="34" charset="-128"/>
              </a:rPr>
              <a:t> 6000</a:t>
            </a:r>
            <a:endParaRPr kumimoji="0" lang="en-US" b="0" i="0" u="none" strike="noStrike" cap="none" normalizeH="0" baseline="0" dirty="0">
              <a:ln>
                <a:noFill/>
              </a:ln>
              <a:solidFill>
                <a:schemeClr val="tx1"/>
              </a:solidFill>
              <a:effectLst/>
            </a:endParaRPr>
          </a:p>
        </p:txBody>
      </p:sp>
      <p:sp>
        <p:nvSpPr>
          <p:cNvPr id="6" name="Slide Number Placeholder 5"/>
          <p:cNvSpPr>
            <a:spLocks noGrp="1"/>
          </p:cNvSpPr>
          <p:nvPr>
            <p:ph type="sldNum" sz="quarter" idx="12"/>
          </p:nvPr>
        </p:nvSpPr>
        <p:spPr/>
        <p:txBody>
          <a:bodyPr/>
          <a:lstStyle/>
          <a:p>
            <a:fld id="{DE5339B7-5F41-445E-93DD-78D5114FAA41}" type="slidenum">
              <a:rPr lang="en-US" smtClean="0"/>
              <a:t>16</a:t>
            </a:fld>
            <a:endParaRPr lang="en-US"/>
          </a:p>
        </p:txBody>
      </p:sp>
    </p:spTree>
    <p:extLst>
      <p:ext uri="{BB962C8B-B14F-4D97-AF65-F5344CB8AC3E}">
        <p14:creationId xmlns:p14="http://schemas.microsoft.com/office/powerpoint/2010/main" val="2331743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1"/>
            <a:ext cx="8229600" cy="1371600"/>
          </a:xfrm>
        </p:spPr>
        <p:txBody>
          <a:bodyPr>
            <a:normAutofit/>
          </a:bodyPr>
          <a:lstStyle/>
          <a:p>
            <a:pPr algn="just"/>
            <a:r>
              <a:rPr lang="en-US" sz="2600" dirty="0"/>
              <a:t>If local variables(formal arguments) and instance variables are different, there is no need to use this keyword like in the following program:</a:t>
            </a:r>
          </a:p>
        </p:txBody>
      </p:sp>
      <p:sp>
        <p:nvSpPr>
          <p:cNvPr id="4" name="Rectangle 3"/>
          <p:cNvSpPr/>
          <p:nvPr/>
        </p:nvSpPr>
        <p:spPr>
          <a:xfrm>
            <a:off x="381000" y="1502688"/>
            <a:ext cx="8229600" cy="5355312"/>
          </a:xfrm>
          <a:prstGeom prst="rect">
            <a:avLst/>
          </a:prstGeom>
          <a:ln>
            <a:solidFill>
              <a:schemeClr val="tx1"/>
            </a:solidFill>
          </a:ln>
        </p:spPr>
        <p:txBody>
          <a:bodyPr wrap="square">
            <a:spAutoFit/>
          </a:bodyPr>
          <a:lstStyle/>
          <a:p>
            <a:pPr>
              <a:buFont typeface="+mj-lt"/>
              <a:buAutoNum type="arabicPeriod"/>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Student{  </a:t>
            </a:r>
          </a:p>
          <a:p>
            <a:pPr>
              <a:buFont typeface="+mj-lt"/>
              <a:buAutoNum type="arabicPeriod"/>
            </a:pP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rollno</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String name;  </a:t>
            </a:r>
          </a:p>
          <a:p>
            <a:pPr>
              <a:buFont typeface="+mj-lt"/>
              <a:buAutoNum type="arabicPeriod"/>
            </a:pPr>
            <a:r>
              <a:rPr lang="en-US" b="1" dirty="0">
                <a:solidFill>
                  <a:srgbClr val="006699"/>
                </a:solidFill>
                <a:latin typeface="verdana" panose="020B0604030504040204" pitchFamily="34" charset="0"/>
              </a:rPr>
              <a:t>float</a:t>
            </a:r>
            <a:r>
              <a:rPr lang="en-US" dirty="0">
                <a:solidFill>
                  <a:srgbClr val="000000"/>
                </a:solidFill>
                <a:latin typeface="verdana" panose="020B0604030504040204" pitchFamily="34" charset="0"/>
              </a:rPr>
              <a:t> fee;  </a:t>
            </a:r>
          </a:p>
          <a:p>
            <a:pPr>
              <a:buFont typeface="+mj-lt"/>
              <a:buAutoNum type="arabicPeriod"/>
            </a:pPr>
            <a:r>
              <a:rPr lang="en-US" dirty="0">
                <a:solidFill>
                  <a:srgbClr val="000000"/>
                </a:solidFill>
                <a:latin typeface="verdana" panose="020B0604030504040204" pitchFamily="34" charset="0"/>
              </a:rPr>
              <a:t>Student(</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r,String</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n,</a:t>
            </a:r>
            <a:r>
              <a:rPr lang="en-US" b="1" dirty="0" err="1">
                <a:solidFill>
                  <a:srgbClr val="006699"/>
                </a:solidFill>
                <a:latin typeface="verdana" panose="020B0604030504040204" pitchFamily="34" charset="0"/>
              </a:rPr>
              <a:t>float</a:t>
            </a:r>
            <a:r>
              <a:rPr lang="en-US" dirty="0">
                <a:solidFill>
                  <a:srgbClr val="000000"/>
                </a:solidFill>
                <a:latin typeface="verdana" panose="020B0604030504040204" pitchFamily="34" charset="0"/>
              </a:rPr>
              <a:t> f){  </a:t>
            </a:r>
          </a:p>
          <a:p>
            <a:pPr>
              <a:buFont typeface="+mj-lt"/>
              <a:buAutoNum type="arabicPeriod"/>
            </a:pPr>
            <a:r>
              <a:rPr lang="en-US" dirty="0" err="1">
                <a:solidFill>
                  <a:srgbClr val="000000"/>
                </a:solidFill>
                <a:latin typeface="verdana" panose="020B0604030504040204" pitchFamily="34" charset="0"/>
              </a:rPr>
              <a:t>rollno</a:t>
            </a:r>
            <a:r>
              <a:rPr lang="en-US" dirty="0">
                <a:solidFill>
                  <a:srgbClr val="000000"/>
                </a:solidFill>
                <a:latin typeface="verdana" panose="020B0604030504040204" pitchFamily="34" charset="0"/>
              </a:rPr>
              <a:t>=r;  </a:t>
            </a:r>
          </a:p>
          <a:p>
            <a:pPr>
              <a:buFont typeface="+mj-lt"/>
              <a:buAutoNum type="arabicPeriod"/>
            </a:pPr>
            <a:r>
              <a:rPr lang="en-US" dirty="0">
                <a:solidFill>
                  <a:srgbClr val="000000"/>
                </a:solidFill>
                <a:latin typeface="verdana" panose="020B0604030504040204" pitchFamily="34" charset="0"/>
              </a:rPr>
              <a:t>name=n;  </a:t>
            </a:r>
          </a:p>
          <a:p>
            <a:pPr>
              <a:buFont typeface="+mj-lt"/>
              <a:buAutoNum type="arabicPeriod"/>
            </a:pPr>
            <a:r>
              <a:rPr lang="en-US" dirty="0">
                <a:solidFill>
                  <a:srgbClr val="000000"/>
                </a:solidFill>
                <a:latin typeface="verdana" panose="020B0604030504040204" pitchFamily="34" charset="0"/>
              </a:rPr>
              <a:t>fee=f;  </a:t>
            </a:r>
          </a:p>
          <a:p>
            <a:pPr>
              <a:buFont typeface="+mj-lt"/>
              <a:buAutoNum type="arabicPeriod"/>
            </a:pPr>
            <a:r>
              <a:rPr lang="en-US" dirty="0">
                <a:solidFill>
                  <a:srgbClr val="000000"/>
                </a:solidFill>
                <a:latin typeface="verdana" panose="020B0604030504040204" pitchFamily="34" charset="0"/>
              </a:rPr>
              <a:t>}  </a:t>
            </a:r>
          </a:p>
          <a:p>
            <a:pPr>
              <a:buFont typeface="+mj-lt"/>
              <a:buAutoNum type="arabicPeriod"/>
            </a:pP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display(){</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rollno</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 "</a:t>
            </a:r>
            <a:r>
              <a:rPr lang="en-US" dirty="0">
                <a:solidFill>
                  <a:srgbClr val="000000"/>
                </a:solidFill>
                <a:latin typeface="verdana" panose="020B0604030504040204" pitchFamily="34" charset="0"/>
              </a:rPr>
              <a:t>+name+</a:t>
            </a:r>
            <a:r>
              <a:rPr lang="en-US" dirty="0">
                <a:solidFill>
                  <a:srgbClr val="0000FF"/>
                </a:solidFill>
                <a:latin typeface="verdana" panose="020B0604030504040204" pitchFamily="34" charset="0"/>
              </a:rPr>
              <a:t>" "</a:t>
            </a:r>
            <a:r>
              <a:rPr lang="en-US" dirty="0">
                <a:solidFill>
                  <a:srgbClr val="000000"/>
                </a:solidFill>
                <a:latin typeface="verdana" panose="020B0604030504040204" pitchFamily="34" charset="0"/>
              </a:rPr>
              <a:t>+fee);}  </a:t>
            </a:r>
          </a:p>
          <a:p>
            <a:pPr>
              <a:buFont typeface="+mj-lt"/>
              <a:buAutoNum type="arabicPeriod"/>
            </a:pP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t>
            </a:r>
          </a:p>
          <a:p>
            <a:pPr>
              <a:buFont typeface="+mj-lt"/>
              <a:buAutoNum type="arabicPeriod"/>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TestThis3{  </a:t>
            </a:r>
          </a:p>
          <a:p>
            <a:pPr>
              <a:buFont typeface="+mj-lt"/>
              <a:buAutoNum type="arabicPeriod"/>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Student s1=</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Student(</a:t>
            </a:r>
            <a:r>
              <a:rPr lang="en-US" dirty="0">
                <a:solidFill>
                  <a:srgbClr val="C00000"/>
                </a:solidFill>
                <a:latin typeface="verdana" panose="020B0604030504040204" pitchFamily="34" charset="0"/>
              </a:rPr>
              <a:t>111</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"ankit"</a:t>
            </a:r>
            <a:r>
              <a:rPr lang="en-US" dirty="0">
                <a:solidFill>
                  <a:srgbClr val="000000"/>
                </a:solidFill>
                <a:latin typeface="verdana" panose="020B0604030504040204" pitchFamily="34" charset="0"/>
              </a:rPr>
              <a:t>,5000f);  </a:t>
            </a:r>
          </a:p>
          <a:p>
            <a:pPr>
              <a:buFont typeface="+mj-lt"/>
              <a:buAutoNum type="arabicPeriod"/>
            </a:pPr>
            <a:r>
              <a:rPr lang="en-US" dirty="0">
                <a:solidFill>
                  <a:srgbClr val="000000"/>
                </a:solidFill>
                <a:latin typeface="verdana" panose="020B0604030504040204" pitchFamily="34" charset="0"/>
              </a:rPr>
              <a:t>Student s2=</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Student(</a:t>
            </a:r>
            <a:r>
              <a:rPr lang="en-US" dirty="0">
                <a:solidFill>
                  <a:srgbClr val="C00000"/>
                </a:solidFill>
                <a:latin typeface="verdana" panose="020B0604030504040204" pitchFamily="34" charset="0"/>
              </a:rPr>
              <a:t>112</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"sumit"</a:t>
            </a:r>
            <a:r>
              <a:rPr lang="en-US" dirty="0">
                <a:solidFill>
                  <a:srgbClr val="000000"/>
                </a:solidFill>
                <a:latin typeface="verdana" panose="020B0604030504040204" pitchFamily="34" charset="0"/>
              </a:rPr>
              <a:t>,6000f);  </a:t>
            </a:r>
          </a:p>
          <a:p>
            <a:pPr>
              <a:buFont typeface="+mj-lt"/>
              <a:buAutoNum type="arabicPeriod"/>
            </a:pPr>
            <a:r>
              <a:rPr lang="en-US" dirty="0">
                <a:solidFill>
                  <a:srgbClr val="000000"/>
                </a:solidFill>
                <a:latin typeface="verdana" panose="020B0604030504040204" pitchFamily="34" charset="0"/>
              </a:rPr>
              <a:t>s1.display();  </a:t>
            </a:r>
          </a:p>
          <a:p>
            <a:pPr>
              <a:buFont typeface="+mj-lt"/>
              <a:buAutoNum type="arabicPeriod"/>
            </a:pPr>
            <a:r>
              <a:rPr lang="en-US" dirty="0">
                <a:solidFill>
                  <a:srgbClr val="000000"/>
                </a:solidFill>
                <a:latin typeface="verdana" panose="020B0604030504040204" pitchFamily="34" charset="0"/>
              </a:rPr>
              <a:t>s2.display();  </a:t>
            </a:r>
          </a:p>
          <a:p>
            <a:pPr>
              <a:buFont typeface="+mj-lt"/>
              <a:buAutoNum type="arabicPeriod"/>
            </a:pPr>
            <a:r>
              <a:rPr lang="en-US" dirty="0">
                <a:solidFill>
                  <a:srgbClr val="000000"/>
                </a:solidFill>
                <a:latin typeface="verdana" panose="020B0604030504040204" pitchFamily="34" charset="0"/>
              </a:rPr>
              <a:t>}}</a:t>
            </a:r>
            <a:endParaRPr lang="en-US" b="0" i="0" dirty="0">
              <a:solidFill>
                <a:srgbClr val="000000"/>
              </a:solidFill>
              <a:effectLst/>
              <a:latin typeface="verdana" panose="020B0604030504040204" pitchFamily="34" charset="0"/>
            </a:endParaRPr>
          </a:p>
        </p:txBody>
      </p:sp>
      <p:sp>
        <p:nvSpPr>
          <p:cNvPr id="5" name="Rectangle 1"/>
          <p:cNvSpPr>
            <a:spLocks noChangeArrowheads="1"/>
          </p:cNvSpPr>
          <p:nvPr/>
        </p:nvSpPr>
        <p:spPr bwMode="auto">
          <a:xfrm>
            <a:off x="6553200" y="4876800"/>
            <a:ext cx="1762021" cy="9233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Verdana" panose="020B0604030504040204" pitchFamily="34" charset="0"/>
              </a:rPr>
              <a:t>Output:</a:t>
            </a:r>
            <a:endParaRPr kumimoji="0" 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anose="020B0604020202020204" pitchFamily="34" charset="-128"/>
              </a:rPr>
              <a:t>111 </a:t>
            </a:r>
            <a:r>
              <a:rPr kumimoji="0" lang="en-US" b="0" i="0" u="none" strike="noStrike" cap="none" normalizeH="0" baseline="0" dirty="0" err="1">
                <a:ln>
                  <a:noFill/>
                </a:ln>
                <a:solidFill>
                  <a:srgbClr val="000000"/>
                </a:solidFill>
                <a:effectLst/>
                <a:latin typeface="Arial Unicode MS" panose="020B0604020202020204" pitchFamily="34" charset="-128"/>
              </a:rPr>
              <a:t>ankit</a:t>
            </a:r>
            <a:r>
              <a:rPr kumimoji="0" lang="en-US" b="0" i="0" u="none" strike="noStrike" cap="none" normalizeH="0" baseline="0" dirty="0">
                <a:ln>
                  <a:noFill/>
                </a:ln>
                <a:solidFill>
                  <a:srgbClr val="000000"/>
                </a:solidFill>
                <a:effectLst/>
                <a:latin typeface="Arial Unicode MS" panose="020B0604020202020204" pitchFamily="34" charset="-128"/>
              </a:rPr>
              <a:t> 5000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anose="020B0604020202020204" pitchFamily="34" charset="-128"/>
              </a:rPr>
              <a:t>112 </a:t>
            </a:r>
            <a:r>
              <a:rPr kumimoji="0" lang="en-US" b="0" i="0" u="none" strike="noStrike" cap="none" normalizeH="0" baseline="0" dirty="0" err="1">
                <a:ln>
                  <a:noFill/>
                </a:ln>
                <a:solidFill>
                  <a:srgbClr val="000000"/>
                </a:solidFill>
                <a:effectLst/>
                <a:latin typeface="Arial Unicode MS" panose="020B0604020202020204" pitchFamily="34" charset="-128"/>
              </a:rPr>
              <a:t>sumit</a:t>
            </a:r>
            <a:r>
              <a:rPr kumimoji="0" lang="en-US" b="0" i="0" u="none" strike="noStrike" cap="none" normalizeH="0" baseline="0" dirty="0">
                <a:ln>
                  <a:noFill/>
                </a:ln>
                <a:solidFill>
                  <a:srgbClr val="000000"/>
                </a:solidFill>
                <a:effectLst/>
                <a:latin typeface="Arial Unicode MS" panose="020B0604020202020204" pitchFamily="34" charset="-128"/>
              </a:rPr>
              <a:t> 6000</a:t>
            </a:r>
            <a:endParaRPr kumimoji="0" lang="en-US" b="0" i="0" u="none" strike="noStrike" cap="none" normalizeH="0" baseline="0" dirty="0">
              <a:ln>
                <a:noFill/>
              </a:ln>
              <a:solidFill>
                <a:schemeClr val="tx1"/>
              </a:solidFill>
              <a:effectLst/>
            </a:endParaRPr>
          </a:p>
        </p:txBody>
      </p:sp>
      <p:sp>
        <p:nvSpPr>
          <p:cNvPr id="6" name="Slide Number Placeholder 5"/>
          <p:cNvSpPr>
            <a:spLocks noGrp="1"/>
          </p:cNvSpPr>
          <p:nvPr>
            <p:ph type="sldNum" sz="quarter" idx="12"/>
          </p:nvPr>
        </p:nvSpPr>
        <p:spPr/>
        <p:txBody>
          <a:bodyPr/>
          <a:lstStyle/>
          <a:p>
            <a:fld id="{DE5339B7-5F41-445E-93DD-78D5114FAA41}" type="slidenum">
              <a:rPr lang="en-US" smtClean="0"/>
              <a:t>17</a:t>
            </a:fld>
            <a:endParaRPr lang="en-US"/>
          </a:p>
        </p:txBody>
      </p:sp>
    </p:spTree>
    <p:extLst>
      <p:ext uri="{BB962C8B-B14F-4D97-AF65-F5344CB8AC3E}">
        <p14:creationId xmlns:p14="http://schemas.microsoft.com/office/powerpoint/2010/main" val="730852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b="1" dirty="0"/>
              <a:t>2) this: to invoke current class method</a:t>
            </a:r>
          </a:p>
        </p:txBody>
      </p:sp>
      <p:sp>
        <p:nvSpPr>
          <p:cNvPr id="3" name="Content Placeholder 2"/>
          <p:cNvSpPr>
            <a:spLocks noGrp="1"/>
          </p:cNvSpPr>
          <p:nvPr>
            <p:ph idx="1"/>
          </p:nvPr>
        </p:nvSpPr>
        <p:spPr>
          <a:xfrm>
            <a:off x="489045" y="914400"/>
            <a:ext cx="8229600" cy="4525963"/>
          </a:xfrm>
        </p:spPr>
        <p:txBody>
          <a:bodyPr>
            <a:normAutofit/>
          </a:bodyPr>
          <a:lstStyle/>
          <a:p>
            <a:pPr algn="just"/>
            <a:r>
              <a:rPr lang="en-US" sz="2600" dirty="0"/>
              <a:t>You may invoke the method of the current class by using the </a:t>
            </a:r>
            <a:r>
              <a:rPr lang="en-US" sz="2600" b="1" dirty="0">
                <a:solidFill>
                  <a:srgbClr val="FF0000"/>
                </a:solidFill>
              </a:rPr>
              <a:t>this</a:t>
            </a:r>
            <a:r>
              <a:rPr lang="en-US" sz="2600" dirty="0"/>
              <a:t> keyword. If you don't use the this keyword, compiler automatically adds </a:t>
            </a:r>
            <a:r>
              <a:rPr lang="en-US" sz="2600" b="1" dirty="0">
                <a:solidFill>
                  <a:srgbClr val="FF0000"/>
                </a:solidFill>
              </a:rPr>
              <a:t>this</a:t>
            </a:r>
            <a:r>
              <a:rPr lang="en-US" sz="2600" dirty="0"/>
              <a:t> keyword while invoking the method.</a:t>
            </a:r>
          </a:p>
        </p:txBody>
      </p:sp>
      <p:sp>
        <p:nvSpPr>
          <p:cNvPr id="5" name="Rectangle 4"/>
          <p:cNvSpPr/>
          <p:nvPr/>
        </p:nvSpPr>
        <p:spPr>
          <a:xfrm>
            <a:off x="2514600" y="2514600"/>
            <a:ext cx="6096000" cy="3693319"/>
          </a:xfrm>
          <a:prstGeom prst="rect">
            <a:avLst/>
          </a:prstGeom>
          <a:ln>
            <a:solidFill>
              <a:schemeClr val="tx1"/>
            </a:solidFill>
          </a:ln>
        </p:spPr>
        <p:txBody>
          <a:bodyPr wrap="square">
            <a:spAutoFit/>
          </a:bodyPr>
          <a:lstStyle/>
          <a:p>
            <a:pPr>
              <a:buFont typeface="+mj-lt"/>
              <a:buAutoNum type="arabicPeriod"/>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  </a:t>
            </a:r>
          </a:p>
          <a:p>
            <a:pPr>
              <a:buFont typeface="+mj-lt"/>
              <a:buAutoNum type="arabicPeriod"/>
            </a:pPr>
            <a:r>
              <a:rPr lang="en-US" b="1" dirty="0">
                <a:solidFill>
                  <a:srgbClr val="006699"/>
                </a:solidFill>
                <a:latin typeface="verdana" panose="020B0604030504040204" pitchFamily="34" charset="0"/>
              </a:rPr>
              <a:t>   void</a:t>
            </a:r>
            <a:r>
              <a:rPr lang="en-US" dirty="0">
                <a:solidFill>
                  <a:srgbClr val="000000"/>
                </a:solidFill>
                <a:latin typeface="verdana" panose="020B0604030504040204" pitchFamily="34" charset="0"/>
              </a:rPr>
              <a:t> m(){</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"hello m"</a:t>
            </a:r>
            <a:r>
              <a:rPr lang="en-US" dirty="0">
                <a:solidFill>
                  <a:srgbClr val="000000"/>
                </a:solidFill>
                <a:latin typeface="verdana" panose="020B0604030504040204" pitchFamily="34" charset="0"/>
              </a:rPr>
              <a:t>);}  </a:t>
            </a:r>
          </a:p>
          <a:p>
            <a:pPr>
              <a:buFont typeface="+mj-lt"/>
              <a:buAutoNum type="arabicPeriod"/>
            </a:pPr>
            <a:r>
              <a:rPr lang="en-US" b="1" dirty="0">
                <a:solidFill>
                  <a:srgbClr val="006699"/>
                </a:solidFill>
                <a:latin typeface="verdana" panose="020B0604030504040204" pitchFamily="34" charset="0"/>
              </a:rPr>
              <a:t>   void</a:t>
            </a:r>
            <a:r>
              <a:rPr lang="en-US" dirty="0">
                <a:solidFill>
                  <a:srgbClr val="000000"/>
                </a:solidFill>
                <a:latin typeface="verdana" panose="020B0604030504040204" pitchFamily="34" charset="0"/>
              </a:rPr>
              <a:t> n(){  </a:t>
            </a:r>
          </a:p>
          <a:p>
            <a:pPr>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"hello n"</a:t>
            </a:r>
            <a:r>
              <a:rPr lang="en-US" dirty="0">
                <a:solidFill>
                  <a:srgbClr val="000000"/>
                </a:solidFill>
                <a:latin typeface="verdana" panose="020B0604030504040204" pitchFamily="34" charset="0"/>
              </a:rPr>
              <a:t>);  </a:t>
            </a:r>
          </a:p>
          <a:p>
            <a:pPr>
              <a:buFont typeface="+mj-lt"/>
              <a:buAutoNum type="arabicPeriod"/>
            </a:pPr>
            <a:r>
              <a:rPr lang="en-US" dirty="0">
                <a:solidFill>
                  <a:srgbClr val="008200"/>
                </a:solidFill>
                <a:latin typeface="verdana" panose="020B0604030504040204" pitchFamily="34" charset="0"/>
              </a:rPr>
              <a:t>      //m();//same as </a:t>
            </a:r>
            <a:r>
              <a:rPr lang="en-US" dirty="0" err="1">
                <a:solidFill>
                  <a:srgbClr val="008200"/>
                </a:solidFill>
                <a:latin typeface="verdana" panose="020B0604030504040204" pitchFamily="34" charset="0"/>
              </a:rPr>
              <a:t>this.m</a:t>
            </a:r>
            <a:r>
              <a:rPr lang="en-US" dirty="0">
                <a:solidFill>
                  <a:srgbClr val="008200"/>
                </a:solidFill>
                <a:latin typeface="verdana" panose="020B0604030504040204" pitchFamily="34" charset="0"/>
              </a:rPr>
              <a:t>()</a:t>
            </a:r>
            <a:r>
              <a:rPr lang="en-US" dirty="0">
                <a:solidFill>
                  <a:srgbClr val="000000"/>
                </a:solidFill>
                <a:latin typeface="verdana" panose="020B0604030504040204" pitchFamily="34" charset="0"/>
              </a:rPr>
              <a:t>  </a:t>
            </a:r>
          </a:p>
          <a:p>
            <a:pPr>
              <a:buFont typeface="+mj-lt"/>
              <a:buAutoNum type="arabicPeriod"/>
            </a:pPr>
            <a:r>
              <a:rPr lang="en-US" b="1" dirty="0">
                <a:solidFill>
                  <a:srgbClr val="006699"/>
                </a:solidFill>
                <a:latin typeface="verdana" panose="020B0604030504040204" pitchFamily="34" charset="0"/>
              </a:rPr>
              <a:t>      </a:t>
            </a:r>
            <a:r>
              <a:rPr lang="en-US" b="1" dirty="0" err="1">
                <a:solidFill>
                  <a:srgbClr val="006699"/>
                </a:solidFill>
                <a:latin typeface="verdana" panose="020B0604030504040204" pitchFamily="34" charset="0"/>
              </a:rPr>
              <a:t>this</a:t>
            </a:r>
            <a:r>
              <a:rPr lang="en-US" dirty="0" err="1">
                <a:solidFill>
                  <a:srgbClr val="000000"/>
                </a:solidFill>
                <a:latin typeface="verdana" panose="020B0604030504040204" pitchFamily="34" charset="0"/>
              </a:rPr>
              <a:t>.m</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  </a:t>
            </a:r>
          </a:p>
          <a:p>
            <a:pPr>
              <a:buFont typeface="+mj-lt"/>
              <a:buAutoNum type="arabicPeriod"/>
            </a:pPr>
            <a:r>
              <a:rPr lang="en-US" dirty="0">
                <a:solidFill>
                  <a:srgbClr val="000000"/>
                </a:solidFill>
                <a:latin typeface="verdana" panose="020B0604030504040204" pitchFamily="34" charset="0"/>
              </a:rPr>
              <a:t>}  </a:t>
            </a:r>
          </a:p>
          <a:p>
            <a:pPr>
              <a:buFont typeface="+mj-lt"/>
              <a:buAutoNum type="arabicPeriod"/>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TestThis4{  </a:t>
            </a:r>
          </a:p>
          <a:p>
            <a:pPr>
              <a:buFont typeface="+mj-lt"/>
              <a:buAutoNum type="arabicPeriod"/>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A a=</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  </a:t>
            </a:r>
          </a:p>
          <a:p>
            <a:pPr>
              <a:buFont typeface="+mj-lt"/>
              <a:buAutoNum type="arabicPeriod"/>
            </a:pPr>
            <a:r>
              <a:rPr lang="en-US" dirty="0" err="1">
                <a:solidFill>
                  <a:srgbClr val="000000"/>
                </a:solidFill>
                <a:latin typeface="verdana" panose="020B0604030504040204" pitchFamily="34" charset="0"/>
              </a:rPr>
              <a:t>a.n</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
        <p:nvSpPr>
          <p:cNvPr id="6" name="Rectangle 1"/>
          <p:cNvSpPr>
            <a:spLocks noChangeArrowheads="1"/>
          </p:cNvSpPr>
          <p:nvPr/>
        </p:nvSpPr>
        <p:spPr bwMode="auto">
          <a:xfrm>
            <a:off x="762000" y="3899594"/>
            <a:ext cx="1176925" cy="9233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000000"/>
                </a:solidFill>
                <a:effectLst/>
                <a:latin typeface="Verdana" panose="020B0604030504040204" pitchFamily="34" charset="0"/>
              </a:rPr>
              <a:t>Output:</a:t>
            </a:r>
            <a:endParaRPr kumimoji="0" lang="en-US"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anose="020B0604020202020204" pitchFamily="34" charset="-128"/>
              </a:rPr>
              <a:t>hello 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anose="020B0604020202020204" pitchFamily="34" charset="-128"/>
              </a:rPr>
              <a:t>hello m</a:t>
            </a:r>
            <a:endParaRPr kumimoji="0" lang="en-US" b="0" i="0" u="none" strike="noStrike" cap="none" normalizeH="0" baseline="0" dirty="0">
              <a:ln>
                <a:noFill/>
              </a:ln>
              <a:solidFill>
                <a:schemeClr val="tx1"/>
              </a:solidFill>
              <a:effectLst/>
            </a:endParaRPr>
          </a:p>
        </p:txBody>
      </p:sp>
      <p:sp>
        <p:nvSpPr>
          <p:cNvPr id="7" name="Slide Number Placeholder 6"/>
          <p:cNvSpPr>
            <a:spLocks noGrp="1"/>
          </p:cNvSpPr>
          <p:nvPr>
            <p:ph type="sldNum" sz="quarter" idx="12"/>
          </p:nvPr>
        </p:nvSpPr>
        <p:spPr/>
        <p:txBody>
          <a:bodyPr/>
          <a:lstStyle/>
          <a:p>
            <a:fld id="{DE5339B7-5F41-445E-93DD-78D5114FAA41}" type="slidenum">
              <a:rPr lang="en-US" smtClean="0"/>
              <a:t>18</a:t>
            </a:fld>
            <a:endParaRPr lang="en-US"/>
          </a:p>
        </p:txBody>
      </p:sp>
    </p:spTree>
    <p:extLst>
      <p:ext uri="{BB962C8B-B14F-4D97-AF65-F5344CB8AC3E}">
        <p14:creationId xmlns:p14="http://schemas.microsoft.com/office/powerpoint/2010/main" val="712291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3) this() : to invoke current class constructor</a:t>
            </a:r>
          </a:p>
        </p:txBody>
      </p:sp>
      <p:sp>
        <p:nvSpPr>
          <p:cNvPr id="3" name="Content Placeholder 2"/>
          <p:cNvSpPr>
            <a:spLocks noGrp="1"/>
          </p:cNvSpPr>
          <p:nvPr>
            <p:ph idx="1"/>
          </p:nvPr>
        </p:nvSpPr>
        <p:spPr>
          <a:xfrm>
            <a:off x="436728" y="1219200"/>
            <a:ext cx="8229600" cy="4525963"/>
          </a:xfrm>
        </p:spPr>
        <p:txBody>
          <a:bodyPr>
            <a:normAutofit/>
          </a:bodyPr>
          <a:lstStyle/>
          <a:p>
            <a:pPr algn="just"/>
            <a:r>
              <a:rPr lang="en-US" sz="2500" dirty="0"/>
              <a:t>The </a:t>
            </a:r>
            <a:r>
              <a:rPr lang="en-US" sz="2500" b="1" dirty="0">
                <a:solidFill>
                  <a:srgbClr val="FF0000"/>
                </a:solidFill>
              </a:rPr>
              <a:t>this()</a:t>
            </a:r>
            <a:r>
              <a:rPr lang="en-US" sz="2500" dirty="0"/>
              <a:t> constructor call can be used to invoke the current class constructor. It is used to reuse the constructor. In other words, it is used for constructor chaining.</a:t>
            </a:r>
          </a:p>
        </p:txBody>
      </p:sp>
      <p:sp>
        <p:nvSpPr>
          <p:cNvPr id="4" name="Rectangle 3"/>
          <p:cNvSpPr/>
          <p:nvPr/>
        </p:nvSpPr>
        <p:spPr>
          <a:xfrm>
            <a:off x="2667000" y="2605842"/>
            <a:ext cx="5867400" cy="3139321"/>
          </a:xfrm>
          <a:prstGeom prst="rect">
            <a:avLst/>
          </a:prstGeom>
          <a:ln>
            <a:solidFill>
              <a:schemeClr val="tx1"/>
            </a:solidFill>
          </a:ln>
        </p:spPr>
        <p:txBody>
          <a:bodyPr wrap="square">
            <a:spAutoFit/>
          </a:bodyPr>
          <a:lstStyle/>
          <a:p>
            <a:pPr>
              <a:buFont typeface="+mj-lt"/>
              <a:buAutoNum type="arabicPeriod"/>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  </a:t>
            </a:r>
          </a:p>
          <a:p>
            <a:pPr>
              <a:buFont typeface="+mj-lt"/>
              <a:buAutoNum type="arabicPeriod"/>
            </a:pPr>
            <a:r>
              <a:rPr lang="en-US" dirty="0">
                <a:solidFill>
                  <a:srgbClr val="000000"/>
                </a:solidFill>
                <a:latin typeface="verdana" panose="020B0604030504040204" pitchFamily="34" charset="0"/>
              </a:rPr>
              <a:t>   A(){</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"hello a"</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a:t>
            </a:r>
            <a:r>
              <a:rPr lang="en-US" b="1" dirty="0">
                <a:solidFill>
                  <a:srgbClr val="006699"/>
                </a:solidFill>
                <a:latin typeface="verdana" panose="020B0604030504040204" pitchFamily="34" charset="0"/>
              </a:rPr>
              <a:t>int</a:t>
            </a:r>
            <a:r>
              <a:rPr lang="en-US" dirty="0">
                <a:solidFill>
                  <a:srgbClr val="000000"/>
                </a:solidFill>
                <a:latin typeface="verdana" panose="020B0604030504040204" pitchFamily="34" charset="0"/>
              </a:rPr>
              <a:t> x){  </a:t>
            </a:r>
          </a:p>
          <a:p>
            <a:pPr>
              <a:buFont typeface="+mj-lt"/>
              <a:buAutoNum type="arabicPeriod"/>
            </a:pPr>
            <a:r>
              <a:rPr lang="en-US" b="1" dirty="0">
                <a:solidFill>
                  <a:srgbClr val="006699"/>
                </a:solidFill>
                <a:latin typeface="verdana" panose="020B0604030504040204" pitchFamily="34" charset="0"/>
              </a:rPr>
              <a:t>       this</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(x);  </a:t>
            </a:r>
          </a:p>
          <a:p>
            <a:pPr>
              <a:buFont typeface="+mj-lt"/>
              <a:buAutoNum type="arabicPeriod"/>
            </a:pPr>
            <a:r>
              <a:rPr lang="en-US" dirty="0">
                <a:solidFill>
                  <a:srgbClr val="000000"/>
                </a:solidFill>
                <a:latin typeface="verdana" panose="020B0604030504040204" pitchFamily="34" charset="0"/>
              </a:rPr>
              <a:t>   }  </a:t>
            </a:r>
          </a:p>
          <a:p>
            <a:pPr>
              <a:buFont typeface="+mj-lt"/>
              <a:buAutoNum type="arabicPeriod"/>
            </a:pPr>
            <a:r>
              <a:rPr lang="en-US" dirty="0">
                <a:solidFill>
                  <a:srgbClr val="000000"/>
                </a:solidFill>
                <a:latin typeface="verdana" panose="020B0604030504040204" pitchFamily="34" charset="0"/>
              </a:rPr>
              <a:t>}  </a:t>
            </a:r>
          </a:p>
          <a:p>
            <a:pPr>
              <a:buFont typeface="+mj-lt"/>
              <a:buAutoNum type="arabicPeriod"/>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TestThis5{  </a:t>
            </a:r>
          </a:p>
          <a:p>
            <a:pPr>
              <a:buFont typeface="+mj-lt"/>
              <a:buAutoNum type="arabicPeriod"/>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A a=</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a:t>
            </a:r>
            <a:r>
              <a:rPr lang="en-US" dirty="0">
                <a:solidFill>
                  <a:srgbClr val="C00000"/>
                </a:solidFill>
                <a:latin typeface="verdana" panose="020B0604030504040204" pitchFamily="34" charset="0"/>
              </a:rPr>
              <a:t>10</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
        <p:nvSpPr>
          <p:cNvPr id="5" name="Rectangle 1"/>
          <p:cNvSpPr>
            <a:spLocks noChangeArrowheads="1"/>
          </p:cNvSpPr>
          <p:nvPr/>
        </p:nvSpPr>
        <p:spPr bwMode="auto">
          <a:xfrm>
            <a:off x="762000" y="3519101"/>
            <a:ext cx="1176925" cy="9233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000000"/>
                </a:solidFill>
                <a:effectLst/>
                <a:latin typeface="Verdana" panose="020B0604030504040204" pitchFamily="34" charset="0"/>
              </a:rPr>
              <a:t>Output:</a:t>
            </a:r>
            <a:endParaRPr kumimoji="0" lang="en-US"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anose="020B0604020202020204" pitchFamily="34" charset="-128"/>
              </a:rPr>
              <a:t>hello 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anose="020B0604020202020204" pitchFamily="34" charset="-128"/>
              </a:rPr>
              <a:t>10</a:t>
            </a:r>
            <a:endParaRPr kumimoji="0" lang="en-US" b="0" i="0" u="none" strike="noStrike" cap="none" normalizeH="0" baseline="0" dirty="0">
              <a:ln>
                <a:noFill/>
              </a:ln>
              <a:solidFill>
                <a:schemeClr val="tx1"/>
              </a:solidFill>
              <a:effectLst/>
            </a:endParaRPr>
          </a:p>
        </p:txBody>
      </p:sp>
      <p:sp>
        <p:nvSpPr>
          <p:cNvPr id="6" name="Rectangle 5"/>
          <p:cNvSpPr/>
          <p:nvPr/>
        </p:nvSpPr>
        <p:spPr>
          <a:xfrm>
            <a:off x="3200400" y="5778145"/>
            <a:ext cx="4572000" cy="646331"/>
          </a:xfrm>
          <a:prstGeom prst="rect">
            <a:avLst/>
          </a:prstGeom>
          <a:ln>
            <a:solidFill>
              <a:schemeClr val="tx1"/>
            </a:solidFill>
          </a:ln>
        </p:spPr>
        <p:txBody>
          <a:bodyPr>
            <a:spAutoFit/>
          </a:bodyPr>
          <a:lstStyle/>
          <a:p>
            <a:r>
              <a:rPr lang="en-US" b="1" dirty="0">
                <a:solidFill>
                  <a:srgbClr val="000000"/>
                </a:solidFill>
                <a:latin typeface="verdana" panose="020B0604030504040204" pitchFamily="34" charset="0"/>
              </a:rPr>
              <a:t>Calling default constructor from parameterized constructor</a:t>
            </a:r>
            <a:endParaRPr lang="en-US" dirty="0"/>
          </a:p>
        </p:txBody>
      </p:sp>
      <p:sp>
        <p:nvSpPr>
          <p:cNvPr id="7" name="Slide Number Placeholder 6"/>
          <p:cNvSpPr>
            <a:spLocks noGrp="1"/>
          </p:cNvSpPr>
          <p:nvPr>
            <p:ph type="sldNum" sz="quarter" idx="12"/>
          </p:nvPr>
        </p:nvSpPr>
        <p:spPr/>
        <p:txBody>
          <a:bodyPr/>
          <a:lstStyle/>
          <a:p>
            <a:fld id="{DE5339B7-5F41-445E-93DD-78D5114FAA41}" type="slidenum">
              <a:rPr lang="en-US" smtClean="0"/>
              <a:t>19</a:t>
            </a:fld>
            <a:endParaRPr lang="en-US"/>
          </a:p>
        </p:txBody>
      </p:sp>
    </p:spTree>
    <p:extLst>
      <p:ext uri="{BB962C8B-B14F-4D97-AF65-F5344CB8AC3E}">
        <p14:creationId xmlns:p14="http://schemas.microsoft.com/office/powerpoint/2010/main" val="917207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0"/>
            <a:ext cx="8229600" cy="1143000"/>
          </a:xfrm>
        </p:spPr>
        <p:txBody>
          <a:bodyPr/>
          <a:lstStyle/>
          <a:p>
            <a:r>
              <a:rPr lang="en-US" b="1" dirty="0"/>
              <a:t>Static</a:t>
            </a:r>
            <a:r>
              <a:rPr lang="en-US" dirty="0"/>
              <a:t> and </a:t>
            </a:r>
            <a:r>
              <a:rPr lang="en-US" b="1" dirty="0"/>
              <a:t>this</a:t>
            </a:r>
            <a:r>
              <a:rPr lang="en-US" dirty="0"/>
              <a:t> keyword in Java</a:t>
            </a:r>
          </a:p>
        </p:txBody>
      </p:sp>
      <p:sp>
        <p:nvSpPr>
          <p:cNvPr id="4" name="Slide Number Placeholder 3"/>
          <p:cNvSpPr>
            <a:spLocks noGrp="1"/>
          </p:cNvSpPr>
          <p:nvPr>
            <p:ph type="sldNum" sz="quarter" idx="12"/>
          </p:nvPr>
        </p:nvSpPr>
        <p:spPr/>
        <p:txBody>
          <a:bodyPr/>
          <a:lstStyle/>
          <a:p>
            <a:fld id="{DE5339B7-5F41-445E-93DD-78D5114FAA41}" type="slidenum">
              <a:rPr lang="en-US" smtClean="0"/>
              <a:t>2</a:t>
            </a:fld>
            <a:endParaRPr lang="en-US"/>
          </a:p>
        </p:txBody>
      </p:sp>
    </p:spTree>
    <p:extLst>
      <p:ext uri="{BB962C8B-B14F-4D97-AF65-F5344CB8AC3E}">
        <p14:creationId xmlns:p14="http://schemas.microsoft.com/office/powerpoint/2010/main" val="3997874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1443841"/>
            <a:ext cx="5410200" cy="3693319"/>
          </a:xfrm>
          <a:prstGeom prst="rect">
            <a:avLst/>
          </a:prstGeom>
          <a:ln>
            <a:solidFill>
              <a:schemeClr val="tx1"/>
            </a:solidFill>
          </a:ln>
        </p:spPr>
        <p:txBody>
          <a:bodyPr wrap="square">
            <a:spAutoFit/>
          </a:bodyPr>
          <a:lstStyle/>
          <a:p>
            <a:pPr>
              <a:buFont typeface="+mj-lt"/>
              <a:buAutoNum type="arabicPeriod"/>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  </a:t>
            </a:r>
          </a:p>
          <a:p>
            <a:pPr>
              <a:buFont typeface="+mj-lt"/>
              <a:buAutoNum type="arabicPeriod"/>
            </a:pPr>
            <a:r>
              <a:rPr lang="en-US" dirty="0">
                <a:solidFill>
                  <a:srgbClr val="000000"/>
                </a:solidFill>
                <a:latin typeface="verdana" panose="020B0604030504040204" pitchFamily="34" charset="0"/>
              </a:rPr>
              <a:t>   A(){  </a:t>
            </a:r>
          </a:p>
          <a:p>
            <a:pPr>
              <a:buFont typeface="+mj-lt"/>
              <a:buAutoNum type="arabicPeriod"/>
            </a:pPr>
            <a:r>
              <a:rPr lang="en-US" b="1" dirty="0">
                <a:solidFill>
                  <a:srgbClr val="006699"/>
                </a:solidFill>
                <a:latin typeface="verdana" panose="020B0604030504040204" pitchFamily="34" charset="0"/>
              </a:rPr>
              <a:t>       this</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5</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"hello a"</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  </a:t>
            </a:r>
          </a:p>
          <a:p>
            <a:pPr>
              <a:buFont typeface="+mj-lt"/>
              <a:buAutoNum type="arabicPeriod"/>
            </a:pPr>
            <a:r>
              <a:rPr lang="en-US" dirty="0">
                <a:solidFill>
                  <a:srgbClr val="000000"/>
                </a:solidFill>
                <a:latin typeface="verdana" panose="020B0604030504040204" pitchFamily="34" charset="0"/>
              </a:rPr>
              <a:t>   A(</a:t>
            </a:r>
            <a:r>
              <a:rPr lang="en-US" b="1" dirty="0">
                <a:solidFill>
                  <a:srgbClr val="006699"/>
                </a:solidFill>
                <a:latin typeface="verdana" panose="020B0604030504040204" pitchFamily="34" charset="0"/>
              </a:rPr>
              <a:t>int</a:t>
            </a:r>
            <a:r>
              <a:rPr lang="en-US" dirty="0">
                <a:solidFill>
                  <a:srgbClr val="000000"/>
                </a:solidFill>
                <a:latin typeface="verdana" panose="020B0604030504040204" pitchFamily="34" charset="0"/>
              </a:rPr>
              <a:t> x){  </a:t>
            </a:r>
          </a:p>
          <a:p>
            <a:pPr>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(x);  </a:t>
            </a:r>
          </a:p>
          <a:p>
            <a:pPr>
              <a:buFont typeface="+mj-lt"/>
              <a:buAutoNum type="arabicPeriod"/>
            </a:pPr>
            <a:r>
              <a:rPr lang="en-US" dirty="0">
                <a:solidFill>
                  <a:srgbClr val="000000"/>
                </a:solidFill>
                <a:latin typeface="verdana" panose="020B0604030504040204" pitchFamily="34" charset="0"/>
              </a:rPr>
              <a:t>   }  </a:t>
            </a:r>
          </a:p>
          <a:p>
            <a:pPr>
              <a:buFont typeface="+mj-lt"/>
              <a:buAutoNum type="arabicPeriod"/>
            </a:pPr>
            <a:r>
              <a:rPr lang="en-US" dirty="0">
                <a:solidFill>
                  <a:srgbClr val="000000"/>
                </a:solidFill>
                <a:latin typeface="verdana" panose="020B0604030504040204" pitchFamily="34" charset="0"/>
              </a:rPr>
              <a:t>}  </a:t>
            </a:r>
          </a:p>
          <a:p>
            <a:pPr>
              <a:buFont typeface="+mj-lt"/>
              <a:buAutoNum type="arabicPeriod"/>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TestThis6{  </a:t>
            </a:r>
          </a:p>
          <a:p>
            <a:pPr>
              <a:buFont typeface="+mj-lt"/>
              <a:buAutoNum type="arabicPeriod"/>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A a=</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  </a:t>
            </a:r>
          </a:p>
          <a:p>
            <a:pPr>
              <a:buFont typeface="+mj-lt"/>
              <a:buAutoNum type="arabicPeriod"/>
            </a:pPr>
            <a:r>
              <a:rPr lang="en-US" dirty="0">
                <a:solidFill>
                  <a:srgbClr val="000000"/>
                </a:solidFill>
                <a:latin typeface="verdana" panose="020B0604030504040204" pitchFamily="34" charset="0"/>
              </a:rPr>
              <a:t>}}</a:t>
            </a:r>
            <a:endParaRPr lang="en-US" b="0" i="0" dirty="0">
              <a:solidFill>
                <a:srgbClr val="000000"/>
              </a:solidFill>
              <a:effectLst/>
              <a:latin typeface="verdana" panose="020B0604030504040204" pitchFamily="34" charset="0"/>
            </a:endParaRPr>
          </a:p>
        </p:txBody>
      </p:sp>
      <p:sp>
        <p:nvSpPr>
          <p:cNvPr id="5" name="Rectangle 1"/>
          <p:cNvSpPr>
            <a:spLocks noChangeArrowheads="1"/>
          </p:cNvSpPr>
          <p:nvPr/>
        </p:nvSpPr>
        <p:spPr bwMode="auto">
          <a:xfrm>
            <a:off x="762000" y="3519101"/>
            <a:ext cx="1176925" cy="9233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000000"/>
                </a:solidFill>
                <a:effectLst/>
                <a:latin typeface="Verdana" panose="020B0604030504040204" pitchFamily="34" charset="0"/>
              </a:rPr>
              <a:t>Output:</a:t>
            </a:r>
            <a:endParaRPr kumimoji="0" lang="en-US"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anose="020B0604020202020204" pitchFamily="34" charset="-128"/>
              </a:rPr>
              <a:t>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anose="020B0604020202020204" pitchFamily="34" charset="-128"/>
              </a:rPr>
              <a:t>hello a </a:t>
            </a:r>
          </a:p>
        </p:txBody>
      </p:sp>
      <p:sp>
        <p:nvSpPr>
          <p:cNvPr id="6" name="Rectangle 5"/>
          <p:cNvSpPr/>
          <p:nvPr/>
        </p:nvSpPr>
        <p:spPr>
          <a:xfrm>
            <a:off x="2705100" y="5179285"/>
            <a:ext cx="4572000" cy="646331"/>
          </a:xfrm>
          <a:prstGeom prst="rect">
            <a:avLst/>
          </a:prstGeom>
          <a:ln>
            <a:solidFill>
              <a:schemeClr val="tx1"/>
            </a:solidFill>
          </a:ln>
        </p:spPr>
        <p:txBody>
          <a:bodyPr>
            <a:spAutoFit/>
          </a:bodyPr>
          <a:lstStyle/>
          <a:p>
            <a:r>
              <a:rPr lang="en-US" b="1" dirty="0">
                <a:solidFill>
                  <a:srgbClr val="000000"/>
                </a:solidFill>
                <a:latin typeface="verdana" panose="020B0604030504040204" pitchFamily="34" charset="0"/>
              </a:rPr>
              <a:t>Calling parameterized constructor from default constructor:</a:t>
            </a:r>
            <a:endParaRPr lang="en-US" dirty="0"/>
          </a:p>
        </p:txBody>
      </p:sp>
      <p:sp>
        <p:nvSpPr>
          <p:cNvPr id="7" name="Title 1"/>
          <p:cNvSpPr>
            <a:spLocks noGrp="1"/>
          </p:cNvSpPr>
          <p:nvPr>
            <p:ph type="title"/>
          </p:nvPr>
        </p:nvSpPr>
        <p:spPr>
          <a:xfrm>
            <a:off x="457200" y="274638"/>
            <a:ext cx="8229600" cy="1143000"/>
          </a:xfrm>
        </p:spPr>
        <p:txBody>
          <a:bodyPr>
            <a:noAutofit/>
          </a:bodyPr>
          <a:lstStyle/>
          <a:p>
            <a:r>
              <a:rPr lang="en-US" sz="3200" b="1" dirty="0"/>
              <a:t>3) this() : to invoke current class constructor</a:t>
            </a:r>
          </a:p>
        </p:txBody>
      </p:sp>
      <p:sp>
        <p:nvSpPr>
          <p:cNvPr id="8" name="Rectangle 7"/>
          <p:cNvSpPr/>
          <p:nvPr/>
        </p:nvSpPr>
        <p:spPr>
          <a:xfrm>
            <a:off x="2688040" y="6019800"/>
            <a:ext cx="4572000" cy="769441"/>
          </a:xfrm>
          <a:prstGeom prst="rect">
            <a:avLst/>
          </a:prstGeom>
          <a:ln>
            <a:solidFill>
              <a:schemeClr val="tx1"/>
            </a:solidFill>
          </a:ln>
        </p:spPr>
        <p:txBody>
          <a:bodyPr>
            <a:spAutoFit/>
          </a:bodyPr>
          <a:lstStyle/>
          <a:p>
            <a:r>
              <a:rPr lang="en-US" sz="2200" dirty="0">
                <a:solidFill>
                  <a:srgbClr val="008000"/>
                </a:solidFill>
                <a:latin typeface="Arial" panose="020B0604020202020204" pitchFamily="34" charset="0"/>
              </a:rPr>
              <a:t>Rule: Call to this() must be the first statement in constructor.</a:t>
            </a:r>
            <a:endParaRPr lang="en-US" sz="2200" b="0" i="0" dirty="0">
              <a:solidFill>
                <a:srgbClr val="008000"/>
              </a:solidFill>
              <a:effectLst/>
              <a:latin typeface="Arial" panose="020B0604020202020204" pitchFamily="34" charset="0"/>
            </a:endParaRPr>
          </a:p>
        </p:txBody>
      </p:sp>
      <p:sp>
        <p:nvSpPr>
          <p:cNvPr id="9" name="Slide Number Placeholder 8"/>
          <p:cNvSpPr>
            <a:spLocks noGrp="1"/>
          </p:cNvSpPr>
          <p:nvPr>
            <p:ph type="sldNum" sz="quarter" idx="12"/>
          </p:nvPr>
        </p:nvSpPr>
        <p:spPr/>
        <p:txBody>
          <a:bodyPr/>
          <a:lstStyle/>
          <a:p>
            <a:fld id="{DE5339B7-5F41-445E-93DD-78D5114FAA41}" type="slidenum">
              <a:rPr lang="en-US" smtClean="0"/>
              <a:t>20</a:t>
            </a:fld>
            <a:endParaRPr lang="en-US"/>
          </a:p>
        </p:txBody>
      </p:sp>
    </p:spTree>
    <p:extLst>
      <p:ext uri="{BB962C8B-B14F-4D97-AF65-F5344CB8AC3E}">
        <p14:creationId xmlns:p14="http://schemas.microsoft.com/office/powerpoint/2010/main" val="25931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30277"/>
            <a:ext cx="7886700" cy="455524"/>
          </a:xfrm>
        </p:spPr>
        <p:txBody>
          <a:bodyPr>
            <a:noAutofit/>
          </a:bodyPr>
          <a:lstStyle/>
          <a:p>
            <a:r>
              <a:rPr lang="en-US" sz="2850" b="1" dirty="0"/>
              <a:t>Real usage of this() constructor call</a:t>
            </a:r>
            <a:br>
              <a:rPr lang="en-US" sz="2850" b="1" dirty="0"/>
            </a:br>
            <a:endParaRPr lang="en-US" sz="2850" b="1" dirty="0"/>
          </a:p>
        </p:txBody>
      </p:sp>
      <p:sp>
        <p:nvSpPr>
          <p:cNvPr id="4" name="Rectangle 3"/>
          <p:cNvSpPr/>
          <p:nvPr/>
        </p:nvSpPr>
        <p:spPr>
          <a:xfrm>
            <a:off x="160360" y="1004824"/>
            <a:ext cx="8915400" cy="5847755"/>
          </a:xfrm>
          <a:prstGeom prst="rect">
            <a:avLst/>
          </a:prstGeom>
          <a:ln>
            <a:solidFill>
              <a:schemeClr val="tx1"/>
            </a:solidFill>
          </a:ln>
        </p:spPr>
        <p:txBody>
          <a:bodyPr wrap="square">
            <a:spAutoFit/>
          </a:bodyPr>
          <a:lstStyle/>
          <a:p>
            <a:pPr>
              <a:buFont typeface="+mj-lt"/>
              <a:buAutoNum type="arabicPeriod"/>
            </a:pPr>
            <a:r>
              <a:rPr lang="en-US" sz="1700" b="1" dirty="0">
                <a:solidFill>
                  <a:srgbClr val="006699"/>
                </a:solidFill>
                <a:latin typeface="verdana" panose="020B0604030504040204" pitchFamily="34" charset="0"/>
              </a:rPr>
              <a:t>class</a:t>
            </a:r>
            <a:r>
              <a:rPr lang="en-US" sz="1700" dirty="0">
                <a:solidFill>
                  <a:srgbClr val="000000"/>
                </a:solidFill>
                <a:latin typeface="verdana" panose="020B0604030504040204" pitchFamily="34" charset="0"/>
              </a:rPr>
              <a:t> Student{  </a:t>
            </a:r>
          </a:p>
          <a:p>
            <a:pPr>
              <a:buFont typeface="+mj-lt"/>
              <a:buAutoNum type="arabicPeriod"/>
            </a:pPr>
            <a:r>
              <a:rPr lang="en-US" sz="1700" b="1" dirty="0" err="1">
                <a:solidFill>
                  <a:srgbClr val="006699"/>
                </a:solidFill>
                <a:latin typeface="verdana" panose="020B0604030504040204" pitchFamily="34" charset="0"/>
              </a:rPr>
              <a:t>int</a:t>
            </a:r>
            <a:r>
              <a:rPr lang="en-US" sz="1700" dirty="0">
                <a:solidFill>
                  <a:srgbClr val="000000"/>
                </a:solidFill>
                <a:latin typeface="verdana" panose="020B0604030504040204" pitchFamily="34" charset="0"/>
              </a:rPr>
              <a:t> </a:t>
            </a:r>
            <a:r>
              <a:rPr lang="en-US" sz="1700" dirty="0" err="1">
                <a:solidFill>
                  <a:srgbClr val="000000"/>
                </a:solidFill>
                <a:latin typeface="verdana" panose="020B0604030504040204" pitchFamily="34" charset="0"/>
              </a:rPr>
              <a:t>rollno</a:t>
            </a:r>
            <a:r>
              <a:rPr lang="en-US" sz="1700" dirty="0">
                <a:solidFill>
                  <a:srgbClr val="000000"/>
                </a:solidFill>
                <a:latin typeface="verdana" panose="020B0604030504040204" pitchFamily="34" charset="0"/>
              </a:rPr>
              <a:t>;  </a:t>
            </a:r>
          </a:p>
          <a:p>
            <a:pPr>
              <a:buFont typeface="+mj-lt"/>
              <a:buAutoNum type="arabicPeriod"/>
            </a:pPr>
            <a:r>
              <a:rPr lang="en-US" sz="1700" dirty="0">
                <a:solidFill>
                  <a:srgbClr val="000000"/>
                </a:solidFill>
                <a:latin typeface="verdana" panose="020B0604030504040204" pitchFamily="34" charset="0"/>
              </a:rPr>
              <a:t>String </a:t>
            </a:r>
            <a:r>
              <a:rPr lang="en-US" sz="1700" dirty="0" err="1">
                <a:solidFill>
                  <a:srgbClr val="000000"/>
                </a:solidFill>
                <a:latin typeface="verdana" panose="020B0604030504040204" pitchFamily="34" charset="0"/>
              </a:rPr>
              <a:t>name,course</a:t>
            </a:r>
            <a:r>
              <a:rPr lang="en-US" sz="1700" dirty="0">
                <a:solidFill>
                  <a:srgbClr val="000000"/>
                </a:solidFill>
                <a:latin typeface="verdana" panose="020B0604030504040204" pitchFamily="34" charset="0"/>
              </a:rPr>
              <a:t>;  </a:t>
            </a:r>
          </a:p>
          <a:p>
            <a:pPr>
              <a:buFont typeface="+mj-lt"/>
              <a:buAutoNum type="arabicPeriod"/>
            </a:pPr>
            <a:r>
              <a:rPr lang="en-US" sz="1700" b="1" dirty="0">
                <a:solidFill>
                  <a:srgbClr val="006699"/>
                </a:solidFill>
                <a:latin typeface="verdana" panose="020B0604030504040204" pitchFamily="34" charset="0"/>
              </a:rPr>
              <a:t>float</a:t>
            </a:r>
            <a:r>
              <a:rPr lang="en-US" sz="1700" dirty="0">
                <a:solidFill>
                  <a:srgbClr val="000000"/>
                </a:solidFill>
                <a:latin typeface="verdana" panose="020B0604030504040204" pitchFamily="34" charset="0"/>
              </a:rPr>
              <a:t> fee;  </a:t>
            </a:r>
          </a:p>
          <a:p>
            <a:pPr>
              <a:buFont typeface="+mj-lt"/>
              <a:buAutoNum type="arabicPeriod"/>
            </a:pPr>
            <a:r>
              <a:rPr lang="en-US" sz="1700" dirty="0">
                <a:solidFill>
                  <a:srgbClr val="000000"/>
                </a:solidFill>
                <a:latin typeface="verdana" panose="020B0604030504040204" pitchFamily="34" charset="0"/>
              </a:rPr>
              <a:t>Student(</a:t>
            </a:r>
            <a:r>
              <a:rPr lang="en-US" sz="1700" b="1" dirty="0" err="1">
                <a:solidFill>
                  <a:srgbClr val="006699"/>
                </a:solidFill>
                <a:latin typeface="verdana" panose="020B0604030504040204" pitchFamily="34" charset="0"/>
              </a:rPr>
              <a:t>int</a:t>
            </a:r>
            <a:r>
              <a:rPr lang="en-US" sz="1700" dirty="0">
                <a:solidFill>
                  <a:srgbClr val="000000"/>
                </a:solidFill>
                <a:latin typeface="verdana" panose="020B0604030504040204" pitchFamily="34" charset="0"/>
              </a:rPr>
              <a:t> </a:t>
            </a:r>
            <a:r>
              <a:rPr lang="en-US" sz="1700" dirty="0" err="1">
                <a:solidFill>
                  <a:srgbClr val="000000"/>
                </a:solidFill>
                <a:latin typeface="verdana" panose="020B0604030504040204" pitchFamily="34" charset="0"/>
              </a:rPr>
              <a:t>rollno,String</a:t>
            </a:r>
            <a:r>
              <a:rPr lang="en-US" sz="1700" dirty="0">
                <a:solidFill>
                  <a:srgbClr val="000000"/>
                </a:solidFill>
                <a:latin typeface="verdana" panose="020B0604030504040204" pitchFamily="34" charset="0"/>
              </a:rPr>
              <a:t> </a:t>
            </a:r>
            <a:r>
              <a:rPr lang="en-US" sz="1700" dirty="0" err="1">
                <a:solidFill>
                  <a:srgbClr val="000000"/>
                </a:solidFill>
                <a:latin typeface="verdana" panose="020B0604030504040204" pitchFamily="34" charset="0"/>
              </a:rPr>
              <a:t>name,String</a:t>
            </a:r>
            <a:r>
              <a:rPr lang="en-US" sz="1700" dirty="0">
                <a:solidFill>
                  <a:srgbClr val="000000"/>
                </a:solidFill>
                <a:latin typeface="verdana" panose="020B0604030504040204" pitchFamily="34" charset="0"/>
              </a:rPr>
              <a:t> course){  </a:t>
            </a:r>
          </a:p>
          <a:p>
            <a:pPr>
              <a:buFont typeface="+mj-lt"/>
              <a:buAutoNum type="arabicPeriod"/>
            </a:pPr>
            <a:r>
              <a:rPr lang="en-US" sz="1700" b="1" dirty="0" err="1">
                <a:solidFill>
                  <a:srgbClr val="006699"/>
                </a:solidFill>
                <a:latin typeface="verdana" panose="020B0604030504040204" pitchFamily="34" charset="0"/>
              </a:rPr>
              <a:t>this</a:t>
            </a:r>
            <a:r>
              <a:rPr lang="en-US" sz="1700" dirty="0" err="1">
                <a:solidFill>
                  <a:srgbClr val="000000"/>
                </a:solidFill>
                <a:latin typeface="verdana" panose="020B0604030504040204" pitchFamily="34" charset="0"/>
              </a:rPr>
              <a:t>.rollno</a:t>
            </a:r>
            <a:r>
              <a:rPr lang="en-US" sz="1700" dirty="0">
                <a:solidFill>
                  <a:srgbClr val="000000"/>
                </a:solidFill>
                <a:latin typeface="verdana" panose="020B0604030504040204" pitchFamily="34" charset="0"/>
              </a:rPr>
              <a:t>=</a:t>
            </a:r>
            <a:r>
              <a:rPr lang="en-US" sz="1700" dirty="0" err="1">
                <a:solidFill>
                  <a:srgbClr val="000000"/>
                </a:solidFill>
                <a:latin typeface="verdana" panose="020B0604030504040204" pitchFamily="34" charset="0"/>
              </a:rPr>
              <a:t>rollno</a:t>
            </a:r>
            <a:r>
              <a:rPr lang="en-US" sz="1700" dirty="0">
                <a:solidFill>
                  <a:srgbClr val="000000"/>
                </a:solidFill>
                <a:latin typeface="verdana" panose="020B0604030504040204" pitchFamily="34" charset="0"/>
              </a:rPr>
              <a:t>;  </a:t>
            </a:r>
          </a:p>
          <a:p>
            <a:pPr>
              <a:buFont typeface="+mj-lt"/>
              <a:buAutoNum type="arabicPeriod"/>
            </a:pPr>
            <a:r>
              <a:rPr lang="en-US" sz="1700" b="1" dirty="0">
                <a:solidFill>
                  <a:srgbClr val="006699"/>
                </a:solidFill>
                <a:latin typeface="verdana" panose="020B0604030504040204" pitchFamily="34" charset="0"/>
              </a:rPr>
              <a:t>this</a:t>
            </a:r>
            <a:r>
              <a:rPr lang="en-US" sz="1700" dirty="0">
                <a:solidFill>
                  <a:srgbClr val="000000"/>
                </a:solidFill>
                <a:latin typeface="verdana" panose="020B0604030504040204" pitchFamily="34" charset="0"/>
              </a:rPr>
              <a:t>.name=name;  </a:t>
            </a:r>
          </a:p>
          <a:p>
            <a:pPr>
              <a:buFont typeface="+mj-lt"/>
              <a:buAutoNum type="arabicPeriod"/>
            </a:pPr>
            <a:r>
              <a:rPr lang="en-US" sz="1700" b="1" dirty="0" err="1">
                <a:solidFill>
                  <a:srgbClr val="006699"/>
                </a:solidFill>
                <a:latin typeface="verdana" panose="020B0604030504040204" pitchFamily="34" charset="0"/>
              </a:rPr>
              <a:t>this</a:t>
            </a:r>
            <a:r>
              <a:rPr lang="en-US" sz="1700" dirty="0" err="1">
                <a:solidFill>
                  <a:srgbClr val="000000"/>
                </a:solidFill>
                <a:latin typeface="verdana" panose="020B0604030504040204" pitchFamily="34" charset="0"/>
              </a:rPr>
              <a:t>.course</a:t>
            </a:r>
            <a:r>
              <a:rPr lang="en-US" sz="1700" dirty="0">
                <a:solidFill>
                  <a:srgbClr val="000000"/>
                </a:solidFill>
                <a:latin typeface="verdana" panose="020B0604030504040204" pitchFamily="34" charset="0"/>
              </a:rPr>
              <a:t>=course;  </a:t>
            </a:r>
          </a:p>
          <a:p>
            <a:pPr>
              <a:buFont typeface="+mj-lt"/>
              <a:buAutoNum type="arabicPeriod"/>
            </a:pPr>
            <a:r>
              <a:rPr lang="en-US" sz="1700" dirty="0">
                <a:solidFill>
                  <a:srgbClr val="000000"/>
                </a:solidFill>
                <a:latin typeface="verdana" panose="020B0604030504040204" pitchFamily="34" charset="0"/>
              </a:rPr>
              <a:t>}  </a:t>
            </a:r>
          </a:p>
          <a:p>
            <a:pPr>
              <a:buFont typeface="+mj-lt"/>
              <a:buAutoNum type="arabicPeriod"/>
            </a:pPr>
            <a:r>
              <a:rPr lang="en-US" sz="1700" dirty="0">
                <a:solidFill>
                  <a:srgbClr val="000000"/>
                </a:solidFill>
                <a:latin typeface="verdana" panose="020B0604030504040204" pitchFamily="34" charset="0"/>
              </a:rPr>
              <a:t>Student(</a:t>
            </a:r>
            <a:r>
              <a:rPr lang="en-US" sz="1700" b="1" dirty="0" err="1">
                <a:solidFill>
                  <a:srgbClr val="006699"/>
                </a:solidFill>
                <a:latin typeface="verdana" panose="020B0604030504040204" pitchFamily="34" charset="0"/>
              </a:rPr>
              <a:t>int</a:t>
            </a:r>
            <a:r>
              <a:rPr lang="en-US" sz="1700" dirty="0">
                <a:solidFill>
                  <a:srgbClr val="000000"/>
                </a:solidFill>
                <a:latin typeface="verdana" panose="020B0604030504040204" pitchFamily="34" charset="0"/>
              </a:rPr>
              <a:t> </a:t>
            </a:r>
            <a:r>
              <a:rPr lang="en-US" sz="1700" dirty="0" err="1">
                <a:solidFill>
                  <a:srgbClr val="000000"/>
                </a:solidFill>
                <a:latin typeface="verdana" panose="020B0604030504040204" pitchFamily="34" charset="0"/>
              </a:rPr>
              <a:t>rollno,String</a:t>
            </a:r>
            <a:r>
              <a:rPr lang="en-US" sz="1700" dirty="0">
                <a:solidFill>
                  <a:srgbClr val="000000"/>
                </a:solidFill>
                <a:latin typeface="verdana" panose="020B0604030504040204" pitchFamily="34" charset="0"/>
              </a:rPr>
              <a:t> </a:t>
            </a:r>
            <a:r>
              <a:rPr lang="en-US" sz="1700" dirty="0" err="1">
                <a:solidFill>
                  <a:srgbClr val="000000"/>
                </a:solidFill>
                <a:latin typeface="verdana" panose="020B0604030504040204" pitchFamily="34" charset="0"/>
              </a:rPr>
              <a:t>name,String</a:t>
            </a:r>
            <a:r>
              <a:rPr lang="en-US" sz="1700" dirty="0">
                <a:solidFill>
                  <a:srgbClr val="000000"/>
                </a:solidFill>
                <a:latin typeface="verdana" panose="020B0604030504040204" pitchFamily="34" charset="0"/>
              </a:rPr>
              <a:t> </a:t>
            </a:r>
            <a:r>
              <a:rPr lang="en-US" sz="1700" dirty="0" err="1">
                <a:solidFill>
                  <a:srgbClr val="000000"/>
                </a:solidFill>
                <a:latin typeface="verdana" panose="020B0604030504040204" pitchFamily="34" charset="0"/>
              </a:rPr>
              <a:t>course,</a:t>
            </a:r>
            <a:r>
              <a:rPr lang="en-US" sz="1700" b="1" dirty="0" err="1">
                <a:solidFill>
                  <a:srgbClr val="006699"/>
                </a:solidFill>
                <a:latin typeface="verdana" panose="020B0604030504040204" pitchFamily="34" charset="0"/>
              </a:rPr>
              <a:t>float</a:t>
            </a:r>
            <a:r>
              <a:rPr lang="en-US" sz="1700" dirty="0">
                <a:solidFill>
                  <a:srgbClr val="000000"/>
                </a:solidFill>
                <a:latin typeface="verdana" panose="020B0604030504040204" pitchFamily="34" charset="0"/>
              </a:rPr>
              <a:t> fee){  </a:t>
            </a:r>
          </a:p>
          <a:p>
            <a:pPr>
              <a:buFont typeface="+mj-lt"/>
              <a:buAutoNum type="arabicPeriod"/>
            </a:pPr>
            <a:r>
              <a:rPr lang="en-US" sz="1700" b="1" dirty="0">
                <a:solidFill>
                  <a:srgbClr val="006699"/>
                </a:solidFill>
                <a:latin typeface="verdana" panose="020B0604030504040204" pitchFamily="34" charset="0"/>
              </a:rPr>
              <a:t>this</a:t>
            </a:r>
            <a:r>
              <a:rPr lang="en-US" sz="1700" dirty="0">
                <a:solidFill>
                  <a:srgbClr val="000000"/>
                </a:solidFill>
                <a:latin typeface="verdana" panose="020B0604030504040204" pitchFamily="34" charset="0"/>
              </a:rPr>
              <a:t>(</a:t>
            </a:r>
            <a:r>
              <a:rPr lang="en-US" sz="1700" dirty="0" err="1">
                <a:solidFill>
                  <a:srgbClr val="000000"/>
                </a:solidFill>
                <a:latin typeface="verdana" panose="020B0604030504040204" pitchFamily="34" charset="0"/>
              </a:rPr>
              <a:t>rollno,name,course</a:t>
            </a:r>
            <a:r>
              <a:rPr lang="en-US" sz="1700" dirty="0">
                <a:solidFill>
                  <a:srgbClr val="000000"/>
                </a:solidFill>
                <a:latin typeface="verdana" panose="020B0604030504040204" pitchFamily="34" charset="0"/>
              </a:rPr>
              <a:t>);</a:t>
            </a:r>
            <a:r>
              <a:rPr lang="en-US" sz="1700" dirty="0">
                <a:solidFill>
                  <a:srgbClr val="008200"/>
                </a:solidFill>
                <a:latin typeface="verdana" panose="020B0604030504040204" pitchFamily="34" charset="0"/>
              </a:rPr>
              <a:t>//reusing constructor</a:t>
            </a:r>
            <a:r>
              <a:rPr lang="en-US" sz="1700" dirty="0">
                <a:solidFill>
                  <a:srgbClr val="000000"/>
                </a:solidFill>
                <a:latin typeface="verdana" panose="020B0604030504040204" pitchFamily="34" charset="0"/>
              </a:rPr>
              <a:t>  </a:t>
            </a:r>
          </a:p>
          <a:p>
            <a:pPr>
              <a:buFont typeface="+mj-lt"/>
              <a:buAutoNum type="arabicPeriod"/>
            </a:pPr>
            <a:r>
              <a:rPr lang="en-US" sz="1700" b="1" dirty="0" err="1">
                <a:solidFill>
                  <a:srgbClr val="006699"/>
                </a:solidFill>
                <a:latin typeface="verdana" panose="020B0604030504040204" pitchFamily="34" charset="0"/>
              </a:rPr>
              <a:t>this</a:t>
            </a:r>
            <a:r>
              <a:rPr lang="en-US" sz="1700" dirty="0" err="1">
                <a:solidFill>
                  <a:srgbClr val="000000"/>
                </a:solidFill>
                <a:latin typeface="verdana" panose="020B0604030504040204" pitchFamily="34" charset="0"/>
              </a:rPr>
              <a:t>.fee</a:t>
            </a:r>
            <a:r>
              <a:rPr lang="en-US" sz="1700" dirty="0">
                <a:solidFill>
                  <a:srgbClr val="000000"/>
                </a:solidFill>
                <a:latin typeface="verdana" panose="020B0604030504040204" pitchFamily="34" charset="0"/>
              </a:rPr>
              <a:t>=fee;  </a:t>
            </a:r>
          </a:p>
          <a:p>
            <a:pPr>
              <a:buFont typeface="+mj-lt"/>
              <a:buAutoNum type="arabicPeriod"/>
            </a:pPr>
            <a:r>
              <a:rPr lang="en-US" sz="1700" dirty="0">
                <a:solidFill>
                  <a:srgbClr val="000000"/>
                </a:solidFill>
                <a:latin typeface="verdana" panose="020B0604030504040204" pitchFamily="34" charset="0"/>
              </a:rPr>
              <a:t>}  </a:t>
            </a:r>
          </a:p>
          <a:p>
            <a:pPr>
              <a:buFont typeface="+mj-lt"/>
              <a:buAutoNum type="arabicPeriod"/>
            </a:pPr>
            <a:r>
              <a:rPr lang="en-US" sz="1700" b="1" dirty="0">
                <a:solidFill>
                  <a:srgbClr val="006699"/>
                </a:solidFill>
                <a:latin typeface="verdana" panose="020B0604030504040204" pitchFamily="34" charset="0"/>
              </a:rPr>
              <a:t>void</a:t>
            </a:r>
            <a:r>
              <a:rPr lang="en-US" sz="1700" dirty="0">
                <a:solidFill>
                  <a:srgbClr val="000000"/>
                </a:solidFill>
                <a:latin typeface="verdana" panose="020B0604030504040204" pitchFamily="34" charset="0"/>
              </a:rPr>
              <a:t> display(){</a:t>
            </a:r>
            <a:r>
              <a:rPr lang="en-US" sz="1700" dirty="0" err="1">
                <a:solidFill>
                  <a:srgbClr val="000000"/>
                </a:solidFill>
                <a:latin typeface="verdana" panose="020B0604030504040204" pitchFamily="34" charset="0"/>
              </a:rPr>
              <a:t>System.out.println</a:t>
            </a:r>
            <a:r>
              <a:rPr lang="en-US" sz="1700" dirty="0">
                <a:solidFill>
                  <a:srgbClr val="000000"/>
                </a:solidFill>
                <a:latin typeface="verdana" panose="020B0604030504040204" pitchFamily="34" charset="0"/>
              </a:rPr>
              <a:t>(</a:t>
            </a:r>
            <a:r>
              <a:rPr lang="en-US" sz="1700" dirty="0" err="1">
                <a:solidFill>
                  <a:srgbClr val="000000"/>
                </a:solidFill>
                <a:latin typeface="verdana" panose="020B0604030504040204" pitchFamily="34" charset="0"/>
              </a:rPr>
              <a:t>rollno</a:t>
            </a:r>
            <a:r>
              <a:rPr lang="en-US" sz="1700" dirty="0">
                <a:solidFill>
                  <a:srgbClr val="000000"/>
                </a:solidFill>
                <a:latin typeface="verdana" panose="020B0604030504040204" pitchFamily="34" charset="0"/>
              </a:rPr>
              <a:t>+</a:t>
            </a:r>
            <a:r>
              <a:rPr lang="en-US" sz="1700" dirty="0">
                <a:solidFill>
                  <a:srgbClr val="0000FF"/>
                </a:solidFill>
                <a:latin typeface="verdana" panose="020B0604030504040204" pitchFamily="34" charset="0"/>
              </a:rPr>
              <a:t>" "</a:t>
            </a:r>
            <a:r>
              <a:rPr lang="en-US" sz="1700" dirty="0">
                <a:solidFill>
                  <a:srgbClr val="000000"/>
                </a:solidFill>
                <a:latin typeface="verdana" panose="020B0604030504040204" pitchFamily="34" charset="0"/>
              </a:rPr>
              <a:t>+name+</a:t>
            </a:r>
            <a:r>
              <a:rPr lang="en-US" sz="1700" dirty="0">
                <a:solidFill>
                  <a:srgbClr val="0000FF"/>
                </a:solidFill>
                <a:latin typeface="verdana" panose="020B0604030504040204" pitchFamily="34" charset="0"/>
              </a:rPr>
              <a:t>" "</a:t>
            </a:r>
            <a:r>
              <a:rPr lang="en-US" sz="1700" dirty="0">
                <a:solidFill>
                  <a:srgbClr val="000000"/>
                </a:solidFill>
                <a:latin typeface="verdana" panose="020B0604030504040204" pitchFamily="34" charset="0"/>
              </a:rPr>
              <a:t>+course+</a:t>
            </a:r>
            <a:r>
              <a:rPr lang="en-US" sz="1700" dirty="0">
                <a:solidFill>
                  <a:srgbClr val="0000FF"/>
                </a:solidFill>
                <a:latin typeface="verdana" panose="020B0604030504040204" pitchFamily="34" charset="0"/>
              </a:rPr>
              <a:t>" "</a:t>
            </a:r>
            <a:r>
              <a:rPr lang="en-US" sz="1700" dirty="0">
                <a:solidFill>
                  <a:srgbClr val="000000"/>
                </a:solidFill>
                <a:latin typeface="verdana" panose="020B0604030504040204" pitchFamily="34" charset="0"/>
              </a:rPr>
              <a:t>+fee);}</a:t>
            </a:r>
          </a:p>
          <a:p>
            <a:pPr>
              <a:buFont typeface="+mj-lt"/>
              <a:buAutoNum type="arabicPeriod"/>
            </a:pPr>
            <a:r>
              <a:rPr lang="en-US" sz="1700" dirty="0">
                <a:solidFill>
                  <a:srgbClr val="000000"/>
                </a:solidFill>
                <a:latin typeface="verdana" panose="020B0604030504040204" pitchFamily="34" charset="0"/>
              </a:rPr>
              <a:t>}  </a:t>
            </a:r>
          </a:p>
          <a:p>
            <a:pPr>
              <a:buFont typeface="+mj-lt"/>
              <a:buAutoNum type="arabicPeriod"/>
            </a:pPr>
            <a:r>
              <a:rPr lang="en-US" sz="1700" b="1" dirty="0">
                <a:solidFill>
                  <a:srgbClr val="006699"/>
                </a:solidFill>
                <a:latin typeface="verdana" panose="020B0604030504040204" pitchFamily="34" charset="0"/>
              </a:rPr>
              <a:t>class</a:t>
            </a:r>
            <a:r>
              <a:rPr lang="en-US" sz="1700" dirty="0">
                <a:solidFill>
                  <a:srgbClr val="000000"/>
                </a:solidFill>
                <a:latin typeface="verdana" panose="020B0604030504040204" pitchFamily="34" charset="0"/>
              </a:rPr>
              <a:t> TestThis7{  </a:t>
            </a:r>
          </a:p>
          <a:p>
            <a:pPr>
              <a:buFont typeface="+mj-lt"/>
              <a:buAutoNum type="arabicPeriod"/>
            </a:pPr>
            <a:r>
              <a:rPr lang="en-US" sz="1700" b="1" dirty="0">
                <a:solidFill>
                  <a:srgbClr val="006699"/>
                </a:solidFill>
                <a:latin typeface="verdana" panose="020B0604030504040204" pitchFamily="34" charset="0"/>
              </a:rPr>
              <a:t>public</a:t>
            </a:r>
            <a:r>
              <a:rPr lang="en-US" sz="1700" dirty="0">
                <a:solidFill>
                  <a:srgbClr val="000000"/>
                </a:solidFill>
                <a:latin typeface="verdana" panose="020B0604030504040204" pitchFamily="34" charset="0"/>
              </a:rPr>
              <a:t> </a:t>
            </a:r>
            <a:r>
              <a:rPr lang="en-US" sz="1700" b="1" dirty="0">
                <a:solidFill>
                  <a:srgbClr val="006699"/>
                </a:solidFill>
                <a:latin typeface="verdana" panose="020B0604030504040204" pitchFamily="34" charset="0"/>
              </a:rPr>
              <a:t>static</a:t>
            </a:r>
            <a:r>
              <a:rPr lang="en-US" sz="1700" dirty="0">
                <a:solidFill>
                  <a:srgbClr val="000000"/>
                </a:solidFill>
                <a:latin typeface="verdana" panose="020B0604030504040204" pitchFamily="34" charset="0"/>
              </a:rPr>
              <a:t> </a:t>
            </a:r>
            <a:r>
              <a:rPr lang="en-US" sz="1700" b="1" dirty="0">
                <a:solidFill>
                  <a:srgbClr val="006699"/>
                </a:solidFill>
                <a:latin typeface="verdana" panose="020B0604030504040204" pitchFamily="34" charset="0"/>
              </a:rPr>
              <a:t>void</a:t>
            </a:r>
            <a:r>
              <a:rPr lang="en-US" sz="1700" dirty="0">
                <a:solidFill>
                  <a:srgbClr val="000000"/>
                </a:solidFill>
                <a:latin typeface="verdana" panose="020B0604030504040204" pitchFamily="34" charset="0"/>
              </a:rPr>
              <a:t> main(String </a:t>
            </a:r>
            <a:r>
              <a:rPr lang="en-US" sz="1700" dirty="0" err="1">
                <a:solidFill>
                  <a:srgbClr val="000000"/>
                </a:solidFill>
                <a:latin typeface="verdana" panose="020B0604030504040204" pitchFamily="34" charset="0"/>
              </a:rPr>
              <a:t>args</a:t>
            </a:r>
            <a:r>
              <a:rPr lang="en-US" sz="1700" dirty="0">
                <a:solidFill>
                  <a:srgbClr val="000000"/>
                </a:solidFill>
                <a:latin typeface="verdana" panose="020B0604030504040204" pitchFamily="34" charset="0"/>
              </a:rPr>
              <a:t>[]){  </a:t>
            </a:r>
          </a:p>
          <a:p>
            <a:pPr>
              <a:buFont typeface="+mj-lt"/>
              <a:buAutoNum type="arabicPeriod"/>
            </a:pPr>
            <a:r>
              <a:rPr lang="en-US" sz="1700" dirty="0">
                <a:solidFill>
                  <a:srgbClr val="000000"/>
                </a:solidFill>
                <a:latin typeface="verdana" panose="020B0604030504040204" pitchFamily="34" charset="0"/>
              </a:rPr>
              <a:t>Student s1=</a:t>
            </a:r>
            <a:r>
              <a:rPr lang="en-US" sz="1700" b="1" dirty="0">
                <a:solidFill>
                  <a:srgbClr val="006699"/>
                </a:solidFill>
                <a:latin typeface="verdana" panose="020B0604030504040204" pitchFamily="34" charset="0"/>
              </a:rPr>
              <a:t>new</a:t>
            </a:r>
            <a:r>
              <a:rPr lang="en-US" sz="1700" dirty="0">
                <a:solidFill>
                  <a:srgbClr val="000000"/>
                </a:solidFill>
                <a:latin typeface="verdana" panose="020B0604030504040204" pitchFamily="34" charset="0"/>
              </a:rPr>
              <a:t> Student(</a:t>
            </a:r>
            <a:r>
              <a:rPr lang="en-US" sz="1700" dirty="0">
                <a:solidFill>
                  <a:srgbClr val="C00000"/>
                </a:solidFill>
                <a:latin typeface="verdana" panose="020B0604030504040204" pitchFamily="34" charset="0"/>
              </a:rPr>
              <a:t>111</a:t>
            </a:r>
            <a:r>
              <a:rPr lang="en-US" sz="1700" dirty="0">
                <a:solidFill>
                  <a:srgbClr val="000000"/>
                </a:solidFill>
                <a:latin typeface="verdana" panose="020B0604030504040204" pitchFamily="34" charset="0"/>
              </a:rPr>
              <a:t>,</a:t>
            </a:r>
            <a:r>
              <a:rPr lang="en-US" sz="1700" dirty="0">
                <a:solidFill>
                  <a:srgbClr val="0000FF"/>
                </a:solidFill>
                <a:latin typeface="verdana" panose="020B0604030504040204" pitchFamily="34" charset="0"/>
              </a:rPr>
              <a:t>"ankit"</a:t>
            </a:r>
            <a:r>
              <a:rPr lang="en-US" sz="1700" dirty="0">
                <a:solidFill>
                  <a:srgbClr val="000000"/>
                </a:solidFill>
                <a:latin typeface="verdana" panose="020B0604030504040204" pitchFamily="34" charset="0"/>
              </a:rPr>
              <a:t>,</a:t>
            </a:r>
            <a:r>
              <a:rPr lang="en-US" sz="1700" dirty="0">
                <a:solidFill>
                  <a:srgbClr val="0000FF"/>
                </a:solidFill>
                <a:latin typeface="verdana" panose="020B0604030504040204" pitchFamily="34" charset="0"/>
              </a:rPr>
              <a:t>"java"</a:t>
            </a:r>
            <a:r>
              <a:rPr lang="en-US" sz="1700" dirty="0">
                <a:solidFill>
                  <a:srgbClr val="000000"/>
                </a:solidFill>
                <a:latin typeface="verdana" panose="020B0604030504040204" pitchFamily="34" charset="0"/>
              </a:rPr>
              <a:t>);  </a:t>
            </a:r>
          </a:p>
          <a:p>
            <a:pPr>
              <a:buFont typeface="+mj-lt"/>
              <a:buAutoNum type="arabicPeriod"/>
            </a:pPr>
            <a:r>
              <a:rPr lang="en-US" sz="1700" dirty="0">
                <a:solidFill>
                  <a:srgbClr val="000000"/>
                </a:solidFill>
                <a:latin typeface="verdana" panose="020B0604030504040204" pitchFamily="34" charset="0"/>
              </a:rPr>
              <a:t>Student s2=</a:t>
            </a:r>
            <a:r>
              <a:rPr lang="en-US" sz="1700" b="1" dirty="0">
                <a:solidFill>
                  <a:srgbClr val="006699"/>
                </a:solidFill>
                <a:latin typeface="verdana" panose="020B0604030504040204" pitchFamily="34" charset="0"/>
              </a:rPr>
              <a:t>new</a:t>
            </a:r>
            <a:r>
              <a:rPr lang="en-US" sz="1700" dirty="0">
                <a:solidFill>
                  <a:srgbClr val="000000"/>
                </a:solidFill>
                <a:latin typeface="verdana" panose="020B0604030504040204" pitchFamily="34" charset="0"/>
              </a:rPr>
              <a:t> Student(</a:t>
            </a:r>
            <a:r>
              <a:rPr lang="en-US" sz="1700" dirty="0">
                <a:solidFill>
                  <a:srgbClr val="C00000"/>
                </a:solidFill>
                <a:latin typeface="verdana" panose="020B0604030504040204" pitchFamily="34" charset="0"/>
              </a:rPr>
              <a:t>112</a:t>
            </a:r>
            <a:r>
              <a:rPr lang="en-US" sz="1700" dirty="0">
                <a:solidFill>
                  <a:srgbClr val="000000"/>
                </a:solidFill>
                <a:latin typeface="verdana" panose="020B0604030504040204" pitchFamily="34" charset="0"/>
              </a:rPr>
              <a:t>,</a:t>
            </a:r>
            <a:r>
              <a:rPr lang="en-US" sz="1700" dirty="0">
                <a:solidFill>
                  <a:srgbClr val="0000FF"/>
                </a:solidFill>
                <a:latin typeface="verdana" panose="020B0604030504040204" pitchFamily="34" charset="0"/>
              </a:rPr>
              <a:t>"sumit"</a:t>
            </a:r>
            <a:r>
              <a:rPr lang="en-US" sz="1700" dirty="0">
                <a:solidFill>
                  <a:srgbClr val="000000"/>
                </a:solidFill>
                <a:latin typeface="verdana" panose="020B0604030504040204" pitchFamily="34" charset="0"/>
              </a:rPr>
              <a:t>,</a:t>
            </a:r>
            <a:r>
              <a:rPr lang="en-US" sz="1700" dirty="0">
                <a:solidFill>
                  <a:srgbClr val="0000FF"/>
                </a:solidFill>
                <a:latin typeface="verdana" panose="020B0604030504040204" pitchFamily="34" charset="0"/>
              </a:rPr>
              <a:t>"java"</a:t>
            </a:r>
            <a:r>
              <a:rPr lang="en-US" sz="1700" dirty="0">
                <a:solidFill>
                  <a:srgbClr val="000000"/>
                </a:solidFill>
                <a:latin typeface="verdana" panose="020B0604030504040204" pitchFamily="34" charset="0"/>
              </a:rPr>
              <a:t>,6000);  </a:t>
            </a:r>
          </a:p>
          <a:p>
            <a:pPr>
              <a:buFont typeface="+mj-lt"/>
              <a:buAutoNum type="arabicPeriod"/>
            </a:pPr>
            <a:r>
              <a:rPr lang="en-US" sz="1700" dirty="0">
                <a:solidFill>
                  <a:srgbClr val="000000"/>
                </a:solidFill>
                <a:latin typeface="verdana" panose="020B0604030504040204" pitchFamily="34" charset="0"/>
              </a:rPr>
              <a:t>s1.display();  </a:t>
            </a:r>
          </a:p>
          <a:p>
            <a:pPr>
              <a:buFont typeface="+mj-lt"/>
              <a:buAutoNum type="arabicPeriod"/>
            </a:pPr>
            <a:r>
              <a:rPr lang="en-US" sz="1700" dirty="0">
                <a:solidFill>
                  <a:srgbClr val="000000"/>
                </a:solidFill>
                <a:latin typeface="verdana" panose="020B0604030504040204" pitchFamily="34" charset="0"/>
              </a:rPr>
              <a:t>s2.display();  </a:t>
            </a:r>
          </a:p>
          <a:p>
            <a:pPr>
              <a:buFont typeface="+mj-lt"/>
              <a:buAutoNum type="arabicPeriod"/>
            </a:pPr>
            <a:r>
              <a:rPr lang="en-US" sz="1700" dirty="0">
                <a:solidFill>
                  <a:srgbClr val="000000"/>
                </a:solidFill>
                <a:latin typeface="verdana" panose="020B0604030504040204" pitchFamily="34" charset="0"/>
              </a:rPr>
              <a:t>}}  </a:t>
            </a:r>
          </a:p>
        </p:txBody>
      </p:sp>
      <p:sp>
        <p:nvSpPr>
          <p:cNvPr id="5" name="Rectangle 1"/>
          <p:cNvSpPr>
            <a:spLocks noChangeArrowheads="1"/>
          </p:cNvSpPr>
          <p:nvPr/>
        </p:nvSpPr>
        <p:spPr bwMode="auto">
          <a:xfrm>
            <a:off x="5900077" y="1447800"/>
            <a:ext cx="2083339" cy="8309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sz="1650" dirty="0">
                <a:solidFill>
                  <a:srgbClr val="000000"/>
                </a:solidFill>
                <a:latin typeface="Verdana" panose="020B0604030504040204" pitchFamily="34" charset="0"/>
              </a:rPr>
              <a:t>Output:</a:t>
            </a:r>
            <a:endParaRPr lang="en-US" sz="1650" dirty="0"/>
          </a:p>
          <a:p>
            <a:pPr defTabSz="685800"/>
            <a:r>
              <a:rPr lang="en-US" sz="1650" dirty="0">
                <a:solidFill>
                  <a:srgbClr val="000000"/>
                </a:solidFill>
                <a:latin typeface="Arial Unicode MS" panose="020B0604020202020204" pitchFamily="34" charset="-128"/>
              </a:rPr>
              <a:t>111 </a:t>
            </a:r>
            <a:r>
              <a:rPr lang="en-US" sz="1650" dirty="0" err="1">
                <a:solidFill>
                  <a:srgbClr val="000000"/>
                </a:solidFill>
                <a:latin typeface="Arial Unicode MS" panose="020B0604020202020204" pitchFamily="34" charset="-128"/>
              </a:rPr>
              <a:t>ankit</a:t>
            </a:r>
            <a:r>
              <a:rPr lang="en-US" sz="1650" dirty="0">
                <a:solidFill>
                  <a:srgbClr val="000000"/>
                </a:solidFill>
                <a:latin typeface="Arial Unicode MS" panose="020B0604020202020204" pitchFamily="34" charset="-128"/>
              </a:rPr>
              <a:t> java null </a:t>
            </a:r>
          </a:p>
          <a:p>
            <a:pPr defTabSz="685800"/>
            <a:r>
              <a:rPr lang="en-US" sz="1650" dirty="0">
                <a:solidFill>
                  <a:srgbClr val="000000"/>
                </a:solidFill>
                <a:latin typeface="Arial Unicode MS" panose="020B0604020202020204" pitchFamily="34" charset="-128"/>
              </a:rPr>
              <a:t>112 </a:t>
            </a:r>
            <a:r>
              <a:rPr lang="en-US" sz="1650" dirty="0" err="1">
                <a:solidFill>
                  <a:srgbClr val="000000"/>
                </a:solidFill>
                <a:latin typeface="Arial Unicode MS" panose="020B0604020202020204" pitchFamily="34" charset="-128"/>
              </a:rPr>
              <a:t>sumit</a:t>
            </a:r>
            <a:r>
              <a:rPr lang="en-US" sz="1650" dirty="0">
                <a:solidFill>
                  <a:srgbClr val="000000"/>
                </a:solidFill>
                <a:latin typeface="Arial Unicode MS" panose="020B0604020202020204" pitchFamily="34" charset="-128"/>
              </a:rPr>
              <a:t> java 6000</a:t>
            </a:r>
            <a:endParaRPr lang="en-US" sz="1650" dirty="0"/>
          </a:p>
        </p:txBody>
      </p:sp>
      <p:sp>
        <p:nvSpPr>
          <p:cNvPr id="6" name="Rectangle 5"/>
          <p:cNvSpPr/>
          <p:nvPr/>
        </p:nvSpPr>
        <p:spPr>
          <a:xfrm>
            <a:off x="6045960" y="4953000"/>
            <a:ext cx="2497016" cy="507831"/>
          </a:xfrm>
          <a:prstGeom prst="rect">
            <a:avLst/>
          </a:prstGeom>
          <a:ln>
            <a:solidFill>
              <a:schemeClr val="tx1"/>
            </a:solidFill>
          </a:ln>
        </p:spPr>
        <p:txBody>
          <a:bodyPr wrap="square">
            <a:spAutoFit/>
          </a:bodyPr>
          <a:lstStyle/>
          <a:p>
            <a:r>
              <a:rPr lang="en-US" sz="1350" dirty="0">
                <a:solidFill>
                  <a:srgbClr val="008000"/>
                </a:solidFill>
                <a:latin typeface="Arial" panose="020B0604020202020204" pitchFamily="34" charset="0"/>
              </a:rPr>
              <a:t>Rule: Call to this() must be the first statement in constructor.</a:t>
            </a:r>
          </a:p>
        </p:txBody>
      </p:sp>
      <p:sp>
        <p:nvSpPr>
          <p:cNvPr id="3" name="Slide Number Placeholder 2"/>
          <p:cNvSpPr>
            <a:spLocks noGrp="1"/>
          </p:cNvSpPr>
          <p:nvPr>
            <p:ph type="sldNum" sz="quarter" idx="12"/>
          </p:nvPr>
        </p:nvSpPr>
        <p:spPr/>
        <p:txBody>
          <a:bodyPr/>
          <a:lstStyle/>
          <a:p>
            <a:fld id="{B33FD7AC-4E70-4449-90C6-D1F4BFDDBE11}" type="slidenum">
              <a:rPr lang="en-US" smtClean="0"/>
              <a:t>21</a:t>
            </a:fld>
            <a:endParaRPr lang="en-US"/>
          </a:p>
        </p:txBody>
      </p:sp>
    </p:spTree>
    <p:extLst>
      <p:ext uri="{BB962C8B-B14F-4D97-AF65-F5344CB8AC3E}">
        <p14:creationId xmlns:p14="http://schemas.microsoft.com/office/powerpoint/2010/main" val="1034531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9042" y="542714"/>
            <a:ext cx="8841546" cy="5847755"/>
          </a:xfrm>
          <a:prstGeom prst="rect">
            <a:avLst/>
          </a:prstGeom>
          <a:ln>
            <a:solidFill>
              <a:schemeClr val="tx1"/>
            </a:solidFill>
          </a:ln>
        </p:spPr>
        <p:txBody>
          <a:bodyPr wrap="square">
            <a:spAutoFit/>
          </a:bodyPr>
          <a:lstStyle/>
          <a:p>
            <a:pPr>
              <a:buFont typeface="+mj-lt"/>
              <a:buAutoNum type="arabicPeriod"/>
            </a:pPr>
            <a:r>
              <a:rPr lang="en-US" sz="1700" b="1" dirty="0">
                <a:solidFill>
                  <a:srgbClr val="006699"/>
                </a:solidFill>
                <a:latin typeface="verdana" panose="020B0604030504040204" pitchFamily="34" charset="0"/>
              </a:rPr>
              <a:t>class</a:t>
            </a:r>
            <a:r>
              <a:rPr lang="en-US" sz="1700" dirty="0">
                <a:solidFill>
                  <a:srgbClr val="000000"/>
                </a:solidFill>
                <a:latin typeface="verdana" panose="020B0604030504040204" pitchFamily="34" charset="0"/>
              </a:rPr>
              <a:t> Student{  </a:t>
            </a:r>
          </a:p>
          <a:p>
            <a:pPr>
              <a:buFont typeface="+mj-lt"/>
              <a:buAutoNum type="arabicPeriod"/>
            </a:pPr>
            <a:r>
              <a:rPr lang="en-US" sz="1700" b="1" dirty="0" err="1">
                <a:solidFill>
                  <a:srgbClr val="006699"/>
                </a:solidFill>
                <a:latin typeface="verdana" panose="020B0604030504040204" pitchFamily="34" charset="0"/>
              </a:rPr>
              <a:t>int</a:t>
            </a:r>
            <a:r>
              <a:rPr lang="en-US" sz="1700" dirty="0">
                <a:solidFill>
                  <a:srgbClr val="000000"/>
                </a:solidFill>
                <a:latin typeface="verdana" panose="020B0604030504040204" pitchFamily="34" charset="0"/>
              </a:rPr>
              <a:t> </a:t>
            </a:r>
            <a:r>
              <a:rPr lang="en-US" sz="1700" dirty="0" err="1">
                <a:solidFill>
                  <a:srgbClr val="000000"/>
                </a:solidFill>
                <a:latin typeface="verdana" panose="020B0604030504040204" pitchFamily="34" charset="0"/>
              </a:rPr>
              <a:t>rollno</a:t>
            </a:r>
            <a:r>
              <a:rPr lang="en-US" sz="1700" dirty="0">
                <a:solidFill>
                  <a:srgbClr val="000000"/>
                </a:solidFill>
                <a:latin typeface="verdana" panose="020B0604030504040204" pitchFamily="34" charset="0"/>
              </a:rPr>
              <a:t>;  </a:t>
            </a:r>
          </a:p>
          <a:p>
            <a:pPr>
              <a:buFont typeface="+mj-lt"/>
              <a:buAutoNum type="arabicPeriod"/>
            </a:pPr>
            <a:r>
              <a:rPr lang="en-US" sz="1700" dirty="0">
                <a:solidFill>
                  <a:srgbClr val="000000"/>
                </a:solidFill>
                <a:latin typeface="verdana" panose="020B0604030504040204" pitchFamily="34" charset="0"/>
              </a:rPr>
              <a:t>String </a:t>
            </a:r>
            <a:r>
              <a:rPr lang="en-US" sz="1700" dirty="0" err="1">
                <a:solidFill>
                  <a:srgbClr val="000000"/>
                </a:solidFill>
                <a:latin typeface="verdana" panose="020B0604030504040204" pitchFamily="34" charset="0"/>
              </a:rPr>
              <a:t>name,course</a:t>
            </a:r>
            <a:r>
              <a:rPr lang="en-US" sz="1700" dirty="0">
                <a:solidFill>
                  <a:srgbClr val="000000"/>
                </a:solidFill>
                <a:latin typeface="verdana" panose="020B0604030504040204" pitchFamily="34" charset="0"/>
              </a:rPr>
              <a:t>;  </a:t>
            </a:r>
          </a:p>
          <a:p>
            <a:pPr>
              <a:buFont typeface="+mj-lt"/>
              <a:buAutoNum type="arabicPeriod"/>
            </a:pPr>
            <a:r>
              <a:rPr lang="en-US" sz="1700" b="1" dirty="0">
                <a:solidFill>
                  <a:srgbClr val="006699"/>
                </a:solidFill>
                <a:latin typeface="verdana" panose="020B0604030504040204" pitchFamily="34" charset="0"/>
              </a:rPr>
              <a:t>float</a:t>
            </a:r>
            <a:r>
              <a:rPr lang="en-US" sz="1700" dirty="0">
                <a:solidFill>
                  <a:srgbClr val="000000"/>
                </a:solidFill>
                <a:latin typeface="verdana" panose="020B0604030504040204" pitchFamily="34" charset="0"/>
              </a:rPr>
              <a:t> fee;  </a:t>
            </a:r>
          </a:p>
          <a:p>
            <a:pPr>
              <a:buFont typeface="+mj-lt"/>
              <a:buAutoNum type="arabicPeriod"/>
            </a:pPr>
            <a:r>
              <a:rPr lang="en-US" sz="1700" dirty="0">
                <a:solidFill>
                  <a:srgbClr val="000000"/>
                </a:solidFill>
                <a:latin typeface="verdana" panose="020B0604030504040204" pitchFamily="34" charset="0"/>
              </a:rPr>
              <a:t>Student(</a:t>
            </a:r>
            <a:r>
              <a:rPr lang="en-US" sz="1700" b="1" dirty="0" err="1">
                <a:solidFill>
                  <a:srgbClr val="006699"/>
                </a:solidFill>
                <a:latin typeface="verdana" panose="020B0604030504040204" pitchFamily="34" charset="0"/>
              </a:rPr>
              <a:t>int</a:t>
            </a:r>
            <a:r>
              <a:rPr lang="en-US" sz="1700" dirty="0">
                <a:solidFill>
                  <a:srgbClr val="000000"/>
                </a:solidFill>
                <a:latin typeface="verdana" panose="020B0604030504040204" pitchFamily="34" charset="0"/>
              </a:rPr>
              <a:t> </a:t>
            </a:r>
            <a:r>
              <a:rPr lang="en-US" sz="1700" dirty="0" err="1">
                <a:solidFill>
                  <a:srgbClr val="000000"/>
                </a:solidFill>
                <a:latin typeface="verdana" panose="020B0604030504040204" pitchFamily="34" charset="0"/>
              </a:rPr>
              <a:t>rollno,String</a:t>
            </a:r>
            <a:r>
              <a:rPr lang="en-US" sz="1700" dirty="0">
                <a:solidFill>
                  <a:srgbClr val="000000"/>
                </a:solidFill>
                <a:latin typeface="verdana" panose="020B0604030504040204" pitchFamily="34" charset="0"/>
              </a:rPr>
              <a:t> </a:t>
            </a:r>
            <a:r>
              <a:rPr lang="en-US" sz="1700" dirty="0" err="1">
                <a:solidFill>
                  <a:srgbClr val="000000"/>
                </a:solidFill>
                <a:latin typeface="verdana" panose="020B0604030504040204" pitchFamily="34" charset="0"/>
              </a:rPr>
              <a:t>name,String</a:t>
            </a:r>
            <a:r>
              <a:rPr lang="en-US" sz="1700" dirty="0">
                <a:solidFill>
                  <a:srgbClr val="000000"/>
                </a:solidFill>
                <a:latin typeface="verdana" panose="020B0604030504040204" pitchFamily="34" charset="0"/>
              </a:rPr>
              <a:t> course){  </a:t>
            </a:r>
          </a:p>
          <a:p>
            <a:pPr>
              <a:buFont typeface="+mj-lt"/>
              <a:buAutoNum type="arabicPeriod"/>
            </a:pPr>
            <a:r>
              <a:rPr lang="en-US" sz="1700" b="1" dirty="0" err="1">
                <a:solidFill>
                  <a:srgbClr val="006699"/>
                </a:solidFill>
                <a:latin typeface="verdana" panose="020B0604030504040204" pitchFamily="34" charset="0"/>
              </a:rPr>
              <a:t>this</a:t>
            </a:r>
            <a:r>
              <a:rPr lang="en-US" sz="1700" dirty="0" err="1">
                <a:solidFill>
                  <a:srgbClr val="000000"/>
                </a:solidFill>
                <a:latin typeface="verdana" panose="020B0604030504040204" pitchFamily="34" charset="0"/>
              </a:rPr>
              <a:t>.rollno</a:t>
            </a:r>
            <a:r>
              <a:rPr lang="en-US" sz="1700" dirty="0">
                <a:solidFill>
                  <a:srgbClr val="000000"/>
                </a:solidFill>
                <a:latin typeface="verdana" panose="020B0604030504040204" pitchFamily="34" charset="0"/>
              </a:rPr>
              <a:t>=</a:t>
            </a:r>
            <a:r>
              <a:rPr lang="en-US" sz="1700" dirty="0" err="1">
                <a:solidFill>
                  <a:srgbClr val="000000"/>
                </a:solidFill>
                <a:latin typeface="verdana" panose="020B0604030504040204" pitchFamily="34" charset="0"/>
              </a:rPr>
              <a:t>rollno</a:t>
            </a:r>
            <a:r>
              <a:rPr lang="en-US" sz="1700" dirty="0">
                <a:solidFill>
                  <a:srgbClr val="000000"/>
                </a:solidFill>
                <a:latin typeface="verdana" panose="020B0604030504040204" pitchFamily="34" charset="0"/>
              </a:rPr>
              <a:t>;  </a:t>
            </a:r>
          </a:p>
          <a:p>
            <a:pPr>
              <a:buFont typeface="+mj-lt"/>
              <a:buAutoNum type="arabicPeriod"/>
            </a:pPr>
            <a:r>
              <a:rPr lang="en-US" sz="1700" b="1" dirty="0">
                <a:solidFill>
                  <a:srgbClr val="006699"/>
                </a:solidFill>
                <a:latin typeface="verdana" panose="020B0604030504040204" pitchFamily="34" charset="0"/>
              </a:rPr>
              <a:t>this</a:t>
            </a:r>
            <a:r>
              <a:rPr lang="en-US" sz="1700" dirty="0">
                <a:solidFill>
                  <a:srgbClr val="000000"/>
                </a:solidFill>
                <a:latin typeface="verdana" panose="020B0604030504040204" pitchFamily="34" charset="0"/>
              </a:rPr>
              <a:t>.name=name;  </a:t>
            </a:r>
          </a:p>
          <a:p>
            <a:pPr>
              <a:buFont typeface="+mj-lt"/>
              <a:buAutoNum type="arabicPeriod"/>
            </a:pPr>
            <a:r>
              <a:rPr lang="en-US" sz="1700" b="1" dirty="0" err="1">
                <a:solidFill>
                  <a:srgbClr val="006699"/>
                </a:solidFill>
                <a:latin typeface="verdana" panose="020B0604030504040204" pitchFamily="34" charset="0"/>
              </a:rPr>
              <a:t>this</a:t>
            </a:r>
            <a:r>
              <a:rPr lang="en-US" sz="1700" dirty="0" err="1">
                <a:solidFill>
                  <a:srgbClr val="000000"/>
                </a:solidFill>
                <a:latin typeface="verdana" panose="020B0604030504040204" pitchFamily="34" charset="0"/>
              </a:rPr>
              <a:t>.course</a:t>
            </a:r>
            <a:r>
              <a:rPr lang="en-US" sz="1700" dirty="0">
                <a:solidFill>
                  <a:srgbClr val="000000"/>
                </a:solidFill>
                <a:latin typeface="verdana" panose="020B0604030504040204" pitchFamily="34" charset="0"/>
              </a:rPr>
              <a:t>=course;  </a:t>
            </a:r>
          </a:p>
          <a:p>
            <a:pPr>
              <a:buFont typeface="+mj-lt"/>
              <a:buAutoNum type="arabicPeriod"/>
            </a:pPr>
            <a:r>
              <a:rPr lang="en-US" sz="1700" dirty="0">
                <a:solidFill>
                  <a:srgbClr val="000000"/>
                </a:solidFill>
                <a:latin typeface="verdana" panose="020B0604030504040204" pitchFamily="34" charset="0"/>
              </a:rPr>
              <a:t>}  </a:t>
            </a:r>
          </a:p>
          <a:p>
            <a:pPr>
              <a:buFont typeface="+mj-lt"/>
              <a:buAutoNum type="arabicPeriod"/>
            </a:pPr>
            <a:r>
              <a:rPr lang="en-US" sz="1700" dirty="0">
                <a:solidFill>
                  <a:srgbClr val="000000"/>
                </a:solidFill>
                <a:latin typeface="verdana" panose="020B0604030504040204" pitchFamily="34" charset="0"/>
              </a:rPr>
              <a:t>Student(</a:t>
            </a:r>
            <a:r>
              <a:rPr lang="en-US" sz="1700" b="1" dirty="0" err="1">
                <a:solidFill>
                  <a:srgbClr val="006699"/>
                </a:solidFill>
                <a:latin typeface="verdana" panose="020B0604030504040204" pitchFamily="34" charset="0"/>
              </a:rPr>
              <a:t>int</a:t>
            </a:r>
            <a:r>
              <a:rPr lang="en-US" sz="1700" dirty="0">
                <a:solidFill>
                  <a:srgbClr val="000000"/>
                </a:solidFill>
                <a:latin typeface="verdana" panose="020B0604030504040204" pitchFamily="34" charset="0"/>
              </a:rPr>
              <a:t> </a:t>
            </a:r>
            <a:r>
              <a:rPr lang="en-US" sz="1700" dirty="0" err="1">
                <a:solidFill>
                  <a:srgbClr val="000000"/>
                </a:solidFill>
                <a:latin typeface="verdana" panose="020B0604030504040204" pitchFamily="34" charset="0"/>
              </a:rPr>
              <a:t>rollno,String</a:t>
            </a:r>
            <a:r>
              <a:rPr lang="en-US" sz="1700" dirty="0">
                <a:solidFill>
                  <a:srgbClr val="000000"/>
                </a:solidFill>
                <a:latin typeface="verdana" panose="020B0604030504040204" pitchFamily="34" charset="0"/>
              </a:rPr>
              <a:t> </a:t>
            </a:r>
            <a:r>
              <a:rPr lang="en-US" sz="1700" dirty="0" err="1">
                <a:solidFill>
                  <a:srgbClr val="000000"/>
                </a:solidFill>
                <a:latin typeface="verdana" panose="020B0604030504040204" pitchFamily="34" charset="0"/>
              </a:rPr>
              <a:t>name,String</a:t>
            </a:r>
            <a:r>
              <a:rPr lang="en-US" sz="1700" dirty="0">
                <a:solidFill>
                  <a:srgbClr val="000000"/>
                </a:solidFill>
                <a:latin typeface="verdana" panose="020B0604030504040204" pitchFamily="34" charset="0"/>
              </a:rPr>
              <a:t> </a:t>
            </a:r>
            <a:r>
              <a:rPr lang="en-US" sz="1700" dirty="0" err="1">
                <a:solidFill>
                  <a:srgbClr val="000000"/>
                </a:solidFill>
                <a:latin typeface="verdana" panose="020B0604030504040204" pitchFamily="34" charset="0"/>
              </a:rPr>
              <a:t>course,</a:t>
            </a:r>
            <a:r>
              <a:rPr lang="en-US" sz="1700" b="1" dirty="0" err="1">
                <a:solidFill>
                  <a:srgbClr val="006699"/>
                </a:solidFill>
                <a:latin typeface="verdana" panose="020B0604030504040204" pitchFamily="34" charset="0"/>
              </a:rPr>
              <a:t>float</a:t>
            </a:r>
            <a:r>
              <a:rPr lang="en-US" sz="1700" dirty="0">
                <a:solidFill>
                  <a:srgbClr val="000000"/>
                </a:solidFill>
                <a:latin typeface="verdana" panose="020B0604030504040204" pitchFamily="34" charset="0"/>
              </a:rPr>
              <a:t> fee){  </a:t>
            </a:r>
          </a:p>
          <a:p>
            <a:pPr>
              <a:buFont typeface="+mj-lt"/>
              <a:buAutoNum type="arabicPeriod"/>
            </a:pPr>
            <a:r>
              <a:rPr lang="en-US" sz="1700" b="1" dirty="0" err="1">
                <a:solidFill>
                  <a:srgbClr val="006699"/>
                </a:solidFill>
                <a:latin typeface="verdana" panose="020B0604030504040204" pitchFamily="34" charset="0"/>
              </a:rPr>
              <a:t>this</a:t>
            </a:r>
            <a:r>
              <a:rPr lang="en-US" sz="1700" dirty="0" err="1">
                <a:solidFill>
                  <a:srgbClr val="000000"/>
                </a:solidFill>
                <a:latin typeface="verdana" panose="020B0604030504040204" pitchFamily="34" charset="0"/>
              </a:rPr>
              <a:t>.fee</a:t>
            </a:r>
            <a:r>
              <a:rPr lang="en-US" sz="1700" dirty="0">
                <a:solidFill>
                  <a:srgbClr val="000000"/>
                </a:solidFill>
                <a:latin typeface="verdana" panose="020B0604030504040204" pitchFamily="34" charset="0"/>
              </a:rPr>
              <a:t>=fee;  </a:t>
            </a:r>
          </a:p>
          <a:p>
            <a:pPr>
              <a:buFont typeface="+mj-lt"/>
              <a:buAutoNum type="arabicPeriod"/>
            </a:pPr>
            <a:r>
              <a:rPr lang="en-US" sz="1700" b="1" dirty="0">
                <a:solidFill>
                  <a:srgbClr val="006699"/>
                </a:solidFill>
                <a:latin typeface="verdana" panose="020B0604030504040204" pitchFamily="34" charset="0"/>
              </a:rPr>
              <a:t>this</a:t>
            </a:r>
            <a:r>
              <a:rPr lang="en-US" sz="1700" dirty="0">
                <a:solidFill>
                  <a:srgbClr val="000000"/>
                </a:solidFill>
                <a:latin typeface="verdana" panose="020B0604030504040204" pitchFamily="34" charset="0"/>
              </a:rPr>
              <a:t>(</a:t>
            </a:r>
            <a:r>
              <a:rPr lang="en-US" sz="1700" dirty="0" err="1">
                <a:solidFill>
                  <a:srgbClr val="000000"/>
                </a:solidFill>
                <a:latin typeface="verdana" panose="020B0604030504040204" pitchFamily="34" charset="0"/>
              </a:rPr>
              <a:t>rollno,name,course</a:t>
            </a:r>
            <a:r>
              <a:rPr lang="en-US" sz="1700" dirty="0">
                <a:solidFill>
                  <a:srgbClr val="000000"/>
                </a:solidFill>
                <a:latin typeface="verdana" panose="020B0604030504040204" pitchFamily="34" charset="0"/>
              </a:rPr>
              <a:t>);</a:t>
            </a:r>
            <a:r>
              <a:rPr lang="en-US" sz="1700" dirty="0">
                <a:solidFill>
                  <a:srgbClr val="008200"/>
                </a:solidFill>
                <a:latin typeface="verdana" panose="020B0604030504040204" pitchFamily="34" charset="0"/>
              </a:rPr>
              <a:t>//</a:t>
            </a:r>
            <a:r>
              <a:rPr lang="en-US" sz="1700" dirty="0" err="1">
                <a:solidFill>
                  <a:srgbClr val="008200"/>
                </a:solidFill>
                <a:latin typeface="verdana" panose="020B0604030504040204" pitchFamily="34" charset="0"/>
              </a:rPr>
              <a:t>C.T.Error</a:t>
            </a:r>
            <a:r>
              <a:rPr lang="en-US" sz="1700" dirty="0">
                <a:solidFill>
                  <a:srgbClr val="000000"/>
                </a:solidFill>
                <a:latin typeface="verdana" panose="020B0604030504040204" pitchFamily="34" charset="0"/>
              </a:rPr>
              <a:t>  </a:t>
            </a:r>
          </a:p>
          <a:p>
            <a:pPr>
              <a:buFont typeface="+mj-lt"/>
              <a:buAutoNum type="arabicPeriod"/>
            </a:pPr>
            <a:r>
              <a:rPr lang="en-US" sz="1700" dirty="0">
                <a:solidFill>
                  <a:srgbClr val="000000"/>
                </a:solidFill>
                <a:latin typeface="verdana" panose="020B0604030504040204" pitchFamily="34" charset="0"/>
              </a:rPr>
              <a:t>}  </a:t>
            </a:r>
          </a:p>
          <a:p>
            <a:pPr>
              <a:buFont typeface="+mj-lt"/>
              <a:buAutoNum type="arabicPeriod"/>
            </a:pPr>
            <a:r>
              <a:rPr lang="en-US" sz="1700" b="1" dirty="0">
                <a:solidFill>
                  <a:srgbClr val="006699"/>
                </a:solidFill>
                <a:latin typeface="verdana" panose="020B0604030504040204" pitchFamily="34" charset="0"/>
              </a:rPr>
              <a:t>void</a:t>
            </a:r>
            <a:r>
              <a:rPr lang="en-US" sz="1700" dirty="0">
                <a:solidFill>
                  <a:srgbClr val="000000"/>
                </a:solidFill>
                <a:latin typeface="verdana" panose="020B0604030504040204" pitchFamily="34" charset="0"/>
              </a:rPr>
              <a:t> display(){</a:t>
            </a:r>
            <a:r>
              <a:rPr lang="en-US" sz="1700" dirty="0" err="1">
                <a:solidFill>
                  <a:srgbClr val="000000"/>
                </a:solidFill>
                <a:latin typeface="verdana" panose="020B0604030504040204" pitchFamily="34" charset="0"/>
              </a:rPr>
              <a:t>System.out.println</a:t>
            </a:r>
            <a:r>
              <a:rPr lang="en-US" sz="1700" dirty="0">
                <a:solidFill>
                  <a:srgbClr val="000000"/>
                </a:solidFill>
                <a:latin typeface="verdana" panose="020B0604030504040204" pitchFamily="34" charset="0"/>
              </a:rPr>
              <a:t>(</a:t>
            </a:r>
            <a:r>
              <a:rPr lang="en-US" sz="1700" dirty="0" err="1">
                <a:solidFill>
                  <a:srgbClr val="000000"/>
                </a:solidFill>
                <a:latin typeface="verdana" panose="020B0604030504040204" pitchFamily="34" charset="0"/>
              </a:rPr>
              <a:t>rollno</a:t>
            </a:r>
            <a:r>
              <a:rPr lang="en-US" sz="1700" dirty="0">
                <a:solidFill>
                  <a:srgbClr val="000000"/>
                </a:solidFill>
                <a:latin typeface="verdana" panose="020B0604030504040204" pitchFamily="34" charset="0"/>
              </a:rPr>
              <a:t>+</a:t>
            </a:r>
            <a:r>
              <a:rPr lang="en-US" sz="1700" dirty="0">
                <a:solidFill>
                  <a:srgbClr val="0000FF"/>
                </a:solidFill>
                <a:latin typeface="verdana" panose="020B0604030504040204" pitchFamily="34" charset="0"/>
              </a:rPr>
              <a:t>" "</a:t>
            </a:r>
            <a:r>
              <a:rPr lang="en-US" sz="1700" dirty="0">
                <a:solidFill>
                  <a:srgbClr val="000000"/>
                </a:solidFill>
                <a:latin typeface="verdana" panose="020B0604030504040204" pitchFamily="34" charset="0"/>
              </a:rPr>
              <a:t>+name+</a:t>
            </a:r>
            <a:r>
              <a:rPr lang="en-US" sz="1700" dirty="0">
                <a:solidFill>
                  <a:srgbClr val="0000FF"/>
                </a:solidFill>
                <a:latin typeface="verdana" panose="020B0604030504040204" pitchFamily="34" charset="0"/>
              </a:rPr>
              <a:t>" "</a:t>
            </a:r>
            <a:r>
              <a:rPr lang="en-US" sz="1700" dirty="0">
                <a:solidFill>
                  <a:srgbClr val="000000"/>
                </a:solidFill>
                <a:latin typeface="verdana" panose="020B0604030504040204" pitchFamily="34" charset="0"/>
              </a:rPr>
              <a:t>+course+</a:t>
            </a:r>
            <a:r>
              <a:rPr lang="en-US" sz="1700" dirty="0">
                <a:solidFill>
                  <a:srgbClr val="0000FF"/>
                </a:solidFill>
                <a:latin typeface="verdana" panose="020B0604030504040204" pitchFamily="34" charset="0"/>
              </a:rPr>
              <a:t>" "</a:t>
            </a:r>
            <a:r>
              <a:rPr lang="en-US" sz="1700" dirty="0">
                <a:solidFill>
                  <a:srgbClr val="000000"/>
                </a:solidFill>
                <a:latin typeface="verdana" panose="020B0604030504040204" pitchFamily="34" charset="0"/>
              </a:rPr>
              <a:t>+fee);}</a:t>
            </a:r>
          </a:p>
          <a:p>
            <a:pPr>
              <a:buFont typeface="+mj-lt"/>
              <a:buAutoNum type="arabicPeriod"/>
            </a:pPr>
            <a:r>
              <a:rPr lang="en-US" sz="1700" dirty="0">
                <a:solidFill>
                  <a:srgbClr val="000000"/>
                </a:solidFill>
                <a:latin typeface="verdana" panose="020B0604030504040204" pitchFamily="34" charset="0"/>
              </a:rPr>
              <a:t>}  </a:t>
            </a:r>
          </a:p>
          <a:p>
            <a:pPr>
              <a:buFont typeface="+mj-lt"/>
              <a:buAutoNum type="arabicPeriod"/>
            </a:pPr>
            <a:r>
              <a:rPr lang="en-US" sz="1700" b="1" dirty="0">
                <a:solidFill>
                  <a:srgbClr val="006699"/>
                </a:solidFill>
                <a:latin typeface="verdana" panose="020B0604030504040204" pitchFamily="34" charset="0"/>
              </a:rPr>
              <a:t>class</a:t>
            </a:r>
            <a:r>
              <a:rPr lang="en-US" sz="1700" dirty="0">
                <a:solidFill>
                  <a:srgbClr val="000000"/>
                </a:solidFill>
                <a:latin typeface="verdana" panose="020B0604030504040204" pitchFamily="34" charset="0"/>
              </a:rPr>
              <a:t> TestThis8{  </a:t>
            </a:r>
          </a:p>
          <a:p>
            <a:pPr>
              <a:buFont typeface="+mj-lt"/>
              <a:buAutoNum type="arabicPeriod"/>
            </a:pPr>
            <a:r>
              <a:rPr lang="en-US" sz="1700" b="1" dirty="0">
                <a:solidFill>
                  <a:srgbClr val="006699"/>
                </a:solidFill>
                <a:latin typeface="verdana" panose="020B0604030504040204" pitchFamily="34" charset="0"/>
              </a:rPr>
              <a:t>public</a:t>
            </a:r>
            <a:r>
              <a:rPr lang="en-US" sz="1700" dirty="0">
                <a:solidFill>
                  <a:srgbClr val="000000"/>
                </a:solidFill>
                <a:latin typeface="verdana" panose="020B0604030504040204" pitchFamily="34" charset="0"/>
              </a:rPr>
              <a:t> </a:t>
            </a:r>
            <a:r>
              <a:rPr lang="en-US" sz="1700" b="1" dirty="0">
                <a:solidFill>
                  <a:srgbClr val="006699"/>
                </a:solidFill>
                <a:latin typeface="verdana" panose="020B0604030504040204" pitchFamily="34" charset="0"/>
              </a:rPr>
              <a:t>static</a:t>
            </a:r>
            <a:r>
              <a:rPr lang="en-US" sz="1700" dirty="0">
                <a:solidFill>
                  <a:srgbClr val="000000"/>
                </a:solidFill>
                <a:latin typeface="verdana" panose="020B0604030504040204" pitchFamily="34" charset="0"/>
              </a:rPr>
              <a:t> </a:t>
            </a:r>
            <a:r>
              <a:rPr lang="en-US" sz="1700" b="1" dirty="0">
                <a:solidFill>
                  <a:srgbClr val="006699"/>
                </a:solidFill>
                <a:latin typeface="verdana" panose="020B0604030504040204" pitchFamily="34" charset="0"/>
              </a:rPr>
              <a:t>void</a:t>
            </a:r>
            <a:r>
              <a:rPr lang="en-US" sz="1700" dirty="0">
                <a:solidFill>
                  <a:srgbClr val="000000"/>
                </a:solidFill>
                <a:latin typeface="verdana" panose="020B0604030504040204" pitchFamily="34" charset="0"/>
              </a:rPr>
              <a:t> main(String </a:t>
            </a:r>
            <a:r>
              <a:rPr lang="en-US" sz="1700" dirty="0" err="1">
                <a:solidFill>
                  <a:srgbClr val="000000"/>
                </a:solidFill>
                <a:latin typeface="verdana" panose="020B0604030504040204" pitchFamily="34" charset="0"/>
              </a:rPr>
              <a:t>args</a:t>
            </a:r>
            <a:r>
              <a:rPr lang="en-US" sz="1700" dirty="0">
                <a:solidFill>
                  <a:srgbClr val="000000"/>
                </a:solidFill>
                <a:latin typeface="verdana" panose="020B0604030504040204" pitchFamily="34" charset="0"/>
              </a:rPr>
              <a:t>[]){  </a:t>
            </a:r>
          </a:p>
          <a:p>
            <a:pPr>
              <a:buFont typeface="+mj-lt"/>
              <a:buAutoNum type="arabicPeriod"/>
            </a:pPr>
            <a:r>
              <a:rPr lang="en-US" sz="1700" dirty="0">
                <a:solidFill>
                  <a:srgbClr val="000000"/>
                </a:solidFill>
                <a:latin typeface="verdana" panose="020B0604030504040204" pitchFamily="34" charset="0"/>
              </a:rPr>
              <a:t>Student s1=</a:t>
            </a:r>
            <a:r>
              <a:rPr lang="en-US" sz="1700" b="1" dirty="0">
                <a:solidFill>
                  <a:srgbClr val="006699"/>
                </a:solidFill>
                <a:latin typeface="verdana" panose="020B0604030504040204" pitchFamily="34" charset="0"/>
              </a:rPr>
              <a:t>new</a:t>
            </a:r>
            <a:r>
              <a:rPr lang="en-US" sz="1700" dirty="0">
                <a:solidFill>
                  <a:srgbClr val="000000"/>
                </a:solidFill>
                <a:latin typeface="verdana" panose="020B0604030504040204" pitchFamily="34" charset="0"/>
              </a:rPr>
              <a:t> Student(</a:t>
            </a:r>
            <a:r>
              <a:rPr lang="en-US" sz="1700" dirty="0">
                <a:solidFill>
                  <a:srgbClr val="C00000"/>
                </a:solidFill>
                <a:latin typeface="verdana" panose="020B0604030504040204" pitchFamily="34" charset="0"/>
              </a:rPr>
              <a:t>111</a:t>
            </a:r>
            <a:r>
              <a:rPr lang="en-US" sz="1700" dirty="0">
                <a:solidFill>
                  <a:srgbClr val="000000"/>
                </a:solidFill>
                <a:latin typeface="verdana" panose="020B0604030504040204" pitchFamily="34" charset="0"/>
              </a:rPr>
              <a:t>,</a:t>
            </a:r>
            <a:r>
              <a:rPr lang="en-US" sz="1700" dirty="0">
                <a:solidFill>
                  <a:srgbClr val="0000FF"/>
                </a:solidFill>
                <a:latin typeface="verdana" panose="020B0604030504040204" pitchFamily="34" charset="0"/>
              </a:rPr>
              <a:t>"ankit"</a:t>
            </a:r>
            <a:r>
              <a:rPr lang="en-US" sz="1700" dirty="0">
                <a:solidFill>
                  <a:srgbClr val="000000"/>
                </a:solidFill>
                <a:latin typeface="verdana" panose="020B0604030504040204" pitchFamily="34" charset="0"/>
              </a:rPr>
              <a:t>,</a:t>
            </a:r>
            <a:r>
              <a:rPr lang="en-US" sz="1700" dirty="0">
                <a:solidFill>
                  <a:srgbClr val="0000FF"/>
                </a:solidFill>
                <a:latin typeface="verdana" panose="020B0604030504040204" pitchFamily="34" charset="0"/>
              </a:rPr>
              <a:t>"java"</a:t>
            </a:r>
            <a:r>
              <a:rPr lang="en-US" sz="1700" dirty="0">
                <a:solidFill>
                  <a:srgbClr val="000000"/>
                </a:solidFill>
                <a:latin typeface="verdana" panose="020B0604030504040204" pitchFamily="34" charset="0"/>
              </a:rPr>
              <a:t>);  </a:t>
            </a:r>
          </a:p>
          <a:p>
            <a:pPr>
              <a:buFont typeface="+mj-lt"/>
              <a:buAutoNum type="arabicPeriod"/>
            </a:pPr>
            <a:r>
              <a:rPr lang="en-US" sz="1700" dirty="0">
                <a:solidFill>
                  <a:srgbClr val="000000"/>
                </a:solidFill>
                <a:latin typeface="verdana" panose="020B0604030504040204" pitchFamily="34" charset="0"/>
              </a:rPr>
              <a:t>Student s2=</a:t>
            </a:r>
            <a:r>
              <a:rPr lang="en-US" sz="1700" b="1" dirty="0">
                <a:solidFill>
                  <a:srgbClr val="006699"/>
                </a:solidFill>
                <a:latin typeface="verdana" panose="020B0604030504040204" pitchFamily="34" charset="0"/>
              </a:rPr>
              <a:t>new</a:t>
            </a:r>
            <a:r>
              <a:rPr lang="en-US" sz="1700" dirty="0">
                <a:solidFill>
                  <a:srgbClr val="000000"/>
                </a:solidFill>
                <a:latin typeface="verdana" panose="020B0604030504040204" pitchFamily="34" charset="0"/>
              </a:rPr>
              <a:t> Student(</a:t>
            </a:r>
            <a:r>
              <a:rPr lang="en-US" sz="1700" dirty="0">
                <a:solidFill>
                  <a:srgbClr val="C00000"/>
                </a:solidFill>
                <a:latin typeface="verdana" panose="020B0604030504040204" pitchFamily="34" charset="0"/>
              </a:rPr>
              <a:t>112</a:t>
            </a:r>
            <a:r>
              <a:rPr lang="en-US" sz="1700" dirty="0">
                <a:solidFill>
                  <a:srgbClr val="000000"/>
                </a:solidFill>
                <a:latin typeface="verdana" panose="020B0604030504040204" pitchFamily="34" charset="0"/>
              </a:rPr>
              <a:t>,</a:t>
            </a:r>
            <a:r>
              <a:rPr lang="en-US" sz="1700" dirty="0">
                <a:solidFill>
                  <a:srgbClr val="0000FF"/>
                </a:solidFill>
                <a:latin typeface="verdana" panose="020B0604030504040204" pitchFamily="34" charset="0"/>
              </a:rPr>
              <a:t>"sumit"</a:t>
            </a:r>
            <a:r>
              <a:rPr lang="en-US" sz="1700" dirty="0">
                <a:solidFill>
                  <a:srgbClr val="000000"/>
                </a:solidFill>
                <a:latin typeface="verdana" panose="020B0604030504040204" pitchFamily="34" charset="0"/>
              </a:rPr>
              <a:t>,</a:t>
            </a:r>
            <a:r>
              <a:rPr lang="en-US" sz="1700" dirty="0">
                <a:solidFill>
                  <a:srgbClr val="0000FF"/>
                </a:solidFill>
                <a:latin typeface="verdana" panose="020B0604030504040204" pitchFamily="34" charset="0"/>
              </a:rPr>
              <a:t>"java"</a:t>
            </a:r>
            <a:r>
              <a:rPr lang="en-US" sz="1700" dirty="0">
                <a:solidFill>
                  <a:srgbClr val="000000"/>
                </a:solidFill>
                <a:latin typeface="verdana" panose="020B0604030504040204" pitchFamily="34" charset="0"/>
              </a:rPr>
              <a:t>,6000f);  </a:t>
            </a:r>
          </a:p>
          <a:p>
            <a:pPr>
              <a:buFont typeface="+mj-lt"/>
              <a:buAutoNum type="arabicPeriod"/>
            </a:pPr>
            <a:r>
              <a:rPr lang="en-US" sz="1700" dirty="0">
                <a:solidFill>
                  <a:srgbClr val="000000"/>
                </a:solidFill>
                <a:latin typeface="verdana" panose="020B0604030504040204" pitchFamily="34" charset="0"/>
              </a:rPr>
              <a:t>s1.display();  </a:t>
            </a:r>
          </a:p>
          <a:p>
            <a:pPr>
              <a:buFont typeface="+mj-lt"/>
              <a:buAutoNum type="arabicPeriod"/>
            </a:pPr>
            <a:r>
              <a:rPr lang="en-US" sz="1700" dirty="0">
                <a:solidFill>
                  <a:srgbClr val="000000"/>
                </a:solidFill>
                <a:latin typeface="verdana" panose="020B0604030504040204" pitchFamily="34" charset="0"/>
              </a:rPr>
              <a:t>s2.display();  </a:t>
            </a:r>
          </a:p>
          <a:p>
            <a:pPr>
              <a:buFont typeface="+mj-lt"/>
              <a:buAutoNum type="arabicPeriod"/>
            </a:pPr>
            <a:r>
              <a:rPr lang="en-US" sz="1700" dirty="0">
                <a:solidFill>
                  <a:srgbClr val="000000"/>
                </a:solidFill>
                <a:latin typeface="verdana" panose="020B0604030504040204" pitchFamily="34" charset="0"/>
              </a:rPr>
              <a:t>}}  </a:t>
            </a:r>
          </a:p>
        </p:txBody>
      </p:sp>
      <p:sp>
        <p:nvSpPr>
          <p:cNvPr id="5" name="Rectangle 1"/>
          <p:cNvSpPr>
            <a:spLocks noChangeArrowheads="1"/>
          </p:cNvSpPr>
          <p:nvPr/>
        </p:nvSpPr>
        <p:spPr bwMode="auto">
          <a:xfrm>
            <a:off x="2365857" y="5838028"/>
            <a:ext cx="6773594" cy="32316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en-US" sz="1650" dirty="0">
                <a:solidFill>
                  <a:srgbClr val="000000"/>
                </a:solidFill>
                <a:latin typeface="Arial Unicode MS" panose="020B0604020202020204" pitchFamily="34" charset="-128"/>
              </a:rPr>
              <a:t>Compile Time Error: Call to </a:t>
            </a:r>
            <a:r>
              <a:rPr lang="en-US" sz="1650" dirty="0">
                <a:solidFill>
                  <a:srgbClr val="FF0000"/>
                </a:solidFill>
                <a:latin typeface="Arial Unicode MS" panose="020B0604020202020204" pitchFamily="34" charset="-128"/>
              </a:rPr>
              <a:t>this</a:t>
            </a:r>
            <a:r>
              <a:rPr lang="en-US" sz="1650" dirty="0">
                <a:solidFill>
                  <a:srgbClr val="000000"/>
                </a:solidFill>
                <a:latin typeface="Arial Unicode MS" panose="020B0604020202020204" pitchFamily="34" charset="-128"/>
              </a:rPr>
              <a:t> must be first statement in constructor</a:t>
            </a:r>
            <a:r>
              <a:rPr lang="en-US" sz="1650" dirty="0"/>
              <a:t> </a:t>
            </a:r>
            <a:endParaRPr lang="en-US" sz="1650" dirty="0">
              <a:latin typeface="Arial" panose="020B0604020202020204" pitchFamily="34" charset="0"/>
            </a:endParaRPr>
          </a:p>
        </p:txBody>
      </p:sp>
      <p:sp>
        <p:nvSpPr>
          <p:cNvPr id="6" name="Title 1"/>
          <p:cNvSpPr>
            <a:spLocks noGrp="1"/>
          </p:cNvSpPr>
          <p:nvPr>
            <p:ph type="title"/>
          </p:nvPr>
        </p:nvSpPr>
        <p:spPr>
          <a:xfrm>
            <a:off x="628650" y="152400"/>
            <a:ext cx="7886700" cy="457200"/>
          </a:xfrm>
        </p:spPr>
        <p:txBody>
          <a:bodyPr>
            <a:noAutofit/>
          </a:bodyPr>
          <a:lstStyle/>
          <a:p>
            <a:r>
              <a:rPr lang="en-US" sz="2850" b="1" dirty="0"/>
              <a:t>Real usage of this() constructor call</a:t>
            </a:r>
            <a:br>
              <a:rPr lang="en-US" sz="2850" b="1" dirty="0"/>
            </a:br>
            <a:endParaRPr lang="en-US" sz="2850" b="1" dirty="0"/>
          </a:p>
        </p:txBody>
      </p:sp>
      <p:sp>
        <p:nvSpPr>
          <p:cNvPr id="2" name="Slide Number Placeholder 1"/>
          <p:cNvSpPr>
            <a:spLocks noGrp="1"/>
          </p:cNvSpPr>
          <p:nvPr>
            <p:ph type="sldNum" sz="quarter" idx="12"/>
          </p:nvPr>
        </p:nvSpPr>
        <p:spPr/>
        <p:txBody>
          <a:bodyPr/>
          <a:lstStyle/>
          <a:p>
            <a:fld id="{B33FD7AC-4E70-4449-90C6-D1F4BFDDBE11}" type="slidenum">
              <a:rPr lang="en-US" smtClean="0"/>
              <a:t>22</a:t>
            </a:fld>
            <a:endParaRPr lang="en-US"/>
          </a:p>
        </p:txBody>
      </p:sp>
    </p:spTree>
    <p:extLst>
      <p:ext uri="{BB962C8B-B14F-4D97-AF65-F5344CB8AC3E}">
        <p14:creationId xmlns:p14="http://schemas.microsoft.com/office/powerpoint/2010/main" val="139777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4) this: to pass as an argument in the method</a:t>
            </a:r>
          </a:p>
        </p:txBody>
      </p:sp>
      <p:sp>
        <p:nvSpPr>
          <p:cNvPr id="3" name="Content Placeholder 2"/>
          <p:cNvSpPr>
            <a:spLocks noGrp="1"/>
          </p:cNvSpPr>
          <p:nvPr>
            <p:ph idx="1"/>
          </p:nvPr>
        </p:nvSpPr>
        <p:spPr/>
        <p:txBody>
          <a:bodyPr>
            <a:normAutofit/>
          </a:bodyPr>
          <a:lstStyle/>
          <a:p>
            <a:r>
              <a:rPr lang="en-US" sz="2400" dirty="0"/>
              <a:t>The </a:t>
            </a:r>
            <a:r>
              <a:rPr lang="en-US" sz="2400" b="1" dirty="0">
                <a:solidFill>
                  <a:srgbClr val="FF0000"/>
                </a:solidFill>
              </a:rPr>
              <a:t>this</a:t>
            </a:r>
            <a:r>
              <a:rPr lang="en-US" sz="2400" dirty="0"/>
              <a:t> keyword can also be passed as an argument in the method.</a:t>
            </a:r>
          </a:p>
        </p:txBody>
      </p:sp>
      <p:sp>
        <p:nvSpPr>
          <p:cNvPr id="4" name="Rectangle 3"/>
          <p:cNvSpPr/>
          <p:nvPr/>
        </p:nvSpPr>
        <p:spPr>
          <a:xfrm>
            <a:off x="2438400" y="2493575"/>
            <a:ext cx="5638800" cy="3416320"/>
          </a:xfrm>
          <a:prstGeom prst="rect">
            <a:avLst/>
          </a:prstGeom>
          <a:ln>
            <a:solidFill>
              <a:schemeClr val="tx1"/>
            </a:solidFill>
          </a:ln>
        </p:spPr>
        <p:txBody>
          <a:bodyPr wrap="square">
            <a:spAutoFit/>
          </a:bodyPr>
          <a:lstStyle/>
          <a:p>
            <a:pPr>
              <a:buFont typeface="+mj-lt"/>
              <a:buAutoNum type="arabicPeriod"/>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S2{  </a:t>
            </a:r>
          </a:p>
          <a:p>
            <a:pPr>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m(S2 </a:t>
            </a:r>
            <a:r>
              <a:rPr lang="en-US" dirty="0" err="1">
                <a:solidFill>
                  <a:srgbClr val="000000"/>
                </a:solidFill>
                <a:latin typeface="verdana" panose="020B0604030504040204" pitchFamily="34" charset="0"/>
              </a:rPr>
              <a:t>obj</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"method is invoked"</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  </a:t>
            </a:r>
          </a:p>
          <a:p>
            <a:pPr>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p(){  </a:t>
            </a:r>
          </a:p>
          <a:p>
            <a:pPr>
              <a:buFont typeface="+mj-lt"/>
              <a:buAutoNum type="arabicPeriod"/>
            </a:pPr>
            <a:r>
              <a:rPr lang="en-US" dirty="0">
                <a:solidFill>
                  <a:srgbClr val="000000"/>
                </a:solidFill>
                <a:latin typeface="verdana" panose="020B0604030504040204" pitchFamily="34" charset="0"/>
              </a:rPr>
              <a:t>  m(</a:t>
            </a:r>
            <a:r>
              <a:rPr lang="en-US" b="1" dirty="0">
                <a:solidFill>
                  <a:srgbClr val="006699"/>
                </a:solidFill>
                <a:latin typeface="verdana" panose="020B0604030504040204" pitchFamily="34" charset="0"/>
              </a:rPr>
              <a:t>this</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  </a:t>
            </a:r>
          </a:p>
          <a:p>
            <a:pPr>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S2 s1 = </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S2();  </a:t>
            </a:r>
          </a:p>
          <a:p>
            <a:pPr>
              <a:buFont typeface="+mj-lt"/>
              <a:buAutoNum type="arabicPeriod"/>
            </a:pPr>
            <a:r>
              <a:rPr lang="en-US" dirty="0">
                <a:solidFill>
                  <a:srgbClr val="000000"/>
                </a:solidFill>
                <a:latin typeface="verdana" panose="020B0604030504040204" pitchFamily="34" charset="0"/>
              </a:rPr>
              <a:t>  s1.p();  </a:t>
            </a:r>
          </a:p>
          <a:p>
            <a:pPr>
              <a:buFont typeface="+mj-lt"/>
              <a:buAutoNum type="arabicPeriod"/>
            </a:pPr>
            <a:r>
              <a:rPr lang="en-US" dirty="0">
                <a:solidFill>
                  <a:srgbClr val="000000"/>
                </a:solidFill>
                <a:latin typeface="verdana" panose="020B0604030504040204" pitchFamily="34" charset="0"/>
              </a:rPr>
              <a:t>  }  </a:t>
            </a:r>
          </a:p>
          <a:p>
            <a:pPr>
              <a:buFont typeface="+mj-lt"/>
              <a:buAutoNum type="arabicPeriod"/>
            </a:pPr>
            <a:r>
              <a:rPr lang="en-US" dirty="0">
                <a:solidFill>
                  <a:srgbClr val="000000"/>
                </a:solidFill>
                <a:latin typeface="verdana" panose="020B0604030504040204" pitchFamily="34" charset="0"/>
              </a:rPr>
              <a:t>}</a:t>
            </a:r>
            <a:endParaRPr lang="en-US" b="0" i="0" dirty="0">
              <a:solidFill>
                <a:srgbClr val="000000"/>
              </a:solidFill>
              <a:effectLst/>
              <a:latin typeface="verdana" panose="020B0604030504040204" pitchFamily="34" charset="0"/>
            </a:endParaRPr>
          </a:p>
        </p:txBody>
      </p:sp>
      <p:sp>
        <p:nvSpPr>
          <p:cNvPr id="5" name="Rectangle 1"/>
          <p:cNvSpPr>
            <a:spLocks noChangeArrowheads="1"/>
          </p:cNvSpPr>
          <p:nvPr/>
        </p:nvSpPr>
        <p:spPr bwMode="auto">
          <a:xfrm>
            <a:off x="143528" y="3863181"/>
            <a:ext cx="2154757" cy="6771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Verdana" panose="020B0604030504040204" pitchFamily="34" charset="0"/>
              </a:rPr>
              <a:t>Output:</a:t>
            </a:r>
            <a:endParaRPr kumimoji="0" lang="en-US" sz="1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Arial Unicode MS" panose="020B0604020202020204" pitchFamily="34" charset="-128"/>
              </a:rPr>
              <a:t>method is invoked</a:t>
            </a:r>
            <a:endParaRPr kumimoji="0" lang="en-US" sz="1900" b="0" i="0" u="none" strike="noStrike" cap="none" normalizeH="0" baseline="0">
              <a:ln>
                <a:noFill/>
              </a:ln>
              <a:solidFill>
                <a:schemeClr val="tx1"/>
              </a:solidFill>
              <a:effectLst/>
            </a:endParaRPr>
          </a:p>
        </p:txBody>
      </p:sp>
      <p:sp>
        <p:nvSpPr>
          <p:cNvPr id="6" name="Slide Number Placeholder 5"/>
          <p:cNvSpPr>
            <a:spLocks noGrp="1"/>
          </p:cNvSpPr>
          <p:nvPr>
            <p:ph type="sldNum" sz="quarter" idx="12"/>
          </p:nvPr>
        </p:nvSpPr>
        <p:spPr/>
        <p:txBody>
          <a:bodyPr/>
          <a:lstStyle/>
          <a:p>
            <a:fld id="{DE5339B7-5F41-445E-93DD-78D5114FAA41}" type="slidenum">
              <a:rPr lang="en-US" smtClean="0"/>
              <a:t>23</a:t>
            </a:fld>
            <a:endParaRPr lang="en-US"/>
          </a:p>
        </p:txBody>
      </p:sp>
    </p:spTree>
    <p:extLst>
      <p:ext uri="{BB962C8B-B14F-4D97-AF65-F5344CB8AC3E}">
        <p14:creationId xmlns:p14="http://schemas.microsoft.com/office/powerpoint/2010/main" val="731929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t>5) this: to pass as argument in the constructor call</a:t>
            </a:r>
          </a:p>
        </p:txBody>
      </p:sp>
      <p:sp>
        <p:nvSpPr>
          <p:cNvPr id="4" name="Rectangle 3"/>
          <p:cNvSpPr/>
          <p:nvPr/>
        </p:nvSpPr>
        <p:spPr>
          <a:xfrm>
            <a:off x="685800" y="1047025"/>
            <a:ext cx="8153400" cy="5632311"/>
          </a:xfrm>
          <a:prstGeom prst="rect">
            <a:avLst/>
          </a:prstGeom>
          <a:ln>
            <a:solidFill>
              <a:schemeClr val="tx1"/>
            </a:solidFill>
          </a:ln>
        </p:spPr>
        <p:txBody>
          <a:bodyPr wrap="square">
            <a:spAutoFit/>
          </a:bodyPr>
          <a:lstStyle/>
          <a:p>
            <a:pPr>
              <a:buFont typeface="+mj-lt"/>
              <a:buAutoNum type="arabicPeriod"/>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B{  </a:t>
            </a:r>
          </a:p>
          <a:p>
            <a:pPr>
              <a:buFont typeface="+mj-lt"/>
              <a:buAutoNum type="arabicPeriod"/>
            </a:pPr>
            <a:r>
              <a:rPr lang="en-US" dirty="0">
                <a:solidFill>
                  <a:srgbClr val="000000"/>
                </a:solidFill>
                <a:latin typeface="verdana" panose="020B0604030504040204" pitchFamily="34" charset="0"/>
              </a:rPr>
              <a:t>  A4 </a:t>
            </a:r>
            <a:r>
              <a:rPr lang="en-US" dirty="0" err="1">
                <a:solidFill>
                  <a:srgbClr val="000000"/>
                </a:solidFill>
                <a:latin typeface="verdana" panose="020B0604030504040204" pitchFamily="34" charset="0"/>
              </a:rPr>
              <a:t>obj</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B(A4 obj){  </a:t>
            </a:r>
          </a:p>
          <a:p>
            <a:pPr>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this</a:t>
            </a:r>
            <a:r>
              <a:rPr lang="en-US" dirty="0">
                <a:solidFill>
                  <a:srgbClr val="000000"/>
                </a:solidFill>
                <a:latin typeface="verdana" panose="020B0604030504040204" pitchFamily="34" charset="0"/>
              </a:rPr>
              <a:t>.obj=</a:t>
            </a:r>
            <a:r>
              <a:rPr lang="en-US" dirty="0" err="1">
                <a:solidFill>
                  <a:srgbClr val="000000"/>
                </a:solidFill>
                <a:latin typeface="verdana" panose="020B0604030504040204" pitchFamily="34" charset="0"/>
              </a:rPr>
              <a:t>obj</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  </a:t>
            </a:r>
          </a:p>
          <a:p>
            <a:pPr>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display(){  </a:t>
            </a:r>
          </a:p>
          <a:p>
            <a:pPr>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obj.data</a:t>
            </a:r>
            <a:r>
              <a:rPr lang="en-US" dirty="0">
                <a:solidFill>
                  <a:srgbClr val="000000"/>
                </a:solidFill>
                <a:latin typeface="verdana" panose="020B0604030504040204" pitchFamily="34" charset="0"/>
              </a:rPr>
              <a:t>);</a:t>
            </a:r>
            <a:r>
              <a:rPr lang="en-US" dirty="0">
                <a:solidFill>
                  <a:srgbClr val="008200"/>
                </a:solidFill>
                <a:latin typeface="verdana" panose="020B0604030504040204" pitchFamily="34" charset="0"/>
              </a:rPr>
              <a:t>//using data member of A4 class</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  </a:t>
            </a:r>
          </a:p>
          <a:p>
            <a:pPr>
              <a:buFont typeface="+mj-lt"/>
              <a:buAutoNum type="arabicPeriod"/>
            </a:pP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t>
            </a:r>
          </a:p>
          <a:p>
            <a:pPr>
              <a:buFont typeface="+mj-lt"/>
              <a:buAutoNum type="arabicPeriod"/>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A4{  </a:t>
            </a:r>
          </a:p>
          <a:p>
            <a:pPr>
              <a:buFont typeface="+mj-lt"/>
              <a:buAutoNum type="arabicPeriod"/>
            </a:pP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data=</a:t>
            </a:r>
            <a:r>
              <a:rPr lang="en-US" dirty="0">
                <a:solidFill>
                  <a:srgbClr val="C00000"/>
                </a:solidFill>
                <a:latin typeface="verdana" panose="020B0604030504040204" pitchFamily="34" charset="0"/>
              </a:rPr>
              <a:t>10</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A4(){  </a:t>
            </a:r>
          </a:p>
          <a:p>
            <a:pPr>
              <a:buFont typeface="+mj-lt"/>
              <a:buAutoNum type="arabicPeriod"/>
            </a:pPr>
            <a:r>
              <a:rPr lang="en-US" dirty="0">
                <a:solidFill>
                  <a:srgbClr val="000000"/>
                </a:solidFill>
                <a:latin typeface="verdana" panose="020B0604030504040204" pitchFamily="34" charset="0"/>
              </a:rPr>
              <a:t>   B b=</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B(</a:t>
            </a:r>
            <a:r>
              <a:rPr lang="en-US" b="1" dirty="0">
                <a:solidFill>
                  <a:srgbClr val="006699"/>
                </a:solidFill>
                <a:latin typeface="verdana" panose="020B0604030504040204" pitchFamily="34" charset="0"/>
              </a:rPr>
              <a:t>this</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b.display</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  </a:t>
            </a:r>
          </a:p>
          <a:p>
            <a:pPr>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A4 a=</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A4();  </a:t>
            </a:r>
          </a:p>
          <a:p>
            <a:pPr>
              <a:buFont typeface="+mj-lt"/>
              <a:buAutoNum type="arabicPeriod"/>
            </a:pPr>
            <a:r>
              <a:rPr lang="en-US" dirty="0">
                <a:solidFill>
                  <a:srgbClr val="000000"/>
                </a:solidFill>
                <a:latin typeface="verdana" panose="020B0604030504040204" pitchFamily="34" charset="0"/>
              </a:rPr>
              <a:t>  }  </a:t>
            </a:r>
          </a:p>
          <a:p>
            <a:pPr>
              <a:buFont typeface="+mj-lt"/>
              <a:buAutoNum type="arabicPeriod"/>
            </a:pPr>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
        <p:nvSpPr>
          <p:cNvPr id="5" name="Rectangle 4"/>
          <p:cNvSpPr/>
          <p:nvPr/>
        </p:nvSpPr>
        <p:spPr>
          <a:xfrm>
            <a:off x="4114800" y="3657600"/>
            <a:ext cx="4572000" cy="1754326"/>
          </a:xfrm>
          <a:prstGeom prst="rect">
            <a:avLst/>
          </a:prstGeom>
          <a:ln>
            <a:solidFill>
              <a:schemeClr val="tx1"/>
            </a:solidFill>
          </a:ln>
        </p:spPr>
        <p:txBody>
          <a:bodyPr>
            <a:spAutoFit/>
          </a:bodyPr>
          <a:lstStyle/>
          <a:p>
            <a:r>
              <a:rPr lang="en-US" dirty="0">
                <a:solidFill>
                  <a:srgbClr val="000000"/>
                </a:solidFill>
                <a:latin typeface="verdana" panose="020B0604030504040204" pitchFamily="34" charset="0"/>
              </a:rPr>
              <a:t>We can pass the </a:t>
            </a:r>
            <a:r>
              <a:rPr lang="en-US" b="1" dirty="0">
                <a:solidFill>
                  <a:srgbClr val="FF0000"/>
                </a:solidFill>
                <a:latin typeface="verdana" panose="020B0604030504040204" pitchFamily="34" charset="0"/>
              </a:rPr>
              <a:t>this</a:t>
            </a:r>
            <a:r>
              <a:rPr lang="en-US" dirty="0">
                <a:solidFill>
                  <a:srgbClr val="000000"/>
                </a:solidFill>
                <a:latin typeface="verdana" panose="020B0604030504040204" pitchFamily="34" charset="0"/>
              </a:rPr>
              <a:t> keyword in the constructor also. It is useful if we have to use one object in multiple classes.</a:t>
            </a:r>
          </a:p>
          <a:p>
            <a:endParaRPr lang="en-US" dirty="0">
              <a:solidFill>
                <a:srgbClr val="000000"/>
              </a:solidFill>
              <a:latin typeface="verdana" panose="020B0604030504040204" pitchFamily="34" charset="0"/>
            </a:endParaRPr>
          </a:p>
          <a:p>
            <a:r>
              <a:rPr lang="en-US" b="1" dirty="0">
                <a:solidFill>
                  <a:srgbClr val="000000"/>
                </a:solidFill>
                <a:latin typeface="verdana" panose="020B0604030504040204" pitchFamily="34" charset="0"/>
              </a:rPr>
              <a:t>Output: </a:t>
            </a:r>
            <a:r>
              <a:rPr lang="en-US" dirty="0">
                <a:solidFill>
                  <a:srgbClr val="000000"/>
                </a:solidFill>
                <a:latin typeface="verdana" panose="020B0604030504040204" pitchFamily="34" charset="0"/>
              </a:rPr>
              <a:t>10</a:t>
            </a:r>
            <a:endParaRPr lang="en-US" dirty="0"/>
          </a:p>
        </p:txBody>
      </p:sp>
      <p:sp>
        <p:nvSpPr>
          <p:cNvPr id="6" name="Slide Number Placeholder 5"/>
          <p:cNvSpPr>
            <a:spLocks noGrp="1"/>
          </p:cNvSpPr>
          <p:nvPr>
            <p:ph type="sldNum" sz="quarter" idx="12"/>
          </p:nvPr>
        </p:nvSpPr>
        <p:spPr/>
        <p:txBody>
          <a:bodyPr/>
          <a:lstStyle/>
          <a:p>
            <a:fld id="{DE5339B7-5F41-445E-93DD-78D5114FAA41}" type="slidenum">
              <a:rPr lang="en-US" smtClean="0"/>
              <a:t>24</a:t>
            </a:fld>
            <a:endParaRPr lang="en-US"/>
          </a:p>
        </p:txBody>
      </p:sp>
    </p:spTree>
    <p:extLst>
      <p:ext uri="{BB962C8B-B14F-4D97-AF65-F5344CB8AC3E}">
        <p14:creationId xmlns:p14="http://schemas.microsoft.com/office/powerpoint/2010/main" val="3570625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0547"/>
            <a:ext cx="8503242" cy="597694"/>
          </a:xfrm>
        </p:spPr>
        <p:txBody>
          <a:bodyPr>
            <a:normAutofit fontScale="90000"/>
          </a:bodyPr>
          <a:lstStyle/>
          <a:p>
            <a:r>
              <a:rPr lang="en-US" sz="2850" b="1" dirty="0"/>
              <a:t>6) this keyword can be used to return current class instance</a:t>
            </a:r>
          </a:p>
        </p:txBody>
      </p:sp>
      <p:sp>
        <p:nvSpPr>
          <p:cNvPr id="3" name="Content Placeholder 2"/>
          <p:cNvSpPr>
            <a:spLocks noGrp="1"/>
          </p:cNvSpPr>
          <p:nvPr>
            <p:ph idx="1"/>
          </p:nvPr>
        </p:nvSpPr>
        <p:spPr>
          <a:xfrm>
            <a:off x="628650" y="914400"/>
            <a:ext cx="7886700" cy="4575573"/>
          </a:xfrm>
        </p:spPr>
        <p:txBody>
          <a:bodyPr>
            <a:normAutofit/>
          </a:bodyPr>
          <a:lstStyle/>
          <a:p>
            <a:pPr algn="just"/>
            <a:r>
              <a:rPr lang="en-US" sz="2200" dirty="0"/>
              <a:t>We can return </a:t>
            </a:r>
            <a:r>
              <a:rPr lang="en-US" sz="2200" b="1" dirty="0">
                <a:solidFill>
                  <a:srgbClr val="FF0000"/>
                </a:solidFill>
              </a:rPr>
              <a:t>this</a:t>
            </a:r>
            <a:r>
              <a:rPr lang="en-US" sz="2200" dirty="0"/>
              <a:t> keyword as an statement from the method. In such case, return type of the method must be the class type (non-primitive). Example:</a:t>
            </a:r>
          </a:p>
          <a:p>
            <a:pPr algn="just"/>
            <a:r>
              <a:rPr lang="en-US" sz="2200" dirty="0"/>
              <a:t>Syntax of this that can be returned as a statement</a:t>
            </a:r>
          </a:p>
          <a:p>
            <a:pPr algn="just"/>
            <a:endParaRPr lang="en-US" sz="2200" dirty="0"/>
          </a:p>
        </p:txBody>
      </p:sp>
      <p:sp>
        <p:nvSpPr>
          <p:cNvPr id="4" name="Rectangle 3"/>
          <p:cNvSpPr/>
          <p:nvPr/>
        </p:nvSpPr>
        <p:spPr>
          <a:xfrm>
            <a:off x="3054250" y="2535216"/>
            <a:ext cx="3803750" cy="830997"/>
          </a:xfrm>
          <a:prstGeom prst="rect">
            <a:avLst/>
          </a:prstGeom>
          <a:ln>
            <a:solidFill>
              <a:schemeClr val="accent1"/>
            </a:solidFill>
          </a:ln>
        </p:spPr>
        <p:txBody>
          <a:bodyPr wrap="square">
            <a:spAutoFit/>
          </a:bodyPr>
          <a:lstStyle/>
          <a:p>
            <a:pPr>
              <a:buFont typeface="+mj-lt"/>
              <a:buAutoNum type="arabicPeriod"/>
            </a:pPr>
            <a:r>
              <a:rPr lang="en-US" sz="1600" dirty="0" err="1">
                <a:solidFill>
                  <a:srgbClr val="000000"/>
                </a:solidFill>
                <a:latin typeface="verdana" panose="020B0604030504040204" pitchFamily="34" charset="0"/>
              </a:rPr>
              <a:t>return_type</a:t>
            </a:r>
            <a:r>
              <a:rPr lang="en-US" sz="1600" dirty="0">
                <a:solidFill>
                  <a:srgbClr val="000000"/>
                </a:solidFill>
                <a:latin typeface="verdana" panose="020B0604030504040204" pitchFamily="34" charset="0"/>
              </a:rPr>
              <a:t> </a:t>
            </a:r>
            <a:r>
              <a:rPr lang="en-US" sz="1600" dirty="0" err="1">
                <a:solidFill>
                  <a:srgbClr val="000000"/>
                </a:solidFill>
                <a:latin typeface="verdana" panose="020B0604030504040204" pitchFamily="34" charset="0"/>
              </a:rPr>
              <a:t>method_name</a:t>
            </a:r>
            <a:r>
              <a:rPr lang="en-US" sz="1600" dirty="0">
                <a:solidFill>
                  <a:srgbClr val="000000"/>
                </a:solidFill>
                <a:latin typeface="verdana" panose="020B0604030504040204" pitchFamily="34" charset="0"/>
              </a:rPr>
              <a:t>(){  </a:t>
            </a:r>
          </a:p>
          <a:p>
            <a:pPr>
              <a:buFont typeface="+mj-lt"/>
              <a:buAutoNum type="arabicPeriod"/>
            </a:pPr>
            <a:r>
              <a:rPr lang="en-US" sz="1600" b="1" dirty="0">
                <a:solidFill>
                  <a:srgbClr val="006699"/>
                </a:solidFill>
                <a:latin typeface="verdana" panose="020B0604030504040204" pitchFamily="34" charset="0"/>
              </a:rPr>
              <a:t>return</a:t>
            </a: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this</a:t>
            </a:r>
            <a:r>
              <a:rPr lang="en-US" sz="1600" dirty="0">
                <a:solidFill>
                  <a:srgbClr val="000000"/>
                </a:solidFill>
                <a:latin typeface="verdana" panose="020B0604030504040204" pitchFamily="34" charset="0"/>
              </a:rPr>
              <a:t>;  </a:t>
            </a:r>
          </a:p>
          <a:p>
            <a:pPr>
              <a:buFont typeface="+mj-lt"/>
              <a:buAutoNum type="arabicPeriod"/>
            </a:pPr>
            <a:r>
              <a:rPr lang="en-US" sz="1600" dirty="0">
                <a:solidFill>
                  <a:srgbClr val="000000"/>
                </a:solidFill>
                <a:latin typeface="verdana" panose="020B0604030504040204" pitchFamily="34" charset="0"/>
              </a:rPr>
              <a:t>}  </a:t>
            </a:r>
          </a:p>
        </p:txBody>
      </p:sp>
      <p:sp>
        <p:nvSpPr>
          <p:cNvPr id="5" name="Rectangle 4"/>
          <p:cNvSpPr/>
          <p:nvPr/>
        </p:nvSpPr>
        <p:spPr>
          <a:xfrm>
            <a:off x="728524" y="3945681"/>
            <a:ext cx="1752087" cy="1754326"/>
          </a:xfrm>
          <a:prstGeom prst="rect">
            <a:avLst/>
          </a:prstGeom>
          <a:ln>
            <a:solidFill>
              <a:schemeClr val="tx1"/>
            </a:solidFill>
          </a:ln>
        </p:spPr>
        <p:txBody>
          <a:bodyPr wrap="square">
            <a:spAutoFit/>
          </a:bodyPr>
          <a:lstStyle/>
          <a:p>
            <a:pPr algn="just"/>
            <a:r>
              <a:rPr lang="en-US" dirty="0">
                <a:solidFill>
                  <a:srgbClr val="610B4B"/>
                </a:solidFill>
                <a:latin typeface="tahoma" panose="020B0604030504040204" pitchFamily="34" charset="0"/>
              </a:rPr>
              <a:t>Example of </a:t>
            </a:r>
            <a:r>
              <a:rPr lang="en-US" b="1" dirty="0">
                <a:solidFill>
                  <a:srgbClr val="FF0000"/>
                </a:solidFill>
                <a:latin typeface="tahoma" panose="020B0604030504040204" pitchFamily="34" charset="0"/>
              </a:rPr>
              <a:t>this</a:t>
            </a:r>
            <a:r>
              <a:rPr lang="en-US" dirty="0">
                <a:solidFill>
                  <a:srgbClr val="610B4B"/>
                </a:solidFill>
                <a:latin typeface="tahoma" panose="020B0604030504040204" pitchFamily="34" charset="0"/>
              </a:rPr>
              <a:t> keyword that you return as a statement from the method</a:t>
            </a:r>
          </a:p>
        </p:txBody>
      </p:sp>
      <p:sp>
        <p:nvSpPr>
          <p:cNvPr id="6" name="Rectangle 5"/>
          <p:cNvSpPr/>
          <p:nvPr/>
        </p:nvSpPr>
        <p:spPr>
          <a:xfrm>
            <a:off x="2548484" y="3507099"/>
            <a:ext cx="5022950" cy="2631490"/>
          </a:xfrm>
          <a:prstGeom prst="rect">
            <a:avLst/>
          </a:prstGeom>
          <a:ln>
            <a:solidFill>
              <a:schemeClr val="tx1"/>
            </a:solidFill>
          </a:ln>
        </p:spPr>
        <p:txBody>
          <a:bodyPr wrap="square">
            <a:spAutoFit/>
          </a:bodyPr>
          <a:lstStyle/>
          <a:p>
            <a:pPr>
              <a:buFont typeface="+mj-lt"/>
              <a:buAutoNum type="arabicPeriod"/>
            </a:pPr>
            <a:r>
              <a:rPr lang="en-US" sz="1500" b="1" dirty="0">
                <a:solidFill>
                  <a:srgbClr val="006699"/>
                </a:solidFill>
                <a:latin typeface="verdana" panose="020B0604030504040204" pitchFamily="34" charset="0"/>
              </a:rPr>
              <a:t>class</a:t>
            </a:r>
            <a:r>
              <a:rPr lang="en-US" sz="1500" dirty="0">
                <a:solidFill>
                  <a:srgbClr val="000000"/>
                </a:solidFill>
                <a:latin typeface="verdana" panose="020B0604030504040204" pitchFamily="34" charset="0"/>
              </a:rPr>
              <a:t> A{  </a:t>
            </a:r>
          </a:p>
          <a:p>
            <a:pPr>
              <a:buFont typeface="+mj-lt"/>
              <a:buAutoNum type="arabicPeriod"/>
            </a:pPr>
            <a:r>
              <a:rPr lang="en-US" sz="1500" dirty="0">
                <a:solidFill>
                  <a:srgbClr val="000000"/>
                </a:solidFill>
                <a:latin typeface="verdana" panose="020B0604030504040204" pitchFamily="34" charset="0"/>
              </a:rPr>
              <a:t>A </a:t>
            </a:r>
            <a:r>
              <a:rPr lang="en-US" sz="1500" dirty="0" err="1">
                <a:solidFill>
                  <a:srgbClr val="000000"/>
                </a:solidFill>
                <a:latin typeface="verdana" panose="020B0604030504040204" pitchFamily="34" charset="0"/>
              </a:rPr>
              <a:t>getA</a:t>
            </a:r>
            <a:r>
              <a:rPr lang="en-US" sz="1500" dirty="0">
                <a:solidFill>
                  <a:srgbClr val="000000"/>
                </a:solidFill>
                <a:latin typeface="verdana" panose="020B0604030504040204" pitchFamily="34" charset="0"/>
              </a:rPr>
              <a:t>(){  </a:t>
            </a:r>
          </a:p>
          <a:p>
            <a:pPr>
              <a:buFont typeface="+mj-lt"/>
              <a:buAutoNum type="arabicPeriod"/>
            </a:pPr>
            <a:r>
              <a:rPr lang="en-US" sz="1500" b="1" dirty="0">
                <a:solidFill>
                  <a:srgbClr val="006699"/>
                </a:solidFill>
                <a:latin typeface="verdana" panose="020B0604030504040204" pitchFamily="34" charset="0"/>
              </a:rPr>
              <a:t>return</a:t>
            </a:r>
            <a:r>
              <a:rPr lang="en-US" sz="1500" dirty="0">
                <a:solidFill>
                  <a:srgbClr val="000000"/>
                </a:solidFill>
                <a:latin typeface="verdana" panose="020B0604030504040204" pitchFamily="34" charset="0"/>
              </a:rPr>
              <a:t> </a:t>
            </a:r>
            <a:r>
              <a:rPr lang="en-US" sz="1500" b="1" dirty="0">
                <a:solidFill>
                  <a:srgbClr val="006699"/>
                </a:solidFill>
                <a:latin typeface="verdana" panose="020B0604030504040204" pitchFamily="34" charset="0"/>
              </a:rPr>
              <a:t>this</a:t>
            </a:r>
            <a:r>
              <a:rPr lang="en-US" sz="1500" dirty="0">
                <a:solidFill>
                  <a:srgbClr val="000000"/>
                </a:solidFill>
                <a:latin typeface="verdana" panose="020B0604030504040204" pitchFamily="34" charset="0"/>
              </a:rPr>
              <a:t>;  </a:t>
            </a:r>
          </a:p>
          <a:p>
            <a:pPr>
              <a:buFont typeface="+mj-lt"/>
              <a:buAutoNum type="arabicPeriod"/>
            </a:pPr>
            <a:r>
              <a:rPr lang="en-US" sz="1500" dirty="0">
                <a:solidFill>
                  <a:srgbClr val="000000"/>
                </a:solidFill>
                <a:latin typeface="verdana" panose="020B0604030504040204" pitchFamily="34" charset="0"/>
              </a:rPr>
              <a:t>}  </a:t>
            </a:r>
          </a:p>
          <a:p>
            <a:pPr>
              <a:buFont typeface="+mj-lt"/>
              <a:buAutoNum type="arabicPeriod"/>
            </a:pPr>
            <a:r>
              <a:rPr lang="en-US" sz="1500" b="1" dirty="0">
                <a:solidFill>
                  <a:srgbClr val="006699"/>
                </a:solidFill>
                <a:latin typeface="verdana" panose="020B0604030504040204" pitchFamily="34" charset="0"/>
              </a:rPr>
              <a:t>void</a:t>
            </a:r>
            <a:r>
              <a:rPr lang="en-US" sz="1500" dirty="0">
                <a:solidFill>
                  <a:srgbClr val="000000"/>
                </a:solidFill>
                <a:latin typeface="verdana" panose="020B0604030504040204" pitchFamily="34" charset="0"/>
              </a:rPr>
              <a:t> </a:t>
            </a:r>
            <a:r>
              <a:rPr lang="en-US" sz="1500" dirty="0" err="1">
                <a:solidFill>
                  <a:srgbClr val="000000"/>
                </a:solidFill>
                <a:latin typeface="verdana" panose="020B0604030504040204" pitchFamily="34" charset="0"/>
              </a:rPr>
              <a:t>msg</a:t>
            </a:r>
            <a:r>
              <a:rPr lang="en-US" sz="1500" dirty="0">
                <a:solidFill>
                  <a:srgbClr val="000000"/>
                </a:solidFill>
                <a:latin typeface="verdana" panose="020B0604030504040204" pitchFamily="34" charset="0"/>
              </a:rPr>
              <a:t>(){</a:t>
            </a:r>
            <a:r>
              <a:rPr lang="en-US" sz="1500" dirty="0" err="1">
                <a:solidFill>
                  <a:srgbClr val="000000"/>
                </a:solidFill>
                <a:latin typeface="verdana" panose="020B0604030504040204" pitchFamily="34" charset="0"/>
              </a:rPr>
              <a:t>System.out.println</a:t>
            </a:r>
            <a:r>
              <a:rPr lang="en-US" sz="1500" dirty="0">
                <a:solidFill>
                  <a:srgbClr val="000000"/>
                </a:solidFill>
                <a:latin typeface="verdana" panose="020B0604030504040204" pitchFamily="34" charset="0"/>
              </a:rPr>
              <a:t>(</a:t>
            </a:r>
            <a:r>
              <a:rPr lang="en-US" sz="1500" dirty="0">
                <a:solidFill>
                  <a:srgbClr val="0000FF"/>
                </a:solidFill>
                <a:latin typeface="verdana" panose="020B0604030504040204" pitchFamily="34" charset="0"/>
              </a:rPr>
              <a:t>"Hello java"</a:t>
            </a:r>
            <a:r>
              <a:rPr lang="en-US" sz="1500" dirty="0">
                <a:solidFill>
                  <a:srgbClr val="000000"/>
                </a:solidFill>
                <a:latin typeface="verdana" panose="020B0604030504040204" pitchFamily="34" charset="0"/>
              </a:rPr>
              <a:t>);}  </a:t>
            </a:r>
          </a:p>
          <a:p>
            <a:pPr>
              <a:buFont typeface="+mj-lt"/>
              <a:buAutoNum type="arabicPeriod"/>
            </a:pPr>
            <a:r>
              <a:rPr lang="en-US" sz="1500" dirty="0">
                <a:solidFill>
                  <a:srgbClr val="000000"/>
                </a:solidFill>
                <a:latin typeface="verdana" panose="020B0604030504040204" pitchFamily="34" charset="0"/>
              </a:rPr>
              <a:t>}  </a:t>
            </a:r>
          </a:p>
          <a:p>
            <a:pPr>
              <a:buFont typeface="+mj-lt"/>
              <a:buAutoNum type="arabicPeriod"/>
            </a:pPr>
            <a:r>
              <a:rPr lang="en-US" sz="1500" b="1" dirty="0">
                <a:solidFill>
                  <a:srgbClr val="006699"/>
                </a:solidFill>
                <a:latin typeface="verdana" panose="020B0604030504040204" pitchFamily="34" charset="0"/>
              </a:rPr>
              <a:t>class</a:t>
            </a:r>
            <a:r>
              <a:rPr lang="en-US" sz="1500" dirty="0">
                <a:solidFill>
                  <a:srgbClr val="000000"/>
                </a:solidFill>
                <a:latin typeface="verdana" panose="020B0604030504040204" pitchFamily="34" charset="0"/>
              </a:rPr>
              <a:t> Test1{  </a:t>
            </a:r>
          </a:p>
          <a:p>
            <a:pPr>
              <a:buFont typeface="+mj-lt"/>
              <a:buAutoNum type="arabicPeriod"/>
            </a:pPr>
            <a:r>
              <a:rPr lang="en-US" sz="1500" b="1" dirty="0">
                <a:solidFill>
                  <a:srgbClr val="006699"/>
                </a:solidFill>
                <a:latin typeface="verdana" panose="020B0604030504040204" pitchFamily="34" charset="0"/>
              </a:rPr>
              <a:t>public</a:t>
            </a:r>
            <a:r>
              <a:rPr lang="en-US" sz="1500" dirty="0">
                <a:solidFill>
                  <a:srgbClr val="000000"/>
                </a:solidFill>
                <a:latin typeface="verdana" panose="020B0604030504040204" pitchFamily="34" charset="0"/>
              </a:rPr>
              <a:t> </a:t>
            </a:r>
            <a:r>
              <a:rPr lang="en-US" sz="1500" b="1" dirty="0">
                <a:solidFill>
                  <a:srgbClr val="006699"/>
                </a:solidFill>
                <a:latin typeface="verdana" panose="020B0604030504040204" pitchFamily="34" charset="0"/>
              </a:rPr>
              <a:t>static</a:t>
            </a:r>
            <a:r>
              <a:rPr lang="en-US" sz="1500" dirty="0">
                <a:solidFill>
                  <a:srgbClr val="000000"/>
                </a:solidFill>
                <a:latin typeface="verdana" panose="020B0604030504040204" pitchFamily="34" charset="0"/>
              </a:rPr>
              <a:t> </a:t>
            </a:r>
            <a:r>
              <a:rPr lang="en-US" sz="1500" b="1" dirty="0">
                <a:solidFill>
                  <a:srgbClr val="006699"/>
                </a:solidFill>
                <a:latin typeface="verdana" panose="020B0604030504040204" pitchFamily="34" charset="0"/>
              </a:rPr>
              <a:t>void</a:t>
            </a:r>
            <a:r>
              <a:rPr lang="en-US" sz="1500" dirty="0">
                <a:solidFill>
                  <a:srgbClr val="000000"/>
                </a:solidFill>
                <a:latin typeface="verdana" panose="020B0604030504040204" pitchFamily="34" charset="0"/>
              </a:rPr>
              <a:t> main(String </a:t>
            </a:r>
            <a:r>
              <a:rPr lang="en-US" sz="1500" dirty="0" err="1">
                <a:solidFill>
                  <a:srgbClr val="000000"/>
                </a:solidFill>
                <a:latin typeface="verdana" panose="020B0604030504040204" pitchFamily="34" charset="0"/>
              </a:rPr>
              <a:t>args</a:t>
            </a:r>
            <a:r>
              <a:rPr lang="en-US" sz="1500" dirty="0">
                <a:solidFill>
                  <a:srgbClr val="000000"/>
                </a:solidFill>
                <a:latin typeface="verdana" panose="020B0604030504040204" pitchFamily="34" charset="0"/>
              </a:rPr>
              <a:t>[]){  </a:t>
            </a:r>
          </a:p>
          <a:p>
            <a:pPr>
              <a:buFont typeface="+mj-lt"/>
              <a:buAutoNum type="arabicPeriod"/>
            </a:pPr>
            <a:r>
              <a:rPr lang="en-US" sz="1500" b="1" dirty="0">
                <a:solidFill>
                  <a:srgbClr val="006699"/>
                </a:solidFill>
                <a:latin typeface="verdana" panose="020B0604030504040204" pitchFamily="34" charset="0"/>
              </a:rPr>
              <a:t>new</a:t>
            </a:r>
            <a:r>
              <a:rPr lang="en-US" sz="1500" dirty="0">
                <a:solidFill>
                  <a:srgbClr val="000000"/>
                </a:solidFill>
                <a:latin typeface="verdana" panose="020B0604030504040204" pitchFamily="34" charset="0"/>
              </a:rPr>
              <a:t> A().</a:t>
            </a:r>
            <a:r>
              <a:rPr lang="en-US" sz="1500" dirty="0" err="1">
                <a:solidFill>
                  <a:srgbClr val="000000"/>
                </a:solidFill>
                <a:latin typeface="verdana" panose="020B0604030504040204" pitchFamily="34" charset="0"/>
              </a:rPr>
              <a:t>getA</a:t>
            </a:r>
            <a:r>
              <a:rPr lang="en-US" sz="1500" dirty="0">
                <a:solidFill>
                  <a:srgbClr val="000000"/>
                </a:solidFill>
                <a:latin typeface="verdana" panose="020B0604030504040204" pitchFamily="34" charset="0"/>
              </a:rPr>
              <a:t>().</a:t>
            </a:r>
            <a:r>
              <a:rPr lang="en-US" sz="1500" dirty="0" err="1">
                <a:solidFill>
                  <a:srgbClr val="000000"/>
                </a:solidFill>
                <a:latin typeface="verdana" panose="020B0604030504040204" pitchFamily="34" charset="0"/>
              </a:rPr>
              <a:t>msg</a:t>
            </a:r>
            <a:r>
              <a:rPr lang="en-US" sz="1500" dirty="0">
                <a:solidFill>
                  <a:srgbClr val="000000"/>
                </a:solidFill>
                <a:latin typeface="verdana" panose="020B0604030504040204" pitchFamily="34" charset="0"/>
              </a:rPr>
              <a:t>();  </a:t>
            </a:r>
          </a:p>
          <a:p>
            <a:pPr>
              <a:buFont typeface="+mj-lt"/>
              <a:buAutoNum type="arabicPeriod"/>
            </a:pPr>
            <a:r>
              <a:rPr lang="en-US" sz="1500" dirty="0">
                <a:solidFill>
                  <a:srgbClr val="000000"/>
                </a:solidFill>
                <a:latin typeface="verdana" panose="020B0604030504040204" pitchFamily="34" charset="0"/>
              </a:rPr>
              <a:t>}  </a:t>
            </a:r>
          </a:p>
          <a:p>
            <a:pPr>
              <a:buFont typeface="+mj-lt"/>
              <a:buAutoNum type="arabicPeriod"/>
            </a:pPr>
            <a:r>
              <a:rPr lang="en-US" sz="1500" dirty="0">
                <a:solidFill>
                  <a:srgbClr val="000000"/>
                </a:solidFill>
                <a:latin typeface="verdana" panose="020B0604030504040204" pitchFamily="34" charset="0"/>
              </a:rPr>
              <a:t>}  </a:t>
            </a:r>
          </a:p>
        </p:txBody>
      </p:sp>
      <p:sp>
        <p:nvSpPr>
          <p:cNvPr id="7" name="Rectangle 1"/>
          <p:cNvSpPr>
            <a:spLocks noChangeArrowheads="1"/>
          </p:cNvSpPr>
          <p:nvPr/>
        </p:nvSpPr>
        <p:spPr bwMode="auto">
          <a:xfrm>
            <a:off x="7726116" y="4322638"/>
            <a:ext cx="1063433" cy="5770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650" b="1" dirty="0">
                <a:solidFill>
                  <a:srgbClr val="000000"/>
                </a:solidFill>
                <a:latin typeface="Verdana" panose="020B0604030504040204" pitchFamily="34" charset="0"/>
              </a:rPr>
              <a:t>Output:</a:t>
            </a:r>
            <a:endParaRPr lang="en-US" altLang="en-US" sz="1650" b="1" dirty="0"/>
          </a:p>
          <a:p>
            <a:pPr defTabSz="685800"/>
            <a:r>
              <a:rPr lang="en-US" altLang="en-US" sz="1650" dirty="0">
                <a:solidFill>
                  <a:srgbClr val="000000"/>
                </a:solidFill>
                <a:latin typeface="Arial Unicode MS" panose="020B0604020202020204" pitchFamily="34" charset="-128"/>
              </a:rPr>
              <a:t>Hello java</a:t>
            </a:r>
            <a:endParaRPr lang="en-US" altLang="en-US" sz="1650" dirty="0"/>
          </a:p>
        </p:txBody>
      </p:sp>
      <p:sp>
        <p:nvSpPr>
          <p:cNvPr id="8" name="Slide Number Placeholder 7"/>
          <p:cNvSpPr>
            <a:spLocks noGrp="1"/>
          </p:cNvSpPr>
          <p:nvPr>
            <p:ph type="sldNum" sz="quarter" idx="12"/>
          </p:nvPr>
        </p:nvSpPr>
        <p:spPr/>
        <p:txBody>
          <a:bodyPr/>
          <a:lstStyle/>
          <a:p>
            <a:fld id="{B33FD7AC-4E70-4449-90C6-D1F4BFDDBE11}" type="slidenum">
              <a:rPr lang="en-US" smtClean="0"/>
              <a:t>25</a:t>
            </a:fld>
            <a:endParaRPr lang="en-US"/>
          </a:p>
        </p:txBody>
      </p:sp>
    </p:spTree>
    <p:extLst>
      <p:ext uri="{BB962C8B-B14F-4D97-AF65-F5344CB8AC3E}">
        <p14:creationId xmlns:p14="http://schemas.microsoft.com/office/powerpoint/2010/main" val="26796801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4"/>
            <a:ext cx="7886700" cy="383381"/>
          </a:xfrm>
        </p:spPr>
        <p:txBody>
          <a:bodyPr>
            <a:noAutofit/>
          </a:bodyPr>
          <a:lstStyle/>
          <a:p>
            <a:r>
              <a:rPr lang="en-US" sz="3200" b="1" dirty="0"/>
              <a:t>Proving this keyword</a:t>
            </a:r>
          </a:p>
        </p:txBody>
      </p:sp>
      <p:sp>
        <p:nvSpPr>
          <p:cNvPr id="3" name="Content Placeholder 2"/>
          <p:cNvSpPr>
            <a:spLocks noGrp="1"/>
          </p:cNvSpPr>
          <p:nvPr>
            <p:ph idx="1"/>
          </p:nvPr>
        </p:nvSpPr>
        <p:spPr>
          <a:xfrm>
            <a:off x="628650" y="1671638"/>
            <a:ext cx="7886700" cy="3818335"/>
          </a:xfrm>
        </p:spPr>
        <p:txBody>
          <a:bodyPr>
            <a:normAutofit/>
          </a:bodyPr>
          <a:lstStyle/>
          <a:p>
            <a:pPr algn="just"/>
            <a:r>
              <a:rPr lang="en-US" sz="2600" dirty="0"/>
              <a:t>Let's prove that </a:t>
            </a:r>
            <a:r>
              <a:rPr lang="en-US" sz="2600" b="1" dirty="0">
                <a:solidFill>
                  <a:srgbClr val="FF0000"/>
                </a:solidFill>
              </a:rPr>
              <a:t>this</a:t>
            </a:r>
            <a:r>
              <a:rPr lang="en-US" sz="2600" dirty="0"/>
              <a:t> keyword refers to the current class instance variable. In this program, we are printing the reference variable and this, output of both variables are same.</a:t>
            </a:r>
          </a:p>
        </p:txBody>
      </p:sp>
      <p:sp>
        <p:nvSpPr>
          <p:cNvPr id="4" name="Rectangle 3"/>
          <p:cNvSpPr/>
          <p:nvPr/>
        </p:nvSpPr>
        <p:spPr>
          <a:xfrm>
            <a:off x="652888" y="3801805"/>
            <a:ext cx="6376988" cy="2554545"/>
          </a:xfrm>
          <a:prstGeom prst="rect">
            <a:avLst/>
          </a:prstGeom>
          <a:ln>
            <a:solidFill>
              <a:schemeClr val="tx1"/>
            </a:solidFill>
          </a:ln>
        </p:spPr>
        <p:txBody>
          <a:bodyPr wrap="square">
            <a:spAutoFit/>
          </a:bodyPr>
          <a:lstStyle/>
          <a:p>
            <a:pPr>
              <a:buFont typeface="+mj-lt"/>
              <a:buAutoNum type="arabicPeriod"/>
            </a:pPr>
            <a:r>
              <a:rPr lang="en-US" sz="1600" b="1" dirty="0">
                <a:solidFill>
                  <a:srgbClr val="006699"/>
                </a:solidFill>
                <a:latin typeface="verdana" panose="020B0604030504040204" pitchFamily="34" charset="0"/>
              </a:rPr>
              <a:t>class</a:t>
            </a:r>
            <a:r>
              <a:rPr lang="en-US" sz="1600" dirty="0">
                <a:solidFill>
                  <a:srgbClr val="000000"/>
                </a:solidFill>
                <a:latin typeface="verdana" panose="020B0604030504040204" pitchFamily="34" charset="0"/>
              </a:rPr>
              <a:t> A5{  </a:t>
            </a:r>
          </a:p>
          <a:p>
            <a:pPr>
              <a:buFont typeface="+mj-lt"/>
              <a:buAutoNum type="arabicPeriod"/>
            </a:pPr>
            <a:r>
              <a:rPr lang="en-US" sz="1600" b="1" dirty="0">
                <a:solidFill>
                  <a:srgbClr val="006699"/>
                </a:solidFill>
                <a:latin typeface="verdana" panose="020B0604030504040204" pitchFamily="34" charset="0"/>
              </a:rPr>
              <a:t>void</a:t>
            </a:r>
            <a:r>
              <a:rPr lang="en-US" sz="1600" dirty="0">
                <a:solidFill>
                  <a:srgbClr val="000000"/>
                </a:solidFill>
                <a:latin typeface="verdana" panose="020B0604030504040204" pitchFamily="34" charset="0"/>
              </a:rPr>
              <a:t> m(){  </a:t>
            </a:r>
          </a:p>
          <a:p>
            <a:pPr>
              <a:buFont typeface="+mj-lt"/>
              <a:buAutoNum type="arabicPeriod"/>
            </a:pPr>
            <a:r>
              <a:rPr lang="en-US" sz="1600" dirty="0" err="1">
                <a:solidFill>
                  <a:srgbClr val="000000"/>
                </a:solidFill>
                <a:latin typeface="verdana" panose="020B0604030504040204" pitchFamily="34" charset="0"/>
              </a:rPr>
              <a:t>System.out.println</a:t>
            </a:r>
            <a:r>
              <a:rPr lang="en-US" sz="1600" dirty="0">
                <a:solidFill>
                  <a:srgbClr val="000000"/>
                </a:solidFill>
                <a:latin typeface="verdana" panose="020B0604030504040204" pitchFamily="34" charset="0"/>
              </a:rPr>
              <a:t>(</a:t>
            </a:r>
            <a:r>
              <a:rPr lang="en-US" sz="1600" b="1" dirty="0">
                <a:solidFill>
                  <a:srgbClr val="006699"/>
                </a:solidFill>
                <a:latin typeface="verdana" panose="020B0604030504040204" pitchFamily="34" charset="0"/>
              </a:rPr>
              <a:t>this</a:t>
            </a:r>
            <a:r>
              <a:rPr lang="en-US" sz="1600" dirty="0">
                <a:solidFill>
                  <a:srgbClr val="000000"/>
                </a:solidFill>
                <a:latin typeface="verdana" panose="020B0604030504040204" pitchFamily="34" charset="0"/>
              </a:rPr>
              <a:t>);</a:t>
            </a:r>
            <a:r>
              <a:rPr lang="en-US" sz="1600" dirty="0">
                <a:solidFill>
                  <a:srgbClr val="008200"/>
                </a:solidFill>
                <a:latin typeface="verdana" panose="020B0604030504040204" pitchFamily="34" charset="0"/>
              </a:rPr>
              <a:t>//prints same reference ID</a:t>
            </a:r>
            <a:r>
              <a:rPr lang="en-US" sz="1600" dirty="0">
                <a:solidFill>
                  <a:srgbClr val="000000"/>
                </a:solidFill>
                <a:latin typeface="verdana" panose="020B0604030504040204" pitchFamily="34" charset="0"/>
              </a:rPr>
              <a:t>  </a:t>
            </a:r>
          </a:p>
          <a:p>
            <a:pPr>
              <a:buFont typeface="+mj-lt"/>
              <a:buAutoNum type="arabicPeriod"/>
            </a:pPr>
            <a:r>
              <a:rPr lang="en-US" sz="1600" dirty="0">
                <a:solidFill>
                  <a:srgbClr val="000000"/>
                </a:solidFill>
                <a:latin typeface="verdana" panose="020B0604030504040204" pitchFamily="34" charset="0"/>
              </a:rPr>
              <a:t>}  </a:t>
            </a:r>
          </a:p>
          <a:p>
            <a:pPr>
              <a:buFont typeface="+mj-lt"/>
              <a:buAutoNum type="arabicPeriod"/>
            </a:pPr>
            <a:r>
              <a:rPr lang="en-US" sz="1600" b="1" dirty="0">
                <a:solidFill>
                  <a:srgbClr val="006699"/>
                </a:solidFill>
                <a:latin typeface="verdana" panose="020B0604030504040204" pitchFamily="34" charset="0"/>
              </a:rPr>
              <a:t>public</a:t>
            </a: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static</a:t>
            </a: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void</a:t>
            </a:r>
            <a:r>
              <a:rPr lang="en-US" sz="1600" dirty="0">
                <a:solidFill>
                  <a:srgbClr val="000000"/>
                </a:solidFill>
                <a:latin typeface="verdana" panose="020B0604030504040204" pitchFamily="34" charset="0"/>
              </a:rPr>
              <a:t> main(String </a:t>
            </a:r>
            <a:r>
              <a:rPr lang="en-US" sz="1600" dirty="0" err="1">
                <a:solidFill>
                  <a:srgbClr val="000000"/>
                </a:solidFill>
                <a:latin typeface="verdana" panose="020B0604030504040204" pitchFamily="34" charset="0"/>
              </a:rPr>
              <a:t>args</a:t>
            </a:r>
            <a:r>
              <a:rPr lang="en-US" sz="1600" dirty="0">
                <a:solidFill>
                  <a:srgbClr val="000000"/>
                </a:solidFill>
                <a:latin typeface="verdana" panose="020B0604030504040204" pitchFamily="34" charset="0"/>
              </a:rPr>
              <a:t>[]){  </a:t>
            </a:r>
          </a:p>
          <a:p>
            <a:pPr>
              <a:buFont typeface="+mj-lt"/>
              <a:buAutoNum type="arabicPeriod"/>
            </a:pPr>
            <a:r>
              <a:rPr lang="en-US" sz="1600" dirty="0">
                <a:solidFill>
                  <a:srgbClr val="000000"/>
                </a:solidFill>
                <a:latin typeface="verdana" panose="020B0604030504040204" pitchFamily="34" charset="0"/>
              </a:rPr>
              <a:t>A5 </a:t>
            </a:r>
            <a:r>
              <a:rPr lang="en-US" sz="1600" dirty="0" err="1">
                <a:solidFill>
                  <a:srgbClr val="000000"/>
                </a:solidFill>
                <a:latin typeface="verdana" panose="020B0604030504040204" pitchFamily="34" charset="0"/>
              </a:rPr>
              <a:t>obj</a:t>
            </a:r>
            <a:r>
              <a:rPr lang="en-US" sz="1600" dirty="0">
                <a:solidFill>
                  <a:srgbClr val="000000"/>
                </a:solidFill>
                <a:latin typeface="verdana" panose="020B0604030504040204" pitchFamily="34" charset="0"/>
              </a:rPr>
              <a:t>=</a:t>
            </a:r>
            <a:r>
              <a:rPr lang="en-US" sz="1600" b="1" dirty="0">
                <a:solidFill>
                  <a:srgbClr val="006699"/>
                </a:solidFill>
                <a:latin typeface="verdana" panose="020B0604030504040204" pitchFamily="34" charset="0"/>
              </a:rPr>
              <a:t>new</a:t>
            </a:r>
            <a:r>
              <a:rPr lang="en-US" sz="1600" dirty="0">
                <a:solidFill>
                  <a:srgbClr val="000000"/>
                </a:solidFill>
                <a:latin typeface="verdana" panose="020B0604030504040204" pitchFamily="34" charset="0"/>
              </a:rPr>
              <a:t> A5();  </a:t>
            </a:r>
          </a:p>
          <a:p>
            <a:pPr>
              <a:buFont typeface="+mj-lt"/>
              <a:buAutoNum type="arabicPeriod"/>
            </a:pPr>
            <a:r>
              <a:rPr lang="en-US" sz="1600" dirty="0" err="1">
                <a:solidFill>
                  <a:srgbClr val="000000"/>
                </a:solidFill>
                <a:latin typeface="verdana" panose="020B0604030504040204" pitchFamily="34" charset="0"/>
              </a:rPr>
              <a:t>System.out.println</a:t>
            </a:r>
            <a:r>
              <a:rPr lang="en-US" sz="1600" dirty="0">
                <a:solidFill>
                  <a:srgbClr val="000000"/>
                </a:solidFill>
                <a:latin typeface="verdana" panose="020B0604030504040204" pitchFamily="34" charset="0"/>
              </a:rPr>
              <a:t>(</a:t>
            </a:r>
            <a:r>
              <a:rPr lang="en-US" sz="1600" dirty="0" err="1">
                <a:solidFill>
                  <a:srgbClr val="000000"/>
                </a:solidFill>
                <a:latin typeface="verdana" panose="020B0604030504040204" pitchFamily="34" charset="0"/>
              </a:rPr>
              <a:t>obj</a:t>
            </a:r>
            <a:r>
              <a:rPr lang="en-US" sz="1600" dirty="0">
                <a:solidFill>
                  <a:srgbClr val="000000"/>
                </a:solidFill>
                <a:latin typeface="verdana" panose="020B0604030504040204" pitchFamily="34" charset="0"/>
              </a:rPr>
              <a:t>);</a:t>
            </a:r>
            <a:r>
              <a:rPr lang="en-US" sz="1600" dirty="0">
                <a:solidFill>
                  <a:srgbClr val="008200"/>
                </a:solidFill>
                <a:latin typeface="verdana" panose="020B0604030504040204" pitchFamily="34" charset="0"/>
              </a:rPr>
              <a:t>//prints the reference ID</a:t>
            </a:r>
            <a:r>
              <a:rPr lang="en-US" sz="1600" dirty="0">
                <a:solidFill>
                  <a:srgbClr val="000000"/>
                </a:solidFill>
                <a:latin typeface="verdana" panose="020B0604030504040204" pitchFamily="34" charset="0"/>
              </a:rPr>
              <a:t>  </a:t>
            </a:r>
          </a:p>
          <a:p>
            <a:pPr>
              <a:buFont typeface="+mj-lt"/>
              <a:buAutoNum type="arabicPeriod"/>
            </a:pPr>
            <a:r>
              <a:rPr lang="en-US" sz="1600" dirty="0" err="1">
                <a:solidFill>
                  <a:srgbClr val="000000"/>
                </a:solidFill>
                <a:latin typeface="verdana" panose="020B0604030504040204" pitchFamily="34" charset="0"/>
              </a:rPr>
              <a:t>obj.m</a:t>
            </a:r>
            <a:r>
              <a:rPr lang="en-US" sz="1600" dirty="0">
                <a:solidFill>
                  <a:srgbClr val="000000"/>
                </a:solidFill>
                <a:latin typeface="verdana" panose="020B0604030504040204" pitchFamily="34" charset="0"/>
              </a:rPr>
              <a:t>();  </a:t>
            </a:r>
          </a:p>
          <a:p>
            <a:pPr>
              <a:buFont typeface="+mj-lt"/>
              <a:buAutoNum type="arabicPeriod"/>
            </a:pPr>
            <a:r>
              <a:rPr lang="en-US" sz="1600" dirty="0">
                <a:solidFill>
                  <a:srgbClr val="000000"/>
                </a:solidFill>
                <a:latin typeface="verdana" panose="020B0604030504040204" pitchFamily="34" charset="0"/>
              </a:rPr>
              <a:t>}  </a:t>
            </a:r>
          </a:p>
          <a:p>
            <a:pPr>
              <a:buFont typeface="+mj-lt"/>
              <a:buAutoNum type="arabicPeriod"/>
            </a:pPr>
            <a:r>
              <a:rPr lang="en-US" sz="1600" dirty="0">
                <a:solidFill>
                  <a:srgbClr val="000000"/>
                </a:solidFill>
                <a:latin typeface="verdana" panose="020B0604030504040204" pitchFamily="34" charset="0"/>
              </a:rPr>
              <a:t>}  </a:t>
            </a:r>
          </a:p>
        </p:txBody>
      </p:sp>
      <p:sp>
        <p:nvSpPr>
          <p:cNvPr id="5" name="Rectangle 1"/>
          <p:cNvSpPr>
            <a:spLocks noChangeArrowheads="1"/>
          </p:cNvSpPr>
          <p:nvPr/>
        </p:nvSpPr>
        <p:spPr bwMode="auto">
          <a:xfrm>
            <a:off x="7080131" y="4676666"/>
            <a:ext cx="1643063" cy="8309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650" b="1" dirty="0">
                <a:solidFill>
                  <a:srgbClr val="000000"/>
                </a:solidFill>
                <a:latin typeface="Verdana" panose="020B0604030504040204" pitchFamily="34" charset="0"/>
              </a:rPr>
              <a:t>Output:</a:t>
            </a:r>
            <a:endParaRPr lang="en-US" altLang="en-US" sz="1650" b="1" dirty="0"/>
          </a:p>
          <a:p>
            <a:pPr defTabSz="685800"/>
            <a:r>
              <a:rPr lang="en-US" altLang="en-US" sz="1650" dirty="0">
                <a:solidFill>
                  <a:srgbClr val="000000"/>
                </a:solidFill>
                <a:latin typeface="Arial Unicode MS" panose="020B0604020202020204" pitchFamily="34" charset="-128"/>
              </a:rPr>
              <a:t>A5@22b3ea59 </a:t>
            </a:r>
            <a:r>
              <a:rPr lang="en-US" altLang="en-US" sz="1650" dirty="0" err="1">
                <a:solidFill>
                  <a:srgbClr val="000000"/>
                </a:solidFill>
                <a:latin typeface="Arial Unicode MS" panose="020B0604020202020204" pitchFamily="34" charset="-128"/>
              </a:rPr>
              <a:t>A5@22b3ea59</a:t>
            </a:r>
            <a:endParaRPr lang="en-US" altLang="en-US" sz="1650" dirty="0"/>
          </a:p>
        </p:txBody>
      </p:sp>
      <p:sp>
        <p:nvSpPr>
          <p:cNvPr id="6" name="Slide Number Placeholder 5"/>
          <p:cNvSpPr>
            <a:spLocks noGrp="1"/>
          </p:cNvSpPr>
          <p:nvPr>
            <p:ph type="sldNum" sz="quarter" idx="12"/>
          </p:nvPr>
        </p:nvSpPr>
        <p:spPr/>
        <p:txBody>
          <a:bodyPr/>
          <a:lstStyle/>
          <a:p>
            <a:fld id="{B33FD7AC-4E70-4449-90C6-D1F4BFDDBE11}" type="slidenum">
              <a:rPr lang="en-US" smtClean="0"/>
              <a:t>26</a:t>
            </a:fld>
            <a:endParaRPr lang="en-US"/>
          </a:p>
        </p:txBody>
      </p:sp>
    </p:spTree>
    <p:extLst>
      <p:ext uri="{BB962C8B-B14F-4D97-AF65-F5344CB8AC3E}">
        <p14:creationId xmlns:p14="http://schemas.microsoft.com/office/powerpoint/2010/main" val="4054413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202" y="2857500"/>
            <a:ext cx="8229600" cy="1143000"/>
          </a:xfrm>
        </p:spPr>
        <p:txBody>
          <a:bodyPr/>
          <a:lstStyle/>
          <a:p>
            <a:r>
              <a:rPr lang="en-US" dirty="0"/>
              <a:t>Thank you</a:t>
            </a:r>
          </a:p>
        </p:txBody>
      </p:sp>
      <p:sp>
        <p:nvSpPr>
          <p:cNvPr id="4" name="Slide Number Placeholder 3"/>
          <p:cNvSpPr>
            <a:spLocks noGrp="1"/>
          </p:cNvSpPr>
          <p:nvPr>
            <p:ph type="sldNum" sz="quarter" idx="12"/>
          </p:nvPr>
        </p:nvSpPr>
        <p:spPr/>
        <p:txBody>
          <a:bodyPr/>
          <a:lstStyle/>
          <a:p>
            <a:fld id="{DE5339B7-5F41-445E-93DD-78D5114FAA41}" type="slidenum">
              <a:rPr lang="en-US" smtClean="0"/>
              <a:t>27</a:t>
            </a:fld>
            <a:endParaRPr lang="en-US"/>
          </a:p>
        </p:txBody>
      </p:sp>
    </p:spTree>
    <p:extLst>
      <p:ext uri="{BB962C8B-B14F-4D97-AF65-F5344CB8AC3E}">
        <p14:creationId xmlns:p14="http://schemas.microsoft.com/office/powerpoint/2010/main" val="2448347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Java static keyword</a:t>
            </a:r>
          </a:p>
        </p:txBody>
      </p:sp>
      <p:sp>
        <p:nvSpPr>
          <p:cNvPr id="3" name="Content Placeholder 2"/>
          <p:cNvSpPr>
            <a:spLocks noGrp="1"/>
          </p:cNvSpPr>
          <p:nvPr>
            <p:ph idx="1"/>
          </p:nvPr>
        </p:nvSpPr>
        <p:spPr/>
        <p:txBody>
          <a:bodyPr>
            <a:normAutofit/>
          </a:bodyPr>
          <a:lstStyle/>
          <a:p>
            <a:pPr algn="just"/>
            <a:r>
              <a:rPr lang="en-US" sz="2600" dirty="0"/>
              <a:t>The </a:t>
            </a:r>
            <a:r>
              <a:rPr lang="en-US" sz="2600" b="1" dirty="0"/>
              <a:t>static keyword</a:t>
            </a:r>
            <a:r>
              <a:rPr lang="en-US" sz="2600" dirty="0"/>
              <a:t> in Java is used for memory management mainly. We can apply java static keyword with variables, methods, blocks and nested class. The static keyword belongs to the class than an instance of the class.</a:t>
            </a:r>
          </a:p>
          <a:p>
            <a:pPr algn="just"/>
            <a:r>
              <a:rPr lang="en-US" sz="2600" dirty="0"/>
              <a:t>The static can be:</a:t>
            </a:r>
          </a:p>
          <a:p>
            <a:pPr algn="just"/>
            <a:r>
              <a:rPr lang="en-US" sz="2600" dirty="0"/>
              <a:t>Variable (also known as a class variable)</a:t>
            </a:r>
          </a:p>
          <a:p>
            <a:pPr algn="just"/>
            <a:r>
              <a:rPr lang="en-US" sz="2600" dirty="0"/>
              <a:t>Method (also known as a class method)</a:t>
            </a:r>
          </a:p>
          <a:p>
            <a:pPr algn="just"/>
            <a:r>
              <a:rPr lang="en-US" sz="2600" dirty="0"/>
              <a:t>Block</a:t>
            </a:r>
          </a:p>
          <a:p>
            <a:pPr algn="just"/>
            <a:r>
              <a:rPr lang="en-US" sz="2600" dirty="0"/>
              <a:t>Nested class</a:t>
            </a:r>
          </a:p>
        </p:txBody>
      </p:sp>
      <p:sp>
        <p:nvSpPr>
          <p:cNvPr id="4" name="Slide Number Placeholder 3"/>
          <p:cNvSpPr>
            <a:spLocks noGrp="1"/>
          </p:cNvSpPr>
          <p:nvPr>
            <p:ph type="sldNum" sz="quarter" idx="12"/>
          </p:nvPr>
        </p:nvSpPr>
        <p:spPr/>
        <p:txBody>
          <a:bodyPr/>
          <a:lstStyle/>
          <a:p>
            <a:fld id="{DE5339B7-5F41-445E-93DD-78D5114FAA41}" type="slidenum">
              <a:rPr lang="en-US" smtClean="0"/>
              <a:t>3</a:t>
            </a:fld>
            <a:endParaRPr lang="en-US"/>
          </a:p>
        </p:txBody>
      </p:sp>
    </p:spTree>
    <p:extLst>
      <p:ext uri="{BB962C8B-B14F-4D97-AF65-F5344CB8AC3E}">
        <p14:creationId xmlns:p14="http://schemas.microsoft.com/office/powerpoint/2010/main" val="3835014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Java static variable</a:t>
            </a:r>
          </a:p>
        </p:txBody>
      </p:sp>
      <p:sp>
        <p:nvSpPr>
          <p:cNvPr id="3" name="Content Placeholder 2"/>
          <p:cNvSpPr>
            <a:spLocks noGrp="1"/>
          </p:cNvSpPr>
          <p:nvPr>
            <p:ph idx="1"/>
          </p:nvPr>
        </p:nvSpPr>
        <p:spPr/>
        <p:txBody>
          <a:bodyPr>
            <a:normAutofit/>
          </a:bodyPr>
          <a:lstStyle/>
          <a:p>
            <a:pPr algn="just"/>
            <a:r>
              <a:rPr lang="en-US" sz="2600" dirty="0"/>
              <a:t>If you declare any variable as static, it is known as a static variable.</a:t>
            </a:r>
          </a:p>
          <a:p>
            <a:pPr algn="just"/>
            <a:r>
              <a:rPr lang="en-US" sz="2600" dirty="0"/>
              <a:t>The static variable can be used to refer to the common property of all objects (which is not unique for each object), for example, the company name of employees, college name of students, etc.</a:t>
            </a:r>
          </a:p>
          <a:p>
            <a:pPr algn="just"/>
            <a:r>
              <a:rPr lang="en-US" sz="2600" dirty="0"/>
              <a:t>The static variable gets memory only once in the class area at the time of class loading.</a:t>
            </a:r>
          </a:p>
        </p:txBody>
      </p:sp>
      <p:sp>
        <p:nvSpPr>
          <p:cNvPr id="4" name="Slide Number Placeholder 3"/>
          <p:cNvSpPr>
            <a:spLocks noGrp="1"/>
          </p:cNvSpPr>
          <p:nvPr>
            <p:ph type="sldNum" sz="quarter" idx="12"/>
          </p:nvPr>
        </p:nvSpPr>
        <p:spPr/>
        <p:txBody>
          <a:bodyPr/>
          <a:lstStyle/>
          <a:p>
            <a:fld id="{DE5339B7-5F41-445E-93DD-78D5114FAA41}" type="slidenum">
              <a:rPr lang="en-US" smtClean="0"/>
              <a:t>4</a:t>
            </a:fld>
            <a:endParaRPr lang="en-US"/>
          </a:p>
        </p:txBody>
      </p:sp>
    </p:spTree>
    <p:extLst>
      <p:ext uri="{BB962C8B-B14F-4D97-AF65-F5344CB8AC3E}">
        <p14:creationId xmlns:p14="http://schemas.microsoft.com/office/powerpoint/2010/main" val="3364017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38452"/>
            <a:ext cx="8229600" cy="4987712"/>
          </a:xfrm>
        </p:spPr>
        <p:txBody>
          <a:bodyPr>
            <a:noAutofit/>
          </a:bodyPr>
          <a:lstStyle/>
          <a:p>
            <a:pPr marL="0" indent="0" algn="just">
              <a:buNone/>
            </a:pPr>
            <a:r>
              <a:rPr lang="en-US" sz="2300" b="1" dirty="0"/>
              <a:t>Advantages of static variable</a:t>
            </a:r>
          </a:p>
          <a:p>
            <a:pPr algn="just"/>
            <a:r>
              <a:rPr lang="en-US" sz="2300" dirty="0"/>
              <a:t>It makes your program </a:t>
            </a:r>
            <a:r>
              <a:rPr lang="en-US" sz="2300" b="1" dirty="0"/>
              <a:t>memory efficient</a:t>
            </a:r>
            <a:r>
              <a:rPr lang="en-US" sz="2300" dirty="0"/>
              <a:t> (i.e., it saves memory).</a:t>
            </a:r>
          </a:p>
          <a:p>
            <a:pPr algn="just"/>
            <a:endParaRPr lang="en-US" sz="2300" dirty="0"/>
          </a:p>
          <a:p>
            <a:pPr algn="just"/>
            <a:endParaRPr lang="en-US" sz="2300" dirty="0"/>
          </a:p>
          <a:p>
            <a:pPr algn="just"/>
            <a:endParaRPr lang="en-US" sz="2300" dirty="0"/>
          </a:p>
          <a:p>
            <a:pPr algn="just"/>
            <a:endParaRPr lang="en-US" sz="2300" dirty="0"/>
          </a:p>
          <a:p>
            <a:pPr algn="just"/>
            <a:endParaRPr lang="en-US" sz="2300" dirty="0"/>
          </a:p>
          <a:p>
            <a:pPr algn="just"/>
            <a:r>
              <a:rPr lang="en-US" sz="2300" dirty="0"/>
              <a:t>Suppose there are 500 students in my college, now all instance data members will get memory each time when the object is created. All students have its unique </a:t>
            </a:r>
            <a:r>
              <a:rPr lang="en-US" sz="2300" dirty="0" err="1"/>
              <a:t>rollno</a:t>
            </a:r>
            <a:r>
              <a:rPr lang="en-US" sz="2300" dirty="0"/>
              <a:t> and name, so instance data member is good in such case. Here, "college" refers to the common property of all objects. If we make it static, this field will get the memory only once.</a:t>
            </a:r>
          </a:p>
          <a:p>
            <a:pPr algn="just"/>
            <a:endParaRPr lang="en-US" sz="2300" dirty="0"/>
          </a:p>
        </p:txBody>
      </p:sp>
      <p:sp>
        <p:nvSpPr>
          <p:cNvPr id="4" name="Rectangle 3"/>
          <p:cNvSpPr/>
          <p:nvPr/>
        </p:nvSpPr>
        <p:spPr>
          <a:xfrm>
            <a:off x="1981200" y="2362200"/>
            <a:ext cx="4572000" cy="1477328"/>
          </a:xfrm>
          <a:prstGeom prst="rect">
            <a:avLst/>
          </a:prstGeom>
          <a:ln>
            <a:solidFill>
              <a:schemeClr val="accent1"/>
            </a:solidFill>
          </a:ln>
        </p:spPr>
        <p:txBody>
          <a:bodyPr>
            <a:spAutoFit/>
          </a:bodyPr>
          <a:lstStyle/>
          <a:p>
            <a:pPr>
              <a:buFont typeface="+mj-lt"/>
              <a:buAutoNum type="arabicPeriod"/>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Student{  </a:t>
            </a:r>
          </a:p>
          <a:p>
            <a:pPr>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int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rollno</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String name;  </a:t>
            </a:r>
          </a:p>
          <a:p>
            <a:pPr>
              <a:buFont typeface="+mj-lt"/>
              <a:buAutoNum type="arabicPeriod"/>
            </a:pPr>
            <a:r>
              <a:rPr lang="en-US" dirty="0">
                <a:solidFill>
                  <a:srgbClr val="000000"/>
                </a:solidFill>
                <a:latin typeface="verdana" panose="020B0604030504040204" pitchFamily="34" charset="0"/>
              </a:rPr>
              <a:t>     String college=</a:t>
            </a:r>
            <a:r>
              <a:rPr lang="en-US" dirty="0">
                <a:solidFill>
                  <a:srgbClr val="0000FF"/>
                </a:solidFill>
                <a:latin typeface="verdana" panose="020B0604030504040204" pitchFamily="34" charset="0"/>
              </a:rPr>
              <a:t>"ITS"</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
        <p:nvSpPr>
          <p:cNvPr id="5" name="Title 1"/>
          <p:cNvSpPr>
            <a:spLocks noGrp="1"/>
          </p:cNvSpPr>
          <p:nvPr>
            <p:ph type="title"/>
          </p:nvPr>
        </p:nvSpPr>
        <p:spPr>
          <a:xfrm>
            <a:off x="457200" y="103997"/>
            <a:ext cx="8229600" cy="1143000"/>
          </a:xfrm>
        </p:spPr>
        <p:txBody>
          <a:bodyPr>
            <a:normAutofit/>
          </a:bodyPr>
          <a:lstStyle/>
          <a:p>
            <a:r>
              <a:rPr lang="en-US" sz="3600" b="1" dirty="0"/>
              <a:t>Java static variable</a:t>
            </a:r>
          </a:p>
        </p:txBody>
      </p:sp>
      <p:sp>
        <p:nvSpPr>
          <p:cNvPr id="6" name="Slide Number Placeholder 5"/>
          <p:cNvSpPr>
            <a:spLocks noGrp="1"/>
          </p:cNvSpPr>
          <p:nvPr>
            <p:ph type="sldNum" sz="quarter" idx="12"/>
          </p:nvPr>
        </p:nvSpPr>
        <p:spPr/>
        <p:txBody>
          <a:bodyPr/>
          <a:lstStyle/>
          <a:p>
            <a:fld id="{DE5339B7-5F41-445E-93DD-78D5114FAA41}" type="slidenum">
              <a:rPr lang="en-US" smtClean="0"/>
              <a:t>5</a:t>
            </a:fld>
            <a:endParaRPr lang="en-US"/>
          </a:p>
        </p:txBody>
      </p:sp>
    </p:spTree>
    <p:extLst>
      <p:ext uri="{BB962C8B-B14F-4D97-AF65-F5344CB8AC3E}">
        <p14:creationId xmlns:p14="http://schemas.microsoft.com/office/powerpoint/2010/main" val="4236882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590" y="27296"/>
            <a:ext cx="8991598" cy="6740307"/>
          </a:xfrm>
          <a:prstGeom prst="rect">
            <a:avLst/>
          </a:prstGeom>
          <a:ln>
            <a:solidFill>
              <a:schemeClr val="accent1"/>
            </a:solidFill>
          </a:ln>
        </p:spPr>
        <p:txBody>
          <a:bodyPr wrap="square">
            <a:spAutoFit/>
          </a:bodyPr>
          <a:lstStyle/>
          <a:p>
            <a:pPr>
              <a:buFont typeface="+mj-lt"/>
              <a:buAutoNum type="arabicPeriod"/>
            </a:pPr>
            <a:r>
              <a:rPr lang="en-US" dirty="0">
                <a:solidFill>
                  <a:srgbClr val="008200"/>
                </a:solidFill>
                <a:latin typeface="verdana" panose="020B0604030504040204" pitchFamily="34" charset="0"/>
              </a:rPr>
              <a:t>//Java Program to demonstrate the use of static variable</a:t>
            </a:r>
            <a:r>
              <a:rPr lang="en-US" dirty="0">
                <a:solidFill>
                  <a:srgbClr val="000000"/>
                </a:solidFill>
                <a:latin typeface="verdana" panose="020B0604030504040204" pitchFamily="34" charset="0"/>
              </a:rPr>
              <a:t>  </a:t>
            </a:r>
          </a:p>
          <a:p>
            <a:pPr>
              <a:buFont typeface="+mj-lt"/>
              <a:buAutoNum type="arabicPeriod"/>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Student{  </a:t>
            </a:r>
          </a:p>
          <a:p>
            <a:pPr>
              <a:buFont typeface="+mj-lt"/>
              <a:buAutoNum type="arabicPeriod"/>
            </a:pP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rollno</a:t>
            </a:r>
            <a:r>
              <a:rPr lang="en-US" dirty="0">
                <a:solidFill>
                  <a:srgbClr val="000000"/>
                </a:solidFill>
                <a:latin typeface="verdana" panose="020B0604030504040204" pitchFamily="34" charset="0"/>
              </a:rPr>
              <a:t>;</a:t>
            </a:r>
            <a:r>
              <a:rPr lang="en-US" dirty="0">
                <a:solidFill>
                  <a:srgbClr val="008200"/>
                </a:solidFill>
                <a:latin typeface="verdana" panose="020B0604030504040204" pitchFamily="34" charset="0"/>
              </a:rPr>
              <a:t>//instance variable</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String name;  </a:t>
            </a:r>
          </a:p>
          <a:p>
            <a:pPr>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String institute =</a:t>
            </a:r>
            <a:r>
              <a:rPr lang="en-US" dirty="0">
                <a:solidFill>
                  <a:srgbClr val="0000FF"/>
                </a:solidFill>
                <a:latin typeface="verdana" panose="020B0604030504040204" pitchFamily="34" charset="0"/>
              </a:rPr>
              <a:t>“IIT"</a:t>
            </a:r>
            <a:r>
              <a:rPr lang="en-US" dirty="0">
                <a:solidFill>
                  <a:srgbClr val="000000"/>
                </a:solidFill>
                <a:latin typeface="verdana" panose="020B0604030504040204" pitchFamily="34" charset="0"/>
              </a:rPr>
              <a:t>;</a:t>
            </a:r>
            <a:r>
              <a:rPr lang="en-US" dirty="0">
                <a:solidFill>
                  <a:srgbClr val="008200"/>
                </a:solidFill>
                <a:latin typeface="verdana" panose="020B0604030504040204" pitchFamily="34" charset="0"/>
              </a:rPr>
              <a:t>//static variable</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t>
            </a:r>
            <a:r>
              <a:rPr lang="en-US" dirty="0">
                <a:solidFill>
                  <a:srgbClr val="008200"/>
                </a:solidFill>
                <a:latin typeface="verdana" panose="020B0604030504040204" pitchFamily="34" charset="0"/>
              </a:rPr>
              <a:t>//constructor</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Student(</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r, String n){  </a:t>
            </a:r>
          </a:p>
          <a:p>
            <a:pPr>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rollno</a:t>
            </a:r>
            <a:r>
              <a:rPr lang="en-US" dirty="0">
                <a:solidFill>
                  <a:srgbClr val="000000"/>
                </a:solidFill>
                <a:latin typeface="verdana" panose="020B0604030504040204" pitchFamily="34" charset="0"/>
              </a:rPr>
              <a:t> = r;  </a:t>
            </a:r>
          </a:p>
          <a:p>
            <a:pPr>
              <a:buFont typeface="+mj-lt"/>
              <a:buAutoNum type="arabicPeriod"/>
            </a:pPr>
            <a:r>
              <a:rPr lang="en-US" dirty="0">
                <a:solidFill>
                  <a:srgbClr val="000000"/>
                </a:solidFill>
                <a:latin typeface="verdana" panose="020B0604030504040204" pitchFamily="34" charset="0"/>
              </a:rPr>
              <a:t>   name = n;  </a:t>
            </a:r>
          </a:p>
          <a:p>
            <a:pPr>
              <a:buFont typeface="+mj-lt"/>
              <a:buAutoNum type="arabicPeriod"/>
            </a:pPr>
            <a:r>
              <a:rPr lang="en-US" dirty="0">
                <a:solidFill>
                  <a:srgbClr val="000000"/>
                </a:solidFill>
                <a:latin typeface="verdana" panose="020B0604030504040204" pitchFamily="34" charset="0"/>
              </a:rPr>
              <a:t>   }  </a:t>
            </a:r>
          </a:p>
          <a:p>
            <a:pPr>
              <a:buFont typeface="+mj-lt"/>
              <a:buAutoNum type="arabicPeriod"/>
            </a:pPr>
            <a:r>
              <a:rPr lang="en-US" dirty="0">
                <a:solidFill>
                  <a:srgbClr val="000000"/>
                </a:solidFill>
                <a:latin typeface="verdana" panose="020B0604030504040204" pitchFamily="34" charset="0"/>
              </a:rPr>
              <a:t>   </a:t>
            </a:r>
            <a:r>
              <a:rPr lang="en-US" dirty="0">
                <a:solidFill>
                  <a:srgbClr val="008200"/>
                </a:solidFill>
                <a:latin typeface="verdana" panose="020B0604030504040204" pitchFamily="34" charset="0"/>
              </a:rPr>
              <a:t>//method to display the values</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display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rollno</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 "</a:t>
            </a:r>
            <a:r>
              <a:rPr lang="en-US" dirty="0">
                <a:solidFill>
                  <a:srgbClr val="000000"/>
                </a:solidFill>
                <a:latin typeface="verdana" panose="020B0604030504040204" pitchFamily="34" charset="0"/>
              </a:rPr>
              <a:t>+name+</a:t>
            </a:r>
            <a:r>
              <a:rPr lang="en-US" dirty="0">
                <a:solidFill>
                  <a:srgbClr val="0000FF"/>
                </a:solidFill>
                <a:latin typeface="verdana" panose="020B0604030504040204" pitchFamily="34" charset="0"/>
              </a:rPr>
              <a:t>" "</a:t>
            </a:r>
            <a:r>
              <a:rPr lang="en-US" dirty="0">
                <a:solidFill>
                  <a:srgbClr val="000000"/>
                </a:solidFill>
                <a:latin typeface="verdana" panose="020B0604030504040204" pitchFamily="34" charset="0"/>
              </a:rPr>
              <a:t>+institute);}  </a:t>
            </a:r>
          </a:p>
          <a:p>
            <a:pPr>
              <a:buFont typeface="+mj-lt"/>
              <a:buAutoNum type="arabicPeriod"/>
            </a:pPr>
            <a:r>
              <a:rPr lang="en-US" dirty="0">
                <a:solidFill>
                  <a:srgbClr val="000000"/>
                </a:solidFill>
                <a:latin typeface="verdana" panose="020B0604030504040204" pitchFamily="34" charset="0"/>
              </a:rPr>
              <a:t>}  </a:t>
            </a:r>
          </a:p>
          <a:p>
            <a:pPr>
              <a:buFont typeface="+mj-lt"/>
              <a:buAutoNum type="arabicPeriod"/>
            </a:pPr>
            <a:r>
              <a:rPr lang="en-US" dirty="0">
                <a:solidFill>
                  <a:srgbClr val="008200"/>
                </a:solidFill>
                <a:latin typeface="verdana" panose="020B0604030504040204" pitchFamily="34" charset="0"/>
              </a:rPr>
              <a:t>//Test class to show the values of objects</a:t>
            </a:r>
            <a:r>
              <a:rPr lang="en-US" dirty="0">
                <a:solidFill>
                  <a:srgbClr val="000000"/>
                </a:solidFill>
                <a:latin typeface="verdana" panose="020B0604030504040204" pitchFamily="34" charset="0"/>
              </a:rPr>
              <a:t>  </a:t>
            </a:r>
          </a:p>
          <a:p>
            <a:pPr>
              <a:buFont typeface="+mj-lt"/>
              <a:buAutoNum type="arabicPeriod"/>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TestStaticVariable1{  </a:t>
            </a:r>
          </a:p>
          <a:p>
            <a:pPr>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Student s1 = </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Student(</a:t>
            </a:r>
            <a:r>
              <a:rPr lang="en-US" dirty="0">
                <a:solidFill>
                  <a:srgbClr val="C00000"/>
                </a:solidFill>
                <a:latin typeface="verdana" panose="020B0604030504040204" pitchFamily="34" charset="0"/>
              </a:rPr>
              <a:t>101</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“Rahim"</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Student s2 = </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Student(</a:t>
            </a:r>
            <a:r>
              <a:rPr lang="en-US" dirty="0">
                <a:solidFill>
                  <a:srgbClr val="C00000"/>
                </a:solidFill>
                <a:latin typeface="verdana" panose="020B0604030504040204" pitchFamily="34" charset="0"/>
              </a:rPr>
              <a:t>102</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“Samia"</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t>
            </a:r>
            <a:r>
              <a:rPr lang="en-US" dirty="0">
                <a:solidFill>
                  <a:srgbClr val="008200"/>
                </a:solidFill>
                <a:latin typeface="verdana" panose="020B0604030504040204" pitchFamily="34" charset="0"/>
              </a:rPr>
              <a:t>//we can change the institute of all objects by the single line of code</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t>
            </a:r>
            <a:r>
              <a:rPr lang="en-US" dirty="0">
                <a:solidFill>
                  <a:srgbClr val="008200"/>
                </a:solidFill>
                <a:latin typeface="verdana" panose="020B0604030504040204" pitchFamily="34" charset="0"/>
              </a:rPr>
              <a:t>//</a:t>
            </a:r>
            <a:r>
              <a:rPr lang="en-US" dirty="0" err="1">
                <a:solidFill>
                  <a:srgbClr val="008200"/>
                </a:solidFill>
                <a:latin typeface="verdana" panose="020B0604030504040204" pitchFamily="34" charset="0"/>
              </a:rPr>
              <a:t>Student.institute</a:t>
            </a:r>
            <a:r>
              <a:rPr lang="en-US" dirty="0">
                <a:solidFill>
                  <a:srgbClr val="008200"/>
                </a:solidFill>
                <a:latin typeface="verdana" panose="020B0604030504040204" pitchFamily="34" charset="0"/>
              </a:rPr>
              <a:t>=“IIT";</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s1.display();  </a:t>
            </a:r>
          </a:p>
          <a:p>
            <a:pPr>
              <a:buFont typeface="+mj-lt"/>
              <a:buAutoNum type="arabicPeriod"/>
            </a:pPr>
            <a:r>
              <a:rPr lang="en-US" dirty="0">
                <a:solidFill>
                  <a:srgbClr val="000000"/>
                </a:solidFill>
                <a:latin typeface="verdana" panose="020B0604030504040204" pitchFamily="34" charset="0"/>
              </a:rPr>
              <a:t> s2.display();  </a:t>
            </a:r>
          </a:p>
          <a:p>
            <a:pPr>
              <a:buFont typeface="+mj-lt"/>
              <a:buAutoNum type="arabicPeriod"/>
            </a:pPr>
            <a:r>
              <a:rPr lang="en-US" dirty="0">
                <a:solidFill>
                  <a:srgbClr val="000000"/>
                </a:solidFill>
                <a:latin typeface="verdana" panose="020B0604030504040204" pitchFamily="34" charset="0"/>
              </a:rPr>
              <a:t> }  </a:t>
            </a:r>
          </a:p>
          <a:p>
            <a:pPr>
              <a:buFont typeface="+mj-lt"/>
              <a:buAutoNum type="arabicPeriod"/>
            </a:pPr>
            <a:r>
              <a:rPr lang="en-US" dirty="0">
                <a:solidFill>
                  <a:srgbClr val="000000"/>
                </a:solidFill>
                <a:latin typeface="verdana" panose="020B0604030504040204" pitchFamily="34" charset="0"/>
              </a:rPr>
              <a:t>}</a:t>
            </a:r>
            <a:endParaRPr lang="en-US" b="0" i="0" dirty="0">
              <a:solidFill>
                <a:srgbClr val="000000"/>
              </a:solidFill>
              <a:effectLst/>
              <a:latin typeface="verdana" panose="020B0604030504040204" pitchFamily="34" charset="0"/>
            </a:endParaRPr>
          </a:p>
        </p:txBody>
      </p:sp>
      <p:sp>
        <p:nvSpPr>
          <p:cNvPr id="5" name="Rectangle 1"/>
          <p:cNvSpPr>
            <a:spLocks noChangeArrowheads="1"/>
          </p:cNvSpPr>
          <p:nvPr/>
        </p:nvSpPr>
        <p:spPr bwMode="auto">
          <a:xfrm>
            <a:off x="4419600" y="5652701"/>
            <a:ext cx="1749197" cy="9233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Verdana" panose="020B0604030504040204" pitchFamily="34" charset="0"/>
              </a:rPr>
              <a:t>Output:</a:t>
            </a:r>
            <a:endParaRPr kumimoji="0" 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anose="020B0604020202020204" pitchFamily="34" charset="-128"/>
              </a:rPr>
              <a:t>101 Rahim IIT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000000"/>
                </a:solidFill>
                <a:latin typeface="Arial Unicode MS" panose="020B0604020202020204" pitchFamily="34" charset="-128"/>
              </a:rPr>
              <a:t>10</a:t>
            </a:r>
            <a:r>
              <a:rPr kumimoji="0" lang="en-US" b="0" i="0" u="none" strike="noStrike" cap="none" normalizeH="0" baseline="0" dirty="0">
                <a:ln>
                  <a:noFill/>
                </a:ln>
                <a:solidFill>
                  <a:srgbClr val="000000"/>
                </a:solidFill>
                <a:effectLst/>
                <a:latin typeface="Arial Unicode MS" panose="020B0604020202020204" pitchFamily="34" charset="-128"/>
              </a:rPr>
              <a:t>2 </a:t>
            </a:r>
            <a:r>
              <a:rPr kumimoji="0" lang="en-US" b="0" i="0" u="none" strike="noStrike" cap="none" normalizeH="0" baseline="0" dirty="0" err="1">
                <a:ln>
                  <a:noFill/>
                </a:ln>
                <a:solidFill>
                  <a:srgbClr val="000000"/>
                </a:solidFill>
                <a:effectLst/>
                <a:latin typeface="Arial Unicode MS" panose="020B0604020202020204" pitchFamily="34" charset="-128"/>
              </a:rPr>
              <a:t>Samia</a:t>
            </a:r>
            <a:r>
              <a:rPr kumimoji="0" lang="en-US" b="0" i="0" u="none" strike="noStrike" cap="none" normalizeH="0" baseline="0" dirty="0">
                <a:ln>
                  <a:noFill/>
                </a:ln>
                <a:solidFill>
                  <a:srgbClr val="000000"/>
                </a:solidFill>
                <a:effectLst/>
                <a:latin typeface="Arial Unicode MS" panose="020B0604020202020204" pitchFamily="34" charset="-128"/>
              </a:rPr>
              <a:t> IIT</a:t>
            </a:r>
            <a:endParaRPr kumimoji="0" lang="en-US" b="0" i="0" u="none" strike="noStrike" cap="none" normalizeH="0" baseline="0" dirty="0">
              <a:ln>
                <a:noFill/>
              </a:ln>
              <a:solidFill>
                <a:schemeClr val="tx1"/>
              </a:solidFill>
              <a:effectLst/>
            </a:endParaRPr>
          </a:p>
        </p:txBody>
      </p:sp>
      <p:sp>
        <p:nvSpPr>
          <p:cNvPr id="6" name="Slide Number Placeholder 5"/>
          <p:cNvSpPr>
            <a:spLocks noGrp="1"/>
          </p:cNvSpPr>
          <p:nvPr>
            <p:ph type="sldNum" sz="quarter" idx="12"/>
          </p:nvPr>
        </p:nvSpPr>
        <p:spPr/>
        <p:txBody>
          <a:bodyPr/>
          <a:lstStyle/>
          <a:p>
            <a:fld id="{DE5339B7-5F41-445E-93DD-78D5114FAA41}" type="slidenum">
              <a:rPr lang="en-US" smtClean="0"/>
              <a:t>6</a:t>
            </a:fld>
            <a:endParaRPr lang="en-US"/>
          </a:p>
        </p:txBody>
      </p:sp>
    </p:spTree>
    <p:extLst>
      <p:ext uri="{BB962C8B-B14F-4D97-AF65-F5344CB8AC3E}">
        <p14:creationId xmlns:p14="http://schemas.microsoft.com/office/powerpoint/2010/main" val="3693474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In this example, we have created an instance variable named count which is incremented in the constructor. Since instance variable gets the memory at the time of object creation, each object will have the copy of the instance variable. If it is incremented, it won't reflect other objects. So each object will have the value 1 in the count variable.</a:t>
            </a:r>
          </a:p>
        </p:txBody>
      </p:sp>
      <p:sp>
        <p:nvSpPr>
          <p:cNvPr id="4" name="Title 1"/>
          <p:cNvSpPr>
            <a:spLocks noGrp="1"/>
          </p:cNvSpPr>
          <p:nvPr>
            <p:ph type="title"/>
          </p:nvPr>
        </p:nvSpPr>
        <p:spPr>
          <a:xfrm>
            <a:off x="457200" y="103997"/>
            <a:ext cx="8229600" cy="1143000"/>
          </a:xfrm>
        </p:spPr>
        <p:txBody>
          <a:bodyPr>
            <a:normAutofit/>
          </a:bodyPr>
          <a:lstStyle/>
          <a:p>
            <a:r>
              <a:rPr lang="en-US" sz="3600" b="1" dirty="0"/>
              <a:t>Java static variable</a:t>
            </a:r>
          </a:p>
        </p:txBody>
      </p:sp>
      <p:sp>
        <p:nvSpPr>
          <p:cNvPr id="5" name="Slide Number Placeholder 4"/>
          <p:cNvSpPr>
            <a:spLocks noGrp="1"/>
          </p:cNvSpPr>
          <p:nvPr>
            <p:ph type="sldNum" sz="quarter" idx="12"/>
          </p:nvPr>
        </p:nvSpPr>
        <p:spPr/>
        <p:txBody>
          <a:bodyPr/>
          <a:lstStyle/>
          <a:p>
            <a:fld id="{DE5339B7-5F41-445E-93DD-78D5114FAA41}" type="slidenum">
              <a:rPr lang="en-US" smtClean="0"/>
              <a:t>7</a:t>
            </a:fld>
            <a:endParaRPr lang="en-US"/>
          </a:p>
        </p:txBody>
      </p:sp>
    </p:spTree>
    <p:extLst>
      <p:ext uri="{BB962C8B-B14F-4D97-AF65-F5344CB8AC3E}">
        <p14:creationId xmlns:p14="http://schemas.microsoft.com/office/powerpoint/2010/main" val="208427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676400"/>
            <a:ext cx="8839200" cy="4801314"/>
          </a:xfrm>
          <a:prstGeom prst="rect">
            <a:avLst/>
          </a:prstGeom>
          <a:ln>
            <a:solidFill>
              <a:schemeClr val="accent1"/>
            </a:solidFill>
          </a:ln>
        </p:spPr>
        <p:txBody>
          <a:bodyPr wrap="square">
            <a:spAutoFit/>
          </a:bodyPr>
          <a:lstStyle/>
          <a:p>
            <a:pPr>
              <a:buFont typeface="+mj-lt"/>
              <a:buAutoNum type="arabicPeriod"/>
            </a:pPr>
            <a:r>
              <a:rPr lang="en-US" dirty="0">
                <a:solidFill>
                  <a:srgbClr val="008200"/>
                </a:solidFill>
                <a:latin typeface="verdana" panose="020B0604030504040204" pitchFamily="34" charset="0"/>
              </a:rPr>
              <a:t>//Java Program to demonstrate the use of an instance variable</a:t>
            </a:r>
            <a:r>
              <a:rPr lang="en-US" dirty="0">
                <a:solidFill>
                  <a:srgbClr val="000000"/>
                </a:solidFill>
                <a:latin typeface="verdana" panose="020B0604030504040204" pitchFamily="34" charset="0"/>
              </a:rPr>
              <a:t>  </a:t>
            </a:r>
          </a:p>
          <a:p>
            <a:pPr>
              <a:buFont typeface="+mj-lt"/>
              <a:buAutoNum type="arabicPeriod"/>
            </a:pPr>
            <a:r>
              <a:rPr lang="en-US" dirty="0">
                <a:solidFill>
                  <a:srgbClr val="008200"/>
                </a:solidFill>
                <a:latin typeface="verdana" panose="020B0604030504040204" pitchFamily="34" charset="0"/>
              </a:rPr>
              <a:t>//which get memory each time when we create an object of the class.</a:t>
            </a:r>
            <a:r>
              <a:rPr lang="en-US" dirty="0">
                <a:solidFill>
                  <a:srgbClr val="000000"/>
                </a:solidFill>
                <a:latin typeface="verdana" panose="020B0604030504040204" pitchFamily="34" charset="0"/>
              </a:rPr>
              <a:t>  </a:t>
            </a:r>
          </a:p>
          <a:p>
            <a:pPr>
              <a:buFont typeface="+mj-lt"/>
              <a:buAutoNum type="arabicPeriod"/>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Counter{  </a:t>
            </a:r>
          </a:p>
          <a:p>
            <a:pPr>
              <a:buFont typeface="+mj-lt"/>
              <a:buAutoNum type="arabicPeriod"/>
            </a:pP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count=</a:t>
            </a:r>
            <a:r>
              <a:rPr lang="en-US" dirty="0">
                <a:solidFill>
                  <a:srgbClr val="C00000"/>
                </a:solidFill>
                <a:latin typeface="verdana" panose="020B0604030504040204" pitchFamily="34" charset="0"/>
              </a:rPr>
              <a:t>0</a:t>
            </a:r>
            <a:r>
              <a:rPr lang="en-US" dirty="0">
                <a:solidFill>
                  <a:srgbClr val="000000"/>
                </a:solidFill>
                <a:latin typeface="verdana" panose="020B0604030504040204" pitchFamily="34" charset="0"/>
              </a:rPr>
              <a:t>;</a:t>
            </a:r>
            <a:r>
              <a:rPr lang="en-US" dirty="0">
                <a:solidFill>
                  <a:srgbClr val="008200"/>
                </a:solidFill>
                <a:latin typeface="verdana" panose="020B0604030504040204" pitchFamily="34" charset="0"/>
              </a:rPr>
              <a:t>//will get memory each time when the instance is created</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Counter(){  </a:t>
            </a:r>
          </a:p>
          <a:p>
            <a:pPr>
              <a:buFont typeface="+mj-lt"/>
              <a:buAutoNum type="arabicPeriod"/>
            </a:pPr>
            <a:r>
              <a:rPr lang="en-US" dirty="0">
                <a:solidFill>
                  <a:srgbClr val="000000"/>
                </a:solidFill>
                <a:latin typeface="verdana" panose="020B0604030504040204" pitchFamily="34" charset="0"/>
              </a:rPr>
              <a:t>count++;</a:t>
            </a:r>
            <a:r>
              <a:rPr lang="en-US" dirty="0">
                <a:solidFill>
                  <a:srgbClr val="008200"/>
                </a:solidFill>
                <a:latin typeface="verdana" panose="020B0604030504040204" pitchFamily="34" charset="0"/>
              </a:rPr>
              <a:t>//incrementing value</a:t>
            </a:r>
            <a:r>
              <a:rPr lang="en-US" dirty="0">
                <a:solidFill>
                  <a:srgbClr val="000000"/>
                </a:solidFill>
                <a:latin typeface="verdana" panose="020B0604030504040204" pitchFamily="34" charset="0"/>
              </a:rPr>
              <a:t>  </a:t>
            </a:r>
          </a:p>
          <a:p>
            <a:pPr>
              <a:buFont typeface="+mj-lt"/>
              <a:buAutoNum type="arabicPeriod"/>
            </a:pP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(count);  </a:t>
            </a:r>
          </a:p>
          <a:p>
            <a:pPr>
              <a:buFont typeface="+mj-lt"/>
              <a:buAutoNum type="arabicPeriod"/>
            </a:pP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t>
            </a:r>
          </a:p>
          <a:p>
            <a:pPr>
              <a:buFont typeface="+mj-lt"/>
              <a:buAutoNum type="arabicPeriod"/>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a:buFont typeface="+mj-lt"/>
              <a:buAutoNum type="arabicPeriod"/>
            </a:pPr>
            <a:r>
              <a:rPr lang="en-US" dirty="0">
                <a:solidFill>
                  <a:srgbClr val="008200"/>
                </a:solidFill>
                <a:latin typeface="verdana" panose="020B0604030504040204" pitchFamily="34" charset="0"/>
              </a:rPr>
              <a:t>//Creating objects</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Counter c1=</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Counter();  </a:t>
            </a:r>
          </a:p>
          <a:p>
            <a:pPr>
              <a:buFont typeface="+mj-lt"/>
              <a:buAutoNum type="arabicPeriod"/>
            </a:pPr>
            <a:r>
              <a:rPr lang="en-US" dirty="0">
                <a:solidFill>
                  <a:srgbClr val="000000"/>
                </a:solidFill>
                <a:latin typeface="verdana" panose="020B0604030504040204" pitchFamily="34" charset="0"/>
              </a:rPr>
              <a:t>Counter c2=</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Counter();  </a:t>
            </a:r>
          </a:p>
          <a:p>
            <a:pPr>
              <a:buFont typeface="+mj-lt"/>
              <a:buAutoNum type="arabicPeriod"/>
            </a:pPr>
            <a:r>
              <a:rPr lang="en-US" dirty="0">
                <a:solidFill>
                  <a:srgbClr val="000000"/>
                </a:solidFill>
                <a:latin typeface="verdana" panose="020B0604030504040204" pitchFamily="34" charset="0"/>
              </a:rPr>
              <a:t>Counter c3=</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Counter();  </a:t>
            </a:r>
          </a:p>
          <a:p>
            <a:pPr>
              <a:buFont typeface="+mj-lt"/>
              <a:buAutoNum type="arabicPeriod"/>
            </a:pP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
        <p:nvSpPr>
          <p:cNvPr id="5" name="Rectangle 1"/>
          <p:cNvSpPr>
            <a:spLocks noChangeArrowheads="1"/>
          </p:cNvSpPr>
          <p:nvPr/>
        </p:nvSpPr>
        <p:spPr bwMode="auto">
          <a:xfrm>
            <a:off x="6172200" y="4648200"/>
            <a:ext cx="1088760" cy="12003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Verdana" panose="020B0604030504040204" pitchFamily="34" charset="0"/>
              </a:rPr>
              <a:t>Output:</a:t>
            </a:r>
            <a:endParaRPr kumimoji="0" 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anose="020B0604020202020204" pitchFamily="34" charset="-128"/>
              </a:rPr>
              <a:t>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anose="020B0604020202020204" pitchFamily="34" charset="-128"/>
              </a:rPr>
              <a:t>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anose="020B0604020202020204" pitchFamily="34" charset="-128"/>
              </a:rPr>
              <a:t>1</a:t>
            </a:r>
            <a:endParaRPr kumimoji="0" lang="en-US" b="0" i="0" u="none" strike="noStrike" cap="none" normalizeH="0" baseline="0" dirty="0">
              <a:ln>
                <a:noFill/>
              </a:ln>
              <a:solidFill>
                <a:schemeClr val="tx1"/>
              </a:solidFill>
              <a:effectLst/>
            </a:endParaRPr>
          </a:p>
        </p:txBody>
      </p:sp>
      <p:sp>
        <p:nvSpPr>
          <p:cNvPr id="6" name="Title 1"/>
          <p:cNvSpPr>
            <a:spLocks noGrp="1"/>
          </p:cNvSpPr>
          <p:nvPr>
            <p:ph type="title"/>
          </p:nvPr>
        </p:nvSpPr>
        <p:spPr>
          <a:xfrm>
            <a:off x="457200" y="103997"/>
            <a:ext cx="8229600" cy="1143000"/>
          </a:xfrm>
        </p:spPr>
        <p:txBody>
          <a:bodyPr>
            <a:normAutofit/>
          </a:bodyPr>
          <a:lstStyle/>
          <a:p>
            <a:r>
              <a:rPr lang="en-US" sz="3600" b="1" dirty="0"/>
              <a:t>Java static variable</a:t>
            </a:r>
          </a:p>
        </p:txBody>
      </p:sp>
      <p:sp>
        <p:nvSpPr>
          <p:cNvPr id="7" name="Slide Number Placeholder 6"/>
          <p:cNvSpPr>
            <a:spLocks noGrp="1"/>
          </p:cNvSpPr>
          <p:nvPr>
            <p:ph type="sldNum" sz="quarter" idx="12"/>
          </p:nvPr>
        </p:nvSpPr>
        <p:spPr/>
        <p:txBody>
          <a:bodyPr/>
          <a:lstStyle/>
          <a:p>
            <a:fld id="{DE5339B7-5F41-445E-93DD-78D5114FAA41}" type="slidenum">
              <a:rPr lang="en-US" smtClean="0"/>
              <a:t>8</a:t>
            </a:fld>
            <a:endParaRPr lang="en-US"/>
          </a:p>
        </p:txBody>
      </p:sp>
    </p:spTree>
    <p:extLst>
      <p:ext uri="{BB962C8B-B14F-4D97-AF65-F5344CB8AC3E}">
        <p14:creationId xmlns:p14="http://schemas.microsoft.com/office/powerpoint/2010/main" val="2783271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342900" y="770215"/>
            <a:ext cx="8458200" cy="4801314"/>
          </a:xfrm>
          <a:prstGeom prst="rect">
            <a:avLst/>
          </a:prstGeom>
          <a:ln>
            <a:solidFill>
              <a:schemeClr val="tx1"/>
            </a:solidFill>
          </a:ln>
        </p:spPr>
        <p:txBody>
          <a:bodyPr wrap="square">
            <a:spAutoFit/>
          </a:bodyPr>
          <a:lstStyle/>
          <a:p>
            <a:pPr>
              <a:buFont typeface="+mj-lt"/>
              <a:buAutoNum type="arabicPeriod"/>
            </a:pPr>
            <a:r>
              <a:rPr lang="en-US" dirty="0">
                <a:solidFill>
                  <a:srgbClr val="008200"/>
                </a:solidFill>
                <a:latin typeface="verdana" panose="020B0604030504040204" pitchFamily="34" charset="0"/>
              </a:rPr>
              <a:t>/Java Program to illustrate the use of static variable which</a:t>
            </a:r>
            <a:r>
              <a:rPr lang="en-US" dirty="0">
                <a:solidFill>
                  <a:srgbClr val="000000"/>
                </a:solidFill>
                <a:latin typeface="verdana" panose="020B0604030504040204" pitchFamily="34" charset="0"/>
              </a:rPr>
              <a:t>  </a:t>
            </a:r>
          </a:p>
          <a:p>
            <a:pPr>
              <a:buFont typeface="+mj-lt"/>
              <a:buAutoNum type="arabicPeriod"/>
            </a:pPr>
            <a:r>
              <a:rPr lang="en-US" dirty="0">
                <a:solidFill>
                  <a:srgbClr val="008200"/>
                </a:solidFill>
                <a:latin typeface="verdana" panose="020B0604030504040204" pitchFamily="34" charset="0"/>
              </a:rPr>
              <a:t>//is shared with all objects.</a:t>
            </a:r>
            <a:r>
              <a:rPr lang="en-US" dirty="0">
                <a:solidFill>
                  <a:srgbClr val="000000"/>
                </a:solidFill>
                <a:latin typeface="verdana" panose="020B0604030504040204" pitchFamily="34" charset="0"/>
              </a:rPr>
              <a:t>  </a:t>
            </a:r>
          </a:p>
          <a:p>
            <a:pPr>
              <a:buFont typeface="+mj-lt"/>
              <a:buAutoNum type="arabicPeriod"/>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Counter2{  </a:t>
            </a:r>
          </a:p>
          <a:p>
            <a:pPr>
              <a:buFont typeface="+mj-lt"/>
              <a:buAutoNum type="arabicPeriod"/>
            </a:pP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count=</a:t>
            </a:r>
            <a:r>
              <a:rPr lang="en-US" dirty="0">
                <a:solidFill>
                  <a:srgbClr val="C00000"/>
                </a:solidFill>
                <a:latin typeface="verdana" panose="020B0604030504040204" pitchFamily="34" charset="0"/>
              </a:rPr>
              <a:t>0</a:t>
            </a:r>
            <a:r>
              <a:rPr lang="en-US" dirty="0">
                <a:solidFill>
                  <a:srgbClr val="000000"/>
                </a:solidFill>
                <a:latin typeface="verdana" panose="020B0604030504040204" pitchFamily="34" charset="0"/>
              </a:rPr>
              <a:t>;</a:t>
            </a:r>
            <a:r>
              <a:rPr lang="en-US" dirty="0">
                <a:solidFill>
                  <a:srgbClr val="008200"/>
                </a:solidFill>
                <a:latin typeface="verdana" panose="020B0604030504040204" pitchFamily="34" charset="0"/>
              </a:rPr>
              <a:t>//will get memory only once and retain its value</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Counter2(){  </a:t>
            </a:r>
          </a:p>
          <a:p>
            <a:pPr>
              <a:buFont typeface="+mj-lt"/>
              <a:buAutoNum type="arabicPeriod"/>
            </a:pPr>
            <a:r>
              <a:rPr lang="en-US" dirty="0">
                <a:solidFill>
                  <a:srgbClr val="000000"/>
                </a:solidFill>
                <a:latin typeface="verdana" panose="020B0604030504040204" pitchFamily="34" charset="0"/>
              </a:rPr>
              <a:t>count++;</a:t>
            </a:r>
            <a:r>
              <a:rPr lang="en-US" dirty="0">
                <a:solidFill>
                  <a:srgbClr val="008200"/>
                </a:solidFill>
                <a:latin typeface="verdana" panose="020B0604030504040204" pitchFamily="34" charset="0"/>
              </a:rPr>
              <a:t>//incrementing the value of static variable</a:t>
            </a:r>
            <a:endParaRPr lang="en-US" dirty="0">
              <a:solidFill>
                <a:srgbClr val="000000"/>
              </a:solidFill>
              <a:latin typeface="verdana" panose="020B0604030504040204" pitchFamily="34" charset="0"/>
            </a:endParaRPr>
          </a:p>
          <a:p>
            <a:pPr>
              <a:buFont typeface="+mj-lt"/>
              <a:buAutoNum type="arabicPeriod"/>
            </a:pP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(count);  </a:t>
            </a:r>
          </a:p>
          <a:p>
            <a:pPr>
              <a:buFont typeface="+mj-lt"/>
              <a:buAutoNum type="arabicPeriod"/>
            </a:pP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t>
            </a:r>
          </a:p>
          <a:p>
            <a:pPr>
              <a:buFont typeface="+mj-lt"/>
              <a:buAutoNum type="arabicPeriod"/>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a:buFont typeface="+mj-lt"/>
              <a:buAutoNum type="arabicPeriod"/>
            </a:pPr>
            <a:r>
              <a:rPr lang="en-US" dirty="0">
                <a:solidFill>
                  <a:srgbClr val="008200"/>
                </a:solidFill>
                <a:latin typeface="verdana" panose="020B0604030504040204" pitchFamily="34" charset="0"/>
              </a:rPr>
              <a:t>//creating objects</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Counter2 c1=</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Counter2();  </a:t>
            </a:r>
          </a:p>
          <a:p>
            <a:pPr>
              <a:buFont typeface="+mj-lt"/>
              <a:buAutoNum type="arabicPeriod"/>
            </a:pPr>
            <a:r>
              <a:rPr lang="en-US" dirty="0">
                <a:solidFill>
                  <a:srgbClr val="000000"/>
                </a:solidFill>
                <a:latin typeface="verdana" panose="020B0604030504040204" pitchFamily="34" charset="0"/>
              </a:rPr>
              <a:t>Counter2 c2=</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Counter2();  </a:t>
            </a:r>
          </a:p>
          <a:p>
            <a:pPr>
              <a:buFont typeface="+mj-lt"/>
              <a:buAutoNum type="arabicPeriod"/>
            </a:pPr>
            <a:r>
              <a:rPr lang="en-US" dirty="0">
                <a:solidFill>
                  <a:srgbClr val="000000"/>
                </a:solidFill>
                <a:latin typeface="verdana" panose="020B0604030504040204" pitchFamily="34" charset="0"/>
              </a:rPr>
              <a:t>Counter2 c3=</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Counter2();  </a:t>
            </a:r>
          </a:p>
          <a:p>
            <a:pPr>
              <a:buFont typeface="+mj-lt"/>
              <a:buAutoNum type="arabicPeriod"/>
            </a:pP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
        <p:nvSpPr>
          <p:cNvPr id="5" name="Rectangle 1"/>
          <p:cNvSpPr>
            <a:spLocks noChangeArrowheads="1"/>
          </p:cNvSpPr>
          <p:nvPr/>
        </p:nvSpPr>
        <p:spPr bwMode="auto">
          <a:xfrm>
            <a:off x="7010400" y="2570707"/>
            <a:ext cx="1088760" cy="12003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Verdana" panose="020B0604030504040204" pitchFamily="34" charset="0"/>
              </a:rPr>
              <a:t>Output:</a:t>
            </a:r>
            <a:endParaRPr kumimoji="0" 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anose="020B0604020202020204" pitchFamily="34" charset="-128"/>
              </a:rPr>
              <a:t>1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000000"/>
                </a:solidFill>
                <a:latin typeface="Arial Unicode MS" panose="020B0604020202020204" pitchFamily="34" charset="-128"/>
              </a:rPr>
              <a:t>2</a:t>
            </a:r>
            <a:r>
              <a:rPr kumimoji="0" lang="en-US" b="0" i="0" u="none" strike="noStrike" cap="none" normalizeH="0" baseline="0" dirty="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000000"/>
                </a:solidFill>
                <a:latin typeface="Arial Unicode MS" panose="020B0604020202020204" pitchFamily="34" charset="-128"/>
              </a:rPr>
              <a:t>3</a:t>
            </a:r>
            <a:endParaRPr kumimoji="0" lang="en-US" b="0" i="0" u="none" strike="noStrike" cap="none" normalizeH="0" baseline="0" dirty="0">
              <a:ln>
                <a:noFill/>
              </a:ln>
              <a:solidFill>
                <a:schemeClr val="tx1"/>
              </a:solidFill>
              <a:effectLst/>
            </a:endParaRPr>
          </a:p>
        </p:txBody>
      </p:sp>
      <p:sp>
        <p:nvSpPr>
          <p:cNvPr id="6" name="Rectangle 5"/>
          <p:cNvSpPr/>
          <p:nvPr/>
        </p:nvSpPr>
        <p:spPr>
          <a:xfrm>
            <a:off x="762000" y="5673681"/>
            <a:ext cx="7620000" cy="923330"/>
          </a:xfrm>
          <a:prstGeom prst="rect">
            <a:avLst/>
          </a:prstGeom>
          <a:ln>
            <a:solidFill>
              <a:schemeClr val="tx1"/>
            </a:solidFill>
          </a:ln>
        </p:spPr>
        <p:txBody>
          <a:bodyPr wrap="square">
            <a:spAutoFit/>
          </a:bodyPr>
          <a:lstStyle/>
          <a:p>
            <a:pPr algn="just"/>
            <a:r>
              <a:rPr lang="en-US" dirty="0">
                <a:solidFill>
                  <a:srgbClr val="000000"/>
                </a:solidFill>
                <a:latin typeface="verdana" panose="020B0604030504040204" pitchFamily="34" charset="0"/>
              </a:rPr>
              <a:t>As we have mentioned above, static variable will get the memory only once, if any object changes the value of the static variable, it will retain its value.</a:t>
            </a:r>
            <a:endParaRPr lang="en-US" dirty="0"/>
          </a:p>
        </p:txBody>
      </p:sp>
      <p:sp>
        <p:nvSpPr>
          <p:cNvPr id="7" name="Slide Number Placeholder 6"/>
          <p:cNvSpPr>
            <a:spLocks noGrp="1"/>
          </p:cNvSpPr>
          <p:nvPr>
            <p:ph type="sldNum" sz="quarter" idx="12"/>
          </p:nvPr>
        </p:nvSpPr>
        <p:spPr/>
        <p:txBody>
          <a:bodyPr/>
          <a:lstStyle/>
          <a:p>
            <a:fld id="{DE5339B7-5F41-445E-93DD-78D5114FAA41}" type="slidenum">
              <a:rPr lang="en-US" smtClean="0"/>
              <a:t>9</a:t>
            </a:fld>
            <a:endParaRPr lang="en-US"/>
          </a:p>
        </p:txBody>
      </p:sp>
    </p:spTree>
    <p:extLst>
      <p:ext uri="{BB962C8B-B14F-4D97-AF65-F5344CB8AC3E}">
        <p14:creationId xmlns:p14="http://schemas.microsoft.com/office/powerpoint/2010/main" val="16399688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TotalTime>
  <Words>2656</Words>
  <Application>Microsoft Office PowerPoint</Application>
  <PresentationFormat>On-screen Show (4:3)</PresentationFormat>
  <Paragraphs>416</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Arial Unicode MS</vt:lpstr>
      <vt:lpstr>Calibri</vt:lpstr>
      <vt:lpstr>tahoma</vt:lpstr>
      <vt:lpstr>verdana</vt:lpstr>
      <vt:lpstr>verdana</vt:lpstr>
      <vt:lpstr>Office Theme</vt:lpstr>
      <vt:lpstr>Programming Language II CSE-215</vt:lpstr>
      <vt:lpstr>Static and this keyword in Java</vt:lpstr>
      <vt:lpstr>Java static keyword</vt:lpstr>
      <vt:lpstr>Java static variable</vt:lpstr>
      <vt:lpstr>Java static variable</vt:lpstr>
      <vt:lpstr>PowerPoint Presentation</vt:lpstr>
      <vt:lpstr>Java static variable</vt:lpstr>
      <vt:lpstr>Java static variable</vt:lpstr>
      <vt:lpstr>PowerPoint Presentation</vt:lpstr>
      <vt:lpstr>Java static method</vt:lpstr>
      <vt:lpstr>PowerPoint Presentation</vt:lpstr>
      <vt:lpstr>Restrictions for the static method</vt:lpstr>
      <vt:lpstr>this keyword in java</vt:lpstr>
      <vt:lpstr>1) this: to refer current class instance variable</vt:lpstr>
      <vt:lpstr>Understanding the problem without this keyword</vt:lpstr>
      <vt:lpstr>PowerPoint Presentation</vt:lpstr>
      <vt:lpstr>PowerPoint Presentation</vt:lpstr>
      <vt:lpstr>2) this: to invoke current class method</vt:lpstr>
      <vt:lpstr>3) this() : to invoke current class constructor</vt:lpstr>
      <vt:lpstr>3) this() : to invoke current class constructor</vt:lpstr>
      <vt:lpstr>Real usage of this() constructor call </vt:lpstr>
      <vt:lpstr>Real usage of this() constructor call </vt:lpstr>
      <vt:lpstr>4) this: to pass as an argument in the method</vt:lpstr>
      <vt:lpstr>5) this: to pass as argument in the constructor call</vt:lpstr>
      <vt:lpstr>6) this keyword can be used to return current class instance</vt:lpstr>
      <vt:lpstr>Proving this keyword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Mohammad Abu Yousuf</cp:lastModifiedBy>
  <cp:revision>42</cp:revision>
  <dcterms:created xsi:type="dcterms:W3CDTF">2017-10-19T05:23:33Z</dcterms:created>
  <dcterms:modified xsi:type="dcterms:W3CDTF">2021-11-02T02:56:46Z</dcterms:modified>
</cp:coreProperties>
</file>