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E5101-FE44-44CF-862C-4261BCBDE314}" type="datetimeFigureOut">
              <a:rPr lang="en-US" smtClean="0"/>
              <a:t>8/28/22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C1720-ECB5-4475-BC5A-AD854137357E}" type="slidenum">
              <a:rPr lang="en-US" smtClean="0"/>
              <a:t>‹#›</a:t>
            </a:fld>
            <a:endParaRPr lang="en-US"/>
          </a:p>
        </p:txBody>
      </p:sp>
    </p:spTree>
    <p:extLst>
      <p:ext uri="{BB962C8B-B14F-4D97-AF65-F5344CB8AC3E}">
        <p14:creationId xmlns:p14="http://schemas.microsoft.com/office/powerpoint/2010/main" val="239568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3098-846B-983A-7918-E02AA17AF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46805-21F3-1249-63E5-370171399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CAE1A6-AD35-47B3-9A47-516DA31A9A48}"/>
              </a:ext>
            </a:extLst>
          </p:cNvPr>
          <p:cNvSpPr>
            <a:spLocks noGrp="1"/>
          </p:cNvSpPr>
          <p:nvPr>
            <p:ph type="dt" sz="half" idx="10"/>
          </p:nvPr>
        </p:nvSpPr>
        <p:spPr/>
        <p:txBody>
          <a:bodyPr/>
          <a:lstStyle/>
          <a:p>
            <a:fld id="{C1C0064A-F4DF-4ECC-B1BE-803B55E4435E}" type="datetime1">
              <a:rPr lang="en-US" smtClean="0"/>
              <a:t>8/28/22</a:t>
            </a:fld>
            <a:endParaRPr lang="en-US"/>
          </a:p>
        </p:txBody>
      </p:sp>
      <p:sp>
        <p:nvSpPr>
          <p:cNvPr id="5" name="Footer Placeholder 4">
            <a:extLst>
              <a:ext uri="{FF2B5EF4-FFF2-40B4-BE49-F238E27FC236}">
                <a16:creationId xmlns:a16="http://schemas.microsoft.com/office/drawing/2014/main" id="{59EE8CFF-210F-5DC7-F101-09AE8B2E7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71F8-749A-9DF4-5E1F-52958145E2E1}"/>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290344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EE9A-9A74-9DCC-44F7-518B2DB9B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6ED33-A203-1791-C53A-10F0683C1D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F7ACB-88E1-DBD2-3147-764879E5777C}"/>
              </a:ext>
            </a:extLst>
          </p:cNvPr>
          <p:cNvSpPr>
            <a:spLocks noGrp="1"/>
          </p:cNvSpPr>
          <p:nvPr>
            <p:ph type="dt" sz="half" idx="10"/>
          </p:nvPr>
        </p:nvSpPr>
        <p:spPr/>
        <p:txBody>
          <a:bodyPr/>
          <a:lstStyle/>
          <a:p>
            <a:fld id="{8EB26207-46EC-4B29-A124-15E59E34B83D}" type="datetime1">
              <a:rPr lang="en-US" smtClean="0"/>
              <a:t>8/28/22</a:t>
            </a:fld>
            <a:endParaRPr lang="en-US"/>
          </a:p>
        </p:txBody>
      </p:sp>
      <p:sp>
        <p:nvSpPr>
          <p:cNvPr id="5" name="Footer Placeholder 4">
            <a:extLst>
              <a:ext uri="{FF2B5EF4-FFF2-40B4-BE49-F238E27FC236}">
                <a16:creationId xmlns:a16="http://schemas.microsoft.com/office/drawing/2014/main" id="{94014FC7-2F5C-A79D-FA62-0AC49F080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E7A9B-3D9B-BBC3-C430-1D2003EE5DEA}"/>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252600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9FA5E-EA92-FFF2-610F-1CEEE86E95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0A9F5-FB4A-9105-ABAB-BEE5BFD45C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5C537-00EC-3AE8-70EB-550352F4A5B3}"/>
              </a:ext>
            </a:extLst>
          </p:cNvPr>
          <p:cNvSpPr>
            <a:spLocks noGrp="1"/>
          </p:cNvSpPr>
          <p:nvPr>
            <p:ph type="dt" sz="half" idx="10"/>
          </p:nvPr>
        </p:nvSpPr>
        <p:spPr/>
        <p:txBody>
          <a:bodyPr/>
          <a:lstStyle/>
          <a:p>
            <a:fld id="{DCDB65DF-A538-4878-82F9-9A902D925C9B}" type="datetime1">
              <a:rPr lang="en-US" smtClean="0"/>
              <a:t>8/28/22</a:t>
            </a:fld>
            <a:endParaRPr lang="en-US"/>
          </a:p>
        </p:txBody>
      </p:sp>
      <p:sp>
        <p:nvSpPr>
          <p:cNvPr id="5" name="Footer Placeholder 4">
            <a:extLst>
              <a:ext uri="{FF2B5EF4-FFF2-40B4-BE49-F238E27FC236}">
                <a16:creationId xmlns:a16="http://schemas.microsoft.com/office/drawing/2014/main" id="{9B92CC25-CB07-B9A3-D104-0E6C34682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9AE7F-29F1-FBE8-7FE5-5813A189F6C8}"/>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183761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B494-FB42-5977-29BE-8BF778859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FA340-CCF9-1ABD-F738-3CD154CAE7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8AD4B-BEDA-1118-DB45-EA09EDBE929F}"/>
              </a:ext>
            </a:extLst>
          </p:cNvPr>
          <p:cNvSpPr>
            <a:spLocks noGrp="1"/>
          </p:cNvSpPr>
          <p:nvPr>
            <p:ph type="dt" sz="half" idx="10"/>
          </p:nvPr>
        </p:nvSpPr>
        <p:spPr/>
        <p:txBody>
          <a:bodyPr/>
          <a:lstStyle/>
          <a:p>
            <a:fld id="{DCB29B35-2B05-4420-8D2E-CB1764E4B727}" type="datetime1">
              <a:rPr lang="en-US" smtClean="0"/>
              <a:t>8/28/22</a:t>
            </a:fld>
            <a:endParaRPr lang="en-US"/>
          </a:p>
        </p:txBody>
      </p:sp>
      <p:sp>
        <p:nvSpPr>
          <p:cNvPr id="5" name="Footer Placeholder 4">
            <a:extLst>
              <a:ext uri="{FF2B5EF4-FFF2-40B4-BE49-F238E27FC236}">
                <a16:creationId xmlns:a16="http://schemas.microsoft.com/office/drawing/2014/main" id="{CB4D2B22-9568-52C0-BDFF-F6BCAA193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41A17-4441-2C30-2605-95D2C6CCE6A3}"/>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274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99FF-3EBA-2217-650A-8C0B5EFB05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6039A9-1252-F967-4563-D72CC94C5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014F4F-F3DA-12BA-DBAC-78D428FB8FDD}"/>
              </a:ext>
            </a:extLst>
          </p:cNvPr>
          <p:cNvSpPr>
            <a:spLocks noGrp="1"/>
          </p:cNvSpPr>
          <p:nvPr>
            <p:ph type="dt" sz="half" idx="10"/>
          </p:nvPr>
        </p:nvSpPr>
        <p:spPr/>
        <p:txBody>
          <a:bodyPr/>
          <a:lstStyle/>
          <a:p>
            <a:fld id="{02404064-744B-4D1B-ADD1-43BC840AAAD3}" type="datetime1">
              <a:rPr lang="en-US" smtClean="0"/>
              <a:t>8/28/22</a:t>
            </a:fld>
            <a:endParaRPr lang="en-US"/>
          </a:p>
        </p:txBody>
      </p:sp>
      <p:sp>
        <p:nvSpPr>
          <p:cNvPr id="5" name="Footer Placeholder 4">
            <a:extLst>
              <a:ext uri="{FF2B5EF4-FFF2-40B4-BE49-F238E27FC236}">
                <a16:creationId xmlns:a16="http://schemas.microsoft.com/office/drawing/2014/main" id="{1C26FA71-AFC9-7FBB-DB0C-ABC761130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579F2-E067-7A5B-3010-ECBA407DC52B}"/>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198175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6773-E608-F16E-9128-85C517BFA8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C4018-86C8-25FA-4339-A3F0CF2A17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BFCA2A-6415-2413-F1EE-213AE45B1A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33C560-AA03-9E6B-B1BA-08A952FB78CC}"/>
              </a:ext>
            </a:extLst>
          </p:cNvPr>
          <p:cNvSpPr>
            <a:spLocks noGrp="1"/>
          </p:cNvSpPr>
          <p:nvPr>
            <p:ph type="dt" sz="half" idx="10"/>
          </p:nvPr>
        </p:nvSpPr>
        <p:spPr/>
        <p:txBody>
          <a:bodyPr/>
          <a:lstStyle/>
          <a:p>
            <a:fld id="{8C16D950-4F0B-41C5-9B4B-FECC186E5D9C}" type="datetime1">
              <a:rPr lang="en-US" smtClean="0"/>
              <a:t>8/28/22</a:t>
            </a:fld>
            <a:endParaRPr lang="en-US"/>
          </a:p>
        </p:txBody>
      </p:sp>
      <p:sp>
        <p:nvSpPr>
          <p:cNvPr id="6" name="Footer Placeholder 5">
            <a:extLst>
              <a:ext uri="{FF2B5EF4-FFF2-40B4-BE49-F238E27FC236}">
                <a16:creationId xmlns:a16="http://schemas.microsoft.com/office/drawing/2014/main" id="{F5BCF731-F9AA-4F8B-0907-1BAA0C549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5DCB3-E34D-63D5-6B1F-91CD509CCBB2}"/>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273549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C365-C8BA-C603-646B-E9FA9C7EE5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F2FF7D-830B-AF6D-4F88-629A608A4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1BDEC8-4D61-9AA6-853C-0797A01576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4ED589-2C33-8F87-3CBC-507C88005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1E0750-B27F-A35A-3E36-7295BE9B2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AEB17-A5F2-04AC-C566-7F6664AE3A8E}"/>
              </a:ext>
            </a:extLst>
          </p:cNvPr>
          <p:cNvSpPr>
            <a:spLocks noGrp="1"/>
          </p:cNvSpPr>
          <p:nvPr>
            <p:ph type="dt" sz="half" idx="10"/>
          </p:nvPr>
        </p:nvSpPr>
        <p:spPr/>
        <p:txBody>
          <a:bodyPr/>
          <a:lstStyle/>
          <a:p>
            <a:fld id="{5DA19C82-458E-4EE2-853F-8AC9ECCAAC4F}" type="datetime1">
              <a:rPr lang="en-US" smtClean="0"/>
              <a:t>8/28/22</a:t>
            </a:fld>
            <a:endParaRPr lang="en-US"/>
          </a:p>
        </p:txBody>
      </p:sp>
      <p:sp>
        <p:nvSpPr>
          <p:cNvPr id="8" name="Footer Placeholder 7">
            <a:extLst>
              <a:ext uri="{FF2B5EF4-FFF2-40B4-BE49-F238E27FC236}">
                <a16:creationId xmlns:a16="http://schemas.microsoft.com/office/drawing/2014/main" id="{19C332D8-6AA8-0882-F89D-EB03A0E995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233B59-D5BE-D2D7-6E2C-5220DEA0B8B7}"/>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10827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2FA5-A55F-1FEB-88EE-1F056A769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B7177F-BD05-DB6A-4F98-6803D037A5B2}"/>
              </a:ext>
            </a:extLst>
          </p:cNvPr>
          <p:cNvSpPr>
            <a:spLocks noGrp="1"/>
          </p:cNvSpPr>
          <p:nvPr>
            <p:ph type="dt" sz="half" idx="10"/>
          </p:nvPr>
        </p:nvSpPr>
        <p:spPr/>
        <p:txBody>
          <a:bodyPr/>
          <a:lstStyle/>
          <a:p>
            <a:fld id="{A12E8166-A6C7-4894-9D66-107E6D0554BD}" type="datetime1">
              <a:rPr lang="en-US" smtClean="0"/>
              <a:t>8/28/22</a:t>
            </a:fld>
            <a:endParaRPr lang="en-US"/>
          </a:p>
        </p:txBody>
      </p:sp>
      <p:sp>
        <p:nvSpPr>
          <p:cNvPr id="4" name="Footer Placeholder 3">
            <a:extLst>
              <a:ext uri="{FF2B5EF4-FFF2-40B4-BE49-F238E27FC236}">
                <a16:creationId xmlns:a16="http://schemas.microsoft.com/office/drawing/2014/main" id="{4E24F7C7-57AE-0105-A09E-68098354AE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3596F5-E033-12A7-F373-201A763A6388}"/>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24147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26AB5-BEBC-46EF-1280-F3CFEC803966}"/>
              </a:ext>
            </a:extLst>
          </p:cNvPr>
          <p:cNvSpPr>
            <a:spLocks noGrp="1"/>
          </p:cNvSpPr>
          <p:nvPr>
            <p:ph type="dt" sz="half" idx="10"/>
          </p:nvPr>
        </p:nvSpPr>
        <p:spPr/>
        <p:txBody>
          <a:bodyPr/>
          <a:lstStyle/>
          <a:p>
            <a:fld id="{BC71605D-2E92-4C2F-B611-4575E366DC13}" type="datetime1">
              <a:rPr lang="en-US" smtClean="0"/>
              <a:t>8/28/22</a:t>
            </a:fld>
            <a:endParaRPr lang="en-US"/>
          </a:p>
        </p:txBody>
      </p:sp>
      <p:sp>
        <p:nvSpPr>
          <p:cNvPr id="3" name="Footer Placeholder 2">
            <a:extLst>
              <a:ext uri="{FF2B5EF4-FFF2-40B4-BE49-F238E27FC236}">
                <a16:creationId xmlns:a16="http://schemas.microsoft.com/office/drawing/2014/main" id="{C2DBE6D8-7D93-6C8B-6447-E42C69D08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DCA1E-D50E-A65F-1F57-46C59B3B506C}"/>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259454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395B-E895-DD65-7E8E-F21495D06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45CE95-9E28-9B74-1CFC-1FD9CE753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630391-FDE6-4CAE-52B4-1EE1F7E77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F2A2C-1334-58ED-117C-625F27C903A6}"/>
              </a:ext>
            </a:extLst>
          </p:cNvPr>
          <p:cNvSpPr>
            <a:spLocks noGrp="1"/>
          </p:cNvSpPr>
          <p:nvPr>
            <p:ph type="dt" sz="half" idx="10"/>
          </p:nvPr>
        </p:nvSpPr>
        <p:spPr/>
        <p:txBody>
          <a:bodyPr/>
          <a:lstStyle/>
          <a:p>
            <a:fld id="{CC0791C5-5499-4071-B381-83DC217F936E}" type="datetime1">
              <a:rPr lang="en-US" smtClean="0"/>
              <a:t>8/28/22</a:t>
            </a:fld>
            <a:endParaRPr lang="en-US"/>
          </a:p>
        </p:txBody>
      </p:sp>
      <p:sp>
        <p:nvSpPr>
          <p:cNvPr id="6" name="Footer Placeholder 5">
            <a:extLst>
              <a:ext uri="{FF2B5EF4-FFF2-40B4-BE49-F238E27FC236}">
                <a16:creationId xmlns:a16="http://schemas.microsoft.com/office/drawing/2014/main" id="{FEB5A2E1-3D4A-0063-2C5B-F51F4F273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56305-9832-196D-360C-EEF551EA7953}"/>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311789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F5FB-22AA-278F-7833-2F02A2ED9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D7BFB9-5DC9-1CC0-BA2C-A0C1EC18E5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3F940D-E9E8-B0B6-8EAC-7AE628E20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4B878-5ECD-E60E-4C38-82CAF6E8A372}"/>
              </a:ext>
            </a:extLst>
          </p:cNvPr>
          <p:cNvSpPr>
            <a:spLocks noGrp="1"/>
          </p:cNvSpPr>
          <p:nvPr>
            <p:ph type="dt" sz="half" idx="10"/>
          </p:nvPr>
        </p:nvSpPr>
        <p:spPr/>
        <p:txBody>
          <a:bodyPr/>
          <a:lstStyle/>
          <a:p>
            <a:fld id="{B81466EF-C42D-4736-B600-86B8EF11FA1A}" type="datetime1">
              <a:rPr lang="en-US" smtClean="0"/>
              <a:t>8/28/22</a:t>
            </a:fld>
            <a:endParaRPr lang="en-US"/>
          </a:p>
        </p:txBody>
      </p:sp>
      <p:sp>
        <p:nvSpPr>
          <p:cNvPr id="6" name="Footer Placeholder 5">
            <a:extLst>
              <a:ext uri="{FF2B5EF4-FFF2-40B4-BE49-F238E27FC236}">
                <a16:creationId xmlns:a16="http://schemas.microsoft.com/office/drawing/2014/main" id="{A201B433-4480-1920-A9B5-E1F293E04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E17E8-4555-69EB-C241-FAC6995890A3}"/>
              </a:ext>
            </a:extLst>
          </p:cNvPr>
          <p:cNvSpPr>
            <a:spLocks noGrp="1"/>
          </p:cNvSpPr>
          <p:nvPr>
            <p:ph type="sldNum" sz="quarter" idx="12"/>
          </p:nvPr>
        </p:nvSpPr>
        <p:spPr/>
        <p:txBody>
          <a:bodyPr/>
          <a:lstStyle/>
          <a:p>
            <a:fld id="{C807222D-A36D-46C1-88CD-4F05950CEC11}" type="slidenum">
              <a:rPr lang="en-US" smtClean="0"/>
              <a:t>‹#›</a:t>
            </a:fld>
            <a:endParaRPr lang="en-US"/>
          </a:p>
        </p:txBody>
      </p:sp>
    </p:spTree>
    <p:extLst>
      <p:ext uri="{BB962C8B-B14F-4D97-AF65-F5344CB8AC3E}">
        <p14:creationId xmlns:p14="http://schemas.microsoft.com/office/powerpoint/2010/main" val="151821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B1537-22E7-AF3E-F3CA-737AE39BD8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4FA92-508F-FF96-68A5-2593583EF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67D61-DA1D-066A-1D4F-957D8B0D8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71EC4-070B-4E01-AAD6-18A3456DA252}" type="datetime1">
              <a:rPr lang="en-US" smtClean="0"/>
              <a:t>8/28/22</a:t>
            </a:fld>
            <a:endParaRPr lang="en-US"/>
          </a:p>
        </p:txBody>
      </p:sp>
      <p:sp>
        <p:nvSpPr>
          <p:cNvPr id="5" name="Footer Placeholder 4">
            <a:extLst>
              <a:ext uri="{FF2B5EF4-FFF2-40B4-BE49-F238E27FC236}">
                <a16:creationId xmlns:a16="http://schemas.microsoft.com/office/drawing/2014/main" id="{DC4ACEA9-0790-169A-7C53-A9A486B942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067F3B-6E57-EA86-FA64-66ACA5BCF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7222D-A36D-46C1-88CD-4F05950CEC11}" type="slidenum">
              <a:rPr lang="en-US" smtClean="0"/>
              <a:t>‹#›</a:t>
            </a:fld>
            <a:endParaRPr lang="en-US"/>
          </a:p>
        </p:txBody>
      </p:sp>
    </p:spTree>
    <p:extLst>
      <p:ext uri="{BB962C8B-B14F-4D97-AF65-F5344CB8AC3E}">
        <p14:creationId xmlns:p14="http://schemas.microsoft.com/office/powerpoint/2010/main" val="4121694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java-filereader-class"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 Id="rId5" Type="http://schemas.openxmlformats.org/officeDocument/2006/relationships/hyperlink" Target="https://www.javatpoint.com/java-8-stream" TargetMode="External"/><Relationship Id="rId4" Type="http://schemas.openxmlformats.org/officeDocument/2006/relationships/hyperlink" Target="https://www.javatpoint.com/java-filedescriptor-clas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java-8-stream"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java-filterwriter-class"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7FA8-5823-AD70-3373-ED976D777A68}"/>
              </a:ext>
            </a:extLst>
          </p:cNvPr>
          <p:cNvSpPr>
            <a:spLocks noGrp="1"/>
          </p:cNvSpPr>
          <p:nvPr>
            <p:ph type="title"/>
          </p:nvPr>
        </p:nvSpPr>
        <p:spPr>
          <a:xfrm>
            <a:off x="838199" y="338667"/>
            <a:ext cx="10653889" cy="1220257"/>
          </a:xfrm>
        </p:spPr>
        <p:txBody>
          <a:bodyPr>
            <a:normAutofit fontScale="90000"/>
          </a:bodyPr>
          <a:lstStyle/>
          <a:p>
            <a:pPr algn="ctr"/>
            <a:br>
              <a:rPr lang="en-US" altLang="en-US" sz="4400" dirty="0"/>
            </a:br>
            <a:br>
              <a:rPr lang="en-US" altLang="en-US" sz="4400" dirty="0"/>
            </a:br>
            <a:br>
              <a:rPr lang="en-US" altLang="en-US" sz="4400" dirty="0"/>
            </a:br>
            <a:br>
              <a:rPr lang="en-US" altLang="en-US" sz="4400" dirty="0"/>
            </a:br>
            <a:br>
              <a:rPr lang="en-US" altLang="en-US" sz="4400" dirty="0"/>
            </a:br>
            <a:br>
              <a:rPr lang="en-US" altLang="en-US" sz="4400" dirty="0"/>
            </a:br>
            <a:br>
              <a:rPr lang="en-US" altLang="en-US" sz="4400" dirty="0"/>
            </a:br>
            <a:br>
              <a:rPr lang="en-US" altLang="en-US" sz="4400" dirty="0"/>
            </a:br>
            <a:br>
              <a:rPr lang="en-US" altLang="en-US" sz="4400" dirty="0"/>
            </a:br>
            <a:r>
              <a:rPr lang="en-US" altLang="en-US" sz="4400" dirty="0"/>
              <a:t>Binary I/O</a:t>
            </a:r>
            <a:endParaRPr lang="en-US" dirty="0"/>
          </a:p>
        </p:txBody>
      </p:sp>
      <p:sp>
        <p:nvSpPr>
          <p:cNvPr id="4" name="Slide Number Placeholder 3">
            <a:extLst>
              <a:ext uri="{FF2B5EF4-FFF2-40B4-BE49-F238E27FC236}">
                <a16:creationId xmlns:a16="http://schemas.microsoft.com/office/drawing/2014/main" id="{0A4D483C-DB94-1E63-E217-1247D261C3B4}"/>
              </a:ext>
            </a:extLst>
          </p:cNvPr>
          <p:cNvSpPr>
            <a:spLocks noGrp="1"/>
          </p:cNvSpPr>
          <p:nvPr>
            <p:ph type="sldNum" sz="quarter" idx="12"/>
          </p:nvPr>
        </p:nvSpPr>
        <p:spPr/>
        <p:txBody>
          <a:bodyPr/>
          <a:lstStyle/>
          <a:p>
            <a:fld id="{C807222D-A36D-46C1-88CD-4F05950CEC11}" type="slidenum">
              <a:rPr lang="en-US" smtClean="0"/>
              <a:t>1</a:t>
            </a:fld>
            <a:endParaRPr lang="en-US"/>
          </a:p>
        </p:txBody>
      </p:sp>
    </p:spTree>
    <p:extLst>
      <p:ext uri="{BB962C8B-B14F-4D97-AF65-F5344CB8AC3E}">
        <p14:creationId xmlns:p14="http://schemas.microsoft.com/office/powerpoint/2010/main" val="241465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CA05-4861-85F5-01EA-D36AC612D05B}"/>
              </a:ext>
            </a:extLst>
          </p:cNvPr>
          <p:cNvSpPr>
            <a:spLocks noGrp="1"/>
          </p:cNvSpPr>
          <p:nvPr>
            <p:ph type="title"/>
          </p:nvPr>
        </p:nvSpPr>
        <p:spPr/>
        <p:txBody>
          <a:bodyPr/>
          <a:lstStyle/>
          <a:p>
            <a:r>
              <a:rPr lang="en-US" b="0" i="0" dirty="0">
                <a:solidFill>
                  <a:srgbClr val="610B38"/>
                </a:solidFill>
                <a:effectLst/>
                <a:latin typeface="erdana"/>
              </a:rPr>
              <a:t>Java </a:t>
            </a:r>
            <a:r>
              <a:rPr lang="en-US" b="0" i="0" dirty="0" err="1">
                <a:solidFill>
                  <a:srgbClr val="610B38"/>
                </a:solidFill>
                <a:effectLst/>
                <a:latin typeface="erdana"/>
              </a:rPr>
              <a:t>FileOutputStream</a:t>
            </a:r>
            <a:r>
              <a:rPr lang="en-US" b="0" i="0" dirty="0">
                <a:solidFill>
                  <a:srgbClr val="610B38"/>
                </a:solidFill>
                <a:effectLst/>
                <a:latin typeface="erdana"/>
              </a:rPr>
              <a:t> Example 1: write byte</a:t>
            </a:r>
            <a:endParaRPr lang="en-US" dirty="0"/>
          </a:p>
        </p:txBody>
      </p:sp>
      <p:sp>
        <p:nvSpPr>
          <p:cNvPr id="5" name="TextBox 4">
            <a:extLst>
              <a:ext uri="{FF2B5EF4-FFF2-40B4-BE49-F238E27FC236}">
                <a16:creationId xmlns:a16="http://schemas.microsoft.com/office/drawing/2014/main" id="{1560A104-50F9-4405-3E38-EC1E7F233F27}"/>
              </a:ext>
            </a:extLst>
          </p:cNvPr>
          <p:cNvSpPr txBox="1"/>
          <p:nvPr/>
        </p:nvSpPr>
        <p:spPr>
          <a:xfrm>
            <a:off x="838200" y="1464530"/>
            <a:ext cx="7250545" cy="3139321"/>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java.io.FileOutputStream</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FileOutputStreamExample</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try</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 </a:t>
            </a:r>
            <a:r>
              <a:rPr lang="en-US" b="0" i="0" dirty="0" err="1">
                <a:solidFill>
                  <a:srgbClr val="000000"/>
                </a:solidFill>
                <a:effectLst/>
                <a:latin typeface="inter-regular"/>
              </a:rPr>
              <a:t>fout</a:t>
            </a:r>
            <a:r>
              <a:rPr lang="en-US" b="0" i="0" dirty="0">
                <a:solidFill>
                  <a:srgbClr val="000000"/>
                </a:solidFill>
                <a:effectLst/>
                <a:latin typeface="inter-regular"/>
              </a:rPr>
              <a: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fout.write</a:t>
            </a:r>
            <a:r>
              <a:rPr lang="en-US" b="0" i="0" dirty="0">
                <a:solidFill>
                  <a:srgbClr val="000000"/>
                </a:solidFill>
                <a:effectLst/>
                <a:latin typeface="inter-regular"/>
              </a:rPr>
              <a:t>(</a:t>
            </a:r>
            <a:r>
              <a:rPr lang="en-US" b="0" i="0" dirty="0">
                <a:solidFill>
                  <a:srgbClr val="C00000"/>
                </a:solidFill>
                <a:effectLst/>
                <a:latin typeface="inter-regular"/>
              </a:rPr>
              <a:t>65</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fout.close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"success..."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catch</a:t>
            </a:r>
            <a:r>
              <a:rPr lang="en-US" b="0" i="0" dirty="0">
                <a:solidFill>
                  <a:srgbClr val="000000"/>
                </a:solidFill>
                <a:effectLst/>
                <a:latin typeface="inter-regular"/>
              </a:rPr>
              <a:t>(Exception e){</a:t>
            </a:r>
            <a:r>
              <a:rPr lang="en-US" b="0" i="0" dirty="0" err="1">
                <a:solidFill>
                  <a:srgbClr val="000000"/>
                </a:solidFill>
                <a:effectLst/>
                <a:latin typeface="inter-regular"/>
              </a:rPr>
              <a:t>System.out.println</a:t>
            </a:r>
            <a:r>
              <a:rPr lang="en-US" b="0" i="0" dirty="0">
                <a:solidFill>
                  <a:srgbClr val="000000"/>
                </a:solidFill>
                <a:effectLst/>
                <a:latin typeface="inter-regular"/>
              </a:rPr>
              <a:t>(e);}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6" name="TextBox 5">
            <a:extLst>
              <a:ext uri="{FF2B5EF4-FFF2-40B4-BE49-F238E27FC236}">
                <a16:creationId xmlns:a16="http://schemas.microsoft.com/office/drawing/2014/main" id="{8DF054E3-D259-62C6-A3C7-F849C8061498}"/>
              </a:ext>
            </a:extLst>
          </p:cNvPr>
          <p:cNvSpPr txBox="1"/>
          <p:nvPr/>
        </p:nvSpPr>
        <p:spPr>
          <a:xfrm>
            <a:off x="921326" y="4964592"/>
            <a:ext cx="7677727" cy="1477328"/>
          </a:xfrm>
          <a:prstGeom prst="rect">
            <a:avLst/>
          </a:prstGeom>
          <a:noFill/>
          <a:ln>
            <a:solidFill>
              <a:schemeClr val="tx1"/>
            </a:solidFill>
          </a:ln>
        </p:spPr>
        <p:txBody>
          <a:bodyPr wrap="square" rtlCol="0">
            <a:spAutoFit/>
          </a:bodyPr>
          <a:lstStyle/>
          <a:p>
            <a:r>
              <a:rPr lang="en-US" dirty="0"/>
              <a:t>Output:</a:t>
            </a:r>
          </a:p>
          <a:p>
            <a:r>
              <a:rPr lang="en-US" dirty="0"/>
              <a:t>success….</a:t>
            </a:r>
          </a:p>
          <a:p>
            <a:endParaRPr lang="en-US" dirty="0"/>
          </a:p>
          <a:p>
            <a:pPr algn="just"/>
            <a:r>
              <a:rPr lang="en-US" b="0" i="0" dirty="0">
                <a:solidFill>
                  <a:srgbClr val="333333"/>
                </a:solidFill>
                <a:effectLst/>
                <a:latin typeface="inter-regular"/>
              </a:rPr>
              <a:t>The content of a text file </a:t>
            </a:r>
            <a:r>
              <a:rPr lang="en-US" b="1" i="0" dirty="0">
                <a:solidFill>
                  <a:srgbClr val="333333"/>
                </a:solidFill>
                <a:effectLst/>
                <a:latin typeface="inter-bold"/>
              </a:rPr>
              <a:t>testout.txt</a:t>
            </a:r>
            <a:r>
              <a:rPr lang="en-US" b="0" i="0" dirty="0">
                <a:solidFill>
                  <a:srgbClr val="333333"/>
                </a:solidFill>
                <a:effectLst/>
                <a:latin typeface="inter-regular"/>
              </a:rPr>
              <a:t> is set with the data </a:t>
            </a:r>
            <a:r>
              <a:rPr lang="en-US" b="1" i="0" dirty="0">
                <a:solidFill>
                  <a:srgbClr val="333333"/>
                </a:solidFill>
                <a:effectLst/>
                <a:latin typeface="inter-bold"/>
              </a:rPr>
              <a:t>A</a:t>
            </a:r>
            <a:r>
              <a:rPr lang="en-US" b="0" i="0" dirty="0">
                <a:solidFill>
                  <a:srgbClr val="333333"/>
                </a:solidFill>
                <a:effectLst/>
                <a:latin typeface="inter-regular"/>
              </a:rPr>
              <a:t>.</a:t>
            </a:r>
          </a:p>
          <a:p>
            <a:endParaRPr lang="en-US" dirty="0"/>
          </a:p>
        </p:txBody>
      </p:sp>
      <p:sp>
        <p:nvSpPr>
          <p:cNvPr id="7" name="Slide Number Placeholder 6">
            <a:extLst>
              <a:ext uri="{FF2B5EF4-FFF2-40B4-BE49-F238E27FC236}">
                <a16:creationId xmlns:a16="http://schemas.microsoft.com/office/drawing/2014/main" id="{7C983F94-0039-1B52-BB45-23064E4C3403}"/>
              </a:ext>
            </a:extLst>
          </p:cNvPr>
          <p:cNvSpPr>
            <a:spLocks noGrp="1"/>
          </p:cNvSpPr>
          <p:nvPr>
            <p:ph type="sldNum" sz="quarter" idx="12"/>
          </p:nvPr>
        </p:nvSpPr>
        <p:spPr/>
        <p:txBody>
          <a:bodyPr/>
          <a:lstStyle/>
          <a:p>
            <a:fld id="{C807222D-A36D-46C1-88CD-4F05950CEC11}" type="slidenum">
              <a:rPr lang="en-US" smtClean="0"/>
              <a:t>10</a:t>
            </a:fld>
            <a:endParaRPr lang="en-US"/>
          </a:p>
        </p:txBody>
      </p:sp>
    </p:spTree>
    <p:extLst>
      <p:ext uri="{BB962C8B-B14F-4D97-AF65-F5344CB8AC3E}">
        <p14:creationId xmlns:p14="http://schemas.microsoft.com/office/powerpoint/2010/main" val="367151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F37E-FE9F-CBEE-2663-58578817F444}"/>
              </a:ext>
            </a:extLst>
          </p:cNvPr>
          <p:cNvSpPr>
            <a:spLocks noGrp="1"/>
          </p:cNvSpPr>
          <p:nvPr>
            <p:ph type="title"/>
          </p:nvPr>
        </p:nvSpPr>
        <p:spPr>
          <a:xfrm>
            <a:off x="838200" y="365125"/>
            <a:ext cx="10515600" cy="697057"/>
          </a:xfrm>
        </p:spPr>
        <p:txBody>
          <a:bodyPr>
            <a:normAutofit/>
          </a:bodyPr>
          <a:lstStyle/>
          <a:p>
            <a:r>
              <a:rPr lang="en-US" sz="3600" b="0" i="0" dirty="0">
                <a:solidFill>
                  <a:srgbClr val="610B38"/>
                </a:solidFill>
                <a:effectLst/>
                <a:latin typeface="erdana"/>
              </a:rPr>
              <a:t>Java </a:t>
            </a:r>
            <a:r>
              <a:rPr lang="en-US" sz="3600" b="0" i="0" dirty="0" err="1">
                <a:solidFill>
                  <a:srgbClr val="610B38"/>
                </a:solidFill>
                <a:effectLst/>
                <a:latin typeface="erdana"/>
              </a:rPr>
              <a:t>FileOutputStream</a:t>
            </a:r>
            <a:r>
              <a:rPr lang="en-US" sz="3600" b="0" i="0" dirty="0">
                <a:solidFill>
                  <a:srgbClr val="610B38"/>
                </a:solidFill>
                <a:effectLst/>
                <a:latin typeface="erdana"/>
              </a:rPr>
              <a:t> example 2: write string</a:t>
            </a:r>
            <a:endParaRPr lang="en-US" sz="3600" dirty="0"/>
          </a:p>
        </p:txBody>
      </p:sp>
      <p:sp>
        <p:nvSpPr>
          <p:cNvPr id="5" name="TextBox 4">
            <a:extLst>
              <a:ext uri="{FF2B5EF4-FFF2-40B4-BE49-F238E27FC236}">
                <a16:creationId xmlns:a16="http://schemas.microsoft.com/office/drawing/2014/main" id="{8F6DC537-C1CF-3AA3-F366-1FC81B39C16B}"/>
              </a:ext>
            </a:extLst>
          </p:cNvPr>
          <p:cNvSpPr txBox="1"/>
          <p:nvPr/>
        </p:nvSpPr>
        <p:spPr>
          <a:xfrm>
            <a:off x="1431636" y="1062182"/>
            <a:ext cx="8377382" cy="3693319"/>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java.io.FileOutputStream</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FileOutputStreamExample</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try</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 </a:t>
            </a:r>
            <a:r>
              <a:rPr lang="en-US" b="0" i="0" dirty="0" err="1">
                <a:solidFill>
                  <a:srgbClr val="000000"/>
                </a:solidFill>
                <a:effectLst/>
                <a:latin typeface="inter-regular"/>
              </a:rPr>
              <a:t>fout</a:t>
            </a:r>
            <a:r>
              <a:rPr lang="en-US" b="0" i="0" dirty="0">
                <a:solidFill>
                  <a:srgbClr val="000000"/>
                </a:solidFill>
                <a:effectLst/>
                <a:latin typeface="inter-regular"/>
              </a:rPr>
              <a: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String s=</a:t>
            </a:r>
            <a:r>
              <a:rPr lang="en-US" b="0" i="0" dirty="0">
                <a:solidFill>
                  <a:srgbClr val="0000FF"/>
                </a:solidFill>
                <a:effectLst/>
                <a:latin typeface="inter-regular"/>
              </a:rPr>
              <a:t>"Welcome to </a:t>
            </a:r>
            <a:r>
              <a:rPr lang="en-US" dirty="0">
                <a:solidFill>
                  <a:srgbClr val="0000FF"/>
                </a:solidFill>
                <a:latin typeface="inter-regular"/>
              </a:rPr>
              <a:t>NSU</a:t>
            </a:r>
            <a:r>
              <a:rPr lang="en-US" b="0" i="0" dirty="0">
                <a:solidFill>
                  <a:srgbClr val="0000FF"/>
                </a:solidFill>
                <a:effectLst/>
                <a:latin typeface="inter-regular"/>
              </a:rPr>
              <a: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byte</a:t>
            </a:r>
            <a:r>
              <a:rPr lang="en-US" b="0" i="0" dirty="0">
                <a:solidFill>
                  <a:srgbClr val="000000"/>
                </a:solidFill>
                <a:effectLst/>
                <a:latin typeface="inter-regular"/>
              </a:rPr>
              <a:t> b[]=</a:t>
            </a:r>
            <a:r>
              <a:rPr lang="en-US" b="0" i="0" dirty="0" err="1">
                <a:solidFill>
                  <a:srgbClr val="000000"/>
                </a:solidFill>
                <a:effectLst/>
                <a:latin typeface="inter-regular"/>
              </a:rPr>
              <a:t>s.getBytes</a:t>
            </a:r>
            <a:r>
              <a:rPr lang="en-US" b="0" i="0" dirty="0">
                <a:solidFill>
                  <a:srgbClr val="000000"/>
                </a:solidFill>
                <a:effectLst/>
                <a:latin typeface="inter-regular"/>
              </a:rPr>
              <a:t>();</a:t>
            </a:r>
            <a:r>
              <a:rPr lang="en-US" b="0" i="0" dirty="0">
                <a:solidFill>
                  <a:srgbClr val="008200"/>
                </a:solidFill>
                <a:effectLst/>
                <a:latin typeface="inter-regular"/>
              </a:rPr>
              <a:t>//converting string into byte array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fout.write</a:t>
            </a:r>
            <a:r>
              <a:rPr lang="en-US" b="0" i="0" dirty="0">
                <a:solidFill>
                  <a:srgbClr val="000000"/>
                </a:solidFill>
                <a:effectLst/>
                <a:latin typeface="inter-regular"/>
              </a:rPr>
              <a:t>(b);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fout.close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"success..."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catch</a:t>
            </a:r>
            <a:r>
              <a:rPr lang="en-US" b="0" i="0" dirty="0">
                <a:solidFill>
                  <a:srgbClr val="000000"/>
                </a:solidFill>
                <a:effectLst/>
                <a:latin typeface="inter-regular"/>
              </a:rPr>
              <a:t>(Exception e){</a:t>
            </a:r>
            <a:r>
              <a:rPr lang="en-US" b="0" i="0" dirty="0" err="1">
                <a:solidFill>
                  <a:srgbClr val="000000"/>
                </a:solidFill>
                <a:effectLst/>
                <a:latin typeface="inter-regular"/>
              </a:rPr>
              <a:t>System.out.println</a:t>
            </a:r>
            <a:r>
              <a:rPr lang="en-US" b="0" i="0" dirty="0">
                <a:solidFill>
                  <a:srgbClr val="000000"/>
                </a:solidFill>
                <a:effectLst/>
                <a:latin typeface="inter-regular"/>
              </a:rPr>
              <a:t>(e);}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6" name="TextBox 5">
            <a:extLst>
              <a:ext uri="{FF2B5EF4-FFF2-40B4-BE49-F238E27FC236}">
                <a16:creationId xmlns:a16="http://schemas.microsoft.com/office/drawing/2014/main" id="{8A99AE9E-073C-C17E-0FC3-51AED40DC915}"/>
              </a:ext>
            </a:extLst>
          </p:cNvPr>
          <p:cNvSpPr txBox="1"/>
          <p:nvPr/>
        </p:nvSpPr>
        <p:spPr>
          <a:xfrm>
            <a:off x="1431636" y="4918410"/>
            <a:ext cx="7677727" cy="1200329"/>
          </a:xfrm>
          <a:prstGeom prst="rect">
            <a:avLst/>
          </a:prstGeom>
          <a:noFill/>
          <a:ln>
            <a:solidFill>
              <a:schemeClr val="tx1"/>
            </a:solidFill>
          </a:ln>
        </p:spPr>
        <p:txBody>
          <a:bodyPr wrap="square" rtlCol="0">
            <a:spAutoFit/>
          </a:bodyPr>
          <a:lstStyle/>
          <a:p>
            <a:r>
              <a:rPr lang="en-US" dirty="0"/>
              <a:t>Output:</a:t>
            </a:r>
          </a:p>
          <a:p>
            <a:r>
              <a:rPr lang="en-US" dirty="0"/>
              <a:t>success….</a:t>
            </a:r>
          </a:p>
          <a:p>
            <a:endParaRPr lang="en-US" dirty="0"/>
          </a:p>
          <a:p>
            <a:pPr algn="just"/>
            <a:r>
              <a:rPr lang="en-US" b="0" i="0" dirty="0">
                <a:solidFill>
                  <a:srgbClr val="333333"/>
                </a:solidFill>
                <a:effectLst/>
                <a:latin typeface="inter-regular"/>
              </a:rPr>
              <a:t>The content of a text file </a:t>
            </a:r>
            <a:r>
              <a:rPr lang="en-US" b="1" i="0" dirty="0">
                <a:solidFill>
                  <a:srgbClr val="333333"/>
                </a:solidFill>
                <a:effectLst/>
                <a:latin typeface="inter-bold"/>
              </a:rPr>
              <a:t>testout.txt</a:t>
            </a:r>
            <a:r>
              <a:rPr lang="en-US" b="0" i="0" dirty="0">
                <a:solidFill>
                  <a:srgbClr val="333333"/>
                </a:solidFill>
                <a:effectLst/>
                <a:latin typeface="inter-regular"/>
              </a:rPr>
              <a:t> is set with the data </a:t>
            </a:r>
            <a:r>
              <a:rPr lang="en-US" b="1" i="0" dirty="0">
                <a:solidFill>
                  <a:srgbClr val="333333"/>
                </a:solidFill>
                <a:effectLst/>
                <a:latin typeface="inter-bold"/>
              </a:rPr>
              <a:t>Welcome to NSU</a:t>
            </a:r>
            <a:endParaRPr lang="en-US" dirty="0"/>
          </a:p>
        </p:txBody>
      </p:sp>
      <p:sp>
        <p:nvSpPr>
          <p:cNvPr id="7" name="Slide Number Placeholder 6">
            <a:extLst>
              <a:ext uri="{FF2B5EF4-FFF2-40B4-BE49-F238E27FC236}">
                <a16:creationId xmlns:a16="http://schemas.microsoft.com/office/drawing/2014/main" id="{D1727E1F-96B8-966C-5368-744BDEC1B84E}"/>
              </a:ext>
            </a:extLst>
          </p:cNvPr>
          <p:cNvSpPr>
            <a:spLocks noGrp="1"/>
          </p:cNvSpPr>
          <p:nvPr>
            <p:ph type="sldNum" sz="quarter" idx="12"/>
          </p:nvPr>
        </p:nvSpPr>
        <p:spPr/>
        <p:txBody>
          <a:bodyPr/>
          <a:lstStyle/>
          <a:p>
            <a:fld id="{C807222D-A36D-46C1-88CD-4F05950CEC11}" type="slidenum">
              <a:rPr lang="en-US" smtClean="0"/>
              <a:t>11</a:t>
            </a:fld>
            <a:endParaRPr lang="en-US"/>
          </a:p>
        </p:txBody>
      </p:sp>
    </p:spTree>
    <p:extLst>
      <p:ext uri="{BB962C8B-B14F-4D97-AF65-F5344CB8AC3E}">
        <p14:creationId xmlns:p14="http://schemas.microsoft.com/office/powerpoint/2010/main" val="232460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B324-4AC1-1E54-C393-49B5D76A15A7}"/>
              </a:ext>
            </a:extLst>
          </p:cNvPr>
          <p:cNvSpPr>
            <a:spLocks noGrp="1"/>
          </p:cNvSpPr>
          <p:nvPr>
            <p:ph type="title"/>
          </p:nvPr>
        </p:nvSpPr>
        <p:spPr>
          <a:xfrm>
            <a:off x="838200" y="196417"/>
            <a:ext cx="10515600" cy="293110"/>
          </a:xfrm>
        </p:spPr>
        <p:txBody>
          <a:bodyPr>
            <a:normAutofit fontScale="90000"/>
          </a:bodyPr>
          <a:lstStyle/>
          <a:p>
            <a:r>
              <a:rPr lang="en-US" b="0" i="0" dirty="0">
                <a:solidFill>
                  <a:srgbClr val="610B38"/>
                </a:solidFill>
                <a:effectLst/>
                <a:latin typeface="erdana"/>
              </a:rPr>
              <a:t>Java </a:t>
            </a:r>
            <a:r>
              <a:rPr lang="en-US" b="0" i="0" dirty="0" err="1">
                <a:solidFill>
                  <a:srgbClr val="610B38"/>
                </a:solidFill>
                <a:effectLst/>
                <a:latin typeface="erdana"/>
              </a:rPr>
              <a:t>FileInputStream</a:t>
            </a:r>
            <a:r>
              <a:rPr lang="en-US" b="0" i="0" dirty="0">
                <a:solidFill>
                  <a:srgbClr val="610B38"/>
                </a:solidFill>
                <a:effectLst/>
                <a:latin typeface="erdana"/>
              </a:rPr>
              <a:t> Class</a:t>
            </a:r>
            <a:endParaRPr lang="en-US" dirty="0"/>
          </a:p>
        </p:txBody>
      </p:sp>
      <p:sp>
        <p:nvSpPr>
          <p:cNvPr id="3" name="Content Placeholder 2">
            <a:extLst>
              <a:ext uri="{FF2B5EF4-FFF2-40B4-BE49-F238E27FC236}">
                <a16:creationId xmlns:a16="http://schemas.microsoft.com/office/drawing/2014/main" id="{2F7FE1A4-68B8-F5BF-FE74-A18EAE5C4C61}"/>
              </a:ext>
            </a:extLst>
          </p:cNvPr>
          <p:cNvSpPr>
            <a:spLocks noGrp="1"/>
          </p:cNvSpPr>
          <p:nvPr>
            <p:ph idx="1"/>
          </p:nvPr>
        </p:nvSpPr>
        <p:spPr>
          <a:xfrm>
            <a:off x="387927" y="681037"/>
            <a:ext cx="11647055" cy="4351338"/>
          </a:xfrm>
        </p:spPr>
        <p:txBody>
          <a:bodyPr>
            <a:normAutofit/>
          </a:bodyPr>
          <a:lstStyle/>
          <a:p>
            <a:pPr algn="just"/>
            <a:r>
              <a:rPr lang="en-US" sz="2200" b="0" i="0" dirty="0">
                <a:solidFill>
                  <a:srgbClr val="333333"/>
                </a:solidFill>
                <a:effectLst/>
                <a:latin typeface="inter-regular"/>
              </a:rPr>
              <a:t>Java </a:t>
            </a:r>
            <a:r>
              <a:rPr lang="en-US" sz="2200" b="0" i="0" dirty="0" err="1">
                <a:solidFill>
                  <a:srgbClr val="333333"/>
                </a:solidFill>
                <a:effectLst/>
                <a:latin typeface="inter-regular"/>
              </a:rPr>
              <a:t>FileInputStream</a:t>
            </a:r>
            <a:r>
              <a:rPr lang="en-US" sz="2200" b="0" i="0" dirty="0">
                <a:solidFill>
                  <a:srgbClr val="333333"/>
                </a:solidFill>
                <a:effectLst/>
                <a:latin typeface="inter-regular"/>
              </a:rPr>
              <a:t> class obtains input bytes from a </a:t>
            </a:r>
            <a:r>
              <a:rPr lang="en-US" sz="2200" b="0" i="0" u="none" strike="noStrike" dirty="0">
                <a:solidFill>
                  <a:srgbClr val="008000"/>
                </a:solidFill>
                <a:effectLst/>
                <a:latin typeface="inter-regular"/>
                <a:hlinkClick r:id="rId2"/>
              </a:rPr>
              <a:t>file</a:t>
            </a:r>
            <a:r>
              <a:rPr lang="en-US" sz="2200" b="0" i="0" dirty="0">
                <a:solidFill>
                  <a:srgbClr val="333333"/>
                </a:solidFill>
                <a:effectLst/>
                <a:latin typeface="inter-regular"/>
              </a:rPr>
              <a:t>. It is used for reading byte-oriented data (streams of raw bytes) such as image data, audio, video etc. You can also read character-stream data. But, for reading streams of characters, it is recommended to use </a:t>
            </a:r>
            <a:r>
              <a:rPr lang="en-US" sz="2200" b="0" i="0" u="none" strike="noStrike" dirty="0" err="1">
                <a:solidFill>
                  <a:srgbClr val="008000"/>
                </a:solidFill>
                <a:effectLst/>
                <a:latin typeface="inter-regular"/>
                <a:hlinkClick r:id="rId3"/>
              </a:rPr>
              <a:t>FileReader</a:t>
            </a:r>
            <a:r>
              <a:rPr lang="en-US" sz="2200" b="0" i="0" dirty="0">
                <a:solidFill>
                  <a:srgbClr val="333333"/>
                </a:solidFill>
                <a:effectLst/>
                <a:latin typeface="inter-regular"/>
              </a:rPr>
              <a:t> class.</a:t>
            </a:r>
          </a:p>
          <a:p>
            <a:pPr algn="just"/>
            <a:r>
              <a:rPr lang="en-US" sz="2200" b="0" i="0" dirty="0">
                <a:solidFill>
                  <a:srgbClr val="610B38"/>
                </a:solidFill>
                <a:effectLst/>
                <a:latin typeface="erdana"/>
              </a:rPr>
              <a:t>Java </a:t>
            </a:r>
            <a:r>
              <a:rPr lang="en-US" sz="2200" b="0" i="0" dirty="0" err="1">
                <a:solidFill>
                  <a:srgbClr val="610B38"/>
                </a:solidFill>
                <a:effectLst/>
                <a:latin typeface="erdana"/>
              </a:rPr>
              <a:t>FileInputStream</a:t>
            </a:r>
            <a:r>
              <a:rPr lang="en-US" sz="2200" b="0" i="0" dirty="0">
                <a:solidFill>
                  <a:srgbClr val="610B38"/>
                </a:solidFill>
                <a:effectLst/>
                <a:latin typeface="erdana"/>
              </a:rPr>
              <a:t> class methods :</a:t>
            </a:r>
          </a:p>
          <a:p>
            <a:pPr algn="just"/>
            <a:endParaRPr lang="en-US" sz="2200" b="0" i="0" dirty="0">
              <a:solidFill>
                <a:srgbClr val="610B38"/>
              </a:solidFill>
              <a:effectLst/>
              <a:latin typeface="erdana"/>
            </a:endParaRPr>
          </a:p>
          <a:p>
            <a:pPr algn="just"/>
            <a:endParaRPr lang="en-US" sz="2200" dirty="0"/>
          </a:p>
        </p:txBody>
      </p:sp>
      <p:graphicFrame>
        <p:nvGraphicFramePr>
          <p:cNvPr id="4" name="Table 3">
            <a:extLst>
              <a:ext uri="{FF2B5EF4-FFF2-40B4-BE49-F238E27FC236}">
                <a16:creationId xmlns:a16="http://schemas.microsoft.com/office/drawing/2014/main" id="{12ACF80A-B757-E776-F4DE-D665ED30F0FB}"/>
              </a:ext>
            </a:extLst>
          </p:cNvPr>
          <p:cNvGraphicFramePr>
            <a:graphicFrameLocks noGrp="1"/>
          </p:cNvGraphicFramePr>
          <p:nvPr>
            <p:extLst>
              <p:ext uri="{D42A27DB-BD31-4B8C-83A1-F6EECF244321}">
                <p14:modId xmlns:p14="http://schemas.microsoft.com/office/powerpoint/2010/main" val="1061057586"/>
              </p:ext>
            </p:extLst>
          </p:nvPr>
        </p:nvGraphicFramePr>
        <p:xfrm>
          <a:off x="1080944" y="2075072"/>
          <a:ext cx="10621530" cy="4782928"/>
        </p:xfrm>
        <a:graphic>
          <a:graphicData uri="http://schemas.openxmlformats.org/drawingml/2006/table">
            <a:tbl>
              <a:tblPr/>
              <a:tblGrid>
                <a:gridCol w="3347330">
                  <a:extLst>
                    <a:ext uri="{9D8B030D-6E8A-4147-A177-3AD203B41FA5}">
                      <a16:colId xmlns:a16="http://schemas.microsoft.com/office/drawing/2014/main" val="64929833"/>
                    </a:ext>
                  </a:extLst>
                </a:gridCol>
                <a:gridCol w="7274200">
                  <a:extLst>
                    <a:ext uri="{9D8B030D-6E8A-4147-A177-3AD203B41FA5}">
                      <a16:colId xmlns:a16="http://schemas.microsoft.com/office/drawing/2014/main" val="896541518"/>
                    </a:ext>
                  </a:extLst>
                </a:gridCol>
              </a:tblGrid>
              <a:tr h="252985">
                <a:tc>
                  <a:txBody>
                    <a:bodyPr/>
                    <a:lstStyle/>
                    <a:p>
                      <a:pPr algn="l" fontAlgn="t"/>
                      <a:r>
                        <a:rPr lang="en-US" sz="1800">
                          <a:solidFill>
                            <a:srgbClr val="000000"/>
                          </a:solidFill>
                          <a:effectLst/>
                          <a:latin typeface="times new roman" panose="02020603050405020304" pitchFamily="18" charset="0"/>
                        </a:rPr>
                        <a:t>Method</a:t>
                      </a:r>
                    </a:p>
                  </a:txBody>
                  <a:tcPr marL="50597" marR="50597" marT="50597" marB="50597">
                    <a:lnL w="7620" cap="flat" cmpd="sng" algn="ctr">
                      <a:solidFill>
                        <a:srgbClr val="C8A57C"/>
                      </a:solidFill>
                      <a:prstDash val="solid"/>
                      <a:round/>
                      <a:headEnd type="none" w="med" len="med"/>
                      <a:tailEnd type="none" w="med" len="med"/>
                    </a:lnL>
                    <a:lnR w="7620" cap="flat" cmpd="sng" algn="ctr">
                      <a:solidFill>
                        <a:srgbClr val="C8A57C"/>
                      </a:solidFill>
                      <a:prstDash val="solid"/>
                      <a:round/>
                      <a:headEnd type="none" w="med" len="med"/>
                      <a:tailEnd type="none" w="med" len="med"/>
                    </a:lnR>
                    <a:lnT w="7620" cap="flat" cmpd="sng" algn="ctr">
                      <a:solidFill>
                        <a:srgbClr val="C8A57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50597" marR="50597" marT="50597" marB="50597">
                    <a:lnL w="7620" cap="flat" cmpd="sng" algn="ctr">
                      <a:solidFill>
                        <a:srgbClr val="C8A57C"/>
                      </a:solidFill>
                      <a:prstDash val="solid"/>
                      <a:round/>
                      <a:headEnd type="none" w="med" len="med"/>
                      <a:tailEnd type="none" w="med" len="med"/>
                    </a:lnL>
                    <a:lnR w="7620" cap="flat" cmpd="sng" algn="ctr">
                      <a:solidFill>
                        <a:srgbClr val="C8A57C"/>
                      </a:solidFill>
                      <a:prstDash val="solid"/>
                      <a:round/>
                      <a:headEnd type="none" w="med" len="med"/>
                      <a:tailEnd type="none" w="med" len="med"/>
                    </a:lnR>
                    <a:lnT w="7620" cap="flat" cmpd="sng" algn="ctr">
                      <a:solidFill>
                        <a:srgbClr val="C8A57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81848267"/>
                  </a:ext>
                </a:extLst>
              </a:tr>
              <a:tr h="522835">
                <a:tc>
                  <a:txBody>
                    <a:bodyPr/>
                    <a:lstStyle/>
                    <a:p>
                      <a:pPr algn="just" fontAlgn="t"/>
                      <a:r>
                        <a:rPr lang="en-US" sz="1800">
                          <a:solidFill>
                            <a:srgbClr val="333333"/>
                          </a:solidFill>
                          <a:effectLst/>
                          <a:latin typeface="inter-regular"/>
                        </a:rPr>
                        <a:t>int available()</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return the estimated number of bytes that can be read from the input stream.</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38103030"/>
                  </a:ext>
                </a:extLst>
              </a:tr>
              <a:tr h="371044">
                <a:tc>
                  <a:txBody>
                    <a:bodyPr/>
                    <a:lstStyle/>
                    <a:p>
                      <a:pPr algn="just" fontAlgn="t"/>
                      <a:r>
                        <a:rPr lang="en-US" sz="1800">
                          <a:solidFill>
                            <a:srgbClr val="333333"/>
                          </a:solidFill>
                          <a:effectLst/>
                          <a:latin typeface="inter-regular"/>
                        </a:rPr>
                        <a:t>int read()</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read the byte of data from the input stream.</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1896782"/>
                  </a:ext>
                </a:extLst>
              </a:tr>
              <a:tr h="522835">
                <a:tc>
                  <a:txBody>
                    <a:bodyPr/>
                    <a:lstStyle/>
                    <a:p>
                      <a:pPr algn="just" fontAlgn="t"/>
                      <a:r>
                        <a:rPr lang="en-US" sz="1800">
                          <a:solidFill>
                            <a:srgbClr val="333333"/>
                          </a:solidFill>
                          <a:effectLst/>
                          <a:latin typeface="inter-regular"/>
                        </a:rPr>
                        <a:t>int read(byte[] b)</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read up to </a:t>
                      </a:r>
                      <a:r>
                        <a:rPr lang="en-US" sz="1800" b="1">
                          <a:solidFill>
                            <a:srgbClr val="333333"/>
                          </a:solidFill>
                          <a:effectLst/>
                          <a:latin typeface="inter-bold"/>
                        </a:rPr>
                        <a:t>b.length</a:t>
                      </a:r>
                      <a:r>
                        <a:rPr lang="en-US" sz="1800">
                          <a:solidFill>
                            <a:srgbClr val="333333"/>
                          </a:solidFill>
                          <a:effectLst/>
                          <a:latin typeface="inter-regular"/>
                        </a:rPr>
                        <a:t> bytes of data from the input stream.</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13097101"/>
                  </a:ext>
                </a:extLst>
              </a:tr>
              <a:tr h="371044">
                <a:tc>
                  <a:txBody>
                    <a:bodyPr/>
                    <a:lstStyle/>
                    <a:p>
                      <a:pPr algn="just" fontAlgn="t"/>
                      <a:r>
                        <a:rPr lang="en-US" sz="1800">
                          <a:solidFill>
                            <a:srgbClr val="333333"/>
                          </a:solidFill>
                          <a:effectLst/>
                          <a:latin typeface="inter-regular"/>
                        </a:rPr>
                        <a:t>int read(byte[] b, int off, int len)</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read up to </a:t>
                      </a:r>
                      <a:r>
                        <a:rPr lang="en-US" sz="1800" b="1">
                          <a:solidFill>
                            <a:srgbClr val="333333"/>
                          </a:solidFill>
                          <a:effectLst/>
                          <a:latin typeface="inter-bold"/>
                        </a:rPr>
                        <a:t>len</a:t>
                      </a:r>
                      <a:r>
                        <a:rPr lang="en-US" sz="1800">
                          <a:solidFill>
                            <a:srgbClr val="333333"/>
                          </a:solidFill>
                          <a:effectLst/>
                          <a:latin typeface="inter-regular"/>
                        </a:rPr>
                        <a:t> bytes of data from the input stream.</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5427993"/>
                  </a:ext>
                </a:extLst>
              </a:tr>
              <a:tr h="522835">
                <a:tc>
                  <a:txBody>
                    <a:bodyPr/>
                    <a:lstStyle/>
                    <a:p>
                      <a:pPr algn="just" fontAlgn="t"/>
                      <a:r>
                        <a:rPr lang="en-US" sz="1800" dirty="0">
                          <a:solidFill>
                            <a:srgbClr val="333333"/>
                          </a:solidFill>
                          <a:effectLst/>
                          <a:latin typeface="inter-regular"/>
                        </a:rPr>
                        <a:t>long skip(long x)</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skip over and discards x bytes of data from the input stream.</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40088044"/>
                  </a:ext>
                </a:extLst>
              </a:tr>
              <a:tr h="522835">
                <a:tc>
                  <a:txBody>
                    <a:bodyPr/>
                    <a:lstStyle/>
                    <a:p>
                      <a:pPr algn="just" fontAlgn="t"/>
                      <a:r>
                        <a:rPr lang="en-US" sz="1800">
                          <a:solidFill>
                            <a:srgbClr val="333333"/>
                          </a:solidFill>
                          <a:effectLst/>
                          <a:latin typeface="inter-regular"/>
                        </a:rPr>
                        <a:t>FileChannel getChannel()</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return the unique FileChannel object associated with the file input stream.</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16085118"/>
                  </a:ext>
                </a:extLst>
              </a:tr>
              <a:tr h="371044">
                <a:tc>
                  <a:txBody>
                    <a:bodyPr/>
                    <a:lstStyle/>
                    <a:p>
                      <a:pPr algn="just" fontAlgn="t"/>
                      <a:r>
                        <a:rPr lang="en-US" sz="1800">
                          <a:solidFill>
                            <a:srgbClr val="333333"/>
                          </a:solidFill>
                          <a:effectLst/>
                          <a:latin typeface="inter-regular"/>
                        </a:rPr>
                        <a:t>FileDescriptor getFD()</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return the </a:t>
                      </a:r>
                      <a:r>
                        <a:rPr lang="en-US" sz="1800" u="none" strike="noStrike">
                          <a:solidFill>
                            <a:srgbClr val="008000"/>
                          </a:solidFill>
                          <a:effectLst/>
                          <a:latin typeface="inter-regular"/>
                          <a:hlinkClick r:id="rId4"/>
                        </a:rPr>
                        <a:t>FileDescriptor</a:t>
                      </a:r>
                      <a:r>
                        <a:rPr lang="en-US" sz="1800">
                          <a:solidFill>
                            <a:srgbClr val="333333"/>
                          </a:solidFill>
                          <a:effectLst/>
                          <a:latin typeface="inter-regular"/>
                        </a:rPr>
                        <a:t> object.</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4658610"/>
                  </a:ext>
                </a:extLst>
              </a:tr>
              <a:tr h="674626">
                <a:tc>
                  <a:txBody>
                    <a:bodyPr/>
                    <a:lstStyle/>
                    <a:p>
                      <a:pPr algn="just" fontAlgn="t"/>
                      <a:r>
                        <a:rPr lang="en-US" sz="1800">
                          <a:solidFill>
                            <a:srgbClr val="333333"/>
                          </a:solidFill>
                          <a:effectLst/>
                          <a:latin typeface="inter-regular"/>
                        </a:rPr>
                        <a:t>protected void finalize()</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ensure that the close method is call when there is no more reference to the file input stream.</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54456602"/>
                  </a:ext>
                </a:extLst>
              </a:tr>
              <a:tr h="219253">
                <a:tc>
                  <a:txBody>
                    <a:bodyPr/>
                    <a:lstStyle/>
                    <a:p>
                      <a:pPr algn="just" fontAlgn="t"/>
                      <a:r>
                        <a:rPr lang="en-US" sz="1800">
                          <a:solidFill>
                            <a:srgbClr val="333333"/>
                          </a:solidFill>
                          <a:effectLst/>
                          <a:latin typeface="inter-regular"/>
                        </a:rPr>
                        <a:t>void close()</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used to closes the </a:t>
                      </a:r>
                      <a:r>
                        <a:rPr lang="en-US" sz="1800" u="none" strike="noStrike" dirty="0">
                          <a:solidFill>
                            <a:srgbClr val="008000"/>
                          </a:solidFill>
                          <a:effectLst/>
                          <a:latin typeface="inter-regular"/>
                          <a:hlinkClick r:id="rId5"/>
                        </a:rPr>
                        <a:t>stream</a:t>
                      </a:r>
                      <a:r>
                        <a:rPr lang="en-US" sz="1800" dirty="0">
                          <a:solidFill>
                            <a:srgbClr val="333333"/>
                          </a:solidFill>
                          <a:effectLst/>
                          <a:latin typeface="inter-regular"/>
                        </a:rPr>
                        <a:t>.</a:t>
                      </a:r>
                    </a:p>
                  </a:txBody>
                  <a:tcPr marL="33731" marR="33731" marT="33731" marB="3373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96884354"/>
                  </a:ext>
                </a:extLst>
              </a:tr>
            </a:tbl>
          </a:graphicData>
        </a:graphic>
      </p:graphicFrame>
      <p:sp>
        <p:nvSpPr>
          <p:cNvPr id="5" name="Slide Number Placeholder 4">
            <a:extLst>
              <a:ext uri="{FF2B5EF4-FFF2-40B4-BE49-F238E27FC236}">
                <a16:creationId xmlns:a16="http://schemas.microsoft.com/office/drawing/2014/main" id="{5FD5902E-3B8E-FF55-8588-EA292D3FC6FE}"/>
              </a:ext>
            </a:extLst>
          </p:cNvPr>
          <p:cNvSpPr>
            <a:spLocks noGrp="1"/>
          </p:cNvSpPr>
          <p:nvPr>
            <p:ph type="sldNum" sz="quarter" idx="12"/>
          </p:nvPr>
        </p:nvSpPr>
        <p:spPr/>
        <p:txBody>
          <a:bodyPr/>
          <a:lstStyle/>
          <a:p>
            <a:fld id="{C807222D-A36D-46C1-88CD-4F05950CEC11}" type="slidenum">
              <a:rPr lang="en-US" smtClean="0"/>
              <a:t>12</a:t>
            </a:fld>
            <a:endParaRPr lang="en-US"/>
          </a:p>
        </p:txBody>
      </p:sp>
    </p:spTree>
    <p:extLst>
      <p:ext uri="{BB962C8B-B14F-4D97-AF65-F5344CB8AC3E}">
        <p14:creationId xmlns:p14="http://schemas.microsoft.com/office/powerpoint/2010/main" val="142701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8C3D-0FA6-E05A-24AB-6FB4CDBE9528}"/>
              </a:ext>
            </a:extLst>
          </p:cNvPr>
          <p:cNvSpPr>
            <a:spLocks noGrp="1"/>
          </p:cNvSpPr>
          <p:nvPr>
            <p:ph type="title"/>
          </p:nvPr>
        </p:nvSpPr>
        <p:spPr>
          <a:xfrm>
            <a:off x="838200" y="365125"/>
            <a:ext cx="10515600" cy="798657"/>
          </a:xfrm>
        </p:spPr>
        <p:txBody>
          <a:bodyPr>
            <a:normAutofit/>
          </a:bodyPr>
          <a:lstStyle/>
          <a:p>
            <a:r>
              <a:rPr lang="en-US" sz="3600" b="0" i="0" dirty="0">
                <a:solidFill>
                  <a:srgbClr val="610B38"/>
                </a:solidFill>
                <a:effectLst/>
                <a:latin typeface="erdana"/>
              </a:rPr>
              <a:t>Java </a:t>
            </a:r>
            <a:r>
              <a:rPr lang="en-US" sz="3600" b="0" i="0" dirty="0" err="1">
                <a:solidFill>
                  <a:srgbClr val="610B38"/>
                </a:solidFill>
                <a:effectLst/>
                <a:latin typeface="erdana"/>
              </a:rPr>
              <a:t>FileInputStream</a:t>
            </a:r>
            <a:r>
              <a:rPr lang="en-US" sz="3600" b="0" i="0" dirty="0">
                <a:solidFill>
                  <a:srgbClr val="610B38"/>
                </a:solidFill>
                <a:effectLst/>
                <a:latin typeface="erdana"/>
              </a:rPr>
              <a:t> example 1: read single character</a:t>
            </a:r>
            <a:endParaRPr lang="en-US" sz="3600" dirty="0"/>
          </a:p>
        </p:txBody>
      </p:sp>
      <p:sp>
        <p:nvSpPr>
          <p:cNvPr id="5" name="TextBox 4">
            <a:extLst>
              <a:ext uri="{FF2B5EF4-FFF2-40B4-BE49-F238E27FC236}">
                <a16:creationId xmlns:a16="http://schemas.microsoft.com/office/drawing/2014/main" id="{EE19E93A-720B-A26C-22BF-FD1130B2735F}"/>
              </a:ext>
            </a:extLst>
          </p:cNvPr>
          <p:cNvSpPr txBox="1"/>
          <p:nvPr/>
        </p:nvSpPr>
        <p:spPr>
          <a:xfrm>
            <a:off x="1089891" y="1163782"/>
            <a:ext cx="7832436" cy="3416320"/>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java.io.FileInputStream</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DataStreamExample</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try</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 fin=</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err="1">
                <a:solidFill>
                  <a:srgbClr val="000000"/>
                </a:solidFill>
                <a:effectLst/>
                <a:latin typeface="inter-regular"/>
              </a:rPr>
              <a:t>fin.read</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1" i="0" dirty="0">
                <a:solidFill>
                  <a:srgbClr val="006699"/>
                </a:solidFill>
                <a:effectLst/>
                <a:latin typeface="inter-regular"/>
              </a:rPr>
              <a:t>char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fin.close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catch</a:t>
            </a:r>
            <a:r>
              <a:rPr lang="en-US" b="0" i="0" dirty="0">
                <a:solidFill>
                  <a:srgbClr val="000000"/>
                </a:solidFill>
                <a:effectLst/>
                <a:latin typeface="inter-regular"/>
              </a:rPr>
              <a:t>(Exception e){</a:t>
            </a:r>
            <a:r>
              <a:rPr lang="en-US" b="0" i="0" dirty="0" err="1">
                <a:solidFill>
                  <a:srgbClr val="000000"/>
                </a:solidFill>
                <a:effectLst/>
                <a:latin typeface="inter-regular"/>
              </a:rPr>
              <a:t>System.out.println</a:t>
            </a:r>
            <a:r>
              <a:rPr lang="en-US" b="0" i="0" dirty="0">
                <a:solidFill>
                  <a:srgbClr val="000000"/>
                </a:solidFill>
                <a:effectLst/>
                <a:latin typeface="inter-regular"/>
              </a:rPr>
              <a:t>(e);}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  </a:t>
            </a:r>
          </a:p>
        </p:txBody>
      </p:sp>
      <p:sp>
        <p:nvSpPr>
          <p:cNvPr id="7" name="TextBox 6">
            <a:extLst>
              <a:ext uri="{FF2B5EF4-FFF2-40B4-BE49-F238E27FC236}">
                <a16:creationId xmlns:a16="http://schemas.microsoft.com/office/drawing/2014/main" id="{07444422-460B-4163-48EC-5217BAAF4225}"/>
              </a:ext>
            </a:extLst>
          </p:cNvPr>
          <p:cNvSpPr txBox="1"/>
          <p:nvPr/>
        </p:nvSpPr>
        <p:spPr>
          <a:xfrm>
            <a:off x="1089891" y="4770888"/>
            <a:ext cx="10002982" cy="646331"/>
          </a:xfrm>
          <a:prstGeom prst="rect">
            <a:avLst/>
          </a:prstGeom>
          <a:noFill/>
        </p:spPr>
        <p:txBody>
          <a:bodyPr wrap="square">
            <a:spAutoFit/>
          </a:bodyPr>
          <a:lstStyle/>
          <a:p>
            <a:r>
              <a:rPr lang="en-US" b="1" i="0" dirty="0">
                <a:solidFill>
                  <a:srgbClr val="333333"/>
                </a:solidFill>
                <a:effectLst/>
                <a:latin typeface="inter-bold"/>
              </a:rPr>
              <a:t>Note:</a:t>
            </a:r>
            <a:r>
              <a:rPr lang="en-US" b="0" i="0" dirty="0">
                <a:solidFill>
                  <a:srgbClr val="333333"/>
                </a:solidFill>
                <a:effectLst/>
                <a:latin typeface="inter-regular"/>
              </a:rPr>
              <a:t> Before running the code, a text file named as </a:t>
            </a:r>
            <a:r>
              <a:rPr lang="en-US" b="1" i="0" dirty="0">
                <a:solidFill>
                  <a:srgbClr val="333333"/>
                </a:solidFill>
                <a:effectLst/>
                <a:latin typeface="inter-bold"/>
              </a:rPr>
              <a:t>"testout.txt" </a:t>
            </a:r>
            <a:r>
              <a:rPr lang="en-US" b="0" i="0" dirty="0">
                <a:solidFill>
                  <a:srgbClr val="333333"/>
                </a:solidFill>
                <a:effectLst/>
                <a:latin typeface="inter-regular"/>
              </a:rPr>
              <a:t>is required to be created. In this file, we are having following content:</a:t>
            </a:r>
            <a:endParaRPr lang="en-US" dirty="0"/>
          </a:p>
        </p:txBody>
      </p:sp>
      <p:sp>
        <p:nvSpPr>
          <p:cNvPr id="8" name="TextBox 7">
            <a:extLst>
              <a:ext uri="{FF2B5EF4-FFF2-40B4-BE49-F238E27FC236}">
                <a16:creationId xmlns:a16="http://schemas.microsoft.com/office/drawing/2014/main" id="{E3159E24-5387-295C-1EC1-ED8CC7DC88DB}"/>
              </a:ext>
            </a:extLst>
          </p:cNvPr>
          <p:cNvSpPr txBox="1"/>
          <p:nvPr/>
        </p:nvSpPr>
        <p:spPr>
          <a:xfrm>
            <a:off x="1089891" y="5417219"/>
            <a:ext cx="9070109" cy="1200329"/>
          </a:xfrm>
          <a:prstGeom prst="rect">
            <a:avLst/>
          </a:prstGeom>
          <a:noFill/>
          <a:ln>
            <a:solidFill>
              <a:schemeClr val="tx1"/>
            </a:solidFill>
          </a:ln>
        </p:spPr>
        <p:txBody>
          <a:bodyPr wrap="square" rtlCol="0">
            <a:spAutoFit/>
          </a:bodyPr>
          <a:lstStyle/>
          <a:p>
            <a:r>
              <a:rPr lang="en-US" dirty="0"/>
              <a:t>Output:</a:t>
            </a:r>
          </a:p>
          <a:p>
            <a:pPr algn="just"/>
            <a:r>
              <a:rPr lang="en-US" b="0" i="0" dirty="0">
                <a:solidFill>
                  <a:srgbClr val="333333"/>
                </a:solidFill>
                <a:effectLst/>
                <a:latin typeface="inter-regular"/>
              </a:rPr>
              <a:t>As we have already a text file </a:t>
            </a:r>
            <a:r>
              <a:rPr lang="en-US" b="1" i="0" dirty="0">
                <a:solidFill>
                  <a:srgbClr val="333333"/>
                </a:solidFill>
                <a:effectLst/>
                <a:latin typeface="inter-bold"/>
              </a:rPr>
              <a:t>testout.txt</a:t>
            </a:r>
            <a:r>
              <a:rPr lang="en-US" b="0" i="0" dirty="0">
                <a:solidFill>
                  <a:srgbClr val="333333"/>
                </a:solidFill>
                <a:effectLst/>
                <a:latin typeface="inter-regular"/>
              </a:rPr>
              <a:t>  with the content </a:t>
            </a:r>
            <a:r>
              <a:rPr lang="en-US" b="1" i="0" dirty="0">
                <a:solidFill>
                  <a:srgbClr val="333333"/>
                </a:solidFill>
                <a:effectLst/>
                <a:latin typeface="inter-bold"/>
              </a:rPr>
              <a:t>Welcome to NSU, </a:t>
            </a:r>
            <a:r>
              <a:rPr lang="en-US" b="0" i="0" dirty="0">
                <a:solidFill>
                  <a:srgbClr val="333333"/>
                </a:solidFill>
                <a:effectLst/>
                <a:latin typeface="inter-regular"/>
              </a:rPr>
              <a:t>After executing the above program, you will get a single character from the file which is 87 (in byte form). To see the text, you need to convert it into character. It will be </a:t>
            </a:r>
            <a:r>
              <a:rPr lang="en-US" b="1" i="0" dirty="0">
                <a:solidFill>
                  <a:srgbClr val="333333"/>
                </a:solidFill>
                <a:effectLst/>
                <a:latin typeface="inter-regular"/>
              </a:rPr>
              <a:t>“W”</a:t>
            </a:r>
            <a:endParaRPr lang="en-US" b="1" dirty="0"/>
          </a:p>
        </p:txBody>
      </p:sp>
      <p:sp>
        <p:nvSpPr>
          <p:cNvPr id="9" name="Slide Number Placeholder 8">
            <a:extLst>
              <a:ext uri="{FF2B5EF4-FFF2-40B4-BE49-F238E27FC236}">
                <a16:creationId xmlns:a16="http://schemas.microsoft.com/office/drawing/2014/main" id="{3F42BDEC-11BE-3DAF-9B93-DCFDBF0A10D1}"/>
              </a:ext>
            </a:extLst>
          </p:cNvPr>
          <p:cNvSpPr>
            <a:spLocks noGrp="1"/>
          </p:cNvSpPr>
          <p:nvPr>
            <p:ph type="sldNum" sz="quarter" idx="12"/>
          </p:nvPr>
        </p:nvSpPr>
        <p:spPr/>
        <p:txBody>
          <a:bodyPr/>
          <a:lstStyle/>
          <a:p>
            <a:fld id="{C807222D-A36D-46C1-88CD-4F05950CEC11}" type="slidenum">
              <a:rPr lang="en-US" smtClean="0"/>
              <a:t>13</a:t>
            </a:fld>
            <a:endParaRPr lang="en-US"/>
          </a:p>
        </p:txBody>
      </p:sp>
    </p:spTree>
    <p:extLst>
      <p:ext uri="{BB962C8B-B14F-4D97-AF65-F5344CB8AC3E}">
        <p14:creationId xmlns:p14="http://schemas.microsoft.com/office/powerpoint/2010/main" val="91555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EDA2-3524-ABC5-7FAC-EE0BB51FF7F3}"/>
              </a:ext>
            </a:extLst>
          </p:cNvPr>
          <p:cNvSpPr>
            <a:spLocks noGrp="1"/>
          </p:cNvSpPr>
          <p:nvPr>
            <p:ph type="title"/>
          </p:nvPr>
        </p:nvSpPr>
        <p:spPr/>
        <p:txBody>
          <a:bodyPr>
            <a:normAutofit/>
          </a:bodyPr>
          <a:lstStyle/>
          <a:p>
            <a:r>
              <a:rPr lang="en-US" sz="3600" b="0" i="0" dirty="0">
                <a:solidFill>
                  <a:srgbClr val="610B38"/>
                </a:solidFill>
                <a:effectLst/>
                <a:latin typeface="erdana"/>
              </a:rPr>
              <a:t>Java </a:t>
            </a:r>
            <a:r>
              <a:rPr lang="en-US" sz="3600" b="0" i="0" dirty="0" err="1">
                <a:solidFill>
                  <a:srgbClr val="610B38"/>
                </a:solidFill>
                <a:effectLst/>
                <a:latin typeface="erdana"/>
              </a:rPr>
              <a:t>FileInputStream</a:t>
            </a:r>
            <a:r>
              <a:rPr lang="en-US" sz="3600" b="0" i="0" dirty="0">
                <a:solidFill>
                  <a:srgbClr val="610B38"/>
                </a:solidFill>
                <a:effectLst/>
                <a:latin typeface="erdana"/>
              </a:rPr>
              <a:t> example 2: read all characters</a:t>
            </a:r>
            <a:endParaRPr lang="en-US" sz="3600" dirty="0"/>
          </a:p>
        </p:txBody>
      </p:sp>
      <p:sp>
        <p:nvSpPr>
          <p:cNvPr id="5" name="TextBox 4">
            <a:extLst>
              <a:ext uri="{FF2B5EF4-FFF2-40B4-BE49-F238E27FC236}">
                <a16:creationId xmlns:a16="http://schemas.microsoft.com/office/drawing/2014/main" id="{A0D779E5-5CCE-814D-0382-D8755642BCE8}"/>
              </a:ext>
            </a:extLst>
          </p:cNvPr>
          <p:cNvSpPr txBox="1"/>
          <p:nvPr/>
        </p:nvSpPr>
        <p:spPr>
          <a:xfrm>
            <a:off x="838200" y="1353787"/>
            <a:ext cx="7241309" cy="3693319"/>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java.io.FileInputStream</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DataStreamExample</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try</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 fin=</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a:solidFill>
                  <a:srgbClr val="C00000"/>
                </a:solidFill>
                <a:effectLst/>
                <a:latin typeface="inter-regular"/>
              </a:rPr>
              <a:t>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err="1">
                <a:solidFill>
                  <a:srgbClr val="000000"/>
                </a:solidFill>
                <a:effectLst/>
                <a:latin typeface="inter-regular"/>
              </a:rPr>
              <a:t>fin.read</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1" i="0" dirty="0">
                <a:solidFill>
                  <a:srgbClr val="006699"/>
                </a:solidFill>
                <a:effectLst/>
                <a:latin typeface="inter-regular"/>
              </a:rPr>
              <a:t>char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fin.close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catch</a:t>
            </a:r>
            <a:r>
              <a:rPr lang="en-US" b="0" i="0" dirty="0">
                <a:solidFill>
                  <a:srgbClr val="000000"/>
                </a:solidFill>
                <a:effectLst/>
                <a:latin typeface="inter-regular"/>
              </a:rPr>
              <a:t>(Exception e){</a:t>
            </a:r>
            <a:r>
              <a:rPr lang="en-US" b="0" i="0" dirty="0" err="1">
                <a:solidFill>
                  <a:srgbClr val="000000"/>
                </a:solidFill>
                <a:effectLst/>
                <a:latin typeface="inter-regular"/>
              </a:rPr>
              <a:t>System.out.println</a:t>
            </a:r>
            <a:r>
              <a:rPr lang="en-US" b="0" i="0" dirty="0">
                <a:solidFill>
                  <a:srgbClr val="000000"/>
                </a:solidFill>
                <a:effectLst/>
                <a:latin typeface="inter-regular"/>
              </a:rPr>
              <a:t>(e);}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  </a:t>
            </a:r>
          </a:p>
        </p:txBody>
      </p:sp>
      <p:sp>
        <p:nvSpPr>
          <p:cNvPr id="6" name="TextBox 5">
            <a:extLst>
              <a:ext uri="{FF2B5EF4-FFF2-40B4-BE49-F238E27FC236}">
                <a16:creationId xmlns:a16="http://schemas.microsoft.com/office/drawing/2014/main" id="{7134F65F-E335-A307-7A23-DC58E1B7E1CD}"/>
              </a:ext>
            </a:extLst>
          </p:cNvPr>
          <p:cNvSpPr txBox="1"/>
          <p:nvPr/>
        </p:nvSpPr>
        <p:spPr>
          <a:xfrm>
            <a:off x="838200" y="5490361"/>
            <a:ext cx="7677727" cy="646331"/>
          </a:xfrm>
          <a:prstGeom prst="rect">
            <a:avLst/>
          </a:prstGeom>
          <a:noFill/>
          <a:ln>
            <a:solidFill>
              <a:schemeClr val="tx1"/>
            </a:solidFill>
          </a:ln>
        </p:spPr>
        <p:txBody>
          <a:bodyPr wrap="square" rtlCol="0">
            <a:spAutoFit/>
          </a:bodyPr>
          <a:lstStyle/>
          <a:p>
            <a:r>
              <a:rPr lang="en-US" dirty="0"/>
              <a:t>Output:</a:t>
            </a:r>
          </a:p>
          <a:p>
            <a:r>
              <a:rPr lang="en-US" b="1" i="0" dirty="0">
                <a:solidFill>
                  <a:srgbClr val="333333"/>
                </a:solidFill>
                <a:effectLst/>
                <a:latin typeface="inter-bold"/>
              </a:rPr>
              <a:t>Welcome to NSU</a:t>
            </a:r>
            <a:endParaRPr lang="en-US" dirty="0"/>
          </a:p>
        </p:txBody>
      </p:sp>
      <p:sp>
        <p:nvSpPr>
          <p:cNvPr id="7" name="Slide Number Placeholder 6">
            <a:extLst>
              <a:ext uri="{FF2B5EF4-FFF2-40B4-BE49-F238E27FC236}">
                <a16:creationId xmlns:a16="http://schemas.microsoft.com/office/drawing/2014/main" id="{48816F3D-2A4E-CF76-F40D-FB8FC89E9ED0}"/>
              </a:ext>
            </a:extLst>
          </p:cNvPr>
          <p:cNvSpPr>
            <a:spLocks noGrp="1"/>
          </p:cNvSpPr>
          <p:nvPr>
            <p:ph type="sldNum" sz="quarter" idx="12"/>
          </p:nvPr>
        </p:nvSpPr>
        <p:spPr/>
        <p:txBody>
          <a:bodyPr/>
          <a:lstStyle/>
          <a:p>
            <a:fld id="{C807222D-A36D-46C1-88CD-4F05950CEC11}" type="slidenum">
              <a:rPr lang="en-US" smtClean="0"/>
              <a:t>14</a:t>
            </a:fld>
            <a:endParaRPr lang="en-US"/>
          </a:p>
        </p:txBody>
      </p:sp>
    </p:spTree>
    <p:extLst>
      <p:ext uri="{BB962C8B-B14F-4D97-AF65-F5344CB8AC3E}">
        <p14:creationId xmlns:p14="http://schemas.microsoft.com/office/powerpoint/2010/main" val="413388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CC6E-7595-C1C6-64FB-7BE5BD9B1456}"/>
              </a:ext>
            </a:extLst>
          </p:cNvPr>
          <p:cNvSpPr>
            <a:spLocks noGrp="1"/>
          </p:cNvSpPr>
          <p:nvPr>
            <p:ph type="title"/>
          </p:nvPr>
        </p:nvSpPr>
        <p:spPr>
          <a:xfrm>
            <a:off x="838200" y="159053"/>
            <a:ext cx="10515600" cy="484620"/>
          </a:xfrm>
        </p:spPr>
        <p:txBody>
          <a:bodyPr>
            <a:normAutofit fontScale="90000"/>
          </a:bodyPr>
          <a:lstStyle/>
          <a:p>
            <a:r>
              <a:rPr lang="en-US" sz="3600" b="0" i="0" dirty="0">
                <a:solidFill>
                  <a:srgbClr val="610B38"/>
                </a:solidFill>
                <a:effectLst/>
                <a:latin typeface="erdana"/>
              </a:rPr>
              <a:t>Java </a:t>
            </a:r>
            <a:r>
              <a:rPr lang="en-US" sz="3600" b="0" i="0" dirty="0" err="1">
                <a:solidFill>
                  <a:srgbClr val="610B38"/>
                </a:solidFill>
                <a:effectLst/>
                <a:latin typeface="erdana"/>
              </a:rPr>
              <a:t>BufferedOutputStream</a:t>
            </a:r>
            <a:r>
              <a:rPr lang="en-US" sz="3600" b="0" i="0" dirty="0">
                <a:solidFill>
                  <a:srgbClr val="610B38"/>
                </a:solidFill>
                <a:effectLst/>
                <a:latin typeface="erdana"/>
              </a:rPr>
              <a:t> Class</a:t>
            </a:r>
            <a:endParaRPr lang="en-US" sz="3600" dirty="0"/>
          </a:p>
        </p:txBody>
      </p:sp>
      <p:sp>
        <p:nvSpPr>
          <p:cNvPr id="3" name="Content Placeholder 2">
            <a:extLst>
              <a:ext uri="{FF2B5EF4-FFF2-40B4-BE49-F238E27FC236}">
                <a16:creationId xmlns:a16="http://schemas.microsoft.com/office/drawing/2014/main" id="{3BE696A9-5B39-5A70-D094-A4502A9669FE}"/>
              </a:ext>
            </a:extLst>
          </p:cNvPr>
          <p:cNvSpPr>
            <a:spLocks noGrp="1"/>
          </p:cNvSpPr>
          <p:nvPr>
            <p:ph idx="1"/>
          </p:nvPr>
        </p:nvSpPr>
        <p:spPr>
          <a:xfrm>
            <a:off x="644236" y="643673"/>
            <a:ext cx="10515600" cy="4351338"/>
          </a:xfrm>
        </p:spPr>
        <p:txBody>
          <a:bodyPr>
            <a:normAutofit fontScale="92500" lnSpcReduction="20000"/>
          </a:bodyPr>
          <a:lstStyle/>
          <a:p>
            <a:pPr algn="just"/>
            <a:r>
              <a:rPr lang="en-US" sz="2200" b="0" i="0" dirty="0">
                <a:solidFill>
                  <a:srgbClr val="333333"/>
                </a:solidFill>
                <a:effectLst/>
                <a:latin typeface="inter-regular"/>
              </a:rPr>
              <a:t>Java </a:t>
            </a:r>
            <a:r>
              <a:rPr lang="en-US" sz="2200" b="0" i="0" dirty="0" err="1">
                <a:solidFill>
                  <a:srgbClr val="333333"/>
                </a:solidFill>
                <a:effectLst/>
                <a:latin typeface="inter-regular"/>
              </a:rPr>
              <a:t>BufferedOutputStream</a:t>
            </a:r>
            <a:r>
              <a:rPr lang="en-US" sz="2200" b="0" i="0" dirty="0">
                <a:solidFill>
                  <a:srgbClr val="333333"/>
                </a:solidFill>
                <a:effectLst/>
                <a:latin typeface="inter-regular"/>
              </a:rPr>
              <a:t> </a:t>
            </a:r>
            <a:r>
              <a:rPr lang="en-US" sz="2200" dirty="0">
                <a:solidFill>
                  <a:srgbClr val="008000"/>
                </a:solidFill>
                <a:latin typeface="inter-regular"/>
              </a:rPr>
              <a:t>class </a:t>
            </a:r>
            <a:r>
              <a:rPr lang="en-US" sz="2200" b="0" i="0" dirty="0">
                <a:solidFill>
                  <a:srgbClr val="333333"/>
                </a:solidFill>
                <a:effectLst/>
                <a:latin typeface="inter-regular"/>
              </a:rPr>
              <a:t>is used for buffering an output stream. It internally uses buffer to store data. It adds more efficiency than to write data directly into a stream. So, it makes the performance fast.</a:t>
            </a:r>
          </a:p>
          <a:p>
            <a:pPr algn="just"/>
            <a:r>
              <a:rPr lang="en-US" sz="2200" b="0" i="0" dirty="0">
                <a:solidFill>
                  <a:srgbClr val="333333"/>
                </a:solidFill>
                <a:effectLst/>
                <a:latin typeface="inter-regular"/>
              </a:rPr>
              <a:t>For adding the buffer in an </a:t>
            </a:r>
            <a:r>
              <a:rPr lang="en-US" sz="2200" b="0" i="0" dirty="0" err="1">
                <a:solidFill>
                  <a:srgbClr val="333333"/>
                </a:solidFill>
                <a:effectLst/>
                <a:latin typeface="inter-regular"/>
              </a:rPr>
              <a:t>OutputStream</a:t>
            </a:r>
            <a:r>
              <a:rPr lang="en-US" sz="2200" b="0" i="0" dirty="0">
                <a:solidFill>
                  <a:srgbClr val="333333"/>
                </a:solidFill>
                <a:effectLst/>
                <a:latin typeface="inter-regular"/>
              </a:rPr>
              <a:t>, use the </a:t>
            </a:r>
            <a:r>
              <a:rPr lang="en-US" sz="2200" b="0" i="0" dirty="0" err="1">
                <a:solidFill>
                  <a:srgbClr val="333333"/>
                </a:solidFill>
                <a:effectLst/>
                <a:latin typeface="inter-regular"/>
              </a:rPr>
              <a:t>BufferedOutputStream</a:t>
            </a:r>
            <a:r>
              <a:rPr lang="en-US" sz="2200" b="0" i="0" dirty="0">
                <a:solidFill>
                  <a:srgbClr val="333333"/>
                </a:solidFill>
                <a:effectLst/>
                <a:latin typeface="inter-regular"/>
              </a:rPr>
              <a:t> class. </a:t>
            </a:r>
          </a:p>
          <a:p>
            <a:r>
              <a:rPr lang="en-US" sz="2200" b="0" i="0" dirty="0">
                <a:solidFill>
                  <a:srgbClr val="610B38"/>
                </a:solidFill>
                <a:effectLst/>
                <a:latin typeface="erdana"/>
              </a:rPr>
              <a:t>Java </a:t>
            </a:r>
            <a:r>
              <a:rPr lang="en-US" sz="2200" b="0" i="0" dirty="0" err="1">
                <a:solidFill>
                  <a:srgbClr val="610B38"/>
                </a:solidFill>
                <a:effectLst/>
                <a:latin typeface="erdana"/>
              </a:rPr>
              <a:t>BufferedOutputStream</a:t>
            </a:r>
            <a:r>
              <a:rPr lang="en-US" sz="2200" b="0" i="0" dirty="0">
                <a:solidFill>
                  <a:srgbClr val="610B38"/>
                </a:solidFill>
                <a:effectLst/>
                <a:latin typeface="erdana"/>
              </a:rPr>
              <a:t> class constructors :</a:t>
            </a:r>
          </a:p>
          <a:p>
            <a:endParaRPr lang="en-US" sz="2200" b="0" i="0" dirty="0">
              <a:solidFill>
                <a:srgbClr val="610B38"/>
              </a:solidFill>
              <a:effectLst/>
              <a:latin typeface="erdana"/>
            </a:endParaRPr>
          </a:p>
          <a:p>
            <a:endParaRPr lang="en-US" sz="2200" dirty="0">
              <a:solidFill>
                <a:srgbClr val="610B38"/>
              </a:solidFill>
              <a:latin typeface="erdana"/>
            </a:endParaRPr>
          </a:p>
          <a:p>
            <a:endParaRPr lang="en-US" sz="2200" b="0" i="0" dirty="0">
              <a:solidFill>
                <a:srgbClr val="610B38"/>
              </a:solidFill>
              <a:effectLst/>
              <a:latin typeface="erdana"/>
            </a:endParaRPr>
          </a:p>
          <a:p>
            <a:endParaRPr lang="en-US" sz="2200" dirty="0">
              <a:solidFill>
                <a:srgbClr val="610B38"/>
              </a:solidFill>
              <a:latin typeface="erdana"/>
            </a:endParaRPr>
          </a:p>
          <a:p>
            <a:endParaRPr lang="en-US" sz="2200" b="0" i="0" dirty="0">
              <a:solidFill>
                <a:srgbClr val="610B38"/>
              </a:solidFill>
              <a:effectLst/>
              <a:latin typeface="erdana"/>
            </a:endParaRPr>
          </a:p>
          <a:p>
            <a:endParaRPr lang="en-US" sz="2200" dirty="0">
              <a:solidFill>
                <a:srgbClr val="610B38"/>
              </a:solidFill>
              <a:latin typeface="erdana"/>
            </a:endParaRPr>
          </a:p>
          <a:p>
            <a:endParaRPr lang="en-US" sz="2200" b="0" i="0" dirty="0">
              <a:solidFill>
                <a:srgbClr val="610B38"/>
              </a:solidFill>
              <a:effectLst/>
              <a:latin typeface="erdana"/>
            </a:endParaRPr>
          </a:p>
          <a:p>
            <a:r>
              <a:rPr lang="en-US" sz="1900" b="0" i="0" dirty="0">
                <a:solidFill>
                  <a:srgbClr val="610B38"/>
                </a:solidFill>
                <a:effectLst/>
                <a:latin typeface="erdana"/>
              </a:rPr>
              <a:t>Java </a:t>
            </a:r>
            <a:r>
              <a:rPr lang="en-US" sz="1900" b="0" i="0" dirty="0" err="1">
                <a:solidFill>
                  <a:srgbClr val="610B38"/>
                </a:solidFill>
                <a:effectLst/>
                <a:latin typeface="erdana"/>
              </a:rPr>
              <a:t>BufferedOutputStream</a:t>
            </a:r>
            <a:r>
              <a:rPr lang="en-US" sz="1900" b="0" i="0" dirty="0">
                <a:solidFill>
                  <a:srgbClr val="610B38"/>
                </a:solidFill>
                <a:effectLst/>
                <a:latin typeface="erdana"/>
              </a:rPr>
              <a:t> class methods :</a:t>
            </a:r>
          </a:p>
          <a:p>
            <a:endParaRPr lang="en-US" sz="1600" b="0" i="0" dirty="0">
              <a:solidFill>
                <a:srgbClr val="610B38"/>
              </a:solidFill>
              <a:effectLst/>
              <a:latin typeface="erdana"/>
            </a:endParaRPr>
          </a:p>
          <a:p>
            <a:endParaRPr lang="en-US" sz="2200" b="0" i="0" dirty="0">
              <a:solidFill>
                <a:srgbClr val="610B38"/>
              </a:solidFill>
              <a:effectLst/>
              <a:latin typeface="erdana"/>
            </a:endParaRPr>
          </a:p>
          <a:p>
            <a:endParaRPr lang="en-US" sz="2200" dirty="0"/>
          </a:p>
        </p:txBody>
      </p:sp>
      <p:graphicFrame>
        <p:nvGraphicFramePr>
          <p:cNvPr id="4" name="Table 3">
            <a:extLst>
              <a:ext uri="{FF2B5EF4-FFF2-40B4-BE49-F238E27FC236}">
                <a16:creationId xmlns:a16="http://schemas.microsoft.com/office/drawing/2014/main" id="{4C359013-56F4-F974-DC4F-B98D9D373C93}"/>
              </a:ext>
            </a:extLst>
          </p:cNvPr>
          <p:cNvGraphicFramePr>
            <a:graphicFrameLocks noGrp="1"/>
          </p:cNvGraphicFramePr>
          <p:nvPr>
            <p:extLst>
              <p:ext uri="{D42A27DB-BD31-4B8C-83A1-F6EECF244321}">
                <p14:modId xmlns:p14="http://schemas.microsoft.com/office/powerpoint/2010/main" val="4099825773"/>
              </p:ext>
            </p:extLst>
          </p:nvPr>
        </p:nvGraphicFramePr>
        <p:xfrm>
          <a:off x="768060" y="2154021"/>
          <a:ext cx="10391776" cy="1889760"/>
        </p:xfrm>
        <a:graphic>
          <a:graphicData uri="http://schemas.openxmlformats.org/drawingml/2006/table">
            <a:tbl>
              <a:tblPr/>
              <a:tblGrid>
                <a:gridCol w="5195888">
                  <a:extLst>
                    <a:ext uri="{9D8B030D-6E8A-4147-A177-3AD203B41FA5}">
                      <a16:colId xmlns:a16="http://schemas.microsoft.com/office/drawing/2014/main" val="30906495"/>
                    </a:ext>
                  </a:extLst>
                </a:gridCol>
                <a:gridCol w="5195888">
                  <a:extLst>
                    <a:ext uri="{9D8B030D-6E8A-4147-A177-3AD203B41FA5}">
                      <a16:colId xmlns:a16="http://schemas.microsoft.com/office/drawing/2014/main" val="471383725"/>
                    </a:ext>
                  </a:extLst>
                </a:gridCol>
              </a:tblGrid>
              <a:tr h="0">
                <a:tc>
                  <a:txBody>
                    <a:bodyPr/>
                    <a:lstStyle/>
                    <a:p>
                      <a:pPr algn="l" fontAlgn="t"/>
                      <a:r>
                        <a:rPr lang="en-US" sz="1600" dirty="0">
                          <a:solidFill>
                            <a:srgbClr val="000000"/>
                          </a:solidFill>
                          <a:effectLst/>
                          <a:latin typeface="times new roman" panose="02020603050405020304" pitchFamily="18" charset="0"/>
                        </a:rPr>
                        <a:t>Constructor</a:t>
                      </a:r>
                    </a:p>
                  </a:txBody>
                  <a:tcPr marT="91440" marB="91440">
                    <a:lnL w="7620" cap="flat" cmpd="sng" algn="ctr">
                      <a:solidFill>
                        <a:srgbClr val="50F067"/>
                      </a:solidFill>
                      <a:prstDash val="solid"/>
                      <a:round/>
                      <a:headEnd type="none" w="med" len="med"/>
                      <a:tailEnd type="none" w="med" len="med"/>
                    </a:lnL>
                    <a:lnR w="7620" cap="flat" cmpd="sng" algn="ctr">
                      <a:solidFill>
                        <a:srgbClr val="50F067"/>
                      </a:solidFill>
                      <a:prstDash val="solid"/>
                      <a:round/>
                      <a:headEnd type="none" w="med" len="med"/>
                      <a:tailEnd type="none" w="med" len="med"/>
                    </a:lnR>
                    <a:lnT w="7620" cap="flat" cmpd="sng" algn="ctr">
                      <a:solidFill>
                        <a:srgbClr val="50F06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T="91440" marB="91440">
                    <a:lnL w="7620" cap="flat" cmpd="sng" algn="ctr">
                      <a:solidFill>
                        <a:srgbClr val="50F067"/>
                      </a:solidFill>
                      <a:prstDash val="solid"/>
                      <a:round/>
                      <a:headEnd type="none" w="med" len="med"/>
                      <a:tailEnd type="none" w="med" len="med"/>
                    </a:lnL>
                    <a:lnR w="7620" cap="flat" cmpd="sng" algn="ctr">
                      <a:solidFill>
                        <a:srgbClr val="50F067"/>
                      </a:solidFill>
                      <a:prstDash val="solid"/>
                      <a:round/>
                      <a:headEnd type="none" w="med" len="med"/>
                      <a:tailEnd type="none" w="med" len="med"/>
                    </a:lnR>
                    <a:lnT w="7620" cap="flat" cmpd="sng" algn="ctr">
                      <a:solidFill>
                        <a:srgbClr val="50F06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83806158"/>
                  </a:ext>
                </a:extLst>
              </a:tr>
              <a:tr h="0">
                <a:tc>
                  <a:txBody>
                    <a:bodyPr/>
                    <a:lstStyle/>
                    <a:p>
                      <a:pPr algn="just" fontAlgn="t"/>
                      <a:r>
                        <a:rPr lang="en-US" sz="1600" dirty="0" err="1">
                          <a:solidFill>
                            <a:srgbClr val="333333"/>
                          </a:solidFill>
                          <a:effectLst/>
                          <a:latin typeface="inter-regular"/>
                        </a:rPr>
                        <a:t>BufferedOutputStream</a:t>
                      </a:r>
                      <a:r>
                        <a:rPr lang="en-US" sz="1600" dirty="0">
                          <a:solidFill>
                            <a:srgbClr val="333333"/>
                          </a:solidFill>
                          <a:effectLst/>
                          <a:latin typeface="inter-regular"/>
                        </a:rPr>
                        <a:t>(</a:t>
                      </a:r>
                      <a:r>
                        <a:rPr lang="en-US" sz="1600" dirty="0" err="1">
                          <a:solidFill>
                            <a:srgbClr val="333333"/>
                          </a:solidFill>
                          <a:effectLst/>
                          <a:latin typeface="inter-regular"/>
                        </a:rPr>
                        <a:t>OutputStream</a:t>
                      </a:r>
                      <a:r>
                        <a:rPr lang="en-US" sz="1600" dirty="0">
                          <a:solidFill>
                            <a:srgbClr val="333333"/>
                          </a:solidFill>
                          <a:effectLst/>
                          <a:latin typeface="inter-regular"/>
                        </a:rPr>
                        <a:t> </a:t>
                      </a:r>
                      <a:r>
                        <a:rPr lang="en-US" sz="1600" dirty="0" err="1">
                          <a:solidFill>
                            <a:srgbClr val="333333"/>
                          </a:solidFill>
                          <a:effectLst/>
                          <a:latin typeface="inter-regular"/>
                        </a:rPr>
                        <a:t>os</a:t>
                      </a:r>
                      <a:r>
                        <a:rPr lang="en-US" sz="1600" dirty="0">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creates the new buffered output stream which is used for writing the data to the specified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5909402"/>
                  </a:ext>
                </a:extLst>
              </a:tr>
              <a:tr h="0">
                <a:tc>
                  <a:txBody>
                    <a:bodyPr/>
                    <a:lstStyle/>
                    <a:p>
                      <a:pPr algn="just" fontAlgn="t"/>
                      <a:r>
                        <a:rPr lang="en-US" sz="1600" dirty="0" err="1">
                          <a:solidFill>
                            <a:srgbClr val="333333"/>
                          </a:solidFill>
                          <a:effectLst/>
                          <a:latin typeface="inter-regular"/>
                        </a:rPr>
                        <a:t>BufferedOutputStream</a:t>
                      </a:r>
                      <a:r>
                        <a:rPr lang="en-US" sz="1600" dirty="0">
                          <a:solidFill>
                            <a:srgbClr val="333333"/>
                          </a:solidFill>
                          <a:effectLst/>
                          <a:latin typeface="inter-regular"/>
                        </a:rPr>
                        <a:t>(</a:t>
                      </a:r>
                      <a:r>
                        <a:rPr lang="en-US" sz="1600" dirty="0" err="1">
                          <a:solidFill>
                            <a:srgbClr val="333333"/>
                          </a:solidFill>
                          <a:effectLst/>
                          <a:latin typeface="inter-regular"/>
                        </a:rPr>
                        <a:t>OutputStream</a:t>
                      </a:r>
                      <a:r>
                        <a:rPr lang="en-US" sz="1600" dirty="0">
                          <a:solidFill>
                            <a:srgbClr val="333333"/>
                          </a:solidFill>
                          <a:effectLst/>
                          <a:latin typeface="inter-regular"/>
                        </a:rPr>
                        <a:t> </a:t>
                      </a:r>
                      <a:r>
                        <a:rPr lang="en-US" sz="1600" dirty="0" err="1">
                          <a:solidFill>
                            <a:srgbClr val="333333"/>
                          </a:solidFill>
                          <a:effectLst/>
                          <a:latin typeface="inter-regular"/>
                        </a:rPr>
                        <a:t>os</a:t>
                      </a:r>
                      <a:r>
                        <a:rPr lang="en-US" sz="1600" dirty="0">
                          <a:solidFill>
                            <a:srgbClr val="333333"/>
                          </a:solidFill>
                          <a:effectLst/>
                          <a:latin typeface="inter-regular"/>
                        </a:rPr>
                        <a:t>, int size)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creates the new buffered output stream which is used for writing the data to the specified output stream with a specified buffer size.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29399899"/>
                  </a:ext>
                </a:extLst>
              </a:tr>
            </a:tbl>
          </a:graphicData>
        </a:graphic>
      </p:graphicFrame>
      <p:graphicFrame>
        <p:nvGraphicFramePr>
          <p:cNvPr id="5" name="Table 4">
            <a:extLst>
              <a:ext uri="{FF2B5EF4-FFF2-40B4-BE49-F238E27FC236}">
                <a16:creationId xmlns:a16="http://schemas.microsoft.com/office/drawing/2014/main" id="{A81BA8C8-FC8C-E2D5-3AEC-B5E549A33B2E}"/>
              </a:ext>
            </a:extLst>
          </p:cNvPr>
          <p:cNvGraphicFramePr>
            <a:graphicFrameLocks noGrp="1"/>
          </p:cNvGraphicFramePr>
          <p:nvPr>
            <p:extLst>
              <p:ext uri="{D42A27DB-BD31-4B8C-83A1-F6EECF244321}">
                <p14:modId xmlns:p14="http://schemas.microsoft.com/office/powerpoint/2010/main" val="1543740991"/>
              </p:ext>
            </p:extLst>
          </p:nvPr>
        </p:nvGraphicFramePr>
        <p:xfrm>
          <a:off x="706148" y="4776889"/>
          <a:ext cx="10432907" cy="1767840"/>
        </p:xfrm>
        <a:graphic>
          <a:graphicData uri="http://schemas.openxmlformats.org/drawingml/2006/table">
            <a:tbl>
              <a:tblPr/>
              <a:tblGrid>
                <a:gridCol w="3274725">
                  <a:extLst>
                    <a:ext uri="{9D8B030D-6E8A-4147-A177-3AD203B41FA5}">
                      <a16:colId xmlns:a16="http://schemas.microsoft.com/office/drawing/2014/main" val="3648419395"/>
                    </a:ext>
                  </a:extLst>
                </a:gridCol>
                <a:gridCol w="7158182">
                  <a:extLst>
                    <a:ext uri="{9D8B030D-6E8A-4147-A177-3AD203B41FA5}">
                      <a16:colId xmlns:a16="http://schemas.microsoft.com/office/drawing/2014/main" val="3713232466"/>
                    </a:ext>
                  </a:extLst>
                </a:gridCol>
              </a:tblGrid>
              <a:tr h="0">
                <a:tc>
                  <a:txBody>
                    <a:bodyPr/>
                    <a:lstStyle/>
                    <a:p>
                      <a:pPr algn="l" fontAlgn="t"/>
                      <a:r>
                        <a:rPr lang="en-US" sz="1600">
                          <a:solidFill>
                            <a:srgbClr val="000000"/>
                          </a:solidFill>
                          <a:effectLst/>
                          <a:latin typeface="times new roman" panose="02020603050405020304" pitchFamily="18" charset="0"/>
                        </a:rPr>
                        <a:t>Method</a:t>
                      </a:r>
                    </a:p>
                  </a:txBody>
                  <a:tcPr marT="91440" marB="91440">
                    <a:lnL w="7620" cap="flat" cmpd="sng" algn="ctr">
                      <a:solidFill>
                        <a:srgbClr val="00EA1A"/>
                      </a:solidFill>
                      <a:prstDash val="solid"/>
                      <a:round/>
                      <a:headEnd type="none" w="med" len="med"/>
                      <a:tailEnd type="none" w="med" len="med"/>
                    </a:lnL>
                    <a:lnR w="7620" cap="flat" cmpd="sng" algn="ctr">
                      <a:solidFill>
                        <a:srgbClr val="00EA1A"/>
                      </a:solidFill>
                      <a:prstDash val="solid"/>
                      <a:round/>
                      <a:headEnd type="none" w="med" len="med"/>
                      <a:tailEnd type="none" w="med" len="med"/>
                    </a:lnR>
                    <a:lnT w="7620" cap="flat" cmpd="sng" algn="ctr">
                      <a:solidFill>
                        <a:srgbClr val="00EA1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Description</a:t>
                      </a:r>
                    </a:p>
                  </a:txBody>
                  <a:tcPr marT="91440" marB="91440">
                    <a:lnL w="7620" cap="flat" cmpd="sng" algn="ctr">
                      <a:solidFill>
                        <a:srgbClr val="00EA1A"/>
                      </a:solidFill>
                      <a:prstDash val="solid"/>
                      <a:round/>
                      <a:headEnd type="none" w="med" len="med"/>
                      <a:tailEnd type="none" w="med" len="med"/>
                    </a:lnL>
                    <a:lnR w="7620" cap="flat" cmpd="sng" algn="ctr">
                      <a:solidFill>
                        <a:srgbClr val="00EA1A"/>
                      </a:solidFill>
                      <a:prstDash val="solid"/>
                      <a:round/>
                      <a:headEnd type="none" w="med" len="med"/>
                      <a:tailEnd type="none" w="med" len="med"/>
                    </a:lnR>
                    <a:lnT w="7620" cap="flat" cmpd="sng" algn="ctr">
                      <a:solidFill>
                        <a:srgbClr val="00EA1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16608864"/>
                  </a:ext>
                </a:extLst>
              </a:tr>
              <a:tr h="0">
                <a:tc>
                  <a:txBody>
                    <a:bodyPr/>
                    <a:lstStyle/>
                    <a:p>
                      <a:pPr algn="just" fontAlgn="t"/>
                      <a:r>
                        <a:rPr lang="en-US" sz="1600" dirty="0">
                          <a:solidFill>
                            <a:srgbClr val="333333"/>
                          </a:solidFill>
                          <a:effectLst/>
                          <a:latin typeface="inter-regular"/>
                        </a:rPr>
                        <a:t>void write(int 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writes the specified byte to the buffered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86577181"/>
                  </a:ext>
                </a:extLst>
              </a:tr>
              <a:tr h="0">
                <a:tc>
                  <a:txBody>
                    <a:bodyPr/>
                    <a:lstStyle/>
                    <a:p>
                      <a:pPr algn="just" fontAlgn="t"/>
                      <a:r>
                        <a:rPr lang="en-US" sz="1600">
                          <a:solidFill>
                            <a:srgbClr val="333333"/>
                          </a:solidFill>
                          <a:effectLst/>
                          <a:latin typeface="inter-regular"/>
                        </a:rPr>
                        <a:t>void write(byte[] b, int off, int len)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write the bytes from the specified byte-input stream into a specified byte </a:t>
                      </a:r>
                      <a:r>
                        <a:rPr lang="en-US" sz="1600" u="none" strike="noStrike">
                          <a:solidFill>
                            <a:srgbClr val="008000"/>
                          </a:solidFill>
                          <a:effectLst/>
                          <a:latin typeface="inter-regular"/>
                          <a:hlinkClick r:id="rId2"/>
                        </a:rPr>
                        <a:t>array</a:t>
                      </a:r>
                    </a:p>
                    <a:p>
                      <a:pPr algn="just" fontAlgn="t"/>
                      <a:r>
                        <a:rPr lang="en-US" sz="1600">
                          <a:solidFill>
                            <a:srgbClr val="333333"/>
                          </a:solidFill>
                          <a:effectLst/>
                          <a:latin typeface="inter-regular"/>
                        </a:rPr>
                        <a:t>, starting with the given offset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90324449"/>
                  </a:ext>
                </a:extLst>
              </a:tr>
              <a:tr h="0">
                <a:tc>
                  <a:txBody>
                    <a:bodyPr/>
                    <a:lstStyle/>
                    <a:p>
                      <a:pPr algn="just" fontAlgn="t"/>
                      <a:r>
                        <a:rPr lang="en-US" sz="1600">
                          <a:solidFill>
                            <a:srgbClr val="333333"/>
                          </a:solidFill>
                          <a:effectLst/>
                          <a:latin typeface="inter-regular"/>
                        </a:rPr>
                        <a:t>void flush()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flushes the buffered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4573226"/>
                  </a:ext>
                </a:extLst>
              </a:tr>
            </a:tbl>
          </a:graphicData>
        </a:graphic>
      </p:graphicFrame>
      <p:sp>
        <p:nvSpPr>
          <p:cNvPr id="6" name="Slide Number Placeholder 5">
            <a:extLst>
              <a:ext uri="{FF2B5EF4-FFF2-40B4-BE49-F238E27FC236}">
                <a16:creationId xmlns:a16="http://schemas.microsoft.com/office/drawing/2014/main" id="{43233E86-22BD-2CFE-A0DC-D11BAA86C01F}"/>
              </a:ext>
            </a:extLst>
          </p:cNvPr>
          <p:cNvSpPr>
            <a:spLocks noGrp="1"/>
          </p:cNvSpPr>
          <p:nvPr>
            <p:ph type="sldNum" sz="quarter" idx="12"/>
          </p:nvPr>
        </p:nvSpPr>
        <p:spPr/>
        <p:txBody>
          <a:bodyPr/>
          <a:lstStyle/>
          <a:p>
            <a:fld id="{C807222D-A36D-46C1-88CD-4F05950CEC11}" type="slidenum">
              <a:rPr lang="en-US" smtClean="0"/>
              <a:t>15</a:t>
            </a:fld>
            <a:endParaRPr lang="en-US"/>
          </a:p>
        </p:txBody>
      </p:sp>
    </p:spTree>
    <p:extLst>
      <p:ext uri="{BB962C8B-B14F-4D97-AF65-F5344CB8AC3E}">
        <p14:creationId xmlns:p14="http://schemas.microsoft.com/office/powerpoint/2010/main" val="385319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9F41-7176-B92C-AB4A-3026C0893DE4}"/>
              </a:ext>
            </a:extLst>
          </p:cNvPr>
          <p:cNvSpPr>
            <a:spLocks noGrp="1"/>
          </p:cNvSpPr>
          <p:nvPr>
            <p:ph type="title"/>
          </p:nvPr>
        </p:nvSpPr>
        <p:spPr/>
        <p:txBody>
          <a:bodyPr>
            <a:normAutofit/>
          </a:bodyPr>
          <a:lstStyle/>
          <a:p>
            <a:r>
              <a:rPr lang="en-US" sz="3600" b="0" i="0" dirty="0">
                <a:solidFill>
                  <a:srgbClr val="610B38"/>
                </a:solidFill>
                <a:effectLst/>
                <a:latin typeface="erdana"/>
              </a:rPr>
              <a:t>Example of </a:t>
            </a:r>
            <a:r>
              <a:rPr lang="en-US" sz="3600" b="0" i="0" dirty="0" err="1">
                <a:solidFill>
                  <a:srgbClr val="610B38"/>
                </a:solidFill>
                <a:effectLst/>
                <a:latin typeface="erdana"/>
              </a:rPr>
              <a:t>BufferedOutputStream</a:t>
            </a:r>
            <a:r>
              <a:rPr lang="en-US" sz="3600" b="0" i="0" dirty="0">
                <a:solidFill>
                  <a:srgbClr val="610B38"/>
                </a:solidFill>
                <a:effectLst/>
                <a:latin typeface="erdana"/>
              </a:rPr>
              <a:t> class:</a:t>
            </a:r>
            <a:endParaRPr lang="en-US" sz="3600" dirty="0"/>
          </a:p>
        </p:txBody>
      </p:sp>
      <p:sp>
        <p:nvSpPr>
          <p:cNvPr id="3" name="Content Placeholder 2">
            <a:extLst>
              <a:ext uri="{FF2B5EF4-FFF2-40B4-BE49-F238E27FC236}">
                <a16:creationId xmlns:a16="http://schemas.microsoft.com/office/drawing/2014/main" id="{F69BA65A-55E8-0AE1-3159-87C87640F9AF}"/>
              </a:ext>
            </a:extLst>
          </p:cNvPr>
          <p:cNvSpPr>
            <a:spLocks noGrp="1"/>
          </p:cNvSpPr>
          <p:nvPr>
            <p:ph idx="1"/>
          </p:nvPr>
        </p:nvSpPr>
        <p:spPr/>
        <p:txBody>
          <a:bodyPr/>
          <a:lstStyle/>
          <a:p>
            <a:pPr algn="just"/>
            <a:r>
              <a:rPr lang="en-US" b="0" i="0" dirty="0">
                <a:solidFill>
                  <a:srgbClr val="333333"/>
                </a:solidFill>
                <a:effectLst/>
                <a:latin typeface="inter-regular"/>
              </a:rPr>
              <a:t>In this example, we are writing the textual information in the </a:t>
            </a:r>
            <a:r>
              <a:rPr lang="en-US" b="0" i="0" dirty="0" err="1">
                <a:solidFill>
                  <a:srgbClr val="333333"/>
                </a:solidFill>
                <a:effectLst/>
                <a:latin typeface="inter-regular"/>
              </a:rPr>
              <a:t>BufferedOutputStream</a:t>
            </a:r>
            <a:r>
              <a:rPr lang="en-US" b="0" i="0" dirty="0">
                <a:solidFill>
                  <a:srgbClr val="333333"/>
                </a:solidFill>
                <a:effectLst/>
                <a:latin typeface="inter-regular"/>
              </a:rPr>
              <a:t> object which is connected to the </a:t>
            </a:r>
            <a:r>
              <a:rPr lang="en-US" dirty="0" err="1"/>
              <a:t>FileOutputStream</a:t>
            </a:r>
            <a:r>
              <a:rPr lang="en-US" dirty="0"/>
              <a:t> object.</a:t>
            </a:r>
            <a:endParaRPr lang="en-US" dirty="0">
              <a:hlinkClick r:id="rId2">
                <a:extLst>
                  <a:ext uri="{A12FA001-AC4F-418D-AE19-62706E023703}">
                    <ahyp:hlinkClr xmlns:ahyp="http://schemas.microsoft.com/office/drawing/2018/hyperlinkcolor" val="tx"/>
                  </a:ext>
                </a:extLst>
              </a:hlinkClick>
            </a:endParaRPr>
          </a:p>
          <a:p>
            <a:r>
              <a:rPr lang="en-US" b="0" i="0" dirty="0">
                <a:solidFill>
                  <a:srgbClr val="333333"/>
                </a:solidFill>
                <a:effectLst/>
                <a:latin typeface="inter-regular"/>
              </a:rPr>
              <a:t>The </a:t>
            </a:r>
            <a:r>
              <a:rPr lang="en-US" b="1" i="0" dirty="0">
                <a:solidFill>
                  <a:srgbClr val="333333"/>
                </a:solidFill>
                <a:effectLst/>
                <a:latin typeface="inter-regular"/>
              </a:rPr>
              <a:t>flush() </a:t>
            </a:r>
            <a:r>
              <a:rPr lang="en-US" b="0" i="0" dirty="0">
                <a:solidFill>
                  <a:srgbClr val="333333"/>
                </a:solidFill>
                <a:effectLst/>
                <a:latin typeface="inter-regular"/>
              </a:rPr>
              <a:t>flushes the data of one stream and send it into another. It is required if you have connected the one stream with another.</a:t>
            </a:r>
            <a:endParaRPr lang="en-US" dirty="0"/>
          </a:p>
        </p:txBody>
      </p:sp>
      <p:sp>
        <p:nvSpPr>
          <p:cNvPr id="4" name="Slide Number Placeholder 3">
            <a:extLst>
              <a:ext uri="{FF2B5EF4-FFF2-40B4-BE49-F238E27FC236}">
                <a16:creationId xmlns:a16="http://schemas.microsoft.com/office/drawing/2014/main" id="{62525134-D615-921E-3C99-08D955B9B5D3}"/>
              </a:ext>
            </a:extLst>
          </p:cNvPr>
          <p:cNvSpPr>
            <a:spLocks noGrp="1"/>
          </p:cNvSpPr>
          <p:nvPr>
            <p:ph type="sldNum" sz="quarter" idx="12"/>
          </p:nvPr>
        </p:nvSpPr>
        <p:spPr/>
        <p:txBody>
          <a:bodyPr/>
          <a:lstStyle/>
          <a:p>
            <a:fld id="{C807222D-A36D-46C1-88CD-4F05950CEC11}" type="slidenum">
              <a:rPr lang="en-US" smtClean="0"/>
              <a:t>16</a:t>
            </a:fld>
            <a:endParaRPr lang="en-US"/>
          </a:p>
        </p:txBody>
      </p:sp>
    </p:spTree>
    <p:extLst>
      <p:ext uri="{BB962C8B-B14F-4D97-AF65-F5344CB8AC3E}">
        <p14:creationId xmlns:p14="http://schemas.microsoft.com/office/powerpoint/2010/main" val="13879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EDF72E-62BE-C39E-FACC-762AB72C431C}"/>
              </a:ext>
            </a:extLst>
          </p:cNvPr>
          <p:cNvSpPr txBox="1"/>
          <p:nvPr/>
        </p:nvSpPr>
        <p:spPr>
          <a:xfrm>
            <a:off x="969819" y="1418441"/>
            <a:ext cx="9144000" cy="3416320"/>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BufferedOutputStreamExample</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Exception{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 </a:t>
            </a:r>
            <a:r>
              <a:rPr lang="en-US" b="0" i="0" dirty="0" err="1">
                <a:solidFill>
                  <a:srgbClr val="000000"/>
                </a:solidFill>
                <a:effectLst/>
                <a:latin typeface="inter-regular"/>
              </a:rPr>
              <a:t>fout</a:t>
            </a:r>
            <a:r>
              <a:rPr lang="en-US" b="0" i="0" dirty="0">
                <a:solidFill>
                  <a:srgbClr val="000000"/>
                </a:solidFill>
                <a:effectLst/>
                <a:latin typeface="inter-regular"/>
              </a:rPr>
              <a: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BufferedOutputStream</a:t>
            </a:r>
            <a:r>
              <a:rPr lang="en-US" b="0" i="0" dirty="0">
                <a:solidFill>
                  <a:srgbClr val="000000"/>
                </a:solidFill>
                <a:effectLst/>
                <a:latin typeface="inter-regular"/>
              </a:rPr>
              <a:t> bout=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BufferedOutputStream</a:t>
            </a:r>
            <a:r>
              <a:rPr lang="en-US" b="0" i="0" dirty="0">
                <a:solidFill>
                  <a:srgbClr val="000000"/>
                </a:solidFill>
                <a:effectLst/>
                <a:latin typeface="inter-regular"/>
              </a:rPr>
              <a:t>(</a:t>
            </a:r>
            <a:r>
              <a:rPr lang="en-US" b="0" i="0" dirty="0" err="1">
                <a:solidFill>
                  <a:srgbClr val="000000"/>
                </a:solidFill>
                <a:effectLst/>
                <a:latin typeface="inter-regular"/>
              </a:rPr>
              <a:t>fout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String s=</a:t>
            </a:r>
            <a:r>
              <a:rPr lang="en-US" b="0" i="0" dirty="0">
                <a:solidFill>
                  <a:srgbClr val="0000FF"/>
                </a:solidFill>
                <a:effectLst/>
                <a:latin typeface="inter-regular"/>
              </a:rPr>
              <a:t>"Welcome to </a:t>
            </a:r>
            <a:r>
              <a:rPr lang="en-US" dirty="0">
                <a:solidFill>
                  <a:srgbClr val="0000FF"/>
                </a:solidFill>
                <a:latin typeface="inter-regular"/>
              </a:rPr>
              <a:t>NSU</a:t>
            </a:r>
            <a:r>
              <a:rPr lang="en-US" b="0" i="0" dirty="0">
                <a:solidFill>
                  <a:srgbClr val="0000FF"/>
                </a:solidFill>
                <a:effectLst/>
                <a:latin typeface="inter-regular"/>
              </a:rPr>
              <a: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byte</a:t>
            </a:r>
            <a:r>
              <a:rPr lang="en-US" b="0" i="0" dirty="0">
                <a:solidFill>
                  <a:srgbClr val="000000"/>
                </a:solidFill>
                <a:effectLst/>
                <a:latin typeface="inter-regular"/>
              </a:rPr>
              <a:t> b[]=</a:t>
            </a:r>
            <a:r>
              <a:rPr lang="en-US" b="0" i="0" dirty="0" err="1">
                <a:solidFill>
                  <a:srgbClr val="000000"/>
                </a:solidFill>
                <a:effectLst/>
                <a:latin typeface="inter-regular"/>
              </a:rPr>
              <a:t>s.getBytes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bout.write</a:t>
            </a:r>
            <a:r>
              <a:rPr lang="en-US" b="0" i="0" dirty="0">
                <a:solidFill>
                  <a:srgbClr val="000000"/>
                </a:solidFill>
                <a:effectLst/>
                <a:latin typeface="inter-regular"/>
              </a:rPr>
              <a:t>(b);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bout.flush</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bout.close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fout.close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"success"</a:t>
            </a:r>
            <a:r>
              <a:rPr lang="en-US" b="0" i="0" dirty="0">
                <a:solidFill>
                  <a:srgbClr val="000000"/>
                </a:solidFill>
                <a:effectLst/>
                <a:latin typeface="inter-regular"/>
              </a:rPr>
              <a:t>);    </a:t>
            </a:r>
          </a:p>
        </p:txBody>
      </p:sp>
      <p:sp>
        <p:nvSpPr>
          <p:cNvPr id="6" name="Title 1">
            <a:extLst>
              <a:ext uri="{FF2B5EF4-FFF2-40B4-BE49-F238E27FC236}">
                <a16:creationId xmlns:a16="http://schemas.microsoft.com/office/drawing/2014/main" id="{ABC72C11-A7C8-5F32-5DFD-CED3596D7AF1}"/>
              </a:ext>
            </a:extLst>
          </p:cNvPr>
          <p:cNvSpPr>
            <a:spLocks noGrp="1"/>
          </p:cNvSpPr>
          <p:nvPr>
            <p:ph type="title"/>
          </p:nvPr>
        </p:nvSpPr>
        <p:spPr>
          <a:xfrm>
            <a:off x="838200" y="365125"/>
            <a:ext cx="10515600" cy="1325563"/>
          </a:xfrm>
        </p:spPr>
        <p:txBody>
          <a:bodyPr>
            <a:normAutofit/>
          </a:bodyPr>
          <a:lstStyle/>
          <a:p>
            <a:r>
              <a:rPr lang="en-US" sz="3600" b="0" i="0" dirty="0">
                <a:solidFill>
                  <a:srgbClr val="610B38"/>
                </a:solidFill>
                <a:effectLst/>
                <a:latin typeface="erdana"/>
              </a:rPr>
              <a:t>Example of </a:t>
            </a:r>
            <a:r>
              <a:rPr lang="en-US" sz="3600" b="0" i="0" dirty="0" err="1">
                <a:solidFill>
                  <a:srgbClr val="610B38"/>
                </a:solidFill>
                <a:effectLst/>
                <a:latin typeface="erdana"/>
              </a:rPr>
              <a:t>BufferedOutputStream</a:t>
            </a:r>
            <a:r>
              <a:rPr lang="en-US" sz="3600" b="0" i="0" dirty="0">
                <a:solidFill>
                  <a:srgbClr val="610B38"/>
                </a:solidFill>
                <a:effectLst/>
                <a:latin typeface="erdana"/>
              </a:rPr>
              <a:t> class:</a:t>
            </a:r>
            <a:endParaRPr lang="en-US" sz="3600" dirty="0"/>
          </a:p>
        </p:txBody>
      </p:sp>
      <p:sp>
        <p:nvSpPr>
          <p:cNvPr id="7" name="TextBox 6">
            <a:extLst>
              <a:ext uri="{FF2B5EF4-FFF2-40B4-BE49-F238E27FC236}">
                <a16:creationId xmlns:a16="http://schemas.microsoft.com/office/drawing/2014/main" id="{0AA4CA4E-7CA8-B720-C7EB-BF989FC7B260}"/>
              </a:ext>
            </a:extLst>
          </p:cNvPr>
          <p:cNvSpPr txBox="1"/>
          <p:nvPr/>
        </p:nvSpPr>
        <p:spPr>
          <a:xfrm>
            <a:off x="1560945" y="5112374"/>
            <a:ext cx="7677727" cy="1200329"/>
          </a:xfrm>
          <a:prstGeom prst="rect">
            <a:avLst/>
          </a:prstGeom>
          <a:noFill/>
          <a:ln>
            <a:solidFill>
              <a:schemeClr val="tx1"/>
            </a:solidFill>
          </a:ln>
        </p:spPr>
        <p:txBody>
          <a:bodyPr wrap="square" rtlCol="0">
            <a:spAutoFit/>
          </a:bodyPr>
          <a:lstStyle/>
          <a:p>
            <a:r>
              <a:rPr lang="en-US" dirty="0"/>
              <a:t>Output:</a:t>
            </a:r>
          </a:p>
          <a:p>
            <a:r>
              <a:rPr lang="en-US" dirty="0"/>
              <a:t>success….</a:t>
            </a:r>
          </a:p>
          <a:p>
            <a:endParaRPr lang="en-US" dirty="0"/>
          </a:p>
          <a:p>
            <a:pPr algn="just"/>
            <a:r>
              <a:rPr lang="en-US" b="0" i="0" dirty="0">
                <a:solidFill>
                  <a:srgbClr val="333333"/>
                </a:solidFill>
                <a:effectLst/>
                <a:latin typeface="inter-regular"/>
              </a:rPr>
              <a:t>The content of a text file </a:t>
            </a:r>
            <a:r>
              <a:rPr lang="en-US" b="1" i="0" dirty="0">
                <a:solidFill>
                  <a:srgbClr val="333333"/>
                </a:solidFill>
                <a:effectLst/>
                <a:latin typeface="inter-bold"/>
              </a:rPr>
              <a:t>testout.txt</a:t>
            </a:r>
            <a:r>
              <a:rPr lang="en-US" b="0" i="0" dirty="0">
                <a:solidFill>
                  <a:srgbClr val="333333"/>
                </a:solidFill>
                <a:effectLst/>
                <a:latin typeface="inter-regular"/>
              </a:rPr>
              <a:t> is set with the data </a:t>
            </a:r>
            <a:r>
              <a:rPr lang="en-US" b="1" i="0" dirty="0">
                <a:solidFill>
                  <a:srgbClr val="333333"/>
                </a:solidFill>
                <a:effectLst/>
                <a:latin typeface="inter-bold"/>
              </a:rPr>
              <a:t>Welcome to NSU</a:t>
            </a:r>
            <a:endParaRPr lang="en-US" dirty="0"/>
          </a:p>
        </p:txBody>
      </p:sp>
      <p:sp>
        <p:nvSpPr>
          <p:cNvPr id="8" name="Slide Number Placeholder 7">
            <a:extLst>
              <a:ext uri="{FF2B5EF4-FFF2-40B4-BE49-F238E27FC236}">
                <a16:creationId xmlns:a16="http://schemas.microsoft.com/office/drawing/2014/main" id="{DB1107E0-FE92-A3B0-9398-EEBFB58F3BB3}"/>
              </a:ext>
            </a:extLst>
          </p:cNvPr>
          <p:cNvSpPr>
            <a:spLocks noGrp="1"/>
          </p:cNvSpPr>
          <p:nvPr>
            <p:ph type="sldNum" sz="quarter" idx="12"/>
          </p:nvPr>
        </p:nvSpPr>
        <p:spPr/>
        <p:txBody>
          <a:bodyPr/>
          <a:lstStyle/>
          <a:p>
            <a:fld id="{C807222D-A36D-46C1-88CD-4F05950CEC11}" type="slidenum">
              <a:rPr lang="en-US" smtClean="0"/>
              <a:t>17</a:t>
            </a:fld>
            <a:endParaRPr lang="en-US"/>
          </a:p>
        </p:txBody>
      </p:sp>
    </p:spTree>
    <p:extLst>
      <p:ext uri="{BB962C8B-B14F-4D97-AF65-F5344CB8AC3E}">
        <p14:creationId xmlns:p14="http://schemas.microsoft.com/office/powerpoint/2010/main" val="414995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895-5FD1-B5E0-D531-1863A98E74FC}"/>
              </a:ext>
            </a:extLst>
          </p:cNvPr>
          <p:cNvSpPr>
            <a:spLocks noGrp="1"/>
          </p:cNvSpPr>
          <p:nvPr>
            <p:ph type="title"/>
          </p:nvPr>
        </p:nvSpPr>
        <p:spPr>
          <a:xfrm>
            <a:off x="838200" y="115743"/>
            <a:ext cx="10515600" cy="447675"/>
          </a:xfrm>
        </p:spPr>
        <p:txBody>
          <a:bodyPr>
            <a:normAutofit fontScale="90000"/>
          </a:bodyPr>
          <a:lstStyle/>
          <a:p>
            <a:r>
              <a:rPr lang="en-US" sz="3600" b="0" i="0" dirty="0">
                <a:solidFill>
                  <a:srgbClr val="610B38"/>
                </a:solidFill>
                <a:effectLst/>
                <a:latin typeface="erdana"/>
              </a:rPr>
              <a:t>Java </a:t>
            </a:r>
            <a:r>
              <a:rPr lang="en-US" sz="3600" b="0" i="0" dirty="0" err="1">
                <a:solidFill>
                  <a:srgbClr val="610B38"/>
                </a:solidFill>
                <a:effectLst/>
                <a:latin typeface="erdana"/>
              </a:rPr>
              <a:t>BufferedInputStream</a:t>
            </a:r>
            <a:r>
              <a:rPr lang="en-US" sz="3600" b="0" i="0" dirty="0">
                <a:solidFill>
                  <a:srgbClr val="610B38"/>
                </a:solidFill>
                <a:effectLst/>
                <a:latin typeface="erdana"/>
              </a:rPr>
              <a:t> Class</a:t>
            </a:r>
            <a:endParaRPr lang="en-US" sz="3600" dirty="0"/>
          </a:p>
        </p:txBody>
      </p:sp>
      <p:sp>
        <p:nvSpPr>
          <p:cNvPr id="3" name="Content Placeholder 2">
            <a:extLst>
              <a:ext uri="{FF2B5EF4-FFF2-40B4-BE49-F238E27FC236}">
                <a16:creationId xmlns:a16="http://schemas.microsoft.com/office/drawing/2014/main" id="{1C91288F-84B0-01E5-FBED-293216094C0A}"/>
              </a:ext>
            </a:extLst>
          </p:cNvPr>
          <p:cNvSpPr>
            <a:spLocks noGrp="1"/>
          </p:cNvSpPr>
          <p:nvPr>
            <p:ph idx="1"/>
          </p:nvPr>
        </p:nvSpPr>
        <p:spPr>
          <a:xfrm>
            <a:off x="838200" y="868218"/>
            <a:ext cx="10515600" cy="5308745"/>
          </a:xfrm>
        </p:spPr>
        <p:txBody>
          <a:bodyPr/>
          <a:lstStyle/>
          <a:p>
            <a:pPr algn="just"/>
            <a:r>
              <a:rPr lang="en-US" b="0" i="0" dirty="0">
                <a:solidFill>
                  <a:srgbClr val="333333"/>
                </a:solidFill>
                <a:effectLst/>
                <a:latin typeface="inter-regular"/>
              </a:rPr>
              <a:t>Java </a:t>
            </a:r>
            <a:r>
              <a:rPr lang="en-US" b="0" i="0" dirty="0" err="1">
                <a:solidFill>
                  <a:srgbClr val="333333"/>
                </a:solidFill>
                <a:effectLst/>
                <a:latin typeface="inter-regular"/>
              </a:rPr>
              <a:t>BufferedInputStream</a:t>
            </a:r>
            <a:r>
              <a:rPr lang="en-US" b="0" i="0" dirty="0">
                <a:solidFill>
                  <a:srgbClr val="333333"/>
                </a:solidFill>
                <a:effectLst/>
                <a:latin typeface="inter-regular"/>
              </a:rPr>
              <a:t> </a:t>
            </a:r>
            <a:r>
              <a:rPr lang="en-US" b="0" i="0" u="none" strike="noStrike" dirty="0">
                <a:solidFill>
                  <a:srgbClr val="008000"/>
                </a:solidFill>
                <a:effectLst/>
                <a:latin typeface="inter-regular"/>
                <a:hlinkClick r:id="rId2"/>
              </a:rPr>
              <a:t>class</a:t>
            </a:r>
            <a:r>
              <a:rPr lang="en-US" b="0" i="0" dirty="0">
                <a:solidFill>
                  <a:srgbClr val="333333"/>
                </a:solidFill>
                <a:effectLst/>
                <a:latin typeface="inter-regular"/>
              </a:rPr>
              <a:t> is used to read information from </a:t>
            </a:r>
            <a:r>
              <a:rPr lang="en-US" b="0" i="0" u="none" strike="noStrike" dirty="0">
                <a:solidFill>
                  <a:srgbClr val="008000"/>
                </a:solidFill>
                <a:effectLst/>
                <a:latin typeface="inter-regular"/>
                <a:hlinkClick r:id="rId3"/>
              </a:rPr>
              <a:t>stream</a:t>
            </a:r>
            <a:r>
              <a:rPr lang="en-US" b="0" i="0" dirty="0">
                <a:solidFill>
                  <a:srgbClr val="333333"/>
                </a:solidFill>
                <a:effectLst/>
                <a:latin typeface="inter-regular"/>
              </a:rPr>
              <a:t>. It internally uses buffer mechanism to make the performance fast.</a:t>
            </a:r>
          </a:p>
          <a:p>
            <a:pPr algn="just"/>
            <a:r>
              <a:rPr lang="en-US" b="0" i="0" dirty="0">
                <a:solidFill>
                  <a:srgbClr val="333333"/>
                </a:solidFill>
                <a:effectLst/>
                <a:latin typeface="inter-regular"/>
              </a:rPr>
              <a:t>The important points about </a:t>
            </a:r>
            <a:r>
              <a:rPr lang="en-US" b="0" i="0" dirty="0" err="1">
                <a:solidFill>
                  <a:srgbClr val="333333"/>
                </a:solidFill>
                <a:effectLst/>
                <a:latin typeface="inter-regular"/>
              </a:rPr>
              <a:t>BufferedInputStream</a:t>
            </a:r>
            <a:r>
              <a:rPr lang="en-US" b="0" i="0" dirty="0">
                <a:solidFill>
                  <a:srgbClr val="333333"/>
                </a:solidFill>
                <a:effectLst/>
                <a:latin typeface="inter-regular"/>
              </a:rPr>
              <a:t> are:</a:t>
            </a:r>
          </a:p>
          <a:p>
            <a:pPr algn="just"/>
            <a:endParaRPr lang="en-US" b="0" i="0" dirty="0">
              <a:solidFill>
                <a:srgbClr val="333333"/>
              </a:solidFill>
              <a:effectLst/>
              <a:latin typeface="inter-regular"/>
            </a:endParaRPr>
          </a:p>
          <a:p>
            <a:pPr lvl="1" algn="just"/>
            <a:r>
              <a:rPr lang="en-US" b="0" i="0" dirty="0">
                <a:solidFill>
                  <a:srgbClr val="000000"/>
                </a:solidFill>
                <a:effectLst/>
                <a:latin typeface="inter-regular"/>
              </a:rPr>
              <a:t>When the bytes from the stream are skipped or read, the internal buffer automatically refilled from the contained input stream, many bytes at a time.</a:t>
            </a:r>
          </a:p>
          <a:p>
            <a:pPr lvl="1" algn="just"/>
            <a:endParaRPr lang="en-US" b="0" i="0" dirty="0">
              <a:solidFill>
                <a:srgbClr val="000000"/>
              </a:solidFill>
              <a:effectLst/>
              <a:latin typeface="inter-regular"/>
            </a:endParaRPr>
          </a:p>
          <a:p>
            <a:pPr lvl="1" algn="just"/>
            <a:r>
              <a:rPr lang="en-US" b="0" i="0" dirty="0">
                <a:solidFill>
                  <a:srgbClr val="000000"/>
                </a:solidFill>
                <a:effectLst/>
                <a:latin typeface="inter-regular"/>
              </a:rPr>
              <a:t>When a </a:t>
            </a:r>
            <a:r>
              <a:rPr lang="en-US" b="0" i="0" dirty="0" err="1">
                <a:solidFill>
                  <a:srgbClr val="000000"/>
                </a:solidFill>
                <a:effectLst/>
                <a:latin typeface="inter-regular"/>
              </a:rPr>
              <a:t>BufferedInputStream</a:t>
            </a:r>
            <a:r>
              <a:rPr lang="en-US" b="0" i="0" dirty="0">
                <a:solidFill>
                  <a:srgbClr val="000000"/>
                </a:solidFill>
                <a:effectLst/>
                <a:latin typeface="inter-regular"/>
              </a:rPr>
              <a:t> is created, an internal buffer </a:t>
            </a:r>
            <a:r>
              <a:rPr lang="en-US" b="0" i="0" u="none" strike="noStrike" dirty="0">
                <a:solidFill>
                  <a:srgbClr val="008000"/>
                </a:solidFill>
                <a:effectLst/>
                <a:latin typeface="inter-regular"/>
                <a:hlinkClick r:id="rId4"/>
              </a:rPr>
              <a:t>array</a:t>
            </a:r>
            <a:r>
              <a:rPr lang="en-US" b="0" i="0" dirty="0">
                <a:solidFill>
                  <a:srgbClr val="000000"/>
                </a:solidFill>
                <a:effectLst/>
                <a:latin typeface="inter-regular"/>
              </a:rPr>
              <a:t> is created.</a:t>
            </a:r>
          </a:p>
          <a:p>
            <a:endParaRPr lang="en-US" dirty="0"/>
          </a:p>
        </p:txBody>
      </p:sp>
      <p:sp>
        <p:nvSpPr>
          <p:cNvPr id="4" name="Slide Number Placeholder 3">
            <a:extLst>
              <a:ext uri="{FF2B5EF4-FFF2-40B4-BE49-F238E27FC236}">
                <a16:creationId xmlns:a16="http://schemas.microsoft.com/office/drawing/2014/main" id="{CD502E31-CB08-DCD5-831E-574599FAF754}"/>
              </a:ext>
            </a:extLst>
          </p:cNvPr>
          <p:cNvSpPr>
            <a:spLocks noGrp="1"/>
          </p:cNvSpPr>
          <p:nvPr>
            <p:ph type="sldNum" sz="quarter" idx="12"/>
          </p:nvPr>
        </p:nvSpPr>
        <p:spPr/>
        <p:txBody>
          <a:bodyPr/>
          <a:lstStyle/>
          <a:p>
            <a:fld id="{C807222D-A36D-46C1-88CD-4F05950CEC11}" type="slidenum">
              <a:rPr lang="en-US" smtClean="0"/>
              <a:t>18</a:t>
            </a:fld>
            <a:endParaRPr lang="en-US"/>
          </a:p>
        </p:txBody>
      </p:sp>
    </p:spTree>
    <p:extLst>
      <p:ext uri="{BB962C8B-B14F-4D97-AF65-F5344CB8AC3E}">
        <p14:creationId xmlns:p14="http://schemas.microsoft.com/office/powerpoint/2010/main" val="284564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C43E8-FFE3-DB62-3A53-E2A493A22F5D}"/>
              </a:ext>
            </a:extLst>
          </p:cNvPr>
          <p:cNvSpPr>
            <a:spLocks noGrp="1"/>
          </p:cNvSpPr>
          <p:nvPr>
            <p:ph idx="1"/>
          </p:nvPr>
        </p:nvSpPr>
        <p:spPr>
          <a:xfrm>
            <a:off x="838200" y="563418"/>
            <a:ext cx="10515600" cy="5281036"/>
          </a:xfrm>
        </p:spPr>
        <p:txBody>
          <a:bodyPr/>
          <a:lstStyle/>
          <a:p>
            <a:r>
              <a:rPr lang="en-US" b="0" i="0" dirty="0">
                <a:solidFill>
                  <a:srgbClr val="610B38"/>
                </a:solidFill>
                <a:effectLst/>
                <a:latin typeface="erdana"/>
              </a:rPr>
              <a:t>Java </a:t>
            </a:r>
            <a:r>
              <a:rPr lang="en-US" b="0" i="0" dirty="0" err="1">
                <a:solidFill>
                  <a:srgbClr val="610B38"/>
                </a:solidFill>
                <a:effectLst/>
                <a:latin typeface="erdana"/>
              </a:rPr>
              <a:t>BufferedInputStream</a:t>
            </a:r>
            <a:r>
              <a:rPr lang="en-US" b="0" i="0" dirty="0">
                <a:solidFill>
                  <a:srgbClr val="610B38"/>
                </a:solidFill>
                <a:effectLst/>
                <a:latin typeface="erdana"/>
              </a:rPr>
              <a:t> class constructors</a:t>
            </a:r>
          </a:p>
          <a:p>
            <a:endParaRPr lang="en-US" dirty="0">
              <a:solidFill>
                <a:srgbClr val="610B38"/>
              </a:solidFill>
              <a:latin typeface="erdana"/>
            </a:endParaRPr>
          </a:p>
          <a:p>
            <a:endParaRPr lang="en-US" b="0" i="0" dirty="0">
              <a:solidFill>
                <a:srgbClr val="610B38"/>
              </a:solidFill>
              <a:effectLst/>
              <a:latin typeface="erdana"/>
            </a:endParaRPr>
          </a:p>
          <a:p>
            <a:endParaRPr lang="en-US" dirty="0">
              <a:solidFill>
                <a:srgbClr val="610B38"/>
              </a:solidFill>
              <a:latin typeface="erdana"/>
            </a:endParaRPr>
          </a:p>
          <a:p>
            <a:endParaRPr lang="en-US" b="0" i="0" dirty="0">
              <a:solidFill>
                <a:srgbClr val="610B38"/>
              </a:solidFill>
              <a:effectLst/>
              <a:latin typeface="erdana"/>
            </a:endParaRPr>
          </a:p>
          <a:p>
            <a:r>
              <a:rPr lang="en-US" b="0" i="0" dirty="0">
                <a:solidFill>
                  <a:srgbClr val="610B38"/>
                </a:solidFill>
                <a:effectLst/>
                <a:latin typeface="erdana"/>
              </a:rPr>
              <a:t>Java </a:t>
            </a:r>
            <a:r>
              <a:rPr lang="en-US" b="0" i="0" dirty="0" err="1">
                <a:solidFill>
                  <a:srgbClr val="610B38"/>
                </a:solidFill>
                <a:effectLst/>
                <a:latin typeface="erdana"/>
              </a:rPr>
              <a:t>BufferedInputStream</a:t>
            </a:r>
            <a:r>
              <a:rPr lang="en-US" b="0" i="0" dirty="0">
                <a:solidFill>
                  <a:srgbClr val="610B38"/>
                </a:solidFill>
                <a:effectLst/>
                <a:latin typeface="erdana"/>
              </a:rPr>
              <a:t> class methods</a:t>
            </a:r>
          </a:p>
          <a:p>
            <a:endParaRPr lang="en-US" b="0" i="0" dirty="0">
              <a:solidFill>
                <a:srgbClr val="610B38"/>
              </a:solidFill>
              <a:effectLst/>
              <a:latin typeface="erdana"/>
            </a:endParaRPr>
          </a:p>
          <a:p>
            <a:endParaRPr lang="en-US" dirty="0"/>
          </a:p>
        </p:txBody>
      </p:sp>
      <p:sp>
        <p:nvSpPr>
          <p:cNvPr id="4" name="Title 1">
            <a:extLst>
              <a:ext uri="{FF2B5EF4-FFF2-40B4-BE49-F238E27FC236}">
                <a16:creationId xmlns:a16="http://schemas.microsoft.com/office/drawing/2014/main" id="{E1BC575A-34C5-1D1B-68AE-B123CDB23C6F}"/>
              </a:ext>
            </a:extLst>
          </p:cNvPr>
          <p:cNvSpPr>
            <a:spLocks noGrp="1"/>
          </p:cNvSpPr>
          <p:nvPr>
            <p:ph type="title"/>
          </p:nvPr>
        </p:nvSpPr>
        <p:spPr>
          <a:xfrm>
            <a:off x="838200" y="115743"/>
            <a:ext cx="10515600" cy="447675"/>
          </a:xfrm>
        </p:spPr>
        <p:txBody>
          <a:bodyPr>
            <a:normAutofit fontScale="90000"/>
          </a:bodyPr>
          <a:lstStyle/>
          <a:p>
            <a:r>
              <a:rPr lang="en-US" sz="3600" b="0" i="0" dirty="0">
                <a:solidFill>
                  <a:srgbClr val="610B38"/>
                </a:solidFill>
                <a:effectLst/>
                <a:latin typeface="erdana"/>
              </a:rPr>
              <a:t>Java </a:t>
            </a:r>
            <a:r>
              <a:rPr lang="en-US" sz="3600" b="0" i="0" dirty="0" err="1">
                <a:solidFill>
                  <a:srgbClr val="610B38"/>
                </a:solidFill>
                <a:effectLst/>
                <a:latin typeface="erdana"/>
              </a:rPr>
              <a:t>BufferedInputStream</a:t>
            </a:r>
            <a:r>
              <a:rPr lang="en-US" sz="3600" b="0" i="0" dirty="0">
                <a:solidFill>
                  <a:srgbClr val="610B38"/>
                </a:solidFill>
                <a:effectLst/>
                <a:latin typeface="erdana"/>
              </a:rPr>
              <a:t> Class</a:t>
            </a:r>
            <a:endParaRPr lang="en-US" sz="3600" dirty="0"/>
          </a:p>
        </p:txBody>
      </p:sp>
      <p:graphicFrame>
        <p:nvGraphicFramePr>
          <p:cNvPr id="5" name="Table 4">
            <a:extLst>
              <a:ext uri="{FF2B5EF4-FFF2-40B4-BE49-F238E27FC236}">
                <a16:creationId xmlns:a16="http://schemas.microsoft.com/office/drawing/2014/main" id="{7C95577E-296F-D31D-6DB4-1B6FC44BC75D}"/>
              </a:ext>
            </a:extLst>
          </p:cNvPr>
          <p:cNvGraphicFramePr>
            <a:graphicFrameLocks noGrp="1"/>
          </p:cNvGraphicFramePr>
          <p:nvPr>
            <p:extLst>
              <p:ext uri="{D42A27DB-BD31-4B8C-83A1-F6EECF244321}">
                <p14:modId xmlns:p14="http://schemas.microsoft.com/office/powerpoint/2010/main" val="2834842797"/>
              </p:ext>
            </p:extLst>
          </p:nvPr>
        </p:nvGraphicFramePr>
        <p:xfrm>
          <a:off x="838200" y="1011093"/>
          <a:ext cx="9867900" cy="2072640"/>
        </p:xfrm>
        <a:graphic>
          <a:graphicData uri="http://schemas.openxmlformats.org/drawingml/2006/table">
            <a:tbl>
              <a:tblPr/>
              <a:tblGrid>
                <a:gridCol w="4933950">
                  <a:extLst>
                    <a:ext uri="{9D8B030D-6E8A-4147-A177-3AD203B41FA5}">
                      <a16:colId xmlns:a16="http://schemas.microsoft.com/office/drawing/2014/main" val="801554156"/>
                    </a:ext>
                  </a:extLst>
                </a:gridCol>
                <a:gridCol w="4933950">
                  <a:extLst>
                    <a:ext uri="{9D8B030D-6E8A-4147-A177-3AD203B41FA5}">
                      <a16:colId xmlns:a16="http://schemas.microsoft.com/office/drawing/2014/main" val="2631822539"/>
                    </a:ext>
                  </a:extLst>
                </a:gridCol>
              </a:tblGrid>
              <a:tr h="0">
                <a:tc>
                  <a:txBody>
                    <a:bodyPr/>
                    <a:lstStyle/>
                    <a:p>
                      <a:pPr algn="l" fontAlgn="t"/>
                      <a:r>
                        <a:rPr lang="en-US">
                          <a:solidFill>
                            <a:srgbClr val="000000"/>
                          </a:solidFill>
                          <a:effectLst/>
                          <a:latin typeface="times new roman" panose="02020603050405020304" pitchFamily="18" charset="0"/>
                        </a:rPr>
                        <a:t>Constructor</a:t>
                      </a:r>
                    </a:p>
                  </a:txBody>
                  <a:tcPr marT="91440" marB="91440">
                    <a:lnL w="7620" cap="flat" cmpd="sng" algn="ctr">
                      <a:solidFill>
                        <a:srgbClr val="B8238A"/>
                      </a:solidFill>
                      <a:prstDash val="solid"/>
                      <a:round/>
                      <a:headEnd type="none" w="med" len="med"/>
                      <a:tailEnd type="none" w="med" len="med"/>
                    </a:lnL>
                    <a:lnR w="7620" cap="flat" cmpd="sng" algn="ctr">
                      <a:solidFill>
                        <a:srgbClr val="B8238A"/>
                      </a:solidFill>
                      <a:prstDash val="solid"/>
                      <a:round/>
                      <a:headEnd type="none" w="med" len="med"/>
                      <a:tailEnd type="none" w="med" len="med"/>
                    </a:lnR>
                    <a:lnT w="7620" cap="flat" cmpd="sng" algn="ctr">
                      <a:solidFill>
                        <a:srgbClr val="B8238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Description</a:t>
                      </a:r>
                    </a:p>
                  </a:txBody>
                  <a:tcPr marT="91440" marB="91440">
                    <a:lnL w="7620" cap="flat" cmpd="sng" algn="ctr">
                      <a:solidFill>
                        <a:srgbClr val="B8238A"/>
                      </a:solidFill>
                      <a:prstDash val="solid"/>
                      <a:round/>
                      <a:headEnd type="none" w="med" len="med"/>
                      <a:tailEnd type="none" w="med" len="med"/>
                    </a:lnL>
                    <a:lnR w="7620" cap="flat" cmpd="sng" algn="ctr">
                      <a:solidFill>
                        <a:srgbClr val="B8238A"/>
                      </a:solidFill>
                      <a:prstDash val="solid"/>
                      <a:round/>
                      <a:headEnd type="none" w="med" len="med"/>
                      <a:tailEnd type="none" w="med" len="med"/>
                    </a:lnR>
                    <a:lnT w="7620" cap="flat" cmpd="sng" algn="ctr">
                      <a:solidFill>
                        <a:srgbClr val="B8238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17782504"/>
                  </a:ext>
                </a:extLst>
              </a:tr>
              <a:tr h="0">
                <a:tc>
                  <a:txBody>
                    <a:bodyPr/>
                    <a:lstStyle/>
                    <a:p>
                      <a:pPr algn="just" fontAlgn="t"/>
                      <a:r>
                        <a:rPr lang="en-US">
                          <a:solidFill>
                            <a:srgbClr val="333333"/>
                          </a:solidFill>
                          <a:effectLst/>
                          <a:latin typeface="inter-regular"/>
                        </a:rPr>
                        <a:t>BufferedInputStream(InputStream IS)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creates the BufferedInputStream and saves it argument, the input stream IS, for later use.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21136711"/>
                  </a:ext>
                </a:extLst>
              </a:tr>
              <a:tr h="0">
                <a:tc>
                  <a:txBody>
                    <a:bodyPr/>
                    <a:lstStyle/>
                    <a:p>
                      <a:pPr algn="just" fontAlgn="t"/>
                      <a:r>
                        <a:rPr lang="en-US">
                          <a:solidFill>
                            <a:srgbClr val="333333"/>
                          </a:solidFill>
                          <a:effectLst/>
                          <a:latin typeface="inter-regular"/>
                        </a:rPr>
                        <a:t>BufferedInputStream(InputStream IS, int size)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creates the </a:t>
                      </a:r>
                      <a:r>
                        <a:rPr lang="en-US" dirty="0" err="1">
                          <a:solidFill>
                            <a:srgbClr val="333333"/>
                          </a:solidFill>
                          <a:effectLst/>
                          <a:latin typeface="inter-regular"/>
                        </a:rPr>
                        <a:t>BufferedInputStream</a:t>
                      </a:r>
                      <a:r>
                        <a:rPr lang="en-US" dirty="0">
                          <a:solidFill>
                            <a:srgbClr val="333333"/>
                          </a:solidFill>
                          <a:effectLst/>
                          <a:latin typeface="inter-regular"/>
                        </a:rPr>
                        <a:t> with a specified buffer size and saves it argument, the input stream IS, for later use.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36594530"/>
                  </a:ext>
                </a:extLst>
              </a:tr>
            </a:tbl>
          </a:graphicData>
        </a:graphic>
      </p:graphicFrame>
      <p:graphicFrame>
        <p:nvGraphicFramePr>
          <p:cNvPr id="6" name="Table 5">
            <a:extLst>
              <a:ext uri="{FF2B5EF4-FFF2-40B4-BE49-F238E27FC236}">
                <a16:creationId xmlns:a16="http://schemas.microsoft.com/office/drawing/2014/main" id="{40A6F6DE-283D-66AC-6C0F-13049E8C5971}"/>
              </a:ext>
            </a:extLst>
          </p:cNvPr>
          <p:cNvGraphicFramePr>
            <a:graphicFrameLocks noGrp="1"/>
          </p:cNvGraphicFramePr>
          <p:nvPr>
            <p:extLst>
              <p:ext uri="{D42A27DB-BD31-4B8C-83A1-F6EECF244321}">
                <p14:modId xmlns:p14="http://schemas.microsoft.com/office/powerpoint/2010/main" val="3137196150"/>
              </p:ext>
            </p:extLst>
          </p:nvPr>
        </p:nvGraphicFramePr>
        <p:xfrm>
          <a:off x="904875" y="3616548"/>
          <a:ext cx="10843492" cy="4455811"/>
        </p:xfrm>
        <a:graphic>
          <a:graphicData uri="http://schemas.openxmlformats.org/drawingml/2006/table">
            <a:tbl>
              <a:tblPr/>
              <a:tblGrid>
                <a:gridCol w="2604654">
                  <a:extLst>
                    <a:ext uri="{9D8B030D-6E8A-4147-A177-3AD203B41FA5}">
                      <a16:colId xmlns:a16="http://schemas.microsoft.com/office/drawing/2014/main" val="1100154113"/>
                    </a:ext>
                  </a:extLst>
                </a:gridCol>
                <a:gridCol w="8238838">
                  <a:extLst>
                    <a:ext uri="{9D8B030D-6E8A-4147-A177-3AD203B41FA5}">
                      <a16:colId xmlns:a16="http://schemas.microsoft.com/office/drawing/2014/main" val="887225744"/>
                    </a:ext>
                  </a:extLst>
                </a:gridCol>
              </a:tblGrid>
              <a:tr h="232278">
                <a:tc>
                  <a:txBody>
                    <a:bodyPr/>
                    <a:lstStyle/>
                    <a:p>
                      <a:pPr algn="l" fontAlgn="t"/>
                      <a:r>
                        <a:rPr lang="en-US" sz="1600">
                          <a:solidFill>
                            <a:srgbClr val="000000"/>
                          </a:solidFill>
                          <a:effectLst/>
                          <a:latin typeface="times new roman" panose="02020603050405020304" pitchFamily="18" charset="0"/>
                        </a:rPr>
                        <a:t>Method</a:t>
                      </a:r>
                    </a:p>
                  </a:txBody>
                  <a:tcPr marL="46456" marR="46456" marT="46456" marB="46456">
                    <a:lnL w="7620" cap="flat" cmpd="sng" algn="ctr">
                      <a:solidFill>
                        <a:srgbClr val="4034D7"/>
                      </a:solidFill>
                      <a:prstDash val="solid"/>
                      <a:round/>
                      <a:headEnd type="none" w="med" len="med"/>
                      <a:tailEnd type="none" w="med" len="med"/>
                    </a:lnL>
                    <a:lnR w="7620" cap="flat" cmpd="sng" algn="ctr">
                      <a:solidFill>
                        <a:srgbClr val="4034D7"/>
                      </a:solidFill>
                      <a:prstDash val="solid"/>
                      <a:round/>
                      <a:headEnd type="none" w="med" len="med"/>
                      <a:tailEnd type="none" w="med" len="med"/>
                    </a:lnR>
                    <a:lnT w="7620" cap="flat" cmpd="sng" algn="ctr">
                      <a:solidFill>
                        <a:srgbClr val="4034D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times new roman" panose="02020603050405020304" pitchFamily="18" charset="0"/>
                        </a:rPr>
                        <a:t>Description</a:t>
                      </a:r>
                    </a:p>
                  </a:txBody>
                  <a:tcPr marL="46456" marR="46456" marT="46456" marB="46456">
                    <a:lnL w="7620" cap="flat" cmpd="sng" algn="ctr">
                      <a:solidFill>
                        <a:srgbClr val="4034D7"/>
                      </a:solidFill>
                      <a:prstDash val="solid"/>
                      <a:round/>
                      <a:headEnd type="none" w="med" len="med"/>
                      <a:tailEnd type="none" w="med" len="med"/>
                    </a:lnL>
                    <a:lnR w="7620" cap="flat" cmpd="sng" algn="ctr">
                      <a:solidFill>
                        <a:srgbClr val="4034D7"/>
                      </a:solidFill>
                      <a:prstDash val="solid"/>
                      <a:round/>
                      <a:headEnd type="none" w="med" len="med"/>
                      <a:tailEnd type="none" w="med" len="med"/>
                    </a:lnR>
                    <a:lnT w="7620" cap="flat" cmpd="sng" algn="ctr">
                      <a:solidFill>
                        <a:srgbClr val="4034D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62437882"/>
                  </a:ext>
                </a:extLst>
              </a:tr>
              <a:tr h="758774">
                <a:tc>
                  <a:txBody>
                    <a:bodyPr/>
                    <a:lstStyle/>
                    <a:p>
                      <a:pPr algn="just" fontAlgn="t"/>
                      <a:r>
                        <a:rPr lang="en-US" sz="1600">
                          <a:solidFill>
                            <a:srgbClr val="333333"/>
                          </a:solidFill>
                          <a:effectLst/>
                          <a:latin typeface="inter-regular"/>
                        </a:rPr>
                        <a:t>int available()</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returns an estimate number of bytes that can be read from the input stream without blocking by the next invocation method for the input stream.</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06605460"/>
                  </a:ext>
                </a:extLst>
              </a:tr>
              <a:tr h="340674">
                <a:tc>
                  <a:txBody>
                    <a:bodyPr/>
                    <a:lstStyle/>
                    <a:p>
                      <a:pPr algn="just" fontAlgn="t"/>
                      <a:r>
                        <a:rPr lang="en-US" sz="1600">
                          <a:solidFill>
                            <a:srgbClr val="333333"/>
                          </a:solidFill>
                          <a:effectLst/>
                          <a:latin typeface="inter-regular"/>
                        </a:rPr>
                        <a:t>int read()</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read the next byte of data from the input stream.</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75833106"/>
                  </a:ext>
                </a:extLst>
              </a:tr>
              <a:tr h="619407">
                <a:tc>
                  <a:txBody>
                    <a:bodyPr/>
                    <a:lstStyle/>
                    <a:p>
                      <a:pPr algn="just" fontAlgn="t"/>
                      <a:r>
                        <a:rPr lang="en-US" sz="1600" dirty="0">
                          <a:solidFill>
                            <a:srgbClr val="333333"/>
                          </a:solidFill>
                          <a:effectLst/>
                          <a:latin typeface="inter-regular"/>
                        </a:rPr>
                        <a:t>int read(byte[] b, int off, int ln)</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read the bytes from the specified byte-input stream into a specified byte array, starting with the given offset.</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31694383"/>
                  </a:ext>
                </a:extLst>
              </a:tr>
              <a:tr h="619407">
                <a:tc>
                  <a:txBody>
                    <a:bodyPr/>
                    <a:lstStyle/>
                    <a:p>
                      <a:pPr algn="just" fontAlgn="t"/>
                      <a:r>
                        <a:rPr lang="en-US" sz="1600">
                          <a:solidFill>
                            <a:srgbClr val="333333"/>
                          </a:solidFill>
                          <a:effectLst/>
                          <a:latin typeface="inter-regular"/>
                        </a:rPr>
                        <a:t>void close()</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closes the input stream and releases any of the system resources associated with the stream.</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92576969"/>
                  </a:ext>
                </a:extLst>
              </a:tr>
              <a:tr h="480041">
                <a:tc>
                  <a:txBody>
                    <a:bodyPr/>
                    <a:lstStyle/>
                    <a:p>
                      <a:pPr algn="just" fontAlgn="t"/>
                      <a:r>
                        <a:rPr lang="en-US" sz="1600">
                          <a:solidFill>
                            <a:srgbClr val="333333"/>
                          </a:solidFill>
                          <a:effectLst/>
                          <a:latin typeface="inter-regular"/>
                        </a:rPr>
                        <a:t>void reset()</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repositions the stream at a position the mark method was last called on this input stream.</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85241111"/>
                  </a:ext>
                </a:extLst>
              </a:tr>
              <a:tr h="480041">
                <a:tc>
                  <a:txBody>
                    <a:bodyPr/>
                    <a:lstStyle/>
                    <a:p>
                      <a:pPr algn="just" fontAlgn="t"/>
                      <a:r>
                        <a:rPr lang="en-US" sz="1600">
                          <a:solidFill>
                            <a:srgbClr val="333333"/>
                          </a:solidFill>
                          <a:effectLst/>
                          <a:latin typeface="inter-regular"/>
                        </a:rPr>
                        <a:t>void mark(int readlimit)</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sees the general contract of the mark method for the input stream.</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52386330"/>
                  </a:ext>
                </a:extLst>
              </a:tr>
              <a:tr h="340674">
                <a:tc>
                  <a:txBody>
                    <a:bodyPr/>
                    <a:lstStyle/>
                    <a:p>
                      <a:pPr algn="just" fontAlgn="t"/>
                      <a:r>
                        <a:rPr lang="en-US" sz="1600">
                          <a:solidFill>
                            <a:srgbClr val="333333"/>
                          </a:solidFill>
                          <a:effectLst/>
                          <a:latin typeface="inter-regular"/>
                        </a:rPr>
                        <a:t>long skip(long x)</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skips over and discards x bytes of data from the input stream.</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2577276"/>
                  </a:ext>
                </a:extLst>
              </a:tr>
              <a:tr h="480041">
                <a:tc>
                  <a:txBody>
                    <a:bodyPr/>
                    <a:lstStyle/>
                    <a:p>
                      <a:pPr algn="just" fontAlgn="t"/>
                      <a:r>
                        <a:rPr lang="en-US" sz="1600">
                          <a:solidFill>
                            <a:srgbClr val="333333"/>
                          </a:solidFill>
                          <a:effectLst/>
                          <a:latin typeface="inter-regular"/>
                        </a:rPr>
                        <a:t>boolean markSupported()</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tests for the input stream to support the mark and reset methods.</a:t>
                      </a:r>
                    </a:p>
                  </a:txBody>
                  <a:tcPr marL="30970" marR="30970" marT="30970" marB="3097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61536246"/>
                  </a:ext>
                </a:extLst>
              </a:tr>
            </a:tbl>
          </a:graphicData>
        </a:graphic>
      </p:graphicFrame>
      <p:sp>
        <p:nvSpPr>
          <p:cNvPr id="7" name="Slide Number Placeholder 6">
            <a:extLst>
              <a:ext uri="{FF2B5EF4-FFF2-40B4-BE49-F238E27FC236}">
                <a16:creationId xmlns:a16="http://schemas.microsoft.com/office/drawing/2014/main" id="{E25E5D31-DB61-0495-8918-4B05B95000D9}"/>
              </a:ext>
            </a:extLst>
          </p:cNvPr>
          <p:cNvSpPr>
            <a:spLocks noGrp="1"/>
          </p:cNvSpPr>
          <p:nvPr>
            <p:ph type="sldNum" sz="quarter" idx="12"/>
          </p:nvPr>
        </p:nvSpPr>
        <p:spPr/>
        <p:txBody>
          <a:bodyPr/>
          <a:lstStyle/>
          <a:p>
            <a:fld id="{C807222D-A36D-46C1-88CD-4F05950CEC11}" type="slidenum">
              <a:rPr lang="en-US" smtClean="0"/>
              <a:t>19</a:t>
            </a:fld>
            <a:endParaRPr lang="en-US"/>
          </a:p>
        </p:txBody>
      </p:sp>
    </p:spTree>
    <p:extLst>
      <p:ext uri="{BB962C8B-B14F-4D97-AF65-F5344CB8AC3E}">
        <p14:creationId xmlns:p14="http://schemas.microsoft.com/office/powerpoint/2010/main" val="249292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C821-E0BB-C9AC-8FC7-E29679D169DE}"/>
              </a:ext>
            </a:extLst>
          </p:cNvPr>
          <p:cNvSpPr>
            <a:spLocks noGrp="1"/>
          </p:cNvSpPr>
          <p:nvPr>
            <p:ph type="title"/>
          </p:nvPr>
        </p:nvSpPr>
        <p:spPr/>
        <p:txBody>
          <a:bodyPr/>
          <a:lstStyle/>
          <a:p>
            <a:r>
              <a:rPr lang="en-US" dirty="0"/>
              <a:t>Motivation</a:t>
            </a:r>
          </a:p>
        </p:txBody>
      </p:sp>
      <p:sp>
        <p:nvSpPr>
          <p:cNvPr id="4" name="Rectangle 3">
            <a:extLst>
              <a:ext uri="{FF2B5EF4-FFF2-40B4-BE49-F238E27FC236}">
                <a16:creationId xmlns:a16="http://schemas.microsoft.com/office/drawing/2014/main" id="{03285F94-BD54-6558-E288-0F861DF55F16}"/>
              </a:ext>
            </a:extLst>
          </p:cNvPr>
          <p:cNvSpPr txBox="1">
            <a:spLocks noChangeArrowheads="1"/>
          </p:cNvSpPr>
          <p:nvPr/>
        </p:nvSpPr>
        <p:spPr>
          <a:xfrm>
            <a:off x="838200" y="2156690"/>
            <a:ext cx="10448636" cy="381000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Monotype Sorts" pitchFamily="2" charset="2"/>
              <a:buNone/>
            </a:pPr>
            <a:r>
              <a:rPr lang="en-US" altLang="en-US" dirty="0"/>
              <a:t>Data stored in a text file is represented in human-readable form. Data stored in a binary file is represented in binary form. </a:t>
            </a:r>
          </a:p>
          <a:p>
            <a:pPr marL="0" indent="0" algn="just">
              <a:buFont typeface="Monotype Sorts" pitchFamily="2" charset="2"/>
              <a:buNone/>
            </a:pPr>
            <a:r>
              <a:rPr lang="en-US" altLang="en-US" dirty="0"/>
              <a:t>You cannot read binary files. They are designed to be read by programs. For example, Java source programs are stored in text files and can be read by a text editor, but Java classes are stored in binary files and are read by the JVM. </a:t>
            </a:r>
          </a:p>
          <a:p>
            <a:pPr marL="0" indent="0" algn="just">
              <a:buFont typeface="Monotype Sorts" pitchFamily="2" charset="2"/>
              <a:buNone/>
            </a:pPr>
            <a:r>
              <a:rPr lang="en-US" altLang="en-US" dirty="0"/>
              <a:t>The advantage of binary files is that they are more efficient to process than text files.</a:t>
            </a:r>
          </a:p>
        </p:txBody>
      </p:sp>
      <p:sp>
        <p:nvSpPr>
          <p:cNvPr id="5" name="Slide Number Placeholder 4">
            <a:extLst>
              <a:ext uri="{FF2B5EF4-FFF2-40B4-BE49-F238E27FC236}">
                <a16:creationId xmlns:a16="http://schemas.microsoft.com/office/drawing/2014/main" id="{9386BBC8-23E0-24FF-6753-B34ED143874F}"/>
              </a:ext>
            </a:extLst>
          </p:cNvPr>
          <p:cNvSpPr>
            <a:spLocks noGrp="1"/>
          </p:cNvSpPr>
          <p:nvPr>
            <p:ph type="sldNum" sz="quarter" idx="12"/>
          </p:nvPr>
        </p:nvSpPr>
        <p:spPr/>
        <p:txBody>
          <a:bodyPr/>
          <a:lstStyle/>
          <a:p>
            <a:fld id="{C807222D-A36D-46C1-88CD-4F05950CEC11}" type="slidenum">
              <a:rPr lang="en-US" smtClean="0"/>
              <a:t>2</a:t>
            </a:fld>
            <a:endParaRPr lang="en-US"/>
          </a:p>
        </p:txBody>
      </p:sp>
    </p:spTree>
    <p:extLst>
      <p:ext uri="{BB962C8B-B14F-4D97-AF65-F5344CB8AC3E}">
        <p14:creationId xmlns:p14="http://schemas.microsoft.com/office/powerpoint/2010/main" val="938094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7AFA-AB39-629C-A0D7-4060FF404867}"/>
              </a:ext>
            </a:extLst>
          </p:cNvPr>
          <p:cNvSpPr>
            <a:spLocks noGrp="1"/>
          </p:cNvSpPr>
          <p:nvPr>
            <p:ph type="title"/>
          </p:nvPr>
        </p:nvSpPr>
        <p:spPr>
          <a:xfrm>
            <a:off x="838200" y="365126"/>
            <a:ext cx="10515600" cy="512330"/>
          </a:xfrm>
        </p:spPr>
        <p:txBody>
          <a:bodyPr>
            <a:normAutofit fontScale="90000"/>
          </a:bodyPr>
          <a:lstStyle/>
          <a:p>
            <a:r>
              <a:rPr lang="en-US" sz="3600" b="0" i="0" dirty="0">
                <a:solidFill>
                  <a:srgbClr val="610B4B"/>
                </a:solidFill>
                <a:effectLst/>
                <a:latin typeface="erdana"/>
              </a:rPr>
              <a:t>Example of Java </a:t>
            </a:r>
            <a:r>
              <a:rPr lang="en-US" sz="3600" b="0" i="0" dirty="0" err="1">
                <a:solidFill>
                  <a:srgbClr val="610B4B"/>
                </a:solidFill>
                <a:effectLst/>
                <a:latin typeface="erdana"/>
              </a:rPr>
              <a:t>BufferedInputStream</a:t>
            </a:r>
            <a:endParaRPr lang="en-US" sz="3600" dirty="0"/>
          </a:p>
        </p:txBody>
      </p:sp>
      <p:sp>
        <p:nvSpPr>
          <p:cNvPr id="5" name="TextBox 4">
            <a:extLst>
              <a:ext uri="{FF2B5EF4-FFF2-40B4-BE49-F238E27FC236}">
                <a16:creationId xmlns:a16="http://schemas.microsoft.com/office/drawing/2014/main" id="{53F96820-5C4F-17C3-B52B-D31A91EFF6BA}"/>
              </a:ext>
            </a:extLst>
          </p:cNvPr>
          <p:cNvSpPr txBox="1"/>
          <p:nvPr/>
        </p:nvSpPr>
        <p:spPr>
          <a:xfrm>
            <a:off x="838200" y="877456"/>
            <a:ext cx="7509164" cy="4247317"/>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BufferedInputStreamExample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try</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 fin=</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BufferedInputStream</a:t>
            </a:r>
            <a:r>
              <a:rPr lang="en-US" b="0" i="0" dirty="0">
                <a:solidFill>
                  <a:srgbClr val="000000"/>
                </a:solidFill>
                <a:effectLst/>
                <a:latin typeface="inter-regular"/>
              </a:rPr>
              <a:t> bin=</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BufferedInputStream</a:t>
            </a:r>
            <a:r>
              <a:rPr lang="en-US" b="0" i="0" dirty="0">
                <a:solidFill>
                  <a:srgbClr val="000000"/>
                </a:solidFill>
                <a:effectLst/>
                <a:latin typeface="inter-regular"/>
              </a:rPr>
              <a:t>(fin);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err="1">
                <a:solidFill>
                  <a:srgbClr val="000000"/>
                </a:solidFill>
                <a:effectLst/>
                <a:latin typeface="inter-regular"/>
              </a:rPr>
              <a:t>bin.read</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1" i="0" dirty="0">
                <a:solidFill>
                  <a:srgbClr val="006699"/>
                </a:solidFill>
                <a:effectLst/>
                <a:latin typeface="inter-regular"/>
              </a:rPr>
              <a:t>char</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bin.close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fin.close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catch</a:t>
            </a:r>
            <a:r>
              <a:rPr lang="en-US" b="0" i="0" dirty="0">
                <a:solidFill>
                  <a:srgbClr val="000000"/>
                </a:solidFill>
                <a:effectLst/>
                <a:latin typeface="inter-regular"/>
              </a:rPr>
              <a:t>(Exception e){</a:t>
            </a:r>
            <a:r>
              <a:rPr lang="en-US" b="0" i="0" dirty="0" err="1">
                <a:solidFill>
                  <a:srgbClr val="000000"/>
                </a:solidFill>
                <a:effectLst/>
                <a:latin typeface="inter-regular"/>
              </a:rPr>
              <a:t>System.out.println</a:t>
            </a:r>
            <a:r>
              <a:rPr lang="en-US" b="0" i="0" dirty="0">
                <a:solidFill>
                  <a:srgbClr val="000000"/>
                </a:solidFill>
                <a:effectLst/>
                <a:latin typeface="inter-regular"/>
              </a:rPr>
              <a:t>(e);}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7610975C-7D03-6C9C-003D-834E8BBAF39E}"/>
              </a:ext>
            </a:extLst>
          </p:cNvPr>
          <p:cNvSpPr txBox="1"/>
          <p:nvPr/>
        </p:nvSpPr>
        <p:spPr>
          <a:xfrm>
            <a:off x="838200" y="5334213"/>
            <a:ext cx="7509164" cy="1477328"/>
          </a:xfrm>
          <a:prstGeom prst="rect">
            <a:avLst/>
          </a:prstGeom>
          <a:noFill/>
          <a:ln>
            <a:solidFill>
              <a:schemeClr val="tx1"/>
            </a:solidFill>
          </a:ln>
        </p:spPr>
        <p:txBody>
          <a:bodyPr wrap="square">
            <a:spAutoFit/>
          </a:bodyPr>
          <a:lstStyle/>
          <a:p>
            <a:r>
              <a:rPr lang="en-US" b="0" i="0" dirty="0">
                <a:solidFill>
                  <a:srgbClr val="333333"/>
                </a:solidFill>
                <a:effectLst/>
                <a:latin typeface="inter-regular"/>
              </a:rPr>
              <a:t>Here, we are assuming that you have following data in </a:t>
            </a:r>
            <a:r>
              <a:rPr lang="en-US" b="1" i="0" dirty="0">
                <a:solidFill>
                  <a:srgbClr val="333333"/>
                </a:solidFill>
                <a:effectLst/>
                <a:latin typeface="inter-bold"/>
              </a:rPr>
              <a:t>"testout.txt"</a:t>
            </a:r>
            <a:r>
              <a:rPr lang="en-US" b="0" i="0" dirty="0">
                <a:solidFill>
                  <a:srgbClr val="333333"/>
                </a:solidFill>
                <a:effectLst/>
                <a:latin typeface="inter-regular"/>
              </a:rPr>
              <a:t> file:</a:t>
            </a:r>
          </a:p>
          <a:p>
            <a:r>
              <a:rPr lang="en-US" dirty="0">
                <a:solidFill>
                  <a:srgbClr val="333333"/>
                </a:solidFill>
                <a:latin typeface="inter-regular"/>
              </a:rPr>
              <a:t>Welcome to NSU</a:t>
            </a:r>
          </a:p>
          <a:p>
            <a:endParaRPr lang="en-US" dirty="0">
              <a:solidFill>
                <a:srgbClr val="333333"/>
              </a:solidFill>
              <a:latin typeface="inter-regular"/>
            </a:endParaRPr>
          </a:p>
          <a:p>
            <a:r>
              <a:rPr lang="en-US" dirty="0">
                <a:solidFill>
                  <a:srgbClr val="333333"/>
                </a:solidFill>
                <a:latin typeface="inter-regular"/>
              </a:rPr>
              <a:t>Output:</a:t>
            </a:r>
          </a:p>
          <a:p>
            <a:r>
              <a:rPr lang="en-US" dirty="0">
                <a:solidFill>
                  <a:srgbClr val="333333"/>
                </a:solidFill>
                <a:latin typeface="inter-regular"/>
              </a:rPr>
              <a:t>Welcome to NSU</a:t>
            </a:r>
            <a:endParaRPr lang="en-US" dirty="0"/>
          </a:p>
        </p:txBody>
      </p:sp>
      <p:sp>
        <p:nvSpPr>
          <p:cNvPr id="8" name="Slide Number Placeholder 7">
            <a:extLst>
              <a:ext uri="{FF2B5EF4-FFF2-40B4-BE49-F238E27FC236}">
                <a16:creationId xmlns:a16="http://schemas.microsoft.com/office/drawing/2014/main" id="{BB50479C-BD1B-97AF-8876-3A873F56D017}"/>
              </a:ext>
            </a:extLst>
          </p:cNvPr>
          <p:cNvSpPr>
            <a:spLocks noGrp="1"/>
          </p:cNvSpPr>
          <p:nvPr>
            <p:ph type="sldNum" sz="quarter" idx="12"/>
          </p:nvPr>
        </p:nvSpPr>
        <p:spPr/>
        <p:txBody>
          <a:bodyPr/>
          <a:lstStyle/>
          <a:p>
            <a:fld id="{C807222D-A36D-46C1-88CD-4F05950CEC11}" type="slidenum">
              <a:rPr lang="en-US" smtClean="0"/>
              <a:t>20</a:t>
            </a:fld>
            <a:endParaRPr lang="en-US"/>
          </a:p>
        </p:txBody>
      </p:sp>
    </p:spTree>
    <p:extLst>
      <p:ext uri="{BB962C8B-B14F-4D97-AF65-F5344CB8AC3E}">
        <p14:creationId xmlns:p14="http://schemas.microsoft.com/office/powerpoint/2010/main" val="2071592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39F-1077-F94F-0AF5-0FDFDCB8361E}"/>
              </a:ext>
            </a:extLst>
          </p:cNvPr>
          <p:cNvSpPr>
            <a:spLocks noGrp="1"/>
          </p:cNvSpPr>
          <p:nvPr>
            <p:ph type="title"/>
          </p:nvPr>
        </p:nvSpPr>
        <p:spPr>
          <a:xfrm>
            <a:off x="838200" y="365126"/>
            <a:ext cx="10515600" cy="315912"/>
          </a:xfrm>
        </p:spPr>
        <p:txBody>
          <a:bodyPr>
            <a:noAutofit/>
          </a:bodyPr>
          <a:lstStyle/>
          <a:p>
            <a:r>
              <a:rPr lang="en-US" sz="3400" b="0" i="0" dirty="0">
                <a:solidFill>
                  <a:srgbClr val="610B38"/>
                </a:solidFill>
                <a:effectLst/>
                <a:latin typeface="erdana"/>
              </a:rPr>
              <a:t>Java </a:t>
            </a:r>
            <a:r>
              <a:rPr lang="en-US" sz="3400" b="0" i="0" dirty="0" err="1">
                <a:solidFill>
                  <a:srgbClr val="610B38"/>
                </a:solidFill>
                <a:effectLst/>
                <a:latin typeface="erdana"/>
              </a:rPr>
              <a:t>SequenceInputStream</a:t>
            </a:r>
            <a:r>
              <a:rPr lang="en-US" sz="3400" b="0" i="0" dirty="0">
                <a:solidFill>
                  <a:srgbClr val="610B38"/>
                </a:solidFill>
                <a:effectLst/>
                <a:latin typeface="erdana"/>
              </a:rPr>
              <a:t> Class</a:t>
            </a:r>
            <a:endParaRPr lang="en-US" sz="3400" dirty="0"/>
          </a:p>
        </p:txBody>
      </p:sp>
      <p:sp>
        <p:nvSpPr>
          <p:cNvPr id="3" name="Content Placeholder 2">
            <a:extLst>
              <a:ext uri="{FF2B5EF4-FFF2-40B4-BE49-F238E27FC236}">
                <a16:creationId xmlns:a16="http://schemas.microsoft.com/office/drawing/2014/main" id="{F96492C5-B3F3-10C6-C518-7D355EBAFF83}"/>
              </a:ext>
            </a:extLst>
          </p:cNvPr>
          <p:cNvSpPr>
            <a:spLocks noGrp="1"/>
          </p:cNvSpPr>
          <p:nvPr>
            <p:ph idx="1"/>
          </p:nvPr>
        </p:nvSpPr>
        <p:spPr>
          <a:xfrm>
            <a:off x="838200" y="892752"/>
            <a:ext cx="10515600" cy="4351338"/>
          </a:xfrm>
        </p:spPr>
        <p:txBody>
          <a:bodyPr>
            <a:normAutofit/>
          </a:bodyPr>
          <a:lstStyle/>
          <a:p>
            <a:pPr algn="just"/>
            <a:r>
              <a:rPr lang="en-US" sz="2400" dirty="0">
                <a:solidFill>
                  <a:srgbClr val="008000"/>
                </a:solidFill>
                <a:latin typeface="inter-regular"/>
              </a:rPr>
              <a:t>Java </a:t>
            </a:r>
            <a:r>
              <a:rPr lang="en-US" sz="2400" b="0" i="0" dirty="0" err="1">
                <a:solidFill>
                  <a:srgbClr val="333333"/>
                </a:solidFill>
                <a:effectLst/>
                <a:latin typeface="inter-regular"/>
              </a:rPr>
              <a:t>SequenceInputStream</a:t>
            </a:r>
            <a:r>
              <a:rPr lang="en-US" sz="2400" b="0" i="0" dirty="0">
                <a:solidFill>
                  <a:srgbClr val="333333"/>
                </a:solidFill>
                <a:effectLst/>
                <a:latin typeface="inter-regular"/>
              </a:rPr>
              <a:t> </a:t>
            </a:r>
            <a:r>
              <a:rPr lang="en-US" sz="2400" dirty="0">
                <a:solidFill>
                  <a:srgbClr val="008000"/>
                </a:solidFill>
                <a:latin typeface="inter-regular"/>
              </a:rPr>
              <a:t>class </a:t>
            </a:r>
            <a:r>
              <a:rPr lang="en-US" sz="2400" b="0" i="0" dirty="0">
                <a:solidFill>
                  <a:srgbClr val="333333"/>
                </a:solidFill>
                <a:effectLst/>
                <a:latin typeface="inter-regular"/>
              </a:rPr>
              <a:t>is used to read data from multiple </a:t>
            </a:r>
            <a:r>
              <a:rPr lang="en-US" sz="2400" dirty="0">
                <a:solidFill>
                  <a:srgbClr val="008000"/>
                </a:solidFill>
                <a:latin typeface="inter-regular"/>
              </a:rPr>
              <a:t>streams</a:t>
            </a:r>
            <a:r>
              <a:rPr lang="en-US" sz="2400" b="0" i="0" dirty="0">
                <a:solidFill>
                  <a:srgbClr val="333333"/>
                </a:solidFill>
                <a:effectLst/>
                <a:latin typeface="inter-regular"/>
              </a:rPr>
              <a:t>. It reads data sequentially (one by one).</a:t>
            </a:r>
          </a:p>
          <a:p>
            <a:pPr algn="just"/>
            <a:r>
              <a:rPr lang="en-US" sz="2400" b="0" i="0" dirty="0">
                <a:solidFill>
                  <a:srgbClr val="610B38"/>
                </a:solidFill>
                <a:effectLst/>
                <a:latin typeface="erdana"/>
              </a:rPr>
              <a:t>Constructors of </a:t>
            </a:r>
            <a:r>
              <a:rPr lang="en-US" sz="2400" b="0" i="0" dirty="0" err="1">
                <a:solidFill>
                  <a:srgbClr val="610B38"/>
                </a:solidFill>
                <a:effectLst/>
                <a:latin typeface="erdana"/>
              </a:rPr>
              <a:t>SequenceInputStream</a:t>
            </a:r>
            <a:r>
              <a:rPr lang="en-US" sz="2400" b="0" i="0" dirty="0">
                <a:solidFill>
                  <a:srgbClr val="610B38"/>
                </a:solidFill>
                <a:effectLst/>
                <a:latin typeface="erdana"/>
              </a:rPr>
              <a:t> class:</a:t>
            </a:r>
          </a:p>
          <a:p>
            <a:pPr algn="just"/>
            <a:endParaRPr lang="en-US" sz="1600" b="0" i="0" dirty="0">
              <a:solidFill>
                <a:srgbClr val="610B38"/>
              </a:solidFill>
              <a:effectLst/>
              <a:latin typeface="erdana"/>
            </a:endParaRPr>
          </a:p>
          <a:p>
            <a:pPr algn="just"/>
            <a:endParaRPr lang="en-US" sz="1600" dirty="0">
              <a:solidFill>
                <a:srgbClr val="610B38"/>
              </a:solidFill>
              <a:latin typeface="erdana"/>
            </a:endParaRPr>
          </a:p>
          <a:p>
            <a:pPr algn="just"/>
            <a:endParaRPr lang="en-US" sz="1600" b="0" i="0" dirty="0">
              <a:solidFill>
                <a:srgbClr val="610B38"/>
              </a:solidFill>
              <a:effectLst/>
              <a:latin typeface="erdana"/>
            </a:endParaRPr>
          </a:p>
          <a:p>
            <a:pPr algn="just"/>
            <a:endParaRPr lang="en-US" sz="1600" dirty="0">
              <a:solidFill>
                <a:srgbClr val="610B38"/>
              </a:solidFill>
              <a:latin typeface="erdana"/>
            </a:endParaRPr>
          </a:p>
          <a:p>
            <a:pPr algn="just"/>
            <a:endParaRPr lang="en-US" sz="1600" b="0" i="0" dirty="0">
              <a:solidFill>
                <a:srgbClr val="610B38"/>
              </a:solidFill>
              <a:effectLst/>
              <a:latin typeface="erdana"/>
            </a:endParaRPr>
          </a:p>
          <a:p>
            <a:pPr algn="just"/>
            <a:endParaRPr lang="en-US" sz="1600" dirty="0">
              <a:solidFill>
                <a:srgbClr val="610B38"/>
              </a:solidFill>
              <a:latin typeface="erdana"/>
            </a:endParaRPr>
          </a:p>
          <a:p>
            <a:pPr algn="just"/>
            <a:r>
              <a:rPr lang="en-US" sz="2300" b="0" i="0" dirty="0">
                <a:solidFill>
                  <a:srgbClr val="610B38"/>
                </a:solidFill>
                <a:effectLst/>
                <a:latin typeface="erdana"/>
              </a:rPr>
              <a:t>Methods of </a:t>
            </a:r>
            <a:r>
              <a:rPr lang="en-US" sz="2300" b="0" i="0" dirty="0" err="1">
                <a:solidFill>
                  <a:srgbClr val="610B38"/>
                </a:solidFill>
                <a:effectLst/>
                <a:latin typeface="erdana"/>
              </a:rPr>
              <a:t>SequenceInputStream</a:t>
            </a:r>
            <a:r>
              <a:rPr lang="en-US" sz="2300" b="0" i="0" dirty="0">
                <a:solidFill>
                  <a:srgbClr val="610B38"/>
                </a:solidFill>
                <a:effectLst/>
                <a:latin typeface="erdana"/>
              </a:rPr>
              <a:t> class</a:t>
            </a:r>
          </a:p>
          <a:p>
            <a:pPr algn="just"/>
            <a:endParaRPr lang="en-US" sz="2400" b="0" i="0" dirty="0">
              <a:solidFill>
                <a:srgbClr val="610B38"/>
              </a:solidFill>
              <a:effectLst/>
              <a:latin typeface="erdana"/>
            </a:endParaRPr>
          </a:p>
          <a:p>
            <a:pPr algn="just"/>
            <a:endParaRPr lang="en-US" sz="2400" dirty="0"/>
          </a:p>
        </p:txBody>
      </p:sp>
      <p:graphicFrame>
        <p:nvGraphicFramePr>
          <p:cNvPr id="4" name="Table 3">
            <a:extLst>
              <a:ext uri="{FF2B5EF4-FFF2-40B4-BE49-F238E27FC236}">
                <a16:creationId xmlns:a16="http://schemas.microsoft.com/office/drawing/2014/main" id="{8C67ABE0-D330-2A57-E79E-3B03CABB5F55}"/>
              </a:ext>
            </a:extLst>
          </p:cNvPr>
          <p:cNvGraphicFramePr>
            <a:graphicFrameLocks noGrp="1"/>
          </p:cNvGraphicFramePr>
          <p:nvPr>
            <p:extLst>
              <p:ext uri="{D42A27DB-BD31-4B8C-83A1-F6EECF244321}">
                <p14:modId xmlns:p14="http://schemas.microsoft.com/office/powerpoint/2010/main" val="789524674"/>
              </p:ext>
            </p:extLst>
          </p:nvPr>
        </p:nvGraphicFramePr>
        <p:xfrm>
          <a:off x="838200" y="2169261"/>
          <a:ext cx="10845800" cy="1798320"/>
        </p:xfrm>
        <a:graphic>
          <a:graphicData uri="http://schemas.openxmlformats.org/drawingml/2006/table">
            <a:tbl>
              <a:tblPr/>
              <a:tblGrid>
                <a:gridCol w="5422900">
                  <a:extLst>
                    <a:ext uri="{9D8B030D-6E8A-4147-A177-3AD203B41FA5}">
                      <a16:colId xmlns:a16="http://schemas.microsoft.com/office/drawing/2014/main" val="3963157573"/>
                    </a:ext>
                  </a:extLst>
                </a:gridCol>
                <a:gridCol w="5422900">
                  <a:extLst>
                    <a:ext uri="{9D8B030D-6E8A-4147-A177-3AD203B41FA5}">
                      <a16:colId xmlns:a16="http://schemas.microsoft.com/office/drawing/2014/main" val="3782746435"/>
                    </a:ext>
                  </a:extLst>
                </a:gridCol>
              </a:tblGrid>
              <a:tr h="0">
                <a:tc>
                  <a:txBody>
                    <a:bodyPr/>
                    <a:lstStyle/>
                    <a:p>
                      <a:pPr algn="l" fontAlgn="t"/>
                      <a:r>
                        <a:rPr lang="en-US" u="none" strike="noStrike">
                          <a:solidFill>
                            <a:srgbClr val="008000"/>
                          </a:solidFill>
                          <a:effectLst/>
                          <a:latin typeface="times new roman" panose="02020603050405020304" pitchFamily="18" charset="0"/>
                          <a:hlinkClick r:id="rId2"/>
                        </a:rPr>
                        <a:t>Constructor</a:t>
                      </a:r>
                    </a:p>
                  </a:txBody>
                  <a:tcPr marT="91440" marB="91440">
                    <a:lnL w="7620" cap="flat" cmpd="sng" algn="ctr">
                      <a:solidFill>
                        <a:srgbClr val="A05392"/>
                      </a:solidFill>
                      <a:prstDash val="solid"/>
                      <a:round/>
                      <a:headEnd type="none" w="med" len="med"/>
                      <a:tailEnd type="none" w="med" len="med"/>
                    </a:lnL>
                    <a:lnR w="7620" cap="flat" cmpd="sng" algn="ctr">
                      <a:solidFill>
                        <a:srgbClr val="A05392"/>
                      </a:solidFill>
                      <a:prstDash val="solid"/>
                      <a:round/>
                      <a:headEnd type="none" w="med" len="med"/>
                      <a:tailEnd type="none" w="med" len="med"/>
                    </a:lnR>
                    <a:lnT w="7620" cap="flat" cmpd="sng" algn="ctr">
                      <a:solidFill>
                        <a:srgbClr val="A053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T="91440" marB="91440">
                    <a:lnL w="7620" cap="flat" cmpd="sng" algn="ctr">
                      <a:solidFill>
                        <a:srgbClr val="A05392"/>
                      </a:solidFill>
                      <a:prstDash val="solid"/>
                      <a:round/>
                      <a:headEnd type="none" w="med" len="med"/>
                      <a:tailEnd type="none" w="med" len="med"/>
                    </a:lnL>
                    <a:lnR w="7620" cap="flat" cmpd="sng" algn="ctr">
                      <a:solidFill>
                        <a:srgbClr val="A05392"/>
                      </a:solidFill>
                      <a:prstDash val="solid"/>
                      <a:round/>
                      <a:headEnd type="none" w="med" len="med"/>
                      <a:tailEnd type="none" w="med" len="med"/>
                    </a:lnR>
                    <a:lnT w="7620" cap="flat" cmpd="sng" algn="ctr">
                      <a:solidFill>
                        <a:srgbClr val="A0539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67715731"/>
                  </a:ext>
                </a:extLst>
              </a:tr>
              <a:tr h="0">
                <a:tc>
                  <a:txBody>
                    <a:bodyPr/>
                    <a:lstStyle/>
                    <a:p>
                      <a:pPr algn="just" fontAlgn="t"/>
                      <a:r>
                        <a:rPr lang="en-US">
                          <a:solidFill>
                            <a:srgbClr val="333333"/>
                          </a:solidFill>
                          <a:effectLst/>
                          <a:latin typeface="inter-regular"/>
                        </a:rPr>
                        <a:t>SequenceInputStream(InputStream s1, InputStream s2)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creates a new input stream by reading the data of two input stream in order, first s1 and then s2.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73273433"/>
                  </a:ext>
                </a:extLst>
              </a:tr>
              <a:tr h="0">
                <a:tc>
                  <a:txBody>
                    <a:bodyPr/>
                    <a:lstStyle/>
                    <a:p>
                      <a:pPr algn="just" fontAlgn="t"/>
                      <a:r>
                        <a:rPr lang="en-US">
                          <a:solidFill>
                            <a:srgbClr val="333333"/>
                          </a:solidFill>
                          <a:effectLst/>
                          <a:latin typeface="inter-regular"/>
                        </a:rPr>
                        <a:t>SequenceInputStream(Enumeration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creates a new input stream by reading the data of an enumeration whose type is </a:t>
                      </a:r>
                      <a:r>
                        <a:rPr lang="en-US" dirty="0" err="1">
                          <a:solidFill>
                            <a:srgbClr val="333333"/>
                          </a:solidFill>
                          <a:effectLst/>
                          <a:latin typeface="inter-regular"/>
                        </a:rPr>
                        <a:t>InputStream</a:t>
                      </a:r>
                      <a:r>
                        <a:rPr lang="en-US" dirty="0">
                          <a:solidFill>
                            <a:srgbClr val="333333"/>
                          </a:solidFill>
                          <a:effectLst/>
                          <a:latin typeface="inter-regular"/>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50098842"/>
                  </a:ext>
                </a:extLst>
              </a:tr>
            </a:tbl>
          </a:graphicData>
        </a:graphic>
      </p:graphicFrame>
      <p:graphicFrame>
        <p:nvGraphicFramePr>
          <p:cNvPr id="5" name="Table 4">
            <a:extLst>
              <a:ext uri="{FF2B5EF4-FFF2-40B4-BE49-F238E27FC236}">
                <a16:creationId xmlns:a16="http://schemas.microsoft.com/office/drawing/2014/main" id="{E61EF352-06FD-3861-0FC5-7F75A04C4FCF}"/>
              </a:ext>
            </a:extLst>
          </p:cNvPr>
          <p:cNvGraphicFramePr>
            <a:graphicFrameLocks noGrp="1"/>
          </p:cNvGraphicFramePr>
          <p:nvPr>
            <p:extLst>
              <p:ext uri="{D42A27DB-BD31-4B8C-83A1-F6EECF244321}">
                <p14:modId xmlns:p14="http://schemas.microsoft.com/office/powerpoint/2010/main" val="2620492721"/>
              </p:ext>
            </p:extLst>
          </p:nvPr>
        </p:nvGraphicFramePr>
        <p:xfrm>
          <a:off x="838201" y="4699159"/>
          <a:ext cx="11068768" cy="1889760"/>
        </p:xfrm>
        <a:graphic>
          <a:graphicData uri="http://schemas.openxmlformats.org/drawingml/2006/table">
            <a:tbl>
              <a:tblPr/>
              <a:tblGrid>
                <a:gridCol w="3319072">
                  <a:extLst>
                    <a:ext uri="{9D8B030D-6E8A-4147-A177-3AD203B41FA5}">
                      <a16:colId xmlns:a16="http://schemas.microsoft.com/office/drawing/2014/main" val="2768591736"/>
                    </a:ext>
                  </a:extLst>
                </a:gridCol>
                <a:gridCol w="7749696">
                  <a:extLst>
                    <a:ext uri="{9D8B030D-6E8A-4147-A177-3AD203B41FA5}">
                      <a16:colId xmlns:a16="http://schemas.microsoft.com/office/drawing/2014/main" val="3901655707"/>
                    </a:ext>
                  </a:extLst>
                </a:gridCol>
              </a:tblGrid>
              <a:tr h="0">
                <a:tc>
                  <a:txBody>
                    <a:bodyPr/>
                    <a:lstStyle/>
                    <a:p>
                      <a:pPr algn="l" fontAlgn="t"/>
                      <a:r>
                        <a:rPr lang="en-US" sz="1600">
                          <a:solidFill>
                            <a:srgbClr val="000000"/>
                          </a:solidFill>
                          <a:effectLst/>
                          <a:latin typeface="times new roman" panose="02020603050405020304" pitchFamily="18" charset="0"/>
                        </a:rPr>
                        <a:t>Method</a:t>
                      </a:r>
                    </a:p>
                  </a:txBody>
                  <a:tcPr marT="91440" marB="91440">
                    <a:lnL w="7620" cap="flat" cmpd="sng" algn="ctr">
                      <a:solidFill>
                        <a:srgbClr val="F83B77"/>
                      </a:solidFill>
                      <a:prstDash val="solid"/>
                      <a:round/>
                      <a:headEnd type="none" w="med" len="med"/>
                      <a:tailEnd type="none" w="med" len="med"/>
                    </a:lnL>
                    <a:lnR w="7620" cap="flat" cmpd="sng" algn="ctr">
                      <a:solidFill>
                        <a:srgbClr val="F83B77"/>
                      </a:solidFill>
                      <a:prstDash val="solid"/>
                      <a:round/>
                      <a:headEnd type="none" w="med" len="med"/>
                      <a:tailEnd type="none" w="med" len="med"/>
                    </a:lnR>
                    <a:lnT w="7620" cap="flat" cmpd="sng" algn="ctr">
                      <a:solidFill>
                        <a:srgbClr val="F83B7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times new roman" panose="02020603050405020304" pitchFamily="18" charset="0"/>
                        </a:rPr>
                        <a:t>Description</a:t>
                      </a:r>
                    </a:p>
                  </a:txBody>
                  <a:tcPr marT="91440" marB="91440">
                    <a:lnL w="7620" cap="flat" cmpd="sng" algn="ctr">
                      <a:solidFill>
                        <a:srgbClr val="F83B77"/>
                      </a:solidFill>
                      <a:prstDash val="solid"/>
                      <a:round/>
                      <a:headEnd type="none" w="med" len="med"/>
                      <a:tailEnd type="none" w="med" len="med"/>
                    </a:lnL>
                    <a:lnR w="7620" cap="flat" cmpd="sng" algn="ctr">
                      <a:solidFill>
                        <a:srgbClr val="F83B77"/>
                      </a:solidFill>
                      <a:prstDash val="solid"/>
                      <a:round/>
                      <a:headEnd type="none" w="med" len="med"/>
                      <a:tailEnd type="none" w="med" len="med"/>
                    </a:lnR>
                    <a:lnT w="7620" cap="flat" cmpd="sng" algn="ctr">
                      <a:solidFill>
                        <a:srgbClr val="F83B7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51644186"/>
                  </a:ext>
                </a:extLst>
              </a:tr>
              <a:tr h="0">
                <a:tc>
                  <a:txBody>
                    <a:bodyPr/>
                    <a:lstStyle/>
                    <a:p>
                      <a:pPr algn="just" fontAlgn="t"/>
                      <a:r>
                        <a:rPr lang="en-US" sz="1600">
                          <a:solidFill>
                            <a:srgbClr val="333333"/>
                          </a:solidFill>
                          <a:effectLst/>
                          <a:latin typeface="inter-regular"/>
                        </a:rPr>
                        <a:t>int read()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read the next byte of data from the input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35574913"/>
                  </a:ext>
                </a:extLst>
              </a:tr>
              <a:tr h="0">
                <a:tc>
                  <a:txBody>
                    <a:bodyPr/>
                    <a:lstStyle/>
                    <a:p>
                      <a:pPr algn="just" fontAlgn="t"/>
                      <a:r>
                        <a:rPr lang="en-US" sz="1600">
                          <a:solidFill>
                            <a:srgbClr val="333333"/>
                          </a:solidFill>
                          <a:effectLst/>
                          <a:latin typeface="inter-regular"/>
                        </a:rPr>
                        <a:t>int read(byte[] ary, int off, int len)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read </a:t>
                      </a:r>
                      <a:r>
                        <a:rPr lang="en-US" sz="1600" dirty="0" err="1">
                          <a:solidFill>
                            <a:srgbClr val="333333"/>
                          </a:solidFill>
                          <a:effectLst/>
                          <a:latin typeface="inter-regular"/>
                        </a:rPr>
                        <a:t>len</a:t>
                      </a:r>
                      <a:r>
                        <a:rPr lang="en-US" sz="1600" dirty="0">
                          <a:solidFill>
                            <a:srgbClr val="333333"/>
                          </a:solidFill>
                          <a:effectLst/>
                          <a:latin typeface="inter-regular"/>
                        </a:rPr>
                        <a:t> bytes of data from the input stream into the </a:t>
                      </a:r>
                      <a:r>
                        <a:rPr lang="en-US" sz="1600" u="none" strike="noStrike" dirty="0">
                          <a:solidFill>
                            <a:srgbClr val="008000"/>
                          </a:solidFill>
                          <a:effectLst/>
                          <a:latin typeface="inter-regular"/>
                        </a:rPr>
                        <a:t>array </a:t>
                      </a:r>
                      <a:r>
                        <a:rPr lang="en-US" sz="1600" dirty="0">
                          <a:solidFill>
                            <a:srgbClr val="333333"/>
                          </a:solidFill>
                          <a:effectLst/>
                          <a:latin typeface="inter-regular"/>
                        </a:rPr>
                        <a:t>of bytes.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37111970"/>
                  </a:ext>
                </a:extLst>
              </a:tr>
              <a:tr h="0">
                <a:tc>
                  <a:txBody>
                    <a:bodyPr/>
                    <a:lstStyle/>
                    <a:p>
                      <a:pPr algn="just" fontAlgn="t"/>
                      <a:r>
                        <a:rPr lang="en-US" sz="1600">
                          <a:solidFill>
                            <a:srgbClr val="333333"/>
                          </a:solidFill>
                          <a:effectLst/>
                          <a:latin typeface="inter-regular"/>
                        </a:rPr>
                        <a:t>int available()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used to return the maximum number of byte that can be read from an input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6888568"/>
                  </a:ext>
                </a:extLst>
              </a:tr>
              <a:tr h="0">
                <a:tc>
                  <a:txBody>
                    <a:bodyPr/>
                    <a:lstStyle/>
                    <a:p>
                      <a:pPr algn="just" fontAlgn="t"/>
                      <a:r>
                        <a:rPr lang="en-US" sz="1600" dirty="0">
                          <a:solidFill>
                            <a:srgbClr val="333333"/>
                          </a:solidFill>
                          <a:effectLst/>
                          <a:latin typeface="inter-regular"/>
                        </a:rPr>
                        <a:t>void close()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close the input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95501616"/>
                  </a:ext>
                </a:extLst>
              </a:tr>
            </a:tbl>
          </a:graphicData>
        </a:graphic>
      </p:graphicFrame>
      <p:sp>
        <p:nvSpPr>
          <p:cNvPr id="6" name="Slide Number Placeholder 5">
            <a:extLst>
              <a:ext uri="{FF2B5EF4-FFF2-40B4-BE49-F238E27FC236}">
                <a16:creationId xmlns:a16="http://schemas.microsoft.com/office/drawing/2014/main" id="{7D8511EF-48E7-D296-57C3-5A36C2F79F75}"/>
              </a:ext>
            </a:extLst>
          </p:cNvPr>
          <p:cNvSpPr>
            <a:spLocks noGrp="1"/>
          </p:cNvSpPr>
          <p:nvPr>
            <p:ph type="sldNum" sz="quarter" idx="12"/>
          </p:nvPr>
        </p:nvSpPr>
        <p:spPr/>
        <p:txBody>
          <a:bodyPr/>
          <a:lstStyle/>
          <a:p>
            <a:fld id="{C807222D-A36D-46C1-88CD-4F05950CEC11}" type="slidenum">
              <a:rPr lang="en-US" smtClean="0"/>
              <a:t>21</a:t>
            </a:fld>
            <a:endParaRPr lang="en-US"/>
          </a:p>
        </p:txBody>
      </p:sp>
    </p:spTree>
    <p:extLst>
      <p:ext uri="{BB962C8B-B14F-4D97-AF65-F5344CB8AC3E}">
        <p14:creationId xmlns:p14="http://schemas.microsoft.com/office/powerpoint/2010/main" val="358023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D27A-3612-E494-47B9-F4A342916F0B}"/>
              </a:ext>
            </a:extLst>
          </p:cNvPr>
          <p:cNvSpPr>
            <a:spLocks noGrp="1"/>
          </p:cNvSpPr>
          <p:nvPr>
            <p:ph type="title"/>
          </p:nvPr>
        </p:nvSpPr>
        <p:spPr>
          <a:xfrm>
            <a:off x="838200" y="88034"/>
            <a:ext cx="10515600" cy="493857"/>
          </a:xfrm>
        </p:spPr>
        <p:txBody>
          <a:bodyPr>
            <a:normAutofit fontScale="90000"/>
          </a:bodyPr>
          <a:lstStyle/>
          <a:p>
            <a:r>
              <a:rPr lang="en-US" sz="3200" b="0" i="0" dirty="0">
                <a:solidFill>
                  <a:srgbClr val="610B38"/>
                </a:solidFill>
                <a:effectLst/>
                <a:latin typeface="erdana"/>
              </a:rPr>
              <a:t>Java </a:t>
            </a:r>
            <a:r>
              <a:rPr lang="en-US" sz="3200" b="0" i="0" dirty="0" err="1">
                <a:solidFill>
                  <a:srgbClr val="610B38"/>
                </a:solidFill>
                <a:effectLst/>
                <a:latin typeface="erdana"/>
              </a:rPr>
              <a:t>SequenceInputStream</a:t>
            </a:r>
            <a:r>
              <a:rPr lang="en-US" sz="3200" b="0" i="0" dirty="0">
                <a:solidFill>
                  <a:srgbClr val="610B38"/>
                </a:solidFill>
                <a:effectLst/>
                <a:latin typeface="erdana"/>
              </a:rPr>
              <a:t> Example</a:t>
            </a:r>
            <a:endParaRPr lang="en-US" sz="3200" dirty="0"/>
          </a:p>
        </p:txBody>
      </p:sp>
      <p:sp>
        <p:nvSpPr>
          <p:cNvPr id="5" name="TextBox 4">
            <a:extLst>
              <a:ext uri="{FF2B5EF4-FFF2-40B4-BE49-F238E27FC236}">
                <a16:creationId xmlns:a16="http://schemas.microsoft.com/office/drawing/2014/main" id="{5CAE4156-3B66-40CE-DC16-1892B139AAFE}"/>
              </a:ext>
            </a:extLst>
          </p:cNvPr>
          <p:cNvSpPr txBox="1"/>
          <p:nvPr/>
        </p:nvSpPr>
        <p:spPr>
          <a:xfrm>
            <a:off x="894773" y="581891"/>
            <a:ext cx="10402454" cy="4247317"/>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InputStreamExample</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Exception{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 input1=</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a:t>
            </a:r>
            <a:r>
              <a:rPr lang="en-US" b="0" i="0" dirty="0">
                <a:solidFill>
                  <a:srgbClr val="0000FF"/>
                </a:solidFill>
                <a:effectLst/>
                <a:latin typeface="inter-regular"/>
              </a:rPr>
              <a:t>"D:\\testin.txt"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 input2=</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SequenceInputStream</a:t>
            </a:r>
            <a:r>
              <a:rPr lang="en-US" b="0" i="0" dirty="0">
                <a:solidFill>
                  <a:srgbClr val="000000"/>
                </a:solidFill>
                <a:effectLst/>
                <a:latin typeface="inter-regular"/>
              </a:rPr>
              <a:t> </a:t>
            </a:r>
            <a:r>
              <a:rPr lang="en-US" b="0" i="0" dirty="0" err="1">
                <a:solidFill>
                  <a:srgbClr val="000000"/>
                </a:solidFill>
                <a:effectLst/>
                <a:latin typeface="inter-regular"/>
              </a:rPr>
              <a:t>inst</a:t>
            </a:r>
            <a:r>
              <a:rPr lang="en-US" b="0" i="0" dirty="0">
                <a:solidFill>
                  <a:srgbClr val="000000"/>
                </a:solidFill>
                <a:effectLst/>
                <a:latin typeface="inter-regular"/>
              </a:rPr>
              <a: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SequenceInputStream</a:t>
            </a:r>
            <a:r>
              <a:rPr lang="en-US" b="0" i="0" dirty="0">
                <a:solidFill>
                  <a:srgbClr val="000000"/>
                </a:solidFill>
                <a:effectLst/>
                <a:latin typeface="inter-regular"/>
              </a:rPr>
              <a:t>(input1, input2);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j;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((j=</a:t>
            </a:r>
            <a:r>
              <a:rPr lang="en-US" b="0" i="0" dirty="0" err="1">
                <a:solidFill>
                  <a:srgbClr val="000000"/>
                </a:solidFill>
                <a:effectLst/>
                <a:latin typeface="inter-regular"/>
              </a:rPr>
              <a:t>inst.read</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1" i="0" dirty="0">
                <a:solidFill>
                  <a:srgbClr val="006699"/>
                </a:solidFill>
                <a:effectLst/>
                <a:latin typeface="inter-regular"/>
              </a:rPr>
              <a:t>char</a:t>
            </a:r>
            <a:r>
              <a:rPr lang="en-US" b="0" i="0" dirty="0">
                <a:solidFill>
                  <a:srgbClr val="000000"/>
                </a:solidFill>
                <a:effectLst/>
                <a:latin typeface="inter-regular"/>
              </a:rPr>
              <a:t>)j);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inst.close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input1.close();    </a:t>
            </a:r>
          </a:p>
          <a:p>
            <a:pPr algn="just">
              <a:buFont typeface="+mj-lt"/>
              <a:buAutoNum type="arabicPeriod"/>
            </a:pPr>
            <a:r>
              <a:rPr lang="en-US" b="0" i="0" dirty="0">
                <a:solidFill>
                  <a:srgbClr val="000000"/>
                </a:solidFill>
                <a:effectLst/>
                <a:latin typeface="inter-regular"/>
              </a:rPr>
              <a:t>   input2.close();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07B86CFA-842B-03A9-8205-3D41221AD04E}"/>
              </a:ext>
            </a:extLst>
          </p:cNvPr>
          <p:cNvSpPr txBox="1"/>
          <p:nvPr/>
        </p:nvSpPr>
        <p:spPr>
          <a:xfrm>
            <a:off x="3084944" y="4003622"/>
            <a:ext cx="8072582" cy="646331"/>
          </a:xfrm>
          <a:prstGeom prst="rect">
            <a:avLst/>
          </a:prstGeom>
          <a:noFill/>
          <a:ln>
            <a:solidFill>
              <a:schemeClr val="tx1"/>
            </a:solidFill>
          </a:ln>
        </p:spPr>
        <p:txBody>
          <a:bodyPr wrap="square">
            <a:spAutoFit/>
          </a:bodyPr>
          <a:lstStyle/>
          <a:p>
            <a:r>
              <a:rPr lang="en-US" b="0" i="0" dirty="0">
                <a:solidFill>
                  <a:srgbClr val="333333"/>
                </a:solidFill>
                <a:effectLst/>
                <a:latin typeface="inter-regular"/>
              </a:rPr>
              <a:t>we are assuming that you have two files: testin.txt and testout.txt which have following information:</a:t>
            </a:r>
            <a:endParaRPr lang="en-US" dirty="0"/>
          </a:p>
        </p:txBody>
      </p:sp>
      <p:sp>
        <p:nvSpPr>
          <p:cNvPr id="8" name="Rectangle 1">
            <a:extLst>
              <a:ext uri="{FF2B5EF4-FFF2-40B4-BE49-F238E27FC236}">
                <a16:creationId xmlns:a16="http://schemas.microsoft.com/office/drawing/2014/main" id="{EAC0362B-00F3-9EC3-F0F6-C3BC7B39AFEC}"/>
              </a:ext>
            </a:extLst>
          </p:cNvPr>
          <p:cNvSpPr>
            <a:spLocks noChangeArrowheads="1"/>
          </p:cNvSpPr>
          <p:nvPr/>
        </p:nvSpPr>
        <p:spPr bwMode="auto">
          <a:xfrm>
            <a:off x="951346" y="5117028"/>
            <a:ext cx="8414327" cy="1600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inter-regular"/>
              </a:rPr>
              <a:t>testin.txt:</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Welcome to Java IO Programming. </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inter-regular"/>
              </a:rPr>
              <a:t>testout.txt:</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It is the example of Java </a:t>
            </a:r>
            <a:r>
              <a:rPr kumimoji="0" lang="en-US" altLang="en-US" sz="1400" b="0" i="0" u="none" strike="noStrike" cap="none" normalizeH="0" baseline="0" dirty="0" err="1">
                <a:ln>
                  <a:noFill/>
                </a:ln>
                <a:effectLst/>
                <a:latin typeface="Arial Unicode MS"/>
              </a:rPr>
              <a:t>SequenceInputStream</a:t>
            </a:r>
            <a:r>
              <a:rPr kumimoji="0" lang="en-US" altLang="en-US" sz="1400" b="0" i="0" u="none" strike="noStrike" cap="none" normalizeH="0" baseline="0" dirty="0">
                <a:ln>
                  <a:noFill/>
                </a:ln>
                <a:effectLst/>
                <a:latin typeface="Arial Unicode MS"/>
              </a:rPr>
              <a:t> class. </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inter-regular"/>
              </a:rPr>
              <a:t>After executing the program, you will get following output:</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inter-regular"/>
              </a:rPr>
              <a:t>Output:</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Welcome to Java IO Programming. It is the example of Java </a:t>
            </a:r>
            <a:r>
              <a:rPr kumimoji="0" lang="en-US" altLang="en-US" sz="1400" b="0" i="0" u="none" strike="noStrike" cap="none" normalizeH="0" baseline="0" dirty="0" err="1">
                <a:ln>
                  <a:noFill/>
                </a:ln>
                <a:effectLst/>
                <a:latin typeface="Arial Unicode MS"/>
              </a:rPr>
              <a:t>SequenceInputStream</a:t>
            </a:r>
            <a:r>
              <a:rPr kumimoji="0" lang="en-US" altLang="en-US" sz="1400" b="0" i="0" u="none" strike="noStrike" cap="none" normalizeH="0" baseline="0" dirty="0">
                <a:ln>
                  <a:noFill/>
                </a:ln>
                <a:effectLst/>
                <a:latin typeface="Arial Unicode MS"/>
              </a:rPr>
              <a:t> class.</a:t>
            </a:r>
            <a:endParaRPr kumimoji="0" lang="en-US" altLang="en-US" sz="1400" b="0" i="0" u="none" strike="noStrike" cap="none" normalizeH="0" baseline="0" dirty="0">
              <a:ln>
                <a:noFill/>
              </a:ln>
              <a:effectLst/>
              <a:latin typeface="Arial" panose="020B0604020202020204" pitchFamily="34" charset="0"/>
            </a:endParaRPr>
          </a:p>
        </p:txBody>
      </p:sp>
      <p:sp>
        <p:nvSpPr>
          <p:cNvPr id="9" name="Slide Number Placeholder 8">
            <a:extLst>
              <a:ext uri="{FF2B5EF4-FFF2-40B4-BE49-F238E27FC236}">
                <a16:creationId xmlns:a16="http://schemas.microsoft.com/office/drawing/2014/main" id="{DF84D49D-9205-572E-9ACF-AE2619C58AFE}"/>
              </a:ext>
            </a:extLst>
          </p:cNvPr>
          <p:cNvSpPr>
            <a:spLocks noGrp="1"/>
          </p:cNvSpPr>
          <p:nvPr>
            <p:ph type="sldNum" sz="quarter" idx="12"/>
          </p:nvPr>
        </p:nvSpPr>
        <p:spPr/>
        <p:txBody>
          <a:bodyPr/>
          <a:lstStyle/>
          <a:p>
            <a:fld id="{C807222D-A36D-46C1-88CD-4F05950CEC11}" type="slidenum">
              <a:rPr lang="en-US" smtClean="0"/>
              <a:t>22</a:t>
            </a:fld>
            <a:endParaRPr lang="en-US"/>
          </a:p>
        </p:txBody>
      </p:sp>
    </p:spTree>
    <p:extLst>
      <p:ext uri="{BB962C8B-B14F-4D97-AF65-F5344CB8AC3E}">
        <p14:creationId xmlns:p14="http://schemas.microsoft.com/office/powerpoint/2010/main" val="143167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4EE6-9BA0-F597-7DBD-A6B28953F3B4}"/>
              </a:ext>
            </a:extLst>
          </p:cNvPr>
          <p:cNvSpPr>
            <a:spLocks noGrp="1"/>
          </p:cNvSpPr>
          <p:nvPr>
            <p:ph type="title"/>
          </p:nvPr>
        </p:nvSpPr>
        <p:spPr>
          <a:xfrm>
            <a:off x="221673" y="97270"/>
            <a:ext cx="11434617" cy="438439"/>
          </a:xfrm>
        </p:spPr>
        <p:txBody>
          <a:bodyPr>
            <a:normAutofit fontScale="90000"/>
          </a:bodyPr>
          <a:lstStyle/>
          <a:p>
            <a:r>
              <a:rPr lang="en-US" sz="3100" b="0" i="0" dirty="0">
                <a:solidFill>
                  <a:srgbClr val="610B38"/>
                </a:solidFill>
                <a:effectLst/>
                <a:latin typeface="erdana"/>
              </a:rPr>
              <a:t>Example that reads the data from two files and writes into another file</a:t>
            </a:r>
            <a:endParaRPr lang="en-US" sz="3100" dirty="0"/>
          </a:p>
        </p:txBody>
      </p:sp>
      <p:sp>
        <p:nvSpPr>
          <p:cNvPr id="5" name="TextBox 4">
            <a:extLst>
              <a:ext uri="{FF2B5EF4-FFF2-40B4-BE49-F238E27FC236}">
                <a16:creationId xmlns:a16="http://schemas.microsoft.com/office/drawing/2014/main" id="{CE94CAE8-56C9-7BC6-250D-0996B37E363F}"/>
              </a:ext>
            </a:extLst>
          </p:cNvPr>
          <p:cNvSpPr txBox="1"/>
          <p:nvPr/>
        </p:nvSpPr>
        <p:spPr>
          <a:xfrm>
            <a:off x="314037" y="535709"/>
            <a:ext cx="8386618" cy="5355312"/>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Input1{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Exception{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 fin1=</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a:t>
            </a:r>
            <a:r>
              <a:rPr lang="en-US" b="0" i="0" dirty="0">
                <a:solidFill>
                  <a:srgbClr val="0000FF"/>
                </a:solidFill>
                <a:effectLst/>
                <a:latin typeface="inter-regular"/>
              </a:rPr>
              <a:t>"D:\\testin1.txt"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 fin2=</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a:t>
            </a:r>
            <a:r>
              <a:rPr lang="en-US" b="0" i="0" dirty="0">
                <a:solidFill>
                  <a:srgbClr val="0000FF"/>
                </a:solidFill>
                <a:effectLst/>
                <a:latin typeface="inter-regular"/>
              </a:rPr>
              <a:t>"D:\\testin2.txt"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 </a:t>
            </a:r>
            <a:r>
              <a:rPr lang="en-US" b="0" i="0" dirty="0" err="1">
                <a:solidFill>
                  <a:srgbClr val="000000"/>
                </a:solidFill>
                <a:effectLst/>
                <a:latin typeface="inter-regular"/>
              </a:rPr>
              <a:t>fout</a:t>
            </a:r>
            <a:r>
              <a:rPr lang="en-US" b="0" i="0" dirty="0">
                <a:solidFill>
                  <a:srgbClr val="000000"/>
                </a:solidFill>
                <a:effectLst/>
                <a:latin typeface="inter-regular"/>
              </a:rPr>
              <a: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SequenceInputStream</a:t>
            </a:r>
            <a:r>
              <a:rPr lang="en-US" b="0" i="0" dirty="0">
                <a:solidFill>
                  <a:srgbClr val="000000"/>
                </a:solidFill>
                <a:effectLst/>
                <a:latin typeface="inter-regular"/>
              </a:rPr>
              <a:t> sis=</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SequenceInputStream</a:t>
            </a:r>
            <a:r>
              <a:rPr lang="en-US" b="0" i="0" dirty="0">
                <a:solidFill>
                  <a:srgbClr val="000000"/>
                </a:solidFill>
                <a:effectLst/>
                <a:latin typeface="inter-regular"/>
              </a:rPr>
              <a:t>(fin1,fin2);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err="1">
                <a:solidFill>
                  <a:srgbClr val="000000"/>
                </a:solidFill>
                <a:effectLst/>
                <a:latin typeface="inter-regular"/>
              </a:rPr>
              <a:t>sis.read</a:t>
            </a:r>
            <a:r>
              <a:rPr lang="en-US" b="0" i="0" dirty="0">
                <a:solidFill>
                  <a:srgbClr val="000000"/>
                </a:solidFill>
                <a:effectLst/>
                <a:latin typeface="inter-regular"/>
              </a:rPr>
              <a:t>())!=-</a:t>
            </a:r>
            <a:r>
              <a:rPr lang="en-US" b="0" i="0" dirty="0">
                <a:solidFill>
                  <a:srgbClr val="C00000"/>
                </a:solidFill>
                <a:effectLst/>
                <a:latin typeface="inter-regular"/>
              </a:rPr>
              <a:t>1</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fout.write</a:t>
            </a:r>
            <a:r>
              <a:rPr lang="en-US" b="0" i="0" dirty="0">
                <a:solidFill>
                  <a:srgbClr val="000000"/>
                </a:solidFill>
                <a:effectLst/>
                <a:latin typeface="inter-regular"/>
              </a:rPr>
              <a:t>(</a:t>
            </a:r>
            <a:r>
              <a:rPr lang="en-US" b="0" i="0" dirty="0" err="1">
                <a:solidFill>
                  <a:srgbClr val="000000"/>
                </a:solidFill>
                <a:effectLst/>
                <a:latin typeface="inter-regular"/>
              </a:rPr>
              <a:t>i</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sis.close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fout.close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fin1.close();      </a:t>
            </a:r>
          </a:p>
          <a:p>
            <a:pPr algn="just">
              <a:buFont typeface="+mj-lt"/>
              <a:buAutoNum type="arabicPeriod"/>
            </a:pPr>
            <a:r>
              <a:rPr lang="en-US" b="0" i="0" dirty="0">
                <a:solidFill>
                  <a:srgbClr val="000000"/>
                </a:solidFill>
                <a:effectLst/>
                <a:latin typeface="inter-regular"/>
              </a:rPr>
              <a:t>   fin2.close();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"Success.."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6" name="Rectangle 1">
            <a:extLst>
              <a:ext uri="{FF2B5EF4-FFF2-40B4-BE49-F238E27FC236}">
                <a16:creationId xmlns:a16="http://schemas.microsoft.com/office/drawing/2014/main" id="{F9281F9E-FBB5-BD5D-7F89-D166391C0CC1}"/>
              </a:ext>
            </a:extLst>
          </p:cNvPr>
          <p:cNvSpPr>
            <a:spLocks noChangeArrowheads="1"/>
          </p:cNvSpPr>
          <p:nvPr/>
        </p:nvSpPr>
        <p:spPr bwMode="auto">
          <a:xfrm>
            <a:off x="443345" y="5934670"/>
            <a:ext cx="6902467"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inter-regular"/>
              </a:rPr>
              <a:t>Output:</a:t>
            </a:r>
            <a:endParaRPr kumimoji="0" lang="en-US" altLang="en-US" sz="15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effectLst/>
                <a:latin typeface="Arial Unicode MS"/>
              </a:rPr>
              <a:t>Succeess</a:t>
            </a:r>
            <a:r>
              <a:rPr kumimoji="0" lang="en-US" altLang="en-US" sz="1500" b="0" i="0" u="none" strike="noStrike" cap="none" normalizeH="0" baseline="0" dirty="0">
                <a:ln>
                  <a:noFill/>
                </a:ln>
                <a:effectLst/>
                <a:latin typeface="Arial Unicode MS"/>
              </a:rPr>
              <a:t>... </a:t>
            </a:r>
            <a:endParaRPr kumimoji="0" lang="en-US" altLang="en-US" sz="15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inter-regular"/>
              </a:rPr>
              <a:t>testout.txt:</a:t>
            </a:r>
            <a:endParaRPr kumimoji="0" lang="en-US" altLang="en-US" sz="15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effectLst/>
                <a:latin typeface="inter-regular"/>
              </a:rPr>
              <a:t>Welcome to Java IO Programming. It is the example of Java </a:t>
            </a:r>
            <a:r>
              <a:rPr kumimoji="0" lang="en-US" altLang="en-US" sz="1500" b="0" i="0" u="none" strike="noStrike" cap="none" normalizeH="0" baseline="0" dirty="0" err="1">
                <a:ln>
                  <a:noFill/>
                </a:ln>
                <a:effectLst/>
                <a:latin typeface="inter-regular"/>
              </a:rPr>
              <a:t>SequenceInputStream</a:t>
            </a:r>
            <a:r>
              <a:rPr kumimoji="0" lang="en-US" altLang="en-US" sz="1500" b="0" i="0" u="none" strike="noStrike" cap="none" normalizeH="0" baseline="0" dirty="0">
                <a:ln>
                  <a:noFill/>
                </a:ln>
                <a:effectLst/>
                <a:latin typeface="inter-regular"/>
              </a:rPr>
              <a:t> </a:t>
            </a:r>
            <a:r>
              <a:rPr kumimoji="0" lang="en-US" altLang="en-US" sz="1500" b="1" i="0" u="none" strike="noStrike" cap="none" normalizeH="0" baseline="0" dirty="0">
                <a:ln>
                  <a:noFill/>
                </a:ln>
                <a:effectLst/>
                <a:latin typeface="inter-regular"/>
              </a:rPr>
              <a:t>class</a:t>
            </a:r>
            <a:r>
              <a:rPr kumimoji="0" lang="en-US" altLang="en-US" sz="1500" b="0" i="0" u="none" strike="noStrike" cap="none" normalizeH="0" baseline="0" dirty="0">
                <a:ln>
                  <a:noFill/>
                </a:ln>
                <a:effectLst/>
                <a:latin typeface="inter-regular"/>
              </a:rPr>
              <a:t>.  </a:t>
            </a:r>
          </a:p>
        </p:txBody>
      </p:sp>
      <p:sp>
        <p:nvSpPr>
          <p:cNvPr id="7" name="Slide Number Placeholder 6">
            <a:extLst>
              <a:ext uri="{FF2B5EF4-FFF2-40B4-BE49-F238E27FC236}">
                <a16:creationId xmlns:a16="http://schemas.microsoft.com/office/drawing/2014/main" id="{C6432463-FBFE-09A9-68A9-E1FAA06297D4}"/>
              </a:ext>
            </a:extLst>
          </p:cNvPr>
          <p:cNvSpPr>
            <a:spLocks noGrp="1"/>
          </p:cNvSpPr>
          <p:nvPr>
            <p:ph type="sldNum" sz="quarter" idx="12"/>
          </p:nvPr>
        </p:nvSpPr>
        <p:spPr/>
        <p:txBody>
          <a:bodyPr/>
          <a:lstStyle/>
          <a:p>
            <a:fld id="{C807222D-A36D-46C1-88CD-4F05950CEC11}" type="slidenum">
              <a:rPr lang="en-US" smtClean="0"/>
              <a:t>23</a:t>
            </a:fld>
            <a:endParaRPr lang="en-US"/>
          </a:p>
        </p:txBody>
      </p:sp>
    </p:spTree>
    <p:extLst>
      <p:ext uri="{BB962C8B-B14F-4D97-AF65-F5344CB8AC3E}">
        <p14:creationId xmlns:p14="http://schemas.microsoft.com/office/powerpoint/2010/main" val="2788757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1DCF-9A24-8C49-310B-38DBD9B60A3C}"/>
              </a:ext>
            </a:extLst>
          </p:cNvPr>
          <p:cNvSpPr>
            <a:spLocks noGrp="1"/>
          </p:cNvSpPr>
          <p:nvPr>
            <p:ph type="title"/>
          </p:nvPr>
        </p:nvSpPr>
        <p:spPr>
          <a:xfrm>
            <a:off x="838200" y="88035"/>
            <a:ext cx="10515600" cy="419966"/>
          </a:xfrm>
        </p:spPr>
        <p:txBody>
          <a:bodyPr>
            <a:normAutofit fontScale="90000"/>
          </a:bodyPr>
          <a:lstStyle/>
          <a:p>
            <a:r>
              <a:rPr lang="en-US" sz="3200" b="0" i="0" dirty="0">
                <a:solidFill>
                  <a:srgbClr val="610B38"/>
                </a:solidFill>
                <a:effectLst/>
                <a:latin typeface="erdana"/>
              </a:rPr>
              <a:t>Java </a:t>
            </a:r>
            <a:r>
              <a:rPr lang="en-US" sz="3200" b="0" i="0" dirty="0" err="1">
                <a:solidFill>
                  <a:srgbClr val="610B38"/>
                </a:solidFill>
                <a:effectLst/>
                <a:latin typeface="erdana"/>
              </a:rPr>
              <a:t>ByteArrayOutputStream</a:t>
            </a:r>
            <a:r>
              <a:rPr lang="en-US" sz="3200" b="0" i="0" dirty="0">
                <a:solidFill>
                  <a:srgbClr val="610B38"/>
                </a:solidFill>
                <a:effectLst/>
                <a:latin typeface="erdana"/>
              </a:rPr>
              <a:t> Class</a:t>
            </a:r>
            <a:endParaRPr lang="en-US" sz="3200" dirty="0"/>
          </a:p>
        </p:txBody>
      </p:sp>
      <p:sp>
        <p:nvSpPr>
          <p:cNvPr id="3" name="Content Placeholder 2">
            <a:extLst>
              <a:ext uri="{FF2B5EF4-FFF2-40B4-BE49-F238E27FC236}">
                <a16:creationId xmlns:a16="http://schemas.microsoft.com/office/drawing/2014/main" id="{4B986E9A-6EA2-263D-4CEA-7C396D861A87}"/>
              </a:ext>
            </a:extLst>
          </p:cNvPr>
          <p:cNvSpPr>
            <a:spLocks noGrp="1"/>
          </p:cNvSpPr>
          <p:nvPr>
            <p:ph idx="1"/>
          </p:nvPr>
        </p:nvSpPr>
        <p:spPr>
          <a:xfrm>
            <a:off x="431800" y="708025"/>
            <a:ext cx="10515600" cy="4351338"/>
          </a:xfrm>
        </p:spPr>
        <p:txBody>
          <a:bodyPr>
            <a:normAutofit/>
          </a:bodyPr>
          <a:lstStyle/>
          <a:p>
            <a:pPr algn="just"/>
            <a:r>
              <a:rPr lang="en-US" sz="2200" dirty="0"/>
              <a:t>J</a:t>
            </a:r>
            <a:r>
              <a:rPr lang="en-US" sz="2200" b="0" i="0" dirty="0">
                <a:solidFill>
                  <a:srgbClr val="333333"/>
                </a:solidFill>
                <a:effectLst/>
                <a:latin typeface="inter-regular"/>
              </a:rPr>
              <a:t>ava </a:t>
            </a:r>
            <a:r>
              <a:rPr lang="en-US" sz="2200" b="0" i="0" dirty="0" err="1">
                <a:solidFill>
                  <a:srgbClr val="333333"/>
                </a:solidFill>
                <a:effectLst/>
                <a:latin typeface="inter-regular"/>
              </a:rPr>
              <a:t>ByteArrayOutputStream</a:t>
            </a:r>
            <a:r>
              <a:rPr lang="en-US" sz="2200" b="0" i="0" dirty="0">
                <a:solidFill>
                  <a:srgbClr val="333333"/>
                </a:solidFill>
                <a:effectLst/>
                <a:latin typeface="inter-regular"/>
              </a:rPr>
              <a:t> class is used to </a:t>
            </a:r>
            <a:r>
              <a:rPr lang="en-US" sz="2200" b="1" i="0" dirty="0">
                <a:solidFill>
                  <a:srgbClr val="333333"/>
                </a:solidFill>
                <a:effectLst/>
                <a:latin typeface="inter-bold"/>
              </a:rPr>
              <a:t>write common data</a:t>
            </a:r>
            <a:r>
              <a:rPr lang="en-US" sz="2200" b="0" i="0" dirty="0">
                <a:solidFill>
                  <a:srgbClr val="333333"/>
                </a:solidFill>
                <a:effectLst/>
                <a:latin typeface="inter-regular"/>
              </a:rPr>
              <a:t> into multiple files. In this stream, the data is written into a byte </a:t>
            </a:r>
            <a:r>
              <a:rPr lang="en-US" sz="2200" dirty="0">
                <a:solidFill>
                  <a:srgbClr val="008000"/>
                </a:solidFill>
                <a:latin typeface="inter-regular"/>
              </a:rPr>
              <a:t>array </a:t>
            </a:r>
            <a:r>
              <a:rPr lang="en-US" sz="2200" b="0" i="0" dirty="0">
                <a:solidFill>
                  <a:srgbClr val="333333"/>
                </a:solidFill>
                <a:effectLst/>
                <a:latin typeface="inter-regular"/>
              </a:rPr>
              <a:t>which can be written to multiple streams later.</a:t>
            </a:r>
          </a:p>
          <a:p>
            <a:pPr algn="just"/>
            <a:r>
              <a:rPr lang="en-US" sz="2200" b="0" i="0" dirty="0">
                <a:solidFill>
                  <a:srgbClr val="333333"/>
                </a:solidFill>
                <a:effectLst/>
                <a:latin typeface="inter-regular"/>
              </a:rPr>
              <a:t>The </a:t>
            </a:r>
            <a:r>
              <a:rPr lang="en-US" sz="2200" b="0" i="0" dirty="0" err="1">
                <a:solidFill>
                  <a:srgbClr val="333333"/>
                </a:solidFill>
                <a:effectLst/>
                <a:latin typeface="inter-regular"/>
              </a:rPr>
              <a:t>ByteArrayOutputStream</a:t>
            </a:r>
            <a:r>
              <a:rPr lang="en-US" sz="2200" b="0" i="0" dirty="0">
                <a:solidFill>
                  <a:srgbClr val="333333"/>
                </a:solidFill>
                <a:effectLst/>
                <a:latin typeface="inter-regular"/>
              </a:rPr>
              <a:t> holds a copy of data and forwards it to multiple streams.</a:t>
            </a:r>
          </a:p>
          <a:p>
            <a:pPr algn="just"/>
            <a:r>
              <a:rPr lang="en-US" sz="2200" b="0" i="0" dirty="0">
                <a:solidFill>
                  <a:srgbClr val="333333"/>
                </a:solidFill>
                <a:effectLst/>
                <a:latin typeface="inter-regular"/>
              </a:rPr>
              <a:t>The buffer of </a:t>
            </a:r>
            <a:r>
              <a:rPr lang="en-US" sz="2200" b="0" i="0" dirty="0" err="1">
                <a:solidFill>
                  <a:srgbClr val="333333"/>
                </a:solidFill>
                <a:effectLst/>
                <a:latin typeface="inter-regular"/>
              </a:rPr>
              <a:t>ByteArrayOutputStream</a:t>
            </a:r>
            <a:r>
              <a:rPr lang="en-US" sz="2200" b="0" i="0" dirty="0">
                <a:solidFill>
                  <a:srgbClr val="333333"/>
                </a:solidFill>
                <a:effectLst/>
                <a:latin typeface="inter-regular"/>
              </a:rPr>
              <a:t> automatically grows according to data.</a:t>
            </a:r>
          </a:p>
          <a:p>
            <a:pPr algn="just"/>
            <a:r>
              <a:rPr lang="en-US" sz="2200" b="0" i="0" dirty="0">
                <a:solidFill>
                  <a:srgbClr val="610B38"/>
                </a:solidFill>
                <a:effectLst/>
                <a:latin typeface="inter-regular"/>
              </a:rPr>
              <a:t>Java </a:t>
            </a:r>
            <a:r>
              <a:rPr lang="en-US" sz="2200" b="0" i="0" dirty="0" err="1">
                <a:solidFill>
                  <a:srgbClr val="610B38"/>
                </a:solidFill>
                <a:effectLst/>
                <a:latin typeface="inter-regular"/>
              </a:rPr>
              <a:t>ByteArrayOutputStream</a:t>
            </a:r>
            <a:r>
              <a:rPr lang="en-US" sz="2200" b="0" i="0" dirty="0">
                <a:solidFill>
                  <a:srgbClr val="610B38"/>
                </a:solidFill>
                <a:effectLst/>
                <a:latin typeface="inter-regular"/>
              </a:rPr>
              <a:t> class constructors:</a:t>
            </a:r>
          </a:p>
          <a:p>
            <a:pPr algn="just"/>
            <a:endParaRPr lang="en-US" sz="2200" b="0" i="0" dirty="0">
              <a:solidFill>
                <a:srgbClr val="333333"/>
              </a:solidFill>
              <a:effectLst/>
              <a:latin typeface="inter-regular"/>
            </a:endParaRPr>
          </a:p>
          <a:p>
            <a:endParaRPr lang="en-US" sz="2200" dirty="0"/>
          </a:p>
        </p:txBody>
      </p:sp>
      <p:graphicFrame>
        <p:nvGraphicFramePr>
          <p:cNvPr id="4" name="Table 3">
            <a:extLst>
              <a:ext uri="{FF2B5EF4-FFF2-40B4-BE49-F238E27FC236}">
                <a16:creationId xmlns:a16="http://schemas.microsoft.com/office/drawing/2014/main" id="{E5049860-C63B-2AA8-C218-463B19231678}"/>
              </a:ext>
            </a:extLst>
          </p:cNvPr>
          <p:cNvGraphicFramePr>
            <a:graphicFrameLocks noGrp="1"/>
          </p:cNvGraphicFramePr>
          <p:nvPr>
            <p:extLst>
              <p:ext uri="{D42A27DB-BD31-4B8C-83A1-F6EECF244321}">
                <p14:modId xmlns:p14="http://schemas.microsoft.com/office/powerpoint/2010/main" val="1840137150"/>
              </p:ext>
            </p:extLst>
          </p:nvPr>
        </p:nvGraphicFramePr>
        <p:xfrm>
          <a:off x="838200" y="3258344"/>
          <a:ext cx="10629900" cy="2072640"/>
        </p:xfrm>
        <a:graphic>
          <a:graphicData uri="http://schemas.openxmlformats.org/drawingml/2006/table">
            <a:tbl>
              <a:tblPr/>
              <a:tblGrid>
                <a:gridCol w="5314950">
                  <a:extLst>
                    <a:ext uri="{9D8B030D-6E8A-4147-A177-3AD203B41FA5}">
                      <a16:colId xmlns:a16="http://schemas.microsoft.com/office/drawing/2014/main" val="1362526318"/>
                    </a:ext>
                  </a:extLst>
                </a:gridCol>
                <a:gridCol w="5314950">
                  <a:extLst>
                    <a:ext uri="{9D8B030D-6E8A-4147-A177-3AD203B41FA5}">
                      <a16:colId xmlns:a16="http://schemas.microsoft.com/office/drawing/2014/main" val="3577169139"/>
                    </a:ext>
                  </a:extLst>
                </a:gridCol>
              </a:tblGrid>
              <a:tr h="0">
                <a:tc>
                  <a:txBody>
                    <a:bodyPr/>
                    <a:lstStyle/>
                    <a:p>
                      <a:pPr algn="l" fontAlgn="t"/>
                      <a:r>
                        <a:rPr lang="en-US">
                          <a:solidFill>
                            <a:srgbClr val="000000"/>
                          </a:solidFill>
                          <a:effectLst/>
                          <a:latin typeface="times new roman" panose="02020603050405020304" pitchFamily="18" charset="0"/>
                        </a:rPr>
                        <a:t>Constructor</a:t>
                      </a:r>
                    </a:p>
                  </a:txBody>
                  <a:tcPr marT="91440" marB="91440">
                    <a:lnL w="7620" cap="flat" cmpd="sng" algn="ctr">
                      <a:solidFill>
                        <a:srgbClr val="30188F"/>
                      </a:solidFill>
                      <a:prstDash val="solid"/>
                      <a:round/>
                      <a:headEnd type="none" w="med" len="med"/>
                      <a:tailEnd type="none" w="med" len="med"/>
                    </a:lnL>
                    <a:lnR w="7620" cap="flat" cmpd="sng" algn="ctr">
                      <a:solidFill>
                        <a:srgbClr val="30188F"/>
                      </a:solidFill>
                      <a:prstDash val="solid"/>
                      <a:round/>
                      <a:headEnd type="none" w="med" len="med"/>
                      <a:tailEnd type="none" w="med" len="med"/>
                    </a:lnR>
                    <a:lnT w="7620" cap="flat" cmpd="sng" algn="ctr">
                      <a:solidFill>
                        <a:srgbClr val="30188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T="91440" marB="91440">
                    <a:lnL w="7620" cap="flat" cmpd="sng" algn="ctr">
                      <a:solidFill>
                        <a:srgbClr val="30188F"/>
                      </a:solidFill>
                      <a:prstDash val="solid"/>
                      <a:round/>
                      <a:headEnd type="none" w="med" len="med"/>
                      <a:tailEnd type="none" w="med" len="med"/>
                    </a:lnL>
                    <a:lnR w="7620" cap="flat" cmpd="sng" algn="ctr">
                      <a:solidFill>
                        <a:srgbClr val="30188F"/>
                      </a:solidFill>
                      <a:prstDash val="solid"/>
                      <a:round/>
                      <a:headEnd type="none" w="med" len="med"/>
                      <a:tailEnd type="none" w="med" len="med"/>
                    </a:lnR>
                    <a:lnT w="7620" cap="flat" cmpd="sng" algn="ctr">
                      <a:solidFill>
                        <a:srgbClr val="30188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299114178"/>
                  </a:ext>
                </a:extLst>
              </a:tr>
              <a:tr h="0">
                <a:tc>
                  <a:txBody>
                    <a:bodyPr/>
                    <a:lstStyle/>
                    <a:p>
                      <a:pPr algn="just" fontAlgn="t"/>
                      <a:r>
                        <a:rPr lang="en-US">
                          <a:solidFill>
                            <a:srgbClr val="333333"/>
                          </a:solidFill>
                          <a:effectLst/>
                          <a:latin typeface="inter-regular"/>
                        </a:rPr>
                        <a:t>ByteArrayOutputStream()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Creates a new byte array output stream</a:t>
                      </a:r>
                      <a:r>
                        <a:rPr lang="en-US" u="none" strike="noStrike" dirty="0">
                          <a:solidFill>
                            <a:srgbClr val="008000"/>
                          </a:solidFill>
                          <a:effectLst/>
                          <a:latin typeface="inter-regular"/>
                        </a:rPr>
                        <a:t> </a:t>
                      </a:r>
                      <a:r>
                        <a:rPr lang="en-US" dirty="0">
                          <a:solidFill>
                            <a:srgbClr val="333333"/>
                          </a:solidFill>
                          <a:effectLst/>
                          <a:latin typeface="inter-regular"/>
                        </a:rPr>
                        <a:t>with the initial capacity of 32 bytes, though its size increases if necessary.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92656358"/>
                  </a:ext>
                </a:extLst>
              </a:tr>
              <a:tr h="0">
                <a:tc>
                  <a:txBody>
                    <a:bodyPr/>
                    <a:lstStyle/>
                    <a:p>
                      <a:pPr algn="just" fontAlgn="t"/>
                      <a:r>
                        <a:rPr lang="en-US">
                          <a:solidFill>
                            <a:srgbClr val="333333"/>
                          </a:solidFill>
                          <a:effectLst/>
                          <a:latin typeface="inter-regular"/>
                        </a:rPr>
                        <a:t>ByteArrayOutputStream(int size)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Creates a new byte array output stream, with a buffer capacity of the specified size, in bytes.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49607949"/>
                  </a:ext>
                </a:extLst>
              </a:tr>
            </a:tbl>
          </a:graphicData>
        </a:graphic>
      </p:graphicFrame>
      <p:sp>
        <p:nvSpPr>
          <p:cNvPr id="5" name="Slide Number Placeholder 4">
            <a:extLst>
              <a:ext uri="{FF2B5EF4-FFF2-40B4-BE49-F238E27FC236}">
                <a16:creationId xmlns:a16="http://schemas.microsoft.com/office/drawing/2014/main" id="{AD20F28F-E863-9F04-772B-FA7201F4DA9A}"/>
              </a:ext>
            </a:extLst>
          </p:cNvPr>
          <p:cNvSpPr>
            <a:spLocks noGrp="1"/>
          </p:cNvSpPr>
          <p:nvPr>
            <p:ph type="sldNum" sz="quarter" idx="12"/>
          </p:nvPr>
        </p:nvSpPr>
        <p:spPr/>
        <p:txBody>
          <a:bodyPr/>
          <a:lstStyle/>
          <a:p>
            <a:fld id="{C807222D-A36D-46C1-88CD-4F05950CEC11}" type="slidenum">
              <a:rPr lang="en-US" smtClean="0"/>
              <a:t>24</a:t>
            </a:fld>
            <a:endParaRPr lang="en-US"/>
          </a:p>
        </p:txBody>
      </p:sp>
    </p:spTree>
    <p:extLst>
      <p:ext uri="{BB962C8B-B14F-4D97-AF65-F5344CB8AC3E}">
        <p14:creationId xmlns:p14="http://schemas.microsoft.com/office/powerpoint/2010/main" val="127726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8F370-7278-A578-F043-DC30D1CC505A}"/>
              </a:ext>
            </a:extLst>
          </p:cNvPr>
          <p:cNvSpPr>
            <a:spLocks noGrp="1"/>
          </p:cNvSpPr>
          <p:nvPr>
            <p:ph idx="1"/>
          </p:nvPr>
        </p:nvSpPr>
        <p:spPr>
          <a:xfrm>
            <a:off x="838200" y="914400"/>
            <a:ext cx="10515600" cy="5262563"/>
          </a:xfrm>
        </p:spPr>
        <p:txBody>
          <a:bodyPr/>
          <a:lstStyle/>
          <a:p>
            <a:r>
              <a:rPr lang="en-US" b="0" i="0" dirty="0">
                <a:solidFill>
                  <a:srgbClr val="610B38"/>
                </a:solidFill>
                <a:effectLst/>
                <a:latin typeface="erdana"/>
              </a:rPr>
              <a:t>Java </a:t>
            </a:r>
            <a:r>
              <a:rPr lang="en-US" b="0" i="0" dirty="0" err="1">
                <a:solidFill>
                  <a:srgbClr val="610B38"/>
                </a:solidFill>
                <a:effectLst/>
                <a:latin typeface="erdana"/>
              </a:rPr>
              <a:t>ByteArrayOutputStream</a:t>
            </a:r>
            <a:r>
              <a:rPr lang="en-US" b="0" i="0" dirty="0">
                <a:solidFill>
                  <a:srgbClr val="610B38"/>
                </a:solidFill>
                <a:effectLst/>
                <a:latin typeface="erdana"/>
              </a:rPr>
              <a:t> class methods</a:t>
            </a:r>
          </a:p>
          <a:p>
            <a:endParaRPr lang="en-US" dirty="0"/>
          </a:p>
        </p:txBody>
      </p:sp>
      <p:sp>
        <p:nvSpPr>
          <p:cNvPr id="4" name="Title 1">
            <a:extLst>
              <a:ext uri="{FF2B5EF4-FFF2-40B4-BE49-F238E27FC236}">
                <a16:creationId xmlns:a16="http://schemas.microsoft.com/office/drawing/2014/main" id="{69B01325-B628-0179-AEC0-5019B559E682}"/>
              </a:ext>
            </a:extLst>
          </p:cNvPr>
          <p:cNvSpPr>
            <a:spLocks noGrp="1"/>
          </p:cNvSpPr>
          <p:nvPr>
            <p:ph type="title"/>
          </p:nvPr>
        </p:nvSpPr>
        <p:spPr>
          <a:xfrm>
            <a:off x="838200" y="88035"/>
            <a:ext cx="10515600" cy="419966"/>
          </a:xfrm>
        </p:spPr>
        <p:txBody>
          <a:bodyPr>
            <a:normAutofit fontScale="90000"/>
          </a:bodyPr>
          <a:lstStyle/>
          <a:p>
            <a:r>
              <a:rPr lang="en-US" sz="3200" b="0" i="0" dirty="0">
                <a:solidFill>
                  <a:srgbClr val="610B38"/>
                </a:solidFill>
                <a:effectLst/>
                <a:latin typeface="erdana"/>
              </a:rPr>
              <a:t>Java </a:t>
            </a:r>
            <a:r>
              <a:rPr lang="en-US" sz="3200" b="0" i="0" dirty="0" err="1">
                <a:solidFill>
                  <a:srgbClr val="610B38"/>
                </a:solidFill>
                <a:effectLst/>
                <a:latin typeface="erdana"/>
              </a:rPr>
              <a:t>ByteArrayOutputStream</a:t>
            </a:r>
            <a:r>
              <a:rPr lang="en-US" sz="3200" b="0" i="0" dirty="0">
                <a:solidFill>
                  <a:srgbClr val="610B38"/>
                </a:solidFill>
                <a:effectLst/>
                <a:latin typeface="erdana"/>
              </a:rPr>
              <a:t> Class</a:t>
            </a:r>
            <a:endParaRPr lang="en-US" sz="3200" dirty="0"/>
          </a:p>
        </p:txBody>
      </p:sp>
      <p:graphicFrame>
        <p:nvGraphicFramePr>
          <p:cNvPr id="5" name="Table 4">
            <a:extLst>
              <a:ext uri="{FF2B5EF4-FFF2-40B4-BE49-F238E27FC236}">
                <a16:creationId xmlns:a16="http://schemas.microsoft.com/office/drawing/2014/main" id="{B0EA14C3-14AB-AE4A-35F9-B2BADA2EB095}"/>
              </a:ext>
            </a:extLst>
          </p:cNvPr>
          <p:cNvGraphicFramePr>
            <a:graphicFrameLocks noGrp="1"/>
          </p:cNvGraphicFramePr>
          <p:nvPr>
            <p:extLst>
              <p:ext uri="{D42A27DB-BD31-4B8C-83A1-F6EECF244321}">
                <p14:modId xmlns:p14="http://schemas.microsoft.com/office/powerpoint/2010/main" val="2711776173"/>
              </p:ext>
            </p:extLst>
          </p:nvPr>
        </p:nvGraphicFramePr>
        <p:xfrm>
          <a:off x="904874" y="1511156"/>
          <a:ext cx="10585161" cy="4831384"/>
        </p:xfrm>
        <a:graphic>
          <a:graphicData uri="http://schemas.openxmlformats.org/drawingml/2006/table">
            <a:tbl>
              <a:tblPr/>
              <a:tblGrid>
                <a:gridCol w="3535121">
                  <a:extLst>
                    <a:ext uri="{9D8B030D-6E8A-4147-A177-3AD203B41FA5}">
                      <a16:colId xmlns:a16="http://schemas.microsoft.com/office/drawing/2014/main" val="3666196986"/>
                    </a:ext>
                  </a:extLst>
                </a:gridCol>
                <a:gridCol w="7050040">
                  <a:extLst>
                    <a:ext uri="{9D8B030D-6E8A-4147-A177-3AD203B41FA5}">
                      <a16:colId xmlns:a16="http://schemas.microsoft.com/office/drawing/2014/main" val="3291742376"/>
                    </a:ext>
                  </a:extLst>
                </a:gridCol>
              </a:tblGrid>
              <a:tr h="215413">
                <a:tc>
                  <a:txBody>
                    <a:bodyPr/>
                    <a:lstStyle/>
                    <a:p>
                      <a:pPr algn="l" fontAlgn="t"/>
                      <a:r>
                        <a:rPr lang="en-US" sz="1800">
                          <a:solidFill>
                            <a:srgbClr val="000000"/>
                          </a:solidFill>
                          <a:effectLst/>
                          <a:latin typeface="times new roman" panose="02020603050405020304" pitchFamily="18" charset="0"/>
                        </a:rPr>
                        <a:t>Method</a:t>
                      </a:r>
                    </a:p>
                  </a:txBody>
                  <a:tcPr marL="43083" marR="43083" marT="43083" marB="43083">
                    <a:lnL w="7620" cap="flat" cmpd="sng" algn="ctr">
                      <a:solidFill>
                        <a:srgbClr val="9055CC"/>
                      </a:solidFill>
                      <a:prstDash val="solid"/>
                      <a:round/>
                      <a:headEnd type="none" w="med" len="med"/>
                      <a:tailEnd type="none" w="med" len="med"/>
                    </a:lnL>
                    <a:lnR w="7620" cap="flat" cmpd="sng" algn="ctr">
                      <a:solidFill>
                        <a:srgbClr val="9055CC"/>
                      </a:solidFill>
                      <a:prstDash val="solid"/>
                      <a:round/>
                      <a:headEnd type="none" w="med" len="med"/>
                      <a:tailEnd type="none" w="med" len="med"/>
                    </a:lnR>
                    <a:lnT w="7620" cap="flat" cmpd="sng" algn="ctr">
                      <a:solidFill>
                        <a:srgbClr val="9055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43083" marR="43083" marT="43083" marB="43083">
                    <a:lnL w="7620" cap="flat" cmpd="sng" algn="ctr">
                      <a:solidFill>
                        <a:srgbClr val="9055CC"/>
                      </a:solidFill>
                      <a:prstDash val="solid"/>
                      <a:round/>
                      <a:headEnd type="none" w="med" len="med"/>
                      <a:tailEnd type="none" w="med" len="med"/>
                    </a:lnL>
                    <a:lnR w="7620" cap="flat" cmpd="sng" algn="ctr">
                      <a:solidFill>
                        <a:srgbClr val="9055CC"/>
                      </a:solidFill>
                      <a:prstDash val="solid"/>
                      <a:round/>
                      <a:headEnd type="none" w="med" len="med"/>
                      <a:tailEnd type="none" w="med" len="med"/>
                    </a:lnR>
                    <a:lnT w="7620" cap="flat" cmpd="sng" algn="ctr">
                      <a:solidFill>
                        <a:srgbClr val="9055C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68948193"/>
                  </a:ext>
                </a:extLst>
              </a:tr>
              <a:tr h="315939">
                <a:tc>
                  <a:txBody>
                    <a:bodyPr/>
                    <a:lstStyle/>
                    <a:p>
                      <a:pPr algn="just" fontAlgn="t"/>
                      <a:r>
                        <a:rPr lang="en-US" sz="1800">
                          <a:solidFill>
                            <a:srgbClr val="333333"/>
                          </a:solidFill>
                          <a:effectLst/>
                          <a:latin typeface="inter-regular"/>
                        </a:rPr>
                        <a:t>int size()</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returns the current size of a buffer.</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33994297"/>
                  </a:ext>
                </a:extLst>
              </a:tr>
              <a:tr h="315939">
                <a:tc>
                  <a:txBody>
                    <a:bodyPr/>
                    <a:lstStyle/>
                    <a:p>
                      <a:pPr algn="just" fontAlgn="t"/>
                      <a:r>
                        <a:rPr lang="en-US" sz="1800">
                          <a:solidFill>
                            <a:srgbClr val="333333"/>
                          </a:solidFill>
                          <a:effectLst/>
                          <a:latin typeface="inter-regular"/>
                        </a:rPr>
                        <a:t>byte[] toByteArray()</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create a newly allocated byte array.</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5272061"/>
                  </a:ext>
                </a:extLst>
              </a:tr>
              <a:tr h="574434">
                <a:tc>
                  <a:txBody>
                    <a:bodyPr/>
                    <a:lstStyle/>
                    <a:p>
                      <a:pPr algn="just" fontAlgn="t"/>
                      <a:r>
                        <a:rPr lang="en-US" sz="1800">
                          <a:solidFill>
                            <a:srgbClr val="333333"/>
                          </a:solidFill>
                          <a:effectLst/>
                          <a:latin typeface="inter-regular"/>
                        </a:rPr>
                        <a:t>String toString()</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for converting the content into a </a:t>
                      </a:r>
                      <a:r>
                        <a:rPr lang="en-US" sz="1800" u="none" strike="noStrike">
                          <a:solidFill>
                            <a:srgbClr val="008000"/>
                          </a:solidFill>
                          <a:effectLst/>
                          <a:latin typeface="inter-regular"/>
                          <a:hlinkClick r:id="rId2"/>
                        </a:rPr>
                        <a:t>string</a:t>
                      </a:r>
                    </a:p>
                    <a:p>
                      <a:pPr algn="just" fontAlgn="t"/>
                      <a:r>
                        <a:rPr lang="en-US" sz="1800">
                          <a:solidFill>
                            <a:srgbClr val="333333"/>
                          </a:solidFill>
                          <a:effectLst/>
                          <a:latin typeface="inter-regular"/>
                        </a:rPr>
                        <a:t>decoding bytes using a platform default character set.</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24170354"/>
                  </a:ext>
                </a:extLst>
              </a:tr>
              <a:tr h="574434">
                <a:tc>
                  <a:txBody>
                    <a:bodyPr/>
                    <a:lstStyle/>
                    <a:p>
                      <a:pPr algn="just" fontAlgn="t"/>
                      <a:r>
                        <a:rPr lang="en-US" sz="1800" dirty="0">
                          <a:solidFill>
                            <a:srgbClr val="333333"/>
                          </a:solidFill>
                          <a:effectLst/>
                          <a:latin typeface="inter-regular"/>
                        </a:rPr>
                        <a:t>String </a:t>
                      </a:r>
                      <a:r>
                        <a:rPr lang="en-US" sz="1800" dirty="0" err="1">
                          <a:solidFill>
                            <a:srgbClr val="333333"/>
                          </a:solidFill>
                          <a:effectLst/>
                          <a:latin typeface="inter-regular"/>
                        </a:rPr>
                        <a:t>toString</a:t>
                      </a:r>
                      <a:r>
                        <a:rPr lang="en-US" sz="1800" dirty="0">
                          <a:solidFill>
                            <a:srgbClr val="333333"/>
                          </a:solidFill>
                          <a:effectLst/>
                          <a:latin typeface="inter-regular"/>
                        </a:rPr>
                        <a:t>(String </a:t>
                      </a:r>
                      <a:r>
                        <a:rPr lang="en-US" sz="1800" dirty="0" err="1">
                          <a:solidFill>
                            <a:srgbClr val="333333"/>
                          </a:solidFill>
                          <a:effectLst/>
                          <a:latin typeface="inter-regular"/>
                        </a:rPr>
                        <a:t>charsetName</a:t>
                      </a:r>
                      <a:r>
                        <a:rPr lang="en-US" sz="1800" dirty="0">
                          <a:solidFill>
                            <a:srgbClr val="333333"/>
                          </a:solidFill>
                          <a:effectLst/>
                          <a:latin typeface="inter-regular"/>
                        </a:rPr>
                        <a:t>)</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for converting the content into a string decoding bytes using a specified charsetName.</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199496"/>
                  </a:ext>
                </a:extLst>
              </a:tr>
              <a:tr h="445186">
                <a:tc>
                  <a:txBody>
                    <a:bodyPr/>
                    <a:lstStyle/>
                    <a:p>
                      <a:pPr algn="just" fontAlgn="t"/>
                      <a:r>
                        <a:rPr lang="en-US" sz="1800">
                          <a:solidFill>
                            <a:srgbClr val="333333"/>
                          </a:solidFill>
                          <a:effectLst/>
                          <a:latin typeface="inter-regular"/>
                        </a:rPr>
                        <a:t>void write(int b)</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for writing the byte specified to the byte array output stream.</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5055047"/>
                  </a:ext>
                </a:extLst>
              </a:tr>
              <a:tr h="574434">
                <a:tc>
                  <a:txBody>
                    <a:bodyPr/>
                    <a:lstStyle/>
                    <a:p>
                      <a:pPr algn="just" fontAlgn="t"/>
                      <a:r>
                        <a:rPr lang="en-US" sz="1800">
                          <a:solidFill>
                            <a:srgbClr val="333333"/>
                          </a:solidFill>
                          <a:effectLst/>
                          <a:latin typeface="inter-regular"/>
                        </a:rPr>
                        <a:t>void write(byte[] b, int off, int len</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for writing </a:t>
                      </a:r>
                      <a:r>
                        <a:rPr lang="en-US" sz="1800" b="1">
                          <a:solidFill>
                            <a:srgbClr val="333333"/>
                          </a:solidFill>
                          <a:effectLst/>
                          <a:latin typeface="inter-bold"/>
                        </a:rPr>
                        <a:t>len</a:t>
                      </a:r>
                      <a:r>
                        <a:rPr lang="en-US" sz="1800">
                          <a:solidFill>
                            <a:srgbClr val="333333"/>
                          </a:solidFill>
                          <a:effectLst/>
                          <a:latin typeface="inter-regular"/>
                        </a:rPr>
                        <a:t> bytes from specified byte array starting from the offset </a:t>
                      </a:r>
                      <a:r>
                        <a:rPr lang="en-US" sz="1800" b="1">
                          <a:solidFill>
                            <a:srgbClr val="333333"/>
                          </a:solidFill>
                          <a:effectLst/>
                          <a:latin typeface="inter-bold"/>
                        </a:rPr>
                        <a:t>off</a:t>
                      </a:r>
                      <a:r>
                        <a:rPr lang="en-US" sz="1800">
                          <a:solidFill>
                            <a:srgbClr val="333333"/>
                          </a:solidFill>
                          <a:effectLst/>
                          <a:latin typeface="inter-regular"/>
                        </a:rPr>
                        <a:t> to the byte array output stream.</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02015055"/>
                  </a:ext>
                </a:extLst>
              </a:tr>
              <a:tr h="574434">
                <a:tc>
                  <a:txBody>
                    <a:bodyPr/>
                    <a:lstStyle/>
                    <a:p>
                      <a:pPr algn="just" fontAlgn="t"/>
                      <a:r>
                        <a:rPr lang="en-US" sz="1800">
                          <a:solidFill>
                            <a:srgbClr val="333333"/>
                          </a:solidFill>
                          <a:effectLst/>
                          <a:latin typeface="inter-regular"/>
                        </a:rPr>
                        <a:t>void writeTo(OutputStream out)</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for writing the complete content of a byte array output stream to the specified output stream.</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29296298"/>
                  </a:ext>
                </a:extLst>
              </a:tr>
              <a:tr h="445186">
                <a:tc>
                  <a:txBody>
                    <a:bodyPr/>
                    <a:lstStyle/>
                    <a:p>
                      <a:pPr algn="just" fontAlgn="t"/>
                      <a:r>
                        <a:rPr lang="en-US" sz="1800">
                          <a:solidFill>
                            <a:srgbClr val="333333"/>
                          </a:solidFill>
                          <a:effectLst/>
                          <a:latin typeface="inter-regular"/>
                        </a:rPr>
                        <a:t>void reset()</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reset the count field of a byte array output stream to zero value.</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64643256"/>
                  </a:ext>
                </a:extLst>
              </a:tr>
              <a:tr h="315939">
                <a:tc>
                  <a:txBody>
                    <a:bodyPr/>
                    <a:lstStyle/>
                    <a:p>
                      <a:pPr algn="just" fontAlgn="t"/>
                      <a:r>
                        <a:rPr lang="en-US" sz="1800">
                          <a:solidFill>
                            <a:srgbClr val="333333"/>
                          </a:solidFill>
                          <a:effectLst/>
                          <a:latin typeface="inter-regular"/>
                        </a:rPr>
                        <a:t>void close()</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used to close the </a:t>
                      </a:r>
                      <a:r>
                        <a:rPr lang="en-US" sz="1800" dirty="0" err="1">
                          <a:solidFill>
                            <a:srgbClr val="333333"/>
                          </a:solidFill>
                          <a:effectLst/>
                          <a:latin typeface="inter-regular"/>
                        </a:rPr>
                        <a:t>ByteArrayOutputStream</a:t>
                      </a:r>
                      <a:r>
                        <a:rPr lang="en-US" sz="1800" dirty="0">
                          <a:solidFill>
                            <a:srgbClr val="333333"/>
                          </a:solidFill>
                          <a:effectLst/>
                          <a:latin typeface="inter-regular"/>
                        </a:rPr>
                        <a:t>.</a:t>
                      </a:r>
                    </a:p>
                  </a:txBody>
                  <a:tcPr marL="28722" marR="28722" marT="28722" marB="287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3191543"/>
                  </a:ext>
                </a:extLst>
              </a:tr>
            </a:tbl>
          </a:graphicData>
        </a:graphic>
      </p:graphicFrame>
      <p:sp>
        <p:nvSpPr>
          <p:cNvPr id="6" name="Slide Number Placeholder 5">
            <a:extLst>
              <a:ext uri="{FF2B5EF4-FFF2-40B4-BE49-F238E27FC236}">
                <a16:creationId xmlns:a16="http://schemas.microsoft.com/office/drawing/2014/main" id="{85405FBD-E611-DC1A-6ABD-BD451DB6A323}"/>
              </a:ext>
            </a:extLst>
          </p:cNvPr>
          <p:cNvSpPr>
            <a:spLocks noGrp="1"/>
          </p:cNvSpPr>
          <p:nvPr>
            <p:ph type="sldNum" sz="quarter" idx="12"/>
          </p:nvPr>
        </p:nvSpPr>
        <p:spPr/>
        <p:txBody>
          <a:bodyPr/>
          <a:lstStyle/>
          <a:p>
            <a:fld id="{C807222D-A36D-46C1-88CD-4F05950CEC11}" type="slidenum">
              <a:rPr lang="en-US" smtClean="0"/>
              <a:t>25</a:t>
            </a:fld>
            <a:endParaRPr lang="en-US"/>
          </a:p>
        </p:txBody>
      </p:sp>
    </p:spTree>
    <p:extLst>
      <p:ext uri="{BB962C8B-B14F-4D97-AF65-F5344CB8AC3E}">
        <p14:creationId xmlns:p14="http://schemas.microsoft.com/office/powerpoint/2010/main" val="1245943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E39C-896A-D99F-F5DF-585CDE1D0770}"/>
              </a:ext>
            </a:extLst>
          </p:cNvPr>
          <p:cNvSpPr>
            <a:spLocks noGrp="1"/>
          </p:cNvSpPr>
          <p:nvPr>
            <p:ph type="title"/>
          </p:nvPr>
        </p:nvSpPr>
        <p:spPr>
          <a:xfrm>
            <a:off x="838200" y="365126"/>
            <a:ext cx="10515600" cy="315912"/>
          </a:xfrm>
        </p:spPr>
        <p:txBody>
          <a:bodyPr>
            <a:noAutofit/>
          </a:bodyPr>
          <a:lstStyle/>
          <a:p>
            <a:r>
              <a:rPr lang="en-US" sz="3200" b="0" i="0" dirty="0">
                <a:solidFill>
                  <a:srgbClr val="610B38"/>
                </a:solidFill>
                <a:effectLst/>
                <a:latin typeface="erdana"/>
              </a:rPr>
              <a:t>Example of Java </a:t>
            </a:r>
            <a:r>
              <a:rPr lang="en-US" sz="3200" b="0" i="0" dirty="0" err="1">
                <a:solidFill>
                  <a:srgbClr val="610B38"/>
                </a:solidFill>
                <a:effectLst/>
                <a:latin typeface="erdana"/>
              </a:rPr>
              <a:t>ByteArrayOutputStream</a:t>
            </a:r>
            <a:r>
              <a:rPr lang="en-US" sz="3200" b="0" i="0" dirty="0">
                <a:solidFill>
                  <a:srgbClr val="610B38"/>
                </a:solidFill>
                <a:effectLst/>
                <a:latin typeface="erdana"/>
              </a:rPr>
              <a:t>:</a:t>
            </a:r>
            <a:br>
              <a:rPr lang="en-US" sz="3200" b="0" i="0" dirty="0">
                <a:solidFill>
                  <a:srgbClr val="610B38"/>
                </a:solidFill>
                <a:effectLst/>
                <a:latin typeface="erdana"/>
              </a:rPr>
            </a:br>
            <a:r>
              <a:rPr lang="en-US" sz="2200" b="0" i="0" dirty="0" err="1">
                <a:solidFill>
                  <a:srgbClr val="333333"/>
                </a:solidFill>
                <a:effectLst/>
                <a:latin typeface="inter-regular"/>
              </a:rPr>
              <a:t>ByteArrayOutputStream</a:t>
            </a:r>
            <a:r>
              <a:rPr lang="en-US" sz="2200" b="0" i="0" dirty="0">
                <a:solidFill>
                  <a:srgbClr val="333333"/>
                </a:solidFill>
                <a:effectLst/>
                <a:latin typeface="inter-regular"/>
              </a:rPr>
              <a:t> class to write common data into 2 files: f1.txt and f2.txt.</a:t>
            </a:r>
            <a:endParaRPr lang="en-US" sz="2200" dirty="0"/>
          </a:p>
        </p:txBody>
      </p:sp>
      <p:sp>
        <p:nvSpPr>
          <p:cNvPr id="5" name="TextBox 4">
            <a:extLst>
              <a:ext uri="{FF2B5EF4-FFF2-40B4-BE49-F238E27FC236}">
                <a16:creationId xmlns:a16="http://schemas.microsoft.com/office/drawing/2014/main" id="{096CB228-6223-FC44-52B7-778CAE57C92C}"/>
              </a:ext>
            </a:extLst>
          </p:cNvPr>
          <p:cNvSpPr txBox="1"/>
          <p:nvPr/>
        </p:nvSpPr>
        <p:spPr>
          <a:xfrm>
            <a:off x="997527" y="993798"/>
            <a:ext cx="7573818" cy="3970318"/>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DataStreamExample</a:t>
            </a:r>
            <a:r>
              <a:rPr lang="en-US" b="0" i="0" dirty="0">
                <a:solidFill>
                  <a:srgbClr val="000000"/>
                </a:solidFill>
                <a:effectLst/>
                <a:latin typeface="inter-regular"/>
              </a:rPr>
              <a:t> {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r>
              <a:rPr lang="en-US" b="1" i="0" dirty="0">
                <a:solidFill>
                  <a:srgbClr val="006699"/>
                </a:solidFill>
                <a:effectLst/>
                <a:latin typeface="inter-regular"/>
              </a:rPr>
              <a:t>throws</a:t>
            </a:r>
            <a:r>
              <a:rPr lang="en-US" b="0" i="0" dirty="0">
                <a:solidFill>
                  <a:srgbClr val="000000"/>
                </a:solidFill>
                <a:effectLst/>
                <a:latin typeface="inter-regular"/>
              </a:rPr>
              <a:t> Exception{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 fout1=</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a:t>
            </a:r>
            <a:r>
              <a:rPr lang="en-US" b="0" i="0" dirty="0">
                <a:solidFill>
                  <a:srgbClr val="0000FF"/>
                </a:solidFill>
                <a:effectLst/>
                <a:latin typeface="inter-regular"/>
              </a:rPr>
              <a:t>"D:\\f1.txt"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 fout2=</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a:t>
            </a:r>
            <a:r>
              <a:rPr lang="en-US" b="0" i="0" dirty="0">
                <a:solidFill>
                  <a:srgbClr val="0000FF"/>
                </a:solidFill>
                <a:effectLst/>
                <a:latin typeface="inter-regular"/>
              </a:rPr>
              <a:t>"D:\\f2.txt"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ByteArrayOutputStream</a:t>
            </a:r>
            <a:r>
              <a:rPr lang="en-US" b="0" i="0" dirty="0">
                <a:solidFill>
                  <a:srgbClr val="000000"/>
                </a:solidFill>
                <a:effectLst/>
                <a:latin typeface="inter-regular"/>
              </a:rPr>
              <a:t> bout=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ByteArrayOutputStream</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bout.write</a:t>
            </a:r>
            <a:r>
              <a:rPr lang="en-US" b="0" i="0" dirty="0">
                <a:solidFill>
                  <a:srgbClr val="000000"/>
                </a:solidFill>
                <a:effectLst/>
                <a:latin typeface="inter-regular"/>
              </a:rPr>
              <a:t>(</a:t>
            </a:r>
            <a:r>
              <a:rPr lang="en-US" b="0" i="0" dirty="0">
                <a:solidFill>
                  <a:srgbClr val="C00000"/>
                </a:solidFill>
                <a:effectLst/>
                <a:latin typeface="inter-regular"/>
              </a:rPr>
              <a:t>65</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bout.writeTo</a:t>
            </a:r>
            <a:r>
              <a:rPr lang="en-US" b="0" i="0" dirty="0">
                <a:solidFill>
                  <a:srgbClr val="000000"/>
                </a:solidFill>
                <a:effectLst/>
                <a:latin typeface="inter-regular"/>
              </a:rPr>
              <a:t>(fout1);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bout.writeTo</a:t>
            </a:r>
            <a:r>
              <a:rPr lang="en-US" b="0" i="0" dirty="0">
                <a:solidFill>
                  <a:srgbClr val="000000"/>
                </a:solidFill>
                <a:effectLst/>
                <a:latin typeface="inter-regular"/>
              </a:rPr>
              <a:t>(fout2);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bout.flush</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bout.close</a:t>
            </a:r>
            <a:r>
              <a:rPr lang="en-US" b="0" i="0" dirty="0">
                <a:solidFill>
                  <a:srgbClr val="000000"/>
                </a:solidFill>
                <a:effectLst/>
                <a:latin typeface="inter-regular"/>
              </a:rPr>
              <a:t>();</a:t>
            </a:r>
            <a:r>
              <a:rPr lang="en-US" b="0" i="0" dirty="0">
                <a:solidFill>
                  <a:srgbClr val="008200"/>
                </a:solidFill>
                <a:effectLst/>
                <a:latin typeface="inter-regular"/>
              </a:rPr>
              <a:t>//has no effect  </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"Success..."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   </a:t>
            </a:r>
          </a:p>
        </p:txBody>
      </p:sp>
      <p:sp>
        <p:nvSpPr>
          <p:cNvPr id="6" name="Rectangle 1">
            <a:extLst>
              <a:ext uri="{FF2B5EF4-FFF2-40B4-BE49-F238E27FC236}">
                <a16:creationId xmlns:a16="http://schemas.microsoft.com/office/drawing/2014/main" id="{581DDB4D-7EA6-7778-4EA2-72AF754F1BBF}"/>
              </a:ext>
            </a:extLst>
          </p:cNvPr>
          <p:cNvSpPr>
            <a:spLocks noChangeArrowheads="1"/>
          </p:cNvSpPr>
          <p:nvPr/>
        </p:nvSpPr>
        <p:spPr bwMode="auto">
          <a:xfrm>
            <a:off x="3521335" y="5125538"/>
            <a:ext cx="2149791"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inter-regular"/>
              </a:rPr>
              <a:t>Output:</a:t>
            </a:r>
            <a:endParaRPr kumimoji="0" lang="en-US" altLang="en-US" sz="15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a:rPr>
              <a:t>Success... </a:t>
            </a:r>
            <a:endParaRPr kumimoji="0" lang="en-US" altLang="en-US" sz="15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inter-regular"/>
              </a:rPr>
              <a:t>f1.txt:</a:t>
            </a:r>
            <a:endParaRPr kumimoji="0" lang="en-US" altLang="en-US" sz="15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a:rPr>
              <a:t>A </a:t>
            </a:r>
            <a:endParaRPr kumimoji="0" lang="en-US" altLang="en-US" sz="15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inter-regular"/>
              </a:rPr>
              <a:t>f2.txt:</a:t>
            </a:r>
            <a:endParaRPr kumimoji="0" lang="en-US" altLang="en-US" sz="15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a:rPr>
              <a:t>A</a:t>
            </a:r>
            <a:endParaRPr kumimoji="0" lang="en-US" altLang="en-US" sz="1500" b="0" i="0" u="none" strike="noStrike" cap="none" normalizeH="0" baseline="0" dirty="0">
              <a:ln>
                <a:noFill/>
              </a:ln>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BABA01E3-780B-A3B4-452F-249A63638206}"/>
              </a:ext>
            </a:extLst>
          </p:cNvPr>
          <p:cNvSpPr>
            <a:spLocks noGrp="1"/>
          </p:cNvSpPr>
          <p:nvPr>
            <p:ph type="sldNum" sz="quarter" idx="12"/>
          </p:nvPr>
        </p:nvSpPr>
        <p:spPr/>
        <p:txBody>
          <a:bodyPr/>
          <a:lstStyle/>
          <a:p>
            <a:fld id="{C807222D-A36D-46C1-88CD-4F05950CEC11}" type="slidenum">
              <a:rPr lang="en-US" smtClean="0"/>
              <a:t>26</a:t>
            </a:fld>
            <a:endParaRPr lang="en-US"/>
          </a:p>
        </p:txBody>
      </p:sp>
    </p:spTree>
    <p:extLst>
      <p:ext uri="{BB962C8B-B14F-4D97-AF65-F5344CB8AC3E}">
        <p14:creationId xmlns:p14="http://schemas.microsoft.com/office/powerpoint/2010/main" val="4167510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D814-D073-D334-BD7C-04C1C0C5E3CF}"/>
              </a:ext>
            </a:extLst>
          </p:cNvPr>
          <p:cNvSpPr>
            <a:spLocks noGrp="1"/>
          </p:cNvSpPr>
          <p:nvPr>
            <p:ph type="title"/>
          </p:nvPr>
        </p:nvSpPr>
        <p:spPr>
          <a:xfrm>
            <a:off x="838200" y="189635"/>
            <a:ext cx="10515600" cy="315912"/>
          </a:xfrm>
        </p:spPr>
        <p:txBody>
          <a:bodyPr>
            <a:noAutofit/>
          </a:bodyPr>
          <a:lstStyle/>
          <a:p>
            <a:r>
              <a:rPr lang="en-US" sz="3400" b="0" i="0" dirty="0">
                <a:solidFill>
                  <a:srgbClr val="610B38"/>
                </a:solidFill>
                <a:effectLst/>
                <a:latin typeface="erdana"/>
              </a:rPr>
              <a:t>Java </a:t>
            </a:r>
            <a:r>
              <a:rPr lang="en-US" sz="3400" b="0" i="0" dirty="0" err="1">
                <a:solidFill>
                  <a:srgbClr val="610B38"/>
                </a:solidFill>
                <a:effectLst/>
                <a:latin typeface="erdana"/>
              </a:rPr>
              <a:t>ByteArrayInputStream</a:t>
            </a:r>
            <a:r>
              <a:rPr lang="en-US" sz="3400" b="0" i="0" dirty="0">
                <a:solidFill>
                  <a:srgbClr val="610B38"/>
                </a:solidFill>
                <a:effectLst/>
                <a:latin typeface="erdana"/>
              </a:rPr>
              <a:t> Class</a:t>
            </a:r>
            <a:endParaRPr lang="en-US" sz="3400" dirty="0"/>
          </a:p>
        </p:txBody>
      </p:sp>
      <p:sp>
        <p:nvSpPr>
          <p:cNvPr id="3" name="Content Placeholder 2">
            <a:extLst>
              <a:ext uri="{FF2B5EF4-FFF2-40B4-BE49-F238E27FC236}">
                <a16:creationId xmlns:a16="http://schemas.microsoft.com/office/drawing/2014/main" id="{47D0B1FC-8279-04C6-DF29-8DFB3D677277}"/>
              </a:ext>
            </a:extLst>
          </p:cNvPr>
          <p:cNvSpPr>
            <a:spLocks noGrp="1"/>
          </p:cNvSpPr>
          <p:nvPr>
            <p:ph idx="1"/>
          </p:nvPr>
        </p:nvSpPr>
        <p:spPr>
          <a:xfrm>
            <a:off x="838200" y="700736"/>
            <a:ext cx="10515600" cy="5456527"/>
          </a:xfrm>
        </p:spPr>
        <p:txBody>
          <a:bodyPr>
            <a:normAutofit/>
          </a:bodyPr>
          <a:lstStyle/>
          <a:p>
            <a:pPr algn="just"/>
            <a:r>
              <a:rPr lang="en-US" sz="2400" b="0" i="0" dirty="0">
                <a:solidFill>
                  <a:srgbClr val="333333"/>
                </a:solidFill>
                <a:effectLst/>
                <a:latin typeface="inter-regular"/>
              </a:rPr>
              <a:t>The </a:t>
            </a:r>
            <a:r>
              <a:rPr lang="en-US" sz="2400" b="0" i="0" dirty="0" err="1">
                <a:solidFill>
                  <a:srgbClr val="333333"/>
                </a:solidFill>
                <a:effectLst/>
                <a:latin typeface="inter-regular"/>
              </a:rPr>
              <a:t>ByteArrayInputStream</a:t>
            </a:r>
            <a:r>
              <a:rPr lang="en-US" sz="2400" b="0" i="0" dirty="0">
                <a:solidFill>
                  <a:srgbClr val="333333"/>
                </a:solidFill>
                <a:effectLst/>
                <a:latin typeface="inter-regular"/>
              </a:rPr>
              <a:t> is composed of two words: </a:t>
            </a:r>
            <a:r>
              <a:rPr lang="en-US" sz="2400" b="0" i="0" dirty="0" err="1">
                <a:solidFill>
                  <a:srgbClr val="333333"/>
                </a:solidFill>
                <a:effectLst/>
                <a:latin typeface="inter-regular"/>
              </a:rPr>
              <a:t>ByteArray</a:t>
            </a:r>
            <a:r>
              <a:rPr lang="en-US" sz="2400" b="0" i="0" dirty="0">
                <a:solidFill>
                  <a:srgbClr val="333333"/>
                </a:solidFill>
                <a:effectLst/>
                <a:latin typeface="inter-regular"/>
              </a:rPr>
              <a:t> and </a:t>
            </a:r>
            <a:r>
              <a:rPr lang="en-US" sz="2400" b="0" i="0" dirty="0" err="1">
                <a:solidFill>
                  <a:srgbClr val="333333"/>
                </a:solidFill>
                <a:effectLst/>
                <a:latin typeface="inter-regular"/>
              </a:rPr>
              <a:t>InputStream</a:t>
            </a:r>
            <a:r>
              <a:rPr lang="en-US" sz="2400" b="0" i="0" dirty="0">
                <a:solidFill>
                  <a:srgbClr val="333333"/>
                </a:solidFill>
                <a:effectLst/>
                <a:latin typeface="inter-regular"/>
              </a:rPr>
              <a:t>. As the name suggests, it can be used to read byte </a:t>
            </a:r>
            <a:r>
              <a:rPr lang="en-US" sz="2400" dirty="0">
                <a:solidFill>
                  <a:srgbClr val="008000"/>
                </a:solidFill>
                <a:latin typeface="inter-regular"/>
              </a:rPr>
              <a:t>array </a:t>
            </a:r>
            <a:r>
              <a:rPr lang="en-US" sz="2400" b="0" i="0" dirty="0">
                <a:solidFill>
                  <a:srgbClr val="333333"/>
                </a:solidFill>
                <a:effectLst/>
                <a:latin typeface="inter-regular"/>
              </a:rPr>
              <a:t>as input stream.</a:t>
            </a:r>
          </a:p>
          <a:p>
            <a:pPr algn="just"/>
            <a:r>
              <a:rPr lang="en-US" sz="2400" b="0" i="0" dirty="0">
                <a:solidFill>
                  <a:srgbClr val="333333"/>
                </a:solidFill>
                <a:effectLst/>
                <a:latin typeface="inter-regular"/>
              </a:rPr>
              <a:t>Java </a:t>
            </a:r>
            <a:r>
              <a:rPr lang="en-US" sz="2400" b="0" i="0" dirty="0" err="1">
                <a:solidFill>
                  <a:srgbClr val="333333"/>
                </a:solidFill>
                <a:effectLst/>
                <a:latin typeface="inter-regular"/>
              </a:rPr>
              <a:t>ByteArrayInputStream</a:t>
            </a:r>
            <a:r>
              <a:rPr lang="en-US" sz="2400" b="0" i="0" dirty="0">
                <a:solidFill>
                  <a:srgbClr val="333333"/>
                </a:solidFill>
                <a:effectLst/>
                <a:latin typeface="inter-regular"/>
              </a:rPr>
              <a:t> </a:t>
            </a:r>
            <a:r>
              <a:rPr lang="en-US" sz="2400" dirty="0">
                <a:solidFill>
                  <a:srgbClr val="008000"/>
                </a:solidFill>
                <a:latin typeface="inter-regular"/>
              </a:rPr>
              <a:t>class </a:t>
            </a:r>
            <a:r>
              <a:rPr lang="en-US" sz="2400" b="0" i="0" dirty="0">
                <a:solidFill>
                  <a:srgbClr val="333333"/>
                </a:solidFill>
                <a:effectLst/>
                <a:latin typeface="inter-regular"/>
              </a:rPr>
              <a:t>contains an internal buffer which is used to </a:t>
            </a:r>
            <a:r>
              <a:rPr lang="en-US" sz="2400" b="1" i="0" dirty="0">
                <a:solidFill>
                  <a:srgbClr val="333333"/>
                </a:solidFill>
                <a:effectLst/>
                <a:latin typeface="inter-bold"/>
              </a:rPr>
              <a:t>read byte array</a:t>
            </a:r>
            <a:r>
              <a:rPr lang="en-US" sz="2400" b="0" i="0" dirty="0">
                <a:solidFill>
                  <a:srgbClr val="333333"/>
                </a:solidFill>
                <a:effectLst/>
                <a:latin typeface="inter-regular"/>
              </a:rPr>
              <a:t> as stream. In this stream, the data is read from a byte array.</a:t>
            </a:r>
          </a:p>
          <a:p>
            <a:pPr algn="just"/>
            <a:r>
              <a:rPr lang="en-US" sz="2400" b="0" i="0" dirty="0">
                <a:solidFill>
                  <a:srgbClr val="333333"/>
                </a:solidFill>
                <a:effectLst/>
                <a:latin typeface="inter-regular"/>
              </a:rPr>
              <a:t>The buffer of </a:t>
            </a:r>
            <a:r>
              <a:rPr lang="en-US" sz="2400" b="0" i="0" dirty="0" err="1">
                <a:solidFill>
                  <a:srgbClr val="333333"/>
                </a:solidFill>
                <a:effectLst/>
                <a:latin typeface="inter-regular"/>
              </a:rPr>
              <a:t>ByteArrayInputStream</a:t>
            </a:r>
            <a:r>
              <a:rPr lang="en-US" sz="2400" b="0" i="0" dirty="0">
                <a:solidFill>
                  <a:srgbClr val="333333"/>
                </a:solidFill>
                <a:effectLst/>
                <a:latin typeface="inter-regular"/>
              </a:rPr>
              <a:t> automatically grows according to data.</a:t>
            </a:r>
          </a:p>
          <a:p>
            <a:pPr algn="just"/>
            <a:r>
              <a:rPr lang="en-US" sz="2400" b="0" i="0" dirty="0">
                <a:solidFill>
                  <a:srgbClr val="610B38"/>
                </a:solidFill>
                <a:effectLst/>
                <a:latin typeface="inter-regular"/>
              </a:rPr>
              <a:t>Java </a:t>
            </a:r>
            <a:r>
              <a:rPr lang="en-US" sz="2400" b="0" i="0" dirty="0" err="1">
                <a:solidFill>
                  <a:srgbClr val="610B38"/>
                </a:solidFill>
                <a:effectLst/>
                <a:latin typeface="inter-regular"/>
              </a:rPr>
              <a:t>ByteArrayInputStream</a:t>
            </a:r>
            <a:r>
              <a:rPr lang="en-US" sz="2400" b="0" i="0" dirty="0">
                <a:solidFill>
                  <a:srgbClr val="610B38"/>
                </a:solidFill>
                <a:effectLst/>
                <a:latin typeface="inter-regular"/>
              </a:rPr>
              <a:t> class constructors:</a:t>
            </a:r>
          </a:p>
          <a:p>
            <a:pPr algn="just"/>
            <a:endParaRPr lang="en-US" sz="2400" b="0" i="0" dirty="0">
              <a:solidFill>
                <a:srgbClr val="333333"/>
              </a:solidFill>
              <a:effectLst/>
              <a:latin typeface="inter-regular"/>
            </a:endParaRPr>
          </a:p>
          <a:p>
            <a:endParaRPr lang="en-US" sz="2400" dirty="0"/>
          </a:p>
        </p:txBody>
      </p:sp>
      <p:graphicFrame>
        <p:nvGraphicFramePr>
          <p:cNvPr id="4" name="Table 3">
            <a:extLst>
              <a:ext uri="{FF2B5EF4-FFF2-40B4-BE49-F238E27FC236}">
                <a16:creationId xmlns:a16="http://schemas.microsoft.com/office/drawing/2014/main" id="{C670E524-280A-0294-DA8B-A93E2E432269}"/>
              </a:ext>
            </a:extLst>
          </p:cNvPr>
          <p:cNvGraphicFramePr>
            <a:graphicFrameLocks noGrp="1"/>
          </p:cNvGraphicFramePr>
          <p:nvPr>
            <p:extLst>
              <p:ext uri="{D42A27DB-BD31-4B8C-83A1-F6EECF244321}">
                <p14:modId xmlns:p14="http://schemas.microsoft.com/office/powerpoint/2010/main" val="3836388712"/>
              </p:ext>
            </p:extLst>
          </p:nvPr>
        </p:nvGraphicFramePr>
        <p:xfrm>
          <a:off x="838200" y="3610769"/>
          <a:ext cx="10629900" cy="2072640"/>
        </p:xfrm>
        <a:graphic>
          <a:graphicData uri="http://schemas.openxmlformats.org/drawingml/2006/table">
            <a:tbl>
              <a:tblPr/>
              <a:tblGrid>
                <a:gridCol w="5193145">
                  <a:extLst>
                    <a:ext uri="{9D8B030D-6E8A-4147-A177-3AD203B41FA5}">
                      <a16:colId xmlns:a16="http://schemas.microsoft.com/office/drawing/2014/main" val="1940142279"/>
                    </a:ext>
                  </a:extLst>
                </a:gridCol>
                <a:gridCol w="5436755">
                  <a:extLst>
                    <a:ext uri="{9D8B030D-6E8A-4147-A177-3AD203B41FA5}">
                      <a16:colId xmlns:a16="http://schemas.microsoft.com/office/drawing/2014/main" val="2147447367"/>
                    </a:ext>
                  </a:extLst>
                </a:gridCol>
              </a:tblGrid>
              <a:tr h="0">
                <a:tc>
                  <a:txBody>
                    <a:bodyPr/>
                    <a:lstStyle/>
                    <a:p>
                      <a:pPr algn="l" fontAlgn="t"/>
                      <a:r>
                        <a:rPr lang="en-US">
                          <a:solidFill>
                            <a:srgbClr val="000000"/>
                          </a:solidFill>
                          <a:effectLst/>
                          <a:latin typeface="times new roman" panose="02020603050405020304" pitchFamily="18" charset="0"/>
                        </a:rPr>
                        <a:t>Constructor</a:t>
                      </a:r>
                    </a:p>
                  </a:txBody>
                  <a:tcPr marT="91440" marB="91440">
                    <a:lnL w="7620" cap="flat" cmpd="sng" algn="ctr">
                      <a:solidFill>
                        <a:srgbClr val="6884DE"/>
                      </a:solidFill>
                      <a:prstDash val="solid"/>
                      <a:round/>
                      <a:headEnd type="none" w="med" len="med"/>
                      <a:tailEnd type="none" w="med" len="med"/>
                    </a:lnL>
                    <a:lnR w="7620" cap="flat" cmpd="sng" algn="ctr">
                      <a:solidFill>
                        <a:srgbClr val="6884DE"/>
                      </a:solidFill>
                      <a:prstDash val="solid"/>
                      <a:round/>
                      <a:headEnd type="none" w="med" len="med"/>
                      <a:tailEnd type="none" w="med" len="med"/>
                    </a:lnR>
                    <a:lnT w="7620" cap="flat" cmpd="sng" algn="ctr">
                      <a:solidFill>
                        <a:srgbClr val="6884D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T="91440" marB="91440">
                    <a:lnL w="7620" cap="flat" cmpd="sng" algn="ctr">
                      <a:solidFill>
                        <a:srgbClr val="6884DE"/>
                      </a:solidFill>
                      <a:prstDash val="solid"/>
                      <a:round/>
                      <a:headEnd type="none" w="med" len="med"/>
                      <a:tailEnd type="none" w="med" len="med"/>
                    </a:lnL>
                    <a:lnR w="7620" cap="flat" cmpd="sng" algn="ctr">
                      <a:solidFill>
                        <a:srgbClr val="6884DE"/>
                      </a:solidFill>
                      <a:prstDash val="solid"/>
                      <a:round/>
                      <a:headEnd type="none" w="med" len="med"/>
                      <a:tailEnd type="none" w="med" len="med"/>
                    </a:lnR>
                    <a:lnT w="7620" cap="flat" cmpd="sng" algn="ctr">
                      <a:solidFill>
                        <a:srgbClr val="6884D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44567875"/>
                  </a:ext>
                </a:extLst>
              </a:tr>
              <a:tr h="0">
                <a:tc>
                  <a:txBody>
                    <a:bodyPr/>
                    <a:lstStyle/>
                    <a:p>
                      <a:pPr algn="just" fontAlgn="t"/>
                      <a:r>
                        <a:rPr lang="en-US">
                          <a:solidFill>
                            <a:srgbClr val="333333"/>
                          </a:solidFill>
                          <a:effectLst/>
                          <a:latin typeface="inter-regular"/>
                        </a:rPr>
                        <a:t>ByteArrayInputStream(byte[] ary)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Creates a new byte array input stream which uses </a:t>
                      </a:r>
                      <a:r>
                        <a:rPr lang="en-US" b="1">
                          <a:solidFill>
                            <a:srgbClr val="333333"/>
                          </a:solidFill>
                          <a:effectLst/>
                          <a:latin typeface="inter-bold"/>
                        </a:rPr>
                        <a:t>ary</a:t>
                      </a:r>
                      <a:r>
                        <a:rPr lang="en-US">
                          <a:solidFill>
                            <a:srgbClr val="333333"/>
                          </a:solidFill>
                          <a:effectLst/>
                          <a:latin typeface="inter-regular"/>
                        </a:rPr>
                        <a:t> as its buffer array.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51393675"/>
                  </a:ext>
                </a:extLst>
              </a:tr>
              <a:tr h="0">
                <a:tc>
                  <a:txBody>
                    <a:bodyPr/>
                    <a:lstStyle/>
                    <a:p>
                      <a:pPr algn="just" fontAlgn="t"/>
                      <a:r>
                        <a:rPr lang="en-US">
                          <a:solidFill>
                            <a:srgbClr val="333333"/>
                          </a:solidFill>
                          <a:effectLst/>
                          <a:latin typeface="inter-regular"/>
                        </a:rPr>
                        <a:t>ByteArrayInputStream(byte[] ary, int offset, int len)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Creates a new byte array input stream which uses </a:t>
                      </a:r>
                      <a:r>
                        <a:rPr lang="en-US" b="1" dirty="0" err="1">
                          <a:solidFill>
                            <a:srgbClr val="333333"/>
                          </a:solidFill>
                          <a:effectLst/>
                          <a:latin typeface="inter-bold"/>
                        </a:rPr>
                        <a:t>ary</a:t>
                      </a:r>
                      <a:r>
                        <a:rPr lang="en-US" dirty="0">
                          <a:solidFill>
                            <a:srgbClr val="333333"/>
                          </a:solidFill>
                          <a:effectLst/>
                          <a:latin typeface="inter-regular"/>
                        </a:rPr>
                        <a:t> as its buffer array that can read up to specified </a:t>
                      </a:r>
                      <a:r>
                        <a:rPr lang="en-US" b="1" dirty="0" err="1">
                          <a:solidFill>
                            <a:srgbClr val="333333"/>
                          </a:solidFill>
                          <a:effectLst/>
                          <a:latin typeface="inter-bold"/>
                        </a:rPr>
                        <a:t>len</a:t>
                      </a:r>
                      <a:r>
                        <a:rPr lang="en-US" dirty="0">
                          <a:solidFill>
                            <a:srgbClr val="333333"/>
                          </a:solidFill>
                          <a:effectLst/>
                          <a:latin typeface="inter-regular"/>
                        </a:rPr>
                        <a:t> bytes of data from an array.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14496302"/>
                  </a:ext>
                </a:extLst>
              </a:tr>
            </a:tbl>
          </a:graphicData>
        </a:graphic>
      </p:graphicFrame>
      <p:sp>
        <p:nvSpPr>
          <p:cNvPr id="5" name="Slide Number Placeholder 4">
            <a:extLst>
              <a:ext uri="{FF2B5EF4-FFF2-40B4-BE49-F238E27FC236}">
                <a16:creationId xmlns:a16="http://schemas.microsoft.com/office/drawing/2014/main" id="{3D6A3FA4-1E8A-4EE0-ADFF-1D025A5725DD}"/>
              </a:ext>
            </a:extLst>
          </p:cNvPr>
          <p:cNvSpPr>
            <a:spLocks noGrp="1"/>
          </p:cNvSpPr>
          <p:nvPr>
            <p:ph type="sldNum" sz="quarter" idx="12"/>
          </p:nvPr>
        </p:nvSpPr>
        <p:spPr/>
        <p:txBody>
          <a:bodyPr/>
          <a:lstStyle/>
          <a:p>
            <a:fld id="{C807222D-A36D-46C1-88CD-4F05950CEC11}" type="slidenum">
              <a:rPr lang="en-US" smtClean="0"/>
              <a:t>27</a:t>
            </a:fld>
            <a:endParaRPr lang="en-US"/>
          </a:p>
        </p:txBody>
      </p:sp>
    </p:spTree>
    <p:extLst>
      <p:ext uri="{BB962C8B-B14F-4D97-AF65-F5344CB8AC3E}">
        <p14:creationId xmlns:p14="http://schemas.microsoft.com/office/powerpoint/2010/main" val="413951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F7B29-EFBF-B6CC-AA9D-8BDC2CD653BF}"/>
              </a:ext>
            </a:extLst>
          </p:cNvPr>
          <p:cNvSpPr>
            <a:spLocks noGrp="1"/>
          </p:cNvSpPr>
          <p:nvPr>
            <p:ph idx="1"/>
          </p:nvPr>
        </p:nvSpPr>
        <p:spPr>
          <a:xfrm>
            <a:off x="838200" y="837334"/>
            <a:ext cx="10515600" cy="4351338"/>
          </a:xfrm>
        </p:spPr>
        <p:txBody>
          <a:bodyPr/>
          <a:lstStyle/>
          <a:p>
            <a:r>
              <a:rPr lang="en-US" b="0" i="0" dirty="0">
                <a:solidFill>
                  <a:srgbClr val="610B38"/>
                </a:solidFill>
                <a:effectLst/>
                <a:latin typeface="erdana"/>
              </a:rPr>
              <a:t>Java </a:t>
            </a:r>
            <a:r>
              <a:rPr lang="en-US" b="0" i="0" dirty="0" err="1">
                <a:solidFill>
                  <a:srgbClr val="610B38"/>
                </a:solidFill>
                <a:effectLst/>
                <a:latin typeface="erdana"/>
              </a:rPr>
              <a:t>ByteArrayInputStream</a:t>
            </a:r>
            <a:r>
              <a:rPr lang="en-US" b="0" i="0" dirty="0">
                <a:solidFill>
                  <a:srgbClr val="610B38"/>
                </a:solidFill>
                <a:effectLst/>
                <a:latin typeface="erdana"/>
              </a:rPr>
              <a:t> class methods</a:t>
            </a:r>
          </a:p>
          <a:p>
            <a:endParaRPr lang="en-US" dirty="0"/>
          </a:p>
        </p:txBody>
      </p:sp>
      <p:sp>
        <p:nvSpPr>
          <p:cNvPr id="4" name="Title 1">
            <a:extLst>
              <a:ext uri="{FF2B5EF4-FFF2-40B4-BE49-F238E27FC236}">
                <a16:creationId xmlns:a16="http://schemas.microsoft.com/office/drawing/2014/main" id="{ECA61B0E-4FFA-AB02-9A04-97D61CDE35D7}"/>
              </a:ext>
            </a:extLst>
          </p:cNvPr>
          <p:cNvSpPr>
            <a:spLocks noGrp="1"/>
          </p:cNvSpPr>
          <p:nvPr>
            <p:ph type="title"/>
          </p:nvPr>
        </p:nvSpPr>
        <p:spPr>
          <a:xfrm>
            <a:off x="838200" y="189635"/>
            <a:ext cx="10515600" cy="315912"/>
          </a:xfrm>
        </p:spPr>
        <p:txBody>
          <a:bodyPr>
            <a:noAutofit/>
          </a:bodyPr>
          <a:lstStyle/>
          <a:p>
            <a:r>
              <a:rPr lang="en-US" sz="3400" b="0" i="0" dirty="0">
                <a:solidFill>
                  <a:srgbClr val="610B38"/>
                </a:solidFill>
                <a:effectLst/>
                <a:latin typeface="erdana"/>
              </a:rPr>
              <a:t>Java </a:t>
            </a:r>
            <a:r>
              <a:rPr lang="en-US" sz="3400" b="0" i="0" dirty="0" err="1">
                <a:solidFill>
                  <a:srgbClr val="610B38"/>
                </a:solidFill>
                <a:effectLst/>
                <a:latin typeface="erdana"/>
              </a:rPr>
              <a:t>ByteArrayInputStream</a:t>
            </a:r>
            <a:r>
              <a:rPr lang="en-US" sz="3400" b="0" i="0" dirty="0">
                <a:solidFill>
                  <a:srgbClr val="610B38"/>
                </a:solidFill>
                <a:effectLst/>
                <a:latin typeface="erdana"/>
              </a:rPr>
              <a:t> Class</a:t>
            </a:r>
            <a:endParaRPr lang="en-US" sz="3400" dirty="0"/>
          </a:p>
        </p:txBody>
      </p:sp>
      <p:graphicFrame>
        <p:nvGraphicFramePr>
          <p:cNvPr id="5" name="Table 4">
            <a:extLst>
              <a:ext uri="{FF2B5EF4-FFF2-40B4-BE49-F238E27FC236}">
                <a16:creationId xmlns:a16="http://schemas.microsoft.com/office/drawing/2014/main" id="{A401F228-70F9-D216-679A-16DB6994DA06}"/>
              </a:ext>
            </a:extLst>
          </p:cNvPr>
          <p:cNvGraphicFramePr>
            <a:graphicFrameLocks noGrp="1"/>
          </p:cNvGraphicFramePr>
          <p:nvPr>
            <p:extLst>
              <p:ext uri="{D42A27DB-BD31-4B8C-83A1-F6EECF244321}">
                <p14:modId xmlns:p14="http://schemas.microsoft.com/office/powerpoint/2010/main" val="2825585695"/>
              </p:ext>
            </p:extLst>
          </p:nvPr>
        </p:nvGraphicFramePr>
        <p:xfrm>
          <a:off x="1125102" y="1511588"/>
          <a:ext cx="10515599" cy="4438282"/>
        </p:xfrm>
        <a:graphic>
          <a:graphicData uri="http://schemas.openxmlformats.org/drawingml/2006/table">
            <a:tbl>
              <a:tblPr/>
              <a:tblGrid>
                <a:gridCol w="3656194">
                  <a:extLst>
                    <a:ext uri="{9D8B030D-6E8A-4147-A177-3AD203B41FA5}">
                      <a16:colId xmlns:a16="http://schemas.microsoft.com/office/drawing/2014/main" val="3332368795"/>
                    </a:ext>
                  </a:extLst>
                </a:gridCol>
                <a:gridCol w="6859405">
                  <a:extLst>
                    <a:ext uri="{9D8B030D-6E8A-4147-A177-3AD203B41FA5}">
                      <a16:colId xmlns:a16="http://schemas.microsoft.com/office/drawing/2014/main" val="1098580122"/>
                    </a:ext>
                  </a:extLst>
                </a:gridCol>
              </a:tblGrid>
              <a:tr h="312297">
                <a:tc>
                  <a:txBody>
                    <a:bodyPr/>
                    <a:lstStyle/>
                    <a:p>
                      <a:pPr algn="l" fontAlgn="t"/>
                      <a:r>
                        <a:rPr lang="en-US" sz="1800">
                          <a:solidFill>
                            <a:srgbClr val="000000"/>
                          </a:solidFill>
                          <a:effectLst/>
                          <a:latin typeface="times new roman" panose="02020603050405020304" pitchFamily="18" charset="0"/>
                        </a:rPr>
                        <a:t>Methods</a:t>
                      </a:r>
                    </a:p>
                  </a:txBody>
                  <a:tcPr marL="62459" marR="62459" marT="62459" marB="62459">
                    <a:lnL w="7620" cap="flat" cmpd="sng" algn="ctr">
                      <a:solidFill>
                        <a:srgbClr val="68BEFA"/>
                      </a:solidFill>
                      <a:prstDash val="solid"/>
                      <a:round/>
                      <a:headEnd type="none" w="med" len="med"/>
                      <a:tailEnd type="none" w="med" len="med"/>
                    </a:lnL>
                    <a:lnR w="7620" cap="flat" cmpd="sng" algn="ctr">
                      <a:solidFill>
                        <a:srgbClr val="68BEFA"/>
                      </a:solidFill>
                      <a:prstDash val="solid"/>
                      <a:round/>
                      <a:headEnd type="none" w="med" len="med"/>
                      <a:tailEnd type="none" w="med" len="med"/>
                    </a:lnR>
                    <a:lnT w="7620" cap="flat" cmpd="sng" algn="ctr">
                      <a:solidFill>
                        <a:srgbClr val="68BEF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a:t>
                      </a:r>
                    </a:p>
                  </a:txBody>
                  <a:tcPr marL="62459" marR="62459" marT="62459" marB="62459">
                    <a:lnL w="7620" cap="flat" cmpd="sng" algn="ctr">
                      <a:solidFill>
                        <a:srgbClr val="68BEFA"/>
                      </a:solidFill>
                      <a:prstDash val="solid"/>
                      <a:round/>
                      <a:headEnd type="none" w="med" len="med"/>
                      <a:tailEnd type="none" w="med" len="med"/>
                    </a:lnL>
                    <a:lnR w="7620" cap="flat" cmpd="sng" algn="ctr">
                      <a:solidFill>
                        <a:srgbClr val="68BEFA"/>
                      </a:solidFill>
                      <a:prstDash val="solid"/>
                      <a:round/>
                      <a:headEnd type="none" w="med" len="med"/>
                      <a:tailEnd type="none" w="med" len="med"/>
                    </a:lnR>
                    <a:lnT w="7620" cap="flat" cmpd="sng" algn="ctr">
                      <a:solidFill>
                        <a:srgbClr val="68BEF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74223066"/>
                  </a:ext>
                </a:extLst>
              </a:tr>
              <a:tr h="645414">
                <a:tc>
                  <a:txBody>
                    <a:bodyPr/>
                    <a:lstStyle/>
                    <a:p>
                      <a:pPr algn="just" fontAlgn="t"/>
                      <a:r>
                        <a:rPr lang="en-US" sz="1800">
                          <a:solidFill>
                            <a:srgbClr val="333333"/>
                          </a:solidFill>
                          <a:effectLst/>
                          <a:latin typeface="inter-regular"/>
                        </a:rPr>
                        <a:t>int available()</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return the number of remaining bytes that can be read from the input stream.</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16738860"/>
                  </a:ext>
                </a:extLst>
              </a:tr>
              <a:tr h="458036">
                <a:tc>
                  <a:txBody>
                    <a:bodyPr/>
                    <a:lstStyle/>
                    <a:p>
                      <a:pPr algn="just" fontAlgn="t"/>
                      <a:r>
                        <a:rPr lang="en-US" sz="1800">
                          <a:solidFill>
                            <a:srgbClr val="333333"/>
                          </a:solidFill>
                          <a:effectLst/>
                          <a:latin typeface="inter-regular"/>
                        </a:rPr>
                        <a:t>int read()</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read the next byte of data from the input stream.</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76503723"/>
                  </a:ext>
                </a:extLst>
              </a:tr>
              <a:tr h="645414">
                <a:tc>
                  <a:txBody>
                    <a:bodyPr/>
                    <a:lstStyle/>
                    <a:p>
                      <a:pPr algn="just" fontAlgn="t"/>
                      <a:r>
                        <a:rPr lang="en-US" sz="1800">
                          <a:solidFill>
                            <a:srgbClr val="333333"/>
                          </a:solidFill>
                          <a:effectLst/>
                          <a:latin typeface="inter-regular"/>
                        </a:rPr>
                        <a:t>int read(byte[] ary, int off, int len)</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used to read up to </a:t>
                      </a:r>
                      <a:r>
                        <a:rPr lang="en-US" sz="1800" dirty="0" err="1">
                          <a:solidFill>
                            <a:srgbClr val="333333"/>
                          </a:solidFill>
                          <a:effectLst/>
                          <a:latin typeface="inter-regular"/>
                        </a:rPr>
                        <a:t>len</a:t>
                      </a:r>
                      <a:r>
                        <a:rPr lang="en-US" sz="1800" dirty="0">
                          <a:solidFill>
                            <a:srgbClr val="333333"/>
                          </a:solidFill>
                          <a:effectLst/>
                          <a:latin typeface="inter-regular"/>
                        </a:rPr>
                        <a:t> bytes of data from an array of bytes in the input stream.</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64108955"/>
                  </a:ext>
                </a:extLst>
              </a:tr>
              <a:tr h="458036">
                <a:tc>
                  <a:txBody>
                    <a:bodyPr/>
                    <a:lstStyle/>
                    <a:p>
                      <a:pPr algn="just" fontAlgn="t"/>
                      <a:r>
                        <a:rPr lang="en-US" sz="1800">
                          <a:solidFill>
                            <a:srgbClr val="333333"/>
                          </a:solidFill>
                          <a:effectLst/>
                          <a:latin typeface="inter-regular"/>
                        </a:rPr>
                        <a:t>boolean markSupported()</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test the input stream for mark and reset method.</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90407765"/>
                  </a:ext>
                </a:extLst>
              </a:tr>
              <a:tr h="458036">
                <a:tc>
                  <a:txBody>
                    <a:bodyPr/>
                    <a:lstStyle/>
                    <a:p>
                      <a:pPr algn="just" fontAlgn="t"/>
                      <a:r>
                        <a:rPr lang="en-US" sz="1800">
                          <a:solidFill>
                            <a:srgbClr val="333333"/>
                          </a:solidFill>
                          <a:effectLst/>
                          <a:latin typeface="inter-regular"/>
                        </a:rPr>
                        <a:t>long skip(long x)</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skip the x bytes of input from the input stream.</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93541964"/>
                  </a:ext>
                </a:extLst>
              </a:tr>
              <a:tr h="458036">
                <a:tc>
                  <a:txBody>
                    <a:bodyPr/>
                    <a:lstStyle/>
                    <a:p>
                      <a:pPr algn="just" fontAlgn="t"/>
                      <a:r>
                        <a:rPr lang="en-US" sz="1800">
                          <a:solidFill>
                            <a:srgbClr val="333333"/>
                          </a:solidFill>
                          <a:effectLst/>
                          <a:latin typeface="inter-regular"/>
                        </a:rPr>
                        <a:t>void mark(int readAheadLimit)</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set the current marked position in the stream.</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39002256"/>
                  </a:ext>
                </a:extLst>
              </a:tr>
              <a:tr h="458036">
                <a:tc>
                  <a:txBody>
                    <a:bodyPr/>
                    <a:lstStyle/>
                    <a:p>
                      <a:pPr algn="just" fontAlgn="t"/>
                      <a:r>
                        <a:rPr lang="en-US" sz="1800">
                          <a:solidFill>
                            <a:srgbClr val="333333"/>
                          </a:solidFill>
                          <a:effectLst/>
                          <a:latin typeface="inter-regular"/>
                        </a:rPr>
                        <a:t>void reset()</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reset the buffer of a byte array.</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86436411"/>
                  </a:ext>
                </a:extLst>
              </a:tr>
              <a:tr h="458036">
                <a:tc>
                  <a:txBody>
                    <a:bodyPr/>
                    <a:lstStyle/>
                    <a:p>
                      <a:pPr algn="just" fontAlgn="t"/>
                      <a:r>
                        <a:rPr lang="en-US" sz="1800">
                          <a:solidFill>
                            <a:srgbClr val="333333"/>
                          </a:solidFill>
                          <a:effectLst/>
                          <a:latin typeface="inter-regular"/>
                        </a:rPr>
                        <a:t>void close()</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is used for closing a </a:t>
                      </a:r>
                      <a:r>
                        <a:rPr lang="en-US" sz="1800" dirty="0" err="1">
                          <a:solidFill>
                            <a:srgbClr val="333333"/>
                          </a:solidFill>
                          <a:effectLst/>
                          <a:latin typeface="inter-regular"/>
                        </a:rPr>
                        <a:t>ByteArrayInputStream</a:t>
                      </a:r>
                      <a:r>
                        <a:rPr lang="en-US" sz="1800" dirty="0">
                          <a:solidFill>
                            <a:srgbClr val="333333"/>
                          </a:solidFill>
                          <a:effectLst/>
                          <a:latin typeface="inter-regular"/>
                        </a:rPr>
                        <a:t>.</a:t>
                      </a:r>
                    </a:p>
                  </a:txBody>
                  <a:tcPr marL="41640" marR="41640" marT="41640" marB="416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43093125"/>
                  </a:ext>
                </a:extLst>
              </a:tr>
            </a:tbl>
          </a:graphicData>
        </a:graphic>
      </p:graphicFrame>
      <p:sp>
        <p:nvSpPr>
          <p:cNvPr id="6" name="Slide Number Placeholder 5">
            <a:extLst>
              <a:ext uri="{FF2B5EF4-FFF2-40B4-BE49-F238E27FC236}">
                <a16:creationId xmlns:a16="http://schemas.microsoft.com/office/drawing/2014/main" id="{5A5AAF21-7EE6-20C7-CD88-2073A9D55525}"/>
              </a:ext>
            </a:extLst>
          </p:cNvPr>
          <p:cNvSpPr>
            <a:spLocks noGrp="1"/>
          </p:cNvSpPr>
          <p:nvPr>
            <p:ph type="sldNum" sz="quarter" idx="12"/>
          </p:nvPr>
        </p:nvSpPr>
        <p:spPr/>
        <p:txBody>
          <a:bodyPr/>
          <a:lstStyle/>
          <a:p>
            <a:fld id="{C807222D-A36D-46C1-88CD-4F05950CEC11}" type="slidenum">
              <a:rPr lang="en-US" smtClean="0"/>
              <a:t>28</a:t>
            </a:fld>
            <a:endParaRPr lang="en-US"/>
          </a:p>
        </p:txBody>
      </p:sp>
    </p:spTree>
    <p:extLst>
      <p:ext uri="{BB962C8B-B14F-4D97-AF65-F5344CB8AC3E}">
        <p14:creationId xmlns:p14="http://schemas.microsoft.com/office/powerpoint/2010/main" val="3078979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EF92-8DCD-A5E5-4D59-AF0BF5C45520}"/>
              </a:ext>
            </a:extLst>
          </p:cNvPr>
          <p:cNvSpPr>
            <a:spLocks noGrp="1"/>
          </p:cNvSpPr>
          <p:nvPr>
            <p:ph type="title"/>
          </p:nvPr>
        </p:nvSpPr>
        <p:spPr>
          <a:xfrm>
            <a:off x="838200" y="143453"/>
            <a:ext cx="10515600" cy="613930"/>
          </a:xfrm>
        </p:spPr>
        <p:txBody>
          <a:bodyPr>
            <a:normAutofit/>
          </a:bodyPr>
          <a:lstStyle/>
          <a:p>
            <a:r>
              <a:rPr lang="en-US" sz="3200" b="0" i="0" dirty="0">
                <a:solidFill>
                  <a:srgbClr val="610B38"/>
                </a:solidFill>
                <a:effectLst/>
                <a:latin typeface="erdana"/>
              </a:rPr>
              <a:t>Example of Java </a:t>
            </a:r>
            <a:r>
              <a:rPr lang="en-US" sz="3200" b="0" i="0" dirty="0" err="1">
                <a:solidFill>
                  <a:srgbClr val="610B38"/>
                </a:solidFill>
                <a:effectLst/>
                <a:latin typeface="erdana"/>
              </a:rPr>
              <a:t>ByteArrayInputStream</a:t>
            </a:r>
            <a:endParaRPr lang="en-US" sz="3200" dirty="0"/>
          </a:p>
        </p:txBody>
      </p:sp>
      <p:sp>
        <p:nvSpPr>
          <p:cNvPr id="3" name="Content Placeholder 2">
            <a:extLst>
              <a:ext uri="{FF2B5EF4-FFF2-40B4-BE49-F238E27FC236}">
                <a16:creationId xmlns:a16="http://schemas.microsoft.com/office/drawing/2014/main" id="{CD3F6B84-E754-BF7F-4F68-0B02C24F20A1}"/>
              </a:ext>
            </a:extLst>
          </p:cNvPr>
          <p:cNvSpPr>
            <a:spLocks noGrp="1"/>
          </p:cNvSpPr>
          <p:nvPr>
            <p:ph idx="1"/>
          </p:nvPr>
        </p:nvSpPr>
        <p:spPr>
          <a:xfrm>
            <a:off x="838200" y="858982"/>
            <a:ext cx="10515600" cy="5317981"/>
          </a:xfrm>
        </p:spPr>
        <p:txBody>
          <a:bodyPr/>
          <a:lstStyle/>
          <a:p>
            <a:r>
              <a:rPr lang="en-US" b="0" i="0" dirty="0" err="1">
                <a:solidFill>
                  <a:srgbClr val="333333"/>
                </a:solidFill>
                <a:effectLst/>
                <a:latin typeface="inter-regular"/>
              </a:rPr>
              <a:t>ByteArrayInputStream</a:t>
            </a:r>
            <a:r>
              <a:rPr lang="en-US" b="0" i="0" dirty="0">
                <a:solidFill>
                  <a:srgbClr val="333333"/>
                </a:solidFill>
                <a:effectLst/>
                <a:latin typeface="inter-regular"/>
              </a:rPr>
              <a:t> class to read byte array as input stream.</a:t>
            </a:r>
            <a:endParaRPr lang="en-US" dirty="0"/>
          </a:p>
        </p:txBody>
      </p:sp>
      <p:sp>
        <p:nvSpPr>
          <p:cNvPr id="5" name="TextBox 4">
            <a:extLst>
              <a:ext uri="{FF2B5EF4-FFF2-40B4-BE49-F238E27FC236}">
                <a16:creationId xmlns:a16="http://schemas.microsoft.com/office/drawing/2014/main" id="{3152664E-DC05-306A-C141-42563F2BF24B}"/>
              </a:ext>
            </a:extLst>
          </p:cNvPr>
          <p:cNvSpPr txBox="1"/>
          <p:nvPr/>
        </p:nvSpPr>
        <p:spPr>
          <a:xfrm>
            <a:off x="960581" y="1307698"/>
            <a:ext cx="8774545" cy="3970318"/>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ReadExample</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IOException</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byte</a:t>
            </a:r>
            <a:r>
              <a:rPr lang="en-US" b="0" i="0" dirty="0">
                <a:solidFill>
                  <a:srgbClr val="000000"/>
                </a:solidFill>
                <a:effectLst/>
                <a:latin typeface="inter-regular"/>
              </a:rPr>
              <a:t>[] </a:t>
            </a:r>
            <a:r>
              <a:rPr lang="en-US" b="0" i="0" dirty="0" err="1">
                <a:solidFill>
                  <a:srgbClr val="000000"/>
                </a:solidFill>
                <a:effectLst/>
                <a:latin typeface="inter-regular"/>
              </a:rPr>
              <a:t>buf</a:t>
            </a:r>
            <a:r>
              <a:rPr lang="en-US" b="0" i="0" dirty="0">
                <a:solidFill>
                  <a:srgbClr val="000000"/>
                </a:solidFill>
                <a:effectLst/>
                <a:latin typeface="inter-regular"/>
              </a:rPr>
              <a:t> = { </a:t>
            </a:r>
            <a:r>
              <a:rPr lang="en-US" b="0" i="0" dirty="0">
                <a:solidFill>
                  <a:srgbClr val="C00000"/>
                </a:solidFill>
                <a:effectLst/>
                <a:latin typeface="inter-regular"/>
              </a:rPr>
              <a:t>35</a:t>
            </a:r>
            <a:r>
              <a:rPr lang="en-US" b="0" i="0" dirty="0">
                <a:solidFill>
                  <a:srgbClr val="000000"/>
                </a:solidFill>
                <a:effectLst/>
                <a:latin typeface="inter-regular"/>
              </a:rPr>
              <a:t>, </a:t>
            </a:r>
            <a:r>
              <a:rPr lang="en-US" b="0" i="0" dirty="0">
                <a:solidFill>
                  <a:srgbClr val="C00000"/>
                </a:solidFill>
                <a:effectLst/>
                <a:latin typeface="inter-regular"/>
              </a:rPr>
              <a:t>36</a:t>
            </a:r>
            <a:r>
              <a:rPr lang="en-US" b="0" i="0" dirty="0">
                <a:solidFill>
                  <a:srgbClr val="000000"/>
                </a:solidFill>
                <a:effectLst/>
                <a:latin typeface="inter-regular"/>
              </a:rPr>
              <a:t>, </a:t>
            </a:r>
            <a:r>
              <a:rPr lang="en-US" b="0" i="0" dirty="0">
                <a:solidFill>
                  <a:srgbClr val="C00000"/>
                </a:solidFill>
                <a:effectLst/>
                <a:latin typeface="inter-regular"/>
              </a:rPr>
              <a:t>37</a:t>
            </a:r>
            <a:r>
              <a:rPr lang="en-US" b="0" i="0" dirty="0">
                <a:solidFill>
                  <a:srgbClr val="000000"/>
                </a:solidFill>
                <a:effectLst/>
                <a:latin typeface="inter-regular"/>
              </a:rPr>
              <a:t>, </a:t>
            </a:r>
            <a:r>
              <a:rPr lang="en-US" b="0" i="0" dirty="0">
                <a:solidFill>
                  <a:srgbClr val="C00000"/>
                </a:solidFill>
                <a:effectLst/>
                <a:latin typeface="inter-regular"/>
              </a:rPr>
              <a:t>38</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 Create the new byte array input stream</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ByteArrayInputStream</a:t>
            </a:r>
            <a:r>
              <a:rPr lang="en-US" b="0" i="0" dirty="0">
                <a:solidFill>
                  <a:srgbClr val="000000"/>
                </a:solidFill>
                <a:effectLst/>
                <a:latin typeface="inter-regular"/>
              </a:rPr>
              <a:t> </a:t>
            </a:r>
            <a:r>
              <a:rPr lang="en-US" b="0" i="0" dirty="0" err="1">
                <a:solidFill>
                  <a:srgbClr val="000000"/>
                </a:solidFill>
                <a:effectLst/>
                <a:latin typeface="inter-regular"/>
              </a:rPr>
              <a:t>byt</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ByteArrayInputStream</a:t>
            </a:r>
            <a:r>
              <a:rPr lang="en-US" b="0" i="0" dirty="0">
                <a:solidFill>
                  <a:srgbClr val="000000"/>
                </a:solidFill>
                <a:effectLst/>
                <a:latin typeface="inter-regular"/>
              </a:rPr>
              <a:t>(</a:t>
            </a:r>
            <a:r>
              <a:rPr lang="en-US" b="0" i="0" dirty="0" err="1">
                <a:solidFill>
                  <a:srgbClr val="000000"/>
                </a:solidFill>
                <a:effectLst/>
                <a:latin typeface="inter-regular"/>
              </a:rPr>
              <a:t>buf</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k = </a:t>
            </a:r>
            <a:r>
              <a:rPr lang="en-US" b="0" i="0" dirty="0">
                <a:solidFill>
                  <a:srgbClr val="C00000"/>
                </a:solidFill>
                <a:effectLst/>
                <a:latin typeface="inter-regular"/>
              </a:rPr>
              <a:t>0</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while</a:t>
            </a:r>
            <a:r>
              <a:rPr lang="en-US" b="0" i="0" dirty="0">
                <a:solidFill>
                  <a:srgbClr val="000000"/>
                </a:solidFill>
                <a:effectLst/>
                <a:latin typeface="inter-regular"/>
              </a:rPr>
              <a:t> ((k = </a:t>
            </a:r>
            <a:r>
              <a:rPr lang="en-US" b="0" i="0" dirty="0" err="1">
                <a:solidFill>
                  <a:srgbClr val="000000"/>
                </a:solidFill>
                <a:effectLst/>
                <a:latin typeface="inter-regular"/>
              </a:rPr>
              <a:t>byt.read</a:t>
            </a:r>
            <a:r>
              <a:rPr lang="en-US" b="0" i="0" dirty="0">
                <a:solidFill>
                  <a:srgbClr val="000000"/>
                </a:solidFill>
                <a:effectLst/>
                <a:latin typeface="inter-regular"/>
              </a:rPr>
              <a:t>()) != -</a:t>
            </a:r>
            <a:r>
              <a:rPr lang="en-US" b="0" i="0" dirty="0">
                <a:solidFill>
                  <a:srgbClr val="C00000"/>
                </a:solidFill>
                <a:effectLst/>
                <a:latin typeface="inter-regular"/>
              </a:rPr>
              <a:t>1</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//Conversion of a byte into character</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char</a:t>
            </a:r>
            <a:r>
              <a:rPr lang="en-US" b="0" i="0" dirty="0">
                <a:solidFill>
                  <a:srgbClr val="000000"/>
                </a:solidFill>
                <a:effectLst/>
                <a:latin typeface="inter-regular"/>
              </a:rPr>
              <a:t> </a:t>
            </a:r>
            <a:r>
              <a:rPr lang="en-US" b="0" i="0" dirty="0" err="1">
                <a:solidFill>
                  <a:srgbClr val="000000"/>
                </a:solidFill>
                <a:effectLst/>
                <a:latin typeface="inter-regular"/>
              </a:rPr>
              <a:t>ch</a:t>
            </a:r>
            <a:r>
              <a:rPr lang="en-US" b="0" i="0" dirty="0">
                <a:solidFill>
                  <a:srgbClr val="000000"/>
                </a:solidFill>
                <a:effectLst/>
                <a:latin typeface="inter-regular"/>
              </a:rPr>
              <a:t> = (</a:t>
            </a:r>
            <a:r>
              <a:rPr lang="en-US" b="1" i="0" dirty="0">
                <a:solidFill>
                  <a:srgbClr val="006699"/>
                </a:solidFill>
                <a:effectLst/>
                <a:latin typeface="inter-regular"/>
              </a:rPr>
              <a:t>char</a:t>
            </a:r>
            <a:r>
              <a:rPr lang="en-US" b="0" i="0" dirty="0">
                <a:solidFill>
                  <a:srgbClr val="000000"/>
                </a:solidFill>
                <a:effectLst/>
                <a:latin typeface="inter-regular"/>
              </a:rPr>
              <a:t>) k;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"ASCII value of Character is:"</a:t>
            </a:r>
            <a:r>
              <a:rPr lang="en-US" b="0" i="0" dirty="0">
                <a:solidFill>
                  <a:srgbClr val="000000"/>
                </a:solidFill>
                <a:effectLst/>
                <a:latin typeface="inter-regular"/>
              </a:rPr>
              <a:t> + k + </a:t>
            </a:r>
            <a:r>
              <a:rPr lang="en-US" b="0" i="0" dirty="0">
                <a:solidFill>
                  <a:srgbClr val="0000FF"/>
                </a:solidFill>
                <a:effectLst/>
                <a:latin typeface="inter-regular"/>
              </a:rPr>
              <a:t>"; Special character is: "</a:t>
            </a:r>
            <a:r>
              <a:rPr lang="en-US" b="0" i="0" dirty="0">
                <a:solidFill>
                  <a:srgbClr val="000000"/>
                </a:solidFill>
                <a:effectLst/>
                <a:latin typeface="inter-regular"/>
              </a:rPr>
              <a:t> + </a:t>
            </a:r>
            <a:r>
              <a:rPr lang="en-US" b="0" i="0" dirty="0" err="1">
                <a:solidFill>
                  <a:srgbClr val="000000"/>
                </a:solidFill>
                <a:effectLst/>
                <a:latin typeface="inter-regular"/>
              </a:rPr>
              <a:t>ch</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6" name="Rectangle 1">
            <a:extLst>
              <a:ext uri="{FF2B5EF4-FFF2-40B4-BE49-F238E27FC236}">
                <a16:creationId xmlns:a16="http://schemas.microsoft.com/office/drawing/2014/main" id="{A580C823-6142-AC44-7745-9D3881F2ACEA}"/>
              </a:ext>
            </a:extLst>
          </p:cNvPr>
          <p:cNvSpPr>
            <a:spLocks noChangeArrowheads="1"/>
          </p:cNvSpPr>
          <p:nvPr/>
        </p:nvSpPr>
        <p:spPr bwMode="auto">
          <a:xfrm>
            <a:off x="2899302" y="5379184"/>
            <a:ext cx="5217176" cy="12464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inter-regular"/>
              </a:rPr>
              <a:t>Output:</a:t>
            </a:r>
            <a:endParaRPr kumimoji="0" lang="en-US" altLang="en-US" sz="15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a:rPr>
              <a:t>ASCII value of Character is:35; Special character is: # ASCII value of Character is:36; Special character is: $ ASCII value of Character is:37; Special character is: % ASCII value of Character is:38; Special character is: &amp;</a:t>
            </a:r>
            <a:endParaRPr kumimoji="0" lang="en-US" altLang="en-US" sz="1500" b="0" i="0" u="none" strike="noStrike" cap="none" normalizeH="0" baseline="0" dirty="0">
              <a:ln>
                <a:noFill/>
              </a:ln>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0CF82ABB-8885-9376-982E-76D45D935ABB}"/>
              </a:ext>
            </a:extLst>
          </p:cNvPr>
          <p:cNvSpPr>
            <a:spLocks noGrp="1"/>
          </p:cNvSpPr>
          <p:nvPr>
            <p:ph type="sldNum" sz="quarter" idx="12"/>
          </p:nvPr>
        </p:nvSpPr>
        <p:spPr/>
        <p:txBody>
          <a:bodyPr/>
          <a:lstStyle/>
          <a:p>
            <a:fld id="{C807222D-A36D-46C1-88CD-4F05950CEC11}" type="slidenum">
              <a:rPr lang="en-US" smtClean="0"/>
              <a:t>29</a:t>
            </a:fld>
            <a:endParaRPr lang="en-US"/>
          </a:p>
        </p:txBody>
      </p:sp>
    </p:spTree>
    <p:extLst>
      <p:ext uri="{BB962C8B-B14F-4D97-AF65-F5344CB8AC3E}">
        <p14:creationId xmlns:p14="http://schemas.microsoft.com/office/powerpoint/2010/main" val="38329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19951C-4401-8A84-27AD-17E704BB52F9}"/>
              </a:ext>
            </a:extLst>
          </p:cNvPr>
          <p:cNvSpPr>
            <a:spLocks noGrp="1"/>
          </p:cNvSpPr>
          <p:nvPr>
            <p:ph idx="1"/>
          </p:nvPr>
        </p:nvSpPr>
        <p:spPr>
          <a:xfrm>
            <a:off x="838200" y="1099126"/>
            <a:ext cx="10515600" cy="5530273"/>
          </a:xfrm>
        </p:spPr>
        <p:txBody>
          <a:bodyPr>
            <a:normAutofit lnSpcReduction="10000"/>
          </a:bodyPr>
          <a:lstStyle/>
          <a:p>
            <a:pPr algn="just">
              <a:lnSpc>
                <a:spcPct val="90000"/>
              </a:lnSpc>
              <a:buFont typeface="Wingdings" panose="05000000000000000000" pitchFamily="2" charset="2"/>
              <a:buChar char="q"/>
            </a:pPr>
            <a:r>
              <a:rPr lang="en-US" altLang="en-US" sz="2800" dirty="0">
                <a:cs typeface="Courier New" panose="02070309020205020404" pitchFamily="49" charset="0"/>
              </a:rPr>
              <a:t>Data stored in a text file are represented in human-readable form. Data stored in a binary file are represented in binary form. You cannot read binary files. Binary files are designed to be read by programs. For example, the Java source programs are stored in text files and can be read by a text editor, but the Java classes are stored in binary files and are read by the JVM. The advantage of binary files is that they are more efficient to process than text files.</a:t>
            </a:r>
          </a:p>
          <a:p>
            <a:pPr algn="just">
              <a:lnSpc>
                <a:spcPct val="90000"/>
              </a:lnSpc>
              <a:buFont typeface="Wingdings" panose="05000000000000000000" pitchFamily="2" charset="2"/>
              <a:buChar char="q"/>
            </a:pPr>
            <a:endParaRPr lang="en-US" altLang="en-US" sz="2800" dirty="0">
              <a:cs typeface="Courier New" panose="02070309020205020404" pitchFamily="49" charset="0"/>
            </a:endParaRPr>
          </a:p>
          <a:p>
            <a:pPr algn="just">
              <a:lnSpc>
                <a:spcPct val="90000"/>
              </a:lnSpc>
              <a:buFont typeface="Wingdings" panose="05000000000000000000" pitchFamily="2" charset="2"/>
              <a:buChar char="q"/>
            </a:pPr>
            <a:r>
              <a:rPr lang="en-US" altLang="en-US" sz="2800" dirty="0">
                <a:cs typeface="Courier New" panose="02070309020205020404" pitchFamily="49" charset="0"/>
              </a:rPr>
              <a:t>Although it is not technically precise and correct, you can imagine that a text file consists of a sequence of characters and a binary file consists of a sequence of bits. For example, the decimal integer 199 is stored as the sequence of three characters: '1', '9', '9' in a text file and the same integer is stored as a byte-type value C7 in a binary file, because decimal 199 equals to hex C7.</a:t>
            </a:r>
          </a:p>
          <a:p>
            <a:pPr algn="just"/>
            <a:endParaRPr lang="en-US" dirty="0"/>
          </a:p>
        </p:txBody>
      </p:sp>
      <p:sp>
        <p:nvSpPr>
          <p:cNvPr id="4" name="Rectangle 2">
            <a:extLst>
              <a:ext uri="{FF2B5EF4-FFF2-40B4-BE49-F238E27FC236}">
                <a16:creationId xmlns:a16="http://schemas.microsoft.com/office/drawing/2014/main" id="{F2398D34-7578-DF10-CA83-67421072D566}"/>
              </a:ext>
            </a:extLst>
          </p:cNvPr>
          <p:cNvSpPr>
            <a:spLocks noGrp="1" noChangeArrowheads="1"/>
          </p:cNvSpPr>
          <p:nvPr>
            <p:ph type="title"/>
          </p:nvPr>
        </p:nvSpPr>
        <p:spPr>
          <a:xfrm>
            <a:off x="685800" y="228600"/>
            <a:ext cx="7772400" cy="609600"/>
          </a:xfrm>
        </p:spPr>
        <p:txBody>
          <a:bodyPr>
            <a:normAutofit fontScale="90000"/>
          </a:bodyPr>
          <a:lstStyle/>
          <a:p>
            <a:r>
              <a:rPr lang="en-US" altLang="en-US" dirty="0"/>
              <a:t>Text File vs. Binary File</a:t>
            </a:r>
            <a:endParaRPr lang="en-US" altLang="en-US" b="1" dirty="0"/>
          </a:p>
        </p:txBody>
      </p:sp>
      <p:sp>
        <p:nvSpPr>
          <p:cNvPr id="5" name="Slide Number Placeholder 4">
            <a:extLst>
              <a:ext uri="{FF2B5EF4-FFF2-40B4-BE49-F238E27FC236}">
                <a16:creationId xmlns:a16="http://schemas.microsoft.com/office/drawing/2014/main" id="{8B444B0E-C40D-295A-B092-A31981AB8098}"/>
              </a:ext>
            </a:extLst>
          </p:cNvPr>
          <p:cNvSpPr>
            <a:spLocks noGrp="1"/>
          </p:cNvSpPr>
          <p:nvPr>
            <p:ph type="sldNum" sz="quarter" idx="12"/>
          </p:nvPr>
        </p:nvSpPr>
        <p:spPr/>
        <p:txBody>
          <a:bodyPr/>
          <a:lstStyle/>
          <a:p>
            <a:fld id="{C807222D-A36D-46C1-88CD-4F05950CEC11}" type="slidenum">
              <a:rPr lang="en-US" smtClean="0"/>
              <a:t>3</a:t>
            </a:fld>
            <a:endParaRPr lang="en-US"/>
          </a:p>
        </p:txBody>
      </p:sp>
    </p:spTree>
    <p:extLst>
      <p:ext uri="{BB962C8B-B14F-4D97-AF65-F5344CB8AC3E}">
        <p14:creationId xmlns:p14="http://schemas.microsoft.com/office/powerpoint/2010/main" val="2988814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144E-5316-CE13-26BC-9768BBF6D773}"/>
              </a:ext>
            </a:extLst>
          </p:cNvPr>
          <p:cNvSpPr>
            <a:spLocks noGrp="1"/>
          </p:cNvSpPr>
          <p:nvPr>
            <p:ph type="title"/>
          </p:nvPr>
        </p:nvSpPr>
        <p:spPr>
          <a:xfrm>
            <a:off x="838200" y="365126"/>
            <a:ext cx="10515600" cy="383020"/>
          </a:xfrm>
        </p:spPr>
        <p:txBody>
          <a:bodyPr>
            <a:noAutofit/>
          </a:bodyPr>
          <a:lstStyle/>
          <a:p>
            <a:r>
              <a:rPr lang="en-US" sz="3200" b="0" i="0" dirty="0">
                <a:solidFill>
                  <a:srgbClr val="610B38"/>
                </a:solidFill>
                <a:effectLst/>
                <a:latin typeface="erdana"/>
              </a:rPr>
              <a:t>Java </a:t>
            </a:r>
            <a:r>
              <a:rPr lang="en-US" sz="3200" b="0" i="0" dirty="0" err="1">
                <a:solidFill>
                  <a:srgbClr val="610B38"/>
                </a:solidFill>
                <a:effectLst/>
                <a:latin typeface="erdana"/>
              </a:rPr>
              <a:t>DataOutputStream</a:t>
            </a:r>
            <a:r>
              <a:rPr lang="en-US" sz="3200" b="0" i="0" dirty="0">
                <a:solidFill>
                  <a:srgbClr val="610B38"/>
                </a:solidFill>
                <a:effectLst/>
                <a:latin typeface="erdana"/>
              </a:rPr>
              <a:t> Class</a:t>
            </a:r>
            <a:endParaRPr lang="en-US" sz="3200" dirty="0"/>
          </a:p>
        </p:txBody>
      </p:sp>
      <p:sp>
        <p:nvSpPr>
          <p:cNvPr id="3" name="Content Placeholder 2">
            <a:extLst>
              <a:ext uri="{FF2B5EF4-FFF2-40B4-BE49-F238E27FC236}">
                <a16:creationId xmlns:a16="http://schemas.microsoft.com/office/drawing/2014/main" id="{D2554277-436E-BE61-97B2-957089360C3E}"/>
              </a:ext>
            </a:extLst>
          </p:cNvPr>
          <p:cNvSpPr>
            <a:spLocks noGrp="1"/>
          </p:cNvSpPr>
          <p:nvPr>
            <p:ph idx="1"/>
          </p:nvPr>
        </p:nvSpPr>
        <p:spPr>
          <a:xfrm>
            <a:off x="690418" y="957407"/>
            <a:ext cx="10515600" cy="4351338"/>
          </a:xfrm>
        </p:spPr>
        <p:txBody>
          <a:bodyPr/>
          <a:lstStyle/>
          <a:p>
            <a:pPr algn="just"/>
            <a:r>
              <a:rPr lang="en-US" b="0" i="0" dirty="0">
                <a:solidFill>
                  <a:srgbClr val="333333"/>
                </a:solidFill>
                <a:effectLst/>
                <a:latin typeface="inter-regular"/>
              </a:rPr>
              <a:t>Java </a:t>
            </a:r>
            <a:r>
              <a:rPr lang="en-US" b="0" i="0" dirty="0" err="1">
                <a:solidFill>
                  <a:srgbClr val="333333"/>
                </a:solidFill>
                <a:effectLst/>
                <a:latin typeface="inter-regular"/>
              </a:rPr>
              <a:t>DataOutputStream</a:t>
            </a:r>
            <a:r>
              <a:rPr lang="en-US" b="0" i="0" dirty="0">
                <a:solidFill>
                  <a:srgbClr val="333333"/>
                </a:solidFill>
                <a:effectLst/>
                <a:latin typeface="inter-regular"/>
              </a:rPr>
              <a:t> </a:t>
            </a:r>
            <a:r>
              <a:rPr lang="en-US" dirty="0">
                <a:solidFill>
                  <a:srgbClr val="008000"/>
                </a:solidFill>
                <a:latin typeface="inter-regular"/>
              </a:rPr>
              <a:t>class </a:t>
            </a:r>
            <a:r>
              <a:rPr lang="en-US" b="0" i="0" dirty="0">
                <a:solidFill>
                  <a:srgbClr val="333333"/>
                </a:solidFill>
                <a:effectLst/>
                <a:latin typeface="inter-regular"/>
              </a:rPr>
              <a:t>allows an application to write primitive </a:t>
            </a:r>
            <a:r>
              <a:rPr lang="en-US" dirty="0">
                <a:solidFill>
                  <a:srgbClr val="008000"/>
                </a:solidFill>
                <a:latin typeface="inter-regular"/>
              </a:rPr>
              <a:t>Java </a:t>
            </a:r>
            <a:r>
              <a:rPr lang="en-US" b="0" i="0" dirty="0">
                <a:solidFill>
                  <a:srgbClr val="333333"/>
                </a:solidFill>
                <a:effectLst/>
                <a:latin typeface="inter-regular"/>
              </a:rPr>
              <a:t>data types to the output stream in a machine-independent way.</a:t>
            </a:r>
          </a:p>
          <a:p>
            <a:pPr algn="just"/>
            <a:r>
              <a:rPr lang="en-US" b="0" i="0" dirty="0">
                <a:solidFill>
                  <a:srgbClr val="333333"/>
                </a:solidFill>
                <a:effectLst/>
                <a:latin typeface="inter-regular"/>
              </a:rPr>
              <a:t>Java application generally uses the data output stream to write data that can later be read by a data input stream.</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FB91C894-B285-98A3-0A21-E448D4EF6977}"/>
              </a:ext>
            </a:extLst>
          </p:cNvPr>
          <p:cNvSpPr>
            <a:spLocks noGrp="1"/>
          </p:cNvSpPr>
          <p:nvPr>
            <p:ph type="sldNum" sz="quarter" idx="12"/>
          </p:nvPr>
        </p:nvSpPr>
        <p:spPr/>
        <p:txBody>
          <a:bodyPr/>
          <a:lstStyle/>
          <a:p>
            <a:fld id="{C807222D-A36D-46C1-88CD-4F05950CEC11}" type="slidenum">
              <a:rPr lang="en-US" smtClean="0"/>
              <a:t>30</a:t>
            </a:fld>
            <a:endParaRPr lang="en-US"/>
          </a:p>
        </p:txBody>
      </p:sp>
    </p:spTree>
    <p:extLst>
      <p:ext uri="{BB962C8B-B14F-4D97-AF65-F5344CB8AC3E}">
        <p14:creationId xmlns:p14="http://schemas.microsoft.com/office/powerpoint/2010/main" val="5582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3B643D2-FA60-79BD-EE1C-C1E41EE29548}"/>
              </a:ext>
            </a:extLst>
          </p:cNvPr>
          <p:cNvGraphicFramePr>
            <a:graphicFrameLocks noGrp="1"/>
          </p:cNvGraphicFramePr>
          <p:nvPr>
            <p:ph idx="1"/>
            <p:extLst>
              <p:ext uri="{D42A27DB-BD31-4B8C-83A1-F6EECF244321}">
                <p14:modId xmlns:p14="http://schemas.microsoft.com/office/powerpoint/2010/main" val="768805727"/>
              </p:ext>
            </p:extLst>
          </p:nvPr>
        </p:nvGraphicFramePr>
        <p:xfrm>
          <a:off x="519112" y="1539997"/>
          <a:ext cx="11153776" cy="5318003"/>
        </p:xfrm>
        <a:graphic>
          <a:graphicData uri="http://schemas.openxmlformats.org/drawingml/2006/table">
            <a:tbl>
              <a:tblPr/>
              <a:tblGrid>
                <a:gridCol w="3467100">
                  <a:extLst>
                    <a:ext uri="{9D8B030D-6E8A-4147-A177-3AD203B41FA5}">
                      <a16:colId xmlns:a16="http://schemas.microsoft.com/office/drawing/2014/main" val="844921335"/>
                    </a:ext>
                  </a:extLst>
                </a:gridCol>
                <a:gridCol w="7686676">
                  <a:extLst>
                    <a:ext uri="{9D8B030D-6E8A-4147-A177-3AD203B41FA5}">
                      <a16:colId xmlns:a16="http://schemas.microsoft.com/office/drawing/2014/main" val="1093610569"/>
                    </a:ext>
                  </a:extLst>
                </a:gridCol>
              </a:tblGrid>
              <a:tr h="177364">
                <a:tc>
                  <a:txBody>
                    <a:bodyPr/>
                    <a:lstStyle/>
                    <a:p>
                      <a:pPr algn="l" fontAlgn="t"/>
                      <a:r>
                        <a:rPr lang="en-US" sz="1700">
                          <a:solidFill>
                            <a:srgbClr val="000000"/>
                          </a:solidFill>
                          <a:effectLst/>
                          <a:latin typeface="times new roman" panose="02020603050405020304" pitchFamily="18" charset="0"/>
                        </a:rPr>
                        <a:t>Method</a:t>
                      </a:r>
                    </a:p>
                  </a:txBody>
                  <a:tcPr marL="35473" marR="35473" marT="35473" marB="35473">
                    <a:lnL w="7620" cap="flat" cmpd="sng" algn="ctr">
                      <a:solidFill>
                        <a:srgbClr val="88A38E"/>
                      </a:solidFill>
                      <a:prstDash val="solid"/>
                      <a:round/>
                      <a:headEnd type="none" w="med" len="med"/>
                      <a:tailEnd type="none" w="med" len="med"/>
                    </a:lnL>
                    <a:lnR w="7620" cap="flat" cmpd="sng" algn="ctr">
                      <a:solidFill>
                        <a:srgbClr val="88A38E"/>
                      </a:solidFill>
                      <a:prstDash val="solid"/>
                      <a:round/>
                      <a:headEnd type="none" w="med" len="med"/>
                      <a:tailEnd type="none" w="med" len="med"/>
                    </a:lnR>
                    <a:lnT w="7620" cap="flat" cmpd="sng" algn="ctr">
                      <a:solidFill>
                        <a:srgbClr val="88A38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35473" marR="35473" marT="35473" marB="35473">
                    <a:lnL w="7620" cap="flat" cmpd="sng" algn="ctr">
                      <a:solidFill>
                        <a:srgbClr val="88A38E"/>
                      </a:solidFill>
                      <a:prstDash val="solid"/>
                      <a:round/>
                      <a:headEnd type="none" w="med" len="med"/>
                      <a:tailEnd type="none" w="med" len="med"/>
                    </a:lnL>
                    <a:lnR w="7620" cap="flat" cmpd="sng" algn="ctr">
                      <a:solidFill>
                        <a:srgbClr val="88A38E"/>
                      </a:solidFill>
                      <a:prstDash val="solid"/>
                      <a:round/>
                      <a:headEnd type="none" w="med" len="med"/>
                      <a:tailEnd type="none" w="med" len="med"/>
                    </a:lnR>
                    <a:lnT w="7620" cap="flat" cmpd="sng" algn="ctr">
                      <a:solidFill>
                        <a:srgbClr val="88A38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66028545"/>
                  </a:ext>
                </a:extLst>
              </a:tr>
              <a:tr h="366553">
                <a:tc>
                  <a:txBody>
                    <a:bodyPr/>
                    <a:lstStyle/>
                    <a:p>
                      <a:pPr algn="just" fontAlgn="t"/>
                      <a:r>
                        <a:rPr lang="en-US" sz="1700">
                          <a:solidFill>
                            <a:srgbClr val="333333"/>
                          </a:solidFill>
                          <a:effectLst/>
                          <a:latin typeface="inter-regular"/>
                        </a:rPr>
                        <a:t>int size()</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return the number of bytes written to the data output stream.</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6184158"/>
                  </a:ext>
                </a:extLst>
              </a:tr>
              <a:tr h="366553">
                <a:tc>
                  <a:txBody>
                    <a:bodyPr/>
                    <a:lstStyle/>
                    <a:p>
                      <a:pPr algn="just" fontAlgn="t"/>
                      <a:r>
                        <a:rPr lang="en-US" sz="1700">
                          <a:solidFill>
                            <a:srgbClr val="333333"/>
                          </a:solidFill>
                          <a:effectLst/>
                          <a:latin typeface="inter-regular"/>
                        </a:rPr>
                        <a:t>void write(int b)</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is used to write the specified byte to the underlying output stream.</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37698617"/>
                  </a:ext>
                </a:extLst>
              </a:tr>
              <a:tr h="260134">
                <a:tc>
                  <a:txBody>
                    <a:bodyPr/>
                    <a:lstStyle/>
                    <a:p>
                      <a:pPr algn="just" fontAlgn="t"/>
                      <a:r>
                        <a:rPr lang="en-US" sz="1700">
                          <a:solidFill>
                            <a:srgbClr val="333333"/>
                          </a:solidFill>
                          <a:effectLst/>
                          <a:latin typeface="inter-regular"/>
                        </a:rPr>
                        <a:t>void write(byte[] b, int off, int len)</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write len bytes of data to the output stream.</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11469685"/>
                  </a:ext>
                </a:extLst>
              </a:tr>
              <a:tr h="260134">
                <a:tc>
                  <a:txBody>
                    <a:bodyPr/>
                    <a:lstStyle/>
                    <a:p>
                      <a:pPr algn="just" fontAlgn="t"/>
                      <a:r>
                        <a:rPr lang="en-US" sz="1700">
                          <a:solidFill>
                            <a:srgbClr val="333333"/>
                          </a:solidFill>
                          <a:effectLst/>
                          <a:latin typeface="inter-regular"/>
                        </a:rPr>
                        <a:t>void writeBoolean(boolean v)</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is used to write Boolean to the output stream as a 1-byte value.</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45095"/>
                  </a:ext>
                </a:extLst>
              </a:tr>
              <a:tr h="260134">
                <a:tc>
                  <a:txBody>
                    <a:bodyPr/>
                    <a:lstStyle/>
                    <a:p>
                      <a:pPr algn="just" fontAlgn="t"/>
                      <a:r>
                        <a:rPr lang="en-US" sz="1700">
                          <a:solidFill>
                            <a:srgbClr val="333333"/>
                          </a:solidFill>
                          <a:effectLst/>
                          <a:latin typeface="inter-regular"/>
                        </a:rPr>
                        <a:t>void writeChar(int v)</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write char to the output stream as a 2-byte value.</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6850483"/>
                  </a:ext>
                </a:extLst>
              </a:tr>
              <a:tr h="366553">
                <a:tc>
                  <a:txBody>
                    <a:bodyPr/>
                    <a:lstStyle/>
                    <a:p>
                      <a:pPr algn="just" fontAlgn="t"/>
                      <a:r>
                        <a:rPr lang="en-US" sz="1700">
                          <a:solidFill>
                            <a:srgbClr val="333333"/>
                          </a:solidFill>
                          <a:effectLst/>
                          <a:latin typeface="inter-regular"/>
                        </a:rPr>
                        <a:t>void writeChars(String s)</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is used to write </a:t>
                      </a:r>
                      <a:r>
                        <a:rPr lang="en-US" sz="1700" u="none" strike="noStrike">
                          <a:solidFill>
                            <a:srgbClr val="008000"/>
                          </a:solidFill>
                          <a:effectLst/>
                          <a:latin typeface="inter-regular"/>
                          <a:hlinkClick r:id="rId2"/>
                        </a:rPr>
                        <a:t>string</a:t>
                      </a:r>
                    </a:p>
                    <a:p>
                      <a:pPr algn="just" fontAlgn="t"/>
                      <a:r>
                        <a:rPr lang="en-US" sz="1700">
                          <a:solidFill>
                            <a:srgbClr val="333333"/>
                          </a:solidFill>
                          <a:effectLst/>
                          <a:latin typeface="inter-regular"/>
                        </a:rPr>
                        <a:t>to the output stream as a sequence of characters.</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40544476"/>
                  </a:ext>
                </a:extLst>
              </a:tr>
              <a:tr h="260134">
                <a:tc>
                  <a:txBody>
                    <a:bodyPr/>
                    <a:lstStyle/>
                    <a:p>
                      <a:pPr algn="just" fontAlgn="t"/>
                      <a:r>
                        <a:rPr lang="en-US" sz="1700" dirty="0">
                          <a:solidFill>
                            <a:srgbClr val="333333"/>
                          </a:solidFill>
                          <a:effectLst/>
                          <a:latin typeface="inter-regular"/>
                        </a:rPr>
                        <a:t>void </a:t>
                      </a:r>
                      <a:r>
                        <a:rPr lang="en-US" sz="1700" dirty="0" err="1">
                          <a:solidFill>
                            <a:srgbClr val="333333"/>
                          </a:solidFill>
                          <a:effectLst/>
                          <a:latin typeface="inter-regular"/>
                        </a:rPr>
                        <a:t>writeByte</a:t>
                      </a:r>
                      <a:r>
                        <a:rPr lang="en-US" sz="1700" dirty="0">
                          <a:solidFill>
                            <a:srgbClr val="333333"/>
                          </a:solidFill>
                          <a:effectLst/>
                          <a:latin typeface="inter-regular"/>
                        </a:rPr>
                        <a:t>(int v)</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write a byte to the output stream as a 1-byte value.</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1382082"/>
                  </a:ext>
                </a:extLst>
              </a:tr>
              <a:tr h="366553">
                <a:tc>
                  <a:txBody>
                    <a:bodyPr/>
                    <a:lstStyle/>
                    <a:p>
                      <a:pPr algn="just" fontAlgn="t"/>
                      <a:r>
                        <a:rPr lang="en-US" sz="1700">
                          <a:solidFill>
                            <a:srgbClr val="333333"/>
                          </a:solidFill>
                          <a:effectLst/>
                          <a:latin typeface="inter-regular"/>
                        </a:rPr>
                        <a:t>void writeBytes(String s)</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is used to write string to the output stream as a sequence of bytes.</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66528200"/>
                  </a:ext>
                </a:extLst>
              </a:tr>
              <a:tr h="260134">
                <a:tc>
                  <a:txBody>
                    <a:bodyPr/>
                    <a:lstStyle/>
                    <a:p>
                      <a:pPr algn="just" fontAlgn="t"/>
                      <a:r>
                        <a:rPr lang="en-US" sz="1700">
                          <a:solidFill>
                            <a:srgbClr val="333333"/>
                          </a:solidFill>
                          <a:effectLst/>
                          <a:latin typeface="inter-regular"/>
                        </a:rPr>
                        <a:t>void writeInt(int v)</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write an int to the output stream</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54598479"/>
                  </a:ext>
                </a:extLst>
              </a:tr>
              <a:tr h="260134">
                <a:tc>
                  <a:txBody>
                    <a:bodyPr/>
                    <a:lstStyle/>
                    <a:p>
                      <a:pPr algn="just" fontAlgn="t"/>
                      <a:r>
                        <a:rPr lang="en-US" sz="1700">
                          <a:solidFill>
                            <a:srgbClr val="333333"/>
                          </a:solidFill>
                          <a:effectLst/>
                          <a:latin typeface="inter-regular"/>
                        </a:rPr>
                        <a:t>void writeShort(int v)</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is used to write a short to the output stream.</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7161256"/>
                  </a:ext>
                </a:extLst>
              </a:tr>
              <a:tr h="260134">
                <a:tc>
                  <a:txBody>
                    <a:bodyPr/>
                    <a:lstStyle/>
                    <a:p>
                      <a:pPr algn="just" fontAlgn="t"/>
                      <a:r>
                        <a:rPr lang="en-US" sz="1700">
                          <a:solidFill>
                            <a:srgbClr val="333333"/>
                          </a:solidFill>
                          <a:effectLst/>
                          <a:latin typeface="inter-regular"/>
                        </a:rPr>
                        <a:t>void writeShort(int v)</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write a short to the output stream.</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34200419"/>
                  </a:ext>
                </a:extLst>
              </a:tr>
              <a:tr h="260134">
                <a:tc>
                  <a:txBody>
                    <a:bodyPr/>
                    <a:lstStyle/>
                    <a:p>
                      <a:pPr algn="just" fontAlgn="t"/>
                      <a:r>
                        <a:rPr lang="en-US" sz="1700">
                          <a:solidFill>
                            <a:srgbClr val="333333"/>
                          </a:solidFill>
                          <a:effectLst/>
                          <a:latin typeface="inter-regular"/>
                        </a:rPr>
                        <a:t>void writeLong(long v)</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is used to write a long to the output stream.</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3605684"/>
                  </a:ext>
                </a:extLst>
              </a:tr>
              <a:tr h="366553">
                <a:tc>
                  <a:txBody>
                    <a:bodyPr/>
                    <a:lstStyle/>
                    <a:p>
                      <a:pPr algn="just" fontAlgn="t"/>
                      <a:r>
                        <a:rPr lang="en-US" sz="1700">
                          <a:solidFill>
                            <a:srgbClr val="333333"/>
                          </a:solidFill>
                          <a:effectLst/>
                          <a:latin typeface="inter-regular"/>
                        </a:rPr>
                        <a:t>void writeUTF(String str)</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write a string to the output stream using UTF-8 encoding in portable manner.</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51030761"/>
                  </a:ext>
                </a:extLst>
              </a:tr>
              <a:tr h="260134">
                <a:tc>
                  <a:txBody>
                    <a:bodyPr/>
                    <a:lstStyle/>
                    <a:p>
                      <a:pPr algn="just" fontAlgn="t"/>
                      <a:r>
                        <a:rPr lang="en-US" sz="1700">
                          <a:solidFill>
                            <a:srgbClr val="333333"/>
                          </a:solidFill>
                          <a:effectLst/>
                          <a:latin typeface="inter-regular"/>
                        </a:rPr>
                        <a:t>void flush()</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It is used to flushes the data output stream.</a:t>
                      </a:r>
                    </a:p>
                  </a:txBody>
                  <a:tcPr marL="23649" marR="23649" marT="23649" marB="236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64219041"/>
                  </a:ext>
                </a:extLst>
              </a:tr>
            </a:tbl>
          </a:graphicData>
        </a:graphic>
      </p:graphicFrame>
      <p:sp>
        <p:nvSpPr>
          <p:cNvPr id="4" name="Slide Number Placeholder 3">
            <a:extLst>
              <a:ext uri="{FF2B5EF4-FFF2-40B4-BE49-F238E27FC236}">
                <a16:creationId xmlns:a16="http://schemas.microsoft.com/office/drawing/2014/main" id="{05D94902-08D3-E00D-DF84-F8FEA732FE39}"/>
              </a:ext>
            </a:extLst>
          </p:cNvPr>
          <p:cNvSpPr>
            <a:spLocks noGrp="1"/>
          </p:cNvSpPr>
          <p:nvPr>
            <p:ph type="sldNum" sz="quarter" idx="12"/>
          </p:nvPr>
        </p:nvSpPr>
        <p:spPr/>
        <p:txBody>
          <a:bodyPr/>
          <a:lstStyle/>
          <a:p>
            <a:fld id="{C807222D-A36D-46C1-88CD-4F05950CEC11}" type="slidenum">
              <a:rPr lang="en-US" smtClean="0"/>
              <a:t>31</a:t>
            </a:fld>
            <a:endParaRPr lang="en-US"/>
          </a:p>
        </p:txBody>
      </p:sp>
      <p:sp>
        <p:nvSpPr>
          <p:cNvPr id="7" name="TextBox 6">
            <a:extLst>
              <a:ext uri="{FF2B5EF4-FFF2-40B4-BE49-F238E27FC236}">
                <a16:creationId xmlns:a16="http://schemas.microsoft.com/office/drawing/2014/main" id="{153444D6-9892-3BAF-0D5C-9C99667CE390}"/>
              </a:ext>
            </a:extLst>
          </p:cNvPr>
          <p:cNvSpPr txBox="1"/>
          <p:nvPr/>
        </p:nvSpPr>
        <p:spPr>
          <a:xfrm>
            <a:off x="415636" y="1056737"/>
            <a:ext cx="6096000" cy="430887"/>
          </a:xfrm>
          <a:prstGeom prst="rect">
            <a:avLst/>
          </a:prstGeom>
          <a:noFill/>
        </p:spPr>
        <p:txBody>
          <a:bodyPr wrap="square">
            <a:spAutoFit/>
          </a:bodyPr>
          <a:lstStyle/>
          <a:p>
            <a:r>
              <a:rPr lang="en-US" sz="2200" b="0" i="0" dirty="0">
                <a:solidFill>
                  <a:srgbClr val="610B38"/>
                </a:solidFill>
                <a:effectLst/>
                <a:latin typeface="erdana"/>
              </a:rPr>
              <a:t>Java </a:t>
            </a:r>
            <a:r>
              <a:rPr lang="en-US" sz="2200" b="0" i="0" dirty="0" err="1">
                <a:solidFill>
                  <a:srgbClr val="610B38"/>
                </a:solidFill>
                <a:effectLst/>
                <a:latin typeface="erdana"/>
              </a:rPr>
              <a:t>DataOutputStream</a:t>
            </a:r>
            <a:r>
              <a:rPr lang="en-US" sz="2200" b="0" i="0" dirty="0">
                <a:solidFill>
                  <a:srgbClr val="610B38"/>
                </a:solidFill>
                <a:effectLst/>
                <a:latin typeface="erdana"/>
              </a:rPr>
              <a:t> class methods :</a:t>
            </a:r>
          </a:p>
        </p:txBody>
      </p:sp>
      <p:sp>
        <p:nvSpPr>
          <p:cNvPr id="8" name="Title 1">
            <a:extLst>
              <a:ext uri="{FF2B5EF4-FFF2-40B4-BE49-F238E27FC236}">
                <a16:creationId xmlns:a16="http://schemas.microsoft.com/office/drawing/2014/main" id="{8FE98A79-3714-5107-21AB-4C7662310702}"/>
              </a:ext>
            </a:extLst>
          </p:cNvPr>
          <p:cNvSpPr>
            <a:spLocks noGrp="1"/>
          </p:cNvSpPr>
          <p:nvPr>
            <p:ph type="title"/>
          </p:nvPr>
        </p:nvSpPr>
        <p:spPr>
          <a:xfrm>
            <a:off x="838200" y="365126"/>
            <a:ext cx="10515600" cy="383020"/>
          </a:xfrm>
        </p:spPr>
        <p:txBody>
          <a:bodyPr>
            <a:noAutofit/>
          </a:bodyPr>
          <a:lstStyle/>
          <a:p>
            <a:r>
              <a:rPr lang="en-US" sz="3200" b="0" i="0" dirty="0">
                <a:solidFill>
                  <a:srgbClr val="610B38"/>
                </a:solidFill>
                <a:effectLst/>
                <a:latin typeface="erdana"/>
              </a:rPr>
              <a:t>Java </a:t>
            </a:r>
            <a:r>
              <a:rPr lang="en-US" sz="3200" b="0" i="0" dirty="0" err="1">
                <a:solidFill>
                  <a:srgbClr val="610B38"/>
                </a:solidFill>
                <a:effectLst/>
                <a:latin typeface="erdana"/>
              </a:rPr>
              <a:t>DataOutputStream</a:t>
            </a:r>
            <a:r>
              <a:rPr lang="en-US" sz="3200" b="0" i="0" dirty="0">
                <a:solidFill>
                  <a:srgbClr val="610B38"/>
                </a:solidFill>
                <a:effectLst/>
                <a:latin typeface="erdana"/>
              </a:rPr>
              <a:t> Class</a:t>
            </a:r>
            <a:endParaRPr lang="en-US" sz="3200" dirty="0"/>
          </a:p>
        </p:txBody>
      </p:sp>
    </p:spTree>
    <p:extLst>
      <p:ext uri="{BB962C8B-B14F-4D97-AF65-F5344CB8AC3E}">
        <p14:creationId xmlns:p14="http://schemas.microsoft.com/office/powerpoint/2010/main" val="2652985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3F7A-52E6-CD9B-D677-E821E853C47D}"/>
              </a:ext>
            </a:extLst>
          </p:cNvPr>
          <p:cNvSpPr>
            <a:spLocks noGrp="1"/>
          </p:cNvSpPr>
          <p:nvPr>
            <p:ph type="title"/>
          </p:nvPr>
        </p:nvSpPr>
        <p:spPr>
          <a:xfrm>
            <a:off x="838200" y="205653"/>
            <a:ext cx="10515600" cy="475384"/>
          </a:xfrm>
        </p:spPr>
        <p:txBody>
          <a:bodyPr>
            <a:normAutofit fontScale="90000"/>
          </a:bodyPr>
          <a:lstStyle/>
          <a:p>
            <a:r>
              <a:rPr lang="en-US" sz="3600" b="0" i="0" dirty="0">
                <a:solidFill>
                  <a:srgbClr val="610B4B"/>
                </a:solidFill>
                <a:effectLst/>
                <a:latin typeface="erdana"/>
              </a:rPr>
              <a:t>Example of </a:t>
            </a:r>
            <a:r>
              <a:rPr lang="en-US" sz="3600" b="0" i="0" dirty="0" err="1">
                <a:solidFill>
                  <a:srgbClr val="610B4B"/>
                </a:solidFill>
                <a:effectLst/>
                <a:latin typeface="erdana"/>
              </a:rPr>
              <a:t>DataOutputStream</a:t>
            </a:r>
            <a:r>
              <a:rPr lang="en-US" sz="3600" b="0" i="0" dirty="0">
                <a:solidFill>
                  <a:srgbClr val="610B4B"/>
                </a:solidFill>
                <a:effectLst/>
                <a:latin typeface="erdana"/>
              </a:rPr>
              <a:t> class</a:t>
            </a:r>
            <a:endParaRPr lang="en-US" sz="3600" dirty="0"/>
          </a:p>
        </p:txBody>
      </p:sp>
      <p:sp>
        <p:nvSpPr>
          <p:cNvPr id="4" name="Slide Number Placeholder 3">
            <a:extLst>
              <a:ext uri="{FF2B5EF4-FFF2-40B4-BE49-F238E27FC236}">
                <a16:creationId xmlns:a16="http://schemas.microsoft.com/office/drawing/2014/main" id="{EF3FEAD8-128B-63CF-D765-45209FAA9EF9}"/>
              </a:ext>
            </a:extLst>
          </p:cNvPr>
          <p:cNvSpPr>
            <a:spLocks noGrp="1"/>
          </p:cNvSpPr>
          <p:nvPr>
            <p:ph type="sldNum" sz="quarter" idx="12"/>
          </p:nvPr>
        </p:nvSpPr>
        <p:spPr/>
        <p:txBody>
          <a:bodyPr/>
          <a:lstStyle/>
          <a:p>
            <a:fld id="{C807222D-A36D-46C1-88CD-4F05950CEC11}" type="slidenum">
              <a:rPr lang="en-US" smtClean="0"/>
              <a:t>32</a:t>
            </a:fld>
            <a:endParaRPr lang="en-US"/>
          </a:p>
        </p:txBody>
      </p:sp>
      <p:sp>
        <p:nvSpPr>
          <p:cNvPr id="6" name="TextBox 5">
            <a:extLst>
              <a:ext uri="{FF2B5EF4-FFF2-40B4-BE49-F238E27FC236}">
                <a16:creationId xmlns:a16="http://schemas.microsoft.com/office/drawing/2014/main" id="{9E051DFD-D1B3-DD47-4E73-18E5383B27D0}"/>
              </a:ext>
            </a:extLst>
          </p:cNvPr>
          <p:cNvSpPr txBox="1"/>
          <p:nvPr/>
        </p:nvSpPr>
        <p:spPr>
          <a:xfrm>
            <a:off x="923635" y="910349"/>
            <a:ext cx="7490691" cy="3139321"/>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OutputExample</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IOException</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 file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FileOutputStream</a:t>
            </a:r>
            <a:r>
              <a:rPr lang="en-US" b="0" i="0" dirty="0">
                <a:solidFill>
                  <a:srgbClr val="000000"/>
                </a:solidFill>
                <a:effectLst/>
                <a:latin typeface="inter-regular"/>
              </a:rPr>
              <a:t>(D:\\testout.txt);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DataOutputStream</a:t>
            </a:r>
            <a:r>
              <a:rPr lang="en-US" b="0" i="0" dirty="0">
                <a:solidFill>
                  <a:srgbClr val="000000"/>
                </a:solidFill>
                <a:effectLst/>
                <a:latin typeface="inter-regular"/>
              </a:rPr>
              <a:t> data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DataOutputStream</a:t>
            </a:r>
            <a:r>
              <a:rPr lang="en-US" b="0" i="0" dirty="0">
                <a:solidFill>
                  <a:srgbClr val="000000"/>
                </a:solidFill>
                <a:effectLst/>
                <a:latin typeface="inter-regular"/>
              </a:rPr>
              <a:t>(file);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data.writeInt</a:t>
            </a:r>
            <a:r>
              <a:rPr lang="en-US" b="0" i="0" dirty="0">
                <a:solidFill>
                  <a:srgbClr val="000000"/>
                </a:solidFill>
                <a:effectLst/>
                <a:latin typeface="inter-regular"/>
              </a:rPr>
              <a:t>(</a:t>
            </a:r>
            <a:r>
              <a:rPr lang="en-US" b="0" i="0" dirty="0">
                <a:solidFill>
                  <a:srgbClr val="C00000"/>
                </a:solidFill>
                <a:effectLst/>
                <a:latin typeface="inter-regular"/>
              </a:rPr>
              <a:t>65</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data.flush</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data.close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Succcess</a:t>
            </a:r>
            <a:r>
              <a:rPr lang="en-US" b="0" i="0" dirty="0">
                <a:solidFill>
                  <a:srgbClr val="0000FF"/>
                </a:solidFill>
                <a:effectLst/>
                <a:latin typeface="inter-regular"/>
              </a:rPr>
              <a: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7" name="Rectangle 1">
            <a:extLst>
              <a:ext uri="{FF2B5EF4-FFF2-40B4-BE49-F238E27FC236}">
                <a16:creationId xmlns:a16="http://schemas.microsoft.com/office/drawing/2014/main" id="{4D33EAE1-024C-1857-FBDA-2B31882DBEAD}"/>
              </a:ext>
            </a:extLst>
          </p:cNvPr>
          <p:cNvSpPr>
            <a:spLocks noChangeArrowheads="1"/>
          </p:cNvSpPr>
          <p:nvPr/>
        </p:nvSpPr>
        <p:spPr bwMode="auto">
          <a:xfrm>
            <a:off x="3594084" y="4174147"/>
            <a:ext cx="2149791"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Output:</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Unicode MS"/>
              </a:rPr>
              <a:t>Success... </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inter-regular"/>
              </a:rPr>
              <a:t>testout</a:t>
            </a:r>
            <a:r>
              <a:rPr kumimoji="0" lang="en-US" altLang="en-US" b="0" i="0" u="none" strike="noStrike" cap="none" normalizeH="0" baseline="0" dirty="0">
                <a:ln>
                  <a:noFill/>
                </a:ln>
                <a:effectLst/>
                <a:latin typeface="inter-regular"/>
              </a:rPr>
              <a:t>.txt:</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Unicode MS"/>
              </a:rPr>
              <a:t>A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418396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68E0-6186-7226-043D-95A2BC281FEA}"/>
              </a:ext>
            </a:extLst>
          </p:cNvPr>
          <p:cNvSpPr>
            <a:spLocks noGrp="1"/>
          </p:cNvSpPr>
          <p:nvPr>
            <p:ph type="title"/>
          </p:nvPr>
        </p:nvSpPr>
        <p:spPr>
          <a:xfrm>
            <a:off x="764309" y="136525"/>
            <a:ext cx="10515600" cy="540039"/>
          </a:xfrm>
        </p:spPr>
        <p:txBody>
          <a:bodyPr>
            <a:normAutofit/>
          </a:bodyPr>
          <a:lstStyle/>
          <a:p>
            <a:r>
              <a:rPr lang="en-US" sz="3200" b="0" i="0" dirty="0">
                <a:solidFill>
                  <a:srgbClr val="610B38"/>
                </a:solidFill>
                <a:effectLst/>
                <a:latin typeface="erdana"/>
              </a:rPr>
              <a:t>Java </a:t>
            </a:r>
            <a:r>
              <a:rPr lang="en-US" sz="3200" b="0" i="0" dirty="0" err="1">
                <a:solidFill>
                  <a:srgbClr val="610B38"/>
                </a:solidFill>
                <a:effectLst/>
                <a:latin typeface="erdana"/>
              </a:rPr>
              <a:t>DataInputStream</a:t>
            </a:r>
            <a:r>
              <a:rPr lang="en-US" sz="3200" b="0" i="0" dirty="0">
                <a:solidFill>
                  <a:srgbClr val="610B38"/>
                </a:solidFill>
                <a:effectLst/>
                <a:latin typeface="erdana"/>
              </a:rPr>
              <a:t> Class</a:t>
            </a:r>
            <a:endParaRPr lang="en-US" sz="3200" dirty="0"/>
          </a:p>
        </p:txBody>
      </p:sp>
      <p:sp>
        <p:nvSpPr>
          <p:cNvPr id="3" name="Content Placeholder 2">
            <a:extLst>
              <a:ext uri="{FF2B5EF4-FFF2-40B4-BE49-F238E27FC236}">
                <a16:creationId xmlns:a16="http://schemas.microsoft.com/office/drawing/2014/main" id="{61BDC661-A65E-3A16-52FF-A1C1C1564256}"/>
              </a:ext>
            </a:extLst>
          </p:cNvPr>
          <p:cNvSpPr>
            <a:spLocks noGrp="1"/>
          </p:cNvSpPr>
          <p:nvPr>
            <p:ph idx="1"/>
          </p:nvPr>
        </p:nvSpPr>
        <p:spPr>
          <a:xfrm>
            <a:off x="616527" y="905164"/>
            <a:ext cx="10515600" cy="4351338"/>
          </a:xfrm>
        </p:spPr>
        <p:txBody>
          <a:bodyPr>
            <a:normAutofit/>
          </a:bodyPr>
          <a:lstStyle/>
          <a:p>
            <a:pPr algn="just"/>
            <a:r>
              <a:rPr lang="en-US" sz="2100" b="0" i="0" dirty="0">
                <a:solidFill>
                  <a:srgbClr val="333333"/>
                </a:solidFill>
                <a:effectLst/>
                <a:latin typeface="inter-regular"/>
              </a:rPr>
              <a:t>Java </a:t>
            </a:r>
            <a:r>
              <a:rPr lang="en-US" sz="2100" b="0" i="0" dirty="0" err="1">
                <a:solidFill>
                  <a:srgbClr val="333333"/>
                </a:solidFill>
                <a:effectLst/>
                <a:latin typeface="inter-regular"/>
              </a:rPr>
              <a:t>DataInputStream</a:t>
            </a:r>
            <a:r>
              <a:rPr lang="en-US" sz="2100" b="0" i="0" dirty="0">
                <a:solidFill>
                  <a:srgbClr val="333333"/>
                </a:solidFill>
                <a:effectLst/>
                <a:latin typeface="inter-regular"/>
              </a:rPr>
              <a:t> class allows an application to read primitive data from the input stream in a machine-independent way.</a:t>
            </a:r>
          </a:p>
          <a:p>
            <a:pPr algn="just"/>
            <a:r>
              <a:rPr lang="en-US" sz="2100" b="0" i="0" dirty="0">
                <a:solidFill>
                  <a:srgbClr val="333333"/>
                </a:solidFill>
                <a:effectLst/>
                <a:latin typeface="inter-regular"/>
              </a:rPr>
              <a:t>Java application generally uses the data output stream to write data that can later be read by a data input stream.</a:t>
            </a:r>
          </a:p>
          <a:p>
            <a:endParaRPr lang="en-US" sz="2100" dirty="0"/>
          </a:p>
        </p:txBody>
      </p:sp>
      <p:sp>
        <p:nvSpPr>
          <p:cNvPr id="4" name="Slide Number Placeholder 3">
            <a:extLst>
              <a:ext uri="{FF2B5EF4-FFF2-40B4-BE49-F238E27FC236}">
                <a16:creationId xmlns:a16="http://schemas.microsoft.com/office/drawing/2014/main" id="{7B53018A-5FC1-2AF4-65A6-560401E94D74}"/>
              </a:ext>
            </a:extLst>
          </p:cNvPr>
          <p:cNvSpPr>
            <a:spLocks noGrp="1"/>
          </p:cNvSpPr>
          <p:nvPr>
            <p:ph type="sldNum" sz="quarter" idx="12"/>
          </p:nvPr>
        </p:nvSpPr>
        <p:spPr/>
        <p:txBody>
          <a:bodyPr/>
          <a:lstStyle/>
          <a:p>
            <a:fld id="{C807222D-A36D-46C1-88CD-4F05950CEC11}" type="slidenum">
              <a:rPr lang="en-US" smtClean="0"/>
              <a:t>33</a:t>
            </a:fld>
            <a:endParaRPr lang="en-US"/>
          </a:p>
        </p:txBody>
      </p:sp>
      <p:graphicFrame>
        <p:nvGraphicFramePr>
          <p:cNvPr id="5" name="Table 4">
            <a:extLst>
              <a:ext uri="{FF2B5EF4-FFF2-40B4-BE49-F238E27FC236}">
                <a16:creationId xmlns:a16="http://schemas.microsoft.com/office/drawing/2014/main" id="{E0AC185B-55B1-D2C3-7B7D-08EF971A5C31}"/>
              </a:ext>
            </a:extLst>
          </p:cNvPr>
          <p:cNvGraphicFramePr>
            <a:graphicFrameLocks noGrp="1"/>
          </p:cNvGraphicFramePr>
          <p:nvPr>
            <p:extLst>
              <p:ext uri="{D42A27DB-BD31-4B8C-83A1-F6EECF244321}">
                <p14:modId xmlns:p14="http://schemas.microsoft.com/office/powerpoint/2010/main" val="3285976048"/>
              </p:ext>
            </p:extLst>
          </p:nvPr>
        </p:nvGraphicFramePr>
        <p:xfrm>
          <a:off x="1059873" y="2234549"/>
          <a:ext cx="9596005" cy="4623451"/>
        </p:xfrm>
        <a:graphic>
          <a:graphicData uri="http://schemas.openxmlformats.org/drawingml/2006/table">
            <a:tbl>
              <a:tblPr/>
              <a:tblGrid>
                <a:gridCol w="2775501">
                  <a:extLst>
                    <a:ext uri="{9D8B030D-6E8A-4147-A177-3AD203B41FA5}">
                      <a16:colId xmlns:a16="http://schemas.microsoft.com/office/drawing/2014/main" val="2425015366"/>
                    </a:ext>
                  </a:extLst>
                </a:gridCol>
                <a:gridCol w="6820504">
                  <a:extLst>
                    <a:ext uri="{9D8B030D-6E8A-4147-A177-3AD203B41FA5}">
                      <a16:colId xmlns:a16="http://schemas.microsoft.com/office/drawing/2014/main" val="4119314738"/>
                    </a:ext>
                  </a:extLst>
                </a:gridCol>
              </a:tblGrid>
              <a:tr h="229824">
                <a:tc>
                  <a:txBody>
                    <a:bodyPr/>
                    <a:lstStyle/>
                    <a:p>
                      <a:pPr algn="l" fontAlgn="t"/>
                      <a:r>
                        <a:rPr lang="en-US" sz="1500">
                          <a:solidFill>
                            <a:srgbClr val="000000"/>
                          </a:solidFill>
                          <a:effectLst/>
                          <a:latin typeface="times new roman" panose="02020603050405020304" pitchFamily="18" charset="0"/>
                        </a:rPr>
                        <a:t>Method</a:t>
                      </a:r>
                    </a:p>
                  </a:txBody>
                  <a:tcPr marL="45965" marR="45965" marT="45965" marB="45965">
                    <a:lnL w="7620" cap="flat" cmpd="sng" algn="ctr">
                      <a:solidFill>
                        <a:srgbClr val="E8F0F2"/>
                      </a:solidFill>
                      <a:prstDash val="solid"/>
                      <a:round/>
                      <a:headEnd type="none" w="med" len="med"/>
                      <a:tailEnd type="none" w="med" len="med"/>
                    </a:lnL>
                    <a:lnR w="7620" cap="flat" cmpd="sng" algn="ctr">
                      <a:solidFill>
                        <a:srgbClr val="E8F0F2"/>
                      </a:solidFill>
                      <a:prstDash val="solid"/>
                      <a:round/>
                      <a:headEnd type="none" w="med" len="med"/>
                      <a:tailEnd type="none" w="med" len="med"/>
                    </a:lnR>
                    <a:lnT w="7620" cap="flat" cmpd="sng" algn="ctr">
                      <a:solidFill>
                        <a:srgbClr val="E8F0F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Description</a:t>
                      </a:r>
                    </a:p>
                  </a:txBody>
                  <a:tcPr marL="45965" marR="45965" marT="45965" marB="45965">
                    <a:lnL w="7620" cap="flat" cmpd="sng" algn="ctr">
                      <a:solidFill>
                        <a:srgbClr val="E8F0F2"/>
                      </a:solidFill>
                      <a:prstDash val="solid"/>
                      <a:round/>
                      <a:headEnd type="none" w="med" len="med"/>
                      <a:tailEnd type="none" w="med" len="med"/>
                    </a:lnL>
                    <a:lnR w="7620" cap="flat" cmpd="sng" algn="ctr">
                      <a:solidFill>
                        <a:srgbClr val="E8F0F2"/>
                      </a:solidFill>
                      <a:prstDash val="solid"/>
                      <a:round/>
                      <a:headEnd type="none" w="med" len="med"/>
                      <a:tailEnd type="none" w="med" len="med"/>
                    </a:lnR>
                    <a:lnT w="7620" cap="flat" cmpd="sng" algn="ctr">
                      <a:solidFill>
                        <a:srgbClr val="E8F0F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86272891"/>
                  </a:ext>
                </a:extLst>
              </a:tr>
              <a:tr h="337075">
                <a:tc>
                  <a:txBody>
                    <a:bodyPr/>
                    <a:lstStyle/>
                    <a:p>
                      <a:pPr algn="just" fontAlgn="t"/>
                      <a:r>
                        <a:rPr lang="en-US" sz="1500">
                          <a:solidFill>
                            <a:srgbClr val="333333"/>
                          </a:solidFill>
                          <a:effectLst/>
                          <a:latin typeface="inter-regular"/>
                        </a:rPr>
                        <a:t>int read(byte[] b)</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read the number of bytes from the input stream.</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60975169"/>
                  </a:ext>
                </a:extLst>
              </a:tr>
              <a:tr h="337075">
                <a:tc>
                  <a:txBody>
                    <a:bodyPr/>
                    <a:lstStyle/>
                    <a:p>
                      <a:pPr algn="just" fontAlgn="t"/>
                      <a:r>
                        <a:rPr lang="en-US" sz="1500">
                          <a:solidFill>
                            <a:srgbClr val="333333"/>
                          </a:solidFill>
                          <a:effectLst/>
                          <a:latin typeface="inter-regular"/>
                        </a:rPr>
                        <a:t>int read(byte[] b, int off, int len)</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is used to read </a:t>
                      </a:r>
                      <a:r>
                        <a:rPr lang="en-US" sz="1500" b="1">
                          <a:solidFill>
                            <a:srgbClr val="333333"/>
                          </a:solidFill>
                          <a:effectLst/>
                          <a:latin typeface="inter-bold"/>
                        </a:rPr>
                        <a:t>len</a:t>
                      </a:r>
                      <a:r>
                        <a:rPr lang="en-US" sz="1500">
                          <a:solidFill>
                            <a:srgbClr val="333333"/>
                          </a:solidFill>
                          <a:effectLst/>
                          <a:latin typeface="inter-regular"/>
                        </a:rPr>
                        <a:t> bytes of data from the input stream.</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90974083"/>
                  </a:ext>
                </a:extLst>
              </a:tr>
              <a:tr h="337075">
                <a:tc>
                  <a:txBody>
                    <a:bodyPr/>
                    <a:lstStyle/>
                    <a:p>
                      <a:pPr algn="just" fontAlgn="t"/>
                      <a:r>
                        <a:rPr lang="en-US" sz="1500">
                          <a:solidFill>
                            <a:srgbClr val="333333"/>
                          </a:solidFill>
                          <a:effectLst/>
                          <a:latin typeface="inter-regular"/>
                        </a:rPr>
                        <a:t>int readInt()</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read input bytes and return an int value.</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01044294"/>
                  </a:ext>
                </a:extLst>
              </a:tr>
              <a:tr h="337075">
                <a:tc>
                  <a:txBody>
                    <a:bodyPr/>
                    <a:lstStyle/>
                    <a:p>
                      <a:pPr algn="just" fontAlgn="t"/>
                      <a:r>
                        <a:rPr lang="en-US" sz="1500">
                          <a:solidFill>
                            <a:srgbClr val="333333"/>
                          </a:solidFill>
                          <a:effectLst/>
                          <a:latin typeface="inter-regular"/>
                        </a:rPr>
                        <a:t>byte readByte()</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is used to read and return the one input byte.</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25463230"/>
                  </a:ext>
                </a:extLst>
              </a:tr>
              <a:tr h="337075">
                <a:tc>
                  <a:txBody>
                    <a:bodyPr/>
                    <a:lstStyle/>
                    <a:p>
                      <a:pPr algn="just" fontAlgn="t"/>
                      <a:r>
                        <a:rPr lang="en-US" sz="1500">
                          <a:solidFill>
                            <a:srgbClr val="333333"/>
                          </a:solidFill>
                          <a:effectLst/>
                          <a:latin typeface="inter-regular"/>
                        </a:rPr>
                        <a:t>char readChar()</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read two input bytes and returns a char value.</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48157755"/>
                  </a:ext>
                </a:extLst>
              </a:tr>
              <a:tr h="337075">
                <a:tc>
                  <a:txBody>
                    <a:bodyPr/>
                    <a:lstStyle/>
                    <a:p>
                      <a:pPr algn="just" fontAlgn="t"/>
                      <a:r>
                        <a:rPr lang="en-US" sz="1500" dirty="0">
                          <a:solidFill>
                            <a:srgbClr val="333333"/>
                          </a:solidFill>
                          <a:effectLst/>
                          <a:latin typeface="inter-regular"/>
                        </a:rPr>
                        <a:t>double </a:t>
                      </a:r>
                      <a:r>
                        <a:rPr lang="en-US" sz="1500" dirty="0" err="1">
                          <a:solidFill>
                            <a:srgbClr val="333333"/>
                          </a:solidFill>
                          <a:effectLst/>
                          <a:latin typeface="inter-regular"/>
                        </a:rPr>
                        <a:t>readDouble</a:t>
                      </a:r>
                      <a:r>
                        <a:rPr lang="en-US" sz="1500" dirty="0">
                          <a:solidFill>
                            <a:srgbClr val="333333"/>
                          </a:solidFill>
                          <a:effectLst/>
                          <a:latin typeface="inter-regular"/>
                        </a:rPr>
                        <a:t>()</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is used to read eight input bytes and returns a double value.</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6489153"/>
                  </a:ext>
                </a:extLst>
              </a:tr>
              <a:tr h="474970">
                <a:tc>
                  <a:txBody>
                    <a:bodyPr/>
                    <a:lstStyle/>
                    <a:p>
                      <a:pPr algn="just" fontAlgn="t"/>
                      <a:r>
                        <a:rPr lang="en-US" sz="1500">
                          <a:solidFill>
                            <a:srgbClr val="333333"/>
                          </a:solidFill>
                          <a:effectLst/>
                          <a:latin typeface="inter-regular"/>
                        </a:rPr>
                        <a:t>boolean readBoolean()</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read one input byte and return true if byte is non zero, false if byte is zero.</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8534280"/>
                  </a:ext>
                </a:extLst>
              </a:tr>
              <a:tr h="337075">
                <a:tc>
                  <a:txBody>
                    <a:bodyPr/>
                    <a:lstStyle/>
                    <a:p>
                      <a:pPr algn="just" fontAlgn="t"/>
                      <a:r>
                        <a:rPr lang="en-US" sz="1500">
                          <a:solidFill>
                            <a:srgbClr val="333333"/>
                          </a:solidFill>
                          <a:effectLst/>
                          <a:latin typeface="inter-regular"/>
                        </a:rPr>
                        <a:t>int skipBytes(int x)</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is used to skip over x bytes of data from the input stream.</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02547543"/>
                  </a:ext>
                </a:extLst>
              </a:tr>
              <a:tr h="474970">
                <a:tc>
                  <a:txBody>
                    <a:bodyPr/>
                    <a:lstStyle/>
                    <a:p>
                      <a:pPr algn="just" fontAlgn="t"/>
                      <a:r>
                        <a:rPr lang="en-US" sz="1500">
                          <a:solidFill>
                            <a:srgbClr val="333333"/>
                          </a:solidFill>
                          <a:effectLst/>
                          <a:latin typeface="inter-regular"/>
                        </a:rPr>
                        <a:t>String readUTF()</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It is used to read a </a:t>
                      </a:r>
                      <a:r>
                        <a:rPr lang="en-US" sz="1500" u="none" strike="noStrike">
                          <a:solidFill>
                            <a:srgbClr val="008000"/>
                          </a:solidFill>
                          <a:effectLst/>
                          <a:latin typeface="inter-regular"/>
                          <a:hlinkClick r:id="rId2"/>
                        </a:rPr>
                        <a:t>string</a:t>
                      </a:r>
                      <a:r>
                        <a:rPr lang="en-US" sz="1500">
                          <a:solidFill>
                            <a:srgbClr val="333333"/>
                          </a:solidFill>
                          <a:effectLst/>
                          <a:latin typeface="inter-regular"/>
                        </a:rPr>
                        <a:t> that has been encoded using the UTF-8 format.</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84421999"/>
                  </a:ext>
                </a:extLst>
              </a:tr>
              <a:tr h="474970">
                <a:tc>
                  <a:txBody>
                    <a:bodyPr/>
                    <a:lstStyle/>
                    <a:p>
                      <a:pPr algn="just" fontAlgn="t"/>
                      <a:r>
                        <a:rPr lang="en-US" sz="1500">
                          <a:solidFill>
                            <a:srgbClr val="333333"/>
                          </a:solidFill>
                          <a:effectLst/>
                          <a:latin typeface="inter-regular"/>
                        </a:rPr>
                        <a:t>void readFully(byte[] b)</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It is used to read bytes from the input stream and store them into the buffer </a:t>
                      </a:r>
                      <a:r>
                        <a:rPr lang="en-US" sz="1500" u="none" strike="noStrike">
                          <a:solidFill>
                            <a:srgbClr val="008000"/>
                          </a:solidFill>
                          <a:effectLst/>
                          <a:latin typeface="inter-regular"/>
                          <a:hlinkClick r:id="rId3"/>
                        </a:rPr>
                        <a:t>array</a:t>
                      </a:r>
                      <a:r>
                        <a:rPr lang="en-US" sz="1500">
                          <a:solidFill>
                            <a:srgbClr val="333333"/>
                          </a:solidFill>
                          <a:effectLst/>
                          <a:latin typeface="inter-regular"/>
                        </a:rPr>
                        <a:t>.</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93832446"/>
                  </a:ext>
                </a:extLst>
              </a:tr>
              <a:tr h="337075">
                <a:tc>
                  <a:txBody>
                    <a:bodyPr/>
                    <a:lstStyle/>
                    <a:p>
                      <a:pPr algn="just" fontAlgn="t"/>
                      <a:r>
                        <a:rPr lang="en-US" sz="1500">
                          <a:solidFill>
                            <a:srgbClr val="333333"/>
                          </a:solidFill>
                          <a:effectLst/>
                          <a:latin typeface="inter-regular"/>
                        </a:rPr>
                        <a:t>void readFully(byte[] b, int off, int len)</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inter-regular"/>
                        </a:rPr>
                        <a:t>It is used to read </a:t>
                      </a:r>
                      <a:r>
                        <a:rPr lang="en-US" sz="1500" b="1" dirty="0" err="1">
                          <a:solidFill>
                            <a:srgbClr val="333333"/>
                          </a:solidFill>
                          <a:effectLst/>
                          <a:latin typeface="inter-bold"/>
                        </a:rPr>
                        <a:t>len</a:t>
                      </a:r>
                      <a:r>
                        <a:rPr lang="en-US" sz="1500" dirty="0">
                          <a:solidFill>
                            <a:srgbClr val="333333"/>
                          </a:solidFill>
                          <a:effectLst/>
                          <a:latin typeface="inter-regular"/>
                        </a:rPr>
                        <a:t> bytes from the input stream</a:t>
                      </a:r>
                    </a:p>
                  </a:txBody>
                  <a:tcPr marL="30643" marR="30643" marT="30643" marB="306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6868635"/>
                  </a:ext>
                </a:extLst>
              </a:tr>
            </a:tbl>
          </a:graphicData>
        </a:graphic>
      </p:graphicFrame>
    </p:spTree>
    <p:extLst>
      <p:ext uri="{BB962C8B-B14F-4D97-AF65-F5344CB8AC3E}">
        <p14:creationId xmlns:p14="http://schemas.microsoft.com/office/powerpoint/2010/main" val="1659991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3BD1-CEFF-CAD8-EAEE-96582EC9570B}"/>
              </a:ext>
            </a:extLst>
          </p:cNvPr>
          <p:cNvSpPr>
            <a:spLocks noGrp="1"/>
          </p:cNvSpPr>
          <p:nvPr>
            <p:ph type="title"/>
          </p:nvPr>
        </p:nvSpPr>
        <p:spPr/>
        <p:txBody>
          <a:bodyPr>
            <a:normAutofit fontScale="90000"/>
          </a:bodyPr>
          <a:lstStyle/>
          <a:p>
            <a:r>
              <a:rPr lang="en-US" b="0" i="0" dirty="0">
                <a:solidFill>
                  <a:srgbClr val="610B38"/>
                </a:solidFill>
                <a:effectLst/>
                <a:latin typeface="erdana"/>
              </a:rPr>
              <a:t>Example of </a:t>
            </a:r>
            <a:r>
              <a:rPr lang="en-US" b="0" i="0" dirty="0" err="1">
                <a:solidFill>
                  <a:srgbClr val="610B38"/>
                </a:solidFill>
                <a:effectLst/>
                <a:latin typeface="erdana"/>
              </a:rPr>
              <a:t>DataInputStream</a:t>
            </a:r>
            <a:r>
              <a:rPr lang="en-US" b="0" i="0" dirty="0">
                <a:solidFill>
                  <a:srgbClr val="610B38"/>
                </a:solidFill>
                <a:effectLst/>
                <a:latin typeface="erdana"/>
              </a:rPr>
              <a:t> class</a:t>
            </a:r>
            <a:br>
              <a:rPr lang="en-US" b="0" i="0" dirty="0">
                <a:solidFill>
                  <a:srgbClr val="610B38"/>
                </a:solidFill>
                <a:effectLst/>
                <a:latin typeface="erdana"/>
              </a:rPr>
            </a:br>
            <a:br>
              <a:rPr lang="en-US" b="0" i="0" dirty="0">
                <a:solidFill>
                  <a:srgbClr val="333333"/>
                </a:solidFill>
                <a:effectLst/>
                <a:latin typeface="inter-regular"/>
              </a:rPr>
            </a:br>
            <a:endParaRPr lang="en-US" dirty="0"/>
          </a:p>
        </p:txBody>
      </p:sp>
      <p:sp>
        <p:nvSpPr>
          <p:cNvPr id="3" name="Content Placeholder 2">
            <a:extLst>
              <a:ext uri="{FF2B5EF4-FFF2-40B4-BE49-F238E27FC236}">
                <a16:creationId xmlns:a16="http://schemas.microsoft.com/office/drawing/2014/main" id="{EA4E6DB8-6684-19AE-863B-97A692457229}"/>
              </a:ext>
            </a:extLst>
          </p:cNvPr>
          <p:cNvSpPr>
            <a:spLocks noGrp="1"/>
          </p:cNvSpPr>
          <p:nvPr>
            <p:ph idx="1"/>
          </p:nvPr>
        </p:nvSpPr>
        <p:spPr>
          <a:xfrm>
            <a:off x="561109" y="809625"/>
            <a:ext cx="10515600" cy="4351338"/>
          </a:xfrm>
        </p:spPr>
        <p:txBody>
          <a:bodyPr/>
          <a:lstStyle/>
          <a:p>
            <a:r>
              <a:rPr lang="en-US" b="0" i="0" dirty="0">
                <a:solidFill>
                  <a:srgbClr val="333333"/>
                </a:solidFill>
                <a:effectLst/>
                <a:latin typeface="inter-regular"/>
              </a:rPr>
              <a:t>In this example, we are reading the data from the file testout.txt file.</a:t>
            </a:r>
            <a:endParaRPr lang="en-US" dirty="0"/>
          </a:p>
        </p:txBody>
      </p:sp>
      <p:sp>
        <p:nvSpPr>
          <p:cNvPr id="4" name="Slide Number Placeholder 3">
            <a:extLst>
              <a:ext uri="{FF2B5EF4-FFF2-40B4-BE49-F238E27FC236}">
                <a16:creationId xmlns:a16="http://schemas.microsoft.com/office/drawing/2014/main" id="{8B199A8A-97FF-967E-0978-B9FCCEF6230C}"/>
              </a:ext>
            </a:extLst>
          </p:cNvPr>
          <p:cNvSpPr>
            <a:spLocks noGrp="1"/>
          </p:cNvSpPr>
          <p:nvPr>
            <p:ph type="sldNum" sz="quarter" idx="12"/>
          </p:nvPr>
        </p:nvSpPr>
        <p:spPr/>
        <p:txBody>
          <a:bodyPr/>
          <a:lstStyle/>
          <a:p>
            <a:fld id="{C807222D-A36D-46C1-88CD-4F05950CEC11}" type="slidenum">
              <a:rPr lang="en-US" smtClean="0"/>
              <a:t>34</a:t>
            </a:fld>
            <a:endParaRPr lang="en-US"/>
          </a:p>
        </p:txBody>
      </p:sp>
      <p:sp>
        <p:nvSpPr>
          <p:cNvPr id="6" name="TextBox 5">
            <a:extLst>
              <a:ext uri="{FF2B5EF4-FFF2-40B4-BE49-F238E27FC236}">
                <a16:creationId xmlns:a16="http://schemas.microsoft.com/office/drawing/2014/main" id="{86DBABD7-381E-44A0-E9F2-CC574A347E63}"/>
              </a:ext>
            </a:extLst>
          </p:cNvPr>
          <p:cNvSpPr txBox="1"/>
          <p:nvPr/>
        </p:nvSpPr>
        <p:spPr>
          <a:xfrm>
            <a:off x="914400" y="1305341"/>
            <a:ext cx="7315200" cy="4247317"/>
          </a:xfrm>
          <a:prstGeom prst="rect">
            <a:avLst/>
          </a:prstGeom>
          <a:noFill/>
          <a:ln>
            <a:solidFill>
              <a:schemeClr val="tx1"/>
            </a:solidFill>
          </a:ln>
        </p:spPr>
        <p:txBody>
          <a:bodyPr wrap="square">
            <a:spAutoFit/>
          </a:bodyPr>
          <a:lstStyle/>
          <a:p>
            <a:pPr algn="just">
              <a:buFont typeface="+mj-lt"/>
              <a:buAutoNum type="arabicPeriod"/>
            </a:pPr>
            <a:r>
              <a:rPr lang="en-US" b="1" i="0" dirty="0">
                <a:solidFill>
                  <a:srgbClr val="006699"/>
                </a:solidFill>
                <a:effectLst/>
                <a:latin typeface="inter-regular"/>
              </a:rPr>
              <a:t>package</a:t>
            </a:r>
            <a:r>
              <a:rPr lang="en-US" b="0" i="0" dirty="0">
                <a:solidFill>
                  <a:srgbClr val="000000"/>
                </a:solidFill>
                <a:effectLst/>
                <a:latin typeface="inter-regular"/>
              </a:rPr>
              <a:t> </a:t>
            </a:r>
            <a:r>
              <a:rPr lang="en-US" b="0" i="0" dirty="0" err="1">
                <a:solidFill>
                  <a:srgbClr val="000000"/>
                </a:solidFill>
                <a:effectLst/>
                <a:latin typeface="inter-regular"/>
              </a:rPr>
              <a:t>com.javatpoint</a:t>
            </a:r>
            <a:r>
              <a:rPr lang="en-US" b="0" i="0" dirty="0">
                <a:solidFill>
                  <a:srgbClr val="000000"/>
                </a:solidFill>
                <a:effectLst/>
                <a:latin typeface="inter-regular"/>
              </a:rPr>
              <a:t>;  </a:t>
            </a:r>
          </a:p>
          <a:p>
            <a:pPr algn="just">
              <a:buFont typeface="+mj-lt"/>
              <a:buAutoNum type="arabicPeriod"/>
            </a:pPr>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buFont typeface="+mj-lt"/>
              <a:buAutoNum type="arabicPeriod"/>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DataStreamExample</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IOException</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InputStream</a:t>
            </a:r>
            <a:r>
              <a:rPr lang="en-US" b="0" i="0" dirty="0">
                <a:solidFill>
                  <a:srgbClr val="000000"/>
                </a:solidFill>
                <a:effectLst/>
                <a:latin typeface="inter-regular"/>
              </a:rPr>
              <a:t> input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FileInputStream</a:t>
            </a:r>
            <a:r>
              <a:rPr lang="en-US" b="0" i="0" dirty="0">
                <a:solidFill>
                  <a:srgbClr val="000000"/>
                </a:solidFill>
                <a:effectLst/>
                <a:latin typeface="inter-regular"/>
              </a:rPr>
              <a:t>(</a:t>
            </a:r>
            <a:r>
              <a:rPr lang="en-US" b="0" i="0" dirty="0">
                <a:solidFill>
                  <a:srgbClr val="0000FF"/>
                </a:solidFill>
                <a:effectLst/>
                <a:latin typeface="inter-regular"/>
              </a:rPr>
              <a:t>"D:\\testout.txt"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DataInputStream</a:t>
            </a:r>
            <a:r>
              <a:rPr lang="en-US" b="0" i="0" dirty="0">
                <a:solidFill>
                  <a:srgbClr val="000000"/>
                </a:solidFill>
                <a:effectLst/>
                <a:latin typeface="inter-regular"/>
              </a:rPr>
              <a:t> </a:t>
            </a:r>
            <a:r>
              <a:rPr lang="en-US" b="0" i="0" dirty="0" err="1">
                <a:solidFill>
                  <a:srgbClr val="000000"/>
                </a:solidFill>
                <a:effectLst/>
                <a:latin typeface="inter-regular"/>
              </a:rPr>
              <a:t>inst</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DataInputStream</a:t>
            </a:r>
            <a:r>
              <a:rPr lang="en-US" b="0" i="0" dirty="0">
                <a:solidFill>
                  <a:srgbClr val="000000"/>
                </a:solidFill>
                <a:effectLst/>
                <a:latin typeface="inter-regular"/>
              </a:rPr>
              <a:t>(input);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count = </a:t>
            </a:r>
            <a:r>
              <a:rPr lang="en-US" b="0" i="0" dirty="0" err="1">
                <a:solidFill>
                  <a:srgbClr val="000000"/>
                </a:solidFill>
                <a:effectLst/>
                <a:latin typeface="inter-regular"/>
              </a:rPr>
              <a:t>input.available</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byte</a:t>
            </a:r>
            <a:r>
              <a:rPr lang="en-US" b="0" i="0" dirty="0">
                <a:solidFill>
                  <a:srgbClr val="000000"/>
                </a:solidFill>
                <a:effectLst/>
                <a:latin typeface="inter-regular"/>
              </a:rPr>
              <a:t>[] </a:t>
            </a:r>
            <a:r>
              <a:rPr lang="en-US" b="0" i="0" dirty="0" err="1">
                <a:solidFill>
                  <a:srgbClr val="000000"/>
                </a:solidFill>
                <a:effectLst/>
                <a:latin typeface="inter-regular"/>
              </a:rPr>
              <a:t>ary</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a:t>
            </a:r>
            <a:r>
              <a:rPr lang="en-US" b="1" i="0" dirty="0">
                <a:solidFill>
                  <a:srgbClr val="006699"/>
                </a:solidFill>
                <a:effectLst/>
                <a:latin typeface="inter-regular"/>
              </a:rPr>
              <a:t>byte</a:t>
            </a:r>
            <a:r>
              <a:rPr lang="en-US" b="0" i="0" dirty="0">
                <a:solidFill>
                  <a:srgbClr val="000000"/>
                </a:solidFill>
                <a:effectLst/>
                <a:latin typeface="inter-regular"/>
              </a:rPr>
              <a:t>[count];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inst.read</a:t>
            </a:r>
            <a:r>
              <a:rPr lang="en-US" b="0" i="0" dirty="0">
                <a:solidFill>
                  <a:srgbClr val="000000"/>
                </a:solidFill>
                <a:effectLst/>
                <a:latin typeface="inter-regular"/>
              </a:rPr>
              <a:t>(</a:t>
            </a:r>
            <a:r>
              <a:rPr lang="en-US" b="0" i="0" dirty="0" err="1">
                <a:solidFill>
                  <a:srgbClr val="000000"/>
                </a:solidFill>
                <a:effectLst/>
                <a:latin typeface="inter-regular"/>
              </a:rPr>
              <a:t>ary</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for</a:t>
            </a:r>
            <a:r>
              <a:rPr lang="en-US" b="0" i="0" dirty="0">
                <a:solidFill>
                  <a:srgbClr val="000000"/>
                </a:solidFill>
                <a:effectLst/>
                <a:latin typeface="inter-regular"/>
              </a:rPr>
              <a:t> (</a:t>
            </a:r>
            <a:r>
              <a:rPr lang="en-US" b="1" i="0" dirty="0">
                <a:solidFill>
                  <a:srgbClr val="006699"/>
                </a:solidFill>
                <a:effectLst/>
                <a:latin typeface="inter-regular"/>
              </a:rPr>
              <a:t>byte</a:t>
            </a:r>
            <a:r>
              <a:rPr lang="en-US" b="0" i="0" dirty="0">
                <a:solidFill>
                  <a:srgbClr val="000000"/>
                </a:solidFill>
                <a:effectLst/>
                <a:latin typeface="inter-regular"/>
              </a:rPr>
              <a:t> </a:t>
            </a:r>
            <a:r>
              <a:rPr lang="en-US" b="0" i="0" dirty="0" err="1">
                <a:solidFill>
                  <a:srgbClr val="000000"/>
                </a:solidFill>
                <a:effectLst/>
                <a:latin typeface="inter-regular"/>
              </a:rPr>
              <a:t>bt</a:t>
            </a:r>
            <a:r>
              <a:rPr lang="en-US" b="0" i="0" dirty="0">
                <a:solidFill>
                  <a:srgbClr val="000000"/>
                </a:solidFill>
                <a:effectLst/>
                <a:latin typeface="inter-regular"/>
              </a:rPr>
              <a:t> : </a:t>
            </a:r>
            <a:r>
              <a:rPr lang="en-US" b="0" i="0" dirty="0" err="1">
                <a:solidFill>
                  <a:srgbClr val="000000"/>
                </a:solidFill>
                <a:effectLst/>
                <a:latin typeface="inter-regular"/>
              </a:rPr>
              <a:t>ary</a:t>
            </a: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r>
              <a:rPr lang="en-US" b="1" i="0" dirty="0">
                <a:solidFill>
                  <a:srgbClr val="006699"/>
                </a:solidFill>
                <a:effectLst/>
                <a:latin typeface="inter-regular"/>
              </a:rPr>
              <a:t>char</a:t>
            </a:r>
            <a:r>
              <a:rPr lang="en-US" b="0" i="0" dirty="0">
                <a:solidFill>
                  <a:srgbClr val="000000"/>
                </a:solidFill>
                <a:effectLst/>
                <a:latin typeface="inter-regular"/>
              </a:rPr>
              <a:t> k = (</a:t>
            </a:r>
            <a:r>
              <a:rPr lang="en-US" b="1" i="0" dirty="0">
                <a:solidFill>
                  <a:srgbClr val="006699"/>
                </a:solidFill>
                <a:effectLst/>
                <a:latin typeface="inter-regular"/>
              </a:rPr>
              <a:t>char</a:t>
            </a:r>
            <a:r>
              <a:rPr lang="en-US" b="0" i="0" dirty="0">
                <a:solidFill>
                  <a:srgbClr val="000000"/>
                </a:solidFill>
                <a:effectLst/>
                <a:latin typeface="inter-regular"/>
              </a:rPr>
              <a:t>) </a:t>
            </a:r>
            <a:r>
              <a:rPr lang="en-US" b="0" i="0" dirty="0" err="1">
                <a:solidFill>
                  <a:srgbClr val="000000"/>
                </a:solidFill>
                <a:effectLst/>
                <a:latin typeface="inter-regular"/>
              </a:rPr>
              <a:t>bt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(k+</a:t>
            </a:r>
            <a:r>
              <a:rPr lang="en-US" b="0" i="0" dirty="0">
                <a:solidFill>
                  <a:srgbClr val="0000FF"/>
                </a:solidFill>
                <a:effectLst/>
                <a:latin typeface="inter-regular"/>
              </a:rPr>
              <a:t>"-"</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  </a:t>
            </a:r>
          </a:p>
          <a:p>
            <a:pPr algn="just">
              <a:buFont typeface="+mj-lt"/>
              <a:buAutoNum type="arabicPeriod"/>
            </a:pPr>
            <a:r>
              <a:rPr lang="en-US" b="0" i="0" dirty="0">
                <a:solidFill>
                  <a:srgbClr val="000000"/>
                </a:solidFill>
                <a:effectLst/>
                <a:latin typeface="inter-regular"/>
              </a:rPr>
              <a:t>}  </a:t>
            </a:r>
          </a:p>
        </p:txBody>
      </p:sp>
      <p:sp>
        <p:nvSpPr>
          <p:cNvPr id="7" name="Rectangle 1">
            <a:extLst>
              <a:ext uri="{FF2B5EF4-FFF2-40B4-BE49-F238E27FC236}">
                <a16:creationId xmlns:a16="http://schemas.microsoft.com/office/drawing/2014/main" id="{EFBA936C-50B2-E0AC-CC84-89A13CC5F13E}"/>
              </a:ext>
            </a:extLst>
          </p:cNvPr>
          <p:cNvSpPr>
            <a:spLocks noChangeArrowheads="1"/>
          </p:cNvSpPr>
          <p:nvPr/>
        </p:nvSpPr>
        <p:spPr bwMode="auto">
          <a:xfrm>
            <a:off x="1431352" y="5656679"/>
            <a:ext cx="5431552" cy="954107"/>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inter-regular"/>
              </a:rPr>
              <a:t>Here, we are assuming that you have following data in </a:t>
            </a:r>
            <a:r>
              <a:rPr kumimoji="0" lang="en-US" altLang="en-US" sz="1400" b="1" i="0" u="none" strike="noStrike" cap="none" normalizeH="0" baseline="0" dirty="0">
                <a:ln>
                  <a:noFill/>
                </a:ln>
                <a:effectLst/>
                <a:latin typeface="inter-bold"/>
              </a:rPr>
              <a:t>"testout.txt"</a:t>
            </a:r>
            <a:r>
              <a:rPr kumimoji="0" lang="en-US" altLang="en-US" sz="1400" b="0" i="0" u="none" strike="noStrike" cap="none" normalizeH="0" baseline="0" dirty="0">
                <a:ln>
                  <a:noFill/>
                </a:ln>
                <a:effectLst/>
                <a:latin typeface="inter-regular"/>
              </a:rPr>
              <a:t> file:</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JAVA </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inter-regular"/>
              </a:rPr>
              <a:t>Output:</a:t>
            </a: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a:rPr>
              <a:t>J-A-V-A</a:t>
            </a: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67349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5C93-32CF-0492-6307-41B545B3B628}"/>
              </a:ext>
            </a:extLst>
          </p:cNvPr>
          <p:cNvSpPr>
            <a:spLocks noGrp="1"/>
          </p:cNvSpPr>
          <p:nvPr>
            <p:ph type="title"/>
          </p:nvPr>
        </p:nvSpPr>
        <p:spPr>
          <a:xfrm>
            <a:off x="764309" y="410368"/>
            <a:ext cx="10515600" cy="1325563"/>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F988C3B0-2AC6-28B3-D5E3-D37719F2C4CB}"/>
              </a:ext>
            </a:extLst>
          </p:cNvPr>
          <p:cNvSpPr>
            <a:spLocks noGrp="1"/>
          </p:cNvSpPr>
          <p:nvPr>
            <p:ph type="sldNum" sz="quarter" idx="12"/>
          </p:nvPr>
        </p:nvSpPr>
        <p:spPr/>
        <p:txBody>
          <a:bodyPr/>
          <a:lstStyle/>
          <a:p>
            <a:fld id="{C807222D-A36D-46C1-88CD-4F05950CEC11}" type="slidenum">
              <a:rPr lang="en-US" smtClean="0"/>
              <a:t>35</a:t>
            </a:fld>
            <a:endParaRPr lang="en-US"/>
          </a:p>
        </p:txBody>
      </p:sp>
    </p:spTree>
    <p:extLst>
      <p:ext uri="{BB962C8B-B14F-4D97-AF65-F5344CB8AC3E}">
        <p14:creationId xmlns:p14="http://schemas.microsoft.com/office/powerpoint/2010/main" val="210624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C42F9F73-FF54-8851-5BE1-E9FF18AC4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236" y="2154382"/>
            <a:ext cx="836295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Rectangle 2">
            <a:extLst>
              <a:ext uri="{FF2B5EF4-FFF2-40B4-BE49-F238E27FC236}">
                <a16:creationId xmlns:a16="http://schemas.microsoft.com/office/drawing/2014/main" id="{002C233E-9FAA-24A8-0F87-7BEFF9645B56}"/>
              </a:ext>
            </a:extLst>
          </p:cNvPr>
          <p:cNvSpPr>
            <a:spLocks noGrp="1" noChangeArrowheads="1"/>
          </p:cNvSpPr>
          <p:nvPr>
            <p:ph type="title"/>
          </p:nvPr>
        </p:nvSpPr>
        <p:spPr>
          <a:xfrm>
            <a:off x="685800" y="228600"/>
            <a:ext cx="7772400" cy="685800"/>
          </a:xfrm>
          <a:noFill/>
        </p:spPr>
        <p:txBody>
          <a:bodyPr>
            <a:normAutofit fontScale="90000"/>
          </a:bodyPr>
          <a:lstStyle/>
          <a:p>
            <a:r>
              <a:rPr lang="en-US" altLang="en-US" dirty="0"/>
              <a:t>Binary I/O Classes</a:t>
            </a:r>
          </a:p>
        </p:txBody>
      </p:sp>
      <p:sp>
        <p:nvSpPr>
          <p:cNvPr id="6" name="Slide Number Placeholder 5">
            <a:extLst>
              <a:ext uri="{FF2B5EF4-FFF2-40B4-BE49-F238E27FC236}">
                <a16:creationId xmlns:a16="http://schemas.microsoft.com/office/drawing/2014/main" id="{B5FC090B-1633-5E21-B7BD-CE34E1707EDB}"/>
              </a:ext>
            </a:extLst>
          </p:cNvPr>
          <p:cNvSpPr>
            <a:spLocks noGrp="1"/>
          </p:cNvSpPr>
          <p:nvPr>
            <p:ph type="sldNum" sz="quarter" idx="12"/>
          </p:nvPr>
        </p:nvSpPr>
        <p:spPr/>
        <p:txBody>
          <a:bodyPr/>
          <a:lstStyle/>
          <a:p>
            <a:fld id="{C807222D-A36D-46C1-88CD-4F05950CEC11}" type="slidenum">
              <a:rPr lang="en-US" smtClean="0"/>
              <a:t>4</a:t>
            </a:fld>
            <a:endParaRPr lang="en-US"/>
          </a:p>
        </p:txBody>
      </p:sp>
    </p:spTree>
    <p:extLst>
      <p:ext uri="{BB962C8B-B14F-4D97-AF65-F5344CB8AC3E}">
        <p14:creationId xmlns:p14="http://schemas.microsoft.com/office/powerpoint/2010/main" val="159576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AC6D-F9AE-8619-1F9C-7AF312A98BBF}"/>
              </a:ext>
            </a:extLst>
          </p:cNvPr>
          <p:cNvSpPr>
            <a:spLocks noGrp="1"/>
          </p:cNvSpPr>
          <p:nvPr>
            <p:ph type="title"/>
          </p:nvPr>
        </p:nvSpPr>
        <p:spPr/>
        <p:txBody>
          <a:bodyPr/>
          <a:lstStyle/>
          <a:p>
            <a:r>
              <a:rPr lang="en-US" b="0" i="0" dirty="0" err="1">
                <a:solidFill>
                  <a:srgbClr val="610B38"/>
                </a:solidFill>
                <a:effectLst/>
                <a:latin typeface="erdana"/>
              </a:rPr>
              <a:t>OutputStream</a:t>
            </a:r>
            <a:r>
              <a:rPr lang="en-US" b="0" i="0" dirty="0">
                <a:solidFill>
                  <a:srgbClr val="610B38"/>
                </a:solidFill>
                <a:effectLst/>
                <a:latin typeface="erdana"/>
              </a:rPr>
              <a:t> vs </a:t>
            </a:r>
            <a:r>
              <a:rPr lang="en-US" b="0" i="0" dirty="0" err="1">
                <a:solidFill>
                  <a:srgbClr val="610B38"/>
                </a:solidFill>
                <a:effectLst/>
                <a:latin typeface="erdana"/>
              </a:rPr>
              <a:t>InputStream</a:t>
            </a:r>
            <a:endParaRPr lang="en-US" dirty="0"/>
          </a:p>
        </p:txBody>
      </p:sp>
      <p:sp>
        <p:nvSpPr>
          <p:cNvPr id="3" name="Content Placeholder 2">
            <a:extLst>
              <a:ext uri="{FF2B5EF4-FFF2-40B4-BE49-F238E27FC236}">
                <a16:creationId xmlns:a16="http://schemas.microsoft.com/office/drawing/2014/main" id="{D4378C0A-81DD-67F3-24A8-27C5FF2CDCC8}"/>
              </a:ext>
            </a:extLst>
          </p:cNvPr>
          <p:cNvSpPr>
            <a:spLocks noGrp="1"/>
          </p:cNvSpPr>
          <p:nvPr>
            <p:ph idx="1"/>
          </p:nvPr>
        </p:nvSpPr>
        <p:spPr/>
        <p:txBody>
          <a:bodyPr/>
          <a:lstStyle/>
          <a:p>
            <a:pPr algn="just"/>
            <a:r>
              <a:rPr lang="en-US" b="0" i="0" dirty="0">
                <a:solidFill>
                  <a:srgbClr val="333333"/>
                </a:solidFill>
                <a:effectLst/>
                <a:latin typeface="inter-regular"/>
              </a:rPr>
              <a:t>The explanation of </a:t>
            </a:r>
            <a:r>
              <a:rPr lang="en-US" b="0" i="0" dirty="0" err="1">
                <a:solidFill>
                  <a:srgbClr val="333333"/>
                </a:solidFill>
                <a:effectLst/>
                <a:latin typeface="inter-regular"/>
              </a:rPr>
              <a:t>OutputStream</a:t>
            </a:r>
            <a:r>
              <a:rPr lang="en-US" b="0" i="0" dirty="0">
                <a:solidFill>
                  <a:srgbClr val="333333"/>
                </a:solidFill>
                <a:effectLst/>
                <a:latin typeface="inter-regular"/>
              </a:rPr>
              <a:t> and </a:t>
            </a:r>
            <a:r>
              <a:rPr lang="en-US" b="0" i="0" dirty="0" err="1">
                <a:solidFill>
                  <a:srgbClr val="333333"/>
                </a:solidFill>
                <a:effectLst/>
                <a:latin typeface="inter-regular"/>
              </a:rPr>
              <a:t>InputStream</a:t>
            </a:r>
            <a:r>
              <a:rPr lang="en-US" b="0" i="0" dirty="0">
                <a:solidFill>
                  <a:srgbClr val="333333"/>
                </a:solidFill>
                <a:effectLst/>
                <a:latin typeface="inter-regular"/>
              </a:rPr>
              <a:t> classes are given below:</a:t>
            </a:r>
          </a:p>
          <a:p>
            <a:pPr algn="just"/>
            <a:r>
              <a:rPr lang="en-US" b="0" i="0" dirty="0" err="1">
                <a:solidFill>
                  <a:srgbClr val="610B4B"/>
                </a:solidFill>
                <a:effectLst/>
                <a:latin typeface="erdana"/>
              </a:rPr>
              <a:t>OutputStream</a:t>
            </a:r>
            <a:endParaRPr lang="en-US" b="0" i="0" dirty="0">
              <a:solidFill>
                <a:srgbClr val="610B4B"/>
              </a:solidFill>
              <a:effectLst/>
              <a:latin typeface="erdana"/>
            </a:endParaRPr>
          </a:p>
          <a:p>
            <a:pPr algn="just"/>
            <a:r>
              <a:rPr lang="en-US" b="0" i="0" dirty="0">
                <a:solidFill>
                  <a:srgbClr val="333333"/>
                </a:solidFill>
                <a:effectLst/>
                <a:latin typeface="inter-regular"/>
              </a:rPr>
              <a:t>Java application uses an output stream to write data to a destination; it may be a file, an array, peripheral device or socket.</a:t>
            </a:r>
          </a:p>
          <a:p>
            <a:pPr algn="just"/>
            <a:r>
              <a:rPr lang="en-US" b="0" i="0" dirty="0" err="1">
                <a:solidFill>
                  <a:srgbClr val="610B4B"/>
                </a:solidFill>
                <a:effectLst/>
                <a:latin typeface="erdana"/>
              </a:rPr>
              <a:t>InputStream</a:t>
            </a:r>
            <a:endParaRPr lang="en-US" b="0" i="0" dirty="0">
              <a:solidFill>
                <a:srgbClr val="610B4B"/>
              </a:solidFill>
              <a:effectLst/>
              <a:latin typeface="erdana"/>
            </a:endParaRPr>
          </a:p>
          <a:p>
            <a:pPr algn="just"/>
            <a:r>
              <a:rPr lang="en-US" b="0" i="0" dirty="0">
                <a:solidFill>
                  <a:srgbClr val="333333"/>
                </a:solidFill>
                <a:effectLst/>
                <a:latin typeface="inter-regular"/>
              </a:rPr>
              <a:t>Java application uses an input stream to read data from a source; it may be a file, an array, peripheral device or socket.</a:t>
            </a:r>
          </a:p>
          <a:p>
            <a:pPr algn="just"/>
            <a:endParaRPr lang="en-US" b="0" i="0" dirty="0">
              <a:solidFill>
                <a:srgbClr val="333333"/>
              </a:solidFill>
              <a:effectLst/>
              <a:latin typeface="inter-regular"/>
            </a:endParaRPr>
          </a:p>
          <a:p>
            <a:endParaRPr lang="en-US" dirty="0"/>
          </a:p>
        </p:txBody>
      </p:sp>
      <p:sp>
        <p:nvSpPr>
          <p:cNvPr id="4" name="Slide Number Placeholder 3">
            <a:extLst>
              <a:ext uri="{FF2B5EF4-FFF2-40B4-BE49-F238E27FC236}">
                <a16:creationId xmlns:a16="http://schemas.microsoft.com/office/drawing/2014/main" id="{2BD3AABA-28C9-AEC0-B074-6348CC041859}"/>
              </a:ext>
            </a:extLst>
          </p:cNvPr>
          <p:cNvSpPr>
            <a:spLocks noGrp="1"/>
          </p:cNvSpPr>
          <p:nvPr>
            <p:ph type="sldNum" sz="quarter" idx="12"/>
          </p:nvPr>
        </p:nvSpPr>
        <p:spPr/>
        <p:txBody>
          <a:bodyPr/>
          <a:lstStyle/>
          <a:p>
            <a:fld id="{C807222D-A36D-46C1-88CD-4F05950CEC11}" type="slidenum">
              <a:rPr lang="en-US" smtClean="0"/>
              <a:t>5</a:t>
            </a:fld>
            <a:endParaRPr lang="en-US"/>
          </a:p>
        </p:txBody>
      </p:sp>
    </p:spTree>
    <p:extLst>
      <p:ext uri="{BB962C8B-B14F-4D97-AF65-F5344CB8AC3E}">
        <p14:creationId xmlns:p14="http://schemas.microsoft.com/office/powerpoint/2010/main" val="398553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IO">
            <a:extLst>
              <a:ext uri="{FF2B5EF4-FFF2-40B4-BE49-F238E27FC236}">
                <a16:creationId xmlns:a16="http://schemas.microsoft.com/office/drawing/2014/main" id="{6956B982-8A6D-09AC-79D9-765954324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61033"/>
            <a:ext cx="10234974" cy="32530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46EF629-B347-0F2E-A998-C9AB984E9A11}"/>
              </a:ext>
            </a:extLst>
          </p:cNvPr>
          <p:cNvSpPr>
            <a:spLocks noGrp="1"/>
          </p:cNvSpPr>
          <p:nvPr>
            <p:ph type="title"/>
          </p:nvPr>
        </p:nvSpPr>
        <p:spPr>
          <a:xfrm>
            <a:off x="838200" y="365125"/>
            <a:ext cx="10515600" cy="1325563"/>
          </a:xfrm>
        </p:spPr>
        <p:txBody>
          <a:bodyPr/>
          <a:lstStyle/>
          <a:p>
            <a:r>
              <a:rPr lang="en-US" b="0" i="0" dirty="0" err="1">
                <a:solidFill>
                  <a:srgbClr val="610B38"/>
                </a:solidFill>
                <a:effectLst/>
                <a:latin typeface="erdana"/>
              </a:rPr>
              <a:t>OutputStream</a:t>
            </a:r>
            <a:r>
              <a:rPr lang="en-US" b="0" i="0" dirty="0">
                <a:solidFill>
                  <a:srgbClr val="610B38"/>
                </a:solidFill>
                <a:effectLst/>
                <a:latin typeface="erdana"/>
              </a:rPr>
              <a:t> vs </a:t>
            </a:r>
            <a:r>
              <a:rPr lang="en-US" b="0" i="0" dirty="0" err="1">
                <a:solidFill>
                  <a:srgbClr val="610B38"/>
                </a:solidFill>
                <a:effectLst/>
                <a:latin typeface="erdana"/>
              </a:rPr>
              <a:t>InputStream</a:t>
            </a:r>
            <a:endParaRPr lang="en-US" dirty="0"/>
          </a:p>
        </p:txBody>
      </p:sp>
      <p:sp>
        <p:nvSpPr>
          <p:cNvPr id="5" name="Slide Number Placeholder 4">
            <a:extLst>
              <a:ext uri="{FF2B5EF4-FFF2-40B4-BE49-F238E27FC236}">
                <a16:creationId xmlns:a16="http://schemas.microsoft.com/office/drawing/2014/main" id="{731E42F3-6D42-2F46-D2FF-B7AF8D2B5E94}"/>
              </a:ext>
            </a:extLst>
          </p:cNvPr>
          <p:cNvSpPr>
            <a:spLocks noGrp="1"/>
          </p:cNvSpPr>
          <p:nvPr>
            <p:ph type="sldNum" sz="quarter" idx="12"/>
          </p:nvPr>
        </p:nvSpPr>
        <p:spPr/>
        <p:txBody>
          <a:bodyPr/>
          <a:lstStyle/>
          <a:p>
            <a:fld id="{C807222D-A36D-46C1-88CD-4F05950CEC11}" type="slidenum">
              <a:rPr lang="en-US" smtClean="0"/>
              <a:t>6</a:t>
            </a:fld>
            <a:endParaRPr lang="en-US"/>
          </a:p>
        </p:txBody>
      </p:sp>
    </p:spTree>
    <p:extLst>
      <p:ext uri="{BB962C8B-B14F-4D97-AF65-F5344CB8AC3E}">
        <p14:creationId xmlns:p14="http://schemas.microsoft.com/office/powerpoint/2010/main" val="122569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CDA6-F03C-44F3-227A-DE80E407BEE0}"/>
              </a:ext>
            </a:extLst>
          </p:cNvPr>
          <p:cNvSpPr>
            <a:spLocks noGrp="1"/>
          </p:cNvSpPr>
          <p:nvPr>
            <p:ph type="title"/>
          </p:nvPr>
        </p:nvSpPr>
        <p:spPr>
          <a:xfrm>
            <a:off x="838200" y="365126"/>
            <a:ext cx="10515600" cy="692150"/>
          </a:xfrm>
        </p:spPr>
        <p:txBody>
          <a:bodyPr>
            <a:normAutofit fontScale="90000"/>
          </a:bodyPr>
          <a:lstStyle/>
          <a:p>
            <a:r>
              <a:rPr lang="en-US" b="0" i="0" dirty="0" err="1">
                <a:solidFill>
                  <a:srgbClr val="610B38"/>
                </a:solidFill>
                <a:effectLst/>
                <a:latin typeface="erdana"/>
              </a:rPr>
              <a:t>OutputStream</a:t>
            </a:r>
            <a:r>
              <a:rPr lang="en-US" b="0" i="0" dirty="0">
                <a:solidFill>
                  <a:srgbClr val="610B38"/>
                </a:solidFill>
                <a:effectLst/>
                <a:latin typeface="erdana"/>
              </a:rPr>
              <a:t> class</a:t>
            </a:r>
            <a:endParaRPr lang="en-US" dirty="0"/>
          </a:p>
        </p:txBody>
      </p:sp>
      <p:sp>
        <p:nvSpPr>
          <p:cNvPr id="3" name="Content Placeholder 2">
            <a:extLst>
              <a:ext uri="{FF2B5EF4-FFF2-40B4-BE49-F238E27FC236}">
                <a16:creationId xmlns:a16="http://schemas.microsoft.com/office/drawing/2014/main" id="{D6775931-4995-52F2-220E-50996705ED35}"/>
              </a:ext>
            </a:extLst>
          </p:cNvPr>
          <p:cNvSpPr>
            <a:spLocks noGrp="1"/>
          </p:cNvSpPr>
          <p:nvPr>
            <p:ph idx="1"/>
          </p:nvPr>
        </p:nvSpPr>
        <p:spPr>
          <a:xfrm>
            <a:off x="838200" y="1253331"/>
            <a:ext cx="10515600" cy="4351338"/>
          </a:xfrm>
        </p:spPr>
        <p:txBody>
          <a:bodyPr/>
          <a:lstStyle/>
          <a:p>
            <a:pPr algn="just"/>
            <a:r>
              <a:rPr lang="en-US" b="0" i="0" dirty="0" err="1">
                <a:solidFill>
                  <a:srgbClr val="333333"/>
                </a:solidFill>
                <a:effectLst/>
                <a:latin typeface="inter-regular"/>
              </a:rPr>
              <a:t>OutputStream</a:t>
            </a:r>
            <a:r>
              <a:rPr lang="en-US" b="0" i="0" dirty="0">
                <a:solidFill>
                  <a:srgbClr val="333333"/>
                </a:solidFill>
                <a:effectLst/>
                <a:latin typeface="inter-regular"/>
              </a:rPr>
              <a:t> class is an abstract class. It is the superclass of all classes representing an output stream of bytes. An output stream accepts output bytes and sends them to some sink.</a:t>
            </a:r>
          </a:p>
          <a:p>
            <a:r>
              <a:rPr lang="en-US" b="0" i="0" dirty="0">
                <a:solidFill>
                  <a:srgbClr val="610B4B"/>
                </a:solidFill>
                <a:effectLst/>
                <a:latin typeface="erdana"/>
              </a:rPr>
              <a:t>Useful methods of </a:t>
            </a:r>
            <a:r>
              <a:rPr lang="en-US" b="0" i="0" dirty="0" err="1">
                <a:solidFill>
                  <a:srgbClr val="610B4B"/>
                </a:solidFill>
                <a:effectLst/>
                <a:latin typeface="erdana"/>
              </a:rPr>
              <a:t>OutputStream</a:t>
            </a:r>
            <a:endParaRPr lang="en-US" b="0" i="0" dirty="0">
              <a:solidFill>
                <a:srgbClr val="610B4B"/>
              </a:solidFill>
              <a:effectLst/>
              <a:latin typeface="erdana"/>
            </a:endParaRPr>
          </a:p>
          <a:p>
            <a:endParaRPr lang="en-US" dirty="0"/>
          </a:p>
        </p:txBody>
      </p:sp>
      <p:graphicFrame>
        <p:nvGraphicFramePr>
          <p:cNvPr id="4" name="Table 3">
            <a:extLst>
              <a:ext uri="{FF2B5EF4-FFF2-40B4-BE49-F238E27FC236}">
                <a16:creationId xmlns:a16="http://schemas.microsoft.com/office/drawing/2014/main" id="{F0C461B0-DD52-5F31-623A-A3A31DBB3CC0}"/>
              </a:ext>
            </a:extLst>
          </p:cNvPr>
          <p:cNvGraphicFramePr>
            <a:graphicFrameLocks noGrp="1"/>
          </p:cNvGraphicFramePr>
          <p:nvPr>
            <p:extLst>
              <p:ext uri="{D42A27DB-BD31-4B8C-83A1-F6EECF244321}">
                <p14:modId xmlns:p14="http://schemas.microsoft.com/office/powerpoint/2010/main" val="953441578"/>
              </p:ext>
            </p:extLst>
          </p:nvPr>
        </p:nvGraphicFramePr>
        <p:xfrm>
          <a:off x="1133475" y="3584099"/>
          <a:ext cx="9791700" cy="2590800"/>
        </p:xfrm>
        <a:graphic>
          <a:graphicData uri="http://schemas.openxmlformats.org/drawingml/2006/table">
            <a:tbl>
              <a:tblPr/>
              <a:tblGrid>
                <a:gridCol w="4895850">
                  <a:extLst>
                    <a:ext uri="{9D8B030D-6E8A-4147-A177-3AD203B41FA5}">
                      <a16:colId xmlns:a16="http://schemas.microsoft.com/office/drawing/2014/main" val="448253077"/>
                    </a:ext>
                  </a:extLst>
                </a:gridCol>
                <a:gridCol w="4895850">
                  <a:extLst>
                    <a:ext uri="{9D8B030D-6E8A-4147-A177-3AD203B41FA5}">
                      <a16:colId xmlns:a16="http://schemas.microsoft.com/office/drawing/2014/main" val="4859356"/>
                    </a:ext>
                  </a:extLst>
                </a:gridCol>
              </a:tblGrid>
              <a:tr h="0">
                <a:tc>
                  <a:txBody>
                    <a:bodyPr/>
                    <a:lstStyle/>
                    <a:p>
                      <a:pPr algn="l" fontAlgn="t"/>
                      <a:r>
                        <a:rPr lang="en-US">
                          <a:solidFill>
                            <a:srgbClr val="000000"/>
                          </a:solidFill>
                          <a:effectLst/>
                          <a:latin typeface="times new roman" panose="02020603050405020304" pitchFamily="18" charset="0"/>
                        </a:rPr>
                        <a:t>Method</a:t>
                      </a:r>
                    </a:p>
                  </a:txBody>
                  <a:tcPr marT="91440" marB="91440">
                    <a:lnL w="7620" cap="flat" cmpd="sng" algn="ctr">
                      <a:solidFill>
                        <a:srgbClr val="E0BBBC"/>
                      </a:solidFill>
                      <a:prstDash val="solid"/>
                      <a:round/>
                      <a:headEnd type="none" w="med" len="med"/>
                      <a:tailEnd type="none" w="med" len="med"/>
                    </a:lnL>
                    <a:lnR w="7620" cap="flat" cmpd="sng" algn="ctr">
                      <a:solidFill>
                        <a:srgbClr val="E0BBBC"/>
                      </a:solidFill>
                      <a:prstDash val="solid"/>
                      <a:round/>
                      <a:headEnd type="none" w="med" len="med"/>
                      <a:tailEnd type="none" w="med" len="med"/>
                    </a:lnR>
                    <a:lnT w="7620" cap="flat" cmpd="sng" algn="ctr">
                      <a:solidFill>
                        <a:srgbClr val="E0BBB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T="91440" marB="91440">
                    <a:lnL w="7620" cap="flat" cmpd="sng" algn="ctr">
                      <a:solidFill>
                        <a:srgbClr val="E0BBBC"/>
                      </a:solidFill>
                      <a:prstDash val="solid"/>
                      <a:round/>
                      <a:headEnd type="none" w="med" len="med"/>
                      <a:tailEnd type="none" w="med" len="med"/>
                    </a:lnL>
                    <a:lnR w="7620" cap="flat" cmpd="sng" algn="ctr">
                      <a:solidFill>
                        <a:srgbClr val="E0BBBC"/>
                      </a:solidFill>
                      <a:prstDash val="solid"/>
                      <a:round/>
                      <a:headEnd type="none" w="med" len="med"/>
                      <a:tailEnd type="none" w="med" len="med"/>
                    </a:lnR>
                    <a:lnT w="7620" cap="flat" cmpd="sng" algn="ctr">
                      <a:solidFill>
                        <a:srgbClr val="E0BBB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34890995"/>
                  </a:ext>
                </a:extLst>
              </a:tr>
              <a:tr h="0">
                <a:tc>
                  <a:txBody>
                    <a:bodyPr/>
                    <a:lstStyle/>
                    <a:p>
                      <a:pPr algn="just" fontAlgn="t"/>
                      <a:r>
                        <a:rPr lang="en-US" dirty="0">
                          <a:solidFill>
                            <a:srgbClr val="333333"/>
                          </a:solidFill>
                          <a:effectLst/>
                          <a:latin typeface="inter-regular"/>
                        </a:rPr>
                        <a:t>1) public void write(int)throws </a:t>
                      </a:r>
                      <a:r>
                        <a:rPr lang="en-US" dirty="0" err="1">
                          <a:solidFill>
                            <a:srgbClr val="333333"/>
                          </a:solidFill>
                          <a:effectLst/>
                          <a:latin typeface="inter-regular"/>
                        </a:rPr>
                        <a:t>IOException</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is used to write a byte to the current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29390730"/>
                  </a:ext>
                </a:extLst>
              </a:tr>
              <a:tr h="0">
                <a:tc>
                  <a:txBody>
                    <a:bodyPr/>
                    <a:lstStyle/>
                    <a:p>
                      <a:pPr algn="just" fontAlgn="t"/>
                      <a:r>
                        <a:rPr lang="en-US">
                          <a:solidFill>
                            <a:srgbClr val="333333"/>
                          </a:solidFill>
                          <a:effectLst/>
                          <a:latin typeface="inter-regular"/>
                        </a:rPr>
                        <a:t>2) public void write(byte[])throws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is used to write an array of byte to the current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45429081"/>
                  </a:ext>
                </a:extLst>
              </a:tr>
              <a:tr h="0">
                <a:tc>
                  <a:txBody>
                    <a:bodyPr/>
                    <a:lstStyle/>
                    <a:p>
                      <a:pPr algn="just" fontAlgn="t"/>
                      <a:r>
                        <a:rPr lang="en-US">
                          <a:solidFill>
                            <a:srgbClr val="333333"/>
                          </a:solidFill>
                          <a:effectLst/>
                          <a:latin typeface="inter-regular"/>
                        </a:rPr>
                        <a:t>3) public void flush()throws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flushes the current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59791867"/>
                  </a:ext>
                </a:extLst>
              </a:tr>
              <a:tr h="0">
                <a:tc>
                  <a:txBody>
                    <a:bodyPr/>
                    <a:lstStyle/>
                    <a:p>
                      <a:pPr algn="just" fontAlgn="t"/>
                      <a:r>
                        <a:rPr lang="en-US">
                          <a:solidFill>
                            <a:srgbClr val="333333"/>
                          </a:solidFill>
                          <a:effectLst/>
                          <a:latin typeface="inter-regular"/>
                        </a:rPr>
                        <a:t>4) public void close()throws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is used to close the current output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7192546"/>
                  </a:ext>
                </a:extLst>
              </a:tr>
            </a:tbl>
          </a:graphicData>
        </a:graphic>
      </p:graphicFrame>
      <p:sp>
        <p:nvSpPr>
          <p:cNvPr id="5" name="Slide Number Placeholder 4">
            <a:extLst>
              <a:ext uri="{FF2B5EF4-FFF2-40B4-BE49-F238E27FC236}">
                <a16:creationId xmlns:a16="http://schemas.microsoft.com/office/drawing/2014/main" id="{D07EA3E0-4D3C-55C1-B549-721BBD912A96}"/>
              </a:ext>
            </a:extLst>
          </p:cNvPr>
          <p:cNvSpPr>
            <a:spLocks noGrp="1"/>
          </p:cNvSpPr>
          <p:nvPr>
            <p:ph type="sldNum" sz="quarter" idx="12"/>
          </p:nvPr>
        </p:nvSpPr>
        <p:spPr/>
        <p:txBody>
          <a:bodyPr/>
          <a:lstStyle/>
          <a:p>
            <a:fld id="{C807222D-A36D-46C1-88CD-4F05950CEC11}" type="slidenum">
              <a:rPr lang="en-US" smtClean="0"/>
              <a:t>7</a:t>
            </a:fld>
            <a:endParaRPr lang="en-US"/>
          </a:p>
        </p:txBody>
      </p:sp>
    </p:spTree>
    <p:extLst>
      <p:ext uri="{BB962C8B-B14F-4D97-AF65-F5344CB8AC3E}">
        <p14:creationId xmlns:p14="http://schemas.microsoft.com/office/powerpoint/2010/main" val="342626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9ED4-8055-C132-FB6B-6EF994DCDEE0}"/>
              </a:ext>
            </a:extLst>
          </p:cNvPr>
          <p:cNvSpPr>
            <a:spLocks noGrp="1"/>
          </p:cNvSpPr>
          <p:nvPr>
            <p:ph type="title"/>
          </p:nvPr>
        </p:nvSpPr>
        <p:spPr/>
        <p:txBody>
          <a:bodyPr/>
          <a:lstStyle/>
          <a:p>
            <a:r>
              <a:rPr lang="en-US" b="0" i="0" dirty="0" err="1">
                <a:solidFill>
                  <a:srgbClr val="610B38"/>
                </a:solidFill>
                <a:effectLst/>
                <a:latin typeface="erdana"/>
              </a:rPr>
              <a:t>InputStream</a:t>
            </a:r>
            <a:r>
              <a:rPr lang="en-US" b="0" i="0" dirty="0">
                <a:solidFill>
                  <a:srgbClr val="610B38"/>
                </a:solidFill>
                <a:effectLst/>
                <a:latin typeface="erdana"/>
              </a:rPr>
              <a:t> class</a:t>
            </a:r>
            <a:endParaRPr lang="en-US" dirty="0"/>
          </a:p>
        </p:txBody>
      </p:sp>
      <p:sp>
        <p:nvSpPr>
          <p:cNvPr id="3" name="Content Placeholder 2">
            <a:extLst>
              <a:ext uri="{FF2B5EF4-FFF2-40B4-BE49-F238E27FC236}">
                <a16:creationId xmlns:a16="http://schemas.microsoft.com/office/drawing/2014/main" id="{008F1D96-D15C-B2E4-A3ED-8DCAA5475AF4}"/>
              </a:ext>
            </a:extLst>
          </p:cNvPr>
          <p:cNvSpPr>
            <a:spLocks noGrp="1"/>
          </p:cNvSpPr>
          <p:nvPr>
            <p:ph idx="1"/>
          </p:nvPr>
        </p:nvSpPr>
        <p:spPr/>
        <p:txBody>
          <a:bodyPr/>
          <a:lstStyle/>
          <a:p>
            <a:pPr algn="just"/>
            <a:r>
              <a:rPr lang="en-US" b="0" i="0" dirty="0" err="1">
                <a:solidFill>
                  <a:srgbClr val="333333"/>
                </a:solidFill>
                <a:effectLst/>
                <a:latin typeface="inter-regular"/>
              </a:rPr>
              <a:t>InputStream</a:t>
            </a:r>
            <a:r>
              <a:rPr lang="en-US" b="0" i="0" dirty="0">
                <a:solidFill>
                  <a:srgbClr val="333333"/>
                </a:solidFill>
                <a:effectLst/>
                <a:latin typeface="inter-regular"/>
              </a:rPr>
              <a:t> class is an abstract class. It is the superclass of all classes representing an input stream of bytes.</a:t>
            </a:r>
          </a:p>
          <a:p>
            <a:pPr algn="just"/>
            <a:r>
              <a:rPr lang="en-US" b="0" i="0" dirty="0">
                <a:solidFill>
                  <a:srgbClr val="610B4B"/>
                </a:solidFill>
                <a:effectLst/>
                <a:latin typeface="erdana"/>
              </a:rPr>
              <a:t>Useful methods of </a:t>
            </a:r>
            <a:r>
              <a:rPr lang="en-US" b="0" i="0" dirty="0" err="1">
                <a:solidFill>
                  <a:srgbClr val="610B4B"/>
                </a:solidFill>
                <a:effectLst/>
                <a:latin typeface="erdana"/>
              </a:rPr>
              <a:t>InputStream</a:t>
            </a:r>
            <a:endParaRPr lang="en-US" b="0" i="0" dirty="0">
              <a:solidFill>
                <a:srgbClr val="610B4B"/>
              </a:solidFill>
              <a:effectLst/>
              <a:latin typeface="erdana"/>
            </a:endParaRPr>
          </a:p>
          <a:p>
            <a:endParaRPr lang="en-US" dirty="0"/>
          </a:p>
        </p:txBody>
      </p:sp>
      <p:graphicFrame>
        <p:nvGraphicFramePr>
          <p:cNvPr id="4" name="Table 3">
            <a:extLst>
              <a:ext uri="{FF2B5EF4-FFF2-40B4-BE49-F238E27FC236}">
                <a16:creationId xmlns:a16="http://schemas.microsoft.com/office/drawing/2014/main" id="{F8449A29-D6C2-010C-0270-1A8BAE55F05B}"/>
              </a:ext>
            </a:extLst>
          </p:cNvPr>
          <p:cNvGraphicFramePr>
            <a:graphicFrameLocks noGrp="1"/>
          </p:cNvGraphicFramePr>
          <p:nvPr>
            <p:extLst>
              <p:ext uri="{D42A27DB-BD31-4B8C-83A1-F6EECF244321}">
                <p14:modId xmlns:p14="http://schemas.microsoft.com/office/powerpoint/2010/main" val="1035009511"/>
              </p:ext>
            </p:extLst>
          </p:nvPr>
        </p:nvGraphicFramePr>
        <p:xfrm>
          <a:off x="914400" y="3330734"/>
          <a:ext cx="10363200" cy="2194560"/>
        </p:xfrm>
        <a:graphic>
          <a:graphicData uri="http://schemas.openxmlformats.org/drawingml/2006/table">
            <a:tbl>
              <a:tblPr/>
              <a:tblGrid>
                <a:gridCol w="5181600">
                  <a:extLst>
                    <a:ext uri="{9D8B030D-6E8A-4147-A177-3AD203B41FA5}">
                      <a16:colId xmlns:a16="http://schemas.microsoft.com/office/drawing/2014/main" val="1213050085"/>
                    </a:ext>
                  </a:extLst>
                </a:gridCol>
                <a:gridCol w="5181600">
                  <a:extLst>
                    <a:ext uri="{9D8B030D-6E8A-4147-A177-3AD203B41FA5}">
                      <a16:colId xmlns:a16="http://schemas.microsoft.com/office/drawing/2014/main" val="3561256877"/>
                    </a:ext>
                  </a:extLst>
                </a:gridCol>
              </a:tblGrid>
              <a:tr h="0">
                <a:tc>
                  <a:txBody>
                    <a:bodyPr/>
                    <a:lstStyle/>
                    <a:p>
                      <a:pPr algn="l" fontAlgn="t"/>
                      <a:r>
                        <a:rPr lang="en-US">
                          <a:solidFill>
                            <a:srgbClr val="000000"/>
                          </a:solidFill>
                          <a:effectLst/>
                          <a:latin typeface="times new roman" panose="02020603050405020304" pitchFamily="18" charset="0"/>
                        </a:rPr>
                        <a:t>Method</a:t>
                      </a:r>
                    </a:p>
                  </a:txBody>
                  <a:tcPr marT="91440" marB="91440">
                    <a:lnL w="7620" cap="flat" cmpd="sng" algn="ctr">
                      <a:solidFill>
                        <a:srgbClr val="D0BCBC"/>
                      </a:solidFill>
                      <a:prstDash val="solid"/>
                      <a:round/>
                      <a:headEnd type="none" w="med" len="med"/>
                      <a:tailEnd type="none" w="med" len="med"/>
                    </a:lnL>
                    <a:lnR w="7620" cap="flat" cmpd="sng" algn="ctr">
                      <a:solidFill>
                        <a:srgbClr val="D0BCBC"/>
                      </a:solidFill>
                      <a:prstDash val="solid"/>
                      <a:round/>
                      <a:headEnd type="none" w="med" len="med"/>
                      <a:tailEnd type="none" w="med" len="med"/>
                    </a:lnR>
                    <a:lnT w="7620" cap="flat" cmpd="sng" algn="ctr">
                      <a:solidFill>
                        <a:srgbClr val="D0BCB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T="91440" marB="91440">
                    <a:lnL w="7620" cap="flat" cmpd="sng" algn="ctr">
                      <a:solidFill>
                        <a:srgbClr val="D0BCBC"/>
                      </a:solidFill>
                      <a:prstDash val="solid"/>
                      <a:round/>
                      <a:headEnd type="none" w="med" len="med"/>
                      <a:tailEnd type="none" w="med" len="med"/>
                    </a:lnL>
                    <a:lnR w="7620" cap="flat" cmpd="sng" algn="ctr">
                      <a:solidFill>
                        <a:srgbClr val="D0BCBC"/>
                      </a:solidFill>
                      <a:prstDash val="solid"/>
                      <a:round/>
                      <a:headEnd type="none" w="med" len="med"/>
                      <a:tailEnd type="none" w="med" len="med"/>
                    </a:lnR>
                    <a:lnT w="7620" cap="flat" cmpd="sng" algn="ctr">
                      <a:solidFill>
                        <a:srgbClr val="D0BCB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33237801"/>
                  </a:ext>
                </a:extLst>
              </a:tr>
              <a:tr h="0">
                <a:tc>
                  <a:txBody>
                    <a:bodyPr/>
                    <a:lstStyle/>
                    <a:p>
                      <a:pPr algn="just" fontAlgn="t"/>
                      <a:r>
                        <a:rPr lang="en-US">
                          <a:solidFill>
                            <a:srgbClr val="333333"/>
                          </a:solidFill>
                          <a:effectLst/>
                          <a:latin typeface="inter-regular"/>
                        </a:rPr>
                        <a:t>1) public abstract int read()throws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reads the next byte of data from the input stream. It returns -1 at the end of the file.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96908059"/>
                  </a:ext>
                </a:extLst>
              </a:tr>
              <a:tr h="0">
                <a:tc>
                  <a:txBody>
                    <a:bodyPr/>
                    <a:lstStyle/>
                    <a:p>
                      <a:pPr algn="just" fontAlgn="t"/>
                      <a:r>
                        <a:rPr lang="en-US" dirty="0">
                          <a:solidFill>
                            <a:srgbClr val="333333"/>
                          </a:solidFill>
                          <a:effectLst/>
                          <a:latin typeface="inter-regular"/>
                        </a:rPr>
                        <a:t>2) public int available()throws </a:t>
                      </a:r>
                      <a:r>
                        <a:rPr lang="en-US" dirty="0" err="1">
                          <a:solidFill>
                            <a:srgbClr val="333333"/>
                          </a:solidFill>
                          <a:effectLst/>
                          <a:latin typeface="inter-regular"/>
                        </a:rPr>
                        <a:t>IOException</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returns an estimate of the number of bytes that can be read from the current input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14169304"/>
                  </a:ext>
                </a:extLst>
              </a:tr>
              <a:tr h="0">
                <a:tc>
                  <a:txBody>
                    <a:bodyPr/>
                    <a:lstStyle/>
                    <a:p>
                      <a:pPr algn="just" fontAlgn="t"/>
                      <a:r>
                        <a:rPr lang="en-US">
                          <a:solidFill>
                            <a:srgbClr val="333333"/>
                          </a:solidFill>
                          <a:effectLst/>
                          <a:latin typeface="inter-regular"/>
                        </a:rPr>
                        <a:t>3) public void close()throws IOException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is used to close the current input stream.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08524804"/>
                  </a:ext>
                </a:extLst>
              </a:tr>
            </a:tbl>
          </a:graphicData>
        </a:graphic>
      </p:graphicFrame>
      <p:sp>
        <p:nvSpPr>
          <p:cNvPr id="5" name="Slide Number Placeholder 4">
            <a:extLst>
              <a:ext uri="{FF2B5EF4-FFF2-40B4-BE49-F238E27FC236}">
                <a16:creationId xmlns:a16="http://schemas.microsoft.com/office/drawing/2014/main" id="{2E82AFE6-6AA7-AFD4-DCD4-09E879F78848}"/>
              </a:ext>
            </a:extLst>
          </p:cNvPr>
          <p:cNvSpPr>
            <a:spLocks noGrp="1"/>
          </p:cNvSpPr>
          <p:nvPr>
            <p:ph type="sldNum" sz="quarter" idx="12"/>
          </p:nvPr>
        </p:nvSpPr>
        <p:spPr/>
        <p:txBody>
          <a:bodyPr/>
          <a:lstStyle/>
          <a:p>
            <a:fld id="{C807222D-A36D-46C1-88CD-4F05950CEC11}" type="slidenum">
              <a:rPr lang="en-US" smtClean="0"/>
              <a:t>8</a:t>
            </a:fld>
            <a:endParaRPr lang="en-US"/>
          </a:p>
        </p:txBody>
      </p:sp>
    </p:spTree>
    <p:extLst>
      <p:ext uri="{BB962C8B-B14F-4D97-AF65-F5344CB8AC3E}">
        <p14:creationId xmlns:p14="http://schemas.microsoft.com/office/powerpoint/2010/main" val="925157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42EE-0C51-D802-762B-44493A109312}"/>
              </a:ext>
            </a:extLst>
          </p:cNvPr>
          <p:cNvSpPr>
            <a:spLocks noGrp="1"/>
          </p:cNvSpPr>
          <p:nvPr>
            <p:ph type="title"/>
          </p:nvPr>
        </p:nvSpPr>
        <p:spPr>
          <a:xfrm>
            <a:off x="838200" y="174335"/>
            <a:ext cx="10515600" cy="641639"/>
          </a:xfrm>
        </p:spPr>
        <p:txBody>
          <a:bodyPr>
            <a:normAutofit fontScale="90000"/>
          </a:bodyPr>
          <a:lstStyle/>
          <a:p>
            <a:r>
              <a:rPr lang="en-US" b="0" i="0" dirty="0">
                <a:solidFill>
                  <a:srgbClr val="610B38"/>
                </a:solidFill>
                <a:effectLst/>
                <a:latin typeface="erdana"/>
              </a:rPr>
              <a:t>Java </a:t>
            </a:r>
            <a:r>
              <a:rPr lang="en-US" b="0" i="0" dirty="0" err="1">
                <a:solidFill>
                  <a:srgbClr val="610B38"/>
                </a:solidFill>
                <a:effectLst/>
                <a:latin typeface="erdana"/>
              </a:rPr>
              <a:t>FileOutputStream</a:t>
            </a:r>
            <a:r>
              <a:rPr lang="en-US" b="0" i="0" dirty="0">
                <a:solidFill>
                  <a:srgbClr val="610B38"/>
                </a:solidFill>
                <a:effectLst/>
                <a:latin typeface="erdana"/>
              </a:rPr>
              <a:t> Class</a:t>
            </a:r>
            <a:endParaRPr lang="en-US" dirty="0"/>
          </a:p>
        </p:txBody>
      </p:sp>
      <p:sp>
        <p:nvSpPr>
          <p:cNvPr id="3" name="Content Placeholder 2">
            <a:extLst>
              <a:ext uri="{FF2B5EF4-FFF2-40B4-BE49-F238E27FC236}">
                <a16:creationId xmlns:a16="http://schemas.microsoft.com/office/drawing/2014/main" id="{5213CEEE-A50E-2C0C-A7BD-3A0BB63520BD}"/>
              </a:ext>
            </a:extLst>
          </p:cNvPr>
          <p:cNvSpPr>
            <a:spLocks noGrp="1"/>
          </p:cNvSpPr>
          <p:nvPr>
            <p:ph idx="1"/>
          </p:nvPr>
        </p:nvSpPr>
        <p:spPr>
          <a:xfrm>
            <a:off x="838200" y="896360"/>
            <a:ext cx="10515600" cy="4351338"/>
          </a:xfrm>
        </p:spPr>
        <p:txBody>
          <a:bodyPr>
            <a:normAutofit/>
          </a:bodyPr>
          <a:lstStyle/>
          <a:p>
            <a:pPr algn="just"/>
            <a:r>
              <a:rPr lang="en-US" sz="2300" b="0" i="0" dirty="0">
                <a:solidFill>
                  <a:srgbClr val="333333"/>
                </a:solidFill>
                <a:effectLst/>
                <a:latin typeface="inter-regular"/>
              </a:rPr>
              <a:t>Java </a:t>
            </a:r>
            <a:r>
              <a:rPr lang="en-US" sz="2300" b="0" i="0" dirty="0" err="1">
                <a:solidFill>
                  <a:srgbClr val="333333"/>
                </a:solidFill>
                <a:effectLst/>
                <a:latin typeface="inter-regular"/>
              </a:rPr>
              <a:t>FileOutputStream</a:t>
            </a:r>
            <a:r>
              <a:rPr lang="en-US" sz="2300" b="0" i="0" dirty="0">
                <a:solidFill>
                  <a:srgbClr val="333333"/>
                </a:solidFill>
                <a:effectLst/>
                <a:latin typeface="inter-regular"/>
              </a:rPr>
              <a:t> is an output stream used for writing data to a </a:t>
            </a:r>
            <a:r>
              <a:rPr lang="en-US" sz="2300" b="0" i="0" u="none" strike="noStrike" dirty="0">
                <a:solidFill>
                  <a:srgbClr val="008000"/>
                </a:solidFill>
                <a:effectLst/>
                <a:latin typeface="inter-regular"/>
                <a:hlinkClick r:id="rId2"/>
              </a:rPr>
              <a:t>file</a:t>
            </a:r>
            <a:r>
              <a:rPr lang="en-US" sz="2300" b="0" i="0" dirty="0">
                <a:solidFill>
                  <a:srgbClr val="333333"/>
                </a:solidFill>
                <a:effectLst/>
                <a:latin typeface="inter-regular"/>
              </a:rPr>
              <a:t>.</a:t>
            </a:r>
          </a:p>
          <a:p>
            <a:pPr algn="just"/>
            <a:r>
              <a:rPr lang="en-US" sz="2300" b="0" i="0" dirty="0">
                <a:solidFill>
                  <a:srgbClr val="333333"/>
                </a:solidFill>
                <a:effectLst/>
                <a:latin typeface="inter-regular"/>
              </a:rPr>
              <a:t>If you have to write primitive values into a file, use </a:t>
            </a:r>
            <a:r>
              <a:rPr lang="en-US" sz="2300" b="0" i="0" dirty="0" err="1">
                <a:solidFill>
                  <a:srgbClr val="333333"/>
                </a:solidFill>
                <a:effectLst/>
                <a:latin typeface="inter-regular"/>
              </a:rPr>
              <a:t>FileOutputStream</a:t>
            </a:r>
            <a:r>
              <a:rPr lang="en-US" sz="2300" b="0" i="0" dirty="0">
                <a:solidFill>
                  <a:srgbClr val="333333"/>
                </a:solidFill>
                <a:effectLst/>
                <a:latin typeface="inter-regular"/>
              </a:rPr>
              <a:t> class. You can write byte-oriented as well as character-oriented data through </a:t>
            </a:r>
            <a:r>
              <a:rPr lang="en-US" sz="2300" b="0" i="0" dirty="0" err="1">
                <a:solidFill>
                  <a:srgbClr val="333333"/>
                </a:solidFill>
                <a:effectLst/>
                <a:latin typeface="inter-regular"/>
              </a:rPr>
              <a:t>FileOutputStream</a:t>
            </a:r>
            <a:r>
              <a:rPr lang="en-US" sz="2300" b="0" i="0" dirty="0">
                <a:solidFill>
                  <a:srgbClr val="333333"/>
                </a:solidFill>
                <a:effectLst/>
                <a:latin typeface="inter-regular"/>
              </a:rPr>
              <a:t> class. But, for character-oriented data, it is preferred to use </a:t>
            </a:r>
            <a:r>
              <a:rPr lang="en-US" sz="2300" b="0" i="0" u="none" strike="noStrike" dirty="0" err="1">
                <a:solidFill>
                  <a:srgbClr val="008000"/>
                </a:solidFill>
                <a:effectLst/>
                <a:latin typeface="inter-regular"/>
                <a:hlinkClick r:id="rId3"/>
              </a:rPr>
              <a:t>FileWriter</a:t>
            </a:r>
            <a:r>
              <a:rPr lang="en-US" sz="2300" b="0" i="0" dirty="0">
                <a:solidFill>
                  <a:srgbClr val="333333"/>
                </a:solidFill>
                <a:effectLst/>
                <a:latin typeface="inter-regular"/>
              </a:rPr>
              <a:t> than </a:t>
            </a:r>
            <a:r>
              <a:rPr lang="en-US" sz="2300" b="0" i="0" dirty="0" err="1">
                <a:solidFill>
                  <a:srgbClr val="333333"/>
                </a:solidFill>
                <a:effectLst/>
                <a:latin typeface="inter-regular"/>
              </a:rPr>
              <a:t>FileOutputStream</a:t>
            </a:r>
            <a:r>
              <a:rPr lang="en-US" sz="2300" b="0" i="0" dirty="0">
                <a:solidFill>
                  <a:srgbClr val="333333"/>
                </a:solidFill>
                <a:effectLst/>
                <a:latin typeface="inter-regular"/>
              </a:rPr>
              <a:t>.</a:t>
            </a:r>
          </a:p>
          <a:p>
            <a:pPr algn="just"/>
            <a:r>
              <a:rPr lang="en-US" sz="2300" b="0" i="0" dirty="0" err="1">
                <a:solidFill>
                  <a:srgbClr val="610B38"/>
                </a:solidFill>
                <a:effectLst/>
                <a:latin typeface="inter-regular"/>
              </a:rPr>
              <a:t>FileOutputStream</a:t>
            </a:r>
            <a:r>
              <a:rPr lang="en-US" sz="2300" b="0" i="0" dirty="0">
                <a:solidFill>
                  <a:srgbClr val="610B38"/>
                </a:solidFill>
                <a:effectLst/>
                <a:latin typeface="inter-regular"/>
              </a:rPr>
              <a:t> class methods</a:t>
            </a:r>
          </a:p>
          <a:p>
            <a:pPr algn="just"/>
            <a:endParaRPr lang="en-US" sz="2200" b="0" i="0" dirty="0">
              <a:solidFill>
                <a:srgbClr val="333333"/>
              </a:solidFill>
              <a:effectLst/>
              <a:latin typeface="inter-regular"/>
            </a:endParaRPr>
          </a:p>
          <a:p>
            <a:endParaRPr lang="en-US" sz="2200" dirty="0"/>
          </a:p>
        </p:txBody>
      </p:sp>
      <p:graphicFrame>
        <p:nvGraphicFramePr>
          <p:cNvPr id="4" name="Table 3">
            <a:extLst>
              <a:ext uri="{FF2B5EF4-FFF2-40B4-BE49-F238E27FC236}">
                <a16:creationId xmlns:a16="http://schemas.microsoft.com/office/drawing/2014/main" id="{4EF0C1D7-A9D7-CC91-08F2-FFBD4878524F}"/>
              </a:ext>
            </a:extLst>
          </p:cNvPr>
          <p:cNvGraphicFramePr>
            <a:graphicFrameLocks noGrp="1"/>
          </p:cNvGraphicFramePr>
          <p:nvPr>
            <p:extLst>
              <p:ext uri="{D42A27DB-BD31-4B8C-83A1-F6EECF244321}">
                <p14:modId xmlns:p14="http://schemas.microsoft.com/office/powerpoint/2010/main" val="2292683751"/>
              </p:ext>
            </p:extLst>
          </p:nvPr>
        </p:nvGraphicFramePr>
        <p:xfrm>
          <a:off x="64655" y="3206699"/>
          <a:ext cx="12127345" cy="3175975"/>
        </p:xfrm>
        <a:graphic>
          <a:graphicData uri="http://schemas.openxmlformats.org/drawingml/2006/table">
            <a:tbl>
              <a:tblPr/>
              <a:tblGrid>
                <a:gridCol w="3336845">
                  <a:extLst>
                    <a:ext uri="{9D8B030D-6E8A-4147-A177-3AD203B41FA5}">
                      <a16:colId xmlns:a16="http://schemas.microsoft.com/office/drawing/2014/main" val="3766228089"/>
                    </a:ext>
                  </a:extLst>
                </a:gridCol>
                <a:gridCol w="8790500">
                  <a:extLst>
                    <a:ext uri="{9D8B030D-6E8A-4147-A177-3AD203B41FA5}">
                      <a16:colId xmlns:a16="http://schemas.microsoft.com/office/drawing/2014/main" val="3790999175"/>
                    </a:ext>
                  </a:extLst>
                </a:gridCol>
              </a:tblGrid>
              <a:tr h="0">
                <a:tc>
                  <a:txBody>
                    <a:bodyPr/>
                    <a:lstStyle/>
                    <a:p>
                      <a:pPr algn="l" fontAlgn="t"/>
                      <a:r>
                        <a:rPr lang="en-US" sz="1800">
                          <a:solidFill>
                            <a:srgbClr val="000000"/>
                          </a:solidFill>
                          <a:effectLst/>
                          <a:latin typeface="times new roman" panose="02020603050405020304" pitchFamily="18" charset="0"/>
                        </a:rPr>
                        <a:t>Method</a:t>
                      </a:r>
                    </a:p>
                  </a:txBody>
                  <a:tcPr marL="56267" marR="56267" marT="56267" marB="56267">
                    <a:lnL w="7620" cap="flat" cmpd="sng" algn="ctr">
                      <a:solidFill>
                        <a:srgbClr val="600D85"/>
                      </a:solidFill>
                      <a:prstDash val="solid"/>
                      <a:round/>
                      <a:headEnd type="none" w="med" len="med"/>
                      <a:tailEnd type="none" w="med" len="med"/>
                    </a:lnL>
                    <a:lnR w="7620" cap="flat" cmpd="sng" algn="ctr">
                      <a:solidFill>
                        <a:srgbClr val="600D85"/>
                      </a:solidFill>
                      <a:prstDash val="solid"/>
                      <a:round/>
                      <a:headEnd type="none" w="med" len="med"/>
                      <a:tailEnd type="none" w="med" len="med"/>
                    </a:lnR>
                    <a:lnT w="7620" cap="flat" cmpd="sng" algn="ctr">
                      <a:solidFill>
                        <a:srgbClr val="600D8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anose="02020603050405020304" pitchFamily="18" charset="0"/>
                        </a:rPr>
                        <a:t>Description</a:t>
                      </a:r>
                    </a:p>
                  </a:txBody>
                  <a:tcPr marL="56267" marR="56267" marT="56267" marB="56267">
                    <a:lnL w="7620" cap="flat" cmpd="sng" algn="ctr">
                      <a:solidFill>
                        <a:srgbClr val="600D85"/>
                      </a:solidFill>
                      <a:prstDash val="solid"/>
                      <a:round/>
                      <a:headEnd type="none" w="med" len="med"/>
                      <a:tailEnd type="none" w="med" len="med"/>
                    </a:lnL>
                    <a:lnR w="7620" cap="flat" cmpd="sng" algn="ctr">
                      <a:solidFill>
                        <a:srgbClr val="600D85"/>
                      </a:solidFill>
                      <a:prstDash val="solid"/>
                      <a:round/>
                      <a:headEnd type="none" w="med" len="med"/>
                      <a:tailEnd type="none" w="med" len="med"/>
                    </a:lnR>
                    <a:lnT w="7620" cap="flat" cmpd="sng" algn="ctr">
                      <a:solidFill>
                        <a:srgbClr val="600D8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5063593"/>
                  </a:ext>
                </a:extLst>
              </a:tr>
              <a:tr h="355454">
                <a:tc>
                  <a:txBody>
                    <a:bodyPr/>
                    <a:lstStyle/>
                    <a:p>
                      <a:pPr algn="just" fontAlgn="t"/>
                      <a:r>
                        <a:rPr lang="en-US" sz="1800">
                          <a:solidFill>
                            <a:srgbClr val="333333"/>
                          </a:solidFill>
                          <a:effectLst/>
                          <a:latin typeface="inter-regular"/>
                        </a:rPr>
                        <a:t>protected void finalize()</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used to clean up the connection with the file output stream.</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30670208"/>
                  </a:ext>
                </a:extLst>
              </a:tr>
              <a:tr h="323272">
                <a:tc>
                  <a:txBody>
                    <a:bodyPr/>
                    <a:lstStyle/>
                    <a:p>
                      <a:pPr algn="just" fontAlgn="t"/>
                      <a:r>
                        <a:rPr lang="en-US" sz="1800">
                          <a:solidFill>
                            <a:srgbClr val="333333"/>
                          </a:solidFill>
                          <a:effectLst/>
                          <a:latin typeface="inter-regular"/>
                        </a:rPr>
                        <a:t>void write(byte[] ary)</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write </a:t>
                      </a:r>
                      <a:r>
                        <a:rPr lang="en-US" sz="1800" b="1">
                          <a:solidFill>
                            <a:srgbClr val="333333"/>
                          </a:solidFill>
                          <a:effectLst/>
                          <a:latin typeface="inter-bold"/>
                        </a:rPr>
                        <a:t>ary.length</a:t>
                      </a:r>
                      <a:r>
                        <a:rPr lang="en-US" sz="1800">
                          <a:solidFill>
                            <a:srgbClr val="333333"/>
                          </a:solidFill>
                          <a:effectLst/>
                          <a:latin typeface="inter-regular"/>
                        </a:rPr>
                        <a:t> bytes from the byte </a:t>
                      </a:r>
                      <a:r>
                        <a:rPr lang="en-US" sz="1800" u="none" strike="noStrike">
                          <a:solidFill>
                            <a:srgbClr val="008000"/>
                          </a:solidFill>
                          <a:effectLst/>
                          <a:latin typeface="inter-regular"/>
                          <a:hlinkClick r:id="rId4"/>
                        </a:rPr>
                        <a:t>array</a:t>
                      </a:r>
                      <a:r>
                        <a:rPr lang="en-US" sz="1800">
                          <a:solidFill>
                            <a:srgbClr val="333333"/>
                          </a:solidFill>
                          <a:effectLst/>
                          <a:latin typeface="inter-regular"/>
                        </a:rPr>
                        <a:t> to the file output stream.</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54395522"/>
                  </a:ext>
                </a:extLst>
              </a:tr>
              <a:tr h="350982">
                <a:tc>
                  <a:txBody>
                    <a:bodyPr/>
                    <a:lstStyle/>
                    <a:p>
                      <a:pPr algn="just" fontAlgn="t"/>
                      <a:r>
                        <a:rPr lang="en-US" sz="1800">
                          <a:solidFill>
                            <a:srgbClr val="333333"/>
                          </a:solidFill>
                          <a:effectLst/>
                          <a:latin typeface="inter-regular"/>
                        </a:rPr>
                        <a:t>void write(byte[] ary, int off, int len)</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write </a:t>
                      </a:r>
                      <a:r>
                        <a:rPr lang="en-US" sz="1800" b="1">
                          <a:solidFill>
                            <a:srgbClr val="333333"/>
                          </a:solidFill>
                          <a:effectLst/>
                          <a:latin typeface="inter-bold"/>
                        </a:rPr>
                        <a:t>len</a:t>
                      </a:r>
                      <a:r>
                        <a:rPr lang="en-US" sz="1800">
                          <a:solidFill>
                            <a:srgbClr val="333333"/>
                          </a:solidFill>
                          <a:effectLst/>
                          <a:latin typeface="inter-regular"/>
                        </a:rPr>
                        <a:t> bytes from the byte array starting at offset </a:t>
                      </a:r>
                      <a:r>
                        <a:rPr lang="en-US" sz="1800" b="1">
                          <a:solidFill>
                            <a:srgbClr val="333333"/>
                          </a:solidFill>
                          <a:effectLst/>
                          <a:latin typeface="inter-bold"/>
                        </a:rPr>
                        <a:t>off</a:t>
                      </a:r>
                      <a:r>
                        <a:rPr lang="en-US" sz="1800">
                          <a:solidFill>
                            <a:srgbClr val="333333"/>
                          </a:solidFill>
                          <a:effectLst/>
                          <a:latin typeface="inter-regular"/>
                        </a:rPr>
                        <a:t> to the file output stream.</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92474526"/>
                  </a:ext>
                </a:extLst>
              </a:tr>
              <a:tr h="286327">
                <a:tc>
                  <a:txBody>
                    <a:bodyPr/>
                    <a:lstStyle/>
                    <a:p>
                      <a:pPr algn="just" fontAlgn="t"/>
                      <a:r>
                        <a:rPr lang="en-US" sz="1800">
                          <a:solidFill>
                            <a:srgbClr val="333333"/>
                          </a:solidFill>
                          <a:effectLst/>
                          <a:latin typeface="inter-regular"/>
                        </a:rPr>
                        <a:t>void write(int b)</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write the specified byte to the file output stream.</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1212502"/>
                  </a:ext>
                </a:extLst>
              </a:tr>
              <a:tr h="323273">
                <a:tc>
                  <a:txBody>
                    <a:bodyPr/>
                    <a:lstStyle/>
                    <a:p>
                      <a:pPr algn="just" fontAlgn="t"/>
                      <a:r>
                        <a:rPr lang="en-US" sz="1800">
                          <a:solidFill>
                            <a:srgbClr val="333333"/>
                          </a:solidFill>
                          <a:effectLst/>
                          <a:latin typeface="inter-regular"/>
                        </a:rPr>
                        <a:t>FileChannel getChannel()</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return the file channel object associated with the file output stream.</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5684858"/>
                  </a:ext>
                </a:extLst>
              </a:tr>
              <a:tr h="341746">
                <a:tc>
                  <a:txBody>
                    <a:bodyPr/>
                    <a:lstStyle/>
                    <a:p>
                      <a:pPr algn="just" fontAlgn="t"/>
                      <a:r>
                        <a:rPr lang="en-US" sz="1800">
                          <a:solidFill>
                            <a:srgbClr val="333333"/>
                          </a:solidFill>
                          <a:effectLst/>
                          <a:latin typeface="inter-regular"/>
                        </a:rPr>
                        <a:t>FileDescriptor getFD()</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return the file descriptor associated with the stream.</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62135351"/>
                  </a:ext>
                </a:extLst>
              </a:tr>
              <a:tr h="412627">
                <a:tc>
                  <a:txBody>
                    <a:bodyPr/>
                    <a:lstStyle/>
                    <a:p>
                      <a:pPr algn="just" fontAlgn="t"/>
                      <a:r>
                        <a:rPr lang="en-US" sz="1800">
                          <a:solidFill>
                            <a:srgbClr val="333333"/>
                          </a:solidFill>
                          <a:effectLst/>
                          <a:latin typeface="inter-regular"/>
                        </a:rPr>
                        <a:t>void close()</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used to closes the file output stream.</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80526866"/>
                  </a:ext>
                </a:extLst>
              </a:tr>
            </a:tbl>
          </a:graphicData>
        </a:graphic>
      </p:graphicFrame>
      <p:sp>
        <p:nvSpPr>
          <p:cNvPr id="5" name="Slide Number Placeholder 4">
            <a:extLst>
              <a:ext uri="{FF2B5EF4-FFF2-40B4-BE49-F238E27FC236}">
                <a16:creationId xmlns:a16="http://schemas.microsoft.com/office/drawing/2014/main" id="{C4D6E97C-C0DC-164B-7169-C176C1C0B14F}"/>
              </a:ext>
            </a:extLst>
          </p:cNvPr>
          <p:cNvSpPr>
            <a:spLocks noGrp="1"/>
          </p:cNvSpPr>
          <p:nvPr>
            <p:ph type="sldNum" sz="quarter" idx="12"/>
          </p:nvPr>
        </p:nvSpPr>
        <p:spPr/>
        <p:txBody>
          <a:bodyPr/>
          <a:lstStyle/>
          <a:p>
            <a:fld id="{C807222D-A36D-46C1-88CD-4F05950CEC11}" type="slidenum">
              <a:rPr lang="en-US" smtClean="0"/>
              <a:t>9</a:t>
            </a:fld>
            <a:endParaRPr lang="en-US"/>
          </a:p>
        </p:txBody>
      </p:sp>
    </p:spTree>
    <p:extLst>
      <p:ext uri="{BB962C8B-B14F-4D97-AF65-F5344CB8AC3E}">
        <p14:creationId xmlns:p14="http://schemas.microsoft.com/office/powerpoint/2010/main" val="1735260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4717</Words>
  <Application>Microsoft Macintosh PowerPoint</Application>
  <PresentationFormat>Widescreen</PresentationFormat>
  <Paragraphs>572</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 Unicode MS</vt:lpstr>
      <vt:lpstr>Arial</vt:lpstr>
      <vt:lpstr>Calibri</vt:lpstr>
      <vt:lpstr>Calibri Light</vt:lpstr>
      <vt:lpstr>erdana</vt:lpstr>
      <vt:lpstr>inter-bold</vt:lpstr>
      <vt:lpstr>inter-regular</vt:lpstr>
      <vt:lpstr>Monotype Sorts</vt:lpstr>
      <vt:lpstr>times new roman</vt:lpstr>
      <vt:lpstr>Wingdings</vt:lpstr>
      <vt:lpstr>Office Theme</vt:lpstr>
      <vt:lpstr>         Binary I/O</vt:lpstr>
      <vt:lpstr>Motivation</vt:lpstr>
      <vt:lpstr>Text File vs. Binary File</vt:lpstr>
      <vt:lpstr>Binary I/O Classes</vt:lpstr>
      <vt:lpstr>OutputStream vs InputStream</vt:lpstr>
      <vt:lpstr>OutputStream vs InputStream</vt:lpstr>
      <vt:lpstr>OutputStream class</vt:lpstr>
      <vt:lpstr>InputStream class</vt:lpstr>
      <vt:lpstr>Java FileOutputStream Class</vt:lpstr>
      <vt:lpstr>Java FileOutputStream Example 1: write byte</vt:lpstr>
      <vt:lpstr>Java FileOutputStream example 2: write string</vt:lpstr>
      <vt:lpstr>Java FileInputStream Class</vt:lpstr>
      <vt:lpstr>Java FileInputStream example 1: read single character</vt:lpstr>
      <vt:lpstr>Java FileInputStream example 2: read all characters</vt:lpstr>
      <vt:lpstr>Java BufferedOutputStream Class</vt:lpstr>
      <vt:lpstr>Example of BufferedOutputStream class:</vt:lpstr>
      <vt:lpstr>Example of BufferedOutputStream class:</vt:lpstr>
      <vt:lpstr>Java BufferedInputStream Class</vt:lpstr>
      <vt:lpstr>Java BufferedInputStream Class</vt:lpstr>
      <vt:lpstr>Example of Java BufferedInputStream</vt:lpstr>
      <vt:lpstr>Java SequenceInputStream Class</vt:lpstr>
      <vt:lpstr>Java SequenceInputStream Example</vt:lpstr>
      <vt:lpstr>Example that reads the data from two files and writes into another file</vt:lpstr>
      <vt:lpstr>Java ByteArrayOutputStream Class</vt:lpstr>
      <vt:lpstr>Java ByteArrayOutputStream Class</vt:lpstr>
      <vt:lpstr>Example of Java ByteArrayOutputStream: ByteArrayOutputStream class to write common data into 2 files: f1.txt and f2.txt.</vt:lpstr>
      <vt:lpstr>Java ByteArrayInputStream Class</vt:lpstr>
      <vt:lpstr>Java ByteArrayInputStream Class</vt:lpstr>
      <vt:lpstr>Example of Java ByteArrayInputStream</vt:lpstr>
      <vt:lpstr>Java DataOutputStream Class</vt:lpstr>
      <vt:lpstr>Java DataOutputStream Class</vt:lpstr>
      <vt:lpstr>Example of DataOutputStream class</vt:lpstr>
      <vt:lpstr>Java DataInputStream Class</vt:lpstr>
      <vt:lpstr>Example of DataInputStream class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Abu Yousuf</dc:creator>
  <cp:lastModifiedBy>Microsoft Office User</cp:lastModifiedBy>
  <cp:revision>32</cp:revision>
  <dcterms:created xsi:type="dcterms:W3CDTF">2022-08-27T05:17:50Z</dcterms:created>
  <dcterms:modified xsi:type="dcterms:W3CDTF">2022-08-28T12:36:14Z</dcterms:modified>
</cp:coreProperties>
</file>