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9" r:id="rId2"/>
    <p:sldId id="257" r:id="rId3"/>
    <p:sldId id="258" r:id="rId4"/>
    <p:sldId id="259" r:id="rId5"/>
    <p:sldId id="260" r:id="rId6"/>
    <p:sldId id="261" r:id="rId7"/>
    <p:sldId id="262" r:id="rId8"/>
    <p:sldId id="263" r:id="rId9"/>
    <p:sldId id="285" r:id="rId10"/>
    <p:sldId id="286" r:id="rId11"/>
    <p:sldId id="287" r:id="rId12"/>
    <p:sldId id="288" r:id="rId13"/>
    <p:sldId id="289" r:id="rId14"/>
    <p:sldId id="284" r:id="rId15"/>
    <p:sldId id="264" r:id="rId16"/>
    <p:sldId id="266" r:id="rId17"/>
    <p:sldId id="267" r:id="rId18"/>
    <p:sldId id="268" r:id="rId19"/>
    <p:sldId id="269" r:id="rId20"/>
    <p:sldId id="270" r:id="rId21"/>
    <p:sldId id="271" r:id="rId22"/>
    <p:sldId id="274" r:id="rId23"/>
    <p:sldId id="275" r:id="rId24"/>
    <p:sldId id="272" r:id="rId25"/>
    <p:sldId id="273" r:id="rId26"/>
    <p:sldId id="276" r:id="rId27"/>
    <p:sldId id="277" r:id="rId28"/>
    <p:sldId id="278" r:id="rId29"/>
    <p:sldId id="290" r:id="rId30"/>
    <p:sldId id="291" r:id="rId31"/>
    <p:sldId id="280" r:id="rId32"/>
    <p:sldId id="281" r:id="rId33"/>
    <p:sldId id="282"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239A39-197C-4043-930B-73AB1CE4DB09}" type="datetimeFigureOut">
              <a:rPr lang="en-US" smtClean="0"/>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F6F1E-7D36-4C6B-918E-28CF4FE93EE7}" type="slidenum">
              <a:rPr lang="en-US" smtClean="0"/>
              <a:t>‹#›</a:t>
            </a:fld>
            <a:endParaRPr lang="en-US"/>
          </a:p>
        </p:txBody>
      </p:sp>
    </p:spTree>
    <p:extLst>
      <p:ext uri="{BB962C8B-B14F-4D97-AF65-F5344CB8AC3E}">
        <p14:creationId xmlns:p14="http://schemas.microsoft.com/office/powerpoint/2010/main" val="215877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EE944E-131E-438C-B084-C038A3DDCC99}" type="datetime1">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4654F4-F05F-439D-8488-6F8FD2D9053D}" type="datetime1">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EAB26-7C26-4268-BBC0-C11A94A15BE9}" type="datetime1">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B8729-12E1-4C43-91B5-888347AB8294}" type="datetime1">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CF2AA7-F77E-4980-BFFE-959D90BE988A}" type="datetime1">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9C4034-E1F2-40D4-8C22-475A709C9CCD}" type="datetime1">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DDC779-1444-4CA4-9662-CB512FD76403}" type="datetime1">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4E7738-CE18-4BA6-B07C-F33BFECE43FF}" type="datetime1">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DB816-5281-4EDE-8510-D5E32AD60690}" type="datetime1">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99CD0-5DDD-41FF-AE17-2175A9D90652}" type="datetime1">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96D3C-3E69-45D1-BDB5-DD3C67F1B737}" type="datetime1">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69174-D42C-432A-9519-E7C68D4FAAAE}" type="datetime1">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52210-DFA6-4CA4-9A17-740CF2FB7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ava.sun.com/j2se/1.4.2/docs/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94533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a:t>
            </a:r>
          </a:p>
        </p:txBody>
      </p:sp>
      <p:sp>
        <p:nvSpPr>
          <p:cNvPr id="3" name="Content Placeholder 2"/>
          <p:cNvSpPr>
            <a:spLocks noGrp="1"/>
          </p:cNvSpPr>
          <p:nvPr>
            <p:ph idx="1"/>
          </p:nvPr>
        </p:nvSpPr>
        <p:spPr/>
        <p:txBody>
          <a:bodyPr>
            <a:normAutofit lnSpcReduction="10000"/>
          </a:bodyPr>
          <a:lstStyle/>
          <a:p>
            <a:pPr algn="just"/>
            <a:r>
              <a:rPr lang="en-US" sz="2600" b="1" i="1" dirty="0"/>
              <a:t>Encapsulation is the mechanism that binds together code and the data it manipulates, and keeps both safe from outside interference and misuse. </a:t>
            </a:r>
          </a:p>
          <a:p>
            <a:pPr algn="just"/>
            <a:r>
              <a:rPr lang="en-US" sz="2600" dirty="0"/>
              <a:t>In an object-oriented language, </a:t>
            </a:r>
            <a:r>
              <a:rPr lang="en-US" sz="2600" dirty="0">
                <a:solidFill>
                  <a:srgbClr val="FF0000"/>
                </a:solidFill>
              </a:rPr>
              <a:t>code</a:t>
            </a:r>
            <a:r>
              <a:rPr lang="en-US" sz="2600" dirty="0"/>
              <a:t> and </a:t>
            </a:r>
            <a:r>
              <a:rPr lang="en-US" sz="2600" dirty="0">
                <a:solidFill>
                  <a:srgbClr val="FF0000"/>
                </a:solidFill>
              </a:rPr>
              <a:t>data</a:t>
            </a:r>
            <a:r>
              <a:rPr lang="en-US" sz="2600" dirty="0"/>
              <a:t> may be combined in such a way that a self-contained "black box" is created. </a:t>
            </a:r>
          </a:p>
          <a:p>
            <a:pPr algn="just"/>
            <a:r>
              <a:rPr lang="en-US" sz="2600" dirty="0"/>
              <a:t>When </a:t>
            </a:r>
            <a:r>
              <a:rPr lang="en-US" sz="2600" dirty="0">
                <a:solidFill>
                  <a:srgbClr val="FF0000"/>
                </a:solidFill>
              </a:rPr>
              <a:t>code</a:t>
            </a:r>
            <a:r>
              <a:rPr lang="en-US" sz="2600" dirty="0"/>
              <a:t> and </a:t>
            </a:r>
            <a:r>
              <a:rPr lang="en-US" sz="2600" dirty="0">
                <a:solidFill>
                  <a:srgbClr val="FF0000"/>
                </a:solidFill>
              </a:rPr>
              <a:t>data</a:t>
            </a:r>
            <a:r>
              <a:rPr lang="en-US" sz="2600" dirty="0"/>
              <a:t> are linked together in this fashion, an </a:t>
            </a:r>
            <a:r>
              <a:rPr lang="en-US" sz="2600" i="1" dirty="0">
                <a:solidFill>
                  <a:srgbClr val="FF0000"/>
                </a:solidFill>
              </a:rPr>
              <a:t>object</a:t>
            </a:r>
            <a:r>
              <a:rPr lang="en-US" sz="2600" i="1" dirty="0"/>
              <a:t> is </a:t>
            </a:r>
            <a:r>
              <a:rPr lang="en-US" sz="2600" dirty="0"/>
              <a:t>created. In other words, an object is the device that supports encapsulation.</a:t>
            </a:r>
          </a:p>
          <a:p>
            <a:pPr algn="just"/>
            <a:r>
              <a:rPr lang="en-US" sz="2800" b="1" dirty="0"/>
              <a:t>In OOP </a:t>
            </a:r>
            <a:r>
              <a:rPr lang="en-US" sz="2800" dirty="0"/>
              <a:t>paradigm, </a:t>
            </a:r>
            <a:r>
              <a:rPr lang="en-US" sz="2800" dirty="0">
                <a:solidFill>
                  <a:srgbClr val="FF0000"/>
                </a:solidFill>
              </a:rPr>
              <a:t>"</a:t>
            </a:r>
            <a:r>
              <a:rPr lang="en-US" sz="2800" b="1" dirty="0">
                <a:solidFill>
                  <a:srgbClr val="FF0000"/>
                </a:solidFill>
              </a:rPr>
              <a:t>object</a:t>
            </a:r>
            <a:r>
              <a:rPr lang="en-US" sz="2800" dirty="0">
                <a:solidFill>
                  <a:srgbClr val="FF0000"/>
                </a:solidFill>
              </a:rPr>
              <a:t>" </a:t>
            </a:r>
            <a:r>
              <a:rPr lang="en-US" sz="2800" dirty="0"/>
              <a:t>refers to a particular instance of a </a:t>
            </a:r>
            <a:r>
              <a:rPr lang="en-US" sz="2800" dirty="0">
                <a:solidFill>
                  <a:srgbClr val="FF0000"/>
                </a:solidFill>
              </a:rPr>
              <a:t>class.</a:t>
            </a:r>
            <a:endParaRPr lang="en-US" sz="2600" dirty="0">
              <a:solidFill>
                <a:srgbClr val="FF0000"/>
              </a:solidFill>
            </a:endParaRPr>
          </a:p>
        </p:txBody>
      </p:sp>
      <p:sp>
        <p:nvSpPr>
          <p:cNvPr id="4" name="Slide Number Placeholder 3"/>
          <p:cNvSpPr>
            <a:spLocks noGrp="1"/>
          </p:cNvSpPr>
          <p:nvPr>
            <p:ph type="sldNum" sz="quarter" idx="12"/>
          </p:nvPr>
        </p:nvSpPr>
        <p:spPr/>
        <p:txBody>
          <a:bodyPr/>
          <a:lstStyle/>
          <a:p>
            <a:fld id="{057707F5-28AE-4AE6-8B5B-CE93143D4ECB}" type="slidenum">
              <a:rPr lang="en-US" smtClean="0"/>
              <a:pPr/>
              <a:t>10</a:t>
            </a:fld>
            <a:endParaRPr lang="en-US"/>
          </a:p>
        </p:txBody>
      </p:sp>
    </p:spTree>
    <p:extLst>
      <p:ext uri="{BB962C8B-B14F-4D97-AF65-F5344CB8AC3E}">
        <p14:creationId xmlns:p14="http://schemas.microsoft.com/office/powerpoint/2010/main" val="9552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Within an object, code, data, or both may be </a:t>
            </a:r>
            <a:r>
              <a:rPr lang="en-US" sz="2600" i="1" dirty="0">
                <a:solidFill>
                  <a:srgbClr val="FF0000"/>
                </a:solidFill>
              </a:rPr>
              <a:t>private to that object </a:t>
            </a:r>
            <a:r>
              <a:rPr lang="en-US" sz="2600" i="1" dirty="0"/>
              <a:t>or </a:t>
            </a:r>
            <a:r>
              <a:rPr lang="en-US" sz="2600" i="1" dirty="0">
                <a:solidFill>
                  <a:srgbClr val="FF0000"/>
                </a:solidFill>
              </a:rPr>
              <a:t>public</a:t>
            </a:r>
            <a:r>
              <a:rPr lang="en-US" sz="2600" i="1" dirty="0"/>
              <a:t>. </a:t>
            </a:r>
          </a:p>
          <a:p>
            <a:pPr algn="just"/>
            <a:endParaRPr lang="en-US" sz="2600" i="1" dirty="0"/>
          </a:p>
          <a:p>
            <a:pPr algn="just"/>
            <a:r>
              <a:rPr lang="en-US" sz="2600" i="1" dirty="0">
                <a:solidFill>
                  <a:srgbClr val="FF0000"/>
                </a:solidFill>
              </a:rPr>
              <a:t>Private </a:t>
            </a:r>
            <a:r>
              <a:rPr lang="en-US" sz="2600" dirty="0">
                <a:solidFill>
                  <a:srgbClr val="FF0000"/>
                </a:solidFill>
              </a:rPr>
              <a:t>code or data </a:t>
            </a:r>
            <a:r>
              <a:rPr lang="en-US" sz="2600" dirty="0"/>
              <a:t>is known to and accessible only by another part of the object.</a:t>
            </a:r>
          </a:p>
          <a:p>
            <a:pPr algn="just"/>
            <a:endParaRPr lang="en-US" sz="2600" dirty="0"/>
          </a:p>
          <a:p>
            <a:pPr algn="just"/>
            <a:r>
              <a:rPr lang="en-US" sz="2600" dirty="0"/>
              <a:t>When </a:t>
            </a:r>
            <a:r>
              <a:rPr lang="en-US" sz="2600" dirty="0">
                <a:solidFill>
                  <a:srgbClr val="FF0000"/>
                </a:solidFill>
              </a:rPr>
              <a:t>code or data is public</a:t>
            </a:r>
            <a:r>
              <a:rPr lang="en-US" sz="2600" dirty="0"/>
              <a:t>, other parts of your program may access it even though it is defined within an object.</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11</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dirty="0"/>
              <a:t>Encapsulation</a:t>
            </a:r>
          </a:p>
        </p:txBody>
      </p:sp>
    </p:spTree>
    <p:extLst>
      <p:ext uri="{BB962C8B-B14F-4D97-AF65-F5344CB8AC3E}">
        <p14:creationId xmlns:p14="http://schemas.microsoft.com/office/powerpoint/2010/main" val="357174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662"/>
            <a:ext cx="8229600" cy="792162"/>
          </a:xfrm>
        </p:spPr>
        <p:txBody>
          <a:bodyPr>
            <a:normAutofit/>
          </a:bodyPr>
          <a:lstStyle/>
          <a:p>
            <a:r>
              <a:rPr lang="en-US" sz="3600" dirty="0"/>
              <a:t>Polymorphism</a:t>
            </a:r>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600" dirty="0"/>
              <a:t>Polymorphism means </a:t>
            </a:r>
            <a:r>
              <a:rPr lang="en-US" sz="2600" dirty="0">
                <a:solidFill>
                  <a:srgbClr val="FF0000"/>
                </a:solidFill>
              </a:rPr>
              <a:t>to process objects differently based on their data type</a:t>
            </a:r>
            <a:r>
              <a:rPr lang="en-US" sz="2600" dirty="0"/>
              <a:t>.</a:t>
            </a:r>
          </a:p>
          <a:p>
            <a:pPr algn="just"/>
            <a:r>
              <a:rPr lang="en-US" sz="2600" dirty="0"/>
              <a:t>In other words it means, </a:t>
            </a:r>
            <a:r>
              <a:rPr lang="en-US" sz="2600" dirty="0">
                <a:solidFill>
                  <a:srgbClr val="FF0000"/>
                </a:solidFill>
              </a:rPr>
              <a:t>one method with multiple implementation</a:t>
            </a:r>
            <a:r>
              <a:rPr lang="en-US" sz="2600" dirty="0"/>
              <a:t>, for a certain class of action. And which implementation to be used is decided at runtime depending upon the situation (i.e., data type of the object).</a:t>
            </a:r>
          </a:p>
          <a:p>
            <a:pPr algn="just"/>
            <a:endParaRPr lang="en-US" sz="2600" dirty="0"/>
          </a:p>
          <a:p>
            <a:pPr algn="just"/>
            <a:r>
              <a:rPr lang="en-US" sz="2600" dirty="0"/>
              <a:t>A real-world example of polymorphism is a thermostat. No matter what type of furnace your house has (gas, oil, electric, etc.), the thermostat works the same way. In this case, the thermostat (which is the interface) is the same no matter what type of furnace (method) you have.</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12</a:t>
            </a:fld>
            <a:endParaRPr lang="en-US"/>
          </a:p>
        </p:txBody>
      </p:sp>
    </p:spTree>
    <p:extLst>
      <p:ext uri="{BB962C8B-B14F-4D97-AF65-F5344CB8AC3E}">
        <p14:creationId xmlns:p14="http://schemas.microsoft.com/office/powerpoint/2010/main" val="114638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lnSpcReduction="10000"/>
          </a:bodyPr>
          <a:lstStyle/>
          <a:p>
            <a:pPr algn="just"/>
            <a:r>
              <a:rPr lang="en-US" sz="2600" i="1" dirty="0"/>
              <a:t>Inheritance is the process by which </a:t>
            </a:r>
            <a:r>
              <a:rPr lang="en-US" sz="2600" i="1" dirty="0">
                <a:solidFill>
                  <a:srgbClr val="000099"/>
                </a:solidFill>
              </a:rPr>
              <a:t>one object can acquire the properties of another </a:t>
            </a:r>
            <a:r>
              <a:rPr lang="en-US" sz="2600" dirty="0">
                <a:solidFill>
                  <a:srgbClr val="000099"/>
                </a:solidFill>
              </a:rPr>
              <a:t>object</a:t>
            </a:r>
            <a:r>
              <a:rPr lang="en-US" sz="2600" dirty="0"/>
              <a:t>.</a:t>
            </a:r>
          </a:p>
          <a:p>
            <a:pPr algn="just"/>
            <a:endParaRPr lang="en-US" sz="2600" dirty="0"/>
          </a:p>
          <a:p>
            <a:pPr algn="just"/>
            <a:r>
              <a:rPr lang="en-US" sz="2600" dirty="0"/>
              <a:t>It supports the concept of </a:t>
            </a:r>
            <a:r>
              <a:rPr lang="en-US" sz="2600" dirty="0">
                <a:solidFill>
                  <a:srgbClr val="000099"/>
                </a:solidFill>
              </a:rPr>
              <a:t>hierarchical classification.</a:t>
            </a:r>
          </a:p>
          <a:p>
            <a:pPr algn="just"/>
            <a:endParaRPr lang="en-US" sz="2600" dirty="0"/>
          </a:p>
          <a:p>
            <a:pPr algn="just"/>
            <a:r>
              <a:rPr lang="en-US" sz="2600" dirty="0"/>
              <a:t>For example, a </a:t>
            </a:r>
            <a:r>
              <a:rPr lang="en-US" sz="2600" dirty="0">
                <a:solidFill>
                  <a:srgbClr val="FF0000"/>
                </a:solidFill>
              </a:rPr>
              <a:t>Red Delicious apple </a:t>
            </a:r>
            <a:r>
              <a:rPr lang="en-US" sz="2600" dirty="0"/>
              <a:t>is part of the classification </a:t>
            </a:r>
            <a:r>
              <a:rPr lang="en-US" sz="2600" i="1" dirty="0">
                <a:solidFill>
                  <a:srgbClr val="000099"/>
                </a:solidFill>
              </a:rPr>
              <a:t>apple</a:t>
            </a:r>
            <a:r>
              <a:rPr lang="en-US" sz="2600" i="1" dirty="0"/>
              <a:t>, which in turn is part </a:t>
            </a:r>
            <a:r>
              <a:rPr lang="en-US" sz="2600" dirty="0"/>
              <a:t>of the </a:t>
            </a:r>
            <a:r>
              <a:rPr lang="en-US" sz="2600" i="1" dirty="0">
                <a:solidFill>
                  <a:srgbClr val="00B050"/>
                </a:solidFill>
              </a:rPr>
              <a:t>fruit</a:t>
            </a:r>
            <a:r>
              <a:rPr lang="en-US" sz="2600" i="1" dirty="0"/>
              <a:t> class, which is under the larger class </a:t>
            </a:r>
            <a:r>
              <a:rPr lang="en-US" sz="2600" i="1" dirty="0">
                <a:solidFill>
                  <a:schemeClr val="accent6">
                    <a:lumMod val="75000"/>
                  </a:schemeClr>
                </a:solidFill>
              </a:rPr>
              <a:t>food</a:t>
            </a:r>
            <a:r>
              <a:rPr lang="en-US" sz="2600" i="1" dirty="0"/>
              <a:t>.</a:t>
            </a:r>
          </a:p>
          <a:p>
            <a:pPr algn="just"/>
            <a:endParaRPr lang="en-US" sz="2600" i="1" dirty="0"/>
          </a:p>
          <a:p>
            <a:pPr algn="just"/>
            <a:r>
              <a:rPr lang="en-US" sz="2600" dirty="0"/>
              <a:t>Without the use of classifications, each object would have to define explicitly all of its characteristics.</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13</a:t>
            </a:fld>
            <a:endParaRPr lang="en-US"/>
          </a:p>
        </p:txBody>
      </p:sp>
    </p:spTree>
    <p:extLst>
      <p:ext uri="{BB962C8B-B14F-4D97-AF65-F5344CB8AC3E}">
        <p14:creationId xmlns:p14="http://schemas.microsoft.com/office/powerpoint/2010/main" val="38594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14</a:t>
            </a:fld>
            <a:endParaRPr lang="en-US"/>
          </a:p>
        </p:txBody>
      </p:sp>
      <p:sp>
        <p:nvSpPr>
          <p:cNvPr id="5" name="Rectangle 4"/>
          <p:cNvSpPr/>
          <p:nvPr/>
        </p:nvSpPr>
        <p:spPr>
          <a:xfrm>
            <a:off x="990600" y="2994442"/>
            <a:ext cx="6781800" cy="1785104"/>
          </a:xfrm>
          <a:prstGeom prst="rect">
            <a:avLst/>
          </a:prstGeom>
        </p:spPr>
        <p:txBody>
          <a:bodyPr wrap="square">
            <a:spAutoFit/>
          </a:bodyPr>
          <a:lstStyle/>
          <a:p>
            <a:pPr>
              <a:buFont typeface="+mj-lt"/>
              <a:buAutoNum type="arabicPeriod"/>
            </a:pP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Example{  </a:t>
            </a:r>
          </a:p>
          <a:p>
            <a:pPr>
              <a:buFont typeface="+mj-lt"/>
              <a:buAutoNum type="arabicPeriod"/>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static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main(String </a:t>
            </a:r>
            <a:r>
              <a:rPr lang="en-US" sz="2200" dirty="0" err="1">
                <a:solidFill>
                  <a:srgbClr val="000000"/>
                </a:solidFill>
                <a:latin typeface="verdana" panose="020B0604030504040204" pitchFamily="34" charset="0"/>
              </a:rPr>
              <a:t>args</a:t>
            </a:r>
            <a:r>
              <a:rPr lang="en-US" sz="2200" dirty="0">
                <a:solidFill>
                  <a:srgbClr val="000000"/>
                </a:solidFill>
                <a:latin typeface="verdana" panose="020B0604030504040204" pitchFamily="34" charset="0"/>
              </a:rPr>
              <a:t>[]){</a:t>
            </a:r>
          </a:p>
          <a:p>
            <a:pPr>
              <a:buFont typeface="+mj-lt"/>
              <a:buAutoNum type="arabicPeriod"/>
            </a:pP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a:solidFill>
                  <a:srgbClr val="0000FF"/>
                </a:solidFill>
                <a:latin typeface="verdana" panose="020B0604030504040204" pitchFamily="34" charset="0"/>
              </a:rPr>
              <a:t>"Hello Java"</a:t>
            </a:r>
            <a:r>
              <a:rPr lang="en-US" sz="2200" dirty="0">
                <a:solidFill>
                  <a:srgbClr val="000000"/>
                </a:solidFill>
                <a:latin typeface="verdana" panose="020B0604030504040204" pitchFamily="34" charset="0"/>
              </a:rPr>
              <a:t>);  </a:t>
            </a:r>
          </a:p>
          <a:p>
            <a:pPr>
              <a:buFont typeface="+mj-lt"/>
              <a:buAutoNum type="arabicPeriod"/>
            </a:pPr>
            <a:r>
              <a:rPr lang="en-US" sz="2200" dirty="0">
                <a:solidFill>
                  <a:srgbClr val="000000"/>
                </a:solidFill>
                <a:latin typeface="verdana" panose="020B0604030504040204" pitchFamily="34" charset="0"/>
              </a:rPr>
              <a:t>    }  </a:t>
            </a:r>
          </a:p>
          <a:p>
            <a:pPr>
              <a:buFont typeface="+mj-lt"/>
              <a:buAutoNum type="arabicPeriod"/>
            </a:pPr>
            <a:r>
              <a:rPr lang="en-US" sz="2200" dirty="0">
                <a:solidFill>
                  <a:srgbClr val="000000"/>
                </a:solidFill>
                <a:latin typeface="verdana" panose="020B0604030504040204" pitchFamily="34" charset="0"/>
              </a:rPr>
              <a:t>}  </a:t>
            </a:r>
            <a:endParaRPr lang="en-US" sz="2200" b="0" i="0" dirty="0">
              <a:solidFill>
                <a:srgbClr val="000000"/>
              </a:solidFill>
              <a:effectLst/>
              <a:latin typeface="verdana" panose="020B0604030504040204" pitchFamily="34" charset="0"/>
            </a:endParaRPr>
          </a:p>
        </p:txBody>
      </p:sp>
      <p:sp>
        <p:nvSpPr>
          <p:cNvPr id="6" name="TextBox 5"/>
          <p:cNvSpPr txBox="1"/>
          <p:nvPr/>
        </p:nvSpPr>
        <p:spPr>
          <a:xfrm>
            <a:off x="2095500" y="1627579"/>
            <a:ext cx="4000500" cy="830997"/>
          </a:xfrm>
          <a:prstGeom prst="rect">
            <a:avLst/>
          </a:prstGeom>
          <a:noFill/>
          <a:ln>
            <a:solidFill>
              <a:schemeClr val="accent1"/>
            </a:solidFill>
          </a:ln>
        </p:spPr>
        <p:txBody>
          <a:bodyPr wrap="square" rtlCol="0">
            <a:spAutoFit/>
          </a:bodyPr>
          <a:lstStyle/>
          <a:p>
            <a:r>
              <a:rPr lang="en-US" sz="2400" dirty="0"/>
              <a:t>This is a simple java program</a:t>
            </a:r>
          </a:p>
          <a:p>
            <a:r>
              <a:rPr lang="en-US" sz="2400" dirty="0"/>
              <a:t>Call this file “Example. Java”</a:t>
            </a:r>
          </a:p>
        </p:txBody>
      </p:sp>
    </p:spTree>
    <p:extLst>
      <p:ext uri="{BB962C8B-B14F-4D97-AF65-F5344CB8AC3E}">
        <p14:creationId xmlns:p14="http://schemas.microsoft.com/office/powerpoint/2010/main" val="287897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600" dirty="0"/>
              <a:t>For most computer languages, the name of the file that holds the source code to a program is immaterial. However, this is not the case with Java. </a:t>
            </a:r>
          </a:p>
          <a:p>
            <a:pPr algn="just"/>
            <a:r>
              <a:rPr lang="en-US" sz="2600" dirty="0"/>
              <a:t>The first thing that you must learn about Java is that the name you give to a source file is very important. </a:t>
            </a:r>
          </a:p>
          <a:p>
            <a:pPr algn="just"/>
            <a:r>
              <a:rPr lang="en-US" sz="2600" dirty="0"/>
              <a:t>For this example, the name of the source file should be </a:t>
            </a:r>
            <a:r>
              <a:rPr lang="en-US" sz="2600" b="1" dirty="0"/>
              <a:t>Example.java. </a:t>
            </a:r>
          </a:p>
          <a:p>
            <a:pPr algn="just"/>
            <a:r>
              <a:rPr lang="en-US" sz="2600" dirty="0"/>
              <a:t>In Java, a source file is officially called a </a:t>
            </a:r>
            <a:r>
              <a:rPr lang="en-US" sz="2600" i="1" dirty="0"/>
              <a:t>compilation unit.</a:t>
            </a:r>
          </a:p>
          <a:p>
            <a:pPr algn="just"/>
            <a:r>
              <a:rPr lang="en-US" sz="2600" dirty="0"/>
              <a:t>The Java compiler requires that a source file use the </a:t>
            </a:r>
            <a:r>
              <a:rPr lang="en-US" sz="2600" b="1" dirty="0"/>
              <a:t>.java filename extension.</a:t>
            </a: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600" dirty="0"/>
              <a:t>Here, the name of the class defined by the program is also </a:t>
            </a:r>
            <a:r>
              <a:rPr lang="en-US" sz="2600" b="1" dirty="0"/>
              <a:t>Example. </a:t>
            </a:r>
          </a:p>
          <a:p>
            <a:pPr algn="just"/>
            <a:endParaRPr lang="en-US" sz="2600" b="1" dirty="0"/>
          </a:p>
          <a:p>
            <a:pPr algn="just"/>
            <a:r>
              <a:rPr lang="en-US" sz="2600" b="1" dirty="0"/>
              <a:t>This is not a coincidence. In Java, all code must reside inside </a:t>
            </a:r>
            <a:r>
              <a:rPr lang="en-US" sz="2600" dirty="0"/>
              <a:t>a class. By convention, the name of the main class should match the name of the file that holds the program.</a:t>
            </a:r>
          </a:p>
          <a:p>
            <a:pPr algn="just"/>
            <a:endParaRPr lang="en-US" sz="2600" dirty="0"/>
          </a:p>
          <a:p>
            <a:pPr algn="just"/>
            <a:r>
              <a:rPr lang="en-US" sz="2600" dirty="0"/>
              <a:t>You should also make sure that the capitalization of the filename matches the class name. The reason for this is that Java is case-sensitive.</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029200"/>
          </a:xfrm>
        </p:spPr>
        <p:txBody>
          <a:bodyPr>
            <a:noAutofit/>
          </a:bodyPr>
          <a:lstStyle/>
          <a:p>
            <a:pPr algn="just"/>
            <a:r>
              <a:rPr lang="en-US" sz="2600" dirty="0"/>
              <a:t>Explanation:</a:t>
            </a:r>
          </a:p>
          <a:p>
            <a:pPr marL="0" indent="0" algn="just">
              <a:buNone/>
            </a:pPr>
            <a:endParaRPr lang="en-US" sz="2600" dirty="0"/>
          </a:p>
          <a:p>
            <a:pPr marL="0" indent="0" algn="just">
              <a:buNone/>
            </a:pPr>
            <a:endParaRPr lang="en-US" sz="2600" dirty="0"/>
          </a:p>
          <a:p>
            <a:pPr algn="just"/>
            <a:r>
              <a:rPr lang="en-US" sz="2600" dirty="0"/>
              <a:t>This line begins the </a:t>
            </a:r>
            <a:r>
              <a:rPr lang="en-US" sz="2600" b="1" dirty="0"/>
              <a:t>main( ) method.</a:t>
            </a:r>
          </a:p>
          <a:p>
            <a:pPr algn="just"/>
            <a:r>
              <a:rPr lang="en-US" sz="2600" dirty="0"/>
              <a:t>All Java applications begin execution by calling  </a:t>
            </a:r>
            <a:r>
              <a:rPr lang="en-US" sz="2600" b="1" dirty="0"/>
              <a:t>main( ).</a:t>
            </a:r>
          </a:p>
          <a:p>
            <a:pPr algn="just"/>
            <a:r>
              <a:rPr lang="en-US" sz="2600" dirty="0"/>
              <a:t>The </a:t>
            </a:r>
            <a:r>
              <a:rPr lang="en-US" sz="2600" b="1" dirty="0"/>
              <a:t>public keyword is an </a:t>
            </a:r>
            <a:r>
              <a:rPr lang="en-US" sz="2600" b="1" i="1" dirty="0"/>
              <a:t>access modifier, which allows the programmer to control the </a:t>
            </a:r>
            <a:r>
              <a:rPr lang="en-US" sz="2600" dirty="0"/>
              <a:t>visibility of class members. When a class member is preceded by </a:t>
            </a:r>
            <a:r>
              <a:rPr lang="en-US" sz="2600" b="1" dirty="0"/>
              <a:t>public, then that </a:t>
            </a:r>
            <a:r>
              <a:rPr lang="en-US" sz="2600" dirty="0"/>
              <a:t>member may be accessed by code outside the class in which it is declared. </a:t>
            </a:r>
          </a:p>
          <a:p>
            <a:r>
              <a:rPr lang="en-US" sz="2600" dirty="0"/>
              <a:t>In this case, </a:t>
            </a:r>
            <a:r>
              <a:rPr lang="en-US" sz="2600" b="1" dirty="0"/>
              <a:t>main( ) must be declared as public, since it must be called by </a:t>
            </a:r>
            <a:r>
              <a:rPr lang="en-US" sz="2600" dirty="0"/>
              <a:t>code outside of its class when the program is started.</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17</a:t>
            </a:fld>
            <a:endParaRPr lang="en-US"/>
          </a:p>
        </p:txBody>
      </p:sp>
      <p:sp>
        <p:nvSpPr>
          <p:cNvPr id="5" name="Rectangle 4"/>
          <p:cNvSpPr/>
          <p:nvPr/>
        </p:nvSpPr>
        <p:spPr>
          <a:xfrm>
            <a:off x="1981200" y="1583422"/>
            <a:ext cx="6096000" cy="446276"/>
          </a:xfrm>
          <a:prstGeom prst="rect">
            <a:avLst/>
          </a:prstGeom>
        </p:spPr>
        <p:txBody>
          <a:bodyPr wrap="square">
            <a:spAutoFit/>
          </a:bodyPr>
          <a:lstStyle/>
          <a:p>
            <a:r>
              <a:rPr lang="en-US" sz="2300" b="1" dirty="0">
                <a:solidFill>
                  <a:srgbClr val="006699"/>
                </a:solidFill>
                <a:latin typeface="verdana" panose="020B0604030504040204" pitchFamily="34" charset="0"/>
              </a:rPr>
              <a:t>public</a:t>
            </a:r>
            <a:r>
              <a:rPr lang="en-US" sz="2300" dirty="0">
                <a:solidFill>
                  <a:srgbClr val="000000"/>
                </a:solidFill>
                <a:latin typeface="verdana" panose="020B0604030504040204" pitchFamily="34" charset="0"/>
              </a:rPr>
              <a:t> </a:t>
            </a:r>
            <a:r>
              <a:rPr lang="en-US" sz="2300" b="1" dirty="0">
                <a:solidFill>
                  <a:srgbClr val="006699"/>
                </a:solidFill>
                <a:latin typeface="verdana" panose="020B0604030504040204" pitchFamily="34" charset="0"/>
              </a:rPr>
              <a:t>static</a:t>
            </a:r>
            <a:r>
              <a:rPr lang="en-US" sz="2300" dirty="0">
                <a:solidFill>
                  <a:srgbClr val="000000"/>
                </a:solidFill>
                <a:latin typeface="verdana" panose="020B0604030504040204" pitchFamily="34" charset="0"/>
              </a:rPr>
              <a:t> </a:t>
            </a:r>
            <a:r>
              <a:rPr lang="en-US" sz="2300" b="1" dirty="0">
                <a:solidFill>
                  <a:srgbClr val="006699"/>
                </a:solidFill>
                <a:latin typeface="verdana" panose="020B0604030504040204" pitchFamily="34" charset="0"/>
              </a:rPr>
              <a:t>void</a:t>
            </a:r>
            <a:r>
              <a:rPr lang="en-US" sz="2300" dirty="0">
                <a:solidFill>
                  <a:srgbClr val="000000"/>
                </a:solidFill>
                <a:latin typeface="verdana" panose="020B0604030504040204" pitchFamily="34" charset="0"/>
              </a:rPr>
              <a:t> main(String </a:t>
            </a:r>
            <a:r>
              <a:rPr lang="en-US" sz="2300" dirty="0" err="1">
                <a:solidFill>
                  <a:srgbClr val="000000"/>
                </a:solidFill>
                <a:latin typeface="verdana" panose="020B0604030504040204" pitchFamily="34" charset="0"/>
              </a:rPr>
              <a:t>args</a:t>
            </a:r>
            <a:r>
              <a:rPr lang="en-US" sz="2300" dirty="0">
                <a:solidFill>
                  <a:srgbClr val="000000"/>
                </a:solidFill>
                <a:latin typeface="verdana" panose="020B0604030504040204" pitchFamily="34" charset="0"/>
              </a:rPr>
              <a:t>[])</a:t>
            </a:r>
            <a:endParaRPr lang="en-US" sz="2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b="1" dirty="0"/>
              <a:t>static</a:t>
            </a:r>
            <a:r>
              <a:rPr lang="en-US" sz="28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endParaRPr lang="en-US" sz="2600" dirty="0"/>
          </a:p>
          <a:p>
            <a:pPr algn="just"/>
            <a:endParaRPr lang="en-US" sz="2600" dirty="0"/>
          </a:p>
          <a:p>
            <a:pPr algn="just"/>
            <a:r>
              <a:rPr lang="en-US" sz="2600" dirty="0"/>
              <a:t>The keyword </a:t>
            </a:r>
            <a:r>
              <a:rPr lang="en-US" sz="2600" b="1" dirty="0"/>
              <a:t>void simply tells the compiler that main() does not return a value.</a:t>
            </a:r>
          </a:p>
          <a:p>
            <a:pPr algn="just"/>
            <a:endParaRPr lang="en-US" sz="2600" b="1" dirty="0"/>
          </a:p>
          <a:p>
            <a:pPr algn="just"/>
            <a:r>
              <a:rPr lang="en-US" sz="2600" b="1" dirty="0"/>
              <a:t>The main() is the method called when a Java application begins.</a:t>
            </a: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600" dirty="0"/>
              <a:t>Any information that you need to pass to a method is received by variables specified within the set of parentheses that follow the name of the method. These variables are called </a:t>
            </a:r>
            <a:r>
              <a:rPr lang="en-US" sz="2600" i="1" dirty="0"/>
              <a:t>parameters.</a:t>
            </a:r>
          </a:p>
          <a:p>
            <a:pPr algn="just"/>
            <a:r>
              <a:rPr lang="en-US" sz="2600" dirty="0"/>
              <a:t>In </a:t>
            </a:r>
            <a:r>
              <a:rPr lang="en-US" sz="2600" b="1" dirty="0"/>
              <a:t>main( ), there is only one parameter, a </a:t>
            </a:r>
            <a:r>
              <a:rPr lang="en-US" sz="2600" dirty="0"/>
              <a:t>complicated one.</a:t>
            </a:r>
          </a:p>
          <a:p>
            <a:pPr algn="just"/>
            <a:r>
              <a:rPr lang="en-US" sz="2600" b="1" dirty="0"/>
              <a:t>String </a:t>
            </a:r>
            <a:r>
              <a:rPr lang="en-US" sz="2600" b="1" dirty="0" err="1"/>
              <a:t>args</a:t>
            </a:r>
            <a:r>
              <a:rPr lang="en-US" sz="2600" b="1" dirty="0"/>
              <a:t>[ ] declares a parameter named </a:t>
            </a:r>
            <a:r>
              <a:rPr lang="en-US" sz="2600" b="1" dirty="0" err="1"/>
              <a:t>args</a:t>
            </a:r>
            <a:r>
              <a:rPr lang="en-US" sz="2600" b="1" dirty="0"/>
              <a:t>, which is an array of </a:t>
            </a:r>
            <a:r>
              <a:rPr lang="en-US" sz="2600" dirty="0"/>
              <a:t>instances of the class </a:t>
            </a:r>
            <a:r>
              <a:rPr lang="en-US" sz="2600" b="1" dirty="0"/>
              <a:t>String. </a:t>
            </a:r>
          </a:p>
          <a:p>
            <a:pPr algn="just"/>
            <a:r>
              <a:rPr lang="en-US" sz="2600" i="1" dirty="0"/>
              <a:t>Arrays are collections of similar objects. Objects of type </a:t>
            </a:r>
            <a:r>
              <a:rPr lang="en-US" sz="2600" b="1" dirty="0"/>
              <a:t>String store character strings. In this case, </a:t>
            </a:r>
            <a:r>
              <a:rPr lang="en-US" sz="2600" b="1" dirty="0" err="1"/>
              <a:t>args</a:t>
            </a:r>
            <a:r>
              <a:rPr lang="en-US" sz="2600" b="1" dirty="0"/>
              <a:t> receives any command-line arguments </a:t>
            </a:r>
            <a:r>
              <a:rPr lang="en-US" sz="2600" dirty="0"/>
              <a:t>present when the program is executed.</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2743200"/>
            <a:ext cx="7772400" cy="193357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chemeClr val="tx1"/>
                </a:solidFill>
                <a:effectLst/>
                <a:uLnTx/>
                <a:uFillTx/>
                <a:latin typeface="+mj-lt"/>
                <a:ea typeface="+mj-ea"/>
                <a:cs typeface="+mj-cs"/>
              </a:rPr>
              <a:t> Overview of Java</a:t>
            </a:r>
          </a:p>
        </p:txBody>
      </p:sp>
      <p:sp>
        <p:nvSpPr>
          <p:cNvPr id="3" name="Slide Number Placeholder 2"/>
          <p:cNvSpPr>
            <a:spLocks noGrp="1"/>
          </p:cNvSpPr>
          <p:nvPr>
            <p:ph type="sldNum" sz="quarter" idx="12"/>
          </p:nvPr>
        </p:nvSpPr>
        <p:spPr/>
        <p:txBody>
          <a:bodyPr/>
          <a:lstStyle/>
          <a:p>
            <a:fld id="{03752210-DFA6-4CA4-9A17-740CF2FB73E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One other point: </a:t>
            </a:r>
            <a:r>
              <a:rPr lang="en-US" sz="2600" b="1" dirty="0"/>
              <a:t>main( ) is simply a starting place for your program. A complex </a:t>
            </a:r>
            <a:r>
              <a:rPr lang="en-US" sz="2600" dirty="0"/>
              <a:t>program will have dozens of classes, only one of which will need to have a </a:t>
            </a:r>
            <a:r>
              <a:rPr lang="en-US" sz="2600" b="1" dirty="0"/>
              <a:t>main( ) </a:t>
            </a:r>
            <a:r>
              <a:rPr lang="en-US" sz="2600" dirty="0"/>
              <a:t>method to get things started.</a:t>
            </a:r>
          </a:p>
        </p:txBody>
      </p:sp>
      <p:sp>
        <p:nvSpPr>
          <p:cNvPr id="4" name="Slide Number Placeholder 3"/>
          <p:cNvSpPr>
            <a:spLocks noGrp="1"/>
          </p:cNvSpPr>
          <p:nvPr>
            <p:ph type="sldNum" sz="quarter" idx="12"/>
          </p:nvPr>
        </p:nvSpPr>
        <p:spPr/>
        <p:txBody>
          <a:bodyPr/>
          <a:lstStyle/>
          <a:p>
            <a:fld id="{03752210-DFA6-4CA4-9A17-740CF2FB73E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endParaRPr lang="en-US" sz="2600" dirty="0"/>
          </a:p>
          <a:p>
            <a:pPr algn="just"/>
            <a:endParaRPr lang="en-US" sz="2600" dirty="0"/>
          </a:p>
          <a:p>
            <a:pPr algn="just"/>
            <a:r>
              <a:rPr lang="en-US" sz="2600" dirty="0"/>
              <a:t>This line outputs the string “This is a simple Java program.” followed by a new line on the screen. Output is actually accomplished by the built-in </a:t>
            </a:r>
            <a:r>
              <a:rPr lang="en-US" sz="2600" b="1" dirty="0" err="1"/>
              <a:t>println</a:t>
            </a:r>
            <a:r>
              <a:rPr lang="en-US" sz="2600" b="1" dirty="0"/>
              <a:t>() method. In this </a:t>
            </a:r>
            <a:r>
              <a:rPr lang="en-US" sz="2600" dirty="0"/>
              <a:t>case, </a:t>
            </a:r>
            <a:r>
              <a:rPr lang="en-US" sz="2600" b="1" dirty="0" err="1"/>
              <a:t>println</a:t>
            </a:r>
            <a:r>
              <a:rPr lang="en-US" sz="2600" b="1" dirty="0"/>
              <a:t>( ) displays the string which is passed to it.</a:t>
            </a:r>
          </a:p>
          <a:p>
            <a:pPr algn="just"/>
            <a:r>
              <a:rPr lang="en-US" sz="2600" dirty="0"/>
              <a:t>The line begins with </a:t>
            </a:r>
            <a:r>
              <a:rPr lang="en-US" sz="2600" b="1" dirty="0" err="1"/>
              <a:t>System.out</a:t>
            </a:r>
            <a:r>
              <a:rPr lang="en-US" sz="2600" b="1" dirty="0"/>
              <a:t>.</a:t>
            </a:r>
          </a:p>
          <a:p>
            <a:pPr algn="just"/>
            <a:r>
              <a:rPr lang="en-US" sz="2600" b="1" dirty="0"/>
              <a:t>System is a predefined </a:t>
            </a:r>
            <a:r>
              <a:rPr lang="en-US" sz="2600" dirty="0"/>
              <a:t>class that provides access to the system, and </a:t>
            </a:r>
            <a:r>
              <a:rPr lang="en-US" sz="2600" b="1" dirty="0"/>
              <a:t>out is the output stream that is connected </a:t>
            </a:r>
            <a:r>
              <a:rPr lang="en-US" sz="2600" dirty="0"/>
              <a:t>to the console.</a:t>
            </a:r>
          </a:p>
        </p:txBody>
      </p:sp>
      <p:sp>
        <p:nvSpPr>
          <p:cNvPr id="4" name="Slide Number Placeholder 3"/>
          <p:cNvSpPr>
            <a:spLocks noGrp="1"/>
          </p:cNvSpPr>
          <p:nvPr>
            <p:ph type="sldNum" sz="quarter" idx="12"/>
          </p:nvPr>
        </p:nvSpPr>
        <p:spPr/>
        <p:txBody>
          <a:bodyPr/>
          <a:lstStyle/>
          <a:p>
            <a:fld id="{03752210-DFA6-4CA4-9A17-740CF2FB73E5}" type="slidenum">
              <a:rPr lang="en-US" smtClean="0"/>
              <a:pPr/>
              <a:t>21</a:t>
            </a:fld>
            <a:endParaRPr lang="en-US"/>
          </a:p>
        </p:txBody>
      </p:sp>
      <p:sp>
        <p:nvSpPr>
          <p:cNvPr id="5" name="Rectangle 4"/>
          <p:cNvSpPr/>
          <p:nvPr/>
        </p:nvSpPr>
        <p:spPr>
          <a:xfrm>
            <a:off x="2286000" y="1752600"/>
            <a:ext cx="5224956" cy="446276"/>
          </a:xfrm>
          <a:prstGeom prst="rect">
            <a:avLst/>
          </a:prstGeom>
        </p:spPr>
        <p:txBody>
          <a:bodyPr wrap="none">
            <a:spAutoFit/>
          </a:bodyPr>
          <a:lstStyle/>
          <a:p>
            <a:r>
              <a:rPr lang="en-US" sz="2300" dirty="0" err="1">
                <a:solidFill>
                  <a:srgbClr val="000000"/>
                </a:solidFill>
                <a:latin typeface="verdana" panose="020B0604030504040204" pitchFamily="34" charset="0"/>
              </a:rPr>
              <a:t>System.out.println</a:t>
            </a:r>
            <a:r>
              <a:rPr lang="en-US" sz="2300" dirty="0">
                <a:solidFill>
                  <a:srgbClr val="000000"/>
                </a:solidFill>
                <a:latin typeface="verdana" panose="020B0604030504040204" pitchFamily="34" charset="0"/>
              </a:rPr>
              <a:t>(</a:t>
            </a:r>
            <a:r>
              <a:rPr lang="en-US" sz="2300" dirty="0">
                <a:solidFill>
                  <a:srgbClr val="0000FF"/>
                </a:solidFill>
                <a:latin typeface="verdana" panose="020B0604030504040204" pitchFamily="34" charset="0"/>
              </a:rPr>
              <a:t>"Hello Java"</a:t>
            </a:r>
            <a:r>
              <a:rPr lang="en-US" sz="2300" dirty="0">
                <a:solidFill>
                  <a:srgbClr val="000000"/>
                </a:solidFill>
                <a:latin typeface="verdana" panose="020B0604030504040204" pitchFamily="34" charset="0"/>
              </a:rPr>
              <a:t>); </a:t>
            </a:r>
            <a:endParaRPr lang="en-US" sz="2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Basic Syntax</a:t>
            </a:r>
          </a:p>
        </p:txBody>
      </p:sp>
      <p:sp>
        <p:nvSpPr>
          <p:cNvPr id="3" name="Content Placeholder 2"/>
          <p:cNvSpPr>
            <a:spLocks noGrp="1"/>
          </p:cNvSpPr>
          <p:nvPr>
            <p:ph idx="1"/>
          </p:nvPr>
        </p:nvSpPr>
        <p:spPr>
          <a:xfrm>
            <a:off x="457200" y="914400"/>
            <a:ext cx="8229600" cy="5211763"/>
          </a:xfrm>
        </p:spPr>
        <p:txBody>
          <a:bodyPr>
            <a:noAutofit/>
          </a:bodyPr>
          <a:lstStyle/>
          <a:p>
            <a:r>
              <a:rPr lang="en-US" sz="2400" dirty="0"/>
              <a:t>About Java programs, it is very important to keep in mind the following points.</a:t>
            </a:r>
          </a:p>
          <a:p>
            <a:r>
              <a:rPr lang="en-US" sz="2400" b="1" dirty="0"/>
              <a:t>Case Sensitivity - </a:t>
            </a:r>
            <a:r>
              <a:rPr lang="en-US" sz="2400" dirty="0"/>
              <a:t>Java is case sensitive, which means identifier </a:t>
            </a:r>
            <a:r>
              <a:rPr lang="en-US" sz="2400" b="1" dirty="0"/>
              <a:t>Hello</a:t>
            </a:r>
            <a:r>
              <a:rPr lang="en-US" sz="2400" dirty="0"/>
              <a:t> and </a:t>
            </a:r>
            <a:r>
              <a:rPr lang="en-US" sz="2400" b="1" dirty="0"/>
              <a:t>hello</a:t>
            </a:r>
            <a:r>
              <a:rPr lang="en-US" sz="2400" dirty="0"/>
              <a:t> would have different meaning in Java.</a:t>
            </a:r>
          </a:p>
          <a:p>
            <a:r>
              <a:rPr lang="en-US" sz="2400" b="1" dirty="0"/>
              <a:t>Class Names - </a:t>
            </a:r>
            <a:r>
              <a:rPr lang="en-US" sz="2400" dirty="0"/>
              <a:t>For all class names the first letter should be in Upper Case.  If several words are used to form a name of the class, each inner word's first letter should be in Upper Case.</a:t>
            </a:r>
            <a:br>
              <a:rPr lang="en-US" sz="2400" dirty="0"/>
            </a:br>
            <a:r>
              <a:rPr lang="en-US" sz="2400" dirty="0"/>
              <a:t>Example: </a:t>
            </a:r>
            <a:r>
              <a:rPr lang="en-US" sz="2400" i="1" dirty="0"/>
              <a:t>class </a:t>
            </a:r>
            <a:r>
              <a:rPr lang="en-US" sz="2400" i="1" dirty="0" err="1"/>
              <a:t>MyFirstJavaClass</a:t>
            </a:r>
            <a:endParaRPr lang="en-US" sz="2400" dirty="0"/>
          </a:p>
          <a:p>
            <a:r>
              <a:rPr lang="en-US" sz="2400" b="1" dirty="0"/>
              <a:t>Method Names - </a:t>
            </a:r>
            <a:r>
              <a:rPr lang="en-US" sz="2400" dirty="0"/>
              <a:t>All method names should start with a Lower Case letter.  If several words are used to form the name of the method, then each inner word's first letter should be in Upper Case.</a:t>
            </a:r>
            <a:br>
              <a:rPr lang="en-US" sz="2400" dirty="0"/>
            </a:br>
            <a:r>
              <a:rPr lang="en-US" sz="2400" dirty="0"/>
              <a:t>Example:  </a:t>
            </a:r>
            <a:r>
              <a:rPr lang="en-US" sz="2400" i="1" dirty="0"/>
              <a:t>public void </a:t>
            </a:r>
            <a:r>
              <a:rPr lang="en-US" sz="2400" i="1" dirty="0" err="1"/>
              <a:t>myMethodName</a:t>
            </a:r>
            <a:r>
              <a:rPr lang="en-US" sz="2400" i="1" dirty="0"/>
              <a:t>()</a:t>
            </a:r>
            <a:endParaRPr lang="en-US" sz="2400" dirty="0"/>
          </a:p>
          <a:p>
            <a:endParaRPr lang="en-US" sz="24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51153"/>
            <a:ext cx="8229600" cy="6024057"/>
          </a:xfrm>
        </p:spPr>
        <p:txBody>
          <a:bodyPr>
            <a:noAutofit/>
          </a:bodyPr>
          <a:lstStyle/>
          <a:p>
            <a:pPr algn="just"/>
            <a:r>
              <a:rPr lang="en-US" sz="2600" b="1" dirty="0"/>
              <a:t>Program File Name - </a:t>
            </a:r>
            <a:r>
              <a:rPr lang="en-US" sz="2600" dirty="0"/>
              <a:t>Name of the program file should exactly match the class name. </a:t>
            </a:r>
            <a:br>
              <a:rPr lang="en-US" sz="2600" dirty="0"/>
            </a:br>
            <a:br>
              <a:rPr lang="en-US" sz="2600" dirty="0"/>
            </a:br>
            <a:r>
              <a:rPr lang="en-US" sz="2600" dirty="0"/>
              <a:t>When saving the file, you should save it using the class name (Remember Java is case sensitive) and append '.java' to the end of the name (if the file name and the class name do not match your program will not compile).</a:t>
            </a:r>
            <a:br>
              <a:rPr lang="en-US" sz="2600" dirty="0"/>
            </a:br>
            <a:br>
              <a:rPr lang="en-US" sz="2600" dirty="0"/>
            </a:br>
            <a:r>
              <a:rPr lang="en-US" sz="2600" dirty="0"/>
              <a:t>Example: Assume '</a:t>
            </a:r>
            <a:r>
              <a:rPr lang="en-US" sz="2600" dirty="0" err="1"/>
              <a:t>MyFirstJavaProgram</a:t>
            </a:r>
            <a:r>
              <a:rPr lang="en-US" sz="2600" dirty="0"/>
              <a:t>' is the class name. Then the file should be saved </a:t>
            </a:r>
            <a:r>
              <a:rPr lang="en-US" sz="2600" dirty="0" err="1"/>
              <a:t>as</a:t>
            </a:r>
            <a:r>
              <a:rPr lang="en-US" sz="2600" i="1" dirty="0" err="1"/>
              <a:t>'MyFirstJavaProgram.java</a:t>
            </a:r>
            <a:r>
              <a:rPr lang="en-US" sz="2600" i="1" dirty="0"/>
              <a:t>'</a:t>
            </a:r>
            <a:endParaRPr lang="en-US" sz="2600" dirty="0"/>
          </a:p>
          <a:p>
            <a:pPr algn="just"/>
            <a:r>
              <a:rPr lang="en-US" sz="2600" b="1" dirty="0"/>
              <a:t>public static void main(String </a:t>
            </a:r>
            <a:r>
              <a:rPr lang="en-US" sz="2600" b="1" dirty="0" err="1"/>
              <a:t>args</a:t>
            </a:r>
            <a:r>
              <a:rPr lang="en-US" sz="2600" b="1" dirty="0"/>
              <a:t>[]) -</a:t>
            </a:r>
            <a:r>
              <a:rPr lang="en-US" sz="2600" dirty="0"/>
              <a:t> Java program processing starts from the main() method which is a mandatory part of every Java program.</a:t>
            </a:r>
          </a:p>
          <a:p>
            <a:pPr algn="just"/>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1000" y="838200"/>
            <a:ext cx="7600418" cy="6019800"/>
          </a:xfrm>
          <a:prstGeom prst="rect">
            <a:avLst/>
          </a:prstGeom>
          <a:noFill/>
          <a:ln w="9525">
            <a:noFill/>
            <a:miter lim="800000"/>
            <a:headEnd/>
            <a:tailEnd/>
          </a:ln>
          <a:effectLst/>
        </p:spPr>
      </p:pic>
      <p:sp>
        <p:nvSpPr>
          <p:cNvPr id="5" name="Rectangle 4"/>
          <p:cNvSpPr/>
          <p:nvPr/>
        </p:nvSpPr>
        <p:spPr>
          <a:xfrm>
            <a:off x="4977564" y="5975701"/>
            <a:ext cx="3429000" cy="769441"/>
          </a:xfrm>
          <a:prstGeom prst="rect">
            <a:avLst/>
          </a:prstGeom>
          <a:ln>
            <a:solidFill>
              <a:schemeClr val="accent1"/>
            </a:solidFill>
          </a:ln>
        </p:spPr>
        <p:txBody>
          <a:bodyPr wrap="square">
            <a:spAutoFit/>
          </a:bodyPr>
          <a:lstStyle/>
          <a:p>
            <a:r>
              <a:rPr lang="en-US" sz="2200" dirty="0"/>
              <a:t>This is num: 100</a:t>
            </a:r>
          </a:p>
          <a:p>
            <a:r>
              <a:rPr lang="en-US" sz="2200" dirty="0"/>
              <a:t>The value of num * 2 is 200</a:t>
            </a:r>
          </a:p>
        </p:txBody>
      </p:sp>
      <p:sp>
        <p:nvSpPr>
          <p:cNvPr id="3" name="Slide Number Placeholder 2"/>
          <p:cNvSpPr>
            <a:spLocks noGrp="1"/>
          </p:cNvSpPr>
          <p:nvPr>
            <p:ph type="sldNum" sz="quarter" idx="12"/>
          </p:nvPr>
        </p:nvSpPr>
        <p:spPr/>
        <p:txBody>
          <a:bodyPr/>
          <a:lstStyle/>
          <a:p>
            <a:fld id="{03752210-DFA6-4CA4-9A17-740CF2FB73E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Explanation:</a:t>
            </a:r>
          </a:p>
          <a:p>
            <a:pPr algn="just"/>
            <a:r>
              <a:rPr lang="en-US" sz="2600" dirty="0"/>
              <a:t>Using the + operator, you can join together as many items as you want within a single </a:t>
            </a:r>
            <a:r>
              <a:rPr lang="en-US" sz="2600" b="1" dirty="0" err="1"/>
              <a:t>println</a:t>
            </a:r>
            <a:r>
              <a:rPr lang="en-US" sz="2600" b="1" dirty="0"/>
              <a:t>( ) statement.</a:t>
            </a: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Java Identifiers</a:t>
            </a: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600" dirty="0"/>
              <a:t>All Java components require names. Names used for classes, variables and methods are called identifiers.</a:t>
            </a:r>
          </a:p>
          <a:p>
            <a:pPr algn="just"/>
            <a:endParaRPr lang="en-US" sz="2600" dirty="0"/>
          </a:p>
          <a:p>
            <a:pPr algn="just"/>
            <a:r>
              <a:rPr lang="en-US" sz="2600" dirty="0"/>
              <a:t>In Java, there are several points to remember about identifiers. They are as follows:</a:t>
            </a:r>
          </a:p>
          <a:p>
            <a:pPr algn="just"/>
            <a:endParaRPr lang="en-US" sz="2600" dirty="0"/>
          </a:p>
          <a:p>
            <a:pPr algn="just"/>
            <a:r>
              <a:rPr lang="en-US" sz="2600" dirty="0"/>
              <a:t>All identifiers should begin with a letter (A to Z or a to z), currency character ($) or an underscore (_).</a:t>
            </a:r>
          </a:p>
          <a:p>
            <a:pPr algn="just"/>
            <a:endParaRPr lang="en-US" sz="2600" dirty="0"/>
          </a:p>
          <a:p>
            <a:pPr algn="just"/>
            <a:r>
              <a:rPr lang="en-US" sz="2600" dirty="0"/>
              <a:t>After the first character identifiers can have any combination of characters.</a:t>
            </a:r>
          </a:p>
          <a:p>
            <a:pPr algn="just">
              <a:buNone/>
            </a:pPr>
            <a:br>
              <a:rPr lang="en-US" sz="2600" dirty="0"/>
            </a:b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A key word cannot be used as an identifier.</a:t>
            </a:r>
          </a:p>
          <a:p>
            <a:r>
              <a:rPr lang="en-US" sz="2600" dirty="0"/>
              <a:t>Most importantly identifiers are case sensitive.</a:t>
            </a:r>
          </a:p>
          <a:p>
            <a:r>
              <a:rPr lang="en-US" sz="2600" dirty="0"/>
              <a:t>Examples of legal identifiers: age, $salary, _value, __1_value</a:t>
            </a:r>
          </a:p>
          <a:p>
            <a:r>
              <a:rPr lang="en-US" sz="2600" dirty="0"/>
              <a:t>Examples of illegal identifiers: 123abc, -salary</a:t>
            </a:r>
          </a:p>
          <a:p>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Java Keywords</a:t>
            </a:r>
          </a:p>
        </p:txBody>
      </p:sp>
      <p:pic>
        <p:nvPicPr>
          <p:cNvPr id="5124" name="Picture 4"/>
          <p:cNvPicPr>
            <a:picLocks noChangeAspect="1" noChangeArrowheads="1"/>
          </p:cNvPicPr>
          <p:nvPr/>
        </p:nvPicPr>
        <p:blipFill>
          <a:blip r:embed="rId2"/>
          <a:srcRect/>
          <a:stretch>
            <a:fillRect/>
          </a:stretch>
        </p:blipFill>
        <p:spPr bwMode="auto">
          <a:xfrm>
            <a:off x="1600200" y="770143"/>
            <a:ext cx="6096000" cy="608263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3752210-DFA6-4CA4-9A17-740CF2FB73E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Java Variables</a:t>
            </a:r>
          </a:p>
        </p:txBody>
      </p:sp>
      <p:sp>
        <p:nvSpPr>
          <p:cNvPr id="3" name="Content Placeholder 2"/>
          <p:cNvSpPr>
            <a:spLocks noGrp="1"/>
          </p:cNvSpPr>
          <p:nvPr>
            <p:ph idx="1"/>
          </p:nvPr>
        </p:nvSpPr>
        <p:spPr/>
        <p:txBody>
          <a:bodyPr>
            <a:normAutofit/>
          </a:bodyPr>
          <a:lstStyle/>
          <a:p>
            <a:pPr algn="just"/>
            <a:r>
              <a:rPr lang="en-US" sz="2500" dirty="0"/>
              <a:t>A variable is a container which holds the value while the java program is executed. A variable is assigned with a data type.</a:t>
            </a:r>
          </a:p>
          <a:p>
            <a:pPr algn="just"/>
            <a:endParaRPr lang="en-US" sz="2500" dirty="0"/>
          </a:p>
          <a:p>
            <a:pPr algn="just"/>
            <a:r>
              <a:rPr lang="en-US" sz="2500" dirty="0"/>
              <a:t>Variable is a name of memory location. </a:t>
            </a:r>
          </a:p>
          <a:p>
            <a:pPr algn="just"/>
            <a:endParaRPr lang="en-US" sz="2500" dirty="0"/>
          </a:p>
          <a:p>
            <a:pPr algn="just"/>
            <a:r>
              <a:rPr lang="en-US" sz="2500" dirty="0"/>
              <a:t>There are three types of variables in java: </a:t>
            </a:r>
          </a:p>
          <a:p>
            <a:pPr lvl="1" algn="just"/>
            <a:r>
              <a:rPr lang="en-US" sz="2400" dirty="0">
                <a:solidFill>
                  <a:srgbClr val="FF0000"/>
                </a:solidFill>
              </a:rPr>
              <a:t>local, </a:t>
            </a:r>
          </a:p>
          <a:p>
            <a:pPr lvl="1" algn="just"/>
            <a:r>
              <a:rPr lang="en-US" sz="2400" dirty="0">
                <a:solidFill>
                  <a:srgbClr val="FF0000"/>
                </a:solidFill>
              </a:rPr>
              <a:t>instance and </a:t>
            </a:r>
          </a:p>
          <a:p>
            <a:pPr lvl="1" algn="just"/>
            <a:r>
              <a:rPr lang="en-US" sz="2400" dirty="0">
                <a:solidFill>
                  <a:srgbClr val="FF0000"/>
                </a:solidFill>
              </a:rPr>
              <a:t>static.</a:t>
            </a:r>
          </a:p>
          <a:p>
            <a:pPr marL="0" indent="0" algn="just">
              <a:buNone/>
            </a:pPr>
            <a:endParaRPr lang="en-US" sz="25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29</a:t>
            </a:fld>
            <a:endParaRPr lang="en-US"/>
          </a:p>
        </p:txBody>
      </p:sp>
    </p:spTree>
    <p:extLst>
      <p:ext uri="{BB962C8B-B14F-4D97-AF65-F5344CB8AC3E}">
        <p14:creationId xmlns:p14="http://schemas.microsoft.com/office/powerpoint/2010/main" val="154892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altLang="zh-CN" sz="3600" dirty="0"/>
              <a:t>What is java?</a:t>
            </a:r>
          </a:p>
        </p:txBody>
      </p:sp>
      <p:sp>
        <p:nvSpPr>
          <p:cNvPr id="5" name="Rectangle 3"/>
          <p:cNvSpPr txBox="1">
            <a:spLocks noChangeArrowheads="1"/>
          </p:cNvSpPr>
          <p:nvPr/>
        </p:nvSpPr>
        <p:spPr>
          <a:xfrm>
            <a:off x="457200" y="1600200"/>
            <a:ext cx="8229600" cy="45307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Developed by Sun Microsystems (James Gosling)</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A general-purpose object-oriented language</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Based on C/C++</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Designed for easy Web/Internet applications</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Widespread acceptance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525963"/>
          </a:xfrm>
        </p:spPr>
        <p:txBody>
          <a:bodyPr>
            <a:noAutofit/>
          </a:bodyPr>
          <a:lstStyle/>
          <a:p>
            <a:pPr marL="0" indent="0" algn="just">
              <a:buNone/>
            </a:pPr>
            <a:r>
              <a:rPr lang="en-US" sz="2200" dirty="0"/>
              <a:t>1</a:t>
            </a:r>
            <a:r>
              <a:rPr lang="en-US" sz="2200" b="1" dirty="0"/>
              <a:t>) Local Variable</a:t>
            </a:r>
          </a:p>
          <a:p>
            <a:pPr algn="just"/>
            <a:r>
              <a:rPr lang="en-US" sz="2200" dirty="0"/>
              <a:t>A variable declared </a:t>
            </a:r>
            <a:r>
              <a:rPr lang="en-US" sz="2200" dirty="0">
                <a:solidFill>
                  <a:srgbClr val="FF0000"/>
                </a:solidFill>
              </a:rPr>
              <a:t>inside the body of the method</a:t>
            </a:r>
            <a:r>
              <a:rPr lang="en-US" sz="2200" dirty="0"/>
              <a:t> is called local variable. You can use this variable only within that method and the other methods in the class aren't even aware that the variable exists.</a:t>
            </a:r>
          </a:p>
          <a:p>
            <a:pPr algn="just"/>
            <a:r>
              <a:rPr lang="en-US" sz="2200" dirty="0"/>
              <a:t>A local variable cannot be defined with "static" keyword.</a:t>
            </a:r>
          </a:p>
          <a:p>
            <a:pPr marL="0" indent="0" algn="just">
              <a:buNone/>
            </a:pPr>
            <a:r>
              <a:rPr lang="en-US" sz="2200" dirty="0"/>
              <a:t>2) Instance Variable</a:t>
            </a:r>
          </a:p>
          <a:p>
            <a:pPr algn="just"/>
            <a:r>
              <a:rPr lang="en-US" sz="2200" dirty="0"/>
              <a:t>A variable declared </a:t>
            </a:r>
            <a:r>
              <a:rPr lang="en-US" sz="2200" dirty="0">
                <a:solidFill>
                  <a:srgbClr val="FF0000"/>
                </a:solidFill>
              </a:rPr>
              <a:t>inside the class but outside the body of the method</a:t>
            </a:r>
            <a:r>
              <a:rPr lang="en-US" sz="2200" dirty="0"/>
              <a:t>, is called instance variable. It is not declared as static.</a:t>
            </a:r>
          </a:p>
          <a:p>
            <a:pPr algn="just"/>
            <a:r>
              <a:rPr lang="en-US" sz="2200" dirty="0"/>
              <a:t>It is called instance variable because its value is instance specific and is not shared among instances.</a:t>
            </a:r>
          </a:p>
          <a:p>
            <a:pPr marL="0" indent="0" algn="just">
              <a:buNone/>
            </a:pPr>
            <a:r>
              <a:rPr lang="en-US" sz="2200" dirty="0"/>
              <a:t>3) Static variable</a:t>
            </a:r>
          </a:p>
          <a:p>
            <a:pPr algn="just"/>
            <a:r>
              <a:rPr lang="en-US" sz="2200" dirty="0"/>
              <a:t>A variable which is declared as static is called static variable. </a:t>
            </a:r>
            <a:r>
              <a:rPr lang="en-US" sz="2200" dirty="0">
                <a:solidFill>
                  <a:srgbClr val="FF0000"/>
                </a:solidFill>
              </a:rPr>
              <a:t>It cannot be local. </a:t>
            </a:r>
            <a:r>
              <a:rPr lang="en-US" sz="2200" dirty="0"/>
              <a:t>You can create a single copy of static variable and share among all the instances of the class. Memory allocation for static variable happens only once when the class is loaded in the memory.</a:t>
            </a:r>
          </a:p>
          <a:p>
            <a:pPr algn="just"/>
            <a:endParaRPr lang="en-US" sz="22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30</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800" dirty="0"/>
              <a:t>Java Variables</a:t>
            </a:r>
          </a:p>
        </p:txBody>
      </p:sp>
    </p:spTree>
    <p:extLst>
      <p:ext uri="{BB962C8B-B14F-4D97-AF65-F5344CB8AC3E}">
        <p14:creationId xmlns:p14="http://schemas.microsoft.com/office/powerpoint/2010/main" val="410879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31</a:t>
            </a:fld>
            <a:endParaRPr lang="en-US"/>
          </a:p>
        </p:txBody>
      </p:sp>
      <p:sp>
        <p:nvSpPr>
          <p:cNvPr id="5" name="Rectangle 4"/>
          <p:cNvSpPr/>
          <p:nvPr/>
        </p:nvSpPr>
        <p:spPr>
          <a:xfrm>
            <a:off x="7380" y="1773521"/>
            <a:ext cx="4343400" cy="2569934"/>
          </a:xfrm>
          <a:prstGeom prst="rect">
            <a:avLst/>
          </a:prstGeom>
          <a:ln>
            <a:solidFill>
              <a:schemeClr val="accent1"/>
            </a:solidFill>
          </a:ln>
        </p:spPr>
        <p:txBody>
          <a:bodyPr wrap="square">
            <a:spAutoFit/>
          </a:bodyPr>
          <a:lstStyle/>
          <a:p>
            <a:r>
              <a:rPr lang="en-US" sz="2300" b="1" dirty="0"/>
              <a:t>class</a:t>
            </a:r>
            <a:r>
              <a:rPr lang="en-US" sz="2300" dirty="0"/>
              <a:t> A{  </a:t>
            </a:r>
          </a:p>
          <a:p>
            <a:r>
              <a:rPr lang="en-US" sz="2300" b="1" dirty="0" err="1"/>
              <a:t>int</a:t>
            </a:r>
            <a:r>
              <a:rPr lang="en-US" sz="2300" dirty="0"/>
              <a:t> data=50;//instance variable  </a:t>
            </a:r>
          </a:p>
          <a:p>
            <a:r>
              <a:rPr lang="en-US" sz="2300" b="1" dirty="0"/>
              <a:t>static</a:t>
            </a:r>
            <a:r>
              <a:rPr lang="en-US" sz="2300" dirty="0"/>
              <a:t> </a:t>
            </a:r>
            <a:r>
              <a:rPr lang="en-US" sz="2300" b="1" dirty="0" err="1"/>
              <a:t>int</a:t>
            </a:r>
            <a:r>
              <a:rPr lang="en-US" sz="2300" dirty="0"/>
              <a:t> m=100;//static variable  </a:t>
            </a:r>
          </a:p>
          <a:p>
            <a:r>
              <a:rPr lang="en-US" sz="2300" b="1" dirty="0"/>
              <a:t>void</a:t>
            </a:r>
            <a:r>
              <a:rPr lang="en-US" sz="2300" dirty="0"/>
              <a:t> method(){  </a:t>
            </a:r>
          </a:p>
          <a:p>
            <a:r>
              <a:rPr lang="en-US" sz="2300" b="1" dirty="0" err="1"/>
              <a:t>int</a:t>
            </a:r>
            <a:r>
              <a:rPr lang="en-US" sz="2300" dirty="0"/>
              <a:t> n=90;//local variable  </a:t>
            </a:r>
          </a:p>
          <a:p>
            <a:r>
              <a:rPr lang="en-US" sz="2300" dirty="0"/>
              <a:t>}  </a:t>
            </a:r>
          </a:p>
          <a:p>
            <a:r>
              <a:rPr lang="en-US" sz="2300" dirty="0"/>
              <a:t>}//end of class  </a:t>
            </a:r>
          </a:p>
        </p:txBody>
      </p:sp>
      <p:sp>
        <p:nvSpPr>
          <p:cNvPr id="6" name="Rectangle 5"/>
          <p:cNvSpPr/>
          <p:nvPr/>
        </p:nvSpPr>
        <p:spPr>
          <a:xfrm>
            <a:off x="4365528" y="1773521"/>
            <a:ext cx="4748976" cy="2569934"/>
          </a:xfrm>
          <a:prstGeom prst="rect">
            <a:avLst/>
          </a:prstGeom>
          <a:ln>
            <a:solidFill>
              <a:schemeClr val="accent1"/>
            </a:solidFill>
          </a:ln>
        </p:spPr>
        <p:txBody>
          <a:bodyPr wrap="square">
            <a:spAutoFit/>
          </a:bodyPr>
          <a:lstStyle/>
          <a:p>
            <a:r>
              <a:rPr lang="en-US" sz="2300" b="1" dirty="0"/>
              <a:t>class</a:t>
            </a:r>
            <a:r>
              <a:rPr lang="en-US" sz="2300" dirty="0"/>
              <a:t> Simple{  </a:t>
            </a:r>
          </a:p>
          <a:p>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b="1" dirty="0" err="1"/>
              <a:t>int</a:t>
            </a:r>
            <a:r>
              <a:rPr lang="en-US" sz="2300" dirty="0"/>
              <a:t> a=10;  </a:t>
            </a:r>
          </a:p>
          <a:p>
            <a:r>
              <a:rPr lang="en-US" sz="2300" b="1" dirty="0" err="1"/>
              <a:t>int</a:t>
            </a:r>
            <a:r>
              <a:rPr lang="en-US" sz="2300" dirty="0"/>
              <a:t> b=10;  </a:t>
            </a:r>
          </a:p>
          <a:p>
            <a:r>
              <a:rPr lang="en-US" sz="2300" b="1" dirty="0" err="1"/>
              <a:t>int</a:t>
            </a:r>
            <a:r>
              <a:rPr lang="en-US" sz="2300" dirty="0"/>
              <a:t> c=</a:t>
            </a:r>
            <a:r>
              <a:rPr lang="en-US" sz="2300" dirty="0" err="1"/>
              <a:t>a+b</a:t>
            </a:r>
            <a:r>
              <a:rPr lang="en-US" sz="2300" dirty="0"/>
              <a:t>;  </a:t>
            </a:r>
          </a:p>
          <a:p>
            <a:r>
              <a:rPr lang="en-US" sz="2300" dirty="0" err="1"/>
              <a:t>System.out.println</a:t>
            </a:r>
            <a:r>
              <a:rPr lang="en-US" sz="2300" dirty="0"/>
              <a:t>(c);  </a:t>
            </a:r>
          </a:p>
          <a:p>
            <a:r>
              <a:rPr lang="en-US" sz="2300" dirty="0"/>
              <a:t>}}  </a:t>
            </a:r>
          </a:p>
        </p:txBody>
      </p:sp>
    </p:spTree>
    <p:extLst>
      <p:ext uri="{BB962C8B-B14F-4D97-AF65-F5344CB8AC3E}">
        <p14:creationId xmlns:p14="http://schemas.microsoft.com/office/powerpoint/2010/main" val="389380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32</a:t>
            </a:fld>
            <a:endParaRPr lang="en-US"/>
          </a:p>
        </p:txBody>
      </p:sp>
      <p:sp>
        <p:nvSpPr>
          <p:cNvPr id="5" name="Rectangle 4"/>
          <p:cNvSpPr/>
          <p:nvPr/>
        </p:nvSpPr>
        <p:spPr>
          <a:xfrm>
            <a:off x="2209800" y="1600200"/>
            <a:ext cx="4876800" cy="2569934"/>
          </a:xfrm>
          <a:prstGeom prst="rect">
            <a:avLst/>
          </a:prstGeom>
          <a:ln>
            <a:solidFill>
              <a:schemeClr val="accent1"/>
            </a:solidFill>
          </a:ln>
        </p:spPr>
        <p:txBody>
          <a:bodyPr wrap="square">
            <a:spAutoFit/>
          </a:bodyPr>
          <a:lstStyle/>
          <a:p>
            <a:r>
              <a:rPr lang="en-US" sz="2300" b="1" dirty="0"/>
              <a:t>class</a:t>
            </a:r>
            <a:r>
              <a:rPr lang="en-US" sz="2300" dirty="0"/>
              <a:t> Simple{  </a:t>
            </a:r>
          </a:p>
          <a:p>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b="1" dirty="0" err="1"/>
              <a:t>int</a:t>
            </a:r>
            <a:r>
              <a:rPr lang="en-US" sz="2300" dirty="0"/>
              <a:t> a=10;  </a:t>
            </a:r>
          </a:p>
          <a:p>
            <a:r>
              <a:rPr lang="en-US" sz="2300" b="1" dirty="0"/>
              <a:t>float</a:t>
            </a:r>
            <a:r>
              <a:rPr lang="en-US" sz="2300" dirty="0"/>
              <a:t> f=a;  </a:t>
            </a:r>
          </a:p>
          <a:p>
            <a:r>
              <a:rPr lang="en-US" sz="2300" dirty="0" err="1"/>
              <a:t>System.out.println</a:t>
            </a:r>
            <a:r>
              <a:rPr lang="en-US" sz="2300" dirty="0"/>
              <a:t>(a);  </a:t>
            </a:r>
          </a:p>
          <a:p>
            <a:r>
              <a:rPr lang="en-US" sz="2300" dirty="0" err="1"/>
              <a:t>System.out.println</a:t>
            </a:r>
            <a:r>
              <a:rPr lang="en-US" sz="2300" dirty="0"/>
              <a:t>(f);  </a:t>
            </a:r>
          </a:p>
          <a:p>
            <a:r>
              <a:rPr lang="en-US" sz="2300" dirty="0"/>
              <a:t>}}  </a:t>
            </a:r>
          </a:p>
        </p:txBody>
      </p:sp>
      <p:sp>
        <p:nvSpPr>
          <p:cNvPr id="6" name="Rectangle 1"/>
          <p:cNvSpPr>
            <a:spLocks noChangeArrowheads="1"/>
          </p:cNvSpPr>
          <p:nvPr/>
        </p:nvSpPr>
        <p:spPr bwMode="auto">
          <a:xfrm>
            <a:off x="3390900" y="4343399"/>
            <a:ext cx="2514600" cy="384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Output: 10 10.0</a:t>
            </a:r>
            <a:r>
              <a:rPr kumimoji="0" lang="en-US" sz="19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421982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33</a:t>
            </a:fld>
            <a:endParaRPr lang="en-US"/>
          </a:p>
        </p:txBody>
      </p:sp>
      <p:sp>
        <p:nvSpPr>
          <p:cNvPr id="5" name="Rectangle 4"/>
          <p:cNvSpPr/>
          <p:nvPr/>
        </p:nvSpPr>
        <p:spPr>
          <a:xfrm>
            <a:off x="2133600" y="2590800"/>
            <a:ext cx="5029200" cy="2923877"/>
          </a:xfrm>
          <a:prstGeom prst="rect">
            <a:avLst/>
          </a:prstGeom>
          <a:ln>
            <a:solidFill>
              <a:schemeClr val="tx1"/>
            </a:solidFill>
          </a:ln>
        </p:spPr>
        <p:txBody>
          <a:bodyPr wrap="square">
            <a:spAutoFit/>
          </a:bodyPr>
          <a:lstStyle/>
          <a:p>
            <a:r>
              <a:rPr lang="en-US" sz="2300" b="1" dirty="0"/>
              <a:t>class</a:t>
            </a:r>
            <a:r>
              <a:rPr lang="en-US" sz="2300" dirty="0"/>
              <a:t> Simple{  </a:t>
            </a:r>
          </a:p>
          <a:p>
            <a:r>
              <a:rPr lang="en-US" sz="2300" b="1" dirty="0"/>
              <a:t>public</a:t>
            </a:r>
            <a:r>
              <a:rPr lang="en-US" sz="2300" dirty="0"/>
              <a:t> </a:t>
            </a:r>
            <a:r>
              <a:rPr lang="en-US" sz="2300" b="1" dirty="0"/>
              <a:t>static</a:t>
            </a:r>
            <a:r>
              <a:rPr lang="en-US" sz="2300" dirty="0"/>
              <a:t> </a:t>
            </a:r>
            <a:r>
              <a:rPr lang="en-US" sz="2300" b="1" dirty="0"/>
              <a:t>void</a:t>
            </a:r>
            <a:r>
              <a:rPr lang="en-US" sz="2300" dirty="0"/>
              <a:t> main(String[ ] </a:t>
            </a:r>
            <a:r>
              <a:rPr lang="en-US" sz="2300" dirty="0" err="1"/>
              <a:t>args</a:t>
            </a:r>
            <a:r>
              <a:rPr lang="en-US" sz="2300" dirty="0"/>
              <a:t>){  </a:t>
            </a:r>
          </a:p>
          <a:p>
            <a:r>
              <a:rPr lang="en-US" sz="2300" b="1" dirty="0"/>
              <a:t>float</a:t>
            </a:r>
            <a:r>
              <a:rPr lang="en-US" sz="2300" dirty="0"/>
              <a:t> f=10.5;  </a:t>
            </a:r>
          </a:p>
          <a:p>
            <a:r>
              <a:rPr lang="en-US" sz="2300" dirty="0"/>
              <a:t>//</a:t>
            </a:r>
            <a:r>
              <a:rPr lang="en-US" sz="2300" dirty="0" err="1"/>
              <a:t>int</a:t>
            </a:r>
            <a:r>
              <a:rPr lang="en-US" sz="2300" dirty="0"/>
              <a:t> a=f;//Compile time error  </a:t>
            </a:r>
          </a:p>
          <a:p>
            <a:r>
              <a:rPr lang="en-US" sz="2300" b="1" dirty="0" err="1"/>
              <a:t>int</a:t>
            </a:r>
            <a:r>
              <a:rPr lang="en-US" sz="2300" dirty="0"/>
              <a:t> a=(</a:t>
            </a:r>
            <a:r>
              <a:rPr lang="en-US" sz="2300" b="1" dirty="0" err="1"/>
              <a:t>int</a:t>
            </a:r>
            <a:r>
              <a:rPr lang="en-US" sz="2300" dirty="0"/>
              <a:t>)f;  </a:t>
            </a:r>
          </a:p>
          <a:p>
            <a:r>
              <a:rPr lang="en-US" sz="2300" dirty="0" err="1"/>
              <a:t>System.out.println</a:t>
            </a:r>
            <a:r>
              <a:rPr lang="en-US" sz="2300" dirty="0"/>
              <a:t>(f);  </a:t>
            </a:r>
          </a:p>
          <a:p>
            <a:r>
              <a:rPr lang="en-US" sz="2300" dirty="0" err="1"/>
              <a:t>System.out.println</a:t>
            </a:r>
            <a:r>
              <a:rPr lang="en-US" sz="2300" dirty="0"/>
              <a:t>(a);  </a:t>
            </a:r>
          </a:p>
          <a:p>
            <a:r>
              <a:rPr lang="en-US" sz="2300" dirty="0"/>
              <a:t>}}  </a:t>
            </a:r>
          </a:p>
        </p:txBody>
      </p:sp>
      <p:sp>
        <p:nvSpPr>
          <p:cNvPr id="6" name="TextBox 5"/>
          <p:cNvSpPr txBox="1"/>
          <p:nvPr/>
        </p:nvSpPr>
        <p:spPr>
          <a:xfrm>
            <a:off x="3657600" y="2051938"/>
            <a:ext cx="1981200" cy="446276"/>
          </a:xfrm>
          <a:prstGeom prst="rect">
            <a:avLst/>
          </a:prstGeom>
          <a:noFill/>
        </p:spPr>
        <p:txBody>
          <a:bodyPr wrap="square" rtlCol="0">
            <a:spAutoFit/>
          </a:bodyPr>
          <a:lstStyle/>
          <a:p>
            <a:r>
              <a:rPr lang="en-US" sz="2300" dirty="0"/>
              <a:t>Type casting</a:t>
            </a:r>
          </a:p>
        </p:txBody>
      </p:sp>
      <p:sp>
        <p:nvSpPr>
          <p:cNvPr id="7" name="Rectangle 1"/>
          <p:cNvSpPr>
            <a:spLocks noChangeArrowheads="1"/>
          </p:cNvSpPr>
          <p:nvPr/>
        </p:nvSpPr>
        <p:spPr bwMode="auto">
          <a:xfrm>
            <a:off x="3625644" y="5528846"/>
            <a:ext cx="201315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Output: 10.5 </a:t>
            </a:r>
            <a:endParaRPr lang="en-US" sz="1900" dirty="0">
              <a:solidFill>
                <a:srgbClr val="000000"/>
              </a:solidFill>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             10</a:t>
            </a:r>
            <a:r>
              <a:rPr kumimoji="0" lang="en-US" sz="19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295368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03752210-DFA6-4CA4-9A17-740CF2FB73E5}" type="slidenum">
              <a:rPr lang="en-US" smtClean="0"/>
              <a:pPr/>
              <a:t>34</a:t>
            </a:fld>
            <a:endParaRPr lang="en-US"/>
          </a:p>
        </p:txBody>
      </p:sp>
    </p:spTree>
    <p:extLst>
      <p:ext uri="{BB962C8B-B14F-4D97-AF65-F5344CB8AC3E}">
        <p14:creationId xmlns:p14="http://schemas.microsoft.com/office/powerpoint/2010/main" val="211869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t>Java Features (1)</a:t>
            </a:r>
          </a:p>
        </p:txBody>
      </p:sp>
      <p:sp>
        <p:nvSpPr>
          <p:cNvPr id="5" name="Rectangle 3"/>
          <p:cNvSpPr txBox="1">
            <a:spLocks noChangeArrowheads="1"/>
          </p:cNvSpPr>
          <p:nvPr/>
        </p:nvSpPr>
        <p:spPr>
          <a:xfrm>
            <a:off x="457200" y="1430338"/>
            <a:ext cx="8077200" cy="4665893"/>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Simple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fixes some clumsy features of C++</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no pointers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automatic garbage collection</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rich pre-defined class library </a:t>
            </a:r>
            <a:r>
              <a:rPr kumimoji="0" lang="en-US" altLang="zh-CN" sz="2200" b="0" i="0" u="none" strike="noStrike" kern="1200" cap="none" spc="0" normalizeH="0" baseline="0" noProof="0" dirty="0">
                <a:ln>
                  <a:noFill/>
                </a:ln>
                <a:solidFill>
                  <a:schemeClr val="tx1"/>
                </a:solidFill>
                <a:effectLst/>
                <a:uLnTx/>
                <a:uFillTx/>
                <a:latin typeface="+mn-lt"/>
                <a:ea typeface="+mn-ea"/>
                <a:cs typeface="+mn-cs"/>
                <a:hlinkClick r:id="rId2"/>
              </a:rPr>
              <a:t>http://java.sun.com/j2se/1.4.2/docs/api/</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Object oriented</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focus on the data (objects) and methods manipulating the data</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all functions are associated with objects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almost all </a:t>
            </a:r>
            <a:r>
              <a:rPr kumimoji="0" lang="en-US" altLang="zh-CN" sz="2200" b="0" i="0" u="none" strike="noStrike" kern="1200" cap="none" spc="0" normalizeH="0" baseline="0" noProof="0" dirty="0" err="1">
                <a:ln>
                  <a:noFill/>
                </a:ln>
                <a:solidFill>
                  <a:schemeClr val="tx1"/>
                </a:solidFill>
                <a:effectLst/>
                <a:uLnTx/>
                <a:uFillTx/>
                <a:latin typeface="+mn-lt"/>
                <a:ea typeface="+mn-ea"/>
                <a:cs typeface="+mn-cs"/>
              </a:rPr>
              <a:t>datatypes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are objects (files, strings, etc.)</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potentially better code organization and reuse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447800"/>
            <a:ext cx="8229600" cy="3893374"/>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Interpreted</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java compiler generate byte-codes, not native machine code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compiled byte-codes are platform-independent</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java </a:t>
            </a:r>
            <a:r>
              <a:rPr kumimoji="0" lang="en-US" altLang="zh-CN" sz="2200" b="0" i="0" u="none" strike="noStrike" kern="1200" cap="none" spc="0" normalizeH="0" baseline="0" noProof="0" dirty="0" err="1">
                <a:ln>
                  <a:noFill/>
                </a:ln>
                <a:solidFill>
                  <a:schemeClr val="tx1"/>
                </a:solidFill>
                <a:effectLst/>
                <a:uLnTx/>
                <a:uFillTx/>
                <a:latin typeface="+mn-lt"/>
                <a:ea typeface="+mn-ea"/>
                <a:cs typeface="+mn-cs"/>
              </a:rPr>
              <a:t>bytecodes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are translated on the fly to machine readable instructions in runtime (Java Virtual Machine)</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Portable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same application runs on all platforms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sizes of the primitive data types are always the same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libraries define portable interfaces </a:t>
            </a:r>
          </a:p>
        </p:txBody>
      </p:sp>
      <p:sp>
        <p:nvSpPr>
          <p:cNvPr id="5" name="Rectangle 4"/>
          <p:cNvSpPr>
            <a:spLocks noGrp="1" noChangeArrowheads="1"/>
          </p:cNvSpPr>
          <p:nvPr>
            <p:ph type="title"/>
          </p:nvPr>
        </p:nvSpPr>
        <p:spPr>
          <a:xfrm>
            <a:off x="457200" y="577850"/>
            <a:ext cx="8229600" cy="641350"/>
          </a:xfrm>
          <a:noFill/>
          <a:ln/>
        </p:spPr>
        <p:txBody>
          <a:bodyPr>
            <a:spAutoFit/>
          </a:bodyPr>
          <a:lstStyle/>
          <a:p>
            <a:r>
              <a:rPr lang="en-US" altLang="zh-CN" sz="3600" dirty="0"/>
              <a:t>Java Features (2)</a:t>
            </a:r>
          </a:p>
        </p:txBody>
      </p:sp>
      <p:sp>
        <p:nvSpPr>
          <p:cNvPr id="2" name="Slide Number Placeholder 1"/>
          <p:cNvSpPr>
            <a:spLocks noGrp="1"/>
          </p:cNvSpPr>
          <p:nvPr>
            <p:ph type="sldNum" sz="quarter" idx="12"/>
          </p:nvPr>
        </p:nvSpPr>
        <p:spPr/>
        <p:txBody>
          <a:bodyPr/>
          <a:lstStyle/>
          <a:p>
            <a:fld id="{03752210-DFA6-4CA4-9A17-740CF2FB73E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t>Java Features (3)</a:t>
            </a:r>
          </a:p>
        </p:txBody>
      </p:sp>
      <p:sp>
        <p:nvSpPr>
          <p:cNvPr id="5" name="Rectangle 3"/>
          <p:cNvSpPr txBox="1">
            <a:spLocks noChangeArrowheads="1"/>
          </p:cNvSpPr>
          <p:nvPr/>
        </p:nvSpPr>
        <p:spPr>
          <a:xfrm>
            <a:off x="457200" y="1585913"/>
            <a:ext cx="8229600" cy="3893374"/>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Reliable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extensive compile-time and runtime error checking</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no pointers but real arrays. Memory corruptions or unauthorized memory accesses are impossible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automatic garbage collection tracks objects usage over time</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Secure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usage in networked environments requires more security</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memory allocation model is a major defense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access restrictions are forced (private, public)</a:t>
            </a:r>
          </a:p>
        </p:txBody>
      </p:sp>
      <p:sp>
        <p:nvSpPr>
          <p:cNvPr id="2" name="Slide Number Placeholder 1"/>
          <p:cNvSpPr>
            <a:spLocks noGrp="1"/>
          </p:cNvSpPr>
          <p:nvPr>
            <p:ph type="sldNum" sz="quarter" idx="12"/>
          </p:nvPr>
        </p:nvSpPr>
        <p:spPr/>
        <p:txBody>
          <a:bodyPr/>
          <a:lstStyle/>
          <a:p>
            <a:fld id="{03752210-DFA6-4CA4-9A17-740CF2FB73E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t>Java Features (4)</a:t>
            </a:r>
          </a:p>
        </p:txBody>
      </p:sp>
      <p:sp>
        <p:nvSpPr>
          <p:cNvPr id="5" name="Rectangle 3"/>
          <p:cNvSpPr txBox="1">
            <a:spLocks noChangeArrowheads="1"/>
          </p:cNvSpPr>
          <p:nvPr/>
        </p:nvSpPr>
        <p:spPr>
          <a:xfrm>
            <a:off x="457200" y="1585913"/>
            <a:ext cx="8229600" cy="4555093"/>
          </a:xfrm>
          <a:prstGeom prst="rect">
            <a:avLst/>
          </a:prstGeom>
          <a:noFill/>
        </p:spPr>
        <p:txBody>
          <a:bodyPr vert="horz" lIns="91440" tIns="45720" rIns="91440" bIns="45720" rtlCol="0">
            <a:spAutoFit/>
          </a:bodyPr>
          <a:lstStyle/>
          <a:p>
            <a:pPr marL="342900" marR="0" lvl="0" indent="-342900" algn="just"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Multithreaded</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multiple concurrent threads of executions can run simultaneously</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utilizes a sophisticated set of synchronization primitives (based on monitors and condition variables paradigm) to achieve this </a:t>
            </a:r>
          </a:p>
          <a:p>
            <a:pPr marL="342900" marR="0" lvl="0" indent="-342900" algn="just"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Dynamic</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java is designed to adapt to evolving environment</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libraries can freely add new methods and instance variables without any effect on their clients</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interfaces promote flexibility and reusability in code by specifying a set of methods an object can perform, but leaves open how these methods should be implemented</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can check the class type in runtime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143000"/>
          </a:xfrm>
        </p:spPr>
        <p:txBody>
          <a:bodyPr/>
          <a:lstStyle/>
          <a:p>
            <a:r>
              <a:rPr lang="en-US" altLang="zh-CN" sz="3600" dirty="0"/>
              <a:t>Java Disadvantages</a:t>
            </a:r>
          </a:p>
        </p:txBody>
      </p:sp>
      <p:sp>
        <p:nvSpPr>
          <p:cNvPr id="5" name="Rectangle 3"/>
          <p:cNvSpPr txBox="1">
            <a:spLocks noChangeArrowheads="1"/>
          </p:cNvSpPr>
          <p:nvPr/>
        </p:nvSpPr>
        <p:spPr>
          <a:xfrm>
            <a:off x="457200" y="1600200"/>
            <a:ext cx="8229600" cy="4530725"/>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Slower than compiled language such as C</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an experiment in 1999 showed that Java was 3 or 4 times slower than C or C++</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title of the article: “</a:t>
            </a:r>
            <a:r>
              <a:rPr kumimoji="0" lang="en-US" altLang="zh-CN" sz="2200" b="0" i="1" u="sng" strike="noStrike" kern="1200" cap="none" spc="0" normalizeH="0" baseline="0" noProof="0" dirty="0">
                <a:ln>
                  <a:noFill/>
                </a:ln>
                <a:solidFill>
                  <a:schemeClr val="tx1"/>
                </a:solidFill>
                <a:effectLst/>
                <a:uLnTx/>
                <a:uFillTx/>
                <a:latin typeface="+mn-lt"/>
                <a:ea typeface="+mn-ea"/>
                <a:cs typeface="+mn-cs"/>
              </a:rPr>
              <a:t>Comparing Java vs. C/C++ Efficiency Issues to Interpersonal Issues</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 (Lutz </a:t>
            </a:r>
            <a:r>
              <a:rPr kumimoji="0" lang="en-US" altLang="zh-CN" sz="2200" b="0" i="1" u="none" strike="noStrike" kern="1200" cap="none" spc="0" normalizeH="0" baseline="0" noProof="0" dirty="0" err="1">
                <a:ln>
                  <a:noFill/>
                </a:ln>
                <a:solidFill>
                  <a:schemeClr val="tx1"/>
                </a:solidFill>
                <a:effectLst/>
                <a:uLnTx/>
                <a:uFillTx/>
                <a:latin typeface="+mn-lt"/>
                <a:ea typeface="+mn-ea"/>
                <a:cs typeface="+mn-cs"/>
              </a:rPr>
              <a:t>Prechelt</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4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adequate for all but the most time-intensive programs</a:t>
            </a:r>
          </a:p>
        </p:txBody>
      </p:sp>
      <p:sp>
        <p:nvSpPr>
          <p:cNvPr id="2" name="Slide Number Placeholder 1"/>
          <p:cNvSpPr>
            <a:spLocks noGrp="1"/>
          </p:cNvSpPr>
          <p:nvPr>
            <p:ph type="sldNum" sz="quarter" idx="12"/>
          </p:nvPr>
        </p:nvSpPr>
        <p:spPr/>
        <p:txBody>
          <a:bodyPr/>
          <a:lstStyle/>
          <a:p>
            <a:fld id="{03752210-DFA6-4CA4-9A17-740CF2FB73E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53400" cy="4525963"/>
          </a:xfrm>
        </p:spPr>
        <p:txBody>
          <a:bodyPr>
            <a:normAutofit/>
          </a:bodyPr>
          <a:lstStyle/>
          <a:p>
            <a:pPr algn="just"/>
            <a:r>
              <a:rPr lang="en-US" sz="2500" dirty="0"/>
              <a:t>Java is an </a:t>
            </a:r>
            <a:r>
              <a:rPr lang="en-US" sz="2500" dirty="0">
                <a:hlinkClick r:id="rId2"/>
              </a:rPr>
              <a:t>object-oriented</a:t>
            </a:r>
            <a:r>
              <a:rPr lang="en-US" sz="2500" dirty="0"/>
              <a:t> programming language. Everything in Java is an object. Object-oriented means we organize our software as a combination of different types of objects that incorporates both data and behavior. </a:t>
            </a:r>
          </a:p>
          <a:p>
            <a:pPr algn="just"/>
            <a:r>
              <a:rPr lang="en-US" sz="2500" dirty="0"/>
              <a:t>Java includes the three pillars of object-oriented development:</a:t>
            </a:r>
          </a:p>
          <a:p>
            <a:pPr lvl="1" algn="just"/>
            <a:r>
              <a:rPr lang="en-US" sz="2500" b="1" dirty="0">
                <a:solidFill>
                  <a:srgbClr val="FF0000"/>
                </a:solidFill>
              </a:rPr>
              <a:t>Encapsulation</a:t>
            </a:r>
          </a:p>
          <a:p>
            <a:pPr lvl="1" algn="just"/>
            <a:r>
              <a:rPr lang="en-US" sz="2500" b="1" dirty="0">
                <a:solidFill>
                  <a:srgbClr val="FF0000"/>
                </a:solidFill>
              </a:rPr>
              <a:t>Inheritance</a:t>
            </a:r>
          </a:p>
          <a:p>
            <a:pPr lvl="1" algn="just"/>
            <a:r>
              <a:rPr lang="en-US" sz="2500" b="1" dirty="0">
                <a:solidFill>
                  <a:srgbClr val="FF0000"/>
                </a:solidFill>
              </a:rPr>
              <a:t>Polymorphism</a:t>
            </a:r>
          </a:p>
          <a:p>
            <a:pPr algn="just"/>
            <a:endParaRPr lang="en-US" sz="2500"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9</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dirty="0"/>
              <a:t>Introduction</a:t>
            </a:r>
          </a:p>
        </p:txBody>
      </p:sp>
    </p:spTree>
    <p:extLst>
      <p:ext uri="{BB962C8B-B14F-4D97-AF65-F5344CB8AC3E}">
        <p14:creationId xmlns:p14="http://schemas.microsoft.com/office/powerpoint/2010/main" val="228670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2273</Words>
  <Application>Microsoft Office PowerPoint</Application>
  <PresentationFormat>On-screen Show (4:3)</PresentationFormat>
  <Paragraphs>236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Unicode MS</vt:lpstr>
      <vt:lpstr>Calibri</vt:lpstr>
      <vt:lpstr>verdana</vt:lpstr>
      <vt:lpstr>Wingdings</vt:lpstr>
      <vt:lpstr>Office Theme</vt:lpstr>
      <vt:lpstr>Programming Language II CSE-215</vt:lpstr>
      <vt:lpstr>PowerPoint Presentation</vt:lpstr>
      <vt:lpstr>What is java?</vt:lpstr>
      <vt:lpstr>Java Features (1)</vt:lpstr>
      <vt:lpstr>Java Features (2)</vt:lpstr>
      <vt:lpstr>Java Features (3)</vt:lpstr>
      <vt:lpstr>Java Features (4)</vt:lpstr>
      <vt:lpstr>Java Disadvantages</vt:lpstr>
      <vt:lpstr>Introduction</vt:lpstr>
      <vt:lpstr>Encapsulation</vt:lpstr>
      <vt:lpstr>Encapsulation</vt:lpstr>
      <vt:lpstr>Polymorphism</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Syntax</vt:lpstr>
      <vt:lpstr>PowerPoint Presentation</vt:lpstr>
      <vt:lpstr>PowerPoint Presentation</vt:lpstr>
      <vt:lpstr>PowerPoint Presentation</vt:lpstr>
      <vt:lpstr>Java Identifiers</vt:lpstr>
      <vt:lpstr>PowerPoint Presentation</vt:lpstr>
      <vt:lpstr>Java Keywords</vt:lpstr>
      <vt:lpstr>Java Variables</vt:lpstr>
      <vt:lpstr>Java Variables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59</cp:revision>
  <dcterms:created xsi:type="dcterms:W3CDTF">2015-10-09T14:28:45Z</dcterms:created>
  <dcterms:modified xsi:type="dcterms:W3CDTF">2021-10-12T05:13:49Z</dcterms:modified>
</cp:coreProperties>
</file>