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0"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7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p:cViewPr varScale="1">
        <p:scale>
          <a:sx n="107" d="100"/>
          <a:sy n="107" d="100"/>
        </p:scale>
        <p:origin x="1760"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26DCDC-C9ED-4788-AFF5-CEF643E5E016}" type="datetimeFigureOut">
              <a:rPr lang="en-US" smtClean="0"/>
              <a:t>7/4/22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4BDAE9-4911-45C2-834C-B056D08E81F4}" type="slidenum">
              <a:rPr lang="en-US" smtClean="0"/>
              <a:t>‹#›</a:t>
            </a:fld>
            <a:endParaRPr lang="en-US"/>
          </a:p>
        </p:txBody>
      </p:sp>
    </p:spTree>
    <p:extLst>
      <p:ext uri="{BB962C8B-B14F-4D97-AF65-F5344CB8AC3E}">
        <p14:creationId xmlns:p14="http://schemas.microsoft.com/office/powerpoint/2010/main" val="170808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4BDAE9-4911-45C2-834C-B056D08E81F4}" type="slidenum">
              <a:rPr lang="en-US" smtClean="0"/>
              <a:t>22</a:t>
            </a:fld>
            <a:endParaRPr lang="en-US"/>
          </a:p>
        </p:txBody>
      </p:sp>
    </p:spTree>
    <p:extLst>
      <p:ext uri="{BB962C8B-B14F-4D97-AF65-F5344CB8AC3E}">
        <p14:creationId xmlns:p14="http://schemas.microsoft.com/office/powerpoint/2010/main" val="2100481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1C3F52C-9E44-489A-B5E4-1D7CB6091B17}" type="datetime1">
              <a:rPr lang="en-US" smtClean="0"/>
              <a:t>7/4/22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00608-8ED5-4A2C-8828-75EF71D7C2DF}" type="slidenum">
              <a:rPr lang="en-US" smtClean="0"/>
              <a:t>‹#›</a:t>
            </a:fld>
            <a:endParaRPr lang="en-US"/>
          </a:p>
        </p:txBody>
      </p:sp>
    </p:spTree>
    <p:extLst>
      <p:ext uri="{BB962C8B-B14F-4D97-AF65-F5344CB8AC3E}">
        <p14:creationId xmlns:p14="http://schemas.microsoft.com/office/powerpoint/2010/main" val="4154652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BDA874-C681-46B1-8469-11C031D482A0}" type="datetime1">
              <a:rPr lang="en-US" smtClean="0"/>
              <a:t>7/4/22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00608-8ED5-4A2C-8828-75EF71D7C2DF}" type="slidenum">
              <a:rPr lang="en-US" smtClean="0"/>
              <a:t>‹#›</a:t>
            </a:fld>
            <a:endParaRPr lang="en-US"/>
          </a:p>
        </p:txBody>
      </p:sp>
    </p:spTree>
    <p:extLst>
      <p:ext uri="{BB962C8B-B14F-4D97-AF65-F5344CB8AC3E}">
        <p14:creationId xmlns:p14="http://schemas.microsoft.com/office/powerpoint/2010/main" val="14634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11D64F-19CC-460C-B8FC-5A070E0B07F2}" type="datetime1">
              <a:rPr lang="en-US" smtClean="0"/>
              <a:t>7/4/22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00608-8ED5-4A2C-8828-75EF71D7C2DF}" type="slidenum">
              <a:rPr lang="en-US" smtClean="0"/>
              <a:t>‹#›</a:t>
            </a:fld>
            <a:endParaRPr lang="en-US"/>
          </a:p>
        </p:txBody>
      </p:sp>
    </p:spTree>
    <p:extLst>
      <p:ext uri="{BB962C8B-B14F-4D97-AF65-F5344CB8AC3E}">
        <p14:creationId xmlns:p14="http://schemas.microsoft.com/office/powerpoint/2010/main" val="2014158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80EF03-5B3E-4004-9C4A-24C615D57C70}" type="datetime1">
              <a:rPr lang="en-US" smtClean="0"/>
              <a:t>7/4/22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00608-8ED5-4A2C-8828-75EF71D7C2DF}" type="slidenum">
              <a:rPr lang="en-US" smtClean="0"/>
              <a:t>‹#›</a:t>
            </a:fld>
            <a:endParaRPr lang="en-US"/>
          </a:p>
        </p:txBody>
      </p:sp>
    </p:spTree>
    <p:extLst>
      <p:ext uri="{BB962C8B-B14F-4D97-AF65-F5344CB8AC3E}">
        <p14:creationId xmlns:p14="http://schemas.microsoft.com/office/powerpoint/2010/main" val="220336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35099B-13C1-4F05-85C0-AB73999AB4A7}" type="datetime1">
              <a:rPr lang="en-US" smtClean="0"/>
              <a:t>7/4/22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00608-8ED5-4A2C-8828-75EF71D7C2DF}" type="slidenum">
              <a:rPr lang="en-US" smtClean="0"/>
              <a:t>‹#›</a:t>
            </a:fld>
            <a:endParaRPr lang="en-US"/>
          </a:p>
        </p:txBody>
      </p:sp>
    </p:spTree>
    <p:extLst>
      <p:ext uri="{BB962C8B-B14F-4D97-AF65-F5344CB8AC3E}">
        <p14:creationId xmlns:p14="http://schemas.microsoft.com/office/powerpoint/2010/main" val="701146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ABE0A2-F27C-47E0-8499-B06CFF8616E8}" type="datetime1">
              <a:rPr lang="en-US" smtClean="0"/>
              <a:t>7/4/22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00608-8ED5-4A2C-8828-75EF71D7C2DF}" type="slidenum">
              <a:rPr lang="en-US" smtClean="0"/>
              <a:t>‹#›</a:t>
            </a:fld>
            <a:endParaRPr lang="en-US"/>
          </a:p>
        </p:txBody>
      </p:sp>
    </p:spTree>
    <p:extLst>
      <p:ext uri="{BB962C8B-B14F-4D97-AF65-F5344CB8AC3E}">
        <p14:creationId xmlns:p14="http://schemas.microsoft.com/office/powerpoint/2010/main" val="176295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60A7A7-0FE6-4BE2-BB8A-559FA8D3B779}" type="datetime1">
              <a:rPr lang="en-US" smtClean="0"/>
              <a:t>7/4/22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00608-8ED5-4A2C-8828-75EF71D7C2DF}" type="slidenum">
              <a:rPr lang="en-US" smtClean="0"/>
              <a:t>‹#›</a:t>
            </a:fld>
            <a:endParaRPr lang="en-US"/>
          </a:p>
        </p:txBody>
      </p:sp>
    </p:spTree>
    <p:extLst>
      <p:ext uri="{BB962C8B-B14F-4D97-AF65-F5344CB8AC3E}">
        <p14:creationId xmlns:p14="http://schemas.microsoft.com/office/powerpoint/2010/main" val="243281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AC44DF-02B2-47A7-88F9-65E39B2BC31D}" type="datetime1">
              <a:rPr lang="en-US" smtClean="0"/>
              <a:t>7/4/22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100608-8ED5-4A2C-8828-75EF71D7C2DF}" type="slidenum">
              <a:rPr lang="en-US" smtClean="0"/>
              <a:t>‹#›</a:t>
            </a:fld>
            <a:endParaRPr lang="en-US"/>
          </a:p>
        </p:txBody>
      </p:sp>
    </p:spTree>
    <p:extLst>
      <p:ext uri="{BB962C8B-B14F-4D97-AF65-F5344CB8AC3E}">
        <p14:creationId xmlns:p14="http://schemas.microsoft.com/office/powerpoint/2010/main" val="4270248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F3AD8-5FDC-445D-94BA-7D1980B81079}" type="datetime1">
              <a:rPr lang="en-US" smtClean="0"/>
              <a:t>7/4/22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100608-8ED5-4A2C-8828-75EF71D7C2DF}" type="slidenum">
              <a:rPr lang="en-US" smtClean="0"/>
              <a:t>‹#›</a:t>
            </a:fld>
            <a:endParaRPr lang="en-US"/>
          </a:p>
        </p:txBody>
      </p:sp>
    </p:spTree>
    <p:extLst>
      <p:ext uri="{BB962C8B-B14F-4D97-AF65-F5344CB8AC3E}">
        <p14:creationId xmlns:p14="http://schemas.microsoft.com/office/powerpoint/2010/main" val="83184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5C928-8F2A-443B-BA9E-D893A04BF5ED}" type="datetime1">
              <a:rPr lang="en-US" smtClean="0"/>
              <a:t>7/4/22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00608-8ED5-4A2C-8828-75EF71D7C2DF}" type="slidenum">
              <a:rPr lang="en-US" smtClean="0"/>
              <a:t>‹#›</a:t>
            </a:fld>
            <a:endParaRPr lang="en-US"/>
          </a:p>
        </p:txBody>
      </p:sp>
    </p:spTree>
    <p:extLst>
      <p:ext uri="{BB962C8B-B14F-4D97-AF65-F5344CB8AC3E}">
        <p14:creationId xmlns:p14="http://schemas.microsoft.com/office/powerpoint/2010/main" val="27453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664799-2949-49EC-91D3-43EC91FE7D0C}" type="datetime1">
              <a:rPr lang="en-US" smtClean="0"/>
              <a:t>7/4/22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00608-8ED5-4A2C-8828-75EF71D7C2DF}" type="slidenum">
              <a:rPr lang="en-US" smtClean="0"/>
              <a:t>‹#›</a:t>
            </a:fld>
            <a:endParaRPr lang="en-US"/>
          </a:p>
        </p:txBody>
      </p:sp>
    </p:spTree>
    <p:extLst>
      <p:ext uri="{BB962C8B-B14F-4D97-AF65-F5344CB8AC3E}">
        <p14:creationId xmlns:p14="http://schemas.microsoft.com/office/powerpoint/2010/main" val="1011332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9D700-B5F1-47DE-9413-B0F900E7CC28}" type="datetime1">
              <a:rPr lang="en-US" smtClean="0"/>
              <a:t>7/4/22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00608-8ED5-4A2C-8828-75EF71D7C2DF}" type="slidenum">
              <a:rPr lang="en-US" smtClean="0"/>
              <a:t>‹#›</a:t>
            </a:fld>
            <a:endParaRPr lang="en-US"/>
          </a:p>
        </p:txBody>
      </p:sp>
    </p:spTree>
    <p:extLst>
      <p:ext uri="{BB962C8B-B14F-4D97-AF65-F5344CB8AC3E}">
        <p14:creationId xmlns:p14="http://schemas.microsoft.com/office/powerpoint/2010/main" val="1561668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Language II</a:t>
            </a:r>
            <a:br>
              <a:rPr lang="en-US" dirty="0"/>
            </a:br>
            <a:r>
              <a:rPr lang="en-US" dirty="0"/>
              <a:t>CSE-215</a:t>
            </a:r>
          </a:p>
        </p:txBody>
      </p:sp>
      <p:sp>
        <p:nvSpPr>
          <p:cNvPr id="3" name="Subtitle 2"/>
          <p:cNvSpPr>
            <a:spLocks noGrp="1"/>
          </p:cNvSpPr>
          <p:nvPr>
            <p:ph type="subTitle" idx="1"/>
          </p:nvPr>
        </p:nvSpPr>
        <p:spPr/>
        <p:txBody>
          <a:bodyPr/>
          <a:lstStyle/>
          <a:p>
            <a:r>
              <a:rPr lang="en-US" dirty="0"/>
              <a:t>Prof. Dr.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1640545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Super is used to refer immediate parent class instance variable.</a:t>
            </a:r>
          </a:p>
        </p:txBody>
      </p:sp>
      <p:sp>
        <p:nvSpPr>
          <p:cNvPr id="4" name="Rectangle 3"/>
          <p:cNvSpPr/>
          <p:nvPr/>
        </p:nvSpPr>
        <p:spPr>
          <a:xfrm>
            <a:off x="228600" y="1752600"/>
            <a:ext cx="5943600" cy="5016758"/>
          </a:xfrm>
          <a:prstGeom prst="rect">
            <a:avLst/>
          </a:prstGeom>
          <a:ln>
            <a:solidFill>
              <a:schemeClr val="accent1"/>
            </a:solidFill>
          </a:ln>
        </p:spPr>
        <p:txBody>
          <a:bodyPr wrap="square">
            <a:spAutoFit/>
          </a:bodyPr>
          <a:lstStyle/>
          <a:p>
            <a:r>
              <a:rPr lang="en-US" sz="2000" b="1" dirty="0"/>
              <a:t>class</a:t>
            </a:r>
            <a:r>
              <a:rPr lang="en-US" sz="2000" dirty="0"/>
              <a:t> Animal{  </a:t>
            </a:r>
          </a:p>
          <a:p>
            <a:r>
              <a:rPr lang="en-US" sz="2000" dirty="0"/>
              <a:t>String color="white";  </a:t>
            </a:r>
          </a:p>
          <a:p>
            <a:r>
              <a:rPr lang="en-US" sz="2000" dirty="0"/>
              <a:t>}  </a:t>
            </a:r>
          </a:p>
          <a:p>
            <a:r>
              <a:rPr lang="en-US" sz="2000" b="1" dirty="0"/>
              <a:t>class</a:t>
            </a:r>
            <a:r>
              <a:rPr lang="en-US" sz="2000" dirty="0"/>
              <a:t> Dog </a:t>
            </a:r>
            <a:r>
              <a:rPr lang="en-US" sz="2000" b="1" dirty="0"/>
              <a:t>extends</a:t>
            </a:r>
            <a:r>
              <a:rPr lang="en-US" sz="2000" dirty="0"/>
              <a:t> Animal{  </a:t>
            </a:r>
          </a:p>
          <a:p>
            <a:r>
              <a:rPr lang="en-US" sz="2000" dirty="0"/>
              <a:t>String color="black";  </a:t>
            </a:r>
          </a:p>
          <a:p>
            <a:r>
              <a:rPr lang="en-US" sz="2000" b="1" dirty="0"/>
              <a:t>void</a:t>
            </a:r>
            <a:r>
              <a:rPr lang="en-US" sz="2000" dirty="0"/>
              <a:t> </a:t>
            </a:r>
            <a:r>
              <a:rPr lang="en-US" sz="2000" dirty="0" err="1"/>
              <a:t>printColor</a:t>
            </a:r>
            <a:r>
              <a:rPr lang="en-US" sz="2000" dirty="0"/>
              <a:t>(){  </a:t>
            </a:r>
          </a:p>
          <a:p>
            <a:r>
              <a:rPr lang="en-US" sz="2000" dirty="0" err="1"/>
              <a:t>System.out.println</a:t>
            </a:r>
            <a:r>
              <a:rPr lang="en-US" sz="2000" dirty="0"/>
              <a:t>(color);//prints color of Dog class  </a:t>
            </a:r>
          </a:p>
          <a:p>
            <a:r>
              <a:rPr lang="en-US" sz="2000" dirty="0" err="1"/>
              <a:t>System.out.println</a:t>
            </a:r>
            <a:r>
              <a:rPr lang="en-US" sz="2000" dirty="0"/>
              <a:t>(</a:t>
            </a:r>
            <a:r>
              <a:rPr lang="en-US" sz="2000" b="1" dirty="0" err="1"/>
              <a:t>super</a:t>
            </a:r>
            <a:r>
              <a:rPr lang="en-US" sz="2000" dirty="0" err="1"/>
              <a:t>.color</a:t>
            </a:r>
            <a:r>
              <a:rPr lang="en-US" sz="2000" dirty="0"/>
              <a:t>);//prints color of Animal class  </a:t>
            </a:r>
          </a:p>
          <a:p>
            <a:r>
              <a:rPr lang="en-US" sz="2000" dirty="0"/>
              <a:t>}  </a:t>
            </a:r>
          </a:p>
          <a:p>
            <a:r>
              <a:rPr lang="en-US" sz="2000" dirty="0"/>
              <a:t>}  </a:t>
            </a:r>
          </a:p>
          <a:p>
            <a:r>
              <a:rPr lang="en-US" sz="2000" b="1" dirty="0"/>
              <a:t>class</a:t>
            </a:r>
            <a:r>
              <a:rPr lang="en-US" sz="2000" dirty="0"/>
              <a:t> TestSuper1{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Dog d=</a:t>
            </a:r>
            <a:r>
              <a:rPr lang="en-US" sz="2000" b="1" dirty="0"/>
              <a:t>new</a:t>
            </a:r>
            <a:r>
              <a:rPr lang="en-US" sz="2000" dirty="0"/>
              <a:t> Dog();  </a:t>
            </a:r>
          </a:p>
          <a:p>
            <a:r>
              <a:rPr lang="en-US" sz="2000" dirty="0" err="1"/>
              <a:t>d.printColor</a:t>
            </a:r>
            <a:r>
              <a:rPr lang="en-US" sz="2000" dirty="0"/>
              <a:t>();  </a:t>
            </a:r>
          </a:p>
          <a:p>
            <a:r>
              <a:rPr lang="en-US" sz="2000" dirty="0"/>
              <a:t>}} </a:t>
            </a:r>
          </a:p>
        </p:txBody>
      </p:sp>
      <p:sp>
        <p:nvSpPr>
          <p:cNvPr id="5" name="Rectangle 4"/>
          <p:cNvSpPr/>
          <p:nvPr/>
        </p:nvSpPr>
        <p:spPr>
          <a:xfrm>
            <a:off x="6283035" y="1768917"/>
            <a:ext cx="2819400" cy="4555093"/>
          </a:xfrm>
          <a:prstGeom prst="rect">
            <a:avLst/>
          </a:prstGeom>
          <a:ln>
            <a:solidFill>
              <a:schemeClr val="accent1"/>
            </a:solidFill>
          </a:ln>
        </p:spPr>
        <p:txBody>
          <a:bodyPr wrap="square">
            <a:spAutoFit/>
          </a:bodyPr>
          <a:lstStyle/>
          <a:p>
            <a:pPr algn="just"/>
            <a:r>
              <a:rPr lang="en-US" sz="2200" dirty="0"/>
              <a:t>We can use super keyword to access the data member or field of parent class. It is used if parent class and child class have same fields.</a:t>
            </a:r>
          </a:p>
          <a:p>
            <a:pPr algn="just"/>
            <a:endParaRPr lang="en-US" sz="2200" dirty="0"/>
          </a:p>
          <a:p>
            <a:pPr algn="just"/>
            <a:r>
              <a:rPr lang="en-US" sz="2200" dirty="0"/>
              <a:t>Syntax: </a:t>
            </a:r>
            <a:r>
              <a:rPr lang="en-US" sz="2200" b="1" dirty="0" err="1"/>
              <a:t>super.member</a:t>
            </a:r>
            <a:endParaRPr lang="en-US" sz="2200" b="1" dirty="0"/>
          </a:p>
          <a:p>
            <a:pPr algn="just"/>
            <a:endParaRPr lang="en-US" sz="2200" dirty="0"/>
          </a:p>
          <a:p>
            <a:pPr algn="just"/>
            <a:r>
              <a:rPr lang="en-US" sz="2200" dirty="0"/>
              <a:t>Output:</a:t>
            </a:r>
          </a:p>
          <a:p>
            <a:pPr algn="just"/>
            <a:r>
              <a:rPr lang="en-US" sz="2400" dirty="0"/>
              <a:t>black </a:t>
            </a:r>
          </a:p>
          <a:p>
            <a:pPr algn="just"/>
            <a:r>
              <a:rPr lang="en-US" sz="2400" dirty="0"/>
              <a:t>white</a:t>
            </a:r>
            <a:endParaRPr lang="en-US" sz="2200" dirty="0"/>
          </a:p>
        </p:txBody>
      </p:sp>
      <p:sp>
        <p:nvSpPr>
          <p:cNvPr id="6" name="Slide Number Placeholder 5"/>
          <p:cNvSpPr>
            <a:spLocks noGrp="1"/>
          </p:cNvSpPr>
          <p:nvPr>
            <p:ph type="sldNum" sz="quarter" idx="12"/>
          </p:nvPr>
        </p:nvSpPr>
        <p:spPr/>
        <p:txBody>
          <a:bodyPr/>
          <a:lstStyle/>
          <a:p>
            <a:fld id="{13100608-8ED5-4A2C-8828-75EF71D7C2DF}" type="slidenum">
              <a:rPr lang="en-US" smtClean="0"/>
              <a:t>10</a:t>
            </a:fld>
            <a:endParaRPr lang="en-US"/>
          </a:p>
        </p:txBody>
      </p:sp>
    </p:spTree>
    <p:extLst>
      <p:ext uri="{BB962C8B-B14F-4D97-AF65-F5344CB8AC3E}">
        <p14:creationId xmlns:p14="http://schemas.microsoft.com/office/powerpoint/2010/main" val="253553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In the above example, Animal and Dog both classes have a common property color. If we print color property, it will print the color of current class by default. To access the parent property, we need to use super keyword.</a:t>
            </a:r>
          </a:p>
        </p:txBody>
      </p:sp>
      <p:sp>
        <p:nvSpPr>
          <p:cNvPr id="4" name="Title 1"/>
          <p:cNvSpPr>
            <a:spLocks noGrp="1"/>
          </p:cNvSpPr>
          <p:nvPr>
            <p:ph type="title"/>
          </p:nvPr>
        </p:nvSpPr>
        <p:spPr>
          <a:xfrm>
            <a:off x="457200" y="274638"/>
            <a:ext cx="8229600" cy="1143000"/>
          </a:xfrm>
        </p:spPr>
        <p:txBody>
          <a:bodyPr>
            <a:noAutofit/>
          </a:bodyPr>
          <a:lstStyle/>
          <a:p>
            <a:r>
              <a:rPr lang="en-US" sz="3600" b="1" dirty="0"/>
              <a:t>Super is used to refer immediate parent class instance variable.</a:t>
            </a:r>
          </a:p>
        </p:txBody>
      </p:sp>
      <p:sp>
        <p:nvSpPr>
          <p:cNvPr id="5" name="Slide Number Placeholder 4"/>
          <p:cNvSpPr>
            <a:spLocks noGrp="1"/>
          </p:cNvSpPr>
          <p:nvPr>
            <p:ph type="sldNum" sz="quarter" idx="12"/>
          </p:nvPr>
        </p:nvSpPr>
        <p:spPr/>
        <p:txBody>
          <a:bodyPr/>
          <a:lstStyle/>
          <a:p>
            <a:fld id="{13100608-8ED5-4A2C-8828-75EF71D7C2DF}" type="slidenum">
              <a:rPr lang="en-US" smtClean="0"/>
              <a:t>11</a:t>
            </a:fld>
            <a:endParaRPr lang="en-US"/>
          </a:p>
        </p:txBody>
      </p:sp>
    </p:spTree>
    <p:extLst>
      <p:ext uri="{BB962C8B-B14F-4D97-AF65-F5344CB8AC3E}">
        <p14:creationId xmlns:p14="http://schemas.microsoft.com/office/powerpoint/2010/main" val="10476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super can be used to invoke parent class method</a:t>
            </a:r>
          </a:p>
        </p:txBody>
      </p:sp>
      <p:sp>
        <p:nvSpPr>
          <p:cNvPr id="4" name="Rectangle 3"/>
          <p:cNvSpPr/>
          <p:nvPr/>
        </p:nvSpPr>
        <p:spPr>
          <a:xfrm>
            <a:off x="152400" y="1225689"/>
            <a:ext cx="5181600" cy="5324535"/>
          </a:xfrm>
          <a:prstGeom prst="rect">
            <a:avLst/>
          </a:prstGeom>
          <a:ln>
            <a:solidFill>
              <a:schemeClr val="accent1"/>
            </a:solidFill>
          </a:ln>
        </p:spPr>
        <p:txBody>
          <a:bodyPr wrap="square">
            <a:spAutoFit/>
          </a:bodyPr>
          <a:lstStyle/>
          <a:p>
            <a:r>
              <a:rPr lang="en-US" sz="2000" b="1" dirty="0"/>
              <a:t>class</a:t>
            </a:r>
            <a:r>
              <a:rPr lang="en-US" sz="2000" dirty="0"/>
              <a:t> Animal{  </a:t>
            </a:r>
          </a:p>
          <a:p>
            <a:r>
              <a:rPr lang="en-US" sz="2000" b="1" dirty="0"/>
              <a:t>void</a:t>
            </a:r>
            <a:r>
              <a:rPr lang="en-US" sz="2000" dirty="0"/>
              <a:t> eat(){</a:t>
            </a:r>
            <a:r>
              <a:rPr lang="en-US" sz="2000" dirty="0" err="1"/>
              <a:t>System.out.println</a:t>
            </a:r>
            <a:r>
              <a:rPr lang="en-US" sz="2000" dirty="0"/>
              <a:t>("eating...");}  </a:t>
            </a:r>
          </a:p>
          <a:p>
            <a:r>
              <a:rPr lang="en-US" sz="2000" dirty="0"/>
              <a:t>}  </a:t>
            </a:r>
          </a:p>
          <a:p>
            <a:r>
              <a:rPr lang="en-US" sz="2000" b="1" dirty="0"/>
              <a:t>class</a:t>
            </a:r>
            <a:r>
              <a:rPr lang="en-US" sz="2000" dirty="0"/>
              <a:t> Dog </a:t>
            </a:r>
            <a:r>
              <a:rPr lang="en-US" sz="2000" b="1" dirty="0"/>
              <a:t>extends</a:t>
            </a:r>
            <a:r>
              <a:rPr lang="en-US" sz="2000" dirty="0"/>
              <a:t> Animal{  </a:t>
            </a:r>
          </a:p>
          <a:p>
            <a:r>
              <a:rPr lang="en-US" sz="2000" b="1" dirty="0"/>
              <a:t>void</a:t>
            </a:r>
            <a:r>
              <a:rPr lang="en-US" sz="2000" dirty="0"/>
              <a:t> eat(){</a:t>
            </a:r>
            <a:r>
              <a:rPr lang="en-US" sz="2000" dirty="0" err="1"/>
              <a:t>System.out.println</a:t>
            </a:r>
            <a:r>
              <a:rPr lang="en-US" sz="2000" dirty="0"/>
              <a:t>("eating bread...");}  </a:t>
            </a:r>
          </a:p>
          <a:p>
            <a:r>
              <a:rPr lang="en-US" sz="2000" b="1" dirty="0"/>
              <a:t>void</a:t>
            </a:r>
            <a:r>
              <a:rPr lang="en-US" sz="2000" dirty="0"/>
              <a:t> bark(){</a:t>
            </a:r>
            <a:r>
              <a:rPr lang="en-US" sz="2000" dirty="0" err="1"/>
              <a:t>System.out.println</a:t>
            </a:r>
            <a:r>
              <a:rPr lang="en-US" sz="2000" dirty="0"/>
              <a:t>("barking...");}  </a:t>
            </a:r>
          </a:p>
          <a:p>
            <a:r>
              <a:rPr lang="en-US" sz="2000" b="1" dirty="0"/>
              <a:t>void</a:t>
            </a:r>
            <a:r>
              <a:rPr lang="en-US" sz="2000" dirty="0"/>
              <a:t> work(){  </a:t>
            </a:r>
          </a:p>
          <a:p>
            <a:r>
              <a:rPr lang="en-US" sz="2000" b="1" dirty="0" err="1"/>
              <a:t>super</a:t>
            </a:r>
            <a:r>
              <a:rPr lang="en-US" sz="2000" dirty="0" err="1"/>
              <a:t>.eat</a:t>
            </a:r>
            <a:r>
              <a:rPr lang="en-US" sz="2000" dirty="0"/>
              <a:t>();  </a:t>
            </a:r>
          </a:p>
          <a:p>
            <a:r>
              <a:rPr lang="en-US" sz="2000" dirty="0"/>
              <a:t>bark();  </a:t>
            </a:r>
          </a:p>
          <a:p>
            <a:r>
              <a:rPr lang="en-US" sz="2000" dirty="0"/>
              <a:t>}  </a:t>
            </a:r>
          </a:p>
          <a:p>
            <a:r>
              <a:rPr lang="en-US" sz="2000" dirty="0"/>
              <a:t>}  </a:t>
            </a:r>
          </a:p>
          <a:p>
            <a:r>
              <a:rPr lang="en-US" sz="2000" b="1" dirty="0"/>
              <a:t>class</a:t>
            </a:r>
            <a:r>
              <a:rPr lang="en-US" sz="2000" dirty="0"/>
              <a:t> TestSuper2{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Dog d=</a:t>
            </a:r>
            <a:r>
              <a:rPr lang="en-US" sz="2000" b="1" dirty="0"/>
              <a:t>new</a:t>
            </a:r>
            <a:r>
              <a:rPr lang="en-US" sz="2000" dirty="0"/>
              <a:t> Dog();  </a:t>
            </a:r>
          </a:p>
          <a:p>
            <a:r>
              <a:rPr lang="en-US" sz="2000" dirty="0" err="1"/>
              <a:t>d.work</a:t>
            </a:r>
            <a:r>
              <a:rPr lang="en-US" sz="2000" dirty="0"/>
              <a:t>();  </a:t>
            </a:r>
          </a:p>
          <a:p>
            <a:r>
              <a:rPr lang="en-US" sz="2000" dirty="0"/>
              <a:t>}} </a:t>
            </a:r>
          </a:p>
        </p:txBody>
      </p:sp>
      <p:sp>
        <p:nvSpPr>
          <p:cNvPr id="5" name="Rectangle 4"/>
          <p:cNvSpPr/>
          <p:nvPr/>
        </p:nvSpPr>
        <p:spPr>
          <a:xfrm>
            <a:off x="5410210" y="1447800"/>
            <a:ext cx="3657600" cy="3877985"/>
          </a:xfrm>
          <a:prstGeom prst="rect">
            <a:avLst/>
          </a:prstGeom>
          <a:ln>
            <a:solidFill>
              <a:schemeClr val="accent1"/>
            </a:solidFill>
          </a:ln>
        </p:spPr>
        <p:txBody>
          <a:bodyPr wrap="square">
            <a:spAutoFit/>
          </a:bodyPr>
          <a:lstStyle/>
          <a:p>
            <a:pPr algn="just"/>
            <a:r>
              <a:rPr lang="en-US" sz="2200" dirty="0"/>
              <a:t>The super keyword can also be used to invoke parent class method. It should be used if subclass contains the same method as parent class. In other words, it is used if method is overridden.</a:t>
            </a:r>
          </a:p>
          <a:p>
            <a:pPr algn="just"/>
            <a:endParaRPr lang="en-US" sz="2200" dirty="0"/>
          </a:p>
          <a:p>
            <a:pPr algn="just"/>
            <a:r>
              <a:rPr lang="en-US" sz="2200" dirty="0"/>
              <a:t>Output:</a:t>
            </a:r>
          </a:p>
          <a:p>
            <a:pPr algn="just"/>
            <a:r>
              <a:rPr lang="en-US" sz="2400" dirty="0"/>
              <a:t>eating... </a:t>
            </a:r>
          </a:p>
          <a:p>
            <a:pPr algn="just"/>
            <a:r>
              <a:rPr lang="en-US" sz="2400" dirty="0"/>
              <a:t>barking...</a:t>
            </a:r>
            <a:endParaRPr lang="en-US" sz="2200" dirty="0"/>
          </a:p>
        </p:txBody>
      </p:sp>
      <p:sp>
        <p:nvSpPr>
          <p:cNvPr id="6" name="Slide Number Placeholder 5"/>
          <p:cNvSpPr>
            <a:spLocks noGrp="1"/>
          </p:cNvSpPr>
          <p:nvPr>
            <p:ph type="sldNum" sz="quarter" idx="12"/>
          </p:nvPr>
        </p:nvSpPr>
        <p:spPr/>
        <p:txBody>
          <a:bodyPr/>
          <a:lstStyle/>
          <a:p>
            <a:fld id="{13100608-8ED5-4A2C-8828-75EF71D7C2DF}" type="slidenum">
              <a:rPr lang="en-US" smtClean="0"/>
              <a:t>12</a:t>
            </a:fld>
            <a:endParaRPr lang="en-US"/>
          </a:p>
        </p:txBody>
      </p:sp>
    </p:spTree>
    <p:extLst>
      <p:ext uri="{BB962C8B-B14F-4D97-AF65-F5344CB8AC3E}">
        <p14:creationId xmlns:p14="http://schemas.microsoft.com/office/powerpoint/2010/main" val="394436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In the above example Animal and Dog both classes have eat() method if we call eat() method from Dog class, it will call the eat() method of Dog class by default because priority is given to local.</a:t>
            </a:r>
          </a:p>
          <a:p>
            <a:pPr algn="just"/>
            <a:endParaRPr lang="en-US" sz="2600" dirty="0"/>
          </a:p>
          <a:p>
            <a:pPr algn="just"/>
            <a:r>
              <a:rPr lang="en-US" sz="2600" dirty="0"/>
              <a:t>To call the parent class method, we need to use super keyword.</a:t>
            </a:r>
          </a:p>
        </p:txBody>
      </p:sp>
      <p:sp>
        <p:nvSpPr>
          <p:cNvPr id="4" name="Title 1"/>
          <p:cNvSpPr>
            <a:spLocks noGrp="1"/>
          </p:cNvSpPr>
          <p:nvPr>
            <p:ph type="title"/>
          </p:nvPr>
        </p:nvSpPr>
        <p:spPr>
          <a:xfrm>
            <a:off x="457200" y="274638"/>
            <a:ext cx="8229600" cy="1143000"/>
          </a:xfrm>
        </p:spPr>
        <p:txBody>
          <a:bodyPr>
            <a:normAutofit fontScale="90000"/>
          </a:bodyPr>
          <a:lstStyle/>
          <a:p>
            <a:r>
              <a:rPr lang="en-US" dirty="0"/>
              <a:t>super can be used to invoke parent class method</a:t>
            </a:r>
          </a:p>
        </p:txBody>
      </p:sp>
      <p:sp>
        <p:nvSpPr>
          <p:cNvPr id="5" name="Slide Number Placeholder 4"/>
          <p:cNvSpPr>
            <a:spLocks noGrp="1"/>
          </p:cNvSpPr>
          <p:nvPr>
            <p:ph type="sldNum" sz="quarter" idx="12"/>
          </p:nvPr>
        </p:nvSpPr>
        <p:spPr/>
        <p:txBody>
          <a:bodyPr/>
          <a:lstStyle/>
          <a:p>
            <a:fld id="{13100608-8ED5-4A2C-8828-75EF71D7C2DF}" type="slidenum">
              <a:rPr lang="en-US" smtClean="0"/>
              <a:t>13</a:t>
            </a:fld>
            <a:endParaRPr lang="en-US"/>
          </a:p>
        </p:txBody>
      </p:sp>
    </p:spTree>
    <p:extLst>
      <p:ext uri="{BB962C8B-B14F-4D97-AF65-F5344CB8AC3E}">
        <p14:creationId xmlns:p14="http://schemas.microsoft.com/office/powerpoint/2010/main" val="1478795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super is used to invoke parent class constructor.</a:t>
            </a:r>
          </a:p>
        </p:txBody>
      </p:sp>
      <p:sp>
        <p:nvSpPr>
          <p:cNvPr id="4" name="Rectangle 3"/>
          <p:cNvSpPr/>
          <p:nvPr/>
        </p:nvSpPr>
        <p:spPr>
          <a:xfrm>
            <a:off x="152400" y="1443841"/>
            <a:ext cx="5943600" cy="4493538"/>
          </a:xfrm>
          <a:prstGeom prst="rect">
            <a:avLst/>
          </a:prstGeom>
          <a:ln>
            <a:solidFill>
              <a:schemeClr val="accent1"/>
            </a:solidFill>
          </a:ln>
        </p:spPr>
        <p:txBody>
          <a:bodyPr wrap="square">
            <a:spAutoFit/>
          </a:bodyPr>
          <a:lstStyle/>
          <a:p>
            <a:r>
              <a:rPr lang="en-US" sz="2200" b="1" dirty="0"/>
              <a:t>class</a:t>
            </a:r>
            <a:r>
              <a:rPr lang="en-US" sz="2200" dirty="0"/>
              <a:t> Animal{  </a:t>
            </a:r>
          </a:p>
          <a:p>
            <a:r>
              <a:rPr lang="en-US" sz="2200" dirty="0"/>
              <a:t>Animal(){</a:t>
            </a:r>
            <a:r>
              <a:rPr lang="en-US" sz="2200" dirty="0" err="1"/>
              <a:t>System.out.println</a:t>
            </a:r>
            <a:r>
              <a:rPr lang="en-US" sz="2200" dirty="0"/>
              <a:t>("animal is created");}  </a:t>
            </a:r>
          </a:p>
          <a:p>
            <a:r>
              <a:rPr lang="en-US" sz="2200" dirty="0"/>
              <a:t>}  </a:t>
            </a:r>
          </a:p>
          <a:p>
            <a:r>
              <a:rPr lang="en-US" sz="2200" b="1" dirty="0"/>
              <a:t>class</a:t>
            </a:r>
            <a:r>
              <a:rPr lang="en-US" sz="2200" dirty="0"/>
              <a:t> Dog </a:t>
            </a:r>
            <a:r>
              <a:rPr lang="en-US" sz="2200" b="1" dirty="0"/>
              <a:t>extends</a:t>
            </a:r>
            <a:r>
              <a:rPr lang="en-US" sz="2200" dirty="0"/>
              <a:t> Animal{  </a:t>
            </a:r>
          </a:p>
          <a:p>
            <a:r>
              <a:rPr lang="en-US" sz="2200" dirty="0"/>
              <a:t>Dog(){  </a:t>
            </a:r>
          </a:p>
          <a:p>
            <a:r>
              <a:rPr lang="en-US" sz="2200" b="1" dirty="0"/>
              <a:t>super</a:t>
            </a:r>
            <a:r>
              <a:rPr lang="en-US" sz="2200" dirty="0"/>
              <a:t>();  </a:t>
            </a:r>
          </a:p>
          <a:p>
            <a:r>
              <a:rPr lang="en-US" sz="2200" dirty="0" err="1"/>
              <a:t>System.out.println</a:t>
            </a:r>
            <a:r>
              <a:rPr lang="en-US" sz="2200" dirty="0"/>
              <a:t>("dog is created");  </a:t>
            </a:r>
          </a:p>
          <a:p>
            <a:r>
              <a:rPr lang="en-US" sz="2200" dirty="0"/>
              <a:t>}  </a:t>
            </a:r>
          </a:p>
          <a:p>
            <a:r>
              <a:rPr lang="en-US" sz="2200" dirty="0"/>
              <a:t>}  </a:t>
            </a:r>
          </a:p>
          <a:p>
            <a:r>
              <a:rPr lang="en-US" sz="2200" b="1" dirty="0"/>
              <a:t>class</a:t>
            </a:r>
            <a:r>
              <a:rPr lang="en-US" sz="2200" dirty="0"/>
              <a:t> TestSuper3{  </a:t>
            </a:r>
          </a:p>
          <a:p>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Dog d=</a:t>
            </a:r>
            <a:r>
              <a:rPr lang="en-US" sz="2200" b="1" dirty="0"/>
              <a:t>new</a:t>
            </a:r>
            <a:r>
              <a:rPr lang="en-US" sz="2200" dirty="0"/>
              <a:t> Dog();  </a:t>
            </a:r>
          </a:p>
          <a:p>
            <a:r>
              <a:rPr lang="en-US" sz="2200" dirty="0"/>
              <a:t>}}</a:t>
            </a:r>
          </a:p>
        </p:txBody>
      </p:sp>
      <p:sp>
        <p:nvSpPr>
          <p:cNvPr id="5" name="Rectangle 1"/>
          <p:cNvSpPr>
            <a:spLocks noChangeArrowheads="1"/>
          </p:cNvSpPr>
          <p:nvPr/>
        </p:nvSpPr>
        <p:spPr bwMode="auto">
          <a:xfrm>
            <a:off x="6179131" y="2921169"/>
            <a:ext cx="2819400" cy="11079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animal is created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dog is created</a:t>
            </a:r>
            <a:r>
              <a:rPr kumimoji="0" lang="en-US" sz="2200" b="0" i="0" u="none" strike="noStrike" cap="none" normalizeH="0" baseline="0" dirty="0">
                <a:ln>
                  <a:noFill/>
                </a:ln>
                <a:solidFill>
                  <a:schemeClr val="tx1"/>
                </a:solidFill>
                <a:effectLst/>
                <a:latin typeface="+mj-lt"/>
                <a:cs typeface="Arial" pitchFamily="34" charset="0"/>
              </a:rPr>
              <a:t> </a:t>
            </a:r>
          </a:p>
        </p:txBody>
      </p:sp>
      <p:sp>
        <p:nvSpPr>
          <p:cNvPr id="6" name="Slide Number Placeholder 5"/>
          <p:cNvSpPr>
            <a:spLocks noGrp="1"/>
          </p:cNvSpPr>
          <p:nvPr>
            <p:ph type="sldNum" sz="quarter" idx="12"/>
          </p:nvPr>
        </p:nvSpPr>
        <p:spPr/>
        <p:txBody>
          <a:bodyPr/>
          <a:lstStyle/>
          <a:p>
            <a:fld id="{13100608-8ED5-4A2C-8828-75EF71D7C2DF}" type="slidenum">
              <a:rPr lang="en-US" smtClean="0"/>
              <a:t>14</a:t>
            </a:fld>
            <a:endParaRPr lang="en-US"/>
          </a:p>
        </p:txBody>
      </p:sp>
    </p:spTree>
    <p:extLst>
      <p:ext uri="{BB962C8B-B14F-4D97-AF65-F5344CB8AC3E}">
        <p14:creationId xmlns:p14="http://schemas.microsoft.com/office/powerpoint/2010/main" val="1262311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Another example of super keyword where super() is provided by the compiler implicitly.</a:t>
            </a:r>
            <a:endParaRPr lang="en-US" sz="3200" dirty="0"/>
          </a:p>
        </p:txBody>
      </p:sp>
      <p:sp>
        <p:nvSpPr>
          <p:cNvPr id="3" name="Content Placeholder 2"/>
          <p:cNvSpPr>
            <a:spLocks noGrp="1"/>
          </p:cNvSpPr>
          <p:nvPr>
            <p:ph idx="1"/>
          </p:nvPr>
        </p:nvSpPr>
        <p:spPr/>
        <p:txBody>
          <a:bodyPr>
            <a:normAutofit/>
          </a:bodyPr>
          <a:lstStyle/>
          <a:p>
            <a:pPr algn="just"/>
            <a:r>
              <a:rPr lang="en-US" sz="2600" b="1" dirty="0"/>
              <a:t>Note: super() is added in each class constructor automatically by compiler if there is no super() or this().</a:t>
            </a:r>
          </a:p>
          <a:p>
            <a:pPr algn="just"/>
            <a:endParaRPr lang="en-US" sz="26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667000"/>
            <a:ext cx="828542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13100608-8ED5-4A2C-8828-75EF71D7C2DF}" type="slidenum">
              <a:rPr lang="en-US" smtClean="0"/>
              <a:t>15</a:t>
            </a:fld>
            <a:endParaRPr lang="en-US"/>
          </a:p>
        </p:txBody>
      </p:sp>
    </p:spTree>
    <p:extLst>
      <p:ext uri="{BB962C8B-B14F-4D97-AF65-F5344CB8AC3E}">
        <p14:creationId xmlns:p14="http://schemas.microsoft.com/office/powerpoint/2010/main" val="2746832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sz="3200" b="1" dirty="0"/>
              <a:t>Another example of super keyword where super() is provided by the compiler implicitly.</a:t>
            </a:r>
            <a:endParaRPr lang="en-US" sz="3200" dirty="0"/>
          </a:p>
        </p:txBody>
      </p:sp>
      <p:sp>
        <p:nvSpPr>
          <p:cNvPr id="5" name="Rectangle 4"/>
          <p:cNvSpPr/>
          <p:nvPr/>
        </p:nvSpPr>
        <p:spPr>
          <a:xfrm>
            <a:off x="304800" y="1582341"/>
            <a:ext cx="5943600" cy="4154984"/>
          </a:xfrm>
          <a:prstGeom prst="rect">
            <a:avLst/>
          </a:prstGeom>
          <a:ln>
            <a:solidFill>
              <a:schemeClr val="tx1"/>
            </a:solidFill>
          </a:ln>
        </p:spPr>
        <p:txBody>
          <a:bodyPr wrap="square">
            <a:spAutoFit/>
          </a:bodyPr>
          <a:lstStyle/>
          <a:p>
            <a:r>
              <a:rPr lang="en-US" sz="2200" b="1" dirty="0"/>
              <a:t>class</a:t>
            </a:r>
            <a:r>
              <a:rPr lang="en-US" sz="2200" dirty="0"/>
              <a:t> Animal{  </a:t>
            </a:r>
          </a:p>
          <a:p>
            <a:r>
              <a:rPr lang="en-US" sz="2200" dirty="0"/>
              <a:t>Animal(){</a:t>
            </a:r>
            <a:r>
              <a:rPr lang="en-US" sz="2200" dirty="0" err="1"/>
              <a:t>System.out.println</a:t>
            </a:r>
            <a:r>
              <a:rPr lang="en-US" sz="2200" dirty="0"/>
              <a:t>("animal is created");}  </a:t>
            </a:r>
          </a:p>
          <a:p>
            <a:r>
              <a:rPr lang="en-US" sz="2200" dirty="0"/>
              <a:t>}  </a:t>
            </a:r>
          </a:p>
          <a:p>
            <a:r>
              <a:rPr lang="en-US" sz="2200" b="1" dirty="0"/>
              <a:t>class</a:t>
            </a:r>
            <a:r>
              <a:rPr lang="en-US" sz="2200" dirty="0"/>
              <a:t> Dog </a:t>
            </a:r>
            <a:r>
              <a:rPr lang="en-US" sz="2200" b="1" dirty="0"/>
              <a:t>extends</a:t>
            </a:r>
            <a:r>
              <a:rPr lang="en-US" sz="2200" dirty="0"/>
              <a:t> Animal{  </a:t>
            </a:r>
          </a:p>
          <a:p>
            <a:r>
              <a:rPr lang="en-US" sz="2200" dirty="0"/>
              <a:t>Dog(){  </a:t>
            </a:r>
          </a:p>
          <a:p>
            <a:r>
              <a:rPr lang="en-US" sz="2200" dirty="0" err="1"/>
              <a:t>System.out.println</a:t>
            </a:r>
            <a:r>
              <a:rPr lang="en-US" sz="2200" dirty="0"/>
              <a:t>("dog is created");  </a:t>
            </a:r>
          </a:p>
          <a:p>
            <a:r>
              <a:rPr lang="en-US" sz="2200" dirty="0"/>
              <a:t>}  </a:t>
            </a:r>
          </a:p>
          <a:p>
            <a:r>
              <a:rPr lang="en-US" sz="2200" dirty="0"/>
              <a:t>}  </a:t>
            </a:r>
          </a:p>
          <a:p>
            <a:r>
              <a:rPr lang="en-US" sz="2200" b="1" dirty="0"/>
              <a:t>class</a:t>
            </a:r>
            <a:r>
              <a:rPr lang="en-US" sz="2200" dirty="0"/>
              <a:t> TestSuper4{  </a:t>
            </a:r>
          </a:p>
          <a:p>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Dog d=</a:t>
            </a:r>
            <a:r>
              <a:rPr lang="en-US" sz="2200" b="1" dirty="0"/>
              <a:t>new</a:t>
            </a:r>
            <a:r>
              <a:rPr lang="en-US" sz="2200" dirty="0"/>
              <a:t> Dog();  </a:t>
            </a:r>
          </a:p>
          <a:p>
            <a:r>
              <a:rPr lang="en-US" sz="2200" dirty="0"/>
              <a:t>}} </a:t>
            </a:r>
          </a:p>
        </p:txBody>
      </p:sp>
      <p:sp>
        <p:nvSpPr>
          <p:cNvPr id="6" name="Rectangle 1"/>
          <p:cNvSpPr>
            <a:spLocks noChangeArrowheads="1"/>
          </p:cNvSpPr>
          <p:nvPr/>
        </p:nvSpPr>
        <p:spPr bwMode="auto">
          <a:xfrm>
            <a:off x="6359241" y="2667255"/>
            <a:ext cx="2590800" cy="15696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a:solidFill>
                <a:srgbClr val="000000"/>
              </a:solidFill>
              <a:latin typeface="+mj-lt"/>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cs typeface="Arial" pitchFamily="34" charset="0"/>
              </a:rPr>
              <a:t>animal is created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cs typeface="Arial" pitchFamily="34" charset="0"/>
              </a:rPr>
              <a:t>dog is created</a:t>
            </a:r>
            <a:r>
              <a:rPr kumimoji="0" lang="en-US" sz="2400" b="0" i="0" u="none" strike="noStrike" cap="none" normalizeH="0" baseline="0" dirty="0">
                <a:ln>
                  <a:noFill/>
                </a:ln>
                <a:solidFill>
                  <a:schemeClr val="tx1"/>
                </a:solidFill>
                <a:effectLst/>
                <a:latin typeface="+mj-lt"/>
                <a:cs typeface="Arial" pitchFamily="34" charset="0"/>
              </a:rPr>
              <a:t> </a:t>
            </a:r>
          </a:p>
        </p:txBody>
      </p:sp>
      <p:sp>
        <p:nvSpPr>
          <p:cNvPr id="7" name="Slide Number Placeholder 6"/>
          <p:cNvSpPr>
            <a:spLocks noGrp="1"/>
          </p:cNvSpPr>
          <p:nvPr>
            <p:ph type="sldNum" sz="quarter" idx="12"/>
          </p:nvPr>
        </p:nvSpPr>
        <p:spPr/>
        <p:txBody>
          <a:bodyPr/>
          <a:lstStyle/>
          <a:p>
            <a:fld id="{13100608-8ED5-4A2C-8828-75EF71D7C2DF}" type="slidenum">
              <a:rPr lang="en-US" smtClean="0"/>
              <a:t>16</a:t>
            </a:fld>
            <a:endParaRPr lang="en-US"/>
          </a:p>
        </p:txBody>
      </p:sp>
    </p:spTree>
    <p:extLst>
      <p:ext uri="{BB962C8B-B14F-4D97-AF65-F5344CB8AC3E}">
        <p14:creationId xmlns:p14="http://schemas.microsoft.com/office/powerpoint/2010/main" val="4290179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11162"/>
          </a:xfrm>
        </p:spPr>
        <p:txBody>
          <a:bodyPr>
            <a:normAutofit fontScale="90000"/>
          </a:bodyPr>
          <a:lstStyle/>
          <a:p>
            <a:r>
              <a:rPr lang="en-US" dirty="0"/>
              <a:t>Super example: real use</a:t>
            </a:r>
          </a:p>
        </p:txBody>
      </p:sp>
      <p:sp>
        <p:nvSpPr>
          <p:cNvPr id="4" name="Rectangle 3"/>
          <p:cNvSpPr/>
          <p:nvPr/>
        </p:nvSpPr>
        <p:spPr>
          <a:xfrm>
            <a:off x="27710" y="336995"/>
            <a:ext cx="6477000" cy="6555641"/>
          </a:xfrm>
          <a:prstGeom prst="rect">
            <a:avLst/>
          </a:prstGeom>
          <a:ln>
            <a:solidFill>
              <a:schemeClr val="tx1"/>
            </a:solidFill>
          </a:ln>
        </p:spPr>
        <p:txBody>
          <a:bodyPr wrap="square">
            <a:spAutoFit/>
          </a:bodyPr>
          <a:lstStyle/>
          <a:p>
            <a:r>
              <a:rPr lang="en-US" sz="2100" b="1" dirty="0"/>
              <a:t>class</a:t>
            </a:r>
            <a:r>
              <a:rPr lang="en-US" sz="2100" dirty="0"/>
              <a:t> Person{  </a:t>
            </a:r>
          </a:p>
          <a:p>
            <a:r>
              <a:rPr lang="en-US" sz="2100" b="1" dirty="0"/>
              <a:t>   int</a:t>
            </a:r>
            <a:r>
              <a:rPr lang="en-US" sz="2100" dirty="0"/>
              <a:t> id;  </a:t>
            </a:r>
          </a:p>
          <a:p>
            <a:r>
              <a:rPr lang="en-US" sz="2100" dirty="0"/>
              <a:t>   String name;  </a:t>
            </a:r>
          </a:p>
          <a:p>
            <a:r>
              <a:rPr lang="en-US" sz="2100" dirty="0"/>
              <a:t>   Person(</a:t>
            </a:r>
            <a:r>
              <a:rPr lang="en-US" sz="2100" b="1" dirty="0"/>
              <a:t>int</a:t>
            </a:r>
            <a:r>
              <a:rPr lang="en-US" sz="2100" dirty="0"/>
              <a:t> </a:t>
            </a:r>
            <a:r>
              <a:rPr lang="en-US" sz="2100" dirty="0" err="1"/>
              <a:t>id,String</a:t>
            </a:r>
            <a:r>
              <a:rPr lang="en-US" sz="2100" dirty="0"/>
              <a:t> name){  </a:t>
            </a:r>
          </a:p>
          <a:p>
            <a:r>
              <a:rPr lang="en-US" sz="2100" b="1" dirty="0"/>
              <a:t>        this</a:t>
            </a:r>
            <a:r>
              <a:rPr lang="en-US" sz="2100" dirty="0"/>
              <a:t>.id=id;  </a:t>
            </a:r>
          </a:p>
          <a:p>
            <a:r>
              <a:rPr lang="en-US" sz="2100" b="1" dirty="0"/>
              <a:t>        this</a:t>
            </a:r>
            <a:r>
              <a:rPr lang="en-US" sz="2100" dirty="0"/>
              <a:t>.name=name;  </a:t>
            </a:r>
          </a:p>
          <a:p>
            <a:r>
              <a:rPr lang="en-US" sz="2100" dirty="0"/>
              <a:t>}  }  </a:t>
            </a:r>
          </a:p>
          <a:p>
            <a:r>
              <a:rPr lang="en-US" sz="2100" b="1" dirty="0"/>
              <a:t>class</a:t>
            </a:r>
            <a:r>
              <a:rPr lang="en-US" sz="2100" dirty="0"/>
              <a:t> </a:t>
            </a:r>
            <a:r>
              <a:rPr lang="en-US" sz="2100" dirty="0" err="1"/>
              <a:t>Emp</a:t>
            </a:r>
            <a:r>
              <a:rPr lang="en-US" sz="2100" dirty="0"/>
              <a:t> </a:t>
            </a:r>
            <a:r>
              <a:rPr lang="en-US" sz="2100" b="1" dirty="0"/>
              <a:t>extends</a:t>
            </a:r>
            <a:r>
              <a:rPr lang="en-US" sz="2100" dirty="0"/>
              <a:t> Person{  </a:t>
            </a:r>
          </a:p>
          <a:p>
            <a:r>
              <a:rPr lang="en-US" sz="2100" b="1" dirty="0"/>
              <a:t>    float</a:t>
            </a:r>
            <a:r>
              <a:rPr lang="en-US" sz="2100" dirty="0"/>
              <a:t> salary;  </a:t>
            </a:r>
          </a:p>
          <a:p>
            <a:r>
              <a:rPr lang="en-US" sz="2100" dirty="0"/>
              <a:t>    Emp(</a:t>
            </a:r>
            <a:r>
              <a:rPr lang="en-US" sz="2100" b="1" dirty="0"/>
              <a:t>int</a:t>
            </a:r>
            <a:r>
              <a:rPr lang="en-US" sz="2100" dirty="0"/>
              <a:t> </a:t>
            </a:r>
            <a:r>
              <a:rPr lang="en-US" sz="2100" dirty="0" err="1"/>
              <a:t>id,String</a:t>
            </a:r>
            <a:r>
              <a:rPr lang="en-US" sz="2100" dirty="0"/>
              <a:t> </a:t>
            </a:r>
            <a:r>
              <a:rPr lang="en-US" sz="2100" dirty="0" err="1"/>
              <a:t>name,</a:t>
            </a:r>
            <a:r>
              <a:rPr lang="en-US" sz="2100" b="1" dirty="0" err="1"/>
              <a:t>float</a:t>
            </a:r>
            <a:r>
              <a:rPr lang="en-US" sz="2100" dirty="0"/>
              <a:t> salary){  </a:t>
            </a:r>
          </a:p>
          <a:p>
            <a:r>
              <a:rPr lang="en-US" sz="2100" b="1" dirty="0"/>
              <a:t>         super</a:t>
            </a:r>
            <a:r>
              <a:rPr lang="en-US" sz="2100" dirty="0"/>
              <a:t>(</a:t>
            </a:r>
            <a:r>
              <a:rPr lang="en-US" sz="2100" dirty="0" err="1"/>
              <a:t>id,name</a:t>
            </a:r>
            <a:r>
              <a:rPr lang="en-US" sz="2100" dirty="0"/>
              <a:t>);//reusing parent constructor  </a:t>
            </a:r>
          </a:p>
          <a:p>
            <a:r>
              <a:rPr lang="en-US" sz="2100" b="1" dirty="0"/>
              <a:t>         </a:t>
            </a:r>
            <a:r>
              <a:rPr lang="en-US" sz="2100" b="1" dirty="0" err="1"/>
              <a:t>this</a:t>
            </a:r>
            <a:r>
              <a:rPr lang="en-US" sz="2100" dirty="0" err="1"/>
              <a:t>.salary</a:t>
            </a:r>
            <a:r>
              <a:rPr lang="en-US" sz="2100" dirty="0"/>
              <a:t>=salary;  </a:t>
            </a:r>
          </a:p>
          <a:p>
            <a:r>
              <a:rPr lang="en-US" sz="2100" dirty="0"/>
              <a:t>}  </a:t>
            </a:r>
          </a:p>
          <a:p>
            <a:r>
              <a:rPr lang="en-US" sz="2100" b="1" dirty="0"/>
              <a:t>void</a:t>
            </a:r>
            <a:r>
              <a:rPr lang="en-US" sz="2100" dirty="0"/>
              <a:t> display(){</a:t>
            </a:r>
            <a:r>
              <a:rPr lang="en-US" sz="2100" dirty="0" err="1"/>
              <a:t>System.out.println</a:t>
            </a:r>
            <a:r>
              <a:rPr lang="en-US" sz="2100" dirty="0"/>
              <a:t>(id+" "+name+" "+salary);}  }  </a:t>
            </a:r>
          </a:p>
          <a:p>
            <a:r>
              <a:rPr lang="en-US" sz="2100" b="1" dirty="0"/>
              <a:t>class</a:t>
            </a:r>
            <a:r>
              <a:rPr lang="en-US" sz="2100" dirty="0"/>
              <a:t> TestSuper5{  </a:t>
            </a:r>
          </a:p>
          <a:p>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err="1"/>
              <a:t>Emp</a:t>
            </a:r>
            <a:r>
              <a:rPr lang="en-US" sz="2100" dirty="0"/>
              <a:t> e1=</a:t>
            </a:r>
            <a:r>
              <a:rPr lang="en-US" sz="2100" b="1" dirty="0"/>
              <a:t>new</a:t>
            </a:r>
            <a:r>
              <a:rPr lang="en-US" sz="2100" dirty="0"/>
              <a:t> </a:t>
            </a:r>
            <a:r>
              <a:rPr lang="en-US" sz="2100" dirty="0" err="1"/>
              <a:t>Emp</a:t>
            </a:r>
            <a:r>
              <a:rPr lang="en-US" sz="2100" dirty="0"/>
              <a:t>(1,"ankit",45000);  </a:t>
            </a:r>
          </a:p>
          <a:p>
            <a:r>
              <a:rPr lang="en-US" sz="2100" dirty="0"/>
              <a:t>e1.display();  </a:t>
            </a:r>
          </a:p>
          <a:p>
            <a:r>
              <a:rPr lang="en-US" sz="2100" dirty="0"/>
              <a:t>}}</a:t>
            </a:r>
          </a:p>
        </p:txBody>
      </p:sp>
      <p:sp>
        <p:nvSpPr>
          <p:cNvPr id="5" name="Rectangle 1"/>
          <p:cNvSpPr>
            <a:spLocks noChangeArrowheads="1"/>
          </p:cNvSpPr>
          <p:nvPr/>
        </p:nvSpPr>
        <p:spPr bwMode="auto">
          <a:xfrm>
            <a:off x="6851080" y="513282"/>
            <a:ext cx="1872629" cy="7386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1 </a:t>
            </a:r>
            <a:r>
              <a:rPr kumimoji="0" lang="en-US" sz="2100" b="0" i="0" u="none" strike="noStrike" cap="none" normalizeH="0" baseline="0" dirty="0" err="1">
                <a:ln>
                  <a:noFill/>
                </a:ln>
                <a:solidFill>
                  <a:srgbClr val="000000"/>
                </a:solidFill>
                <a:effectLst/>
                <a:latin typeface="Arial Unicode MS" pitchFamily="34" charset="-128"/>
                <a:cs typeface="Arial" pitchFamily="34" charset="0"/>
              </a:rPr>
              <a:t>ankit</a:t>
            </a:r>
            <a:r>
              <a:rPr kumimoji="0" lang="en-US" sz="2100" b="0" i="0" u="none" strike="noStrike" cap="none" normalizeH="0" baseline="0" dirty="0">
                <a:ln>
                  <a:noFill/>
                </a:ln>
                <a:solidFill>
                  <a:srgbClr val="000000"/>
                </a:solidFill>
                <a:effectLst/>
                <a:latin typeface="Arial Unicode MS" pitchFamily="34" charset="-128"/>
                <a:cs typeface="Arial" pitchFamily="34" charset="0"/>
              </a:rPr>
              <a:t> 45000</a:t>
            </a:r>
            <a:r>
              <a:rPr kumimoji="0" lang="en-US" sz="2100" b="0" i="0" u="none" strike="noStrike" cap="none" normalizeH="0" baseline="0" dirty="0">
                <a:ln>
                  <a:noFill/>
                </a:ln>
                <a:solidFill>
                  <a:schemeClr val="tx1"/>
                </a:solidFill>
                <a:effectLst/>
                <a:latin typeface="Arial" pitchFamily="34" charset="0"/>
                <a:cs typeface="Arial" pitchFamily="34" charset="0"/>
              </a:rPr>
              <a:t> </a:t>
            </a:r>
          </a:p>
        </p:txBody>
      </p:sp>
      <p:sp>
        <p:nvSpPr>
          <p:cNvPr id="6" name="Rectangle 5"/>
          <p:cNvSpPr/>
          <p:nvPr/>
        </p:nvSpPr>
        <p:spPr>
          <a:xfrm>
            <a:off x="6622476" y="1302320"/>
            <a:ext cx="2438400" cy="5509200"/>
          </a:xfrm>
          <a:prstGeom prst="rect">
            <a:avLst/>
          </a:prstGeom>
          <a:ln>
            <a:solidFill>
              <a:schemeClr val="tx1"/>
            </a:solidFill>
          </a:ln>
        </p:spPr>
        <p:txBody>
          <a:bodyPr wrap="square">
            <a:spAutoFit/>
          </a:bodyPr>
          <a:lstStyle/>
          <a:p>
            <a:pPr algn="just"/>
            <a:r>
              <a:rPr lang="en-US" sz="2200" dirty="0"/>
              <a:t>The real use of super keyword. Here, </a:t>
            </a:r>
            <a:r>
              <a:rPr lang="en-US" sz="2200" dirty="0" err="1"/>
              <a:t>Emp</a:t>
            </a:r>
            <a:r>
              <a:rPr lang="en-US" sz="2200" dirty="0"/>
              <a:t> class inherits Person class so all the properties of Person will be inherited to </a:t>
            </a:r>
            <a:r>
              <a:rPr lang="en-US" sz="2200" dirty="0" err="1"/>
              <a:t>Emp</a:t>
            </a:r>
            <a:r>
              <a:rPr lang="en-US" sz="2200" dirty="0"/>
              <a:t> by default. To initialize all the property, we are using parent class constructor from child class. In such way, we are reusing the parent class constructor.</a:t>
            </a:r>
          </a:p>
        </p:txBody>
      </p:sp>
      <p:sp>
        <p:nvSpPr>
          <p:cNvPr id="7" name="Slide Number Placeholder 6"/>
          <p:cNvSpPr>
            <a:spLocks noGrp="1"/>
          </p:cNvSpPr>
          <p:nvPr>
            <p:ph type="sldNum" sz="quarter" idx="12"/>
          </p:nvPr>
        </p:nvSpPr>
        <p:spPr/>
        <p:txBody>
          <a:bodyPr/>
          <a:lstStyle/>
          <a:p>
            <a:fld id="{13100608-8ED5-4A2C-8828-75EF71D7C2DF}" type="slidenum">
              <a:rPr lang="en-US" smtClean="0"/>
              <a:t>17</a:t>
            </a:fld>
            <a:endParaRPr lang="en-US"/>
          </a:p>
        </p:txBody>
      </p:sp>
    </p:spTree>
    <p:extLst>
      <p:ext uri="{BB962C8B-B14F-4D97-AF65-F5344CB8AC3E}">
        <p14:creationId xmlns:p14="http://schemas.microsoft.com/office/powerpoint/2010/main" val="2025067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When Constructors Are Called in Multilevel Inheritance</a:t>
            </a:r>
          </a:p>
        </p:txBody>
      </p:sp>
      <p:sp>
        <p:nvSpPr>
          <p:cNvPr id="3" name="Content Placeholder 2"/>
          <p:cNvSpPr>
            <a:spLocks noGrp="1"/>
          </p:cNvSpPr>
          <p:nvPr>
            <p:ph idx="1"/>
          </p:nvPr>
        </p:nvSpPr>
        <p:spPr/>
        <p:txBody>
          <a:bodyPr>
            <a:normAutofit/>
          </a:bodyPr>
          <a:lstStyle/>
          <a:p>
            <a:pPr algn="just"/>
            <a:r>
              <a:rPr lang="en-US" sz="2600" dirty="0"/>
              <a:t>in a class hierarchy, constructors are called in order of derivation, from superclass to subclass. </a:t>
            </a:r>
          </a:p>
          <a:p>
            <a:pPr algn="just"/>
            <a:endParaRPr lang="en-US" sz="2600" dirty="0"/>
          </a:p>
          <a:p>
            <a:pPr algn="just"/>
            <a:r>
              <a:rPr lang="en-US" sz="2600" dirty="0"/>
              <a:t>Further, since super( ) must be the first statement executed in a subclass’ constructor, this order is the same whether or not super( ) is used. If super( ) is not used, then the default or parameter less constructor of each superclass will be executed. </a:t>
            </a:r>
          </a:p>
          <a:p>
            <a:pPr algn="just"/>
            <a:r>
              <a:rPr lang="en-US" sz="2600" dirty="0"/>
              <a:t>Example: Next slide</a:t>
            </a:r>
          </a:p>
        </p:txBody>
      </p:sp>
      <p:sp>
        <p:nvSpPr>
          <p:cNvPr id="4" name="Slide Number Placeholder 3"/>
          <p:cNvSpPr>
            <a:spLocks noGrp="1"/>
          </p:cNvSpPr>
          <p:nvPr>
            <p:ph type="sldNum" sz="quarter" idx="12"/>
          </p:nvPr>
        </p:nvSpPr>
        <p:spPr/>
        <p:txBody>
          <a:bodyPr/>
          <a:lstStyle/>
          <a:p>
            <a:fld id="{13100608-8ED5-4A2C-8828-75EF71D7C2DF}" type="slidenum">
              <a:rPr lang="en-US" smtClean="0"/>
              <a:t>18</a:t>
            </a:fld>
            <a:endParaRPr lang="en-US"/>
          </a:p>
        </p:txBody>
      </p:sp>
    </p:spTree>
    <p:extLst>
      <p:ext uri="{BB962C8B-B14F-4D97-AF65-F5344CB8AC3E}">
        <p14:creationId xmlns:p14="http://schemas.microsoft.com/office/powerpoint/2010/main" val="2882861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3100608-8ED5-4A2C-8828-75EF71D7C2DF}" type="slidenum">
              <a:rPr lang="en-US" smtClean="0"/>
              <a:t>19</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8541"/>
            <a:ext cx="7467599" cy="677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41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A Superclass Variable Can Reference a Subclass Object</a:t>
            </a:r>
          </a:p>
        </p:txBody>
      </p:sp>
      <p:sp>
        <p:nvSpPr>
          <p:cNvPr id="3" name="Content Placeholder 2"/>
          <p:cNvSpPr>
            <a:spLocks noGrp="1"/>
          </p:cNvSpPr>
          <p:nvPr>
            <p:ph idx="1"/>
          </p:nvPr>
        </p:nvSpPr>
        <p:spPr/>
        <p:txBody>
          <a:bodyPr>
            <a:normAutofit/>
          </a:bodyPr>
          <a:lstStyle/>
          <a:p>
            <a:pPr algn="just"/>
            <a:r>
              <a:rPr lang="en-US" sz="2600" dirty="0"/>
              <a:t>A reference variable of a superclass can be assigned a reference to any subclass derived from that superclass.</a:t>
            </a:r>
          </a:p>
          <a:p>
            <a:pPr algn="just"/>
            <a:endParaRPr lang="en-US" sz="2600" dirty="0"/>
          </a:p>
          <a:p>
            <a:pPr algn="just"/>
            <a:r>
              <a:rPr lang="en-US" sz="2600" dirty="0"/>
              <a:t>Here, </a:t>
            </a:r>
            <a:r>
              <a:rPr lang="en-US" sz="2600" b="1" dirty="0" err="1"/>
              <a:t>weightbox</a:t>
            </a:r>
            <a:r>
              <a:rPr lang="en-US" sz="2600" dirty="0"/>
              <a:t> is a reference to </a:t>
            </a:r>
            <a:r>
              <a:rPr lang="en-US" sz="2600" b="1" dirty="0" err="1"/>
              <a:t>BoxWeight</a:t>
            </a:r>
            <a:r>
              <a:rPr lang="en-US" sz="2600" dirty="0"/>
              <a:t> objects, and </a:t>
            </a:r>
            <a:r>
              <a:rPr lang="en-US" sz="2600" b="1" dirty="0" err="1"/>
              <a:t>plainbox</a:t>
            </a:r>
            <a:r>
              <a:rPr lang="en-US" sz="2600" b="1" dirty="0"/>
              <a:t> </a:t>
            </a:r>
            <a:r>
              <a:rPr lang="en-US" sz="2600" dirty="0"/>
              <a:t>is a reference to </a:t>
            </a:r>
            <a:r>
              <a:rPr lang="en-US" sz="2600" b="1" dirty="0"/>
              <a:t>Box </a:t>
            </a:r>
            <a:r>
              <a:rPr lang="en-US" sz="2600" dirty="0"/>
              <a:t>objects. Since </a:t>
            </a:r>
            <a:r>
              <a:rPr lang="en-US" sz="2600" b="1" dirty="0" err="1"/>
              <a:t>BoxWeight</a:t>
            </a:r>
            <a:r>
              <a:rPr lang="en-US" sz="2600" dirty="0"/>
              <a:t> is a subclass of </a:t>
            </a:r>
            <a:r>
              <a:rPr lang="en-US" sz="2600" b="1" dirty="0"/>
              <a:t>Box</a:t>
            </a:r>
            <a:r>
              <a:rPr lang="en-US" sz="2600" dirty="0"/>
              <a:t>, it is permissible to assign </a:t>
            </a:r>
            <a:r>
              <a:rPr lang="en-US" sz="2600" b="1" dirty="0" err="1"/>
              <a:t>plainbox</a:t>
            </a:r>
            <a:r>
              <a:rPr lang="en-US" sz="2600" dirty="0"/>
              <a:t> a reference to the </a:t>
            </a:r>
            <a:r>
              <a:rPr lang="en-US" sz="2600" b="1" dirty="0" err="1"/>
              <a:t>weightbox</a:t>
            </a:r>
            <a:r>
              <a:rPr lang="en-US" sz="2600" dirty="0"/>
              <a:t> object.  </a:t>
            </a:r>
          </a:p>
          <a:p>
            <a:pPr algn="just"/>
            <a:endParaRPr lang="en-US" sz="2600" dirty="0"/>
          </a:p>
        </p:txBody>
      </p:sp>
      <p:sp>
        <p:nvSpPr>
          <p:cNvPr id="4" name="Slide Number Placeholder 3"/>
          <p:cNvSpPr>
            <a:spLocks noGrp="1"/>
          </p:cNvSpPr>
          <p:nvPr>
            <p:ph type="sldNum" sz="quarter" idx="12"/>
          </p:nvPr>
        </p:nvSpPr>
        <p:spPr/>
        <p:txBody>
          <a:bodyPr/>
          <a:lstStyle/>
          <a:p>
            <a:fld id="{13100608-8ED5-4A2C-8828-75EF71D7C2DF}" type="slidenum">
              <a:rPr lang="en-US" smtClean="0"/>
              <a:t>2</a:t>
            </a:fld>
            <a:endParaRPr lang="en-US"/>
          </a:p>
        </p:txBody>
      </p:sp>
    </p:spTree>
    <p:extLst>
      <p:ext uri="{BB962C8B-B14F-4D97-AF65-F5344CB8AC3E}">
        <p14:creationId xmlns:p14="http://schemas.microsoft.com/office/powerpoint/2010/main" val="3231260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3100608-8ED5-4A2C-8828-75EF71D7C2DF}" type="slidenum">
              <a:rPr lang="en-US" smtClean="0"/>
              <a:t>20</a:t>
            </a:fld>
            <a:endParaRPr lang="en-US"/>
          </a:p>
        </p:txBody>
      </p:sp>
      <p:sp>
        <p:nvSpPr>
          <p:cNvPr id="5" name="Rectangle 4"/>
          <p:cNvSpPr/>
          <p:nvPr/>
        </p:nvSpPr>
        <p:spPr>
          <a:xfrm>
            <a:off x="2133600" y="2133600"/>
            <a:ext cx="5791200" cy="1938992"/>
          </a:xfrm>
          <a:prstGeom prst="rect">
            <a:avLst/>
          </a:prstGeom>
        </p:spPr>
        <p:txBody>
          <a:bodyPr wrap="square">
            <a:spAutoFit/>
          </a:bodyPr>
          <a:lstStyle/>
          <a:p>
            <a:r>
              <a:rPr lang="en-US" sz="2400" dirty="0"/>
              <a:t>The output from this program is shown here:</a:t>
            </a:r>
          </a:p>
          <a:p>
            <a:r>
              <a:rPr lang="en-US" sz="2400" dirty="0"/>
              <a:t> </a:t>
            </a:r>
          </a:p>
          <a:p>
            <a:r>
              <a:rPr lang="en-US" sz="2400" dirty="0"/>
              <a:t>Inside A's constructor </a:t>
            </a:r>
          </a:p>
          <a:p>
            <a:r>
              <a:rPr lang="en-US" sz="2400" dirty="0"/>
              <a:t>Inside B's constructor </a:t>
            </a:r>
          </a:p>
          <a:p>
            <a:r>
              <a:rPr lang="en-US" sz="2400" dirty="0"/>
              <a:t>Inside C's constructor </a:t>
            </a:r>
          </a:p>
        </p:txBody>
      </p:sp>
      <p:sp>
        <p:nvSpPr>
          <p:cNvPr id="6" name="Title 1"/>
          <p:cNvSpPr>
            <a:spLocks noGrp="1"/>
          </p:cNvSpPr>
          <p:nvPr>
            <p:ph type="title"/>
          </p:nvPr>
        </p:nvSpPr>
        <p:spPr>
          <a:xfrm>
            <a:off x="457200" y="274638"/>
            <a:ext cx="8229600" cy="1143000"/>
          </a:xfrm>
        </p:spPr>
        <p:txBody>
          <a:bodyPr>
            <a:noAutofit/>
          </a:bodyPr>
          <a:lstStyle/>
          <a:p>
            <a:r>
              <a:rPr lang="en-US" sz="3600" b="1" dirty="0"/>
              <a:t>When Constructors Are Called in Multilevel Inheritance</a:t>
            </a:r>
          </a:p>
        </p:txBody>
      </p:sp>
    </p:spTree>
    <p:extLst>
      <p:ext uri="{BB962C8B-B14F-4D97-AF65-F5344CB8AC3E}">
        <p14:creationId xmlns:p14="http://schemas.microsoft.com/office/powerpoint/2010/main" val="1427341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Abstract Classes </a:t>
            </a:r>
          </a:p>
        </p:txBody>
      </p:sp>
      <p:sp>
        <p:nvSpPr>
          <p:cNvPr id="3" name="Content Placeholder 2"/>
          <p:cNvSpPr>
            <a:spLocks noGrp="1"/>
          </p:cNvSpPr>
          <p:nvPr>
            <p:ph idx="1"/>
          </p:nvPr>
        </p:nvSpPr>
        <p:spPr/>
        <p:txBody>
          <a:bodyPr>
            <a:normAutofit/>
          </a:bodyPr>
          <a:lstStyle/>
          <a:p>
            <a:pPr algn="just"/>
            <a:r>
              <a:rPr lang="en-US" sz="2600" dirty="0"/>
              <a:t>There are situations in which you will want to define a superclass that declares the structure of a given abstraction without providing a complete implementation of every method. </a:t>
            </a:r>
          </a:p>
          <a:p>
            <a:pPr algn="just"/>
            <a:endParaRPr lang="en-US" sz="2600" dirty="0"/>
          </a:p>
          <a:p>
            <a:pPr algn="just"/>
            <a:r>
              <a:rPr lang="en-US" sz="2600" dirty="0"/>
              <a:t>That is, sometimes you will want to create a superclass that only defines a generalized form that will be shared by all of its subclasses, leaving it to each subclass to fill in the details. Such a class determines the nature of the methods that the subclasses must implement. </a:t>
            </a:r>
          </a:p>
        </p:txBody>
      </p:sp>
      <p:sp>
        <p:nvSpPr>
          <p:cNvPr id="4" name="Slide Number Placeholder 3"/>
          <p:cNvSpPr>
            <a:spLocks noGrp="1"/>
          </p:cNvSpPr>
          <p:nvPr>
            <p:ph type="sldNum" sz="quarter" idx="12"/>
          </p:nvPr>
        </p:nvSpPr>
        <p:spPr/>
        <p:txBody>
          <a:bodyPr/>
          <a:lstStyle/>
          <a:p>
            <a:fld id="{13100608-8ED5-4A2C-8828-75EF71D7C2DF}" type="slidenum">
              <a:rPr lang="en-US" smtClean="0"/>
              <a:t>21</a:t>
            </a:fld>
            <a:endParaRPr lang="en-US"/>
          </a:p>
        </p:txBody>
      </p:sp>
    </p:spTree>
    <p:extLst>
      <p:ext uri="{BB962C8B-B14F-4D97-AF65-F5344CB8AC3E}">
        <p14:creationId xmlns:p14="http://schemas.microsoft.com/office/powerpoint/2010/main" val="1020828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One way this situation can occur is when a superclass is unable to create a meaningful implementation for a method. </a:t>
            </a:r>
          </a:p>
          <a:p>
            <a:pPr algn="just"/>
            <a:endParaRPr lang="en-US" sz="2600" dirty="0"/>
          </a:p>
          <a:p>
            <a:pPr algn="just"/>
            <a:r>
              <a:rPr lang="en-US" sz="2600" dirty="0"/>
              <a:t>A class that is declared with abstract keyword, is known as abstract class in java. It can have abstract and non-abstract methods (method with body).</a:t>
            </a:r>
          </a:p>
          <a:p>
            <a:pPr algn="just"/>
            <a:endParaRPr lang="en-US" sz="2600" dirty="0"/>
          </a:p>
        </p:txBody>
      </p:sp>
      <p:sp>
        <p:nvSpPr>
          <p:cNvPr id="4" name="Slide Number Placeholder 3"/>
          <p:cNvSpPr>
            <a:spLocks noGrp="1"/>
          </p:cNvSpPr>
          <p:nvPr>
            <p:ph type="sldNum" sz="quarter" idx="12"/>
          </p:nvPr>
        </p:nvSpPr>
        <p:spPr/>
        <p:txBody>
          <a:bodyPr/>
          <a:lstStyle/>
          <a:p>
            <a:fld id="{13100608-8ED5-4A2C-8828-75EF71D7C2DF}" type="slidenum">
              <a:rPr lang="en-US" smtClean="0"/>
              <a:t>22</a:t>
            </a:fld>
            <a:endParaRPr lang="en-US"/>
          </a:p>
        </p:txBody>
      </p:sp>
      <p:sp>
        <p:nvSpPr>
          <p:cNvPr id="5" name="Title 1"/>
          <p:cNvSpPr>
            <a:spLocks noGrp="1"/>
          </p:cNvSpPr>
          <p:nvPr>
            <p:ph type="title"/>
          </p:nvPr>
        </p:nvSpPr>
        <p:spPr>
          <a:xfrm>
            <a:off x="457200" y="274638"/>
            <a:ext cx="8229600" cy="1143000"/>
          </a:xfrm>
        </p:spPr>
        <p:txBody>
          <a:bodyPr/>
          <a:lstStyle/>
          <a:p>
            <a:r>
              <a:rPr lang="en-US" dirty="0"/>
              <a:t> Abstract Classes </a:t>
            </a:r>
          </a:p>
        </p:txBody>
      </p:sp>
    </p:spTree>
    <p:extLst>
      <p:ext uri="{BB962C8B-B14F-4D97-AF65-F5344CB8AC3E}">
        <p14:creationId xmlns:p14="http://schemas.microsoft.com/office/powerpoint/2010/main" val="1857661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b="1" dirty="0"/>
              <a:t>Abstract classes</a:t>
            </a:r>
            <a:r>
              <a:rPr lang="en-US" sz="2600" dirty="0"/>
              <a:t> cannot be instantiated, </a:t>
            </a:r>
          </a:p>
          <a:p>
            <a:pPr algn="just"/>
            <a:r>
              <a:rPr lang="en-US" sz="2600" dirty="0"/>
              <a:t>But they can be </a:t>
            </a:r>
            <a:r>
              <a:rPr lang="en-US" sz="2600" dirty="0" err="1"/>
              <a:t>subclassed</a:t>
            </a:r>
            <a:r>
              <a:rPr lang="en-US" sz="2600" dirty="0"/>
              <a:t>. When an </a:t>
            </a:r>
            <a:r>
              <a:rPr lang="en-US" sz="2600" b="1" dirty="0"/>
              <a:t>abstract class</a:t>
            </a:r>
            <a:r>
              <a:rPr lang="en-US" sz="2600" dirty="0"/>
              <a:t> is </a:t>
            </a:r>
            <a:r>
              <a:rPr lang="en-US" sz="2600" dirty="0" err="1"/>
              <a:t>subclassed</a:t>
            </a:r>
            <a:r>
              <a:rPr lang="en-US" sz="2600" dirty="0"/>
              <a:t>, the subclass usually provides implementations for all of the </a:t>
            </a:r>
            <a:r>
              <a:rPr lang="en-US" sz="2600" b="1" dirty="0"/>
              <a:t>abstract</a:t>
            </a:r>
            <a:r>
              <a:rPr lang="en-US" sz="2600" dirty="0"/>
              <a:t> methods in its parent </a:t>
            </a:r>
            <a:r>
              <a:rPr lang="en-US" sz="2600" b="1" dirty="0"/>
              <a:t>class</a:t>
            </a:r>
            <a:r>
              <a:rPr lang="en-US" sz="2600" dirty="0"/>
              <a:t>. However, if it does not, then the subclass must also be declared </a:t>
            </a:r>
            <a:r>
              <a:rPr lang="en-US" sz="2600" b="1" dirty="0"/>
              <a:t>abstract</a:t>
            </a:r>
            <a:r>
              <a:rPr lang="en-US" sz="2600" dirty="0"/>
              <a:t> .</a:t>
            </a:r>
          </a:p>
          <a:p>
            <a:pPr algn="just"/>
            <a:endParaRPr lang="en-US" sz="2600" dirty="0"/>
          </a:p>
        </p:txBody>
      </p:sp>
      <p:sp>
        <p:nvSpPr>
          <p:cNvPr id="4" name="Slide Number Placeholder 3"/>
          <p:cNvSpPr>
            <a:spLocks noGrp="1"/>
          </p:cNvSpPr>
          <p:nvPr>
            <p:ph type="sldNum" sz="quarter" idx="12"/>
          </p:nvPr>
        </p:nvSpPr>
        <p:spPr/>
        <p:txBody>
          <a:bodyPr/>
          <a:lstStyle/>
          <a:p>
            <a:fld id="{13100608-8ED5-4A2C-8828-75EF71D7C2DF}" type="slidenum">
              <a:rPr lang="en-US" smtClean="0"/>
              <a:t>23</a:t>
            </a:fld>
            <a:endParaRPr lang="en-US"/>
          </a:p>
        </p:txBody>
      </p:sp>
      <p:sp>
        <p:nvSpPr>
          <p:cNvPr id="5" name="Title 1"/>
          <p:cNvSpPr>
            <a:spLocks noGrp="1"/>
          </p:cNvSpPr>
          <p:nvPr>
            <p:ph type="title"/>
          </p:nvPr>
        </p:nvSpPr>
        <p:spPr>
          <a:xfrm>
            <a:off x="457200" y="274638"/>
            <a:ext cx="8229600" cy="1143000"/>
          </a:xfrm>
        </p:spPr>
        <p:txBody>
          <a:bodyPr/>
          <a:lstStyle/>
          <a:p>
            <a:r>
              <a:rPr lang="en-US" dirty="0"/>
              <a:t> Abstract Classes </a:t>
            </a:r>
          </a:p>
        </p:txBody>
      </p:sp>
    </p:spTree>
    <p:extLst>
      <p:ext uri="{BB962C8B-B14F-4D97-AF65-F5344CB8AC3E}">
        <p14:creationId xmlns:p14="http://schemas.microsoft.com/office/powerpoint/2010/main" val="4276342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3100608-8ED5-4A2C-8828-75EF71D7C2DF}" type="slidenum">
              <a:rPr lang="en-US" smtClean="0"/>
              <a:t>24</a:t>
            </a:fld>
            <a:endParaRPr lang="en-US" dirty="0"/>
          </a:p>
        </p:txBody>
      </p:sp>
      <p:sp>
        <p:nvSpPr>
          <p:cNvPr id="5" name="Rectangle 4"/>
          <p:cNvSpPr/>
          <p:nvPr/>
        </p:nvSpPr>
        <p:spPr>
          <a:xfrm>
            <a:off x="1447800" y="1678458"/>
            <a:ext cx="4572000" cy="1292662"/>
          </a:xfrm>
          <a:prstGeom prst="rect">
            <a:avLst/>
          </a:prstGeom>
        </p:spPr>
        <p:txBody>
          <a:bodyPr>
            <a:spAutoFit/>
          </a:bodyPr>
          <a:lstStyle/>
          <a:p>
            <a:r>
              <a:rPr lang="en-US" sz="2600" dirty="0"/>
              <a:t>Example abstract class:</a:t>
            </a:r>
          </a:p>
          <a:p>
            <a:endParaRPr lang="en-US" sz="2600" dirty="0"/>
          </a:p>
          <a:p>
            <a:r>
              <a:rPr lang="en-US" sz="2600" b="1" dirty="0"/>
              <a:t>abstract</a:t>
            </a:r>
            <a:r>
              <a:rPr lang="en-US" sz="2600" dirty="0"/>
              <a:t> </a:t>
            </a:r>
            <a:r>
              <a:rPr lang="en-US" sz="2600" b="1" dirty="0"/>
              <a:t>class</a:t>
            </a:r>
            <a:r>
              <a:rPr lang="en-US" sz="2600" dirty="0"/>
              <a:t> A{}  </a:t>
            </a:r>
          </a:p>
        </p:txBody>
      </p:sp>
      <p:sp>
        <p:nvSpPr>
          <p:cNvPr id="6" name="Rectangle 5"/>
          <p:cNvSpPr/>
          <p:nvPr/>
        </p:nvSpPr>
        <p:spPr>
          <a:xfrm>
            <a:off x="1447800" y="3352800"/>
            <a:ext cx="7239000" cy="1292662"/>
          </a:xfrm>
          <a:prstGeom prst="rect">
            <a:avLst/>
          </a:prstGeom>
        </p:spPr>
        <p:txBody>
          <a:bodyPr wrap="square">
            <a:spAutoFit/>
          </a:bodyPr>
          <a:lstStyle/>
          <a:p>
            <a:r>
              <a:rPr lang="en-US" sz="2600" dirty="0"/>
              <a:t>Example abstract method:</a:t>
            </a:r>
          </a:p>
          <a:p>
            <a:endParaRPr lang="en-US" sz="2600" dirty="0"/>
          </a:p>
          <a:p>
            <a:r>
              <a:rPr lang="en-US" sz="2600" b="1" dirty="0"/>
              <a:t>abstract</a:t>
            </a:r>
            <a:r>
              <a:rPr lang="en-US" sz="2600" dirty="0"/>
              <a:t> </a:t>
            </a:r>
            <a:r>
              <a:rPr lang="en-US" sz="2600" b="1" dirty="0"/>
              <a:t>void</a:t>
            </a:r>
            <a:r>
              <a:rPr lang="en-US" sz="2600" dirty="0"/>
              <a:t> </a:t>
            </a:r>
            <a:r>
              <a:rPr lang="en-US" sz="2600" dirty="0" err="1"/>
              <a:t>printStatus</a:t>
            </a:r>
            <a:r>
              <a:rPr lang="en-US" sz="2600" dirty="0"/>
              <a:t>();//no body and abstract </a:t>
            </a:r>
          </a:p>
        </p:txBody>
      </p:sp>
      <p:sp>
        <p:nvSpPr>
          <p:cNvPr id="7" name="Rectangle 6"/>
          <p:cNvSpPr/>
          <p:nvPr/>
        </p:nvSpPr>
        <p:spPr>
          <a:xfrm>
            <a:off x="533400" y="5130739"/>
            <a:ext cx="8382000" cy="892552"/>
          </a:xfrm>
          <a:prstGeom prst="rect">
            <a:avLst/>
          </a:prstGeom>
        </p:spPr>
        <p:txBody>
          <a:bodyPr wrap="square">
            <a:spAutoFit/>
          </a:bodyPr>
          <a:lstStyle/>
          <a:p>
            <a:r>
              <a:rPr lang="en-US" sz="2600" dirty="0"/>
              <a:t>Note:</a:t>
            </a:r>
          </a:p>
          <a:p>
            <a:r>
              <a:rPr lang="en-US" sz="2600" dirty="0"/>
              <a:t>You cannot </a:t>
            </a:r>
            <a:r>
              <a:rPr lang="en-US" sz="2600" b="1" dirty="0"/>
              <a:t>declare abstract methods</a:t>
            </a:r>
            <a:r>
              <a:rPr lang="en-US" sz="2600" dirty="0"/>
              <a:t> in a </a:t>
            </a:r>
            <a:r>
              <a:rPr lang="en-US" sz="2600" b="1" dirty="0"/>
              <a:t>non</a:t>
            </a:r>
            <a:r>
              <a:rPr lang="en-US" sz="2600" dirty="0"/>
              <a:t>-</a:t>
            </a:r>
            <a:r>
              <a:rPr lang="en-US" sz="2600" b="1" dirty="0"/>
              <a:t>abstract class</a:t>
            </a:r>
            <a:endParaRPr lang="en-US" sz="2600" dirty="0"/>
          </a:p>
        </p:txBody>
      </p:sp>
      <p:sp>
        <p:nvSpPr>
          <p:cNvPr id="8" name="Title 1"/>
          <p:cNvSpPr>
            <a:spLocks noGrp="1"/>
          </p:cNvSpPr>
          <p:nvPr>
            <p:ph type="title"/>
          </p:nvPr>
        </p:nvSpPr>
        <p:spPr>
          <a:xfrm>
            <a:off x="457200" y="274638"/>
            <a:ext cx="8229600" cy="1143000"/>
          </a:xfrm>
        </p:spPr>
        <p:txBody>
          <a:bodyPr/>
          <a:lstStyle/>
          <a:p>
            <a:r>
              <a:rPr lang="en-US" dirty="0"/>
              <a:t> Abstract Classes </a:t>
            </a:r>
          </a:p>
        </p:txBody>
      </p:sp>
    </p:spTree>
    <p:extLst>
      <p:ext uri="{BB962C8B-B14F-4D97-AF65-F5344CB8AC3E}">
        <p14:creationId xmlns:p14="http://schemas.microsoft.com/office/powerpoint/2010/main" val="958201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abstract class that has abstract method</a:t>
            </a:r>
          </a:p>
        </p:txBody>
      </p:sp>
      <p:sp>
        <p:nvSpPr>
          <p:cNvPr id="4" name="Slide Number Placeholder 3"/>
          <p:cNvSpPr>
            <a:spLocks noGrp="1"/>
          </p:cNvSpPr>
          <p:nvPr>
            <p:ph type="sldNum" sz="quarter" idx="12"/>
          </p:nvPr>
        </p:nvSpPr>
        <p:spPr/>
        <p:txBody>
          <a:bodyPr/>
          <a:lstStyle/>
          <a:p>
            <a:fld id="{13100608-8ED5-4A2C-8828-75EF71D7C2DF}" type="slidenum">
              <a:rPr lang="en-US" smtClean="0"/>
              <a:t>25</a:t>
            </a:fld>
            <a:endParaRPr lang="en-US"/>
          </a:p>
        </p:txBody>
      </p:sp>
      <p:sp>
        <p:nvSpPr>
          <p:cNvPr id="5" name="Rectangle 4"/>
          <p:cNvSpPr/>
          <p:nvPr/>
        </p:nvSpPr>
        <p:spPr>
          <a:xfrm>
            <a:off x="2514600" y="1859340"/>
            <a:ext cx="6019800" cy="3477875"/>
          </a:xfrm>
          <a:prstGeom prst="rect">
            <a:avLst/>
          </a:prstGeom>
          <a:ln>
            <a:solidFill>
              <a:schemeClr val="tx1"/>
            </a:solidFill>
          </a:ln>
        </p:spPr>
        <p:txBody>
          <a:bodyPr wrap="square">
            <a:spAutoFit/>
          </a:bodyPr>
          <a:lstStyle/>
          <a:p>
            <a:r>
              <a:rPr lang="en-US" sz="2200" b="1" dirty="0"/>
              <a:t>abstract</a:t>
            </a:r>
            <a:r>
              <a:rPr lang="en-US" sz="2200" dirty="0"/>
              <a:t> </a:t>
            </a:r>
            <a:r>
              <a:rPr lang="en-US" sz="2200" b="1" dirty="0"/>
              <a:t>class</a:t>
            </a:r>
            <a:r>
              <a:rPr lang="en-US" sz="2200" dirty="0"/>
              <a:t> Bike{  </a:t>
            </a:r>
          </a:p>
          <a:p>
            <a:r>
              <a:rPr lang="en-US" sz="2200" dirty="0"/>
              <a:t>  </a:t>
            </a:r>
            <a:r>
              <a:rPr lang="en-US" sz="2200" b="1" dirty="0"/>
              <a:t>abstract</a:t>
            </a:r>
            <a:r>
              <a:rPr lang="en-US" sz="2200" dirty="0"/>
              <a:t> </a:t>
            </a:r>
            <a:r>
              <a:rPr lang="en-US" sz="2200" b="1" dirty="0"/>
              <a:t>void</a:t>
            </a:r>
            <a:r>
              <a:rPr lang="en-US" sz="2200" dirty="0"/>
              <a:t> run();  </a:t>
            </a:r>
          </a:p>
          <a:p>
            <a:r>
              <a:rPr lang="en-US" sz="2200" dirty="0"/>
              <a:t>}  </a:t>
            </a:r>
          </a:p>
          <a:p>
            <a:r>
              <a:rPr lang="en-US" sz="2200" b="1" dirty="0"/>
              <a:t>class</a:t>
            </a:r>
            <a:r>
              <a:rPr lang="en-US" sz="2200" dirty="0"/>
              <a:t> Honda4 </a:t>
            </a:r>
            <a:r>
              <a:rPr lang="en-US" sz="2200" b="1" dirty="0"/>
              <a:t>extends</a:t>
            </a:r>
            <a:r>
              <a:rPr lang="en-US" sz="2200" dirty="0"/>
              <a:t> Bike{  </a:t>
            </a:r>
          </a:p>
          <a:p>
            <a:r>
              <a:rPr lang="en-US" sz="2200" b="1" dirty="0"/>
              <a:t>  void</a:t>
            </a:r>
            <a:r>
              <a:rPr lang="en-US" sz="2200" dirty="0"/>
              <a:t> run(){</a:t>
            </a:r>
            <a:r>
              <a:rPr lang="en-US" sz="2200" dirty="0" err="1"/>
              <a:t>System.out.println</a:t>
            </a:r>
            <a:r>
              <a:rPr lang="en-US" sz="2200" dirty="0"/>
              <a:t>("running safely..");}  </a:t>
            </a:r>
          </a:p>
          <a:p>
            <a:r>
              <a:rPr lang="en-US" sz="2200" b="1" dirty="0"/>
              <a:t>  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       Bike obj = </a:t>
            </a:r>
            <a:r>
              <a:rPr lang="en-US" sz="2200" b="1" dirty="0"/>
              <a:t>new</a:t>
            </a:r>
            <a:r>
              <a:rPr lang="en-US" sz="2200" dirty="0"/>
              <a:t> Honda4();  </a:t>
            </a:r>
          </a:p>
          <a:p>
            <a:r>
              <a:rPr lang="en-US" sz="2200" dirty="0"/>
              <a:t>        </a:t>
            </a:r>
            <a:r>
              <a:rPr lang="en-US" sz="2200" dirty="0" err="1"/>
              <a:t>obj.run</a:t>
            </a:r>
            <a:r>
              <a:rPr lang="en-US" sz="2200" dirty="0"/>
              <a:t>();  </a:t>
            </a:r>
          </a:p>
          <a:p>
            <a:r>
              <a:rPr lang="en-US" sz="2200" dirty="0"/>
              <a:t>   }  </a:t>
            </a:r>
          </a:p>
          <a:p>
            <a:r>
              <a:rPr lang="en-US" sz="2200" dirty="0"/>
              <a:t>}</a:t>
            </a:r>
          </a:p>
        </p:txBody>
      </p:sp>
      <p:sp>
        <p:nvSpPr>
          <p:cNvPr id="6" name="Rectangle 5"/>
          <p:cNvSpPr/>
          <p:nvPr/>
        </p:nvSpPr>
        <p:spPr>
          <a:xfrm>
            <a:off x="2535382" y="5479473"/>
            <a:ext cx="6019800" cy="1107996"/>
          </a:xfrm>
          <a:prstGeom prst="rect">
            <a:avLst/>
          </a:prstGeom>
          <a:ln>
            <a:solidFill>
              <a:schemeClr val="tx1"/>
            </a:solidFill>
          </a:ln>
        </p:spPr>
        <p:txBody>
          <a:bodyPr wrap="square">
            <a:spAutoFit/>
          </a:bodyPr>
          <a:lstStyle/>
          <a:p>
            <a:pPr algn="just"/>
            <a:r>
              <a:rPr lang="en-US" sz="2200" dirty="0"/>
              <a:t>In this example, Bike the abstract class that contains only one abstract method run. It implementation is provided by the Honda class.</a:t>
            </a:r>
          </a:p>
        </p:txBody>
      </p:sp>
      <p:sp>
        <p:nvSpPr>
          <p:cNvPr id="7" name="Rectangle 1"/>
          <p:cNvSpPr>
            <a:spLocks noChangeArrowheads="1"/>
          </p:cNvSpPr>
          <p:nvPr/>
        </p:nvSpPr>
        <p:spPr bwMode="auto">
          <a:xfrm>
            <a:off x="277101" y="2726323"/>
            <a:ext cx="217880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Unicode MS" pitchFamily="34" charset="-128"/>
                <a:cs typeface="Arial" pitchFamily="34" charset="0"/>
              </a:rPr>
              <a:t>running safely..</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606532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scenario of abstract class</a:t>
            </a:r>
          </a:p>
        </p:txBody>
      </p:sp>
      <p:sp>
        <p:nvSpPr>
          <p:cNvPr id="3" name="Content Placeholder 2"/>
          <p:cNvSpPr>
            <a:spLocks noGrp="1"/>
          </p:cNvSpPr>
          <p:nvPr>
            <p:ph idx="1"/>
          </p:nvPr>
        </p:nvSpPr>
        <p:spPr/>
        <p:txBody>
          <a:bodyPr>
            <a:noAutofit/>
          </a:bodyPr>
          <a:lstStyle/>
          <a:p>
            <a:pPr algn="just"/>
            <a:r>
              <a:rPr lang="en-US" sz="2600" dirty="0"/>
              <a:t>In this example (next slide), Shape is the abstract class, its implementation is provided by the Rectangle and Circle classes. Mostly, we don't know about the implementation class (i.e. hidden to the end user) and object of the implementation class is provided by the </a:t>
            </a:r>
            <a:r>
              <a:rPr lang="en-US" sz="2600" b="1" dirty="0"/>
              <a:t>factory method</a:t>
            </a:r>
            <a:r>
              <a:rPr lang="en-US" sz="2600" dirty="0"/>
              <a:t>.</a:t>
            </a:r>
          </a:p>
          <a:p>
            <a:pPr algn="just"/>
            <a:r>
              <a:rPr lang="en-US" sz="2600" dirty="0"/>
              <a:t>A </a:t>
            </a:r>
            <a:r>
              <a:rPr lang="en-US" sz="2600" b="1" dirty="0"/>
              <a:t>factory method</a:t>
            </a:r>
            <a:r>
              <a:rPr lang="en-US" sz="2600" dirty="0"/>
              <a:t> is the method that returns the instance of the class. We will learn about the factory method later.</a:t>
            </a:r>
          </a:p>
          <a:p>
            <a:pPr algn="just"/>
            <a:r>
              <a:rPr lang="en-US" sz="2600" dirty="0"/>
              <a:t>In this example, if you create the instance of Rectangle class, draw() method of Rectangle class will be invoked.</a:t>
            </a:r>
          </a:p>
        </p:txBody>
      </p:sp>
      <p:sp>
        <p:nvSpPr>
          <p:cNvPr id="4" name="Slide Number Placeholder 3"/>
          <p:cNvSpPr>
            <a:spLocks noGrp="1"/>
          </p:cNvSpPr>
          <p:nvPr>
            <p:ph type="sldNum" sz="quarter" idx="12"/>
          </p:nvPr>
        </p:nvSpPr>
        <p:spPr/>
        <p:txBody>
          <a:bodyPr/>
          <a:lstStyle/>
          <a:p>
            <a:fld id="{13100608-8ED5-4A2C-8828-75EF71D7C2DF}" type="slidenum">
              <a:rPr lang="en-US" smtClean="0"/>
              <a:t>26</a:t>
            </a:fld>
            <a:endParaRPr lang="en-US"/>
          </a:p>
        </p:txBody>
      </p:sp>
    </p:spTree>
    <p:extLst>
      <p:ext uri="{BB962C8B-B14F-4D97-AF65-F5344CB8AC3E}">
        <p14:creationId xmlns:p14="http://schemas.microsoft.com/office/powerpoint/2010/main" val="857360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3100608-8ED5-4A2C-8828-75EF71D7C2DF}" type="slidenum">
              <a:rPr lang="en-US" smtClean="0"/>
              <a:t>27</a:t>
            </a:fld>
            <a:endParaRPr lang="en-US"/>
          </a:p>
        </p:txBody>
      </p:sp>
      <p:sp>
        <p:nvSpPr>
          <p:cNvPr id="5" name="Rectangle 4"/>
          <p:cNvSpPr/>
          <p:nvPr/>
        </p:nvSpPr>
        <p:spPr>
          <a:xfrm>
            <a:off x="304800" y="197346"/>
            <a:ext cx="8077200" cy="6524863"/>
          </a:xfrm>
          <a:prstGeom prst="rect">
            <a:avLst/>
          </a:prstGeom>
          <a:ln>
            <a:solidFill>
              <a:schemeClr val="tx1"/>
            </a:solidFill>
          </a:ln>
        </p:spPr>
        <p:txBody>
          <a:bodyPr wrap="square">
            <a:spAutoFit/>
          </a:bodyPr>
          <a:lstStyle/>
          <a:p>
            <a:r>
              <a:rPr lang="en-US" sz="2200" b="1" dirty="0"/>
              <a:t>abstract</a:t>
            </a:r>
            <a:r>
              <a:rPr lang="en-US" sz="2200" dirty="0"/>
              <a:t> </a:t>
            </a:r>
            <a:r>
              <a:rPr lang="en-US" sz="2200" b="1" dirty="0"/>
              <a:t>class</a:t>
            </a:r>
            <a:r>
              <a:rPr lang="en-US" sz="2200" dirty="0"/>
              <a:t> Shape{  </a:t>
            </a:r>
          </a:p>
          <a:p>
            <a:r>
              <a:rPr lang="en-US" sz="2200" b="1" dirty="0"/>
              <a:t>     abstract</a:t>
            </a:r>
            <a:r>
              <a:rPr lang="en-US" sz="2200" dirty="0"/>
              <a:t> </a:t>
            </a:r>
            <a:r>
              <a:rPr lang="en-US" sz="2200" b="1" dirty="0"/>
              <a:t>void</a:t>
            </a:r>
            <a:r>
              <a:rPr lang="en-US" sz="2200" dirty="0"/>
              <a:t> draw();  </a:t>
            </a:r>
          </a:p>
          <a:p>
            <a:r>
              <a:rPr lang="en-US" sz="2200" dirty="0"/>
              <a:t>}  </a:t>
            </a:r>
          </a:p>
          <a:p>
            <a:r>
              <a:rPr lang="en-US" sz="2200" dirty="0"/>
              <a:t>//In real scenario, implementation is provided by others i.e. unknown by end user  </a:t>
            </a:r>
          </a:p>
          <a:p>
            <a:r>
              <a:rPr lang="en-US" sz="2200" b="1" dirty="0"/>
              <a:t>class</a:t>
            </a:r>
            <a:r>
              <a:rPr lang="en-US" sz="2200" dirty="0"/>
              <a:t> Rectangle </a:t>
            </a:r>
            <a:r>
              <a:rPr lang="en-US" sz="2200" b="1" dirty="0"/>
              <a:t>extends</a:t>
            </a:r>
            <a:r>
              <a:rPr lang="en-US" sz="2200" dirty="0"/>
              <a:t> Shape{  </a:t>
            </a:r>
          </a:p>
          <a:p>
            <a:r>
              <a:rPr lang="en-US" sz="2200" b="1" dirty="0"/>
              <a:t>      void</a:t>
            </a:r>
            <a:r>
              <a:rPr lang="en-US" sz="2200" dirty="0"/>
              <a:t> draw(){</a:t>
            </a:r>
            <a:r>
              <a:rPr lang="en-US" sz="2200" dirty="0" err="1"/>
              <a:t>System.out.println</a:t>
            </a:r>
            <a:r>
              <a:rPr lang="en-US" sz="2200" dirty="0"/>
              <a:t>("drawing rectangle");}  </a:t>
            </a:r>
          </a:p>
          <a:p>
            <a:r>
              <a:rPr lang="en-US" sz="2200" dirty="0"/>
              <a:t>}  </a:t>
            </a:r>
          </a:p>
          <a:p>
            <a:r>
              <a:rPr lang="en-US" sz="2200" b="1" dirty="0"/>
              <a:t>class</a:t>
            </a:r>
            <a:r>
              <a:rPr lang="en-US" sz="2200" dirty="0"/>
              <a:t> Circle1 </a:t>
            </a:r>
            <a:r>
              <a:rPr lang="en-US" sz="2200" b="1" dirty="0"/>
              <a:t>extends</a:t>
            </a:r>
            <a:r>
              <a:rPr lang="en-US" sz="2200" dirty="0"/>
              <a:t> Shape{  </a:t>
            </a:r>
          </a:p>
          <a:p>
            <a:r>
              <a:rPr lang="en-US" sz="2200" b="1" dirty="0"/>
              <a:t>      void</a:t>
            </a:r>
            <a:r>
              <a:rPr lang="en-US" sz="2200" dirty="0"/>
              <a:t> draw(){</a:t>
            </a:r>
            <a:r>
              <a:rPr lang="en-US" sz="2200" dirty="0" err="1"/>
              <a:t>System.out.println</a:t>
            </a:r>
            <a:r>
              <a:rPr lang="en-US" sz="2200" dirty="0"/>
              <a:t>("drawing circle");}  </a:t>
            </a:r>
          </a:p>
          <a:p>
            <a:r>
              <a:rPr lang="en-US" sz="2200" dirty="0"/>
              <a:t>}  </a:t>
            </a:r>
          </a:p>
          <a:p>
            <a:r>
              <a:rPr lang="en-US" sz="2200" dirty="0"/>
              <a:t>//In real scenario, method is called by programmer or user  </a:t>
            </a:r>
          </a:p>
          <a:p>
            <a:r>
              <a:rPr lang="en-US" sz="2200" b="1" dirty="0"/>
              <a:t>class</a:t>
            </a:r>
            <a:r>
              <a:rPr lang="en-US" sz="2200" dirty="0"/>
              <a:t> TestAbstraction1{  </a:t>
            </a:r>
          </a:p>
          <a:p>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Shape s=</a:t>
            </a:r>
            <a:r>
              <a:rPr lang="en-US" sz="2200" b="1" dirty="0"/>
              <a:t>new</a:t>
            </a:r>
            <a:r>
              <a:rPr lang="en-US" sz="2200" dirty="0"/>
              <a:t> Circle1();//In real scenario, object is provided through method e.g. </a:t>
            </a:r>
            <a:r>
              <a:rPr lang="en-US" sz="2200" dirty="0" err="1"/>
              <a:t>getShape</a:t>
            </a:r>
            <a:r>
              <a:rPr lang="en-US" sz="2200" dirty="0"/>
              <a:t>() method  </a:t>
            </a:r>
          </a:p>
          <a:p>
            <a:r>
              <a:rPr lang="en-US" sz="2200" dirty="0" err="1"/>
              <a:t>s.draw</a:t>
            </a:r>
            <a:r>
              <a:rPr lang="en-US" sz="2200" dirty="0"/>
              <a:t>();  </a:t>
            </a:r>
          </a:p>
          <a:p>
            <a:r>
              <a:rPr lang="en-US" sz="2200" dirty="0"/>
              <a:t>}  </a:t>
            </a:r>
          </a:p>
          <a:p>
            <a:r>
              <a:rPr lang="en-US" sz="2200" dirty="0"/>
              <a:t>}  </a:t>
            </a:r>
          </a:p>
        </p:txBody>
      </p:sp>
      <p:sp>
        <p:nvSpPr>
          <p:cNvPr id="6" name="Rectangle 1"/>
          <p:cNvSpPr>
            <a:spLocks noChangeArrowheads="1"/>
          </p:cNvSpPr>
          <p:nvPr/>
        </p:nvSpPr>
        <p:spPr bwMode="auto">
          <a:xfrm>
            <a:off x="5105402" y="5545723"/>
            <a:ext cx="1989647" cy="7694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Unicode MS" pitchFamily="34" charset="-128"/>
                <a:cs typeface="Arial" pitchFamily="34" charset="0"/>
              </a:rPr>
              <a:t>drawing circle</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661705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483"/>
            <a:ext cx="8229600" cy="487362"/>
          </a:xfrm>
        </p:spPr>
        <p:txBody>
          <a:bodyPr>
            <a:noAutofit/>
          </a:bodyPr>
          <a:lstStyle/>
          <a:p>
            <a:r>
              <a:rPr lang="en-US" sz="3200" dirty="0"/>
              <a:t>Another example of abstract class in java</a:t>
            </a:r>
          </a:p>
        </p:txBody>
      </p:sp>
      <p:sp>
        <p:nvSpPr>
          <p:cNvPr id="4" name="Slide Number Placeholder 3"/>
          <p:cNvSpPr>
            <a:spLocks noGrp="1"/>
          </p:cNvSpPr>
          <p:nvPr>
            <p:ph type="sldNum" sz="quarter" idx="12"/>
          </p:nvPr>
        </p:nvSpPr>
        <p:spPr/>
        <p:txBody>
          <a:bodyPr/>
          <a:lstStyle/>
          <a:p>
            <a:fld id="{13100608-8ED5-4A2C-8828-75EF71D7C2DF}" type="slidenum">
              <a:rPr lang="en-US" smtClean="0"/>
              <a:t>28</a:t>
            </a:fld>
            <a:endParaRPr lang="en-US"/>
          </a:p>
        </p:txBody>
      </p:sp>
      <p:sp>
        <p:nvSpPr>
          <p:cNvPr id="5" name="Rectangle 4"/>
          <p:cNvSpPr/>
          <p:nvPr/>
        </p:nvSpPr>
        <p:spPr>
          <a:xfrm>
            <a:off x="266700" y="612845"/>
            <a:ext cx="8610600" cy="6186309"/>
          </a:xfrm>
          <a:prstGeom prst="rect">
            <a:avLst/>
          </a:prstGeom>
          <a:ln>
            <a:solidFill>
              <a:schemeClr val="tx1"/>
            </a:solidFill>
          </a:ln>
        </p:spPr>
        <p:txBody>
          <a:bodyPr wrap="square">
            <a:spAutoFit/>
          </a:bodyPr>
          <a:lstStyle/>
          <a:p>
            <a:r>
              <a:rPr lang="en-US" sz="2200" b="1" dirty="0"/>
              <a:t>abstract</a:t>
            </a:r>
            <a:r>
              <a:rPr lang="en-US" sz="2200" dirty="0"/>
              <a:t> </a:t>
            </a:r>
            <a:r>
              <a:rPr lang="en-US" sz="2200" b="1" dirty="0"/>
              <a:t>class</a:t>
            </a:r>
            <a:r>
              <a:rPr lang="en-US" sz="2200" dirty="0"/>
              <a:t> Bank{    </a:t>
            </a:r>
          </a:p>
          <a:p>
            <a:r>
              <a:rPr lang="en-US" sz="2200" b="1" dirty="0"/>
              <a:t>     abstract</a:t>
            </a:r>
            <a:r>
              <a:rPr lang="en-US" sz="2200" dirty="0"/>
              <a:t> </a:t>
            </a:r>
            <a:r>
              <a:rPr lang="en-US" sz="2200" b="1" dirty="0"/>
              <a:t>int</a:t>
            </a:r>
            <a:r>
              <a:rPr lang="en-US" sz="2200" dirty="0"/>
              <a:t> </a:t>
            </a:r>
            <a:r>
              <a:rPr lang="en-US" sz="2200" dirty="0" err="1"/>
              <a:t>getRateOfInterest</a:t>
            </a:r>
            <a:r>
              <a:rPr lang="en-US" sz="2200" dirty="0"/>
              <a:t>();    </a:t>
            </a:r>
          </a:p>
          <a:p>
            <a:r>
              <a:rPr lang="en-US" sz="2200" dirty="0"/>
              <a:t>}    </a:t>
            </a:r>
          </a:p>
          <a:p>
            <a:r>
              <a:rPr lang="en-US" sz="2200" b="1" dirty="0"/>
              <a:t>class</a:t>
            </a:r>
            <a:r>
              <a:rPr lang="en-US" sz="2200" dirty="0"/>
              <a:t> SBI </a:t>
            </a:r>
            <a:r>
              <a:rPr lang="en-US" sz="2200" b="1" dirty="0"/>
              <a:t>extends</a:t>
            </a:r>
            <a:r>
              <a:rPr lang="en-US" sz="2200" dirty="0"/>
              <a:t> Bank{    </a:t>
            </a:r>
          </a:p>
          <a:p>
            <a:r>
              <a:rPr lang="en-US" sz="2200" b="1" dirty="0"/>
              <a:t>    int</a:t>
            </a:r>
            <a:r>
              <a:rPr lang="en-US" sz="2200" dirty="0"/>
              <a:t> </a:t>
            </a:r>
            <a:r>
              <a:rPr lang="en-US" sz="2200" dirty="0" err="1"/>
              <a:t>getRateOfInterest</a:t>
            </a:r>
            <a:r>
              <a:rPr lang="en-US" sz="2200" dirty="0"/>
              <a:t>(){</a:t>
            </a:r>
            <a:r>
              <a:rPr lang="en-US" sz="2200" b="1" dirty="0"/>
              <a:t>return</a:t>
            </a:r>
            <a:r>
              <a:rPr lang="en-US" sz="2200" dirty="0"/>
              <a:t> 7;}    </a:t>
            </a:r>
          </a:p>
          <a:p>
            <a:r>
              <a:rPr lang="en-US" sz="2200" dirty="0"/>
              <a:t>}    </a:t>
            </a:r>
          </a:p>
          <a:p>
            <a:r>
              <a:rPr lang="en-US" sz="2200" b="1" dirty="0"/>
              <a:t>class</a:t>
            </a:r>
            <a:r>
              <a:rPr lang="en-US" sz="2200" dirty="0"/>
              <a:t> PNB </a:t>
            </a:r>
            <a:r>
              <a:rPr lang="en-US" sz="2200" b="1" dirty="0"/>
              <a:t>extends</a:t>
            </a:r>
            <a:r>
              <a:rPr lang="en-US" sz="2200" dirty="0"/>
              <a:t> Bank{    </a:t>
            </a:r>
          </a:p>
          <a:p>
            <a:r>
              <a:rPr lang="en-US" sz="2200" b="1" dirty="0"/>
              <a:t>   int</a:t>
            </a:r>
            <a:r>
              <a:rPr lang="en-US" sz="2200" dirty="0"/>
              <a:t> </a:t>
            </a:r>
            <a:r>
              <a:rPr lang="en-US" sz="2200" dirty="0" err="1"/>
              <a:t>getRateOfInterest</a:t>
            </a:r>
            <a:r>
              <a:rPr lang="en-US" sz="2200" dirty="0"/>
              <a:t>(){</a:t>
            </a:r>
            <a:r>
              <a:rPr lang="en-US" sz="2200" b="1" dirty="0"/>
              <a:t>return</a:t>
            </a:r>
            <a:r>
              <a:rPr lang="en-US" sz="2200" dirty="0"/>
              <a:t> 8;}    </a:t>
            </a:r>
          </a:p>
          <a:p>
            <a:r>
              <a:rPr lang="en-US" sz="2200" dirty="0"/>
              <a:t>}    </a:t>
            </a:r>
          </a:p>
          <a:p>
            <a:r>
              <a:rPr lang="en-US" sz="2200" dirty="0"/>
              <a:t>    </a:t>
            </a:r>
          </a:p>
          <a:p>
            <a:r>
              <a:rPr lang="en-US" sz="2200" b="1" dirty="0"/>
              <a:t>class</a:t>
            </a:r>
            <a:r>
              <a:rPr lang="en-US" sz="2200" dirty="0"/>
              <a:t> </a:t>
            </a:r>
            <a:r>
              <a:rPr lang="en-US" sz="2200" dirty="0" err="1"/>
              <a:t>TestBank</a:t>
            </a:r>
            <a:r>
              <a:rPr lang="en-US" sz="2200" dirty="0"/>
              <a:t>{    </a:t>
            </a:r>
          </a:p>
          <a:p>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     Bank b;  </a:t>
            </a:r>
          </a:p>
          <a:p>
            <a:r>
              <a:rPr lang="en-US" sz="2200" dirty="0"/>
              <a:t>     b=</a:t>
            </a:r>
            <a:r>
              <a:rPr lang="en-US" sz="2200" b="1" dirty="0"/>
              <a:t>new</a:t>
            </a:r>
            <a:r>
              <a:rPr lang="en-US" sz="2200" dirty="0"/>
              <a:t> SBI();  </a:t>
            </a:r>
          </a:p>
          <a:p>
            <a:r>
              <a:rPr lang="en-US" sz="2200" dirty="0"/>
              <a:t>    </a:t>
            </a:r>
            <a:r>
              <a:rPr lang="en-US" sz="2200" dirty="0" err="1"/>
              <a:t>System.out.println</a:t>
            </a:r>
            <a:r>
              <a:rPr lang="en-US" sz="2200" dirty="0"/>
              <a:t>("Rate of Interest is: "+</a:t>
            </a:r>
            <a:r>
              <a:rPr lang="en-US" sz="2200" dirty="0" err="1"/>
              <a:t>b.getRateOfInterest</a:t>
            </a:r>
            <a:r>
              <a:rPr lang="en-US" sz="2200" dirty="0"/>
              <a:t>()+" %");    </a:t>
            </a:r>
          </a:p>
          <a:p>
            <a:r>
              <a:rPr lang="en-US" sz="2200" dirty="0"/>
              <a:t>    b=</a:t>
            </a:r>
            <a:r>
              <a:rPr lang="en-US" sz="2200" b="1" dirty="0"/>
              <a:t>new</a:t>
            </a:r>
            <a:r>
              <a:rPr lang="en-US" sz="2200" dirty="0"/>
              <a:t> PNB();  </a:t>
            </a:r>
          </a:p>
          <a:p>
            <a:r>
              <a:rPr lang="en-US" sz="2200" dirty="0"/>
              <a:t>    </a:t>
            </a:r>
            <a:r>
              <a:rPr lang="en-US" sz="2200" dirty="0" err="1"/>
              <a:t>System.out.println</a:t>
            </a:r>
            <a:r>
              <a:rPr lang="en-US" sz="2200" dirty="0"/>
              <a:t>("Rate of Interest is: "+</a:t>
            </a:r>
            <a:r>
              <a:rPr lang="en-US" sz="2200" dirty="0" err="1"/>
              <a:t>b.getRateOfInterest</a:t>
            </a:r>
            <a:r>
              <a:rPr lang="en-US" sz="2200" dirty="0"/>
              <a:t>()+" %");    </a:t>
            </a:r>
          </a:p>
          <a:p>
            <a:r>
              <a:rPr lang="en-US" sz="2200" dirty="0"/>
              <a:t>}} </a:t>
            </a:r>
          </a:p>
        </p:txBody>
      </p:sp>
      <p:sp>
        <p:nvSpPr>
          <p:cNvPr id="6" name="Rectangle 1"/>
          <p:cNvSpPr>
            <a:spLocks noChangeArrowheads="1"/>
          </p:cNvSpPr>
          <p:nvPr/>
        </p:nvSpPr>
        <p:spPr bwMode="auto">
          <a:xfrm>
            <a:off x="5562600" y="3146287"/>
            <a:ext cx="2842445" cy="1015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Unicode MS" pitchFamily="34" charset="-128"/>
                <a:cs typeface="Arial" pitchFamily="34" charset="0"/>
              </a:rPr>
              <a:t>Rate of Interest is: 7 %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Unicode MS" pitchFamily="34" charset="-128"/>
                <a:cs typeface="Arial" pitchFamily="34" charset="0"/>
              </a:rPr>
              <a:t>Rate of Interest is: 8 %</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704532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 class having constructor, data member, methods etc.</a:t>
            </a:r>
          </a:p>
        </p:txBody>
      </p:sp>
      <p:sp>
        <p:nvSpPr>
          <p:cNvPr id="3" name="Content Placeholder 2"/>
          <p:cNvSpPr>
            <a:spLocks noGrp="1"/>
          </p:cNvSpPr>
          <p:nvPr>
            <p:ph idx="1"/>
          </p:nvPr>
        </p:nvSpPr>
        <p:spPr/>
        <p:txBody>
          <a:bodyPr>
            <a:normAutofit/>
          </a:bodyPr>
          <a:lstStyle/>
          <a:p>
            <a:pPr algn="just"/>
            <a:r>
              <a:rPr lang="en-US" sz="2600" dirty="0"/>
              <a:t>An abstract class can have data member, abstract method, method body, constructor and even main() method.</a:t>
            </a:r>
          </a:p>
          <a:p>
            <a:pPr algn="just"/>
            <a:endParaRPr lang="en-US" sz="2600" dirty="0"/>
          </a:p>
          <a:p>
            <a:pPr algn="just"/>
            <a:r>
              <a:rPr lang="en-US" sz="2600" b="1" dirty="0"/>
              <a:t>Rule 1: If there is any abstract method in a class, that class must be abstract.</a:t>
            </a:r>
          </a:p>
          <a:p>
            <a:pPr algn="just"/>
            <a:r>
              <a:rPr lang="en-US" sz="2600" b="1" dirty="0"/>
              <a:t>Rule 2: If you are extending any abstract class that have abstract method, you must either provide the implementation of the method or make this class abstract.</a:t>
            </a:r>
          </a:p>
          <a:p>
            <a:pPr algn="just"/>
            <a:endParaRPr lang="en-US" sz="2600" b="1" dirty="0"/>
          </a:p>
          <a:p>
            <a:pPr marL="0" indent="0" algn="just">
              <a:buNone/>
            </a:pPr>
            <a:endParaRPr lang="en-US" sz="2600" dirty="0"/>
          </a:p>
        </p:txBody>
      </p:sp>
      <p:sp>
        <p:nvSpPr>
          <p:cNvPr id="4" name="Slide Number Placeholder 3"/>
          <p:cNvSpPr>
            <a:spLocks noGrp="1"/>
          </p:cNvSpPr>
          <p:nvPr>
            <p:ph type="sldNum" sz="quarter" idx="12"/>
          </p:nvPr>
        </p:nvSpPr>
        <p:spPr/>
        <p:txBody>
          <a:bodyPr/>
          <a:lstStyle/>
          <a:p>
            <a:fld id="{13100608-8ED5-4A2C-8828-75EF71D7C2DF}" type="slidenum">
              <a:rPr lang="en-US" smtClean="0"/>
              <a:t>29</a:t>
            </a:fld>
            <a:endParaRPr lang="en-US"/>
          </a:p>
        </p:txBody>
      </p:sp>
    </p:spTree>
    <p:extLst>
      <p:ext uri="{BB962C8B-B14F-4D97-AF65-F5344CB8AC3E}">
        <p14:creationId xmlns:p14="http://schemas.microsoft.com/office/powerpoint/2010/main" val="215848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8931703"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81600" y="685800"/>
            <a:ext cx="2438400" cy="415498"/>
          </a:xfrm>
          <a:prstGeom prst="rect">
            <a:avLst/>
          </a:prstGeom>
          <a:noFill/>
          <a:ln>
            <a:solidFill>
              <a:schemeClr val="accent1"/>
            </a:solidFill>
          </a:ln>
        </p:spPr>
        <p:txBody>
          <a:bodyPr wrap="square" rtlCol="0">
            <a:spAutoFit/>
          </a:bodyPr>
          <a:lstStyle/>
          <a:p>
            <a:r>
              <a:rPr lang="en-US" sz="2100" dirty="0"/>
              <a:t>Box is a super class</a:t>
            </a:r>
          </a:p>
        </p:txBody>
      </p:sp>
      <p:sp>
        <p:nvSpPr>
          <p:cNvPr id="5" name="Slide Number Placeholder 4"/>
          <p:cNvSpPr>
            <a:spLocks noGrp="1"/>
          </p:cNvSpPr>
          <p:nvPr>
            <p:ph type="sldNum" sz="quarter" idx="12"/>
          </p:nvPr>
        </p:nvSpPr>
        <p:spPr/>
        <p:txBody>
          <a:bodyPr/>
          <a:lstStyle/>
          <a:p>
            <a:fld id="{13100608-8ED5-4A2C-8828-75EF71D7C2DF}" type="slidenum">
              <a:rPr lang="en-US" smtClean="0"/>
              <a:t>3</a:t>
            </a:fld>
            <a:endParaRPr lang="en-US"/>
          </a:p>
        </p:txBody>
      </p:sp>
    </p:spTree>
    <p:extLst>
      <p:ext uri="{BB962C8B-B14F-4D97-AF65-F5344CB8AC3E}">
        <p14:creationId xmlns:p14="http://schemas.microsoft.com/office/powerpoint/2010/main" val="997225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3100608-8ED5-4A2C-8828-75EF71D7C2DF}" type="slidenum">
              <a:rPr lang="en-US" smtClean="0"/>
              <a:t>30</a:t>
            </a:fld>
            <a:endParaRPr lang="en-US"/>
          </a:p>
        </p:txBody>
      </p:sp>
      <p:sp>
        <p:nvSpPr>
          <p:cNvPr id="5" name="Rectangle 4"/>
          <p:cNvSpPr/>
          <p:nvPr/>
        </p:nvSpPr>
        <p:spPr>
          <a:xfrm>
            <a:off x="762000" y="838200"/>
            <a:ext cx="7620000" cy="5847755"/>
          </a:xfrm>
          <a:prstGeom prst="rect">
            <a:avLst/>
          </a:prstGeom>
          <a:ln>
            <a:solidFill>
              <a:schemeClr val="tx1"/>
            </a:solidFill>
          </a:ln>
        </p:spPr>
        <p:txBody>
          <a:bodyPr wrap="square">
            <a:spAutoFit/>
          </a:bodyPr>
          <a:lstStyle/>
          <a:p>
            <a:r>
              <a:rPr lang="en-US" sz="2200" dirty="0"/>
              <a:t>//example of abstract class that have method body  </a:t>
            </a:r>
          </a:p>
          <a:p>
            <a:r>
              <a:rPr lang="en-US" sz="2200" dirty="0"/>
              <a:t> </a:t>
            </a:r>
            <a:r>
              <a:rPr lang="en-US" sz="2200" b="1" dirty="0"/>
              <a:t>abstract</a:t>
            </a:r>
            <a:r>
              <a:rPr lang="en-US" sz="2200" dirty="0"/>
              <a:t> </a:t>
            </a:r>
            <a:r>
              <a:rPr lang="en-US" sz="2200" b="1" dirty="0"/>
              <a:t>class</a:t>
            </a:r>
            <a:r>
              <a:rPr lang="en-US" sz="2200" dirty="0"/>
              <a:t> Bike{  </a:t>
            </a:r>
          </a:p>
          <a:p>
            <a:r>
              <a:rPr lang="en-US" sz="2200" dirty="0"/>
              <a:t>   Bike(){</a:t>
            </a:r>
            <a:r>
              <a:rPr lang="en-US" sz="2200" dirty="0" err="1"/>
              <a:t>System.out.println</a:t>
            </a:r>
            <a:r>
              <a:rPr lang="en-US" sz="2200" dirty="0"/>
              <a:t>("bike is created");}  </a:t>
            </a:r>
          </a:p>
          <a:p>
            <a:r>
              <a:rPr lang="en-US" sz="2200" dirty="0"/>
              <a:t>   </a:t>
            </a:r>
            <a:r>
              <a:rPr lang="en-US" sz="2200" b="1" dirty="0"/>
              <a:t>abstract</a:t>
            </a:r>
            <a:r>
              <a:rPr lang="en-US" sz="2200" dirty="0"/>
              <a:t> </a:t>
            </a:r>
            <a:r>
              <a:rPr lang="en-US" sz="2200" b="1" dirty="0"/>
              <a:t>void</a:t>
            </a:r>
            <a:r>
              <a:rPr lang="en-US" sz="2200" dirty="0"/>
              <a:t> run();  </a:t>
            </a:r>
          </a:p>
          <a:p>
            <a:r>
              <a:rPr lang="en-US" sz="2200" dirty="0"/>
              <a:t>   </a:t>
            </a:r>
            <a:r>
              <a:rPr lang="en-US" sz="2200" b="1" dirty="0"/>
              <a:t>void</a:t>
            </a:r>
            <a:r>
              <a:rPr lang="en-US" sz="2200" dirty="0"/>
              <a:t> </a:t>
            </a:r>
            <a:r>
              <a:rPr lang="en-US" sz="2200" dirty="0" err="1"/>
              <a:t>changeGear</a:t>
            </a:r>
            <a:r>
              <a:rPr lang="en-US" sz="2200" dirty="0"/>
              <a:t>(){</a:t>
            </a:r>
            <a:r>
              <a:rPr lang="en-US" sz="2200" dirty="0" err="1"/>
              <a:t>System.out.println</a:t>
            </a:r>
            <a:r>
              <a:rPr lang="en-US" sz="2200" dirty="0"/>
              <a:t>("gear changed");}  </a:t>
            </a:r>
          </a:p>
          <a:p>
            <a:r>
              <a:rPr lang="en-US" sz="2200" dirty="0"/>
              <a:t> }  </a:t>
            </a:r>
          </a:p>
          <a:p>
            <a:r>
              <a:rPr lang="en-US" sz="2200" dirty="0"/>
              <a:t>  </a:t>
            </a:r>
          </a:p>
          <a:p>
            <a:r>
              <a:rPr lang="en-US" sz="2200" dirty="0"/>
              <a:t> </a:t>
            </a:r>
            <a:r>
              <a:rPr lang="en-US" sz="2200" b="1" dirty="0"/>
              <a:t>class</a:t>
            </a:r>
            <a:r>
              <a:rPr lang="en-US" sz="2200" dirty="0"/>
              <a:t> Honda </a:t>
            </a:r>
            <a:r>
              <a:rPr lang="en-US" sz="2200" b="1" dirty="0"/>
              <a:t>extends</a:t>
            </a:r>
            <a:r>
              <a:rPr lang="en-US" sz="2200" dirty="0"/>
              <a:t> Bike{  </a:t>
            </a:r>
          </a:p>
          <a:p>
            <a:r>
              <a:rPr lang="en-US" sz="2200" dirty="0"/>
              <a:t>    </a:t>
            </a:r>
            <a:r>
              <a:rPr lang="en-US" sz="2200" b="1" dirty="0"/>
              <a:t>void</a:t>
            </a:r>
            <a:r>
              <a:rPr lang="en-US" sz="2200" dirty="0"/>
              <a:t> run(){</a:t>
            </a:r>
            <a:r>
              <a:rPr lang="en-US" sz="2200" dirty="0" err="1"/>
              <a:t>System.out.println</a:t>
            </a:r>
            <a:r>
              <a:rPr lang="en-US" sz="2200" dirty="0"/>
              <a:t>("running safely..");}  </a:t>
            </a:r>
          </a:p>
          <a:p>
            <a:r>
              <a:rPr lang="en-US" sz="2200" dirty="0"/>
              <a:t> }  </a:t>
            </a:r>
          </a:p>
          <a:p>
            <a:r>
              <a:rPr lang="en-US" sz="2200" dirty="0"/>
              <a:t> </a:t>
            </a:r>
            <a:r>
              <a:rPr lang="en-US" sz="2200" b="1" dirty="0"/>
              <a:t>class</a:t>
            </a:r>
            <a:r>
              <a:rPr lang="en-US" sz="2200" dirty="0"/>
              <a:t> TestAbstraction2{  </a:t>
            </a:r>
          </a:p>
          <a:p>
            <a:r>
              <a:rPr lang="en-US" sz="2200" dirty="0"/>
              <a:t> </a:t>
            </a:r>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  Bike </a:t>
            </a:r>
            <a:r>
              <a:rPr lang="en-US" sz="2200" dirty="0" err="1"/>
              <a:t>obj</a:t>
            </a:r>
            <a:r>
              <a:rPr lang="en-US" sz="2200" dirty="0"/>
              <a:t> = </a:t>
            </a:r>
            <a:r>
              <a:rPr lang="en-US" sz="2200" b="1" dirty="0"/>
              <a:t>new</a:t>
            </a:r>
            <a:r>
              <a:rPr lang="en-US" sz="2200" dirty="0"/>
              <a:t> Honda();  </a:t>
            </a:r>
          </a:p>
          <a:p>
            <a:r>
              <a:rPr lang="en-US" sz="2200" dirty="0"/>
              <a:t>  </a:t>
            </a:r>
            <a:r>
              <a:rPr lang="en-US" sz="2200" dirty="0" err="1"/>
              <a:t>obj.run</a:t>
            </a:r>
            <a:r>
              <a:rPr lang="en-US" sz="2200" dirty="0"/>
              <a:t>();  </a:t>
            </a:r>
          </a:p>
          <a:p>
            <a:r>
              <a:rPr lang="en-US" sz="2200" dirty="0"/>
              <a:t>  </a:t>
            </a:r>
            <a:r>
              <a:rPr lang="en-US" sz="2200" dirty="0" err="1"/>
              <a:t>obj.changeGear</a:t>
            </a:r>
            <a:r>
              <a:rPr lang="en-US" sz="2200" dirty="0"/>
              <a:t>();  </a:t>
            </a:r>
          </a:p>
          <a:p>
            <a:r>
              <a:rPr lang="en-US" sz="2200" dirty="0"/>
              <a:t> }  </a:t>
            </a:r>
          </a:p>
          <a:p>
            <a:r>
              <a:rPr lang="en-US" sz="2200" dirty="0"/>
              <a:t>} </a:t>
            </a:r>
          </a:p>
        </p:txBody>
      </p:sp>
      <p:sp>
        <p:nvSpPr>
          <p:cNvPr id="6" name="Rectangle 1"/>
          <p:cNvSpPr>
            <a:spLocks noChangeArrowheads="1"/>
          </p:cNvSpPr>
          <p:nvPr/>
        </p:nvSpPr>
        <p:spPr bwMode="auto">
          <a:xfrm>
            <a:off x="5562600" y="5105400"/>
            <a:ext cx="1992853"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Unicode MS" pitchFamily="34" charset="-128"/>
                <a:cs typeface="Arial" pitchFamily="34" charset="0"/>
              </a:rPr>
              <a:t>bike is created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Unicode MS" pitchFamily="34" charset="-128"/>
                <a:cs typeface="Arial" pitchFamily="34" charset="0"/>
              </a:rPr>
              <a:t>running safely..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Unicode MS" pitchFamily="34" charset="-128"/>
                <a:cs typeface="Arial" pitchFamily="34" charset="0"/>
              </a:rPr>
              <a:t>gear changed</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504899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635" y="25146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13100608-8ED5-4A2C-8828-75EF71D7C2DF}" type="slidenum">
              <a:rPr lang="en-US" smtClean="0"/>
              <a:t>31</a:t>
            </a:fld>
            <a:endParaRPr lang="en-US"/>
          </a:p>
        </p:txBody>
      </p:sp>
    </p:spTree>
    <p:extLst>
      <p:ext uri="{BB962C8B-B14F-4D97-AF65-F5344CB8AC3E}">
        <p14:creationId xmlns:p14="http://schemas.microsoft.com/office/powerpoint/2010/main" val="229529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649353"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19800" y="1981200"/>
            <a:ext cx="2438400" cy="415498"/>
          </a:xfrm>
          <a:prstGeom prst="rect">
            <a:avLst/>
          </a:prstGeom>
          <a:noFill/>
          <a:ln>
            <a:solidFill>
              <a:schemeClr val="accent1"/>
            </a:solidFill>
          </a:ln>
        </p:spPr>
        <p:txBody>
          <a:bodyPr wrap="square" rtlCol="0">
            <a:spAutoFit/>
          </a:bodyPr>
          <a:lstStyle/>
          <a:p>
            <a:r>
              <a:rPr lang="en-US" sz="2100" dirty="0"/>
              <a:t>Box is a super class</a:t>
            </a:r>
          </a:p>
        </p:txBody>
      </p:sp>
      <p:sp>
        <p:nvSpPr>
          <p:cNvPr id="4" name="Slide Number Placeholder 3"/>
          <p:cNvSpPr>
            <a:spLocks noGrp="1"/>
          </p:cNvSpPr>
          <p:nvPr>
            <p:ph type="sldNum" sz="quarter" idx="12"/>
          </p:nvPr>
        </p:nvSpPr>
        <p:spPr/>
        <p:txBody>
          <a:bodyPr/>
          <a:lstStyle/>
          <a:p>
            <a:fld id="{13100608-8ED5-4A2C-8828-75EF71D7C2DF}" type="slidenum">
              <a:rPr lang="en-US" smtClean="0"/>
              <a:t>4</a:t>
            </a:fld>
            <a:endParaRPr lang="en-US"/>
          </a:p>
        </p:txBody>
      </p:sp>
    </p:spTree>
    <p:extLst>
      <p:ext uri="{BB962C8B-B14F-4D97-AF65-F5344CB8AC3E}">
        <p14:creationId xmlns:p14="http://schemas.microsoft.com/office/powerpoint/2010/main" val="256115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6438900"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64" y="4419600"/>
            <a:ext cx="74295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257800" y="2157412"/>
            <a:ext cx="3048000" cy="415498"/>
          </a:xfrm>
          <a:prstGeom prst="rect">
            <a:avLst/>
          </a:prstGeom>
          <a:noFill/>
          <a:ln>
            <a:solidFill>
              <a:schemeClr val="accent1"/>
            </a:solidFill>
          </a:ln>
        </p:spPr>
        <p:txBody>
          <a:bodyPr wrap="square" rtlCol="0">
            <a:spAutoFit/>
          </a:bodyPr>
          <a:lstStyle/>
          <a:p>
            <a:r>
              <a:rPr lang="en-US" sz="2100" dirty="0" err="1"/>
              <a:t>BoxWeight</a:t>
            </a:r>
            <a:r>
              <a:rPr lang="en-US" sz="2100" dirty="0"/>
              <a:t> is a super class</a:t>
            </a:r>
          </a:p>
        </p:txBody>
      </p:sp>
      <p:sp>
        <p:nvSpPr>
          <p:cNvPr id="4" name="Slide Number Placeholder 3"/>
          <p:cNvSpPr>
            <a:spLocks noGrp="1"/>
          </p:cNvSpPr>
          <p:nvPr>
            <p:ph type="sldNum" sz="quarter" idx="12"/>
          </p:nvPr>
        </p:nvSpPr>
        <p:spPr/>
        <p:txBody>
          <a:bodyPr/>
          <a:lstStyle/>
          <a:p>
            <a:fld id="{13100608-8ED5-4A2C-8828-75EF71D7C2DF}" type="slidenum">
              <a:rPr lang="en-US" smtClean="0"/>
              <a:t>5</a:t>
            </a:fld>
            <a:endParaRPr lang="en-US"/>
          </a:p>
        </p:txBody>
      </p:sp>
    </p:spTree>
    <p:extLst>
      <p:ext uri="{BB962C8B-B14F-4D97-AF65-F5344CB8AC3E}">
        <p14:creationId xmlns:p14="http://schemas.microsoft.com/office/powerpoint/2010/main" val="87460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28600"/>
            <a:ext cx="9144000" cy="5895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3100608-8ED5-4A2C-8828-75EF71D7C2DF}" type="slidenum">
              <a:rPr lang="en-US" smtClean="0"/>
              <a:t>6</a:t>
            </a:fld>
            <a:endParaRPr lang="en-US"/>
          </a:p>
        </p:txBody>
      </p:sp>
    </p:spTree>
    <p:extLst>
      <p:ext uri="{BB962C8B-B14F-4D97-AF65-F5344CB8AC3E}">
        <p14:creationId xmlns:p14="http://schemas.microsoft.com/office/powerpoint/2010/main" val="246636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It is important to understand that it is the type of the reference variable—not the type of the object that it refers to—that determines what members can be accessed. </a:t>
            </a:r>
          </a:p>
          <a:p>
            <a:pPr algn="just"/>
            <a:endParaRPr lang="en-US" sz="2600" dirty="0"/>
          </a:p>
          <a:p>
            <a:pPr algn="just"/>
            <a:r>
              <a:rPr lang="en-US" sz="2600" dirty="0"/>
              <a:t>That is, when a reference to a subclass object is assigned to a superclass reference variable, you will have access only to those parts of the object defied by the superclass. This is why </a:t>
            </a:r>
            <a:r>
              <a:rPr lang="en-US" sz="2600" dirty="0" err="1"/>
              <a:t>plainbox</a:t>
            </a:r>
            <a:r>
              <a:rPr lang="en-US" sz="2600" dirty="0"/>
              <a:t> can’t access weight even when it refers to a </a:t>
            </a:r>
            <a:r>
              <a:rPr lang="en-US" sz="2600" dirty="0" err="1"/>
              <a:t>BoxWeight</a:t>
            </a:r>
            <a:r>
              <a:rPr lang="en-US" sz="2600" dirty="0"/>
              <a:t> object.</a:t>
            </a:r>
          </a:p>
        </p:txBody>
      </p:sp>
      <p:sp>
        <p:nvSpPr>
          <p:cNvPr id="4" name="Slide Number Placeholder 3"/>
          <p:cNvSpPr>
            <a:spLocks noGrp="1"/>
          </p:cNvSpPr>
          <p:nvPr>
            <p:ph type="sldNum" sz="quarter" idx="12"/>
          </p:nvPr>
        </p:nvSpPr>
        <p:spPr/>
        <p:txBody>
          <a:bodyPr/>
          <a:lstStyle/>
          <a:p>
            <a:fld id="{13100608-8ED5-4A2C-8828-75EF71D7C2DF}" type="slidenum">
              <a:rPr lang="en-US" smtClean="0"/>
              <a:t>7</a:t>
            </a:fld>
            <a:endParaRPr lang="en-US"/>
          </a:p>
        </p:txBody>
      </p:sp>
      <p:sp>
        <p:nvSpPr>
          <p:cNvPr id="5" name="Title 1"/>
          <p:cNvSpPr>
            <a:spLocks noGrp="1"/>
          </p:cNvSpPr>
          <p:nvPr>
            <p:ph type="title"/>
          </p:nvPr>
        </p:nvSpPr>
        <p:spPr>
          <a:xfrm>
            <a:off x="457200" y="274638"/>
            <a:ext cx="8229600" cy="1143000"/>
          </a:xfrm>
        </p:spPr>
        <p:txBody>
          <a:bodyPr>
            <a:noAutofit/>
          </a:bodyPr>
          <a:lstStyle/>
          <a:p>
            <a:r>
              <a:rPr lang="en-US" sz="3600" b="1" dirty="0"/>
              <a:t>A Superclass Variable Can Reference a Subclass Object (Contd..)</a:t>
            </a:r>
          </a:p>
        </p:txBody>
      </p:sp>
    </p:spTree>
    <p:extLst>
      <p:ext uri="{BB962C8B-B14F-4D97-AF65-F5344CB8AC3E}">
        <p14:creationId xmlns:p14="http://schemas.microsoft.com/office/powerpoint/2010/main" val="279464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super </a:t>
            </a:r>
          </a:p>
        </p:txBody>
      </p:sp>
      <p:sp>
        <p:nvSpPr>
          <p:cNvPr id="3" name="Content Placeholder 2"/>
          <p:cNvSpPr>
            <a:spLocks noGrp="1"/>
          </p:cNvSpPr>
          <p:nvPr>
            <p:ph idx="1"/>
          </p:nvPr>
        </p:nvSpPr>
        <p:spPr>
          <a:xfrm>
            <a:off x="457200" y="1371600"/>
            <a:ext cx="8229600" cy="4525963"/>
          </a:xfrm>
        </p:spPr>
        <p:txBody>
          <a:bodyPr>
            <a:noAutofit/>
          </a:bodyPr>
          <a:lstStyle/>
          <a:p>
            <a:pPr algn="just"/>
            <a:r>
              <a:rPr lang="en-US" sz="2600" dirty="0"/>
              <a:t>It is </a:t>
            </a:r>
            <a:r>
              <a:rPr lang="en-US" sz="2600" b="1" dirty="0"/>
              <a:t>used</a:t>
            </a:r>
            <a:r>
              <a:rPr lang="en-US" sz="2600" dirty="0"/>
              <a:t> inside a sub-class method definition to call a method defined in the </a:t>
            </a:r>
            <a:r>
              <a:rPr lang="en-US" sz="2600" b="1" dirty="0"/>
              <a:t>super</a:t>
            </a:r>
            <a:r>
              <a:rPr lang="en-US" sz="2600" dirty="0"/>
              <a:t>class. </a:t>
            </a:r>
          </a:p>
          <a:p>
            <a:pPr algn="just"/>
            <a:r>
              <a:rPr lang="en-US" sz="2600" dirty="0"/>
              <a:t>The </a:t>
            </a:r>
            <a:r>
              <a:rPr lang="en-US" sz="2600" b="1" dirty="0"/>
              <a:t>super</a:t>
            </a:r>
            <a:r>
              <a:rPr lang="en-US" sz="2600" dirty="0"/>
              <a:t> keyword in java is a reference variable which is used to refer immediate parent class object.</a:t>
            </a:r>
          </a:p>
          <a:p>
            <a:pPr algn="just"/>
            <a:r>
              <a:rPr lang="en-US" sz="2600" dirty="0"/>
              <a:t>Whenever you create the instance of subclass, an instance of parent class is created implicitly which is referred by super reference variable.</a:t>
            </a:r>
          </a:p>
          <a:p>
            <a:pPr algn="just"/>
            <a:r>
              <a:rPr lang="en-US" sz="2600" dirty="0"/>
              <a:t>Private methods of the </a:t>
            </a:r>
            <a:r>
              <a:rPr lang="en-US" sz="2600" b="1" dirty="0"/>
              <a:t>super</a:t>
            </a:r>
            <a:r>
              <a:rPr lang="en-US" sz="2600" dirty="0"/>
              <a:t>-class cannot be called. Only public and protected methods can be called by the </a:t>
            </a:r>
            <a:r>
              <a:rPr lang="en-US" sz="2600" b="1" dirty="0"/>
              <a:t>super keyword</a:t>
            </a:r>
            <a:r>
              <a:rPr lang="en-US" sz="2600" dirty="0"/>
              <a:t>. </a:t>
            </a:r>
          </a:p>
          <a:p>
            <a:pPr algn="just"/>
            <a:r>
              <a:rPr lang="en-US" sz="2600" dirty="0"/>
              <a:t>It is also </a:t>
            </a:r>
            <a:r>
              <a:rPr lang="en-US" sz="2600" b="1" dirty="0"/>
              <a:t>used</a:t>
            </a:r>
            <a:r>
              <a:rPr lang="en-US" sz="2600" dirty="0"/>
              <a:t> by class constructors to invoke constructors of its parent class.</a:t>
            </a:r>
          </a:p>
        </p:txBody>
      </p:sp>
      <p:sp>
        <p:nvSpPr>
          <p:cNvPr id="4" name="Slide Number Placeholder 3"/>
          <p:cNvSpPr>
            <a:spLocks noGrp="1"/>
          </p:cNvSpPr>
          <p:nvPr>
            <p:ph type="sldNum" sz="quarter" idx="12"/>
          </p:nvPr>
        </p:nvSpPr>
        <p:spPr/>
        <p:txBody>
          <a:bodyPr/>
          <a:lstStyle/>
          <a:p>
            <a:fld id="{13100608-8ED5-4A2C-8828-75EF71D7C2DF}" type="slidenum">
              <a:rPr lang="en-US" smtClean="0"/>
              <a:t>8</a:t>
            </a:fld>
            <a:endParaRPr lang="en-US"/>
          </a:p>
        </p:txBody>
      </p:sp>
    </p:spTree>
    <p:extLst>
      <p:ext uri="{BB962C8B-B14F-4D97-AF65-F5344CB8AC3E}">
        <p14:creationId xmlns:p14="http://schemas.microsoft.com/office/powerpoint/2010/main" val="163032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Usage of java super Keyword</a:t>
            </a:r>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sz="2700" dirty="0"/>
              <a:t>super can be used to refer immediate parent class instance variable.</a:t>
            </a:r>
          </a:p>
          <a:p>
            <a:pPr marL="514350" indent="-514350" algn="just">
              <a:buFont typeface="+mj-lt"/>
              <a:buAutoNum type="arabicPeriod"/>
            </a:pPr>
            <a:r>
              <a:rPr lang="en-US" sz="2700" dirty="0"/>
              <a:t>super can be used to invoke immediate parent class method.</a:t>
            </a:r>
          </a:p>
          <a:p>
            <a:pPr marL="514350" indent="-514350" algn="just">
              <a:buFont typeface="+mj-lt"/>
              <a:buAutoNum type="arabicPeriod"/>
            </a:pPr>
            <a:r>
              <a:rPr lang="en-US" sz="2700" dirty="0"/>
              <a:t>super() can be used to invoke immediate parent class constructor.</a:t>
            </a:r>
          </a:p>
          <a:p>
            <a:pPr algn="just"/>
            <a:endParaRPr lang="en-US" sz="2700" dirty="0"/>
          </a:p>
        </p:txBody>
      </p:sp>
      <p:sp>
        <p:nvSpPr>
          <p:cNvPr id="4" name="Slide Number Placeholder 3"/>
          <p:cNvSpPr>
            <a:spLocks noGrp="1"/>
          </p:cNvSpPr>
          <p:nvPr>
            <p:ph type="sldNum" sz="quarter" idx="12"/>
          </p:nvPr>
        </p:nvSpPr>
        <p:spPr/>
        <p:txBody>
          <a:bodyPr/>
          <a:lstStyle/>
          <a:p>
            <a:fld id="{13100608-8ED5-4A2C-8828-75EF71D7C2DF}" type="slidenum">
              <a:rPr lang="en-US" smtClean="0"/>
              <a:t>9</a:t>
            </a:fld>
            <a:endParaRPr lang="en-US"/>
          </a:p>
        </p:txBody>
      </p:sp>
    </p:spTree>
    <p:extLst>
      <p:ext uri="{BB962C8B-B14F-4D97-AF65-F5344CB8AC3E}">
        <p14:creationId xmlns:p14="http://schemas.microsoft.com/office/powerpoint/2010/main" val="2355714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2086</Words>
  <Application>Microsoft Macintosh PowerPoint</Application>
  <PresentationFormat>On-screen Show (4:3)</PresentationFormat>
  <Paragraphs>283</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 Unicode MS</vt:lpstr>
      <vt:lpstr>Arial</vt:lpstr>
      <vt:lpstr>Calibri</vt:lpstr>
      <vt:lpstr>Office Theme</vt:lpstr>
      <vt:lpstr>Programming Language II CSE-215</vt:lpstr>
      <vt:lpstr>A Superclass Variable Can Reference a Subclass Object</vt:lpstr>
      <vt:lpstr>PowerPoint Presentation</vt:lpstr>
      <vt:lpstr>PowerPoint Presentation</vt:lpstr>
      <vt:lpstr>PowerPoint Presentation</vt:lpstr>
      <vt:lpstr>PowerPoint Presentation</vt:lpstr>
      <vt:lpstr>A Superclass Variable Can Reference a Subclass Object (Contd..)</vt:lpstr>
      <vt:lpstr>Using super </vt:lpstr>
      <vt:lpstr>Usage of java super Keyword</vt:lpstr>
      <vt:lpstr>Super is used to refer immediate parent class instance variable.</vt:lpstr>
      <vt:lpstr>Super is used to refer immediate parent class instance variable.</vt:lpstr>
      <vt:lpstr>super can be used to invoke parent class method</vt:lpstr>
      <vt:lpstr>super can be used to invoke parent class method</vt:lpstr>
      <vt:lpstr>super is used to invoke parent class constructor.</vt:lpstr>
      <vt:lpstr>Another example of super keyword where super() is provided by the compiler implicitly.</vt:lpstr>
      <vt:lpstr>Another example of super keyword where super() is provided by the compiler implicitly.</vt:lpstr>
      <vt:lpstr>Super example: real use</vt:lpstr>
      <vt:lpstr>When Constructors Are Called in Multilevel Inheritance</vt:lpstr>
      <vt:lpstr>PowerPoint Presentation</vt:lpstr>
      <vt:lpstr>When Constructors Are Called in Multilevel Inheritance</vt:lpstr>
      <vt:lpstr> Abstract Classes </vt:lpstr>
      <vt:lpstr> Abstract Classes </vt:lpstr>
      <vt:lpstr> Abstract Classes </vt:lpstr>
      <vt:lpstr> Abstract Classes </vt:lpstr>
      <vt:lpstr>Example of abstract class that has abstract method</vt:lpstr>
      <vt:lpstr>Real scenario of abstract class</vt:lpstr>
      <vt:lpstr>PowerPoint Presentation</vt:lpstr>
      <vt:lpstr>Another example of abstract class in java</vt:lpstr>
      <vt:lpstr>Abstract class having constructor, data member, methods etc.</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Microsoft Office User</cp:lastModifiedBy>
  <cp:revision>48</cp:revision>
  <dcterms:created xsi:type="dcterms:W3CDTF">2017-10-31T05:31:37Z</dcterms:created>
  <dcterms:modified xsi:type="dcterms:W3CDTF">2022-07-04T13:41:06Z</dcterms:modified>
</cp:coreProperties>
</file>