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57" r:id="rId3"/>
    <p:sldId id="259" r:id="rId4"/>
    <p:sldId id="258" r:id="rId5"/>
    <p:sldId id="261" r:id="rId6"/>
    <p:sldId id="262" r:id="rId7"/>
    <p:sldId id="263" r:id="rId8"/>
    <p:sldId id="264" r:id="rId9"/>
    <p:sldId id="265" r:id="rId10"/>
    <p:sldId id="266" r:id="rId11"/>
    <p:sldId id="267" r:id="rId12"/>
    <p:sldId id="269" r:id="rId13"/>
    <p:sldId id="27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4DA9F-96DF-4E8C-8081-A2AA3E4C88AB}"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BC29A-2B58-4440-9DD4-C7F11DCE38B0}" type="slidenum">
              <a:rPr lang="en-US" smtClean="0"/>
              <a:t>‹#›</a:t>
            </a:fld>
            <a:endParaRPr lang="en-US"/>
          </a:p>
        </p:txBody>
      </p:sp>
    </p:spTree>
    <p:extLst>
      <p:ext uri="{BB962C8B-B14F-4D97-AF65-F5344CB8AC3E}">
        <p14:creationId xmlns:p14="http://schemas.microsoft.com/office/powerpoint/2010/main" val="148012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3BC29A-2B58-4440-9DD4-C7F11DCE38B0}" type="slidenum">
              <a:rPr lang="en-US" smtClean="0"/>
              <a:t>14</a:t>
            </a:fld>
            <a:endParaRPr lang="en-US"/>
          </a:p>
        </p:txBody>
      </p:sp>
    </p:spTree>
    <p:extLst>
      <p:ext uri="{BB962C8B-B14F-4D97-AF65-F5344CB8AC3E}">
        <p14:creationId xmlns:p14="http://schemas.microsoft.com/office/powerpoint/2010/main" val="27156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29A77B-5567-4484-AD5D-4412C922873E}"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332379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865565-3DC4-48EF-9F1B-3D9908B24F6B}"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211677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F5EF-8894-4BF5-A470-75EE634B1D3E}"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361942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198BE3-F708-40FD-B6F4-A0E953CA14F3}"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400526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38563-3BE4-4789-9CBD-078FA872BC0F}"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317581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5F9749-5F72-41BA-B401-D2ADBD941B70}"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121512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75343-0D9F-4A61-9BE0-8A6E548A44FB}" type="datetime1">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158507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961ED5-D139-4D36-B012-15C18D3E314C}" type="datetime1">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377033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003EB-613B-4E59-A7C7-8DB90D56207C}" type="datetime1">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426709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51991-FF17-45AD-ADB4-D24D4056E885}"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94057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84B384-6BC8-436F-B40A-F5B1C790772E}"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211884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1645C-AB7D-4ACB-BC57-70F16F16BA0D}" type="datetime1">
              <a:rPr lang="en-US" smtClean="0"/>
              <a:t>6/4/2021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306F1-F67B-46A8-8E6C-FF6B98535E28}" type="slidenum">
              <a:rPr lang="en-US" smtClean="0"/>
              <a:t>‹#›</a:t>
            </a:fld>
            <a:endParaRPr lang="en-US"/>
          </a:p>
        </p:txBody>
      </p:sp>
    </p:spTree>
    <p:extLst>
      <p:ext uri="{BB962C8B-B14F-4D97-AF65-F5344CB8AC3E}">
        <p14:creationId xmlns:p14="http://schemas.microsoft.com/office/powerpoint/2010/main" val="418450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Programming Language II</a:t>
            </a:r>
            <a:br>
              <a:rPr lang="en-US" sz="4000" b="1" dirty="0"/>
            </a:br>
            <a:r>
              <a:rPr lang="en-US" sz="4000" b="1" dirty="0"/>
              <a:t>CSE-215</a:t>
            </a:r>
          </a:p>
        </p:txBody>
      </p:sp>
      <p:sp>
        <p:nvSpPr>
          <p:cNvPr id="3" name="Subtitle 2"/>
          <p:cNvSpPr>
            <a:spLocks noGrp="1"/>
          </p:cNvSpPr>
          <p:nvPr>
            <p:ph type="subTitle" idx="1"/>
          </p:nvPr>
        </p:nvSpPr>
        <p:spPr/>
        <p:txBody>
          <a:bodyPr>
            <a:normAutofit/>
          </a:bodyPr>
          <a:lstStyle/>
          <a:p>
            <a:r>
              <a:rPr lang="en-US" sz="2800"/>
              <a:t>Prof. Dr</a:t>
            </a:r>
            <a:r>
              <a:rPr lang="en-US" sz="2800" dirty="0"/>
              <a:t>. Mohammad Abu </a:t>
            </a:r>
            <a:r>
              <a:rPr lang="en-US" sz="2800" dirty="0" err="1"/>
              <a:t>Yousuf</a:t>
            </a:r>
            <a:endParaRPr lang="en-US" sz="2800" dirty="0"/>
          </a:p>
          <a:p>
            <a:r>
              <a:rPr lang="en-US" sz="2800"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49666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Rule 1: If there is an abstract method in a class, that class must be abstract.</a:t>
            </a:r>
          </a:p>
          <a:p>
            <a:endParaRPr lang="en-US" sz="2600" dirty="0"/>
          </a:p>
          <a:p>
            <a:endParaRPr lang="en-US" sz="2600" dirty="0"/>
          </a:p>
          <a:p>
            <a:endParaRPr lang="en-US" sz="2600" dirty="0"/>
          </a:p>
          <a:p>
            <a:r>
              <a:rPr lang="en-US" sz="2600" dirty="0"/>
              <a:t>Rule 2: If you are extending an abstract class that has an abstract method, you must either provide the implementation of the method or make this class abstract.</a:t>
            </a:r>
          </a:p>
          <a:p>
            <a:endParaRPr lang="en-US" sz="2600" dirty="0"/>
          </a:p>
          <a:p>
            <a:endParaRPr lang="en-US" sz="2600" dirty="0"/>
          </a:p>
        </p:txBody>
      </p:sp>
      <p:sp>
        <p:nvSpPr>
          <p:cNvPr id="4" name="Rectangle 3"/>
          <p:cNvSpPr/>
          <p:nvPr/>
        </p:nvSpPr>
        <p:spPr>
          <a:xfrm>
            <a:off x="2780714" y="2559372"/>
            <a:ext cx="6096000" cy="923330"/>
          </a:xfrm>
          <a:prstGeom prst="rect">
            <a:avLst/>
          </a:prstGeom>
        </p:spPr>
        <p:txBody>
          <a:bodyPr>
            <a:spAutoFit/>
          </a:bodyPr>
          <a:lstStyle/>
          <a:p>
            <a:pPr>
              <a:buFont typeface="+mj-lt"/>
              <a:buAutoNum type="arabicPeriod"/>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Bike12{  </a:t>
            </a:r>
          </a:p>
          <a:p>
            <a:pPr>
              <a:buFont typeface="+mj-lt"/>
              <a:buAutoNum type="arabicPeriod"/>
            </a:pPr>
            <a:r>
              <a:rPr lang="en-US" b="1" i="0" dirty="0">
                <a:solidFill>
                  <a:srgbClr val="006699"/>
                </a:solidFill>
                <a:effectLst/>
                <a:latin typeface="verdana" panose="020B0604030504040204" pitchFamily="34" charset="0"/>
              </a:rPr>
              <a:t>abstract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run();  </a:t>
            </a:r>
            <a:r>
              <a:rPr lang="en-US" b="0" i="0" dirty="0">
                <a:solidFill>
                  <a:srgbClr val="FF0000"/>
                </a:solidFill>
                <a:effectLst/>
                <a:latin typeface="verdana" panose="020B0604030504040204" pitchFamily="34" charset="0"/>
              </a:rPr>
              <a:t>// CT Error </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p:txBody>
      </p:sp>
      <p:sp>
        <p:nvSpPr>
          <p:cNvPr id="5" name="Slide Number Placeholder 4"/>
          <p:cNvSpPr>
            <a:spLocks noGrp="1"/>
          </p:cNvSpPr>
          <p:nvPr>
            <p:ph type="sldNum" sz="quarter" idx="12"/>
          </p:nvPr>
        </p:nvSpPr>
        <p:spPr/>
        <p:txBody>
          <a:bodyPr/>
          <a:lstStyle/>
          <a:p>
            <a:fld id="{E25306F1-F67B-46A8-8E6C-FF6B98535E28}" type="slidenum">
              <a:rPr lang="en-US" smtClean="0"/>
              <a:t>10</a:t>
            </a:fld>
            <a:endParaRPr lang="en-US"/>
          </a:p>
        </p:txBody>
      </p:sp>
    </p:spTree>
    <p:extLst>
      <p:ext uri="{BB962C8B-B14F-4D97-AF65-F5344CB8AC3E}">
        <p14:creationId xmlns:p14="http://schemas.microsoft.com/office/powerpoint/2010/main" val="238710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302"/>
            <a:ext cx="4577862" cy="1325563"/>
          </a:xfrm>
        </p:spPr>
        <p:txBody>
          <a:bodyPr>
            <a:normAutofit/>
          </a:bodyPr>
          <a:lstStyle/>
          <a:p>
            <a:r>
              <a:rPr lang="en-US" sz="3600" b="1" dirty="0"/>
              <a:t>Another real scenario of abstract class</a:t>
            </a:r>
          </a:p>
        </p:txBody>
      </p:sp>
      <p:sp>
        <p:nvSpPr>
          <p:cNvPr id="3" name="Content Placeholder 2"/>
          <p:cNvSpPr>
            <a:spLocks noGrp="1"/>
          </p:cNvSpPr>
          <p:nvPr>
            <p:ph idx="1"/>
          </p:nvPr>
        </p:nvSpPr>
        <p:spPr>
          <a:xfrm>
            <a:off x="914039" y="1459865"/>
            <a:ext cx="2580249" cy="4729920"/>
          </a:xfrm>
          <a:ln>
            <a:solidFill>
              <a:schemeClr val="tx1"/>
            </a:solidFill>
          </a:ln>
        </p:spPr>
        <p:txBody>
          <a:bodyPr>
            <a:normAutofit/>
          </a:bodyPr>
          <a:lstStyle/>
          <a:p>
            <a:pPr algn="just"/>
            <a:r>
              <a:rPr lang="en-US" sz="2600" dirty="0"/>
              <a:t>The abstract class can also be used to provide some implementation of the interface. In such case, the end user may not be forced to override all the methods of the interface.</a:t>
            </a:r>
          </a:p>
        </p:txBody>
      </p:sp>
      <p:sp>
        <p:nvSpPr>
          <p:cNvPr id="4" name="Rectangle 3"/>
          <p:cNvSpPr/>
          <p:nvPr/>
        </p:nvSpPr>
        <p:spPr>
          <a:xfrm>
            <a:off x="5462952" y="56272"/>
            <a:ext cx="6672776" cy="6740307"/>
          </a:xfrm>
          <a:prstGeom prst="rect">
            <a:avLst/>
          </a:prstGeom>
          <a:ln>
            <a:solidFill>
              <a:schemeClr val="tx1"/>
            </a:solidFill>
          </a:ln>
        </p:spPr>
        <p:txBody>
          <a:bodyPr wrap="square">
            <a:spAutoFit/>
          </a:bodyPr>
          <a:lstStyle/>
          <a:p>
            <a:pPr>
              <a:buFont typeface="+mj-lt"/>
              <a:buAutoNum type="arabicPeriod"/>
            </a:pPr>
            <a:r>
              <a:rPr lang="en-US" b="1" i="0" dirty="0">
                <a:solidFill>
                  <a:srgbClr val="006699"/>
                </a:solidFill>
                <a:effectLst/>
                <a:latin typeface="verdana" panose="020B0604030504040204" pitchFamily="34" charset="0"/>
              </a:rPr>
              <a:t>interface</a:t>
            </a:r>
            <a:r>
              <a:rPr lang="en-US" b="0" i="0" dirty="0">
                <a:solidFill>
                  <a:srgbClr val="000000"/>
                </a:solidFill>
                <a:effectLst/>
                <a:latin typeface="verdana" panose="020B0604030504040204" pitchFamily="34" charset="0"/>
              </a:rPr>
              <a:t> A{  </a:t>
            </a:r>
          </a:p>
          <a:p>
            <a:pPr>
              <a:buFont typeface="+mj-lt"/>
              <a:buAutoNum type="arabicPeriod"/>
            </a:pP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a();  </a:t>
            </a:r>
          </a:p>
          <a:p>
            <a:pPr>
              <a:buFont typeface="+mj-lt"/>
              <a:buAutoNum type="arabicPeriod"/>
            </a:pP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b();  </a:t>
            </a:r>
          </a:p>
          <a:p>
            <a:pPr>
              <a:buFont typeface="+mj-lt"/>
              <a:buAutoNum type="arabicPeriod"/>
            </a:pP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c();  </a:t>
            </a:r>
          </a:p>
          <a:p>
            <a:pPr>
              <a:buFont typeface="+mj-lt"/>
              <a:buAutoNum type="arabicPeriod"/>
            </a:pP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d();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abstract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B </a:t>
            </a:r>
            <a:r>
              <a:rPr lang="en-US" b="1" i="0" dirty="0">
                <a:solidFill>
                  <a:srgbClr val="006699"/>
                </a:solidFill>
                <a:effectLst/>
                <a:latin typeface="verdana" panose="020B0604030504040204" pitchFamily="34" charset="0"/>
              </a:rPr>
              <a:t>implements</a:t>
            </a:r>
            <a:r>
              <a:rPr lang="en-US" b="0" i="0" dirty="0">
                <a:solidFill>
                  <a:srgbClr val="000000"/>
                </a:solidFill>
                <a:effectLst/>
                <a:latin typeface="verdana" panose="020B0604030504040204" pitchFamily="34" charset="0"/>
              </a:rPr>
              <a:t> A{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c(){</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"I am c"</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M </a:t>
            </a:r>
            <a:r>
              <a:rPr lang="en-US" b="1" i="0" dirty="0">
                <a:solidFill>
                  <a:srgbClr val="006699"/>
                </a:solidFill>
                <a:effectLst/>
                <a:latin typeface="verdana" panose="020B0604030504040204" pitchFamily="34" charset="0"/>
              </a:rPr>
              <a:t>extends</a:t>
            </a:r>
            <a:r>
              <a:rPr lang="en-US" b="0" i="0" dirty="0">
                <a:solidFill>
                  <a:srgbClr val="000000"/>
                </a:solidFill>
                <a:effectLst/>
                <a:latin typeface="verdana" panose="020B0604030504040204" pitchFamily="34" charset="0"/>
              </a:rPr>
              <a:t> B{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a(){</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"I am a"</a:t>
            </a: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b(){</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"I am b"</a:t>
            </a: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d(){</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"I am d"</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Test5{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static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main(String </a:t>
            </a:r>
            <a:r>
              <a:rPr lang="en-US" b="0" i="0" dirty="0" err="1">
                <a:solidFill>
                  <a:srgbClr val="000000"/>
                </a:solidFill>
                <a:effectLst/>
                <a:latin typeface="verdana" panose="020B0604030504040204" pitchFamily="34" charset="0"/>
              </a:rPr>
              <a:t>args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A a=</a:t>
            </a:r>
            <a:r>
              <a:rPr lang="en-US" b="1" i="0" dirty="0">
                <a:solidFill>
                  <a:srgbClr val="006699"/>
                </a:solidFill>
                <a:effectLst/>
                <a:latin typeface="verdana" panose="020B0604030504040204" pitchFamily="34" charset="0"/>
              </a:rPr>
              <a:t>new</a:t>
            </a:r>
            <a:r>
              <a:rPr lang="en-US" b="0" i="0" dirty="0">
                <a:solidFill>
                  <a:srgbClr val="000000"/>
                </a:solidFill>
                <a:effectLst/>
                <a:latin typeface="verdana" panose="020B0604030504040204" pitchFamily="34" charset="0"/>
              </a:rPr>
              <a:t> M();  </a:t>
            </a:r>
          </a:p>
          <a:p>
            <a:pPr>
              <a:buFont typeface="+mj-lt"/>
              <a:buAutoNum type="arabicPeriod"/>
            </a:pPr>
            <a:r>
              <a:rPr lang="en-US" b="0" i="0" dirty="0" err="1">
                <a:solidFill>
                  <a:srgbClr val="000000"/>
                </a:solidFill>
                <a:effectLst/>
                <a:latin typeface="verdana" panose="020B0604030504040204" pitchFamily="34" charset="0"/>
              </a:rPr>
              <a:t>a.a</a:t>
            </a:r>
            <a:r>
              <a:rPr lang="en-US" b="0" i="0" dirty="0">
                <a:solidFill>
                  <a:srgbClr val="000000"/>
                </a:solidFill>
                <a:effectLst/>
                <a:latin typeface="verdana" panose="020B0604030504040204" pitchFamily="34" charset="0"/>
              </a:rPr>
              <a:t>();  </a:t>
            </a:r>
          </a:p>
          <a:p>
            <a:pPr>
              <a:buFont typeface="+mj-lt"/>
              <a:buAutoNum type="arabicPeriod"/>
            </a:pPr>
            <a:r>
              <a:rPr lang="en-US" b="0" i="0" dirty="0" err="1">
                <a:solidFill>
                  <a:srgbClr val="000000"/>
                </a:solidFill>
                <a:effectLst/>
                <a:latin typeface="verdana" panose="020B0604030504040204" pitchFamily="34" charset="0"/>
              </a:rPr>
              <a:t>a.b</a:t>
            </a:r>
            <a:r>
              <a:rPr lang="en-US" b="0" i="0" dirty="0">
                <a:solidFill>
                  <a:srgbClr val="000000"/>
                </a:solidFill>
                <a:effectLst/>
                <a:latin typeface="verdana" panose="020B0604030504040204" pitchFamily="34" charset="0"/>
              </a:rPr>
              <a:t>();  </a:t>
            </a:r>
          </a:p>
          <a:p>
            <a:pPr>
              <a:buFont typeface="+mj-lt"/>
              <a:buAutoNum type="arabicPeriod"/>
            </a:pPr>
            <a:r>
              <a:rPr lang="en-US" b="0" i="0" dirty="0" err="1">
                <a:solidFill>
                  <a:srgbClr val="000000"/>
                </a:solidFill>
                <a:effectLst/>
                <a:latin typeface="verdana" panose="020B0604030504040204" pitchFamily="34" charset="0"/>
              </a:rPr>
              <a:t>a.c</a:t>
            </a:r>
            <a:r>
              <a:rPr lang="en-US" b="0" i="0" dirty="0">
                <a:solidFill>
                  <a:srgbClr val="000000"/>
                </a:solidFill>
                <a:effectLst/>
                <a:latin typeface="verdana" panose="020B0604030504040204" pitchFamily="34" charset="0"/>
              </a:rPr>
              <a:t>();  </a:t>
            </a:r>
          </a:p>
          <a:p>
            <a:pPr>
              <a:buFont typeface="+mj-lt"/>
              <a:buAutoNum type="arabicPeriod"/>
            </a:pPr>
            <a:r>
              <a:rPr lang="en-US" b="0" i="0" dirty="0" err="1">
                <a:solidFill>
                  <a:srgbClr val="000000"/>
                </a:solidFill>
                <a:effectLst/>
                <a:latin typeface="verdana" panose="020B0604030504040204" pitchFamily="34" charset="0"/>
              </a:rPr>
              <a:t>a.d</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a:t>
            </a:r>
          </a:p>
        </p:txBody>
      </p:sp>
      <p:sp>
        <p:nvSpPr>
          <p:cNvPr id="5" name="Rectangle 1"/>
          <p:cNvSpPr>
            <a:spLocks noChangeArrowheads="1"/>
          </p:cNvSpPr>
          <p:nvPr/>
        </p:nvSpPr>
        <p:spPr bwMode="auto">
          <a:xfrm>
            <a:off x="3938953" y="2467035"/>
            <a:ext cx="1149674" cy="18620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I am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I am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I am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I am d</a:t>
            </a:r>
            <a:r>
              <a:rPr kumimoji="0" lang="en-US" sz="2300" b="0" i="0" u="none" strike="noStrike" cap="none" normalizeH="0" baseline="0" dirty="0">
                <a:ln>
                  <a:noFill/>
                </a:ln>
                <a:solidFill>
                  <a:schemeClr val="tx1"/>
                </a:solidFill>
                <a:effectLst/>
              </a:rPr>
              <a:t> </a:t>
            </a:r>
            <a:endParaRPr kumimoji="0" lang="en-US" sz="23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E25306F1-F67B-46A8-8E6C-FF6B98535E28}" type="slidenum">
              <a:rPr lang="en-US" smtClean="0"/>
              <a:t>11</a:t>
            </a:fld>
            <a:endParaRPr lang="en-US"/>
          </a:p>
        </p:txBody>
      </p:sp>
    </p:spTree>
    <p:extLst>
      <p:ext uri="{BB962C8B-B14F-4D97-AF65-F5344CB8AC3E}">
        <p14:creationId xmlns:p14="http://schemas.microsoft.com/office/powerpoint/2010/main" val="174159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292"/>
            <a:ext cx="10515600" cy="519295"/>
          </a:xfrm>
        </p:spPr>
        <p:txBody>
          <a:bodyPr>
            <a:normAutofit fontScale="90000"/>
          </a:bodyPr>
          <a:lstStyle/>
          <a:p>
            <a:pPr algn="ctr"/>
            <a:r>
              <a:rPr lang="en-US" sz="3600" b="1" dirty="0"/>
              <a:t>Difference between abstract class and interface</a:t>
            </a:r>
            <a:endParaRPr lang="en-GB" sz="3600" b="1" dirty="0"/>
          </a:p>
        </p:txBody>
      </p:sp>
      <p:sp>
        <p:nvSpPr>
          <p:cNvPr id="4" name="Rectangle 3"/>
          <p:cNvSpPr/>
          <p:nvPr/>
        </p:nvSpPr>
        <p:spPr>
          <a:xfrm>
            <a:off x="249836" y="629587"/>
            <a:ext cx="11692328" cy="1154162"/>
          </a:xfrm>
          <a:prstGeom prst="rect">
            <a:avLst/>
          </a:prstGeom>
        </p:spPr>
        <p:txBody>
          <a:bodyPr wrap="square">
            <a:spAutoFit/>
          </a:bodyPr>
          <a:lstStyle/>
          <a:p>
            <a:pPr algn="just"/>
            <a:r>
              <a:rPr lang="en-US" sz="2300" b="0" i="0" dirty="0">
                <a:solidFill>
                  <a:srgbClr val="000000"/>
                </a:solidFill>
                <a:effectLst/>
                <a:latin typeface="+mj-lt"/>
              </a:rPr>
              <a:t>Abstract class and interface both are used to achieve abstraction where we can declare the abstract methods. Abstract class and interface both can't be instantiated.</a:t>
            </a:r>
          </a:p>
          <a:p>
            <a:pPr algn="just"/>
            <a:r>
              <a:rPr lang="en-US" sz="2300" dirty="0">
                <a:latin typeface="+mj-lt"/>
              </a:rPr>
              <a:t>But there are many differences between abstract class and interface.</a:t>
            </a:r>
            <a:endParaRPr lang="en-GB" sz="2300" dirty="0">
              <a:latin typeface="+mj-lt"/>
            </a:endParaRPr>
          </a:p>
        </p:txBody>
      </p:sp>
      <p:graphicFrame>
        <p:nvGraphicFramePr>
          <p:cNvPr id="5" name="Table 4"/>
          <p:cNvGraphicFramePr>
            <a:graphicFrameLocks noGrp="1"/>
          </p:cNvGraphicFramePr>
          <p:nvPr/>
        </p:nvGraphicFramePr>
        <p:xfrm>
          <a:off x="249834" y="1783749"/>
          <a:ext cx="11712316" cy="4844785"/>
        </p:xfrm>
        <a:graphic>
          <a:graphicData uri="http://schemas.openxmlformats.org/drawingml/2006/table">
            <a:tbl>
              <a:tblPr/>
              <a:tblGrid>
                <a:gridCol w="5856158">
                  <a:extLst>
                    <a:ext uri="{9D8B030D-6E8A-4147-A177-3AD203B41FA5}">
                      <a16:colId xmlns:a16="http://schemas.microsoft.com/office/drawing/2014/main" val="20000"/>
                    </a:ext>
                  </a:extLst>
                </a:gridCol>
                <a:gridCol w="5856158">
                  <a:extLst>
                    <a:ext uri="{9D8B030D-6E8A-4147-A177-3AD203B41FA5}">
                      <a16:colId xmlns:a16="http://schemas.microsoft.com/office/drawing/2014/main" val="20001"/>
                    </a:ext>
                  </a:extLst>
                </a:gridCol>
              </a:tblGrid>
              <a:tr h="355135">
                <a:tc>
                  <a:txBody>
                    <a:bodyPr/>
                    <a:lstStyle/>
                    <a:p>
                      <a:pPr algn="l" fontAlgn="t"/>
                      <a:r>
                        <a:rPr lang="en-GB" sz="2000" dirty="0">
                          <a:solidFill>
                            <a:srgbClr val="000000"/>
                          </a:solidFill>
                          <a:effectLst/>
                          <a:latin typeface="+mj-lt"/>
                        </a:rPr>
                        <a:t>Abstract class</a:t>
                      </a:r>
                    </a:p>
                  </a:txBody>
                  <a:tcPr marL="78261" marR="78261" marT="78261" marB="78261">
                    <a:lnL w="9525" cap="flat" cmpd="sng" algn="ctr">
                      <a:solidFill>
                        <a:srgbClr val="A0A52A"/>
                      </a:solidFill>
                      <a:prstDash val="solid"/>
                      <a:round/>
                      <a:headEnd type="none" w="med" len="med"/>
                      <a:tailEnd type="none" w="med" len="med"/>
                    </a:lnL>
                    <a:lnR w="9525" cap="flat" cmpd="sng" algn="ctr">
                      <a:solidFill>
                        <a:srgbClr val="A0A52A"/>
                      </a:solidFill>
                      <a:prstDash val="solid"/>
                      <a:round/>
                      <a:headEnd type="none" w="med" len="med"/>
                      <a:tailEnd type="none" w="med" len="med"/>
                    </a:lnR>
                    <a:lnT w="9525" cap="flat" cmpd="sng" algn="ctr">
                      <a:solidFill>
                        <a:srgbClr val="A0A5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2000" dirty="0">
                          <a:solidFill>
                            <a:srgbClr val="000000"/>
                          </a:solidFill>
                          <a:effectLst/>
                          <a:latin typeface="+mj-lt"/>
                        </a:rPr>
                        <a:t>Interface</a:t>
                      </a:r>
                    </a:p>
                  </a:txBody>
                  <a:tcPr marL="78261" marR="78261" marT="78261" marB="78261">
                    <a:lnL w="9525" cap="flat" cmpd="sng" algn="ctr">
                      <a:solidFill>
                        <a:srgbClr val="A0A52A"/>
                      </a:solidFill>
                      <a:prstDash val="solid"/>
                      <a:round/>
                      <a:headEnd type="none" w="med" len="med"/>
                      <a:tailEnd type="none" w="med" len="med"/>
                    </a:lnL>
                    <a:lnR w="9525" cap="flat" cmpd="sng" algn="ctr">
                      <a:solidFill>
                        <a:srgbClr val="A0A52A"/>
                      </a:solidFill>
                      <a:prstDash val="solid"/>
                      <a:round/>
                      <a:headEnd type="none" w="med" len="med"/>
                      <a:tailEnd type="none" w="med" len="med"/>
                    </a:lnR>
                    <a:lnT w="9525" cap="flat" cmpd="sng" algn="ctr">
                      <a:solidFill>
                        <a:srgbClr val="A0A5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69113">
                <a:tc>
                  <a:txBody>
                    <a:bodyPr/>
                    <a:lstStyle/>
                    <a:p>
                      <a:pPr algn="just" fontAlgn="t"/>
                      <a:r>
                        <a:rPr lang="en-US" sz="2000" b="0" i="0">
                          <a:solidFill>
                            <a:srgbClr val="000000"/>
                          </a:solidFill>
                          <a:effectLst/>
                          <a:latin typeface="+mj-lt"/>
                        </a:rPr>
                        <a:t>1) Abstract class can </a:t>
                      </a:r>
                      <a:r>
                        <a:rPr lang="en-US" sz="2000" b="1" i="0">
                          <a:solidFill>
                            <a:srgbClr val="000000"/>
                          </a:solidFill>
                          <a:effectLst/>
                          <a:latin typeface="+mj-lt"/>
                        </a:rPr>
                        <a:t>have abstract and non-abstract</a:t>
                      </a:r>
                      <a:r>
                        <a:rPr lang="en-US" sz="2000" b="0" i="0">
                          <a:solidFill>
                            <a:srgbClr val="000000"/>
                          </a:solidFill>
                          <a:effectLst/>
                          <a:latin typeface="+mj-lt"/>
                        </a:rPr>
                        <a:t> methods.</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a:solidFill>
                            <a:srgbClr val="000000"/>
                          </a:solidFill>
                          <a:effectLst/>
                          <a:latin typeface="+mj-lt"/>
                        </a:rPr>
                        <a:t>Interface can have </a:t>
                      </a:r>
                      <a:r>
                        <a:rPr lang="en-US" sz="2000" b="1" i="0">
                          <a:solidFill>
                            <a:srgbClr val="000000"/>
                          </a:solidFill>
                          <a:effectLst/>
                          <a:latin typeface="+mj-lt"/>
                        </a:rPr>
                        <a:t>only abstract</a:t>
                      </a:r>
                      <a:r>
                        <a:rPr lang="en-US" sz="2000" b="0" i="0">
                          <a:solidFill>
                            <a:srgbClr val="000000"/>
                          </a:solidFill>
                          <a:effectLst/>
                          <a:latin typeface="+mj-lt"/>
                        </a:rPr>
                        <a:t> methods. Since Java 8, it can have </a:t>
                      </a:r>
                      <a:r>
                        <a:rPr lang="en-US" sz="2000" b="1" i="0">
                          <a:solidFill>
                            <a:srgbClr val="000000"/>
                          </a:solidFill>
                          <a:effectLst/>
                          <a:latin typeface="+mj-lt"/>
                        </a:rPr>
                        <a:t>default and static methods</a:t>
                      </a:r>
                      <a:r>
                        <a:rPr lang="en-US" sz="2000" b="0" i="0">
                          <a:solidFill>
                            <a:srgbClr val="000000"/>
                          </a:solidFill>
                          <a:effectLst/>
                          <a:latin typeface="+mj-lt"/>
                        </a:rPr>
                        <a:t> also.</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1453">
                <a:tc>
                  <a:txBody>
                    <a:bodyPr/>
                    <a:lstStyle/>
                    <a:p>
                      <a:pPr algn="just" fontAlgn="t"/>
                      <a:r>
                        <a:rPr lang="en-US" sz="2000" b="0" i="0" dirty="0">
                          <a:solidFill>
                            <a:srgbClr val="000000"/>
                          </a:solidFill>
                          <a:effectLst/>
                          <a:latin typeface="+mj-lt"/>
                        </a:rPr>
                        <a:t>2) Abstract class </a:t>
                      </a:r>
                      <a:r>
                        <a:rPr lang="en-US" sz="2000" b="1" i="0" dirty="0">
                          <a:solidFill>
                            <a:srgbClr val="000000"/>
                          </a:solidFill>
                          <a:effectLst/>
                          <a:latin typeface="+mj-lt"/>
                        </a:rPr>
                        <a:t>doesn't support multiple inheritance</a:t>
                      </a:r>
                      <a:r>
                        <a:rPr lang="en-US" sz="2000" b="0" i="0" dirty="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b="0" i="0">
                          <a:solidFill>
                            <a:srgbClr val="000000"/>
                          </a:solidFill>
                          <a:effectLst/>
                          <a:latin typeface="+mj-lt"/>
                        </a:rPr>
                        <a:t>Interface </a:t>
                      </a:r>
                      <a:r>
                        <a:rPr lang="en-GB" sz="2000" b="1" i="0">
                          <a:solidFill>
                            <a:srgbClr val="000000"/>
                          </a:solidFill>
                          <a:effectLst/>
                          <a:latin typeface="+mj-lt"/>
                        </a:rPr>
                        <a:t>supports multiple inheritance</a:t>
                      </a:r>
                      <a:r>
                        <a:rPr lang="en-GB"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00283">
                <a:tc>
                  <a:txBody>
                    <a:bodyPr/>
                    <a:lstStyle/>
                    <a:p>
                      <a:pPr algn="just" fontAlgn="t"/>
                      <a:r>
                        <a:rPr lang="en-US" sz="2000" b="0" i="0">
                          <a:solidFill>
                            <a:srgbClr val="000000"/>
                          </a:solidFill>
                          <a:effectLst/>
                          <a:latin typeface="+mj-lt"/>
                        </a:rPr>
                        <a:t>3) Abstract class </a:t>
                      </a:r>
                      <a:r>
                        <a:rPr lang="en-US" sz="2000" b="1" i="0">
                          <a:solidFill>
                            <a:srgbClr val="000000"/>
                          </a:solidFill>
                          <a:effectLst/>
                          <a:latin typeface="+mj-lt"/>
                        </a:rPr>
                        <a:t>can have final, non-final, static and non-static variables</a:t>
                      </a:r>
                      <a:r>
                        <a:rPr lang="en-US"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a:solidFill>
                            <a:srgbClr val="000000"/>
                          </a:solidFill>
                          <a:effectLst/>
                          <a:latin typeface="+mj-lt"/>
                        </a:rPr>
                        <a:t>Interface has </a:t>
                      </a:r>
                      <a:r>
                        <a:rPr lang="en-US" sz="2000" b="1" i="0">
                          <a:solidFill>
                            <a:srgbClr val="000000"/>
                          </a:solidFill>
                          <a:effectLst/>
                          <a:latin typeface="+mj-lt"/>
                        </a:rPr>
                        <a:t>only static and final variables</a:t>
                      </a:r>
                      <a:r>
                        <a:rPr lang="en-US"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00283">
                <a:tc>
                  <a:txBody>
                    <a:bodyPr/>
                    <a:lstStyle/>
                    <a:p>
                      <a:pPr algn="just" fontAlgn="t"/>
                      <a:r>
                        <a:rPr lang="en-US" sz="2000" b="0" i="0">
                          <a:solidFill>
                            <a:srgbClr val="000000"/>
                          </a:solidFill>
                          <a:effectLst/>
                          <a:latin typeface="+mj-lt"/>
                        </a:rPr>
                        <a:t>4) Abstract class </a:t>
                      </a:r>
                      <a:r>
                        <a:rPr lang="en-US" sz="2000" b="1" i="0">
                          <a:solidFill>
                            <a:srgbClr val="000000"/>
                          </a:solidFill>
                          <a:effectLst/>
                          <a:latin typeface="+mj-lt"/>
                        </a:rPr>
                        <a:t>can provide the implementation of interface</a:t>
                      </a:r>
                      <a:r>
                        <a:rPr lang="en-US"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b="0" i="0">
                          <a:solidFill>
                            <a:srgbClr val="000000"/>
                          </a:solidFill>
                          <a:effectLst/>
                          <a:latin typeface="+mj-lt"/>
                        </a:rPr>
                        <a:t>Interface </a:t>
                      </a:r>
                      <a:r>
                        <a:rPr lang="en-US" sz="2000" b="1" i="0">
                          <a:solidFill>
                            <a:srgbClr val="000000"/>
                          </a:solidFill>
                          <a:effectLst/>
                          <a:latin typeface="+mj-lt"/>
                        </a:rPr>
                        <a:t>can't provide the implementation of abstract class</a:t>
                      </a:r>
                      <a:r>
                        <a:rPr lang="en-US"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31453">
                <a:tc>
                  <a:txBody>
                    <a:bodyPr/>
                    <a:lstStyle/>
                    <a:p>
                      <a:pPr algn="just" fontAlgn="t"/>
                      <a:r>
                        <a:rPr lang="en-US" sz="2000" b="0" i="0" dirty="0">
                          <a:solidFill>
                            <a:srgbClr val="000000"/>
                          </a:solidFill>
                          <a:effectLst/>
                          <a:latin typeface="+mj-lt"/>
                        </a:rPr>
                        <a:t>5) The </a:t>
                      </a:r>
                      <a:r>
                        <a:rPr lang="en-US" sz="2000" b="1" i="0" dirty="0">
                          <a:solidFill>
                            <a:srgbClr val="000000"/>
                          </a:solidFill>
                          <a:effectLst/>
                          <a:latin typeface="+mj-lt"/>
                        </a:rPr>
                        <a:t>abstract keyword</a:t>
                      </a:r>
                      <a:r>
                        <a:rPr lang="en-US" sz="2000" b="0" i="0" dirty="0">
                          <a:solidFill>
                            <a:srgbClr val="000000"/>
                          </a:solidFill>
                          <a:effectLst/>
                          <a:latin typeface="+mj-lt"/>
                        </a:rPr>
                        <a:t> is used to declare abstract class.</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a:solidFill>
                            <a:srgbClr val="000000"/>
                          </a:solidFill>
                          <a:effectLst/>
                          <a:latin typeface="+mj-lt"/>
                        </a:rPr>
                        <a:t>The </a:t>
                      </a:r>
                      <a:r>
                        <a:rPr lang="en-US" sz="2000" b="1" i="0">
                          <a:solidFill>
                            <a:srgbClr val="000000"/>
                          </a:solidFill>
                          <a:effectLst/>
                          <a:latin typeface="+mj-lt"/>
                        </a:rPr>
                        <a:t>interface keyword</a:t>
                      </a:r>
                      <a:r>
                        <a:rPr lang="en-US" sz="2000" b="0" i="0">
                          <a:solidFill>
                            <a:srgbClr val="000000"/>
                          </a:solidFill>
                          <a:effectLst/>
                          <a:latin typeface="+mj-lt"/>
                        </a:rPr>
                        <a:t> is used to declare interface.</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74614">
                <a:tc>
                  <a:txBody>
                    <a:bodyPr/>
                    <a:lstStyle/>
                    <a:p>
                      <a:pPr algn="l" fontAlgn="t"/>
                      <a:r>
                        <a:rPr lang="en-US" sz="2000" b="0" i="0" dirty="0">
                          <a:solidFill>
                            <a:srgbClr val="000000"/>
                          </a:solidFill>
                          <a:effectLst/>
                          <a:latin typeface="+mj-lt"/>
                        </a:rPr>
                        <a:t>6) </a:t>
                      </a:r>
                      <a:r>
                        <a:rPr lang="en-US" sz="2000" b="1" i="0" dirty="0">
                          <a:solidFill>
                            <a:srgbClr val="000000"/>
                          </a:solidFill>
                          <a:effectLst/>
                          <a:latin typeface="+mj-lt"/>
                        </a:rPr>
                        <a:t>Example:</a:t>
                      </a:r>
                      <a:br>
                        <a:rPr lang="en-US" sz="2000" b="0" i="0" dirty="0">
                          <a:solidFill>
                            <a:srgbClr val="000000"/>
                          </a:solidFill>
                          <a:effectLst/>
                          <a:latin typeface="+mj-lt"/>
                        </a:rPr>
                      </a:br>
                      <a:r>
                        <a:rPr lang="en-US" sz="2000" b="0" i="0" dirty="0">
                          <a:solidFill>
                            <a:srgbClr val="000000"/>
                          </a:solidFill>
                          <a:effectLst/>
                          <a:latin typeface="+mj-lt"/>
                        </a:rPr>
                        <a:t>public abstract class Shape{</a:t>
                      </a:r>
                      <a:br>
                        <a:rPr lang="en-US" sz="2000" b="0" i="0" dirty="0">
                          <a:solidFill>
                            <a:srgbClr val="000000"/>
                          </a:solidFill>
                          <a:effectLst/>
                          <a:latin typeface="+mj-lt"/>
                        </a:rPr>
                      </a:br>
                      <a:r>
                        <a:rPr lang="en-US" sz="2000" b="0" i="0" dirty="0">
                          <a:solidFill>
                            <a:srgbClr val="000000"/>
                          </a:solidFill>
                          <a:effectLst/>
                          <a:latin typeface="+mj-lt"/>
                        </a:rPr>
                        <a:t>public abstract void draw();</a:t>
                      </a:r>
                      <a:br>
                        <a:rPr lang="en-US" sz="2000" b="0" i="0" dirty="0">
                          <a:solidFill>
                            <a:srgbClr val="000000"/>
                          </a:solidFill>
                          <a:effectLst/>
                          <a:latin typeface="+mj-lt"/>
                        </a:rPr>
                      </a:br>
                      <a:r>
                        <a:rPr lang="en-US" sz="2000" b="0" i="0" dirty="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b="1" i="0" dirty="0">
                          <a:solidFill>
                            <a:srgbClr val="000000"/>
                          </a:solidFill>
                          <a:effectLst/>
                          <a:latin typeface="+mj-lt"/>
                        </a:rPr>
                        <a:t>Example:</a:t>
                      </a:r>
                      <a:br>
                        <a:rPr lang="en-US" sz="2000" b="0" i="0" dirty="0">
                          <a:solidFill>
                            <a:srgbClr val="000000"/>
                          </a:solidFill>
                          <a:effectLst/>
                          <a:latin typeface="+mj-lt"/>
                        </a:rPr>
                      </a:br>
                      <a:r>
                        <a:rPr lang="en-US" sz="2000" b="0" i="0" dirty="0">
                          <a:solidFill>
                            <a:srgbClr val="000000"/>
                          </a:solidFill>
                          <a:effectLst/>
                          <a:latin typeface="+mj-lt"/>
                        </a:rPr>
                        <a:t>public interface </a:t>
                      </a:r>
                      <a:r>
                        <a:rPr lang="en-US" sz="2000" b="0" i="0" dirty="0" err="1">
                          <a:solidFill>
                            <a:srgbClr val="000000"/>
                          </a:solidFill>
                          <a:effectLst/>
                          <a:latin typeface="+mj-lt"/>
                        </a:rPr>
                        <a:t>Drawable</a:t>
                      </a:r>
                      <a:r>
                        <a:rPr lang="en-US" sz="2000" b="0" i="0" dirty="0">
                          <a:solidFill>
                            <a:srgbClr val="000000"/>
                          </a:solidFill>
                          <a:effectLst/>
                          <a:latin typeface="+mj-lt"/>
                        </a:rPr>
                        <a:t>{</a:t>
                      </a:r>
                      <a:br>
                        <a:rPr lang="en-US" sz="2000" b="0" i="0" dirty="0">
                          <a:solidFill>
                            <a:srgbClr val="000000"/>
                          </a:solidFill>
                          <a:effectLst/>
                          <a:latin typeface="+mj-lt"/>
                        </a:rPr>
                      </a:br>
                      <a:r>
                        <a:rPr lang="en-US" sz="2000" b="0" i="0" dirty="0">
                          <a:solidFill>
                            <a:srgbClr val="000000"/>
                          </a:solidFill>
                          <a:effectLst/>
                          <a:latin typeface="+mj-lt"/>
                        </a:rPr>
                        <a:t>void draw();</a:t>
                      </a:r>
                      <a:br>
                        <a:rPr lang="en-US" sz="2000" b="0" i="0" dirty="0">
                          <a:solidFill>
                            <a:srgbClr val="000000"/>
                          </a:solidFill>
                          <a:effectLst/>
                          <a:latin typeface="+mj-lt"/>
                        </a:rPr>
                      </a:br>
                      <a:r>
                        <a:rPr lang="en-US" sz="2000" b="0" i="0" dirty="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DAA88B64-384F-423B-A2F2-E3D4CB12CB27}" type="slidenum">
              <a:rPr lang="en-GB" smtClean="0"/>
              <a:t>12</a:t>
            </a:fld>
            <a:endParaRPr lang="en-GB"/>
          </a:p>
        </p:txBody>
      </p:sp>
    </p:spTree>
    <p:extLst>
      <p:ext uri="{BB962C8B-B14F-4D97-AF65-F5344CB8AC3E}">
        <p14:creationId xmlns:p14="http://schemas.microsoft.com/office/powerpoint/2010/main" val="24479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20" y="-24396"/>
            <a:ext cx="9968460" cy="7017306"/>
          </a:xfrm>
          <a:prstGeom prst="rect">
            <a:avLst/>
          </a:prstGeom>
          <a:ln>
            <a:solidFill>
              <a:schemeClr val="tx1"/>
            </a:solidFill>
          </a:ln>
        </p:spPr>
        <p:txBody>
          <a:bodyPr wrap="square">
            <a:spAutoFit/>
          </a:bodyPr>
          <a:lstStyle/>
          <a:p>
            <a:pPr algn="just"/>
            <a:r>
              <a:rPr lang="en-GB" b="0" i="0" dirty="0">
                <a:solidFill>
                  <a:srgbClr val="008200"/>
                </a:solidFill>
                <a:effectLst/>
                <a:latin typeface="+mj-lt"/>
              </a:rPr>
              <a:t>//Creating interface that has 4 methods</a:t>
            </a:r>
            <a:r>
              <a:rPr lang="en-GB" b="0" i="0" dirty="0">
                <a:solidFill>
                  <a:srgbClr val="000000"/>
                </a:solidFill>
                <a:effectLst/>
                <a:latin typeface="+mj-lt"/>
              </a:rPr>
              <a:t>  </a:t>
            </a:r>
          </a:p>
          <a:p>
            <a:pPr algn="just"/>
            <a:r>
              <a:rPr lang="en-GB" b="1" i="0" dirty="0">
                <a:solidFill>
                  <a:srgbClr val="006699"/>
                </a:solidFill>
                <a:effectLst/>
                <a:latin typeface="+mj-lt"/>
              </a:rPr>
              <a:t>interface</a:t>
            </a:r>
            <a:r>
              <a:rPr lang="en-GB" b="0" i="0" dirty="0">
                <a:solidFill>
                  <a:srgbClr val="000000"/>
                </a:solidFill>
                <a:effectLst/>
                <a:latin typeface="+mj-lt"/>
              </a:rPr>
              <a:t> A{  </a:t>
            </a:r>
          </a:p>
          <a:p>
            <a:pPr algn="just"/>
            <a:r>
              <a:rPr lang="en-GB" b="1" i="0" dirty="0">
                <a:solidFill>
                  <a:srgbClr val="006699"/>
                </a:solidFill>
                <a:effectLst/>
                <a:latin typeface="+mj-lt"/>
              </a:rPr>
              <a:t>void</a:t>
            </a:r>
            <a:r>
              <a:rPr lang="en-GB" b="0" i="0" dirty="0">
                <a:solidFill>
                  <a:srgbClr val="000000"/>
                </a:solidFill>
                <a:effectLst/>
                <a:latin typeface="+mj-lt"/>
              </a:rPr>
              <a:t> a();</a:t>
            </a:r>
            <a:r>
              <a:rPr lang="en-GB" b="0" i="0" dirty="0">
                <a:solidFill>
                  <a:srgbClr val="008200"/>
                </a:solidFill>
                <a:effectLst/>
                <a:latin typeface="+mj-lt"/>
              </a:rPr>
              <a:t>//</a:t>
            </a:r>
            <a:r>
              <a:rPr lang="en-GB" b="0" i="0" dirty="0" err="1">
                <a:solidFill>
                  <a:srgbClr val="008200"/>
                </a:solidFill>
                <a:effectLst/>
                <a:latin typeface="+mj-lt"/>
              </a:rPr>
              <a:t>bydefault</a:t>
            </a:r>
            <a:r>
              <a:rPr lang="en-GB" b="0" i="0" dirty="0">
                <a:solidFill>
                  <a:srgbClr val="008200"/>
                </a:solidFill>
                <a:effectLst/>
                <a:latin typeface="+mj-lt"/>
              </a:rPr>
              <a:t>, public and abstract</a:t>
            </a:r>
            <a:r>
              <a:rPr lang="en-GB" b="0" i="0" dirty="0">
                <a:solidFill>
                  <a:srgbClr val="000000"/>
                </a:solidFill>
                <a:effectLst/>
                <a:latin typeface="+mj-lt"/>
              </a:rPr>
              <a:t>  </a:t>
            </a:r>
          </a:p>
          <a:p>
            <a:pPr algn="just"/>
            <a:r>
              <a:rPr lang="en-GB" b="1" i="0" dirty="0">
                <a:solidFill>
                  <a:srgbClr val="006699"/>
                </a:solidFill>
                <a:effectLst/>
                <a:latin typeface="+mj-lt"/>
              </a:rPr>
              <a:t>void</a:t>
            </a:r>
            <a:r>
              <a:rPr lang="en-GB" b="0" i="0" dirty="0">
                <a:solidFill>
                  <a:srgbClr val="000000"/>
                </a:solidFill>
                <a:effectLst/>
                <a:latin typeface="+mj-lt"/>
              </a:rPr>
              <a:t> b();  </a:t>
            </a:r>
          </a:p>
          <a:p>
            <a:pPr algn="just"/>
            <a:r>
              <a:rPr lang="en-GB" b="1" i="0" dirty="0">
                <a:solidFill>
                  <a:srgbClr val="006699"/>
                </a:solidFill>
                <a:effectLst/>
                <a:latin typeface="+mj-lt"/>
              </a:rPr>
              <a:t>void</a:t>
            </a:r>
            <a:r>
              <a:rPr lang="en-GB" b="0" i="0" dirty="0">
                <a:solidFill>
                  <a:srgbClr val="000000"/>
                </a:solidFill>
                <a:effectLst/>
                <a:latin typeface="+mj-lt"/>
              </a:rPr>
              <a:t> c();  </a:t>
            </a:r>
          </a:p>
          <a:p>
            <a:pPr algn="just"/>
            <a:r>
              <a:rPr lang="en-GB" b="1" i="0" dirty="0">
                <a:solidFill>
                  <a:srgbClr val="006699"/>
                </a:solidFill>
                <a:effectLst/>
                <a:latin typeface="+mj-lt"/>
              </a:rPr>
              <a:t>void</a:t>
            </a:r>
            <a:r>
              <a:rPr lang="en-GB" b="0" i="0" dirty="0">
                <a:solidFill>
                  <a:srgbClr val="000000"/>
                </a:solidFill>
                <a:effectLst/>
                <a:latin typeface="+mj-lt"/>
              </a:rPr>
              <a:t> d();  }  </a:t>
            </a:r>
          </a:p>
          <a:p>
            <a:pPr algn="just"/>
            <a:r>
              <a:rPr lang="en-GB" b="0" i="0" dirty="0">
                <a:solidFill>
                  <a:srgbClr val="008200"/>
                </a:solidFill>
                <a:effectLst/>
                <a:latin typeface="+mj-lt"/>
              </a:rPr>
              <a:t>//Creating abstract class that provides the implementation of one method of A interface</a:t>
            </a:r>
            <a:r>
              <a:rPr lang="en-GB" b="0" i="0" dirty="0">
                <a:solidFill>
                  <a:srgbClr val="000000"/>
                </a:solidFill>
                <a:effectLst/>
                <a:latin typeface="+mj-lt"/>
              </a:rPr>
              <a:t>  </a:t>
            </a:r>
          </a:p>
          <a:p>
            <a:pPr algn="just"/>
            <a:r>
              <a:rPr lang="en-GB" b="1" i="0" dirty="0">
                <a:solidFill>
                  <a:srgbClr val="006699"/>
                </a:solidFill>
                <a:effectLst/>
                <a:latin typeface="+mj-lt"/>
              </a:rPr>
              <a:t>abstract</a:t>
            </a:r>
            <a:r>
              <a:rPr lang="en-GB" b="0" i="0" dirty="0">
                <a:solidFill>
                  <a:srgbClr val="000000"/>
                </a:solidFill>
                <a:effectLst/>
                <a:latin typeface="+mj-lt"/>
              </a:rPr>
              <a:t> </a:t>
            </a:r>
            <a:r>
              <a:rPr lang="en-GB" b="1" i="0" dirty="0">
                <a:solidFill>
                  <a:srgbClr val="006699"/>
                </a:solidFill>
                <a:effectLst/>
                <a:latin typeface="+mj-lt"/>
              </a:rPr>
              <a:t>class</a:t>
            </a:r>
            <a:r>
              <a:rPr lang="en-GB" b="0" i="0" dirty="0">
                <a:solidFill>
                  <a:srgbClr val="000000"/>
                </a:solidFill>
                <a:effectLst/>
                <a:latin typeface="+mj-lt"/>
              </a:rPr>
              <a:t> B </a:t>
            </a:r>
            <a:r>
              <a:rPr lang="en-GB" b="1" i="0" dirty="0">
                <a:solidFill>
                  <a:srgbClr val="006699"/>
                </a:solidFill>
                <a:effectLst/>
                <a:latin typeface="+mj-lt"/>
              </a:rPr>
              <a:t>implements</a:t>
            </a:r>
            <a:r>
              <a:rPr lang="en-GB" b="0" i="0" dirty="0">
                <a:solidFill>
                  <a:srgbClr val="000000"/>
                </a:solidFill>
                <a:effectLst/>
                <a:latin typeface="+mj-lt"/>
              </a:rPr>
              <a:t> A{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c(){</a:t>
            </a:r>
            <a:r>
              <a:rPr lang="en-GB" b="0" i="0" dirty="0" err="1">
                <a:solidFill>
                  <a:srgbClr val="000000"/>
                </a:solidFill>
                <a:effectLst/>
                <a:latin typeface="+mj-lt"/>
              </a:rPr>
              <a:t>System.out.println</a:t>
            </a:r>
            <a:r>
              <a:rPr lang="en-GB" b="0" i="0" dirty="0">
                <a:solidFill>
                  <a:srgbClr val="000000"/>
                </a:solidFill>
                <a:effectLst/>
                <a:latin typeface="+mj-lt"/>
              </a:rPr>
              <a:t>(</a:t>
            </a:r>
            <a:r>
              <a:rPr lang="en-GB" b="0" i="0" dirty="0">
                <a:solidFill>
                  <a:srgbClr val="0000FF"/>
                </a:solidFill>
                <a:effectLst/>
                <a:latin typeface="+mj-lt"/>
              </a:rPr>
              <a:t>"I am C"</a:t>
            </a:r>
            <a:r>
              <a:rPr lang="en-GB" b="0" i="0" dirty="0">
                <a:solidFill>
                  <a:srgbClr val="000000"/>
                </a:solidFill>
                <a:effectLst/>
                <a:latin typeface="+mj-lt"/>
              </a:rPr>
              <a:t>);}  </a:t>
            </a:r>
          </a:p>
          <a:p>
            <a:pPr algn="just"/>
            <a:r>
              <a:rPr lang="en-GB" b="0" i="0" dirty="0">
                <a:solidFill>
                  <a:srgbClr val="000000"/>
                </a:solidFill>
                <a:effectLst/>
                <a:latin typeface="+mj-lt"/>
              </a:rPr>
              <a:t>}   </a:t>
            </a:r>
          </a:p>
          <a:p>
            <a:pPr algn="just"/>
            <a:r>
              <a:rPr lang="en-GB" b="0" i="0" dirty="0">
                <a:solidFill>
                  <a:srgbClr val="008200"/>
                </a:solidFill>
                <a:effectLst/>
                <a:latin typeface="+mj-lt"/>
              </a:rPr>
              <a:t>//Creating subclass of abstract class, now we need to provide the implementation of rest of the methods</a:t>
            </a:r>
            <a:r>
              <a:rPr lang="en-GB" b="0" i="0" dirty="0">
                <a:solidFill>
                  <a:srgbClr val="000000"/>
                </a:solidFill>
                <a:effectLst/>
                <a:latin typeface="+mj-lt"/>
              </a:rPr>
              <a:t>  </a:t>
            </a:r>
          </a:p>
          <a:p>
            <a:pPr algn="just"/>
            <a:r>
              <a:rPr lang="en-GB" b="1" i="0" dirty="0">
                <a:solidFill>
                  <a:srgbClr val="006699"/>
                </a:solidFill>
                <a:effectLst/>
                <a:latin typeface="+mj-lt"/>
              </a:rPr>
              <a:t>class</a:t>
            </a:r>
            <a:r>
              <a:rPr lang="en-GB" b="0" i="0" dirty="0">
                <a:solidFill>
                  <a:srgbClr val="000000"/>
                </a:solidFill>
                <a:effectLst/>
                <a:latin typeface="+mj-lt"/>
              </a:rPr>
              <a:t> M </a:t>
            </a:r>
            <a:r>
              <a:rPr lang="en-GB" b="1" i="0" dirty="0">
                <a:solidFill>
                  <a:srgbClr val="006699"/>
                </a:solidFill>
                <a:effectLst/>
                <a:latin typeface="+mj-lt"/>
              </a:rPr>
              <a:t>extends</a:t>
            </a:r>
            <a:r>
              <a:rPr lang="en-GB" b="0" i="0" dirty="0">
                <a:solidFill>
                  <a:srgbClr val="000000"/>
                </a:solidFill>
                <a:effectLst/>
                <a:latin typeface="+mj-lt"/>
              </a:rPr>
              <a:t> B{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a(){</a:t>
            </a:r>
            <a:r>
              <a:rPr lang="en-GB" b="0" i="0" dirty="0" err="1">
                <a:solidFill>
                  <a:srgbClr val="000000"/>
                </a:solidFill>
                <a:effectLst/>
                <a:latin typeface="+mj-lt"/>
              </a:rPr>
              <a:t>System.out.println</a:t>
            </a:r>
            <a:r>
              <a:rPr lang="en-GB" b="0" i="0" dirty="0">
                <a:solidFill>
                  <a:srgbClr val="000000"/>
                </a:solidFill>
                <a:effectLst/>
                <a:latin typeface="+mj-lt"/>
              </a:rPr>
              <a:t>(</a:t>
            </a:r>
            <a:r>
              <a:rPr lang="en-GB" b="0" i="0" dirty="0">
                <a:solidFill>
                  <a:srgbClr val="0000FF"/>
                </a:solidFill>
                <a:effectLst/>
                <a:latin typeface="+mj-lt"/>
              </a:rPr>
              <a:t>"I am a"</a:t>
            </a:r>
            <a:r>
              <a:rPr lang="en-GB" b="0" i="0" dirty="0">
                <a:solidFill>
                  <a:srgbClr val="000000"/>
                </a:solidFill>
                <a:effectLst/>
                <a:latin typeface="+mj-lt"/>
              </a:rPr>
              <a:t>);}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b(){</a:t>
            </a:r>
            <a:r>
              <a:rPr lang="en-GB" b="0" i="0" dirty="0" err="1">
                <a:solidFill>
                  <a:srgbClr val="000000"/>
                </a:solidFill>
                <a:effectLst/>
                <a:latin typeface="+mj-lt"/>
              </a:rPr>
              <a:t>System.out.println</a:t>
            </a:r>
            <a:r>
              <a:rPr lang="en-GB" b="0" i="0" dirty="0">
                <a:solidFill>
                  <a:srgbClr val="000000"/>
                </a:solidFill>
                <a:effectLst/>
                <a:latin typeface="+mj-lt"/>
              </a:rPr>
              <a:t>(</a:t>
            </a:r>
            <a:r>
              <a:rPr lang="en-GB" b="0" i="0" dirty="0">
                <a:solidFill>
                  <a:srgbClr val="0000FF"/>
                </a:solidFill>
                <a:effectLst/>
                <a:latin typeface="+mj-lt"/>
              </a:rPr>
              <a:t>"I am b"</a:t>
            </a:r>
            <a:r>
              <a:rPr lang="en-GB" b="0" i="0" dirty="0">
                <a:solidFill>
                  <a:srgbClr val="000000"/>
                </a:solidFill>
                <a:effectLst/>
                <a:latin typeface="+mj-lt"/>
              </a:rPr>
              <a:t>);}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d(){</a:t>
            </a:r>
            <a:r>
              <a:rPr lang="en-GB" b="0" i="0" dirty="0" err="1">
                <a:solidFill>
                  <a:srgbClr val="000000"/>
                </a:solidFill>
                <a:effectLst/>
                <a:latin typeface="+mj-lt"/>
              </a:rPr>
              <a:t>System.out.println</a:t>
            </a:r>
            <a:r>
              <a:rPr lang="en-GB" b="0" i="0" dirty="0">
                <a:solidFill>
                  <a:srgbClr val="000000"/>
                </a:solidFill>
                <a:effectLst/>
                <a:latin typeface="+mj-lt"/>
              </a:rPr>
              <a:t>(</a:t>
            </a:r>
            <a:r>
              <a:rPr lang="en-GB" b="0" i="0" dirty="0">
                <a:solidFill>
                  <a:srgbClr val="0000FF"/>
                </a:solidFill>
                <a:effectLst/>
                <a:latin typeface="+mj-lt"/>
              </a:rPr>
              <a:t>"I am d"</a:t>
            </a:r>
            <a:r>
              <a:rPr lang="en-GB" b="0" i="0" dirty="0">
                <a:solidFill>
                  <a:srgbClr val="000000"/>
                </a:solidFill>
                <a:effectLst/>
                <a:latin typeface="+mj-lt"/>
              </a:rPr>
              <a:t>);}  </a:t>
            </a:r>
          </a:p>
          <a:p>
            <a:pPr algn="just"/>
            <a:r>
              <a:rPr lang="en-GB" b="0" i="0" dirty="0">
                <a:solidFill>
                  <a:srgbClr val="000000"/>
                </a:solidFill>
                <a:effectLst/>
                <a:latin typeface="+mj-lt"/>
              </a:rPr>
              <a:t>}  </a:t>
            </a:r>
          </a:p>
          <a:p>
            <a:pPr algn="just"/>
            <a:r>
              <a:rPr lang="en-GB" b="0" i="0" dirty="0">
                <a:solidFill>
                  <a:srgbClr val="008200"/>
                </a:solidFill>
                <a:effectLst/>
                <a:latin typeface="+mj-lt"/>
              </a:rPr>
              <a:t>//Creating a test class that calls the methods of A interface</a:t>
            </a:r>
            <a:r>
              <a:rPr lang="en-GB" b="0" i="0" dirty="0">
                <a:solidFill>
                  <a:srgbClr val="000000"/>
                </a:solidFill>
                <a:effectLst/>
                <a:latin typeface="+mj-lt"/>
              </a:rPr>
              <a:t>  </a:t>
            </a:r>
          </a:p>
          <a:p>
            <a:pPr algn="just"/>
            <a:r>
              <a:rPr lang="en-GB" b="1" i="0" dirty="0">
                <a:solidFill>
                  <a:srgbClr val="006699"/>
                </a:solidFill>
                <a:effectLst/>
                <a:latin typeface="+mj-lt"/>
              </a:rPr>
              <a:t>class</a:t>
            </a:r>
            <a:r>
              <a:rPr lang="en-GB" b="0" i="0" dirty="0">
                <a:solidFill>
                  <a:srgbClr val="000000"/>
                </a:solidFill>
                <a:effectLst/>
                <a:latin typeface="+mj-lt"/>
              </a:rPr>
              <a:t> Test5{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static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main(String </a:t>
            </a:r>
            <a:r>
              <a:rPr lang="en-GB" b="0" i="0" dirty="0" err="1">
                <a:solidFill>
                  <a:srgbClr val="000000"/>
                </a:solidFill>
                <a:effectLst/>
                <a:latin typeface="+mj-lt"/>
              </a:rPr>
              <a:t>args</a:t>
            </a:r>
            <a:r>
              <a:rPr lang="en-GB" b="0" i="0" dirty="0">
                <a:solidFill>
                  <a:srgbClr val="000000"/>
                </a:solidFill>
                <a:effectLst/>
                <a:latin typeface="+mj-lt"/>
              </a:rPr>
              <a:t>[]){  </a:t>
            </a:r>
          </a:p>
          <a:p>
            <a:pPr algn="just"/>
            <a:r>
              <a:rPr lang="en-GB" b="0" i="0" dirty="0">
                <a:solidFill>
                  <a:srgbClr val="000000"/>
                </a:solidFill>
                <a:effectLst/>
                <a:latin typeface="+mj-lt"/>
              </a:rPr>
              <a:t>A a=</a:t>
            </a:r>
            <a:r>
              <a:rPr lang="en-GB" b="1" i="0" dirty="0">
                <a:solidFill>
                  <a:srgbClr val="006699"/>
                </a:solidFill>
                <a:effectLst/>
                <a:latin typeface="+mj-lt"/>
              </a:rPr>
              <a:t>new</a:t>
            </a:r>
            <a:r>
              <a:rPr lang="en-GB" b="0" i="0" dirty="0">
                <a:solidFill>
                  <a:srgbClr val="000000"/>
                </a:solidFill>
                <a:effectLst/>
                <a:latin typeface="+mj-lt"/>
              </a:rPr>
              <a:t> M();  </a:t>
            </a:r>
          </a:p>
          <a:p>
            <a:pPr algn="just"/>
            <a:r>
              <a:rPr lang="en-GB" b="0" i="0" dirty="0" err="1">
                <a:solidFill>
                  <a:srgbClr val="000000"/>
                </a:solidFill>
                <a:effectLst/>
                <a:latin typeface="+mj-lt"/>
              </a:rPr>
              <a:t>a.a</a:t>
            </a:r>
            <a:r>
              <a:rPr lang="en-GB" b="0" i="0" dirty="0">
                <a:solidFill>
                  <a:srgbClr val="000000"/>
                </a:solidFill>
                <a:effectLst/>
                <a:latin typeface="+mj-lt"/>
              </a:rPr>
              <a:t>();  </a:t>
            </a:r>
          </a:p>
          <a:p>
            <a:pPr algn="just"/>
            <a:r>
              <a:rPr lang="en-GB" b="0" i="0" dirty="0" err="1">
                <a:solidFill>
                  <a:srgbClr val="000000"/>
                </a:solidFill>
                <a:effectLst/>
                <a:latin typeface="+mj-lt"/>
              </a:rPr>
              <a:t>a.b</a:t>
            </a:r>
            <a:r>
              <a:rPr lang="en-GB" b="0" i="0" dirty="0">
                <a:solidFill>
                  <a:srgbClr val="000000"/>
                </a:solidFill>
                <a:effectLst/>
                <a:latin typeface="+mj-lt"/>
              </a:rPr>
              <a:t>();  </a:t>
            </a:r>
          </a:p>
          <a:p>
            <a:pPr algn="just"/>
            <a:r>
              <a:rPr lang="en-GB" b="0" i="0" dirty="0" err="1">
                <a:solidFill>
                  <a:srgbClr val="000000"/>
                </a:solidFill>
                <a:effectLst/>
                <a:latin typeface="+mj-lt"/>
              </a:rPr>
              <a:t>a.c</a:t>
            </a:r>
            <a:r>
              <a:rPr lang="en-GB" b="0" i="0" dirty="0">
                <a:solidFill>
                  <a:srgbClr val="000000"/>
                </a:solidFill>
                <a:effectLst/>
                <a:latin typeface="+mj-lt"/>
              </a:rPr>
              <a:t>();  </a:t>
            </a:r>
          </a:p>
          <a:p>
            <a:pPr algn="just"/>
            <a:r>
              <a:rPr lang="en-GB" b="0" i="0" dirty="0" err="1">
                <a:solidFill>
                  <a:srgbClr val="000000"/>
                </a:solidFill>
                <a:effectLst/>
                <a:latin typeface="+mj-lt"/>
              </a:rPr>
              <a:t>a.d</a:t>
            </a:r>
            <a:r>
              <a:rPr lang="en-GB" b="0" i="0" dirty="0">
                <a:solidFill>
                  <a:srgbClr val="000000"/>
                </a:solidFill>
                <a:effectLst/>
                <a:latin typeface="+mj-lt"/>
              </a:rPr>
              <a:t>();  </a:t>
            </a:r>
          </a:p>
          <a:p>
            <a:pPr algn="just"/>
            <a:r>
              <a:rPr lang="en-GB" b="0" i="0" dirty="0">
                <a:solidFill>
                  <a:srgbClr val="000000"/>
                </a:solidFill>
                <a:effectLst/>
                <a:latin typeface="+mj-lt"/>
              </a:rPr>
              <a:t>}}  </a:t>
            </a:r>
          </a:p>
        </p:txBody>
      </p:sp>
      <p:sp>
        <p:nvSpPr>
          <p:cNvPr id="5" name="Rectangle 1"/>
          <p:cNvSpPr>
            <a:spLocks noChangeArrowheads="1"/>
          </p:cNvSpPr>
          <p:nvPr/>
        </p:nvSpPr>
        <p:spPr bwMode="auto">
          <a:xfrm>
            <a:off x="10413122" y="3484257"/>
            <a:ext cx="1289135" cy="17851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Verdana" panose="020B0604030504040204" pitchFamily="34" charset="0"/>
              </a:rPr>
              <a:t>Output:</a:t>
            </a: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panose="020B0604020202020204" pitchFamily="34" charset="-128"/>
              </a:rPr>
              <a:t>I am 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panose="020B0604020202020204" pitchFamily="34" charset="-128"/>
              </a:rPr>
              <a:t>I am 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panose="020B0604020202020204" pitchFamily="34" charset="-128"/>
              </a:rPr>
              <a:t>I am c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panose="020B0604020202020204" pitchFamily="34" charset="-128"/>
              </a:rPr>
              <a:t>I am d</a:t>
            </a:r>
            <a:endParaRPr kumimoji="0" lang="en-US" altLang="en-US" sz="2200" b="0" i="0" u="none" strike="noStrike" cap="none" normalizeH="0" baseline="0" dirty="0">
              <a:ln>
                <a:noFill/>
              </a:ln>
              <a:solidFill>
                <a:schemeClr val="tx1"/>
              </a:solidFill>
              <a:effectLst/>
            </a:endParaRPr>
          </a:p>
        </p:txBody>
      </p:sp>
      <p:sp>
        <p:nvSpPr>
          <p:cNvPr id="6" name="Rectangle 5"/>
          <p:cNvSpPr/>
          <p:nvPr/>
        </p:nvSpPr>
        <p:spPr>
          <a:xfrm>
            <a:off x="10163330" y="1775298"/>
            <a:ext cx="1938620" cy="1446550"/>
          </a:xfrm>
          <a:prstGeom prst="rect">
            <a:avLst/>
          </a:prstGeom>
          <a:ln>
            <a:solidFill>
              <a:schemeClr val="tx1"/>
            </a:solidFill>
          </a:ln>
        </p:spPr>
        <p:txBody>
          <a:bodyPr wrap="square">
            <a:spAutoFit/>
          </a:bodyPr>
          <a:lstStyle/>
          <a:p>
            <a:pPr algn="just"/>
            <a:r>
              <a:rPr lang="en-US" sz="2200" b="0" i="0" dirty="0">
                <a:effectLst/>
                <a:latin typeface="+mj-lt"/>
              </a:rPr>
              <a:t>Example of abstract class and interface in Java</a:t>
            </a:r>
          </a:p>
        </p:txBody>
      </p:sp>
      <p:sp>
        <p:nvSpPr>
          <p:cNvPr id="2" name="Slide Number Placeholder 1"/>
          <p:cNvSpPr>
            <a:spLocks noGrp="1"/>
          </p:cNvSpPr>
          <p:nvPr>
            <p:ph type="sldNum" sz="quarter" idx="12"/>
          </p:nvPr>
        </p:nvSpPr>
        <p:spPr/>
        <p:txBody>
          <a:bodyPr/>
          <a:lstStyle/>
          <a:p>
            <a:fld id="{DAA88B64-384F-423B-A2F2-E3D4CB12CB27}" type="slidenum">
              <a:rPr lang="en-GB" smtClean="0"/>
              <a:t>13</a:t>
            </a:fld>
            <a:endParaRPr lang="en-GB"/>
          </a:p>
        </p:txBody>
      </p:sp>
    </p:spTree>
    <p:extLst>
      <p:ext uri="{BB962C8B-B14F-4D97-AF65-F5344CB8AC3E}">
        <p14:creationId xmlns:p14="http://schemas.microsoft.com/office/powerpoint/2010/main" val="308489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610" y="2559685"/>
            <a:ext cx="6505135" cy="1325563"/>
          </a:xfrm>
        </p:spPr>
        <p:txBody>
          <a:bodyPr/>
          <a:lstStyle/>
          <a:p>
            <a:pPr algn="ctr"/>
            <a:r>
              <a:rPr lang="en-US" dirty="0"/>
              <a:t>Thank you</a:t>
            </a:r>
          </a:p>
        </p:txBody>
      </p:sp>
      <p:sp>
        <p:nvSpPr>
          <p:cNvPr id="4" name="Slide Number Placeholder 3"/>
          <p:cNvSpPr>
            <a:spLocks noGrp="1"/>
          </p:cNvSpPr>
          <p:nvPr>
            <p:ph type="sldNum" sz="quarter" idx="12"/>
          </p:nvPr>
        </p:nvSpPr>
        <p:spPr/>
        <p:txBody>
          <a:bodyPr/>
          <a:lstStyle/>
          <a:p>
            <a:fld id="{E25306F1-F67B-46A8-8E6C-FF6B98535E28}" type="slidenum">
              <a:rPr lang="en-US" smtClean="0"/>
              <a:t>14</a:t>
            </a:fld>
            <a:endParaRPr lang="en-US"/>
          </a:p>
        </p:txBody>
      </p:sp>
    </p:spTree>
    <p:extLst>
      <p:ext uri="{BB962C8B-B14F-4D97-AF65-F5344CB8AC3E}">
        <p14:creationId xmlns:p14="http://schemas.microsoft.com/office/powerpoint/2010/main" val="33995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2567412"/>
            <a:ext cx="10515600" cy="2107619"/>
          </a:xfrm>
        </p:spPr>
        <p:txBody>
          <a:bodyPr>
            <a:normAutofit/>
          </a:bodyPr>
          <a:lstStyle/>
          <a:p>
            <a:pPr algn="ctr"/>
            <a:r>
              <a:rPr lang="en-US" b="1" dirty="0"/>
              <a:t>Abstraction in Java</a:t>
            </a:r>
            <a:br>
              <a:rPr lang="en-US" b="1" dirty="0"/>
            </a:br>
            <a:br>
              <a:rPr lang="en-US" b="1" dirty="0"/>
            </a:br>
            <a:r>
              <a:rPr lang="en-US" sz="3600" b="1" dirty="0"/>
              <a:t>Abstract class in Java</a:t>
            </a:r>
          </a:p>
        </p:txBody>
      </p:sp>
      <p:sp>
        <p:nvSpPr>
          <p:cNvPr id="7" name="Slide Number Placeholder 6"/>
          <p:cNvSpPr>
            <a:spLocks noGrp="1"/>
          </p:cNvSpPr>
          <p:nvPr>
            <p:ph type="sldNum" sz="quarter" idx="12"/>
          </p:nvPr>
        </p:nvSpPr>
        <p:spPr/>
        <p:txBody>
          <a:bodyPr/>
          <a:lstStyle/>
          <a:p>
            <a:fld id="{E25306F1-F67B-46A8-8E6C-FF6B98535E28}" type="slidenum">
              <a:rPr lang="en-US" smtClean="0"/>
              <a:t>2</a:t>
            </a:fld>
            <a:endParaRPr lang="en-US"/>
          </a:p>
        </p:txBody>
      </p:sp>
    </p:spTree>
    <p:extLst>
      <p:ext uri="{BB962C8B-B14F-4D97-AF65-F5344CB8AC3E}">
        <p14:creationId xmlns:p14="http://schemas.microsoft.com/office/powerpoint/2010/main" val="181386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600" b="1" dirty="0"/>
              <a:t>Abstraction</a:t>
            </a:r>
            <a:r>
              <a:rPr lang="en-US" sz="2600" dirty="0"/>
              <a:t> is a process of hiding the implementation details and showing only functionality to the user.</a:t>
            </a:r>
          </a:p>
          <a:p>
            <a:pPr algn="just"/>
            <a:endParaRPr lang="en-US" sz="2600" dirty="0"/>
          </a:p>
          <a:p>
            <a:pPr algn="just"/>
            <a:r>
              <a:rPr lang="en-US" sz="2600" dirty="0"/>
              <a:t>Another way, it shows only essential things to the user and hides the internal details, for example, sending SMS where you type the text and send the message. You don't know the internal processing about the message delivery.</a:t>
            </a:r>
          </a:p>
          <a:p>
            <a:pPr algn="just"/>
            <a:endParaRPr lang="en-US" sz="2600" dirty="0"/>
          </a:p>
          <a:p>
            <a:r>
              <a:rPr lang="en-US" sz="2600" dirty="0"/>
              <a:t>There are two ways to achieve abstraction in java</a:t>
            </a:r>
          </a:p>
          <a:p>
            <a:r>
              <a:rPr lang="en-US" sz="2600" dirty="0">
                <a:solidFill>
                  <a:srgbClr val="FF0000"/>
                </a:solidFill>
              </a:rPr>
              <a:t>Abstract class </a:t>
            </a:r>
            <a:r>
              <a:rPr lang="en-US" sz="2600" dirty="0"/>
              <a:t>(0 to 100%)</a:t>
            </a:r>
          </a:p>
          <a:p>
            <a:r>
              <a:rPr lang="en-US" sz="2600" dirty="0">
                <a:solidFill>
                  <a:srgbClr val="FF0000"/>
                </a:solidFill>
              </a:rPr>
              <a:t>Interface</a:t>
            </a:r>
            <a:r>
              <a:rPr lang="en-US" sz="2600" dirty="0"/>
              <a:t> (100%)</a:t>
            </a:r>
          </a:p>
        </p:txBody>
      </p:sp>
      <p:sp>
        <p:nvSpPr>
          <p:cNvPr id="4" name="Slide Number Placeholder 3"/>
          <p:cNvSpPr>
            <a:spLocks noGrp="1"/>
          </p:cNvSpPr>
          <p:nvPr>
            <p:ph type="sldNum" sz="quarter" idx="12"/>
          </p:nvPr>
        </p:nvSpPr>
        <p:spPr/>
        <p:txBody>
          <a:bodyPr/>
          <a:lstStyle/>
          <a:p>
            <a:fld id="{E25306F1-F67B-46A8-8E6C-FF6B98535E28}" type="slidenum">
              <a:rPr lang="en-US" smtClean="0"/>
              <a:t>3</a:t>
            </a:fld>
            <a:endParaRPr lang="en-US"/>
          </a:p>
        </p:txBody>
      </p:sp>
    </p:spTree>
    <p:extLst>
      <p:ext uri="{BB962C8B-B14F-4D97-AF65-F5344CB8AC3E}">
        <p14:creationId xmlns:p14="http://schemas.microsoft.com/office/powerpoint/2010/main" val="348988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Abstract class in Java</a:t>
            </a:r>
          </a:p>
        </p:txBody>
      </p:sp>
      <p:sp>
        <p:nvSpPr>
          <p:cNvPr id="3" name="Content Placeholder 2"/>
          <p:cNvSpPr>
            <a:spLocks noGrp="1"/>
          </p:cNvSpPr>
          <p:nvPr>
            <p:ph idx="1"/>
          </p:nvPr>
        </p:nvSpPr>
        <p:spPr/>
        <p:txBody>
          <a:bodyPr/>
          <a:lstStyle/>
          <a:p>
            <a:r>
              <a:rPr lang="en-US" dirty="0"/>
              <a:t>A class which is declared with the abstract keyword is known as an abstract class in Java. It can have abstract and non-abstract methods (method with the body).</a:t>
            </a:r>
          </a:p>
          <a:p>
            <a:endParaRPr lang="en-US" dirty="0"/>
          </a:p>
          <a:p>
            <a:r>
              <a:rPr lang="en-US" dirty="0"/>
              <a:t>A class which is declared as abstract is known as an </a:t>
            </a:r>
            <a:r>
              <a:rPr lang="en-US" b="1" dirty="0"/>
              <a:t>abstract class</a:t>
            </a:r>
            <a:r>
              <a:rPr lang="en-US" dirty="0"/>
              <a:t>. It can have abstract and non-abstract methods. </a:t>
            </a:r>
          </a:p>
          <a:p>
            <a:endParaRPr lang="en-US" dirty="0"/>
          </a:p>
          <a:p>
            <a:r>
              <a:rPr lang="en-US" dirty="0"/>
              <a:t>It needs to be extended and its method implemented. It cannot be instantiated.</a:t>
            </a:r>
          </a:p>
        </p:txBody>
      </p:sp>
      <p:sp>
        <p:nvSpPr>
          <p:cNvPr id="5" name="Slide Number Placeholder 4"/>
          <p:cNvSpPr>
            <a:spLocks noGrp="1"/>
          </p:cNvSpPr>
          <p:nvPr>
            <p:ph type="sldNum" sz="quarter" idx="12"/>
          </p:nvPr>
        </p:nvSpPr>
        <p:spPr/>
        <p:txBody>
          <a:bodyPr/>
          <a:lstStyle/>
          <a:p>
            <a:fld id="{E25306F1-F67B-46A8-8E6C-FF6B98535E28}" type="slidenum">
              <a:rPr lang="en-US" smtClean="0"/>
              <a:t>4</a:t>
            </a:fld>
            <a:endParaRPr lang="en-US"/>
          </a:p>
        </p:txBody>
      </p:sp>
    </p:spTree>
    <p:extLst>
      <p:ext uri="{BB962C8B-B14F-4D97-AF65-F5344CB8AC3E}">
        <p14:creationId xmlns:p14="http://schemas.microsoft.com/office/powerpoint/2010/main" val="265377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Points to Remember</a:t>
            </a:r>
          </a:p>
          <a:p>
            <a:pPr lvl="1"/>
            <a:r>
              <a:rPr lang="en-US" dirty="0"/>
              <a:t>An abstract class must be declared with an abstract keyword.</a:t>
            </a:r>
          </a:p>
          <a:p>
            <a:pPr lvl="1"/>
            <a:r>
              <a:rPr lang="en-US" dirty="0"/>
              <a:t>It can have abstract and non-abstract methods.</a:t>
            </a:r>
          </a:p>
          <a:p>
            <a:pPr lvl="1"/>
            <a:r>
              <a:rPr lang="en-US" dirty="0"/>
              <a:t>It cannot be instantiated.</a:t>
            </a:r>
          </a:p>
          <a:p>
            <a:pPr lvl="1"/>
            <a:r>
              <a:rPr lang="en-US" dirty="0"/>
              <a:t>It can have constructors and static methods also.</a:t>
            </a:r>
          </a:p>
          <a:p>
            <a:pPr lvl="1"/>
            <a:r>
              <a:rPr lang="en-US" dirty="0"/>
              <a:t>It can have final methods which will force the subclass not to change the body of the method.</a:t>
            </a:r>
          </a:p>
        </p:txBody>
      </p:sp>
      <p:sp>
        <p:nvSpPr>
          <p:cNvPr id="4" name="Title 1"/>
          <p:cNvSpPr>
            <a:spLocks noGrp="1"/>
          </p:cNvSpPr>
          <p:nvPr>
            <p:ph type="title"/>
          </p:nvPr>
        </p:nvSpPr>
        <p:spPr>
          <a:xfrm>
            <a:off x="838200" y="365125"/>
            <a:ext cx="10515600" cy="1325563"/>
          </a:xfrm>
        </p:spPr>
        <p:txBody>
          <a:bodyPr>
            <a:normAutofit/>
          </a:bodyPr>
          <a:lstStyle/>
          <a:p>
            <a:pPr algn="ctr"/>
            <a:r>
              <a:rPr lang="en-US" sz="3600" b="1" dirty="0"/>
              <a:t>Abstract class in Java</a:t>
            </a:r>
          </a:p>
        </p:txBody>
      </p:sp>
      <p:sp>
        <p:nvSpPr>
          <p:cNvPr id="5" name="Slide Number Placeholder 4"/>
          <p:cNvSpPr>
            <a:spLocks noGrp="1"/>
          </p:cNvSpPr>
          <p:nvPr>
            <p:ph type="sldNum" sz="quarter" idx="12"/>
          </p:nvPr>
        </p:nvSpPr>
        <p:spPr/>
        <p:txBody>
          <a:bodyPr/>
          <a:lstStyle/>
          <a:p>
            <a:fld id="{E25306F1-F67B-46A8-8E6C-FF6B98535E28}" type="slidenum">
              <a:rPr lang="en-US" smtClean="0"/>
              <a:t>5</a:t>
            </a:fld>
            <a:endParaRPr lang="en-US"/>
          </a:p>
        </p:txBody>
      </p:sp>
    </p:spTree>
    <p:extLst>
      <p:ext uri="{BB962C8B-B14F-4D97-AF65-F5344CB8AC3E}">
        <p14:creationId xmlns:p14="http://schemas.microsoft.com/office/powerpoint/2010/main" val="168706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Example of abstract class</a:t>
            </a:r>
          </a:p>
          <a:p>
            <a:endParaRPr lang="en-US" b="1" dirty="0"/>
          </a:p>
          <a:p>
            <a:pPr marL="0" indent="0">
              <a:buNone/>
            </a:pPr>
            <a:r>
              <a:rPr lang="en-US" b="1" dirty="0"/>
              <a:t>	abstract</a:t>
            </a:r>
            <a:r>
              <a:rPr lang="en-US" dirty="0"/>
              <a:t> </a:t>
            </a:r>
            <a:r>
              <a:rPr lang="en-US" b="1" dirty="0"/>
              <a:t>class</a:t>
            </a:r>
            <a:r>
              <a:rPr lang="en-US" dirty="0"/>
              <a:t> A{}</a:t>
            </a:r>
          </a:p>
          <a:p>
            <a:pPr marL="0" indent="0">
              <a:buNone/>
            </a:pPr>
            <a:endParaRPr lang="en-US" dirty="0"/>
          </a:p>
          <a:p>
            <a:r>
              <a:rPr lang="en-US" b="1" dirty="0"/>
              <a:t>Example of abstract method</a:t>
            </a:r>
          </a:p>
          <a:p>
            <a:pPr marL="0" indent="0">
              <a:buNone/>
            </a:pPr>
            <a:endParaRPr lang="en-US" b="1" dirty="0"/>
          </a:p>
          <a:p>
            <a:pPr marL="0" indent="0">
              <a:buNone/>
            </a:pPr>
            <a:r>
              <a:rPr lang="en-US" b="1" dirty="0"/>
              <a:t>	abstract</a:t>
            </a:r>
            <a:r>
              <a:rPr lang="en-US" dirty="0"/>
              <a:t> </a:t>
            </a:r>
            <a:r>
              <a:rPr lang="en-US" b="1" dirty="0"/>
              <a:t>void</a:t>
            </a:r>
            <a:r>
              <a:rPr lang="en-US" dirty="0"/>
              <a:t> </a:t>
            </a:r>
            <a:r>
              <a:rPr lang="en-US" dirty="0" err="1"/>
              <a:t>printStatus</a:t>
            </a:r>
            <a:r>
              <a:rPr lang="en-US" dirty="0"/>
              <a:t>();//no method body and abstract</a:t>
            </a:r>
          </a:p>
        </p:txBody>
      </p:sp>
      <p:sp>
        <p:nvSpPr>
          <p:cNvPr id="4" name="Title 1"/>
          <p:cNvSpPr>
            <a:spLocks noGrp="1"/>
          </p:cNvSpPr>
          <p:nvPr>
            <p:ph type="title"/>
          </p:nvPr>
        </p:nvSpPr>
        <p:spPr>
          <a:xfrm>
            <a:off x="838200" y="365125"/>
            <a:ext cx="10515600" cy="1325563"/>
          </a:xfrm>
        </p:spPr>
        <p:txBody>
          <a:bodyPr>
            <a:normAutofit/>
          </a:bodyPr>
          <a:lstStyle/>
          <a:p>
            <a:pPr algn="ctr"/>
            <a:r>
              <a:rPr lang="en-US" sz="3600" b="1" dirty="0"/>
              <a:t>Abstract class in Java</a:t>
            </a:r>
          </a:p>
        </p:txBody>
      </p:sp>
      <p:sp>
        <p:nvSpPr>
          <p:cNvPr id="5" name="Slide Number Placeholder 4"/>
          <p:cNvSpPr>
            <a:spLocks noGrp="1"/>
          </p:cNvSpPr>
          <p:nvPr>
            <p:ph type="sldNum" sz="quarter" idx="12"/>
          </p:nvPr>
        </p:nvSpPr>
        <p:spPr/>
        <p:txBody>
          <a:bodyPr/>
          <a:lstStyle/>
          <a:p>
            <a:fld id="{E25306F1-F67B-46A8-8E6C-FF6B98535E28}" type="slidenum">
              <a:rPr lang="en-US" smtClean="0"/>
              <a:t>6</a:t>
            </a:fld>
            <a:endParaRPr lang="en-US"/>
          </a:p>
        </p:txBody>
      </p:sp>
    </p:spTree>
    <p:extLst>
      <p:ext uri="{BB962C8B-B14F-4D97-AF65-F5344CB8AC3E}">
        <p14:creationId xmlns:p14="http://schemas.microsoft.com/office/powerpoint/2010/main" val="107854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Example of Abstract class that has an abstract method</a:t>
            </a:r>
          </a:p>
        </p:txBody>
      </p:sp>
      <p:sp>
        <p:nvSpPr>
          <p:cNvPr id="3" name="Content Placeholder 2"/>
          <p:cNvSpPr>
            <a:spLocks noGrp="1"/>
          </p:cNvSpPr>
          <p:nvPr>
            <p:ph idx="1"/>
          </p:nvPr>
        </p:nvSpPr>
        <p:spPr>
          <a:xfrm>
            <a:off x="838200" y="1825625"/>
            <a:ext cx="10515600" cy="891817"/>
          </a:xfrm>
        </p:spPr>
        <p:txBody>
          <a:bodyPr>
            <a:normAutofit/>
          </a:bodyPr>
          <a:lstStyle/>
          <a:p>
            <a:pPr algn="just"/>
            <a:r>
              <a:rPr lang="en-US" sz="2600"/>
              <a:t>In this example, </a:t>
            </a:r>
            <a:r>
              <a:rPr lang="en-US" sz="2600" b="1"/>
              <a:t>Bike</a:t>
            </a:r>
            <a:r>
              <a:rPr lang="en-US" sz="2600"/>
              <a:t> is an abstract class that contains only one abstract method </a:t>
            </a:r>
            <a:r>
              <a:rPr lang="en-US" sz="2600" b="1"/>
              <a:t>run()</a:t>
            </a:r>
            <a:r>
              <a:rPr lang="en-US" sz="2600"/>
              <a:t>. Its implementation is provided by the </a:t>
            </a:r>
            <a:r>
              <a:rPr lang="en-US" sz="2600" b="1"/>
              <a:t>Honda</a:t>
            </a:r>
            <a:r>
              <a:rPr lang="en-US" sz="2600"/>
              <a:t> class.</a:t>
            </a:r>
            <a:endParaRPr lang="en-US" sz="2600" dirty="0"/>
          </a:p>
        </p:txBody>
      </p:sp>
      <p:sp>
        <p:nvSpPr>
          <p:cNvPr id="4" name="Rectangle 3"/>
          <p:cNvSpPr/>
          <p:nvPr/>
        </p:nvSpPr>
        <p:spPr>
          <a:xfrm>
            <a:off x="1866315" y="2717442"/>
            <a:ext cx="7615310" cy="3477875"/>
          </a:xfrm>
          <a:prstGeom prst="rect">
            <a:avLst/>
          </a:prstGeom>
          <a:ln>
            <a:solidFill>
              <a:schemeClr val="tx1"/>
            </a:solidFill>
          </a:ln>
        </p:spPr>
        <p:txBody>
          <a:bodyPr wrap="square">
            <a:spAutoFit/>
          </a:bodyPr>
          <a:lstStyle/>
          <a:p>
            <a:pPr>
              <a:buFont typeface="+mj-lt"/>
              <a:buAutoNum type="arabicPeriod"/>
            </a:pPr>
            <a:r>
              <a:rPr lang="en-US" sz="2200" b="1" i="0" dirty="0">
                <a:solidFill>
                  <a:srgbClr val="006699"/>
                </a:solidFill>
                <a:effectLst/>
                <a:latin typeface="verdana" panose="020B0604030504040204" pitchFamily="34" charset="0"/>
              </a:rPr>
              <a:t>abstract</a:t>
            </a: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class</a:t>
            </a:r>
            <a:r>
              <a:rPr lang="en-US" sz="2200" b="0" i="0" dirty="0">
                <a:solidFill>
                  <a:srgbClr val="000000"/>
                </a:solidFill>
                <a:effectLst/>
                <a:latin typeface="verdana" panose="020B0604030504040204" pitchFamily="34" charset="0"/>
              </a:rPr>
              <a:t> Bike{  </a:t>
            </a:r>
          </a:p>
          <a:p>
            <a:pPr>
              <a:buFont typeface="+mj-lt"/>
              <a:buAutoNum type="arabicPeriod"/>
            </a:pP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abstract</a:t>
            </a: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void</a:t>
            </a:r>
            <a:r>
              <a:rPr lang="en-US" sz="2200" b="0" i="0" dirty="0">
                <a:solidFill>
                  <a:srgbClr val="000000"/>
                </a:solidFill>
                <a:effectLst/>
                <a:latin typeface="verdana" panose="020B0604030504040204" pitchFamily="34" charset="0"/>
              </a:rPr>
              <a:t> run();  </a:t>
            </a:r>
          </a:p>
          <a:p>
            <a:pPr>
              <a:buFont typeface="+mj-lt"/>
              <a:buAutoNum type="arabicPeriod"/>
            </a:pPr>
            <a:r>
              <a:rPr lang="en-US" sz="2200" b="0" i="0" dirty="0">
                <a:solidFill>
                  <a:srgbClr val="000000"/>
                </a:solidFill>
                <a:effectLst/>
                <a:latin typeface="verdana" panose="020B0604030504040204" pitchFamily="34" charset="0"/>
              </a:rPr>
              <a:t>}  </a:t>
            </a:r>
          </a:p>
          <a:p>
            <a:pPr>
              <a:buFont typeface="+mj-lt"/>
              <a:buAutoNum type="arabicPeriod"/>
            </a:pPr>
            <a:r>
              <a:rPr lang="en-US" sz="2200" b="1" i="0" dirty="0">
                <a:solidFill>
                  <a:srgbClr val="006699"/>
                </a:solidFill>
                <a:effectLst/>
                <a:latin typeface="verdana" panose="020B0604030504040204" pitchFamily="34" charset="0"/>
              </a:rPr>
              <a:t>class</a:t>
            </a:r>
            <a:r>
              <a:rPr lang="en-US" sz="2200" b="0" i="0" dirty="0">
                <a:solidFill>
                  <a:srgbClr val="000000"/>
                </a:solidFill>
                <a:effectLst/>
                <a:latin typeface="verdana" panose="020B0604030504040204" pitchFamily="34" charset="0"/>
              </a:rPr>
              <a:t> Honda4 </a:t>
            </a:r>
            <a:r>
              <a:rPr lang="en-US" sz="2200" b="1" i="0" dirty="0">
                <a:solidFill>
                  <a:srgbClr val="006699"/>
                </a:solidFill>
                <a:effectLst/>
                <a:latin typeface="verdana" panose="020B0604030504040204" pitchFamily="34" charset="0"/>
              </a:rPr>
              <a:t>extends</a:t>
            </a:r>
            <a:r>
              <a:rPr lang="en-US" sz="2200" b="0" i="0" dirty="0">
                <a:solidFill>
                  <a:srgbClr val="000000"/>
                </a:solidFill>
                <a:effectLst/>
                <a:latin typeface="verdana" panose="020B0604030504040204" pitchFamily="34" charset="0"/>
              </a:rPr>
              <a:t> Bike{  </a:t>
            </a:r>
          </a:p>
          <a:p>
            <a:pPr>
              <a:buFont typeface="+mj-lt"/>
              <a:buAutoNum type="arabicPeriod"/>
            </a:pPr>
            <a:r>
              <a:rPr lang="en-US" sz="2200" b="1" i="0" dirty="0">
                <a:solidFill>
                  <a:srgbClr val="006699"/>
                </a:solidFill>
                <a:effectLst/>
                <a:latin typeface="verdana" panose="020B0604030504040204" pitchFamily="34" charset="0"/>
              </a:rPr>
              <a:t>void</a:t>
            </a:r>
            <a:r>
              <a:rPr lang="en-US" sz="2200" b="0" i="0" dirty="0">
                <a:solidFill>
                  <a:srgbClr val="000000"/>
                </a:solidFill>
                <a:effectLst/>
                <a:latin typeface="verdana" panose="020B0604030504040204" pitchFamily="34" charset="0"/>
              </a:rPr>
              <a:t> run(){</a:t>
            </a:r>
            <a:r>
              <a:rPr lang="en-US" sz="2200" b="0" i="0" dirty="0" err="1">
                <a:solidFill>
                  <a:srgbClr val="000000"/>
                </a:solidFill>
                <a:effectLst/>
                <a:latin typeface="verdana" panose="020B0604030504040204" pitchFamily="34" charset="0"/>
              </a:rPr>
              <a:t>System.out.println</a:t>
            </a:r>
            <a:r>
              <a:rPr lang="en-US" sz="2200" b="0" i="0" dirty="0">
                <a:solidFill>
                  <a:srgbClr val="000000"/>
                </a:solidFill>
                <a:effectLst/>
                <a:latin typeface="verdana" panose="020B0604030504040204" pitchFamily="34" charset="0"/>
              </a:rPr>
              <a:t>(</a:t>
            </a:r>
            <a:r>
              <a:rPr lang="en-US" sz="2200" b="0" i="0" dirty="0">
                <a:solidFill>
                  <a:srgbClr val="0000FF"/>
                </a:solidFill>
                <a:effectLst/>
                <a:latin typeface="verdana" panose="020B0604030504040204" pitchFamily="34" charset="0"/>
              </a:rPr>
              <a:t>"running safely"</a:t>
            </a:r>
            <a:r>
              <a:rPr lang="en-US" sz="2200" b="0" i="0" dirty="0">
                <a:solidFill>
                  <a:srgbClr val="000000"/>
                </a:solidFill>
                <a:effectLst/>
                <a:latin typeface="verdana" panose="020B0604030504040204" pitchFamily="34" charset="0"/>
              </a:rPr>
              <a:t>);}</a:t>
            </a:r>
          </a:p>
          <a:p>
            <a:pPr>
              <a:buFont typeface="+mj-lt"/>
              <a:buAutoNum type="arabicPeriod"/>
            </a:pPr>
            <a:r>
              <a:rPr lang="en-US" sz="2200" b="1" i="0" dirty="0">
                <a:solidFill>
                  <a:srgbClr val="006699"/>
                </a:solidFill>
                <a:effectLst/>
                <a:latin typeface="verdana" panose="020B0604030504040204" pitchFamily="34" charset="0"/>
              </a:rPr>
              <a:t>public</a:t>
            </a: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static</a:t>
            </a: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void</a:t>
            </a:r>
            <a:r>
              <a:rPr lang="en-US" sz="2200" b="0" i="0" dirty="0">
                <a:solidFill>
                  <a:srgbClr val="000000"/>
                </a:solidFill>
                <a:effectLst/>
                <a:latin typeface="verdana" panose="020B0604030504040204" pitchFamily="34" charset="0"/>
              </a:rPr>
              <a:t> main(String </a:t>
            </a:r>
            <a:r>
              <a:rPr lang="en-US" sz="2200" b="0" i="0" dirty="0" err="1">
                <a:solidFill>
                  <a:srgbClr val="000000"/>
                </a:solidFill>
                <a:effectLst/>
                <a:latin typeface="verdana" panose="020B0604030504040204" pitchFamily="34" charset="0"/>
              </a:rPr>
              <a:t>args</a:t>
            </a:r>
            <a:r>
              <a:rPr lang="en-US" sz="2200" b="0" i="0" dirty="0">
                <a:solidFill>
                  <a:srgbClr val="000000"/>
                </a:solidFill>
                <a:effectLst/>
                <a:latin typeface="verdana" panose="020B0604030504040204" pitchFamily="34" charset="0"/>
              </a:rPr>
              <a:t>[]){  </a:t>
            </a:r>
          </a:p>
          <a:p>
            <a:pPr>
              <a:buFont typeface="+mj-lt"/>
              <a:buAutoNum type="arabicPeriod"/>
            </a:pPr>
            <a:r>
              <a:rPr lang="en-US" sz="2200" b="0" i="0" dirty="0">
                <a:solidFill>
                  <a:srgbClr val="000000"/>
                </a:solidFill>
                <a:effectLst/>
                <a:latin typeface="verdana" panose="020B0604030504040204" pitchFamily="34" charset="0"/>
              </a:rPr>
              <a:t> Bike </a:t>
            </a:r>
            <a:r>
              <a:rPr lang="en-US" sz="2200" b="0" i="0" dirty="0" err="1">
                <a:solidFill>
                  <a:srgbClr val="000000"/>
                </a:solidFill>
                <a:effectLst/>
                <a:latin typeface="verdana" panose="020B0604030504040204" pitchFamily="34" charset="0"/>
              </a:rPr>
              <a:t>obj</a:t>
            </a:r>
            <a:r>
              <a:rPr lang="en-US" sz="2200" b="0" i="0" dirty="0">
                <a:solidFill>
                  <a:srgbClr val="000000"/>
                </a:solidFill>
                <a:effectLst/>
                <a:latin typeface="verdana" panose="020B0604030504040204" pitchFamily="34" charset="0"/>
              </a:rPr>
              <a:t> = </a:t>
            </a:r>
            <a:r>
              <a:rPr lang="en-US" sz="2200" b="1" i="0" dirty="0">
                <a:solidFill>
                  <a:srgbClr val="006699"/>
                </a:solidFill>
                <a:effectLst/>
                <a:latin typeface="verdana" panose="020B0604030504040204" pitchFamily="34" charset="0"/>
              </a:rPr>
              <a:t>new</a:t>
            </a:r>
            <a:r>
              <a:rPr lang="en-US" sz="2200" b="0" i="0" dirty="0">
                <a:solidFill>
                  <a:srgbClr val="000000"/>
                </a:solidFill>
                <a:effectLst/>
                <a:latin typeface="verdana" panose="020B0604030504040204" pitchFamily="34" charset="0"/>
              </a:rPr>
              <a:t> Honda4();  </a:t>
            </a:r>
          </a:p>
          <a:p>
            <a:pPr>
              <a:buFont typeface="+mj-lt"/>
              <a:buAutoNum type="arabicPeriod"/>
            </a:pPr>
            <a:r>
              <a:rPr lang="en-US" sz="2200" b="0" i="0" dirty="0">
                <a:solidFill>
                  <a:srgbClr val="000000"/>
                </a:solidFill>
                <a:effectLst/>
                <a:latin typeface="verdana" panose="020B0604030504040204" pitchFamily="34" charset="0"/>
              </a:rPr>
              <a:t> </a:t>
            </a:r>
            <a:r>
              <a:rPr lang="en-US" sz="2200" b="0" i="0" dirty="0" err="1">
                <a:solidFill>
                  <a:srgbClr val="000000"/>
                </a:solidFill>
                <a:effectLst/>
                <a:latin typeface="verdana" panose="020B0604030504040204" pitchFamily="34" charset="0"/>
              </a:rPr>
              <a:t>obj.run</a:t>
            </a:r>
            <a:r>
              <a:rPr lang="en-US" sz="2200" b="0" i="0" dirty="0">
                <a:solidFill>
                  <a:srgbClr val="000000"/>
                </a:solidFill>
                <a:effectLst/>
                <a:latin typeface="verdana" panose="020B0604030504040204" pitchFamily="34" charset="0"/>
              </a:rPr>
              <a:t>();  </a:t>
            </a:r>
          </a:p>
          <a:p>
            <a:pPr>
              <a:buFont typeface="+mj-lt"/>
              <a:buAutoNum type="arabicPeriod"/>
            </a:pPr>
            <a:r>
              <a:rPr lang="en-US" sz="2200" b="0" i="0" dirty="0">
                <a:solidFill>
                  <a:srgbClr val="000000"/>
                </a:solidFill>
                <a:effectLst/>
                <a:latin typeface="verdana" panose="020B0604030504040204" pitchFamily="34" charset="0"/>
              </a:rPr>
              <a:t>}  </a:t>
            </a:r>
          </a:p>
          <a:p>
            <a:pPr>
              <a:buFont typeface="+mj-lt"/>
              <a:buAutoNum type="arabicPeriod"/>
            </a:pPr>
            <a:r>
              <a:rPr lang="en-US" sz="2200" b="0" i="0" dirty="0">
                <a:solidFill>
                  <a:srgbClr val="000000"/>
                </a:solidFill>
                <a:effectLst/>
                <a:latin typeface="verdana" panose="020B0604030504040204" pitchFamily="34" charset="0"/>
              </a:rPr>
              <a:t>}</a:t>
            </a:r>
          </a:p>
        </p:txBody>
      </p:sp>
      <p:sp>
        <p:nvSpPr>
          <p:cNvPr id="5" name="Rectangle 1"/>
          <p:cNvSpPr>
            <a:spLocks noChangeArrowheads="1"/>
          </p:cNvSpPr>
          <p:nvPr/>
        </p:nvSpPr>
        <p:spPr bwMode="auto">
          <a:xfrm>
            <a:off x="9692640" y="3833132"/>
            <a:ext cx="2084225" cy="8002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running safely</a:t>
            </a:r>
            <a:r>
              <a:rPr kumimoji="0" lang="en-US" sz="2300" b="0" i="0" u="none" strike="noStrike" cap="none" normalizeH="0" baseline="0" dirty="0">
                <a:ln>
                  <a:noFill/>
                </a:ln>
                <a:solidFill>
                  <a:schemeClr val="tx1"/>
                </a:solidFill>
                <a:effectLst/>
              </a:rPr>
              <a:t> </a:t>
            </a:r>
            <a:endParaRPr kumimoji="0" lang="en-US" sz="23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E25306F1-F67B-46A8-8E6C-FF6B98535E28}" type="slidenum">
              <a:rPr lang="en-US" smtClean="0"/>
              <a:t>7</a:t>
            </a:fld>
            <a:endParaRPr lang="en-US"/>
          </a:p>
        </p:txBody>
      </p:sp>
    </p:spTree>
    <p:extLst>
      <p:ext uri="{BB962C8B-B14F-4D97-AF65-F5344CB8AC3E}">
        <p14:creationId xmlns:p14="http://schemas.microsoft.com/office/powerpoint/2010/main" val="381841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762" y="56272"/>
            <a:ext cx="11494476" cy="1790720"/>
          </a:xfrm>
          <a:ln>
            <a:solidFill>
              <a:schemeClr val="tx1"/>
            </a:solidFill>
          </a:ln>
        </p:spPr>
        <p:txBody>
          <a:bodyPr/>
          <a:lstStyle/>
          <a:p>
            <a:r>
              <a:rPr lang="en-US" dirty="0"/>
              <a:t>In this example, Shape is the abstract class, and its implementation is provided by the Rectangle and Circle classes.</a:t>
            </a:r>
          </a:p>
          <a:p>
            <a:r>
              <a:rPr lang="en-US" dirty="0"/>
              <a:t>if you create the instance of Rectangle class, draw() method of Rectangle class will be invoked.</a:t>
            </a:r>
          </a:p>
        </p:txBody>
      </p:sp>
      <p:sp>
        <p:nvSpPr>
          <p:cNvPr id="4" name="Rectangle 3"/>
          <p:cNvSpPr/>
          <p:nvPr/>
        </p:nvSpPr>
        <p:spPr>
          <a:xfrm>
            <a:off x="154745" y="1839691"/>
            <a:ext cx="11882510" cy="5062924"/>
          </a:xfrm>
          <a:prstGeom prst="rect">
            <a:avLst/>
          </a:prstGeom>
          <a:ln>
            <a:solidFill>
              <a:schemeClr val="tx1"/>
            </a:solidFill>
          </a:ln>
        </p:spPr>
        <p:txBody>
          <a:bodyPr wrap="square">
            <a:spAutoFit/>
          </a:bodyPr>
          <a:lstStyle/>
          <a:p>
            <a:pPr>
              <a:buFont typeface="+mj-lt"/>
              <a:buAutoNum type="arabicPeriod"/>
            </a:pPr>
            <a:r>
              <a:rPr lang="en-US" sz="1900" b="1" i="0" dirty="0">
                <a:solidFill>
                  <a:srgbClr val="006699"/>
                </a:solidFill>
                <a:effectLst/>
                <a:latin typeface="verdana" panose="020B0604030504040204" pitchFamily="34" charset="0"/>
              </a:rPr>
              <a:t>abstract</a:t>
            </a:r>
            <a:r>
              <a:rPr lang="en-US" sz="1900" b="0" i="0" dirty="0">
                <a:solidFill>
                  <a:srgbClr val="000000"/>
                </a:solidFill>
                <a:effectLst/>
                <a:latin typeface="verdana" panose="020B0604030504040204" pitchFamily="34" charset="0"/>
              </a:rPr>
              <a:t> </a:t>
            </a:r>
            <a:r>
              <a:rPr lang="en-US" sz="1900" b="1" i="0" dirty="0">
                <a:solidFill>
                  <a:srgbClr val="006699"/>
                </a:solidFill>
                <a:effectLst/>
                <a:latin typeface="verdana" panose="020B0604030504040204" pitchFamily="34" charset="0"/>
              </a:rPr>
              <a:t>class</a:t>
            </a:r>
            <a:r>
              <a:rPr lang="en-US" sz="1900" b="0" i="0" dirty="0">
                <a:solidFill>
                  <a:srgbClr val="000000"/>
                </a:solidFill>
                <a:effectLst/>
                <a:latin typeface="verdana" panose="020B0604030504040204" pitchFamily="34" charset="0"/>
              </a:rPr>
              <a:t> Shape{  </a:t>
            </a:r>
          </a:p>
          <a:p>
            <a:pPr>
              <a:buFont typeface="+mj-lt"/>
              <a:buAutoNum type="arabicPeriod"/>
            </a:pPr>
            <a:r>
              <a:rPr lang="en-US" sz="1900" b="1" i="0" dirty="0">
                <a:solidFill>
                  <a:srgbClr val="006699"/>
                </a:solidFill>
                <a:effectLst/>
                <a:latin typeface="verdana" panose="020B0604030504040204" pitchFamily="34" charset="0"/>
              </a:rPr>
              <a:t>abstract</a:t>
            </a:r>
            <a:r>
              <a:rPr lang="en-US" sz="1900" b="0" i="0" dirty="0">
                <a:solidFill>
                  <a:srgbClr val="000000"/>
                </a:solidFill>
                <a:effectLst/>
                <a:latin typeface="verdana" panose="020B0604030504040204" pitchFamily="34" charset="0"/>
              </a:rPr>
              <a:t> </a:t>
            </a:r>
            <a:r>
              <a:rPr lang="en-US" sz="1900" b="1" i="0" dirty="0">
                <a:solidFill>
                  <a:srgbClr val="006699"/>
                </a:solidFill>
                <a:effectLst/>
                <a:latin typeface="verdana" panose="020B0604030504040204" pitchFamily="34" charset="0"/>
              </a:rPr>
              <a:t>void</a:t>
            </a:r>
            <a:r>
              <a:rPr lang="en-US" sz="1900" b="0" i="0" dirty="0">
                <a:solidFill>
                  <a:srgbClr val="000000"/>
                </a:solidFill>
                <a:effectLst/>
                <a:latin typeface="verdana" panose="020B0604030504040204" pitchFamily="34" charset="0"/>
              </a:rPr>
              <a:t> draw();  </a:t>
            </a:r>
          </a:p>
          <a:p>
            <a:pPr>
              <a:buFont typeface="+mj-lt"/>
              <a:buAutoNum type="arabicPeriod"/>
            </a:pP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8200"/>
                </a:solidFill>
                <a:effectLst/>
                <a:latin typeface="verdana" panose="020B0604030504040204" pitchFamily="34" charset="0"/>
              </a:rPr>
              <a:t>//In real scenario, implementation is provided by others i.e. unknown by end user</a:t>
            </a:r>
            <a:r>
              <a:rPr lang="en-US" sz="1900" b="0" i="0" dirty="0">
                <a:solidFill>
                  <a:srgbClr val="000000"/>
                </a:solidFill>
                <a:effectLst/>
                <a:latin typeface="verdana" panose="020B0604030504040204" pitchFamily="34" charset="0"/>
              </a:rPr>
              <a:t>  </a:t>
            </a:r>
          </a:p>
          <a:p>
            <a:pPr>
              <a:buFont typeface="+mj-lt"/>
              <a:buAutoNum type="arabicPeriod"/>
            </a:pPr>
            <a:r>
              <a:rPr lang="en-US" sz="1900" b="1" i="0" dirty="0">
                <a:solidFill>
                  <a:srgbClr val="006699"/>
                </a:solidFill>
                <a:effectLst/>
                <a:latin typeface="verdana" panose="020B0604030504040204" pitchFamily="34" charset="0"/>
              </a:rPr>
              <a:t>class</a:t>
            </a:r>
            <a:r>
              <a:rPr lang="en-US" sz="1900" b="0" i="0" dirty="0">
                <a:solidFill>
                  <a:srgbClr val="000000"/>
                </a:solidFill>
                <a:effectLst/>
                <a:latin typeface="verdana" panose="020B0604030504040204" pitchFamily="34" charset="0"/>
              </a:rPr>
              <a:t> Rectangle </a:t>
            </a:r>
            <a:r>
              <a:rPr lang="en-US" sz="1900" b="1" i="0" dirty="0">
                <a:solidFill>
                  <a:srgbClr val="006699"/>
                </a:solidFill>
                <a:effectLst/>
                <a:latin typeface="verdana" panose="020B0604030504040204" pitchFamily="34" charset="0"/>
              </a:rPr>
              <a:t>extends</a:t>
            </a:r>
            <a:r>
              <a:rPr lang="en-US" sz="1900" b="0" i="0" dirty="0">
                <a:solidFill>
                  <a:srgbClr val="000000"/>
                </a:solidFill>
                <a:effectLst/>
                <a:latin typeface="verdana" panose="020B0604030504040204" pitchFamily="34" charset="0"/>
              </a:rPr>
              <a:t> Shape{  </a:t>
            </a:r>
          </a:p>
          <a:p>
            <a:pPr>
              <a:buFont typeface="+mj-lt"/>
              <a:buAutoNum type="arabicPeriod"/>
            </a:pPr>
            <a:r>
              <a:rPr lang="en-US" sz="1900" b="1" i="0" dirty="0">
                <a:solidFill>
                  <a:srgbClr val="006699"/>
                </a:solidFill>
                <a:effectLst/>
                <a:latin typeface="verdana" panose="020B0604030504040204" pitchFamily="34" charset="0"/>
              </a:rPr>
              <a:t>void</a:t>
            </a:r>
            <a:r>
              <a:rPr lang="en-US" sz="1900" b="0" i="0" dirty="0">
                <a:solidFill>
                  <a:srgbClr val="000000"/>
                </a:solidFill>
                <a:effectLst/>
                <a:latin typeface="verdana" panose="020B0604030504040204" pitchFamily="34" charset="0"/>
              </a:rPr>
              <a:t> draw(){</a:t>
            </a:r>
            <a:r>
              <a:rPr lang="en-US" sz="1900" b="0" i="0" dirty="0" err="1">
                <a:solidFill>
                  <a:srgbClr val="000000"/>
                </a:solidFill>
                <a:effectLst/>
                <a:latin typeface="verdana" panose="020B0604030504040204" pitchFamily="34" charset="0"/>
              </a:rPr>
              <a:t>System.out.println</a:t>
            </a:r>
            <a:r>
              <a:rPr lang="en-US" sz="1900" b="0" i="0" dirty="0">
                <a:solidFill>
                  <a:srgbClr val="000000"/>
                </a:solidFill>
                <a:effectLst/>
                <a:latin typeface="verdana" panose="020B0604030504040204" pitchFamily="34" charset="0"/>
              </a:rPr>
              <a:t>(</a:t>
            </a:r>
            <a:r>
              <a:rPr lang="en-US" sz="1900" b="0" i="0" dirty="0">
                <a:solidFill>
                  <a:srgbClr val="0000FF"/>
                </a:solidFill>
                <a:effectLst/>
                <a:latin typeface="verdana" panose="020B0604030504040204" pitchFamily="34" charset="0"/>
              </a:rPr>
              <a:t>"drawing rectangle"</a:t>
            </a: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  </a:t>
            </a:r>
          </a:p>
          <a:p>
            <a:pPr>
              <a:buFont typeface="+mj-lt"/>
              <a:buAutoNum type="arabicPeriod"/>
            </a:pPr>
            <a:r>
              <a:rPr lang="en-US" sz="1900" b="1" i="0" dirty="0">
                <a:solidFill>
                  <a:srgbClr val="006699"/>
                </a:solidFill>
                <a:effectLst/>
                <a:latin typeface="verdana" panose="020B0604030504040204" pitchFamily="34" charset="0"/>
              </a:rPr>
              <a:t>class</a:t>
            </a:r>
            <a:r>
              <a:rPr lang="en-US" sz="1900" b="0" i="0" dirty="0">
                <a:solidFill>
                  <a:srgbClr val="000000"/>
                </a:solidFill>
                <a:effectLst/>
                <a:latin typeface="verdana" panose="020B0604030504040204" pitchFamily="34" charset="0"/>
              </a:rPr>
              <a:t> Circle1 </a:t>
            </a:r>
            <a:r>
              <a:rPr lang="en-US" sz="1900" b="1" i="0" dirty="0">
                <a:solidFill>
                  <a:srgbClr val="006699"/>
                </a:solidFill>
                <a:effectLst/>
                <a:latin typeface="verdana" panose="020B0604030504040204" pitchFamily="34" charset="0"/>
              </a:rPr>
              <a:t>extends</a:t>
            </a:r>
            <a:r>
              <a:rPr lang="en-US" sz="1900" b="0" i="0" dirty="0">
                <a:solidFill>
                  <a:srgbClr val="000000"/>
                </a:solidFill>
                <a:effectLst/>
                <a:latin typeface="verdana" panose="020B0604030504040204" pitchFamily="34" charset="0"/>
              </a:rPr>
              <a:t> Shape{  </a:t>
            </a:r>
          </a:p>
          <a:p>
            <a:pPr>
              <a:buFont typeface="+mj-lt"/>
              <a:buAutoNum type="arabicPeriod"/>
            </a:pPr>
            <a:r>
              <a:rPr lang="en-US" sz="1900" b="1" i="0" dirty="0">
                <a:solidFill>
                  <a:srgbClr val="006699"/>
                </a:solidFill>
                <a:effectLst/>
                <a:latin typeface="verdana" panose="020B0604030504040204" pitchFamily="34" charset="0"/>
              </a:rPr>
              <a:t>void</a:t>
            </a:r>
            <a:r>
              <a:rPr lang="en-US" sz="1900" b="0" i="0" dirty="0">
                <a:solidFill>
                  <a:srgbClr val="000000"/>
                </a:solidFill>
                <a:effectLst/>
                <a:latin typeface="verdana" panose="020B0604030504040204" pitchFamily="34" charset="0"/>
              </a:rPr>
              <a:t> draw(){</a:t>
            </a:r>
            <a:r>
              <a:rPr lang="en-US" sz="1900" b="0" i="0" dirty="0" err="1">
                <a:solidFill>
                  <a:srgbClr val="000000"/>
                </a:solidFill>
                <a:effectLst/>
                <a:latin typeface="verdana" panose="020B0604030504040204" pitchFamily="34" charset="0"/>
              </a:rPr>
              <a:t>System.out.println</a:t>
            </a:r>
            <a:r>
              <a:rPr lang="en-US" sz="1900" b="0" i="0" dirty="0">
                <a:solidFill>
                  <a:srgbClr val="000000"/>
                </a:solidFill>
                <a:effectLst/>
                <a:latin typeface="verdana" panose="020B0604030504040204" pitchFamily="34" charset="0"/>
              </a:rPr>
              <a:t>(</a:t>
            </a:r>
            <a:r>
              <a:rPr lang="en-US" sz="1900" b="0" i="0" dirty="0">
                <a:solidFill>
                  <a:srgbClr val="0000FF"/>
                </a:solidFill>
                <a:effectLst/>
                <a:latin typeface="verdana" panose="020B0604030504040204" pitchFamily="34" charset="0"/>
              </a:rPr>
              <a:t>"drawing circle"</a:t>
            </a: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8200"/>
                </a:solidFill>
                <a:effectLst/>
                <a:latin typeface="verdana" panose="020B0604030504040204" pitchFamily="34" charset="0"/>
              </a:rPr>
              <a:t>//In real scenario, method is called by programmer or user</a:t>
            </a:r>
            <a:r>
              <a:rPr lang="en-US" sz="1900" b="0" i="0" dirty="0">
                <a:solidFill>
                  <a:srgbClr val="000000"/>
                </a:solidFill>
                <a:effectLst/>
                <a:latin typeface="verdana" panose="020B0604030504040204" pitchFamily="34" charset="0"/>
              </a:rPr>
              <a:t>  </a:t>
            </a:r>
          </a:p>
          <a:p>
            <a:pPr>
              <a:buFont typeface="+mj-lt"/>
              <a:buAutoNum type="arabicPeriod"/>
            </a:pPr>
            <a:r>
              <a:rPr lang="en-US" sz="1900" b="1" i="0" dirty="0">
                <a:solidFill>
                  <a:srgbClr val="006699"/>
                </a:solidFill>
                <a:effectLst/>
                <a:latin typeface="verdana" panose="020B0604030504040204" pitchFamily="34" charset="0"/>
              </a:rPr>
              <a:t>class</a:t>
            </a:r>
            <a:r>
              <a:rPr lang="en-US" sz="1900" b="0" i="0" dirty="0">
                <a:solidFill>
                  <a:srgbClr val="000000"/>
                </a:solidFill>
                <a:effectLst/>
                <a:latin typeface="verdana" panose="020B0604030504040204" pitchFamily="34" charset="0"/>
              </a:rPr>
              <a:t> TestAbstraction1{  </a:t>
            </a:r>
          </a:p>
          <a:p>
            <a:pPr>
              <a:buFont typeface="+mj-lt"/>
              <a:buAutoNum type="arabicPeriod"/>
            </a:pPr>
            <a:r>
              <a:rPr lang="en-US" sz="1900" b="1" i="0" dirty="0">
                <a:solidFill>
                  <a:srgbClr val="006699"/>
                </a:solidFill>
                <a:effectLst/>
                <a:latin typeface="verdana" panose="020B0604030504040204" pitchFamily="34" charset="0"/>
              </a:rPr>
              <a:t>public</a:t>
            </a:r>
            <a:r>
              <a:rPr lang="en-US" sz="1900" b="0" i="0" dirty="0">
                <a:solidFill>
                  <a:srgbClr val="000000"/>
                </a:solidFill>
                <a:effectLst/>
                <a:latin typeface="verdana" panose="020B0604030504040204" pitchFamily="34" charset="0"/>
              </a:rPr>
              <a:t> </a:t>
            </a:r>
            <a:r>
              <a:rPr lang="en-US" sz="1900" b="1" i="0" dirty="0">
                <a:solidFill>
                  <a:srgbClr val="006699"/>
                </a:solidFill>
                <a:effectLst/>
                <a:latin typeface="verdana" panose="020B0604030504040204" pitchFamily="34" charset="0"/>
              </a:rPr>
              <a:t>static</a:t>
            </a:r>
            <a:r>
              <a:rPr lang="en-US" sz="1900" b="0" i="0" dirty="0">
                <a:solidFill>
                  <a:srgbClr val="000000"/>
                </a:solidFill>
                <a:effectLst/>
                <a:latin typeface="verdana" panose="020B0604030504040204" pitchFamily="34" charset="0"/>
              </a:rPr>
              <a:t> </a:t>
            </a:r>
            <a:r>
              <a:rPr lang="en-US" sz="1900" b="1" i="0" dirty="0">
                <a:solidFill>
                  <a:srgbClr val="006699"/>
                </a:solidFill>
                <a:effectLst/>
                <a:latin typeface="verdana" panose="020B0604030504040204" pitchFamily="34" charset="0"/>
              </a:rPr>
              <a:t>void</a:t>
            </a:r>
            <a:r>
              <a:rPr lang="en-US" sz="1900" b="0" i="0" dirty="0">
                <a:solidFill>
                  <a:srgbClr val="000000"/>
                </a:solidFill>
                <a:effectLst/>
                <a:latin typeface="verdana" panose="020B0604030504040204" pitchFamily="34" charset="0"/>
              </a:rPr>
              <a:t> main(String </a:t>
            </a:r>
            <a:r>
              <a:rPr lang="en-US" sz="1900" b="0" i="0" dirty="0" err="1">
                <a:solidFill>
                  <a:srgbClr val="000000"/>
                </a:solidFill>
                <a:effectLst/>
                <a:latin typeface="verdana" panose="020B0604030504040204" pitchFamily="34" charset="0"/>
              </a:rPr>
              <a:t>args</a:t>
            </a: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Shape s=</a:t>
            </a:r>
            <a:r>
              <a:rPr lang="en-US" sz="1900" b="1" i="0" dirty="0">
                <a:solidFill>
                  <a:srgbClr val="006699"/>
                </a:solidFill>
                <a:effectLst/>
                <a:latin typeface="verdana" panose="020B0604030504040204" pitchFamily="34" charset="0"/>
              </a:rPr>
              <a:t>new</a:t>
            </a:r>
            <a:r>
              <a:rPr lang="en-US" sz="1900" b="0" i="0" dirty="0">
                <a:solidFill>
                  <a:srgbClr val="000000"/>
                </a:solidFill>
                <a:effectLst/>
                <a:latin typeface="verdana" panose="020B0604030504040204" pitchFamily="34" charset="0"/>
              </a:rPr>
              <a:t> Circle1();  </a:t>
            </a:r>
          </a:p>
          <a:p>
            <a:pPr>
              <a:buFont typeface="+mj-lt"/>
              <a:buAutoNum type="arabicPeriod"/>
            </a:pPr>
            <a:r>
              <a:rPr lang="en-US" sz="1900" b="0" i="0" dirty="0" err="1">
                <a:solidFill>
                  <a:srgbClr val="000000"/>
                </a:solidFill>
                <a:effectLst/>
                <a:latin typeface="verdana" panose="020B0604030504040204" pitchFamily="34" charset="0"/>
              </a:rPr>
              <a:t>s.draw</a:t>
            </a: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  </a:t>
            </a:r>
          </a:p>
        </p:txBody>
      </p:sp>
      <p:sp>
        <p:nvSpPr>
          <p:cNvPr id="5" name="Rectangle 1"/>
          <p:cNvSpPr>
            <a:spLocks noChangeArrowheads="1"/>
          </p:cNvSpPr>
          <p:nvPr/>
        </p:nvSpPr>
        <p:spPr bwMode="auto">
          <a:xfrm>
            <a:off x="9059594" y="3971044"/>
            <a:ext cx="2052165" cy="8002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drawing circle</a:t>
            </a:r>
            <a:r>
              <a:rPr kumimoji="0" lang="en-US" sz="2300" b="0" i="0" u="none" strike="noStrike" cap="none" normalizeH="0" baseline="0" dirty="0">
                <a:ln>
                  <a:noFill/>
                </a:ln>
                <a:solidFill>
                  <a:schemeClr val="tx1"/>
                </a:solidFill>
                <a:effectLst/>
              </a:rPr>
              <a:t> </a:t>
            </a:r>
            <a:endParaRPr kumimoji="0" lang="en-US" sz="23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E25306F1-F67B-46A8-8E6C-FF6B98535E28}" type="slidenum">
              <a:rPr lang="en-US" smtClean="0"/>
              <a:t>8</a:t>
            </a:fld>
            <a:endParaRPr lang="en-US"/>
          </a:p>
        </p:txBody>
      </p:sp>
    </p:spTree>
    <p:extLst>
      <p:ext uri="{BB962C8B-B14F-4D97-AF65-F5344CB8AC3E}">
        <p14:creationId xmlns:p14="http://schemas.microsoft.com/office/powerpoint/2010/main" val="144225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10"/>
            <a:ext cx="10515600" cy="704020"/>
          </a:xfrm>
        </p:spPr>
        <p:txBody>
          <a:bodyPr>
            <a:normAutofit/>
          </a:bodyPr>
          <a:lstStyle/>
          <a:p>
            <a:pPr algn="ctr"/>
            <a:r>
              <a:rPr lang="en-US" sz="3200" b="1" dirty="0"/>
              <a:t>Abstract class having constructor, data member and methods</a:t>
            </a:r>
          </a:p>
        </p:txBody>
      </p:sp>
      <p:sp>
        <p:nvSpPr>
          <p:cNvPr id="3" name="Content Placeholder 2"/>
          <p:cNvSpPr>
            <a:spLocks noGrp="1"/>
          </p:cNvSpPr>
          <p:nvPr>
            <p:ph idx="1"/>
          </p:nvPr>
        </p:nvSpPr>
        <p:spPr>
          <a:xfrm>
            <a:off x="838200" y="946518"/>
            <a:ext cx="10515600" cy="833169"/>
          </a:xfrm>
        </p:spPr>
        <p:txBody>
          <a:bodyPr>
            <a:normAutofit/>
          </a:bodyPr>
          <a:lstStyle/>
          <a:p>
            <a:r>
              <a:rPr lang="en-US" sz="2600" dirty="0"/>
              <a:t>An abstract class can have a data member, abstract method, method body (non-abstract method), constructor, and even main() method.</a:t>
            </a:r>
          </a:p>
        </p:txBody>
      </p:sp>
      <p:sp>
        <p:nvSpPr>
          <p:cNvPr id="4" name="Rectangle 3"/>
          <p:cNvSpPr/>
          <p:nvPr/>
        </p:nvSpPr>
        <p:spPr>
          <a:xfrm>
            <a:off x="1220958" y="1751551"/>
            <a:ext cx="9750083" cy="5078313"/>
          </a:xfrm>
          <a:prstGeom prst="rect">
            <a:avLst/>
          </a:prstGeom>
          <a:ln>
            <a:solidFill>
              <a:schemeClr val="tx1"/>
            </a:solidFill>
          </a:ln>
        </p:spPr>
        <p:txBody>
          <a:bodyPr wrap="square">
            <a:spAutoFit/>
          </a:bodyPr>
          <a:lstStyle/>
          <a:p>
            <a:pPr>
              <a:buFont typeface="+mj-lt"/>
              <a:buAutoNum type="arabicPeriod"/>
            </a:pPr>
            <a:r>
              <a:rPr lang="en-US" b="0" i="0" dirty="0">
                <a:solidFill>
                  <a:srgbClr val="008200"/>
                </a:solidFill>
                <a:effectLst/>
                <a:latin typeface="verdana" panose="020B0604030504040204" pitchFamily="34" charset="0"/>
              </a:rPr>
              <a:t>/Example of an abstract class that has abstract and non-abstract methods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abstract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Bike{  </a:t>
            </a:r>
          </a:p>
          <a:p>
            <a:pPr>
              <a:buFont typeface="+mj-lt"/>
              <a:buAutoNum type="arabicPeriod"/>
            </a:pPr>
            <a:r>
              <a:rPr lang="en-US" b="0" i="0" dirty="0">
                <a:solidFill>
                  <a:srgbClr val="000000"/>
                </a:solidFill>
                <a:effectLst/>
                <a:latin typeface="verdana" panose="020B0604030504040204" pitchFamily="34" charset="0"/>
              </a:rPr>
              <a:t>   Bike(){</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"bike is created"</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abstract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run();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changeGear</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"gear changed"</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  </a:t>
            </a:r>
          </a:p>
          <a:p>
            <a:pPr>
              <a:buFont typeface="+mj-lt"/>
              <a:buAutoNum type="arabicPeriod"/>
            </a:pPr>
            <a:r>
              <a:rPr lang="en-US" b="0" i="0" dirty="0">
                <a:solidFill>
                  <a:srgbClr val="008200"/>
                </a:solidFill>
                <a:effectLst/>
                <a:latin typeface="verdana" panose="020B0604030504040204" pitchFamily="34" charset="0"/>
              </a:rPr>
              <a:t>//Creating a Child class which inherits Abstract class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Honda </a:t>
            </a:r>
            <a:r>
              <a:rPr lang="en-US" b="1" i="0" dirty="0">
                <a:solidFill>
                  <a:srgbClr val="006699"/>
                </a:solidFill>
                <a:effectLst/>
                <a:latin typeface="verdana" panose="020B0604030504040204" pitchFamily="34" charset="0"/>
              </a:rPr>
              <a:t>extends</a:t>
            </a:r>
            <a:r>
              <a:rPr lang="en-US" b="0" i="0" dirty="0">
                <a:solidFill>
                  <a:srgbClr val="000000"/>
                </a:solidFill>
                <a:effectLst/>
                <a:latin typeface="verdana" panose="020B0604030504040204" pitchFamily="34" charset="0"/>
              </a:rPr>
              <a:t> Bike{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run(){</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"running safely.."</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  </a:t>
            </a:r>
          </a:p>
          <a:p>
            <a:pPr>
              <a:buFont typeface="+mj-lt"/>
              <a:buAutoNum type="arabicPeriod"/>
            </a:pPr>
            <a:r>
              <a:rPr lang="en-US" b="0" i="0" dirty="0">
                <a:solidFill>
                  <a:srgbClr val="008200"/>
                </a:solidFill>
                <a:effectLst/>
                <a:latin typeface="verdana" panose="020B0604030504040204" pitchFamily="34" charset="0"/>
              </a:rPr>
              <a:t>//Creating a Test class which calls abstract and non-abstract methods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TestAbstraction2{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static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main(String </a:t>
            </a:r>
            <a:r>
              <a:rPr lang="en-US" b="0" i="0" dirty="0" err="1">
                <a:solidFill>
                  <a:srgbClr val="000000"/>
                </a:solidFill>
                <a:effectLst/>
                <a:latin typeface="verdana" panose="020B0604030504040204" pitchFamily="34" charset="0"/>
              </a:rPr>
              <a:t>args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Bike </a:t>
            </a:r>
            <a:r>
              <a:rPr lang="en-US" b="0" i="0" dirty="0" err="1">
                <a:solidFill>
                  <a:srgbClr val="000000"/>
                </a:solidFill>
                <a:effectLst/>
                <a:latin typeface="verdana" panose="020B0604030504040204" pitchFamily="34" charset="0"/>
              </a:rPr>
              <a:t>obj</a:t>
            </a:r>
            <a:r>
              <a:rPr lang="en-US" b="0" i="0" dirty="0">
                <a:solidFill>
                  <a:srgbClr val="000000"/>
                </a:solidFill>
                <a:effectLst/>
                <a:latin typeface="verdana" panose="020B0604030504040204" pitchFamily="34" charset="0"/>
              </a:rPr>
              <a:t> = </a:t>
            </a:r>
            <a:r>
              <a:rPr lang="en-US" b="1" i="0" dirty="0">
                <a:solidFill>
                  <a:srgbClr val="006699"/>
                </a:solidFill>
                <a:effectLst/>
                <a:latin typeface="verdana" panose="020B0604030504040204" pitchFamily="34" charset="0"/>
              </a:rPr>
              <a:t>new</a:t>
            </a:r>
            <a:r>
              <a:rPr lang="en-US" b="0" i="0" dirty="0">
                <a:solidFill>
                  <a:srgbClr val="000000"/>
                </a:solidFill>
                <a:effectLst/>
                <a:latin typeface="verdana" panose="020B0604030504040204" pitchFamily="34" charset="0"/>
              </a:rPr>
              <a:t> Honda();  </a:t>
            </a:r>
          </a:p>
          <a:p>
            <a:pPr>
              <a:buFont typeface="+mj-lt"/>
              <a:buAutoNum type="arabicPeriod"/>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obj.run</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obj.changeGear</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  </a:t>
            </a:r>
          </a:p>
          <a:p>
            <a:pPr>
              <a:buFont typeface="+mj-lt"/>
              <a:buAutoNum type="arabicPeriod"/>
            </a:pPr>
            <a:r>
              <a:rPr lang="en-US" b="0" i="0" dirty="0">
                <a:solidFill>
                  <a:srgbClr val="000000"/>
                </a:solidFill>
                <a:effectLst/>
                <a:latin typeface="verdana" panose="020B0604030504040204" pitchFamily="34" charset="0"/>
              </a:rPr>
              <a:t>}  </a:t>
            </a:r>
          </a:p>
        </p:txBody>
      </p:sp>
      <p:sp>
        <p:nvSpPr>
          <p:cNvPr id="5" name="Rectangle 1"/>
          <p:cNvSpPr>
            <a:spLocks noChangeArrowheads="1"/>
          </p:cNvSpPr>
          <p:nvPr/>
        </p:nvSpPr>
        <p:spPr bwMode="auto">
          <a:xfrm>
            <a:off x="8567225" y="2959574"/>
            <a:ext cx="2262158" cy="15081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bike is created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running safely..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gear changed</a:t>
            </a:r>
            <a:r>
              <a:rPr kumimoji="0" lang="en-US" sz="2300" b="0" i="0" u="none" strike="noStrike" cap="none" normalizeH="0" baseline="0" dirty="0">
                <a:ln>
                  <a:noFill/>
                </a:ln>
                <a:solidFill>
                  <a:schemeClr val="tx1"/>
                </a:solidFill>
                <a:effectLst/>
              </a:rPr>
              <a:t> </a:t>
            </a:r>
            <a:endParaRPr kumimoji="0" lang="en-US" sz="23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E25306F1-F67B-46A8-8E6C-FF6B98535E28}" type="slidenum">
              <a:rPr lang="en-US" smtClean="0"/>
              <a:t>9</a:t>
            </a:fld>
            <a:endParaRPr lang="en-US"/>
          </a:p>
        </p:txBody>
      </p:sp>
    </p:spTree>
    <p:extLst>
      <p:ext uri="{BB962C8B-B14F-4D97-AF65-F5344CB8AC3E}">
        <p14:creationId xmlns:p14="http://schemas.microsoft.com/office/powerpoint/2010/main" val="2566250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1315</Words>
  <Application>Microsoft Office PowerPoint</Application>
  <PresentationFormat>Widescreen</PresentationFormat>
  <Paragraphs>194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Calibri</vt:lpstr>
      <vt:lpstr>Calibri Light</vt:lpstr>
      <vt:lpstr>Verdana</vt:lpstr>
      <vt:lpstr>Verdana</vt:lpstr>
      <vt:lpstr>Office Theme</vt:lpstr>
      <vt:lpstr>Programming Language II CSE-215</vt:lpstr>
      <vt:lpstr>Abstraction in Java  Abstract class in Java</vt:lpstr>
      <vt:lpstr>PowerPoint Presentation</vt:lpstr>
      <vt:lpstr>Abstract class in Java</vt:lpstr>
      <vt:lpstr>Abstract class in Java</vt:lpstr>
      <vt:lpstr>Abstract class in Java</vt:lpstr>
      <vt:lpstr>Example of Abstract class that has an abstract method</vt:lpstr>
      <vt:lpstr>PowerPoint Presentation</vt:lpstr>
      <vt:lpstr>Abstract class having constructor, data member and methods</vt:lpstr>
      <vt:lpstr>PowerPoint Presentation</vt:lpstr>
      <vt:lpstr>Another real scenario of abstract class</vt:lpstr>
      <vt:lpstr>Difference between abstract class and interface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dc:creator>
  <cp:lastModifiedBy>Mohammad Abu Yousuf</cp:lastModifiedBy>
  <cp:revision>13</cp:revision>
  <dcterms:created xsi:type="dcterms:W3CDTF">2019-06-29T14:33:54Z</dcterms:created>
  <dcterms:modified xsi:type="dcterms:W3CDTF">2021-06-04T05:53:15Z</dcterms:modified>
</cp:coreProperties>
</file>