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8"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C6FDA5-27D5-4694-BAF5-079B45F827B8}" type="datetimeFigureOut">
              <a:rPr lang="en-US" smtClean="0"/>
              <a:t>6/4/2021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3CB0A7-2EFB-4F5A-9649-2FCF75B71213}" type="slidenum">
              <a:rPr lang="en-US" smtClean="0"/>
              <a:t>‹#›</a:t>
            </a:fld>
            <a:endParaRPr lang="en-US"/>
          </a:p>
        </p:txBody>
      </p:sp>
    </p:spTree>
    <p:extLst>
      <p:ext uri="{BB962C8B-B14F-4D97-AF65-F5344CB8AC3E}">
        <p14:creationId xmlns:p14="http://schemas.microsoft.com/office/powerpoint/2010/main" val="3460300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372865-024B-45E9-BD19-F6D2D1DF475D}"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146D-C9D5-42DD-94E9-A306FC4B16F6}" type="slidenum">
              <a:rPr lang="en-US" smtClean="0"/>
              <a:t>‹#›</a:t>
            </a:fld>
            <a:endParaRPr lang="en-US"/>
          </a:p>
        </p:txBody>
      </p:sp>
    </p:spTree>
    <p:extLst>
      <p:ext uri="{BB962C8B-B14F-4D97-AF65-F5344CB8AC3E}">
        <p14:creationId xmlns:p14="http://schemas.microsoft.com/office/powerpoint/2010/main" val="2952634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4BD741-DAA0-4A37-94D6-7C2EB1AACF51}"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146D-C9D5-42DD-94E9-A306FC4B16F6}" type="slidenum">
              <a:rPr lang="en-US" smtClean="0"/>
              <a:t>‹#›</a:t>
            </a:fld>
            <a:endParaRPr lang="en-US"/>
          </a:p>
        </p:txBody>
      </p:sp>
    </p:spTree>
    <p:extLst>
      <p:ext uri="{BB962C8B-B14F-4D97-AF65-F5344CB8AC3E}">
        <p14:creationId xmlns:p14="http://schemas.microsoft.com/office/powerpoint/2010/main" val="253844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5DEEA-44EA-43B6-B66D-40BD4B66D6D8}"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146D-C9D5-42DD-94E9-A306FC4B16F6}" type="slidenum">
              <a:rPr lang="en-US" smtClean="0"/>
              <a:t>‹#›</a:t>
            </a:fld>
            <a:endParaRPr lang="en-US"/>
          </a:p>
        </p:txBody>
      </p:sp>
    </p:spTree>
    <p:extLst>
      <p:ext uri="{BB962C8B-B14F-4D97-AF65-F5344CB8AC3E}">
        <p14:creationId xmlns:p14="http://schemas.microsoft.com/office/powerpoint/2010/main" val="309227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D5EBED-2A97-49B4-BD40-7C15A08EB831}"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146D-C9D5-42DD-94E9-A306FC4B16F6}" type="slidenum">
              <a:rPr lang="en-US" smtClean="0"/>
              <a:t>‹#›</a:t>
            </a:fld>
            <a:endParaRPr lang="en-US"/>
          </a:p>
        </p:txBody>
      </p:sp>
    </p:spTree>
    <p:extLst>
      <p:ext uri="{BB962C8B-B14F-4D97-AF65-F5344CB8AC3E}">
        <p14:creationId xmlns:p14="http://schemas.microsoft.com/office/powerpoint/2010/main" val="291633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054EE-EF65-41C0-9058-2C3465069B13}"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146D-C9D5-42DD-94E9-A306FC4B16F6}" type="slidenum">
              <a:rPr lang="en-US" smtClean="0"/>
              <a:t>‹#›</a:t>
            </a:fld>
            <a:endParaRPr lang="en-US"/>
          </a:p>
        </p:txBody>
      </p:sp>
    </p:spTree>
    <p:extLst>
      <p:ext uri="{BB962C8B-B14F-4D97-AF65-F5344CB8AC3E}">
        <p14:creationId xmlns:p14="http://schemas.microsoft.com/office/powerpoint/2010/main" val="114910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43FD4C-B2F8-406D-BE7D-18E105DDEDCA}"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146D-C9D5-42DD-94E9-A306FC4B16F6}" type="slidenum">
              <a:rPr lang="en-US" smtClean="0"/>
              <a:t>‹#›</a:t>
            </a:fld>
            <a:endParaRPr lang="en-US"/>
          </a:p>
        </p:txBody>
      </p:sp>
    </p:spTree>
    <p:extLst>
      <p:ext uri="{BB962C8B-B14F-4D97-AF65-F5344CB8AC3E}">
        <p14:creationId xmlns:p14="http://schemas.microsoft.com/office/powerpoint/2010/main" val="1141530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185222-2F4A-40D6-8B88-11F04EABF169}" type="datetime1">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7146D-C9D5-42DD-94E9-A306FC4B16F6}" type="slidenum">
              <a:rPr lang="en-US" smtClean="0"/>
              <a:t>‹#›</a:t>
            </a:fld>
            <a:endParaRPr lang="en-US"/>
          </a:p>
        </p:txBody>
      </p:sp>
    </p:spTree>
    <p:extLst>
      <p:ext uri="{BB962C8B-B14F-4D97-AF65-F5344CB8AC3E}">
        <p14:creationId xmlns:p14="http://schemas.microsoft.com/office/powerpoint/2010/main" val="1012025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426D0A-4F53-4CF2-B846-13B3AE289538}" type="datetime1">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7146D-C9D5-42DD-94E9-A306FC4B16F6}" type="slidenum">
              <a:rPr lang="en-US" smtClean="0"/>
              <a:t>‹#›</a:t>
            </a:fld>
            <a:endParaRPr lang="en-US"/>
          </a:p>
        </p:txBody>
      </p:sp>
    </p:spTree>
    <p:extLst>
      <p:ext uri="{BB962C8B-B14F-4D97-AF65-F5344CB8AC3E}">
        <p14:creationId xmlns:p14="http://schemas.microsoft.com/office/powerpoint/2010/main" val="427226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5F278-E80E-4B05-973D-31E50DAD0213}" type="datetime1">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7146D-C9D5-42DD-94E9-A306FC4B16F6}" type="slidenum">
              <a:rPr lang="en-US" smtClean="0"/>
              <a:t>‹#›</a:t>
            </a:fld>
            <a:endParaRPr lang="en-US"/>
          </a:p>
        </p:txBody>
      </p:sp>
    </p:spTree>
    <p:extLst>
      <p:ext uri="{BB962C8B-B14F-4D97-AF65-F5344CB8AC3E}">
        <p14:creationId xmlns:p14="http://schemas.microsoft.com/office/powerpoint/2010/main" val="67316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66F84A-63F7-4EC9-B2C4-739E7DB52DA3}"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146D-C9D5-42DD-94E9-A306FC4B16F6}" type="slidenum">
              <a:rPr lang="en-US" smtClean="0"/>
              <a:t>‹#›</a:t>
            </a:fld>
            <a:endParaRPr lang="en-US"/>
          </a:p>
        </p:txBody>
      </p:sp>
    </p:spTree>
    <p:extLst>
      <p:ext uri="{BB962C8B-B14F-4D97-AF65-F5344CB8AC3E}">
        <p14:creationId xmlns:p14="http://schemas.microsoft.com/office/powerpoint/2010/main" val="49927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69BF2-A5C1-4A2B-80EC-D6B909B13E6A}"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146D-C9D5-42DD-94E9-A306FC4B16F6}" type="slidenum">
              <a:rPr lang="en-US" smtClean="0"/>
              <a:t>‹#›</a:t>
            </a:fld>
            <a:endParaRPr lang="en-US"/>
          </a:p>
        </p:txBody>
      </p:sp>
    </p:spTree>
    <p:extLst>
      <p:ext uri="{BB962C8B-B14F-4D97-AF65-F5344CB8AC3E}">
        <p14:creationId xmlns:p14="http://schemas.microsoft.com/office/powerpoint/2010/main" val="187093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1832C-BAFA-4FC2-983E-D205FE33017F}" type="datetime1">
              <a:rPr lang="en-US" smtClean="0"/>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27146D-C9D5-42DD-94E9-A306FC4B16F6}" type="slidenum">
              <a:rPr lang="en-US" smtClean="0"/>
              <a:t>‹#›</a:t>
            </a:fld>
            <a:endParaRPr lang="en-US"/>
          </a:p>
        </p:txBody>
      </p:sp>
    </p:spTree>
    <p:extLst>
      <p:ext uri="{BB962C8B-B14F-4D97-AF65-F5344CB8AC3E}">
        <p14:creationId xmlns:p14="http://schemas.microsoft.com/office/powerpoint/2010/main" val="2490522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300" b="1" dirty="0"/>
              <a:t>Programming Language II</a:t>
            </a:r>
            <a:br>
              <a:rPr lang="en-US" sz="3300" b="1" dirty="0"/>
            </a:br>
            <a:r>
              <a:rPr lang="en-US" sz="3300" b="1" dirty="0"/>
              <a:t>CSE-215</a:t>
            </a:r>
          </a:p>
        </p:txBody>
      </p:sp>
      <p:sp>
        <p:nvSpPr>
          <p:cNvPr id="3" name="Subtitle 2"/>
          <p:cNvSpPr>
            <a:spLocks noGrp="1"/>
          </p:cNvSpPr>
          <p:nvPr>
            <p:ph type="subTitle" idx="1"/>
          </p:nvPr>
        </p:nvSpPr>
        <p:spPr/>
        <p:txBody>
          <a:bodyPr/>
          <a:lstStyle/>
          <a:p>
            <a:r>
              <a:rPr lang="en-US"/>
              <a:t>Prof. Dr</a:t>
            </a:r>
            <a:r>
              <a:rPr lang="en-US" dirty="0"/>
              <a:t>.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1654274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final parameter?</a:t>
            </a:r>
          </a:p>
        </p:txBody>
      </p:sp>
      <p:sp>
        <p:nvSpPr>
          <p:cNvPr id="3" name="Content Placeholder 2"/>
          <p:cNvSpPr>
            <a:spLocks noGrp="1"/>
          </p:cNvSpPr>
          <p:nvPr>
            <p:ph idx="1"/>
          </p:nvPr>
        </p:nvSpPr>
        <p:spPr>
          <a:xfrm>
            <a:off x="457200" y="1295400"/>
            <a:ext cx="8229600" cy="4830763"/>
          </a:xfrm>
        </p:spPr>
        <p:txBody>
          <a:bodyPr>
            <a:normAutofit/>
          </a:bodyPr>
          <a:lstStyle/>
          <a:p>
            <a:r>
              <a:rPr lang="en-US" sz="2600" dirty="0"/>
              <a:t>If you declare any parameter as final, you cannot change the value of it.</a:t>
            </a:r>
          </a:p>
        </p:txBody>
      </p:sp>
      <p:sp>
        <p:nvSpPr>
          <p:cNvPr id="4" name="Rectangle 3"/>
          <p:cNvSpPr/>
          <p:nvPr/>
        </p:nvSpPr>
        <p:spPr>
          <a:xfrm>
            <a:off x="1905000" y="2286000"/>
            <a:ext cx="5257800" cy="3631763"/>
          </a:xfrm>
          <a:prstGeom prst="rect">
            <a:avLst/>
          </a:prstGeom>
          <a:ln>
            <a:solidFill>
              <a:schemeClr val="tx1"/>
            </a:solidFill>
          </a:ln>
        </p:spPr>
        <p:txBody>
          <a:bodyPr wrap="square">
            <a:spAutoFit/>
          </a:bodyPr>
          <a:lstStyle/>
          <a:p>
            <a:r>
              <a:rPr lang="en-US" sz="2300" b="1" dirty="0"/>
              <a:t>class</a:t>
            </a:r>
            <a:r>
              <a:rPr lang="en-US" sz="2300" dirty="0"/>
              <a:t> Bike11{  </a:t>
            </a:r>
          </a:p>
          <a:p>
            <a:r>
              <a:rPr lang="en-US" sz="2300" dirty="0"/>
              <a:t>  </a:t>
            </a:r>
            <a:r>
              <a:rPr lang="en-US" sz="2300" b="1" dirty="0" err="1"/>
              <a:t>int</a:t>
            </a:r>
            <a:r>
              <a:rPr lang="en-US" sz="2300" dirty="0"/>
              <a:t> cube(</a:t>
            </a:r>
            <a:r>
              <a:rPr lang="en-US" sz="2300" b="1" dirty="0"/>
              <a:t>final</a:t>
            </a:r>
            <a:r>
              <a:rPr lang="en-US" sz="2300" dirty="0"/>
              <a:t> </a:t>
            </a:r>
            <a:r>
              <a:rPr lang="en-US" sz="2300" b="1" dirty="0" err="1"/>
              <a:t>int</a:t>
            </a:r>
            <a:r>
              <a:rPr lang="en-US" sz="2300" dirty="0"/>
              <a:t> n){  </a:t>
            </a:r>
          </a:p>
          <a:p>
            <a:r>
              <a:rPr lang="en-US" sz="2300" dirty="0"/>
              <a:t>   n=n+2;//can't be changed as n is final  </a:t>
            </a:r>
          </a:p>
          <a:p>
            <a:r>
              <a:rPr lang="en-US" sz="2300" dirty="0"/>
              <a:t>   n*n*n;  </a:t>
            </a:r>
          </a:p>
          <a:p>
            <a:r>
              <a:rPr lang="en-US" sz="2300" dirty="0"/>
              <a:t>  }  </a:t>
            </a:r>
          </a:p>
          <a:p>
            <a:r>
              <a:rPr lang="en-US" sz="2300" dirty="0"/>
              <a:t>  </a:t>
            </a:r>
            <a:r>
              <a:rPr lang="en-US" sz="2300" b="1" dirty="0"/>
              <a:t>public</a:t>
            </a:r>
            <a:r>
              <a:rPr lang="en-US" sz="2300" dirty="0"/>
              <a:t> </a:t>
            </a:r>
            <a:r>
              <a:rPr lang="en-US" sz="2300" b="1" dirty="0"/>
              <a:t>static</a:t>
            </a:r>
            <a:r>
              <a:rPr lang="en-US" sz="2300" dirty="0"/>
              <a:t> </a:t>
            </a:r>
            <a:r>
              <a:rPr lang="en-US" sz="2300" b="1" dirty="0"/>
              <a:t>void</a:t>
            </a:r>
            <a:r>
              <a:rPr lang="en-US" sz="2300" dirty="0"/>
              <a:t> main(String </a:t>
            </a:r>
            <a:r>
              <a:rPr lang="en-US" sz="2300" dirty="0" err="1"/>
              <a:t>args</a:t>
            </a:r>
            <a:r>
              <a:rPr lang="en-US" sz="2300" dirty="0"/>
              <a:t>[]){  </a:t>
            </a:r>
          </a:p>
          <a:p>
            <a:r>
              <a:rPr lang="en-US" sz="2300" dirty="0"/>
              <a:t>    Bike11 b=</a:t>
            </a:r>
            <a:r>
              <a:rPr lang="en-US" sz="2300" b="1" dirty="0"/>
              <a:t>new</a:t>
            </a:r>
            <a:r>
              <a:rPr lang="en-US" sz="2300" dirty="0"/>
              <a:t> Bike11();  </a:t>
            </a:r>
          </a:p>
          <a:p>
            <a:r>
              <a:rPr lang="en-US" sz="2300" dirty="0"/>
              <a:t>    </a:t>
            </a:r>
            <a:r>
              <a:rPr lang="en-US" sz="2300" dirty="0" err="1"/>
              <a:t>b.cube</a:t>
            </a:r>
            <a:r>
              <a:rPr lang="en-US" sz="2300" dirty="0"/>
              <a:t>(5);  </a:t>
            </a:r>
          </a:p>
          <a:p>
            <a:r>
              <a:rPr lang="en-US" sz="2300" dirty="0"/>
              <a:t> }  </a:t>
            </a:r>
          </a:p>
          <a:p>
            <a:r>
              <a:rPr lang="en-US" sz="2300" dirty="0"/>
              <a:t>}  </a:t>
            </a:r>
          </a:p>
        </p:txBody>
      </p:sp>
      <p:sp>
        <p:nvSpPr>
          <p:cNvPr id="5" name="Rectangle 1"/>
          <p:cNvSpPr>
            <a:spLocks noChangeArrowheads="1"/>
          </p:cNvSpPr>
          <p:nvPr/>
        </p:nvSpPr>
        <p:spPr bwMode="auto">
          <a:xfrm>
            <a:off x="2676725" y="6125581"/>
            <a:ext cx="3714350"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Output: Compile Time Error</a:t>
            </a:r>
            <a:r>
              <a:rPr kumimoji="0" lang="en-US" sz="2400" b="0" i="0" u="none" strike="noStrike" cap="none" normalizeH="0" baseline="0" dirty="0">
                <a:ln>
                  <a:noFill/>
                </a:ln>
                <a:solidFill>
                  <a:schemeClr val="tx1"/>
                </a:solidFill>
                <a:effectLst/>
                <a:latin typeface="+mj-lt"/>
                <a:cs typeface="Arial" pitchFamily="34" charset="0"/>
              </a:rPr>
              <a:t> </a:t>
            </a:r>
          </a:p>
        </p:txBody>
      </p:sp>
      <p:sp>
        <p:nvSpPr>
          <p:cNvPr id="6" name="Slide Number Placeholder 5"/>
          <p:cNvSpPr>
            <a:spLocks noGrp="1"/>
          </p:cNvSpPr>
          <p:nvPr>
            <p:ph type="sldNum" sz="quarter" idx="12"/>
          </p:nvPr>
        </p:nvSpPr>
        <p:spPr/>
        <p:txBody>
          <a:bodyPr/>
          <a:lstStyle/>
          <a:p>
            <a:fld id="{7627146D-C9D5-42DD-94E9-A306FC4B16F6}" type="slidenum">
              <a:rPr lang="en-US" smtClean="0"/>
              <a:t>10</a:t>
            </a:fld>
            <a:endParaRPr lang="en-US"/>
          </a:p>
        </p:txBody>
      </p:sp>
    </p:spTree>
    <p:extLst>
      <p:ext uri="{BB962C8B-B14F-4D97-AF65-F5344CB8AC3E}">
        <p14:creationId xmlns:p14="http://schemas.microsoft.com/office/powerpoint/2010/main" val="29265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Can we declare a constructor final?</a:t>
            </a:r>
          </a:p>
        </p:txBody>
      </p:sp>
      <p:sp>
        <p:nvSpPr>
          <p:cNvPr id="3" name="Content Placeholder 2"/>
          <p:cNvSpPr>
            <a:spLocks noGrp="1"/>
          </p:cNvSpPr>
          <p:nvPr>
            <p:ph idx="1"/>
          </p:nvPr>
        </p:nvSpPr>
        <p:spPr/>
        <p:txBody>
          <a:bodyPr>
            <a:normAutofit/>
          </a:bodyPr>
          <a:lstStyle/>
          <a:p>
            <a:r>
              <a:rPr lang="en-US" sz="2600" dirty="0"/>
              <a:t>No, because constructor is never inherited.</a:t>
            </a:r>
          </a:p>
        </p:txBody>
      </p:sp>
      <p:sp>
        <p:nvSpPr>
          <p:cNvPr id="4" name="Slide Number Placeholder 3"/>
          <p:cNvSpPr>
            <a:spLocks noGrp="1"/>
          </p:cNvSpPr>
          <p:nvPr>
            <p:ph type="sldNum" sz="quarter" idx="12"/>
          </p:nvPr>
        </p:nvSpPr>
        <p:spPr/>
        <p:txBody>
          <a:bodyPr/>
          <a:lstStyle/>
          <a:p>
            <a:fld id="{7627146D-C9D5-42DD-94E9-A306FC4B16F6}" type="slidenum">
              <a:rPr lang="en-US" smtClean="0"/>
              <a:t>11</a:t>
            </a:fld>
            <a:endParaRPr lang="en-US"/>
          </a:p>
        </p:txBody>
      </p:sp>
    </p:spTree>
    <p:extLst>
      <p:ext uri="{BB962C8B-B14F-4D97-AF65-F5344CB8AC3E}">
        <p14:creationId xmlns:p14="http://schemas.microsoft.com/office/powerpoint/2010/main" val="3735624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229600" cy="1143000"/>
          </a:xfrm>
        </p:spPr>
        <p:txBody>
          <a:bodyPr>
            <a:normAutofit/>
          </a:bodyPr>
          <a:lstStyle/>
          <a:p>
            <a:r>
              <a:rPr lang="en-US" dirty="0"/>
              <a:t>Polymorphism in Java</a:t>
            </a:r>
          </a:p>
        </p:txBody>
      </p:sp>
      <p:sp>
        <p:nvSpPr>
          <p:cNvPr id="4" name="Slide Number Placeholder 3"/>
          <p:cNvSpPr>
            <a:spLocks noGrp="1"/>
          </p:cNvSpPr>
          <p:nvPr>
            <p:ph type="sldNum" sz="quarter" idx="12"/>
          </p:nvPr>
        </p:nvSpPr>
        <p:spPr/>
        <p:txBody>
          <a:bodyPr/>
          <a:lstStyle/>
          <a:p>
            <a:fld id="{7627146D-C9D5-42DD-94E9-A306FC4B16F6}" type="slidenum">
              <a:rPr lang="en-US" smtClean="0"/>
              <a:t>12</a:t>
            </a:fld>
            <a:endParaRPr lang="en-US"/>
          </a:p>
        </p:txBody>
      </p:sp>
    </p:spTree>
    <p:extLst>
      <p:ext uri="{BB962C8B-B14F-4D97-AF65-F5344CB8AC3E}">
        <p14:creationId xmlns:p14="http://schemas.microsoft.com/office/powerpoint/2010/main" val="241300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noAutofit/>
          </a:bodyPr>
          <a:lstStyle/>
          <a:p>
            <a:pPr algn="just"/>
            <a:r>
              <a:rPr lang="en-US" sz="2600" b="1" dirty="0"/>
              <a:t>Polymorphism in java</a:t>
            </a:r>
            <a:r>
              <a:rPr lang="en-US" sz="2600" dirty="0"/>
              <a:t> is a concept by which we can perform a </a:t>
            </a:r>
            <a:r>
              <a:rPr lang="en-US" sz="2600" i="1" dirty="0"/>
              <a:t>single action by different ways</a:t>
            </a:r>
            <a:r>
              <a:rPr lang="en-US" sz="2600" dirty="0"/>
              <a:t>. Polymorphism is derived from 2 </a:t>
            </a:r>
            <a:r>
              <a:rPr lang="en-US" sz="2600" dirty="0" err="1"/>
              <a:t>greek</a:t>
            </a:r>
            <a:r>
              <a:rPr lang="en-US" sz="2600" dirty="0"/>
              <a:t> words: poly and morphs. The word "poly" means many and "morphs" means forms. So polymorphism means many forms.</a:t>
            </a:r>
          </a:p>
          <a:p>
            <a:pPr algn="just"/>
            <a:r>
              <a:rPr lang="en-US" sz="2600" dirty="0"/>
              <a:t>There are two types of polymorphism in java: </a:t>
            </a:r>
            <a:r>
              <a:rPr lang="en-US" sz="2600" b="1" dirty="0"/>
              <a:t>compile time polymorphism and runtime polymorphism.</a:t>
            </a:r>
            <a:r>
              <a:rPr lang="en-US" sz="2600" dirty="0"/>
              <a:t> We can perform polymorphism in java by method overloading and method overriding.</a:t>
            </a:r>
          </a:p>
          <a:p>
            <a:pPr algn="just"/>
            <a:r>
              <a:rPr lang="en-US" sz="2600" b="1" dirty="0"/>
              <a:t>Method overloading </a:t>
            </a:r>
            <a:r>
              <a:rPr lang="en-US" sz="2600" dirty="0"/>
              <a:t>is compile time polymorphism.</a:t>
            </a:r>
          </a:p>
          <a:p>
            <a:pPr algn="just"/>
            <a:r>
              <a:rPr lang="en-US" sz="2600" b="1" dirty="0"/>
              <a:t>Method overriding </a:t>
            </a:r>
            <a:r>
              <a:rPr lang="en-US" sz="2600" dirty="0"/>
              <a:t>is run time polymorphism.</a:t>
            </a:r>
          </a:p>
        </p:txBody>
      </p:sp>
      <p:sp>
        <p:nvSpPr>
          <p:cNvPr id="4" name="Slide Number Placeholder 3"/>
          <p:cNvSpPr>
            <a:spLocks noGrp="1"/>
          </p:cNvSpPr>
          <p:nvPr>
            <p:ph type="sldNum" sz="quarter" idx="12"/>
          </p:nvPr>
        </p:nvSpPr>
        <p:spPr/>
        <p:txBody>
          <a:bodyPr/>
          <a:lstStyle/>
          <a:p>
            <a:fld id="{7627146D-C9D5-42DD-94E9-A306FC4B16F6}" type="slidenum">
              <a:rPr lang="en-US" smtClean="0"/>
              <a:t>13</a:t>
            </a:fld>
            <a:endParaRPr lang="en-US"/>
          </a:p>
        </p:txBody>
      </p:sp>
    </p:spTree>
    <p:extLst>
      <p:ext uri="{BB962C8B-B14F-4D97-AF65-F5344CB8AC3E}">
        <p14:creationId xmlns:p14="http://schemas.microsoft.com/office/powerpoint/2010/main" val="12236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Runtime Polymorphism in Java</a:t>
            </a:r>
          </a:p>
        </p:txBody>
      </p:sp>
      <p:sp>
        <p:nvSpPr>
          <p:cNvPr id="3" name="Content Placeholder 2"/>
          <p:cNvSpPr>
            <a:spLocks noGrp="1"/>
          </p:cNvSpPr>
          <p:nvPr>
            <p:ph idx="1"/>
          </p:nvPr>
        </p:nvSpPr>
        <p:spPr/>
        <p:txBody>
          <a:bodyPr>
            <a:normAutofit/>
          </a:bodyPr>
          <a:lstStyle/>
          <a:p>
            <a:pPr algn="just"/>
            <a:r>
              <a:rPr lang="en-US" sz="2500" dirty="0"/>
              <a:t>Let's first understand the </a:t>
            </a:r>
            <a:r>
              <a:rPr lang="en-US" sz="2500" dirty="0" err="1"/>
              <a:t>upcasting</a:t>
            </a:r>
            <a:r>
              <a:rPr lang="en-US" sz="2500" dirty="0"/>
              <a:t> before Runtime Polymorphism.</a:t>
            </a:r>
          </a:p>
          <a:p>
            <a:pPr marL="0" indent="0" algn="just">
              <a:buNone/>
            </a:pPr>
            <a:r>
              <a:rPr lang="en-US" sz="2500" b="1" dirty="0" err="1"/>
              <a:t>Upcasting</a:t>
            </a:r>
            <a:r>
              <a:rPr lang="en-US" sz="2500" b="1" dirty="0"/>
              <a:t>:</a:t>
            </a:r>
          </a:p>
          <a:p>
            <a:pPr algn="just"/>
            <a:r>
              <a:rPr lang="en-US" sz="2500" dirty="0"/>
              <a:t>When reference variable of Parent class refers to the object of Child class, it is known as </a:t>
            </a:r>
            <a:r>
              <a:rPr lang="en-US" sz="2500" dirty="0" err="1"/>
              <a:t>upcasting</a:t>
            </a:r>
            <a:r>
              <a:rPr lang="en-US" sz="2500" dirty="0"/>
              <a:t>. For example:</a:t>
            </a:r>
          </a:p>
          <a:p>
            <a:pPr algn="just"/>
            <a:endParaRPr lang="en-US" sz="2500" dirty="0"/>
          </a:p>
        </p:txBody>
      </p:sp>
      <p:sp>
        <p:nvSpPr>
          <p:cNvPr id="4" name="Rectangle 3"/>
          <p:cNvSpPr/>
          <p:nvPr/>
        </p:nvSpPr>
        <p:spPr>
          <a:xfrm>
            <a:off x="2667000" y="4038600"/>
            <a:ext cx="3200400" cy="1154162"/>
          </a:xfrm>
          <a:prstGeom prst="rect">
            <a:avLst/>
          </a:prstGeom>
          <a:ln>
            <a:solidFill>
              <a:schemeClr val="tx1"/>
            </a:solidFill>
          </a:ln>
        </p:spPr>
        <p:txBody>
          <a:bodyPr wrap="square">
            <a:spAutoFit/>
          </a:bodyPr>
          <a:lstStyle/>
          <a:p>
            <a:r>
              <a:rPr lang="en-US" sz="2300" b="1" dirty="0"/>
              <a:t>class</a:t>
            </a:r>
            <a:r>
              <a:rPr lang="en-US" sz="2300" dirty="0"/>
              <a:t> A{}  </a:t>
            </a:r>
          </a:p>
          <a:p>
            <a:r>
              <a:rPr lang="en-US" sz="2300" b="1" dirty="0"/>
              <a:t>class</a:t>
            </a:r>
            <a:r>
              <a:rPr lang="en-US" sz="2300" dirty="0"/>
              <a:t> B </a:t>
            </a:r>
            <a:r>
              <a:rPr lang="en-US" sz="2300" b="1" dirty="0"/>
              <a:t>extends</a:t>
            </a:r>
            <a:r>
              <a:rPr lang="en-US" sz="2300" dirty="0"/>
              <a:t> A{}  </a:t>
            </a:r>
          </a:p>
          <a:p>
            <a:r>
              <a:rPr lang="en-US" sz="2300" dirty="0"/>
              <a:t>A a=</a:t>
            </a:r>
            <a:r>
              <a:rPr lang="en-US" sz="2300" b="1" dirty="0"/>
              <a:t>new</a:t>
            </a:r>
            <a:r>
              <a:rPr lang="en-US" sz="2300" dirty="0"/>
              <a:t> B();//</a:t>
            </a:r>
            <a:r>
              <a:rPr lang="en-US" sz="2300" dirty="0" err="1"/>
              <a:t>upcasting</a:t>
            </a:r>
            <a:r>
              <a:rPr lang="en-US" sz="2300" dirty="0"/>
              <a:t> </a:t>
            </a:r>
          </a:p>
        </p:txBody>
      </p:sp>
      <p:sp>
        <p:nvSpPr>
          <p:cNvPr id="5" name="Slide Number Placeholder 4"/>
          <p:cNvSpPr>
            <a:spLocks noGrp="1"/>
          </p:cNvSpPr>
          <p:nvPr>
            <p:ph type="sldNum" sz="quarter" idx="12"/>
          </p:nvPr>
        </p:nvSpPr>
        <p:spPr/>
        <p:txBody>
          <a:bodyPr/>
          <a:lstStyle/>
          <a:p>
            <a:fld id="{7627146D-C9D5-42DD-94E9-A306FC4B16F6}" type="slidenum">
              <a:rPr lang="en-US" smtClean="0"/>
              <a:t>14</a:t>
            </a:fld>
            <a:endParaRPr lang="en-US"/>
          </a:p>
        </p:txBody>
      </p:sp>
    </p:spTree>
    <p:extLst>
      <p:ext uri="{BB962C8B-B14F-4D97-AF65-F5344CB8AC3E}">
        <p14:creationId xmlns:p14="http://schemas.microsoft.com/office/powerpoint/2010/main" val="1935075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943"/>
            <a:ext cx="8229600" cy="411162"/>
          </a:xfrm>
        </p:spPr>
        <p:txBody>
          <a:bodyPr>
            <a:normAutofit fontScale="90000"/>
          </a:bodyPr>
          <a:lstStyle/>
          <a:p>
            <a:r>
              <a:rPr lang="en-US" sz="3600" dirty="0"/>
              <a:t>Example of Java Runtime Polymorphism</a:t>
            </a:r>
          </a:p>
        </p:txBody>
      </p:sp>
      <p:sp>
        <p:nvSpPr>
          <p:cNvPr id="4" name="Rectangle 3"/>
          <p:cNvSpPr/>
          <p:nvPr/>
        </p:nvSpPr>
        <p:spPr>
          <a:xfrm>
            <a:off x="55415" y="706583"/>
            <a:ext cx="6400800" cy="4154984"/>
          </a:xfrm>
          <a:prstGeom prst="rect">
            <a:avLst/>
          </a:prstGeom>
          <a:ln>
            <a:solidFill>
              <a:schemeClr val="tx1"/>
            </a:solidFill>
          </a:ln>
        </p:spPr>
        <p:txBody>
          <a:bodyPr wrap="square">
            <a:spAutoFit/>
          </a:bodyPr>
          <a:lstStyle/>
          <a:p>
            <a:r>
              <a:rPr lang="en-US" sz="2200" b="1" dirty="0"/>
              <a:t>class</a:t>
            </a:r>
            <a:r>
              <a:rPr lang="en-US" sz="2200" dirty="0"/>
              <a:t> Bike{  </a:t>
            </a:r>
          </a:p>
          <a:p>
            <a:r>
              <a:rPr lang="en-US" sz="2200" dirty="0"/>
              <a:t>  </a:t>
            </a:r>
            <a:r>
              <a:rPr lang="en-US" sz="2200" b="1" dirty="0"/>
              <a:t>void</a:t>
            </a:r>
            <a:r>
              <a:rPr lang="en-US" sz="2200" dirty="0"/>
              <a:t> run(){</a:t>
            </a:r>
            <a:r>
              <a:rPr lang="en-US" sz="2200" dirty="0" err="1"/>
              <a:t>System.out.println</a:t>
            </a:r>
            <a:r>
              <a:rPr lang="en-US" sz="2200" dirty="0"/>
              <a:t>("running");}  </a:t>
            </a:r>
          </a:p>
          <a:p>
            <a:r>
              <a:rPr lang="en-US" sz="2200" dirty="0"/>
              <a:t>}  </a:t>
            </a:r>
          </a:p>
          <a:p>
            <a:r>
              <a:rPr lang="en-US" sz="2200" b="1" dirty="0"/>
              <a:t>class</a:t>
            </a:r>
            <a:r>
              <a:rPr lang="en-US" sz="2200" dirty="0"/>
              <a:t> </a:t>
            </a:r>
            <a:r>
              <a:rPr lang="en-US" sz="2200" dirty="0" err="1"/>
              <a:t>Splender</a:t>
            </a:r>
            <a:r>
              <a:rPr lang="en-US" sz="2200" dirty="0"/>
              <a:t> </a:t>
            </a:r>
            <a:r>
              <a:rPr lang="en-US" sz="2200" b="1" dirty="0"/>
              <a:t>extends</a:t>
            </a:r>
            <a:r>
              <a:rPr lang="en-US" sz="2200" dirty="0"/>
              <a:t> Bike{  </a:t>
            </a:r>
          </a:p>
          <a:p>
            <a:r>
              <a:rPr lang="en-US" sz="2200" dirty="0"/>
              <a:t>  </a:t>
            </a:r>
            <a:r>
              <a:rPr lang="en-US" sz="2200" b="1" dirty="0"/>
              <a:t>void</a:t>
            </a:r>
            <a:r>
              <a:rPr lang="en-US" sz="2200" dirty="0"/>
              <a:t> run(){</a:t>
            </a:r>
          </a:p>
          <a:p>
            <a:r>
              <a:rPr lang="en-US" sz="2200" dirty="0"/>
              <a:t>        </a:t>
            </a:r>
            <a:r>
              <a:rPr lang="en-US" sz="2200" dirty="0" err="1"/>
              <a:t>System.out.println</a:t>
            </a:r>
            <a:r>
              <a:rPr lang="en-US" sz="2200" dirty="0"/>
              <a:t>("running safely with 60km");</a:t>
            </a:r>
          </a:p>
          <a:p>
            <a:r>
              <a:rPr lang="en-US" sz="2200" dirty="0"/>
              <a:t>  }  </a:t>
            </a:r>
          </a:p>
          <a:p>
            <a:r>
              <a:rPr lang="en-US" sz="2200" dirty="0"/>
              <a:t>  </a:t>
            </a:r>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    Bike b = </a:t>
            </a:r>
            <a:r>
              <a:rPr lang="en-US" sz="2200" b="1" dirty="0"/>
              <a:t>new</a:t>
            </a:r>
            <a:r>
              <a:rPr lang="en-US" sz="2200" dirty="0"/>
              <a:t> </a:t>
            </a:r>
            <a:r>
              <a:rPr lang="en-US" sz="2200" dirty="0" err="1"/>
              <a:t>Splender</a:t>
            </a:r>
            <a:r>
              <a:rPr lang="en-US" sz="2200" dirty="0"/>
              <a:t>();//</a:t>
            </a:r>
            <a:r>
              <a:rPr lang="en-US" sz="2200" dirty="0" err="1"/>
              <a:t>upcasting</a:t>
            </a:r>
            <a:r>
              <a:rPr lang="en-US" sz="2200" dirty="0"/>
              <a:t>  </a:t>
            </a:r>
          </a:p>
          <a:p>
            <a:r>
              <a:rPr lang="en-US" sz="2200" dirty="0"/>
              <a:t>    </a:t>
            </a:r>
            <a:r>
              <a:rPr lang="en-US" sz="2200" dirty="0" err="1"/>
              <a:t>b.run</a:t>
            </a:r>
            <a:r>
              <a:rPr lang="en-US" sz="2200" dirty="0"/>
              <a:t>();  </a:t>
            </a:r>
          </a:p>
          <a:p>
            <a:r>
              <a:rPr lang="en-US" sz="2200" dirty="0"/>
              <a:t>  }  </a:t>
            </a:r>
          </a:p>
          <a:p>
            <a:r>
              <a:rPr lang="en-US" sz="2200" dirty="0"/>
              <a:t>}  </a:t>
            </a:r>
          </a:p>
        </p:txBody>
      </p:sp>
      <p:sp>
        <p:nvSpPr>
          <p:cNvPr id="5" name="Rectangle 4"/>
          <p:cNvSpPr/>
          <p:nvPr/>
        </p:nvSpPr>
        <p:spPr>
          <a:xfrm>
            <a:off x="228600" y="4953000"/>
            <a:ext cx="8783782" cy="1862048"/>
          </a:xfrm>
          <a:prstGeom prst="rect">
            <a:avLst/>
          </a:prstGeom>
          <a:ln>
            <a:solidFill>
              <a:schemeClr val="tx1"/>
            </a:solidFill>
          </a:ln>
        </p:spPr>
        <p:txBody>
          <a:bodyPr wrap="square">
            <a:spAutoFit/>
          </a:bodyPr>
          <a:lstStyle/>
          <a:p>
            <a:pPr algn="just"/>
            <a:r>
              <a:rPr lang="en-US" sz="2300" dirty="0"/>
              <a:t>we are creating two classes Bike and </a:t>
            </a:r>
            <a:r>
              <a:rPr lang="en-US" sz="2300" dirty="0" err="1"/>
              <a:t>Splendar</a:t>
            </a:r>
            <a:r>
              <a:rPr lang="en-US" sz="2300" dirty="0"/>
              <a:t>. </a:t>
            </a:r>
            <a:r>
              <a:rPr lang="en-US" sz="2300" dirty="0" err="1"/>
              <a:t>Splendar</a:t>
            </a:r>
            <a:r>
              <a:rPr lang="en-US" sz="2300" dirty="0"/>
              <a:t> class extends Bike class and overrides its run() method. We are calling the run method by the reference variable of Parent class. Since it refers to the subclass object and subclass method overrides the Parent class method, subclass method is invoked at runtime.</a:t>
            </a:r>
          </a:p>
        </p:txBody>
      </p:sp>
      <p:sp>
        <p:nvSpPr>
          <p:cNvPr id="6" name="Rectangle 1"/>
          <p:cNvSpPr>
            <a:spLocks noChangeArrowheads="1"/>
          </p:cNvSpPr>
          <p:nvPr/>
        </p:nvSpPr>
        <p:spPr bwMode="auto">
          <a:xfrm>
            <a:off x="6442360" y="2460909"/>
            <a:ext cx="28520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running safely with 60km.</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
        <p:nvSpPr>
          <p:cNvPr id="7" name="Slide Number Placeholder 6"/>
          <p:cNvSpPr>
            <a:spLocks noGrp="1"/>
          </p:cNvSpPr>
          <p:nvPr>
            <p:ph type="sldNum" sz="quarter" idx="12"/>
          </p:nvPr>
        </p:nvSpPr>
        <p:spPr/>
        <p:txBody>
          <a:bodyPr/>
          <a:lstStyle/>
          <a:p>
            <a:fld id="{7627146D-C9D5-42DD-94E9-A306FC4B16F6}" type="slidenum">
              <a:rPr lang="en-US" smtClean="0"/>
              <a:t>15</a:t>
            </a:fld>
            <a:endParaRPr lang="en-US"/>
          </a:p>
        </p:txBody>
      </p:sp>
    </p:spTree>
    <p:extLst>
      <p:ext uri="{BB962C8B-B14F-4D97-AF65-F5344CB8AC3E}">
        <p14:creationId xmlns:p14="http://schemas.microsoft.com/office/powerpoint/2010/main" val="18634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340" y="-121167"/>
            <a:ext cx="6338460" cy="7201972"/>
          </a:xfrm>
          <a:prstGeom prst="rect">
            <a:avLst/>
          </a:prstGeom>
          <a:ln>
            <a:solidFill>
              <a:schemeClr val="tx1"/>
            </a:solidFill>
          </a:ln>
        </p:spPr>
        <p:txBody>
          <a:bodyPr wrap="square">
            <a:spAutoFit/>
          </a:bodyPr>
          <a:lstStyle/>
          <a:p>
            <a:r>
              <a:rPr lang="en-US" sz="2100" b="1" dirty="0"/>
              <a:t>class</a:t>
            </a:r>
            <a:r>
              <a:rPr lang="en-US" sz="2100" dirty="0"/>
              <a:t> Shape{  </a:t>
            </a:r>
          </a:p>
          <a:p>
            <a:r>
              <a:rPr lang="en-US" sz="2100" b="1" dirty="0"/>
              <a:t>void</a:t>
            </a:r>
            <a:r>
              <a:rPr lang="en-US" sz="2100" dirty="0"/>
              <a:t> draw(){</a:t>
            </a:r>
            <a:r>
              <a:rPr lang="en-US" sz="2100" dirty="0" err="1"/>
              <a:t>System.out.println</a:t>
            </a:r>
            <a:r>
              <a:rPr lang="en-US" sz="2100" dirty="0"/>
              <a:t>("drawing...");}  </a:t>
            </a:r>
          </a:p>
          <a:p>
            <a:r>
              <a:rPr lang="en-US" sz="2100" dirty="0"/>
              <a:t>}  </a:t>
            </a:r>
          </a:p>
          <a:p>
            <a:r>
              <a:rPr lang="en-US" sz="2100" b="1" dirty="0"/>
              <a:t>class</a:t>
            </a:r>
            <a:r>
              <a:rPr lang="en-US" sz="2100" dirty="0"/>
              <a:t> Rectangle </a:t>
            </a:r>
            <a:r>
              <a:rPr lang="en-US" sz="2100" b="1" dirty="0"/>
              <a:t>extends</a:t>
            </a:r>
            <a:r>
              <a:rPr lang="en-US" sz="2100" dirty="0"/>
              <a:t> Shape{  </a:t>
            </a:r>
          </a:p>
          <a:p>
            <a:r>
              <a:rPr lang="en-US" sz="2100" b="1" dirty="0"/>
              <a:t>void</a:t>
            </a:r>
            <a:r>
              <a:rPr lang="en-US" sz="2100" dirty="0"/>
              <a:t> draw(){</a:t>
            </a:r>
            <a:r>
              <a:rPr lang="en-US" sz="2100" dirty="0" err="1"/>
              <a:t>System.out.println</a:t>
            </a:r>
            <a:r>
              <a:rPr lang="en-US" sz="2100" dirty="0"/>
              <a:t>("drawing rectangle...");}  </a:t>
            </a:r>
          </a:p>
          <a:p>
            <a:r>
              <a:rPr lang="en-US" sz="2100" dirty="0"/>
              <a:t>}  </a:t>
            </a:r>
          </a:p>
          <a:p>
            <a:r>
              <a:rPr lang="en-US" sz="2100" b="1" dirty="0"/>
              <a:t>class</a:t>
            </a:r>
            <a:r>
              <a:rPr lang="en-US" sz="2100" dirty="0"/>
              <a:t> Circle </a:t>
            </a:r>
            <a:r>
              <a:rPr lang="en-US" sz="2100" b="1" dirty="0"/>
              <a:t>extends</a:t>
            </a:r>
            <a:r>
              <a:rPr lang="en-US" sz="2100" dirty="0"/>
              <a:t> Shape{  </a:t>
            </a:r>
          </a:p>
          <a:p>
            <a:r>
              <a:rPr lang="en-US" sz="2100" b="1" dirty="0"/>
              <a:t>void</a:t>
            </a:r>
            <a:r>
              <a:rPr lang="en-US" sz="2100" dirty="0"/>
              <a:t> draw(){</a:t>
            </a:r>
            <a:r>
              <a:rPr lang="en-US" sz="2100" dirty="0" err="1"/>
              <a:t>System.out.println</a:t>
            </a:r>
            <a:r>
              <a:rPr lang="en-US" sz="2100" dirty="0"/>
              <a:t>("drawing circle...");}  </a:t>
            </a:r>
          </a:p>
          <a:p>
            <a:r>
              <a:rPr lang="en-US" sz="2100" dirty="0"/>
              <a:t>}  </a:t>
            </a:r>
          </a:p>
          <a:p>
            <a:r>
              <a:rPr lang="en-US" sz="2100" b="1" dirty="0"/>
              <a:t>class</a:t>
            </a:r>
            <a:r>
              <a:rPr lang="en-US" sz="2100" dirty="0"/>
              <a:t> Triangle </a:t>
            </a:r>
            <a:r>
              <a:rPr lang="en-US" sz="2100" b="1" dirty="0"/>
              <a:t>extends</a:t>
            </a:r>
            <a:r>
              <a:rPr lang="en-US" sz="2100" dirty="0"/>
              <a:t> Shape{  </a:t>
            </a:r>
          </a:p>
          <a:p>
            <a:r>
              <a:rPr lang="en-US" sz="2100" b="1" dirty="0"/>
              <a:t>void</a:t>
            </a:r>
            <a:r>
              <a:rPr lang="en-US" sz="2100" dirty="0"/>
              <a:t> draw(){</a:t>
            </a:r>
            <a:r>
              <a:rPr lang="en-US" sz="2100" dirty="0" err="1"/>
              <a:t>System.out.println</a:t>
            </a:r>
            <a:r>
              <a:rPr lang="en-US" sz="2100" dirty="0"/>
              <a:t>("drawing triangle...");}  </a:t>
            </a:r>
          </a:p>
          <a:p>
            <a:r>
              <a:rPr lang="en-US" sz="2100" dirty="0"/>
              <a:t>}  </a:t>
            </a:r>
          </a:p>
          <a:p>
            <a:r>
              <a:rPr lang="en-US" sz="2100" b="1" dirty="0"/>
              <a:t>class</a:t>
            </a:r>
            <a:r>
              <a:rPr lang="en-US" sz="2100" dirty="0"/>
              <a:t> TestPolymorphism2{  </a:t>
            </a:r>
          </a:p>
          <a:p>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Shape s;  </a:t>
            </a:r>
          </a:p>
          <a:p>
            <a:r>
              <a:rPr lang="en-US" sz="2100" dirty="0"/>
              <a:t>s=</a:t>
            </a:r>
            <a:r>
              <a:rPr lang="en-US" sz="2100" b="1" dirty="0"/>
              <a:t>new</a:t>
            </a:r>
            <a:r>
              <a:rPr lang="en-US" sz="2100" dirty="0"/>
              <a:t> Rectangle();  </a:t>
            </a:r>
          </a:p>
          <a:p>
            <a:r>
              <a:rPr lang="en-US" sz="2100" dirty="0" err="1"/>
              <a:t>s.draw</a:t>
            </a:r>
            <a:r>
              <a:rPr lang="en-US" sz="2100" dirty="0"/>
              <a:t>();  </a:t>
            </a:r>
          </a:p>
          <a:p>
            <a:r>
              <a:rPr lang="en-US" sz="2100" dirty="0"/>
              <a:t>s=</a:t>
            </a:r>
            <a:r>
              <a:rPr lang="en-US" sz="2100" b="1" dirty="0"/>
              <a:t>new</a:t>
            </a:r>
            <a:r>
              <a:rPr lang="en-US" sz="2100" dirty="0"/>
              <a:t> Circle();  </a:t>
            </a:r>
          </a:p>
          <a:p>
            <a:r>
              <a:rPr lang="en-US" sz="2100" dirty="0" err="1"/>
              <a:t>s.draw</a:t>
            </a:r>
            <a:r>
              <a:rPr lang="en-US" sz="2100" dirty="0"/>
              <a:t>();  </a:t>
            </a:r>
          </a:p>
          <a:p>
            <a:r>
              <a:rPr lang="en-US" sz="2100" dirty="0"/>
              <a:t>s=</a:t>
            </a:r>
            <a:r>
              <a:rPr lang="en-US" sz="2100" b="1" dirty="0"/>
              <a:t>new</a:t>
            </a:r>
            <a:r>
              <a:rPr lang="en-US" sz="2100" dirty="0"/>
              <a:t> Triangle();  </a:t>
            </a:r>
          </a:p>
          <a:p>
            <a:r>
              <a:rPr lang="en-US" sz="2100" dirty="0" err="1"/>
              <a:t>s.draw</a:t>
            </a:r>
            <a:r>
              <a:rPr lang="en-US" sz="2100" dirty="0"/>
              <a:t>();  </a:t>
            </a:r>
          </a:p>
          <a:p>
            <a:r>
              <a:rPr lang="en-US" sz="2100" dirty="0"/>
              <a:t>}  }  </a:t>
            </a:r>
          </a:p>
        </p:txBody>
      </p:sp>
      <p:sp>
        <p:nvSpPr>
          <p:cNvPr id="5" name="Rectangle 1"/>
          <p:cNvSpPr>
            <a:spLocks noChangeArrowheads="1"/>
          </p:cNvSpPr>
          <p:nvPr/>
        </p:nvSpPr>
        <p:spPr bwMode="auto">
          <a:xfrm>
            <a:off x="6477000" y="2787321"/>
            <a:ext cx="2406684"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Arial" pitchFamily="34" charset="0"/>
              </a:rPr>
              <a:t>drawing rectangle...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Arial" pitchFamily="34" charset="0"/>
              </a:rPr>
              <a:t>drawing circle...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Arial" pitchFamily="34" charset="0"/>
              </a:rPr>
              <a:t>drawing triangle...</a:t>
            </a:r>
            <a:r>
              <a:rPr kumimoji="0" lang="en-US" sz="2100" b="0" i="0" u="none" strike="noStrike" cap="none" normalizeH="0" baseline="0" dirty="0">
                <a:ln>
                  <a:noFill/>
                </a:ln>
                <a:solidFill>
                  <a:schemeClr val="tx1"/>
                </a:solidFill>
                <a:effectLst/>
                <a:latin typeface="+mj-lt"/>
                <a:cs typeface="Arial" pitchFamily="34" charset="0"/>
              </a:rPr>
              <a:t> </a:t>
            </a:r>
          </a:p>
        </p:txBody>
      </p:sp>
      <p:sp>
        <p:nvSpPr>
          <p:cNvPr id="6" name="Title 1"/>
          <p:cNvSpPr>
            <a:spLocks noGrp="1"/>
          </p:cNvSpPr>
          <p:nvPr>
            <p:ph type="title"/>
          </p:nvPr>
        </p:nvSpPr>
        <p:spPr>
          <a:xfrm>
            <a:off x="6477000" y="152400"/>
            <a:ext cx="2590800" cy="1143000"/>
          </a:xfrm>
        </p:spPr>
        <p:txBody>
          <a:bodyPr>
            <a:noAutofit/>
          </a:bodyPr>
          <a:lstStyle/>
          <a:p>
            <a:r>
              <a:rPr lang="en-US" sz="2300" dirty="0"/>
              <a:t>Another Example of Java Runtime Polymorphism</a:t>
            </a:r>
          </a:p>
        </p:txBody>
      </p:sp>
      <p:sp>
        <p:nvSpPr>
          <p:cNvPr id="7" name="Slide Number Placeholder 6"/>
          <p:cNvSpPr>
            <a:spLocks noGrp="1"/>
          </p:cNvSpPr>
          <p:nvPr>
            <p:ph type="sldNum" sz="quarter" idx="12"/>
          </p:nvPr>
        </p:nvSpPr>
        <p:spPr/>
        <p:txBody>
          <a:bodyPr/>
          <a:lstStyle/>
          <a:p>
            <a:fld id="{7627146D-C9D5-42DD-94E9-A306FC4B16F6}" type="slidenum">
              <a:rPr lang="en-US" smtClean="0"/>
              <a:t>16</a:t>
            </a:fld>
            <a:endParaRPr lang="en-US"/>
          </a:p>
        </p:txBody>
      </p:sp>
    </p:spTree>
    <p:extLst>
      <p:ext uri="{BB962C8B-B14F-4D97-AF65-F5344CB8AC3E}">
        <p14:creationId xmlns:p14="http://schemas.microsoft.com/office/powerpoint/2010/main" val="2877097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t>Java Runtime Polymorphism with Data Member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6088711"/>
              </p:ext>
            </p:extLst>
          </p:nvPr>
        </p:nvGraphicFramePr>
        <p:xfrm>
          <a:off x="533400" y="1143000"/>
          <a:ext cx="8229600" cy="3749040"/>
        </p:xfrm>
        <a:graphic>
          <a:graphicData uri="http://schemas.openxmlformats.org/drawingml/2006/table">
            <a:tbl>
              <a:tblPr/>
              <a:tblGrid>
                <a:gridCol w="8229600">
                  <a:extLst>
                    <a:ext uri="{9D8B030D-6E8A-4147-A177-3AD203B41FA5}">
                      <a16:colId xmlns:a16="http://schemas.microsoft.com/office/drawing/2014/main" val="20000"/>
                    </a:ext>
                  </a:extLst>
                </a:gridCol>
              </a:tblGrid>
              <a:tr h="0">
                <a:tc>
                  <a:txBody>
                    <a:bodyPr/>
                    <a:lstStyle/>
                    <a:p>
                      <a:pPr algn="just"/>
                      <a:r>
                        <a:rPr lang="en-US" sz="2600" b="0" i="0" dirty="0">
                          <a:solidFill>
                            <a:srgbClr val="000000"/>
                          </a:solidFill>
                          <a:effectLst/>
                          <a:latin typeface="+mj-lt"/>
                        </a:rPr>
                        <a:t>Method is overridden not the data members, so runtime polymorphism can't be achieved by data members.</a:t>
                      </a:r>
                    </a:p>
                    <a:p>
                      <a:pPr algn="just"/>
                      <a:endParaRPr lang="en-US" sz="2600" b="0" i="0" dirty="0">
                        <a:solidFill>
                          <a:srgbClr val="000000"/>
                        </a:solidFill>
                        <a:effectLst/>
                        <a:latin typeface="+mj-l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algn="just"/>
                      <a:r>
                        <a:rPr lang="en-US" sz="2600" b="0" i="0" dirty="0">
                          <a:solidFill>
                            <a:srgbClr val="000000"/>
                          </a:solidFill>
                          <a:effectLst/>
                          <a:latin typeface="+mj-lt"/>
                        </a:rPr>
                        <a:t>In the example (next slide), both the classes have a data member </a:t>
                      </a:r>
                      <a:r>
                        <a:rPr lang="en-US" sz="2600" b="0" i="0" dirty="0" err="1">
                          <a:solidFill>
                            <a:srgbClr val="000000"/>
                          </a:solidFill>
                          <a:effectLst/>
                          <a:latin typeface="+mj-lt"/>
                        </a:rPr>
                        <a:t>speedlimit</a:t>
                      </a:r>
                      <a:r>
                        <a:rPr lang="en-US" sz="2600" b="0" i="0" dirty="0">
                          <a:solidFill>
                            <a:srgbClr val="000000"/>
                          </a:solidFill>
                          <a:effectLst/>
                          <a:latin typeface="+mj-lt"/>
                        </a:rPr>
                        <a:t>, we are accessing the data member by the reference variable of Parent class which refers to the subclass object. Since we are accessing the data member which is not overridden, hence it will access the data member of Parent class always.</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12"/>
          </p:nvPr>
        </p:nvSpPr>
        <p:spPr/>
        <p:txBody>
          <a:bodyPr/>
          <a:lstStyle/>
          <a:p>
            <a:fld id="{7627146D-C9D5-42DD-94E9-A306FC4B16F6}" type="slidenum">
              <a:rPr lang="en-US" smtClean="0"/>
              <a:t>17</a:t>
            </a:fld>
            <a:endParaRPr lang="en-US"/>
          </a:p>
        </p:txBody>
      </p:sp>
    </p:spTree>
    <p:extLst>
      <p:ext uri="{BB962C8B-B14F-4D97-AF65-F5344CB8AC3E}">
        <p14:creationId xmlns:p14="http://schemas.microsoft.com/office/powerpoint/2010/main" val="2728701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524000"/>
            <a:ext cx="5105400" cy="3631763"/>
          </a:xfrm>
          <a:prstGeom prst="rect">
            <a:avLst/>
          </a:prstGeom>
          <a:ln>
            <a:solidFill>
              <a:schemeClr val="tx1"/>
            </a:solidFill>
          </a:ln>
        </p:spPr>
        <p:txBody>
          <a:bodyPr wrap="square">
            <a:spAutoFit/>
          </a:bodyPr>
          <a:lstStyle/>
          <a:p>
            <a:r>
              <a:rPr lang="en-US" sz="2300" b="1" dirty="0"/>
              <a:t>class</a:t>
            </a:r>
            <a:r>
              <a:rPr lang="en-US" sz="2300" dirty="0"/>
              <a:t> Bike{  </a:t>
            </a:r>
          </a:p>
          <a:p>
            <a:r>
              <a:rPr lang="en-US" sz="2300" dirty="0"/>
              <a:t> </a:t>
            </a:r>
            <a:r>
              <a:rPr lang="en-US" sz="2300" b="1" dirty="0" err="1"/>
              <a:t>int</a:t>
            </a:r>
            <a:r>
              <a:rPr lang="en-US" sz="2300" dirty="0"/>
              <a:t> </a:t>
            </a:r>
            <a:r>
              <a:rPr lang="en-US" sz="2300" dirty="0" err="1"/>
              <a:t>speedlimit</a:t>
            </a:r>
            <a:r>
              <a:rPr lang="en-US" sz="2300" dirty="0"/>
              <a:t>=90;  </a:t>
            </a:r>
          </a:p>
          <a:p>
            <a:r>
              <a:rPr lang="en-US" sz="2300" dirty="0"/>
              <a:t>}  </a:t>
            </a:r>
          </a:p>
          <a:p>
            <a:r>
              <a:rPr lang="en-US" sz="2300" b="1" dirty="0"/>
              <a:t>class</a:t>
            </a:r>
            <a:r>
              <a:rPr lang="en-US" sz="2300" dirty="0"/>
              <a:t> Honda3 </a:t>
            </a:r>
            <a:r>
              <a:rPr lang="en-US" sz="2300" b="1" dirty="0"/>
              <a:t>extends</a:t>
            </a:r>
            <a:r>
              <a:rPr lang="en-US" sz="2300" dirty="0"/>
              <a:t> Bike{  </a:t>
            </a:r>
          </a:p>
          <a:p>
            <a:r>
              <a:rPr lang="en-US" sz="2300" dirty="0"/>
              <a:t> </a:t>
            </a:r>
            <a:r>
              <a:rPr lang="en-US" sz="2300" b="1" dirty="0" err="1"/>
              <a:t>int</a:t>
            </a:r>
            <a:r>
              <a:rPr lang="en-US" sz="2300" dirty="0"/>
              <a:t> </a:t>
            </a:r>
            <a:r>
              <a:rPr lang="en-US" sz="2300" dirty="0" err="1"/>
              <a:t>speedlimit</a:t>
            </a:r>
            <a:r>
              <a:rPr lang="en-US" sz="2300" dirty="0"/>
              <a:t>=150;  </a:t>
            </a:r>
          </a:p>
          <a:p>
            <a:r>
              <a:rPr lang="en-US" sz="2300" dirty="0"/>
              <a:t>  </a:t>
            </a:r>
          </a:p>
          <a:p>
            <a:r>
              <a:rPr lang="en-US" sz="2300" dirty="0"/>
              <a:t> </a:t>
            </a:r>
            <a:r>
              <a:rPr lang="en-US" sz="2300" b="1" dirty="0"/>
              <a:t>public</a:t>
            </a:r>
            <a:r>
              <a:rPr lang="en-US" sz="2300" dirty="0"/>
              <a:t> </a:t>
            </a:r>
            <a:r>
              <a:rPr lang="en-US" sz="2300" b="1" dirty="0"/>
              <a:t>static</a:t>
            </a:r>
            <a:r>
              <a:rPr lang="en-US" sz="2300" dirty="0"/>
              <a:t> </a:t>
            </a:r>
            <a:r>
              <a:rPr lang="en-US" sz="2300" b="1" dirty="0"/>
              <a:t>void</a:t>
            </a:r>
            <a:r>
              <a:rPr lang="en-US" sz="2300" dirty="0"/>
              <a:t> main(String </a:t>
            </a:r>
            <a:r>
              <a:rPr lang="en-US" sz="2300" dirty="0" err="1"/>
              <a:t>args</a:t>
            </a:r>
            <a:r>
              <a:rPr lang="en-US" sz="2300" dirty="0"/>
              <a:t>[]){  </a:t>
            </a:r>
          </a:p>
          <a:p>
            <a:r>
              <a:rPr lang="en-US" sz="2300" dirty="0"/>
              <a:t>  Bike </a:t>
            </a:r>
            <a:r>
              <a:rPr lang="en-US" sz="2300" dirty="0" err="1"/>
              <a:t>obj</a:t>
            </a:r>
            <a:r>
              <a:rPr lang="en-US" sz="2300" dirty="0"/>
              <a:t>=</a:t>
            </a:r>
            <a:r>
              <a:rPr lang="en-US" sz="2300" b="1" dirty="0"/>
              <a:t>new</a:t>
            </a:r>
            <a:r>
              <a:rPr lang="en-US" sz="2300" dirty="0"/>
              <a:t> Honda3();  </a:t>
            </a:r>
          </a:p>
          <a:p>
            <a:r>
              <a:rPr lang="en-US" sz="2300" dirty="0"/>
              <a:t>  </a:t>
            </a:r>
            <a:r>
              <a:rPr lang="en-US" sz="2300" dirty="0" err="1"/>
              <a:t>System.out.println</a:t>
            </a:r>
            <a:r>
              <a:rPr lang="en-US" sz="2300" dirty="0"/>
              <a:t>(</a:t>
            </a:r>
            <a:r>
              <a:rPr lang="en-US" sz="2300" dirty="0" err="1"/>
              <a:t>obj.speedlimit</a:t>
            </a:r>
            <a:r>
              <a:rPr lang="en-US" sz="2300" dirty="0"/>
              <a:t>);//90 </a:t>
            </a:r>
          </a:p>
          <a:p>
            <a:r>
              <a:rPr lang="en-US" sz="2300" dirty="0"/>
              <a:t>}  </a:t>
            </a:r>
          </a:p>
        </p:txBody>
      </p:sp>
      <p:sp>
        <p:nvSpPr>
          <p:cNvPr id="5" name="Rectangle 4"/>
          <p:cNvSpPr/>
          <p:nvPr/>
        </p:nvSpPr>
        <p:spPr>
          <a:xfrm>
            <a:off x="381000" y="5562600"/>
            <a:ext cx="8305799" cy="446276"/>
          </a:xfrm>
          <a:prstGeom prst="rect">
            <a:avLst/>
          </a:prstGeom>
        </p:spPr>
        <p:txBody>
          <a:bodyPr wrap="square">
            <a:spAutoFit/>
          </a:bodyPr>
          <a:lstStyle/>
          <a:p>
            <a:r>
              <a:rPr lang="en-US" sz="2300" b="1" dirty="0"/>
              <a:t>Rule: Runtime polymorphism can't be achieved by data members.</a:t>
            </a:r>
          </a:p>
        </p:txBody>
      </p:sp>
      <p:sp>
        <p:nvSpPr>
          <p:cNvPr id="6" name="Rectangle 1"/>
          <p:cNvSpPr>
            <a:spLocks noChangeArrowheads="1"/>
          </p:cNvSpPr>
          <p:nvPr/>
        </p:nvSpPr>
        <p:spPr bwMode="auto">
          <a:xfrm>
            <a:off x="5900092" y="3109048"/>
            <a:ext cx="1609736"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Output: 90</a:t>
            </a:r>
            <a:r>
              <a:rPr kumimoji="0" lang="en-US" sz="2400" b="0" i="0" u="none" strike="noStrike" cap="none" normalizeH="0" baseline="0" dirty="0">
                <a:ln>
                  <a:noFill/>
                </a:ln>
                <a:solidFill>
                  <a:schemeClr val="tx1"/>
                </a:solidFill>
                <a:effectLst/>
                <a:latin typeface="+mj-lt"/>
                <a:cs typeface="Arial" pitchFamily="34" charset="0"/>
              </a:rPr>
              <a:t> </a:t>
            </a:r>
          </a:p>
        </p:txBody>
      </p:sp>
      <p:sp>
        <p:nvSpPr>
          <p:cNvPr id="7" name="Title 1"/>
          <p:cNvSpPr>
            <a:spLocks noGrp="1"/>
          </p:cNvSpPr>
          <p:nvPr>
            <p:ph type="title"/>
          </p:nvPr>
        </p:nvSpPr>
        <p:spPr>
          <a:xfrm>
            <a:off x="457200" y="274638"/>
            <a:ext cx="8229600" cy="639762"/>
          </a:xfrm>
        </p:spPr>
        <p:txBody>
          <a:bodyPr>
            <a:noAutofit/>
          </a:bodyPr>
          <a:lstStyle/>
          <a:p>
            <a:r>
              <a:rPr lang="en-US" sz="3200" dirty="0"/>
              <a:t>Java Runtime Polymorphism with Data Member</a:t>
            </a:r>
          </a:p>
        </p:txBody>
      </p:sp>
      <p:sp>
        <p:nvSpPr>
          <p:cNvPr id="8" name="Slide Number Placeholder 7"/>
          <p:cNvSpPr>
            <a:spLocks noGrp="1"/>
          </p:cNvSpPr>
          <p:nvPr>
            <p:ph type="sldNum" sz="quarter" idx="12"/>
          </p:nvPr>
        </p:nvSpPr>
        <p:spPr/>
        <p:txBody>
          <a:bodyPr/>
          <a:lstStyle/>
          <a:p>
            <a:fld id="{7627146D-C9D5-42DD-94E9-A306FC4B16F6}" type="slidenum">
              <a:rPr lang="en-US" smtClean="0"/>
              <a:t>18</a:t>
            </a:fld>
            <a:endParaRPr lang="en-US"/>
          </a:p>
        </p:txBody>
      </p:sp>
    </p:spTree>
    <p:extLst>
      <p:ext uri="{BB962C8B-B14F-4D97-AF65-F5344CB8AC3E}">
        <p14:creationId xmlns:p14="http://schemas.microsoft.com/office/powerpoint/2010/main" val="893317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3562"/>
          </a:xfrm>
        </p:spPr>
        <p:txBody>
          <a:bodyPr>
            <a:noAutofit/>
          </a:bodyPr>
          <a:lstStyle/>
          <a:p>
            <a:r>
              <a:rPr lang="en-US" sz="3000" dirty="0"/>
              <a:t>Java Runtime Polymorphism with Multilevel Inheritance</a:t>
            </a:r>
          </a:p>
        </p:txBody>
      </p:sp>
      <p:sp>
        <p:nvSpPr>
          <p:cNvPr id="4" name="Rectangle 3"/>
          <p:cNvSpPr/>
          <p:nvPr/>
        </p:nvSpPr>
        <p:spPr>
          <a:xfrm>
            <a:off x="685800" y="533399"/>
            <a:ext cx="5638800" cy="6186309"/>
          </a:xfrm>
          <a:prstGeom prst="rect">
            <a:avLst/>
          </a:prstGeom>
          <a:ln>
            <a:solidFill>
              <a:schemeClr val="tx1"/>
            </a:solidFill>
          </a:ln>
        </p:spPr>
        <p:txBody>
          <a:bodyPr wrap="square">
            <a:spAutoFit/>
          </a:bodyPr>
          <a:lstStyle/>
          <a:p>
            <a:r>
              <a:rPr lang="en-US" sz="2200" b="1" dirty="0"/>
              <a:t>class</a:t>
            </a:r>
            <a:r>
              <a:rPr lang="en-US" sz="2200" dirty="0"/>
              <a:t> Animal{  </a:t>
            </a:r>
          </a:p>
          <a:p>
            <a:r>
              <a:rPr lang="en-US" sz="2200" b="1" dirty="0"/>
              <a:t>void</a:t>
            </a:r>
            <a:r>
              <a:rPr lang="en-US" sz="2200" dirty="0"/>
              <a:t> eat(){</a:t>
            </a:r>
            <a:r>
              <a:rPr lang="en-US" sz="2200" dirty="0" err="1"/>
              <a:t>System.out.println</a:t>
            </a:r>
            <a:r>
              <a:rPr lang="en-US" sz="2200" dirty="0"/>
              <a:t>("eating");}  </a:t>
            </a:r>
          </a:p>
          <a:p>
            <a:r>
              <a:rPr lang="en-US" sz="2200" dirty="0"/>
              <a:t>}  </a:t>
            </a:r>
          </a:p>
          <a:p>
            <a:r>
              <a:rPr lang="en-US" sz="2200" b="1" dirty="0"/>
              <a:t>class</a:t>
            </a:r>
            <a:r>
              <a:rPr lang="en-US" sz="2200" dirty="0"/>
              <a:t> Dog </a:t>
            </a:r>
            <a:r>
              <a:rPr lang="en-US" sz="2200" b="1" dirty="0"/>
              <a:t>extends</a:t>
            </a:r>
            <a:r>
              <a:rPr lang="en-US" sz="2200" dirty="0"/>
              <a:t> Animal{  </a:t>
            </a:r>
          </a:p>
          <a:p>
            <a:r>
              <a:rPr lang="en-US" sz="2200" b="1" dirty="0"/>
              <a:t>void</a:t>
            </a:r>
            <a:r>
              <a:rPr lang="en-US" sz="2200" dirty="0"/>
              <a:t> eat(){</a:t>
            </a:r>
            <a:r>
              <a:rPr lang="en-US" sz="2200" dirty="0" err="1"/>
              <a:t>System.out.println</a:t>
            </a:r>
            <a:r>
              <a:rPr lang="en-US" sz="2200" dirty="0"/>
              <a:t>("eating fruits");}  </a:t>
            </a:r>
          </a:p>
          <a:p>
            <a:r>
              <a:rPr lang="en-US" sz="2200" dirty="0"/>
              <a:t>}  </a:t>
            </a:r>
          </a:p>
          <a:p>
            <a:r>
              <a:rPr lang="en-US" sz="2200" b="1" dirty="0"/>
              <a:t>class</a:t>
            </a:r>
            <a:r>
              <a:rPr lang="en-US" sz="2200" dirty="0"/>
              <a:t> </a:t>
            </a:r>
            <a:r>
              <a:rPr lang="en-US" sz="2200" dirty="0" err="1"/>
              <a:t>BabyDog</a:t>
            </a:r>
            <a:r>
              <a:rPr lang="en-US" sz="2200" dirty="0"/>
              <a:t> </a:t>
            </a:r>
            <a:r>
              <a:rPr lang="en-US" sz="2200" b="1" dirty="0"/>
              <a:t>extends</a:t>
            </a:r>
            <a:r>
              <a:rPr lang="en-US" sz="2200" dirty="0"/>
              <a:t> Dog{  </a:t>
            </a:r>
          </a:p>
          <a:p>
            <a:r>
              <a:rPr lang="en-US" sz="2200" b="1" dirty="0"/>
              <a:t>void</a:t>
            </a:r>
            <a:r>
              <a:rPr lang="en-US" sz="2200" dirty="0"/>
              <a:t> eat(){</a:t>
            </a:r>
            <a:r>
              <a:rPr lang="en-US" sz="2200" dirty="0" err="1"/>
              <a:t>System.out.println</a:t>
            </a:r>
            <a:r>
              <a:rPr lang="en-US" sz="2200" dirty="0"/>
              <a:t>("drinking milk");}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Animal a1,a2,a3;  </a:t>
            </a:r>
          </a:p>
          <a:p>
            <a:r>
              <a:rPr lang="en-US" sz="2200" dirty="0"/>
              <a:t>a1=</a:t>
            </a:r>
            <a:r>
              <a:rPr lang="en-US" sz="2200" b="1" dirty="0"/>
              <a:t>new</a:t>
            </a:r>
            <a:r>
              <a:rPr lang="en-US" sz="2200" dirty="0"/>
              <a:t> Animal();  </a:t>
            </a:r>
          </a:p>
          <a:p>
            <a:r>
              <a:rPr lang="en-US" sz="2200" dirty="0"/>
              <a:t>a2=</a:t>
            </a:r>
            <a:r>
              <a:rPr lang="en-US" sz="2200" b="1" dirty="0"/>
              <a:t>new</a:t>
            </a:r>
            <a:r>
              <a:rPr lang="en-US" sz="2200" dirty="0"/>
              <a:t> Dog();  </a:t>
            </a:r>
          </a:p>
          <a:p>
            <a:r>
              <a:rPr lang="en-US" sz="2200" dirty="0"/>
              <a:t>a3=</a:t>
            </a:r>
            <a:r>
              <a:rPr lang="en-US" sz="2200" b="1" dirty="0"/>
              <a:t>new</a:t>
            </a:r>
            <a:r>
              <a:rPr lang="en-US" sz="2200" dirty="0"/>
              <a:t> </a:t>
            </a:r>
            <a:r>
              <a:rPr lang="en-US" sz="2200" dirty="0" err="1"/>
              <a:t>BabyDog</a:t>
            </a:r>
            <a:r>
              <a:rPr lang="en-US" sz="2200" dirty="0"/>
              <a:t>();  </a:t>
            </a:r>
          </a:p>
          <a:p>
            <a:r>
              <a:rPr lang="en-US" sz="2200" dirty="0"/>
              <a:t>a1.eat();  </a:t>
            </a:r>
          </a:p>
          <a:p>
            <a:r>
              <a:rPr lang="en-US" sz="2200" dirty="0"/>
              <a:t>a2.eat();  </a:t>
            </a:r>
          </a:p>
          <a:p>
            <a:r>
              <a:rPr lang="en-US" sz="2200" dirty="0"/>
              <a:t>a3.eat();  </a:t>
            </a:r>
          </a:p>
          <a:p>
            <a:r>
              <a:rPr lang="en-US" sz="2200" dirty="0"/>
              <a:t>}  </a:t>
            </a:r>
          </a:p>
          <a:p>
            <a:r>
              <a:rPr lang="en-US" sz="2200" dirty="0"/>
              <a:t>}  </a:t>
            </a:r>
          </a:p>
        </p:txBody>
      </p:sp>
      <p:sp>
        <p:nvSpPr>
          <p:cNvPr id="5" name="Rectangle 1"/>
          <p:cNvSpPr>
            <a:spLocks noChangeArrowheads="1"/>
          </p:cNvSpPr>
          <p:nvPr/>
        </p:nvSpPr>
        <p:spPr bwMode="auto">
          <a:xfrm>
            <a:off x="6705600" y="2675247"/>
            <a:ext cx="1675459" cy="17851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eating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eating fruits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drinking Milk</a:t>
            </a:r>
            <a:endParaRPr kumimoji="0" lang="en-US" sz="2200" b="0" i="0" u="none" strike="noStrike" cap="none" normalizeH="0" baseline="0" dirty="0">
              <a:ln>
                <a:noFill/>
              </a:ln>
              <a:solidFill>
                <a:schemeClr val="tx1"/>
              </a:solidFill>
              <a:effectLst/>
              <a:latin typeface="+mj-lt"/>
              <a:cs typeface="Arial" pitchFamily="34" charset="0"/>
            </a:endParaRPr>
          </a:p>
        </p:txBody>
      </p:sp>
      <p:sp>
        <p:nvSpPr>
          <p:cNvPr id="6" name="Slide Number Placeholder 5"/>
          <p:cNvSpPr>
            <a:spLocks noGrp="1"/>
          </p:cNvSpPr>
          <p:nvPr>
            <p:ph type="sldNum" sz="quarter" idx="12"/>
          </p:nvPr>
        </p:nvSpPr>
        <p:spPr/>
        <p:txBody>
          <a:bodyPr/>
          <a:lstStyle/>
          <a:p>
            <a:fld id="{7627146D-C9D5-42DD-94E9-A306FC4B16F6}" type="slidenum">
              <a:rPr lang="en-US" smtClean="0"/>
              <a:t>19</a:t>
            </a:fld>
            <a:endParaRPr lang="en-US"/>
          </a:p>
        </p:txBody>
      </p:sp>
    </p:spTree>
    <p:extLst>
      <p:ext uri="{BB962C8B-B14F-4D97-AF65-F5344CB8AC3E}">
        <p14:creationId xmlns:p14="http://schemas.microsoft.com/office/powerpoint/2010/main" val="385353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Final Keyword in java</a:t>
            </a:r>
          </a:p>
        </p:txBody>
      </p:sp>
      <p:sp>
        <p:nvSpPr>
          <p:cNvPr id="3" name="Content Placeholder 2"/>
          <p:cNvSpPr>
            <a:spLocks noGrp="1"/>
          </p:cNvSpPr>
          <p:nvPr>
            <p:ph idx="1"/>
          </p:nvPr>
        </p:nvSpPr>
        <p:spPr/>
        <p:txBody>
          <a:bodyPr>
            <a:noAutofit/>
          </a:bodyPr>
          <a:lstStyle/>
          <a:p>
            <a:pPr algn="just"/>
            <a:r>
              <a:rPr lang="en-US" sz="2500" dirty="0"/>
              <a:t>The </a:t>
            </a:r>
            <a:r>
              <a:rPr lang="en-US" sz="2500" b="1" dirty="0"/>
              <a:t>final keyword</a:t>
            </a:r>
            <a:r>
              <a:rPr lang="en-US" sz="2500" dirty="0"/>
              <a:t> in java is used to restrict the user. The java final keyword can be used in many context. Final can be:</a:t>
            </a:r>
          </a:p>
          <a:p>
            <a:pPr lvl="1" algn="just"/>
            <a:r>
              <a:rPr lang="en-US" sz="2500" dirty="0"/>
              <a:t>variable</a:t>
            </a:r>
          </a:p>
          <a:p>
            <a:pPr lvl="1" algn="just"/>
            <a:r>
              <a:rPr lang="en-US" sz="2500" dirty="0"/>
              <a:t>method</a:t>
            </a:r>
          </a:p>
          <a:p>
            <a:pPr lvl="1" algn="just"/>
            <a:r>
              <a:rPr lang="en-US" sz="2500" dirty="0"/>
              <a:t>Class</a:t>
            </a:r>
          </a:p>
          <a:p>
            <a:pPr marL="342900" lvl="1" indent="-342900" algn="just">
              <a:buFont typeface="Arial" pitchFamily="34" charset="0"/>
              <a:buChar char="•"/>
            </a:pPr>
            <a:r>
              <a:rPr lang="en-US" sz="2500" dirty="0"/>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a:t>
            </a:r>
          </a:p>
          <a:p>
            <a:pPr marL="0" indent="0" algn="just">
              <a:buNone/>
            </a:pPr>
            <a:endParaRPr lang="en-US" sz="2500" dirty="0"/>
          </a:p>
        </p:txBody>
      </p:sp>
      <p:sp>
        <p:nvSpPr>
          <p:cNvPr id="4" name="Slide Number Placeholder 3"/>
          <p:cNvSpPr>
            <a:spLocks noGrp="1"/>
          </p:cNvSpPr>
          <p:nvPr>
            <p:ph type="sldNum" sz="quarter" idx="12"/>
          </p:nvPr>
        </p:nvSpPr>
        <p:spPr/>
        <p:txBody>
          <a:bodyPr/>
          <a:lstStyle/>
          <a:p>
            <a:fld id="{7627146D-C9D5-42DD-94E9-A306FC4B16F6}" type="slidenum">
              <a:rPr lang="en-US" smtClean="0"/>
              <a:t>2</a:t>
            </a:fld>
            <a:endParaRPr lang="en-US"/>
          </a:p>
        </p:txBody>
      </p:sp>
    </p:spTree>
    <p:extLst>
      <p:ext uri="{BB962C8B-B14F-4D97-AF65-F5344CB8AC3E}">
        <p14:creationId xmlns:p14="http://schemas.microsoft.com/office/powerpoint/2010/main" val="2639497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Try for Output</a:t>
            </a:r>
          </a:p>
        </p:txBody>
      </p:sp>
      <p:sp>
        <p:nvSpPr>
          <p:cNvPr id="4" name="Rectangle 3"/>
          <p:cNvSpPr/>
          <p:nvPr/>
        </p:nvSpPr>
        <p:spPr>
          <a:xfrm>
            <a:off x="152400" y="1582341"/>
            <a:ext cx="6172200" cy="3816429"/>
          </a:xfrm>
          <a:prstGeom prst="rect">
            <a:avLst/>
          </a:prstGeom>
          <a:ln>
            <a:solidFill>
              <a:schemeClr val="tx1"/>
            </a:solidFill>
          </a:ln>
        </p:spPr>
        <p:txBody>
          <a:bodyPr wrap="square">
            <a:spAutoFit/>
          </a:bodyPr>
          <a:lstStyle/>
          <a:p>
            <a:r>
              <a:rPr lang="en-US" sz="2200" b="1" dirty="0"/>
              <a:t>class</a:t>
            </a:r>
            <a:r>
              <a:rPr lang="en-US" sz="2200" dirty="0"/>
              <a:t> Animal{  </a:t>
            </a:r>
          </a:p>
          <a:p>
            <a:r>
              <a:rPr lang="en-US" sz="2200" b="1" dirty="0"/>
              <a:t>void</a:t>
            </a:r>
            <a:r>
              <a:rPr lang="en-US" sz="2200" dirty="0"/>
              <a:t> eat(){</a:t>
            </a:r>
            <a:r>
              <a:rPr lang="en-US" sz="2200" dirty="0" err="1"/>
              <a:t>System.out.println</a:t>
            </a:r>
            <a:r>
              <a:rPr lang="en-US" sz="2200" dirty="0"/>
              <a:t>("animal is eating...");}  </a:t>
            </a:r>
          </a:p>
          <a:p>
            <a:r>
              <a:rPr lang="en-US" sz="2200" dirty="0"/>
              <a:t>}  </a:t>
            </a:r>
          </a:p>
          <a:p>
            <a:r>
              <a:rPr lang="en-US" sz="2200" b="1" dirty="0"/>
              <a:t>class</a:t>
            </a:r>
            <a:r>
              <a:rPr lang="en-US" sz="2200" dirty="0"/>
              <a:t> Dog </a:t>
            </a:r>
            <a:r>
              <a:rPr lang="en-US" sz="2200" b="1" dirty="0"/>
              <a:t>extends</a:t>
            </a:r>
            <a:r>
              <a:rPr lang="en-US" sz="2200" dirty="0"/>
              <a:t> Animal{  </a:t>
            </a:r>
          </a:p>
          <a:p>
            <a:r>
              <a:rPr lang="en-US" sz="2200" b="1" dirty="0"/>
              <a:t>void</a:t>
            </a:r>
            <a:r>
              <a:rPr lang="en-US" sz="2200" dirty="0"/>
              <a:t> eat(){</a:t>
            </a:r>
            <a:r>
              <a:rPr lang="en-US" sz="2200" dirty="0" err="1"/>
              <a:t>System.out.println</a:t>
            </a:r>
            <a:r>
              <a:rPr lang="en-US" sz="2200"/>
              <a:t>(“Dog </a:t>
            </a:r>
            <a:r>
              <a:rPr lang="en-US" sz="2200" dirty="0"/>
              <a:t>is eating...");}  </a:t>
            </a:r>
          </a:p>
          <a:p>
            <a:r>
              <a:rPr lang="en-US" sz="2200" dirty="0"/>
              <a:t>}  </a:t>
            </a:r>
          </a:p>
          <a:p>
            <a:r>
              <a:rPr lang="en-US" sz="2200" b="1" dirty="0"/>
              <a:t>class</a:t>
            </a:r>
            <a:r>
              <a:rPr lang="en-US" sz="2200" dirty="0"/>
              <a:t> BabyDog1 </a:t>
            </a:r>
            <a:r>
              <a:rPr lang="en-US" sz="2200" b="1" dirty="0"/>
              <a:t>extends</a:t>
            </a:r>
            <a:r>
              <a:rPr lang="en-US" sz="2200" dirty="0"/>
              <a:t> Dog{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Animal a=</a:t>
            </a:r>
            <a:r>
              <a:rPr lang="en-US" sz="2200" b="1" dirty="0"/>
              <a:t>new</a:t>
            </a:r>
            <a:r>
              <a:rPr lang="en-US" sz="2200" dirty="0"/>
              <a:t> BabyDog1();  </a:t>
            </a:r>
          </a:p>
          <a:p>
            <a:r>
              <a:rPr lang="en-US" sz="2200" dirty="0" err="1"/>
              <a:t>a.eat</a:t>
            </a:r>
            <a:r>
              <a:rPr lang="en-US" sz="2200" dirty="0"/>
              <a:t>();  </a:t>
            </a:r>
          </a:p>
          <a:p>
            <a:r>
              <a:rPr lang="en-US" sz="2200" dirty="0"/>
              <a:t>}}  </a:t>
            </a:r>
          </a:p>
        </p:txBody>
      </p:sp>
      <p:sp>
        <p:nvSpPr>
          <p:cNvPr id="5" name="Rectangle 1"/>
          <p:cNvSpPr>
            <a:spLocks noChangeArrowheads="1"/>
          </p:cNvSpPr>
          <p:nvPr/>
        </p:nvSpPr>
        <p:spPr bwMode="auto">
          <a:xfrm>
            <a:off x="6477000" y="2133600"/>
            <a:ext cx="1655197" cy="7694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Output:</a:t>
            </a:r>
            <a:endParaRPr kumimoji="0" lang="en-US" sz="2200" b="0" i="0" u="none" strike="noStrike" cap="none" normalizeH="0" baseline="0" dirty="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Dog is eating</a:t>
            </a:r>
            <a:endParaRPr kumimoji="0" lang="en-US" sz="2200" b="0" i="0" u="none" strike="noStrike" cap="none" normalizeH="0" baseline="0" dirty="0">
              <a:ln>
                <a:noFill/>
              </a:ln>
              <a:solidFill>
                <a:schemeClr val="tx1"/>
              </a:solidFill>
              <a:effectLst/>
              <a:latin typeface="+mj-lt"/>
              <a:cs typeface="Arial" pitchFamily="34" charset="0"/>
            </a:endParaRPr>
          </a:p>
        </p:txBody>
      </p:sp>
      <p:sp>
        <p:nvSpPr>
          <p:cNvPr id="6" name="Rectangle 5"/>
          <p:cNvSpPr/>
          <p:nvPr/>
        </p:nvSpPr>
        <p:spPr>
          <a:xfrm>
            <a:off x="6366164" y="3200400"/>
            <a:ext cx="2625436" cy="1862048"/>
          </a:xfrm>
          <a:prstGeom prst="rect">
            <a:avLst/>
          </a:prstGeom>
          <a:ln>
            <a:solidFill>
              <a:schemeClr val="tx1"/>
            </a:solidFill>
          </a:ln>
        </p:spPr>
        <p:txBody>
          <a:bodyPr wrap="square">
            <a:spAutoFit/>
          </a:bodyPr>
          <a:lstStyle/>
          <a:p>
            <a:pPr algn="just"/>
            <a:r>
              <a:rPr lang="en-US" sz="2300" dirty="0"/>
              <a:t>Since</a:t>
            </a:r>
            <a:r>
              <a:rPr lang="en-US" sz="2300"/>
              <a:t>, BabyDog1 </a:t>
            </a:r>
            <a:r>
              <a:rPr lang="en-US" sz="2300" dirty="0"/>
              <a:t>is not overriding the eat() method, so eat() method of Dog class is invoked.</a:t>
            </a:r>
          </a:p>
        </p:txBody>
      </p:sp>
      <p:sp>
        <p:nvSpPr>
          <p:cNvPr id="7" name="Slide Number Placeholder 6"/>
          <p:cNvSpPr>
            <a:spLocks noGrp="1"/>
          </p:cNvSpPr>
          <p:nvPr>
            <p:ph type="sldNum" sz="quarter" idx="12"/>
          </p:nvPr>
        </p:nvSpPr>
        <p:spPr/>
        <p:txBody>
          <a:bodyPr/>
          <a:lstStyle/>
          <a:p>
            <a:fld id="{7627146D-C9D5-42DD-94E9-A306FC4B16F6}" type="slidenum">
              <a:rPr lang="en-US" smtClean="0"/>
              <a:t>20</a:t>
            </a:fld>
            <a:endParaRPr lang="en-US"/>
          </a:p>
        </p:txBody>
      </p:sp>
    </p:spTree>
    <p:extLst>
      <p:ext uri="{BB962C8B-B14F-4D97-AF65-F5344CB8AC3E}">
        <p14:creationId xmlns:p14="http://schemas.microsoft.com/office/powerpoint/2010/main" val="365266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7627146D-C9D5-42DD-94E9-A306FC4B16F6}" type="slidenum">
              <a:rPr lang="en-US" smtClean="0"/>
              <a:t>21</a:t>
            </a:fld>
            <a:endParaRPr lang="en-US"/>
          </a:p>
        </p:txBody>
      </p:sp>
    </p:spTree>
    <p:extLst>
      <p:ext uri="{BB962C8B-B14F-4D97-AF65-F5344CB8AC3E}">
        <p14:creationId xmlns:p14="http://schemas.microsoft.com/office/powerpoint/2010/main" val="422073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nal keyword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00199"/>
            <a:ext cx="4572000" cy="332174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normAutofit/>
          </a:bodyPr>
          <a:lstStyle/>
          <a:p>
            <a:r>
              <a:rPr lang="en-US" dirty="0"/>
              <a:t>Final Keyword in java</a:t>
            </a:r>
          </a:p>
        </p:txBody>
      </p:sp>
      <p:sp>
        <p:nvSpPr>
          <p:cNvPr id="4" name="Slide Number Placeholder 3"/>
          <p:cNvSpPr>
            <a:spLocks noGrp="1"/>
          </p:cNvSpPr>
          <p:nvPr>
            <p:ph type="sldNum" sz="quarter" idx="12"/>
          </p:nvPr>
        </p:nvSpPr>
        <p:spPr/>
        <p:txBody>
          <a:bodyPr/>
          <a:lstStyle/>
          <a:p>
            <a:fld id="{7627146D-C9D5-42DD-94E9-A306FC4B16F6}" type="slidenum">
              <a:rPr lang="en-US" smtClean="0"/>
              <a:t>3</a:t>
            </a:fld>
            <a:endParaRPr lang="en-US"/>
          </a:p>
        </p:txBody>
      </p:sp>
    </p:spTree>
    <p:extLst>
      <p:ext uri="{BB962C8B-B14F-4D97-AF65-F5344CB8AC3E}">
        <p14:creationId xmlns:p14="http://schemas.microsoft.com/office/powerpoint/2010/main" val="95354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final variable</a:t>
            </a:r>
          </a:p>
        </p:txBody>
      </p:sp>
      <p:sp>
        <p:nvSpPr>
          <p:cNvPr id="3" name="Content Placeholder 2"/>
          <p:cNvSpPr>
            <a:spLocks noGrp="1"/>
          </p:cNvSpPr>
          <p:nvPr>
            <p:ph idx="1"/>
          </p:nvPr>
        </p:nvSpPr>
        <p:spPr>
          <a:xfrm>
            <a:off x="457200" y="1371600"/>
            <a:ext cx="8229600" cy="4525963"/>
          </a:xfrm>
        </p:spPr>
        <p:txBody>
          <a:bodyPr>
            <a:normAutofit/>
          </a:bodyPr>
          <a:lstStyle/>
          <a:p>
            <a:pPr algn="just"/>
            <a:r>
              <a:rPr lang="en-US" sz="2600" dirty="0"/>
              <a:t>If you make any variable as final, you cannot change the value of final variable(It will be constant).</a:t>
            </a:r>
          </a:p>
        </p:txBody>
      </p:sp>
      <p:sp>
        <p:nvSpPr>
          <p:cNvPr id="4" name="Rectangle 3"/>
          <p:cNvSpPr/>
          <p:nvPr/>
        </p:nvSpPr>
        <p:spPr>
          <a:xfrm>
            <a:off x="228600" y="2258292"/>
            <a:ext cx="4572000" cy="4339650"/>
          </a:xfrm>
          <a:prstGeom prst="rect">
            <a:avLst/>
          </a:prstGeom>
          <a:ln>
            <a:solidFill>
              <a:schemeClr val="accent1"/>
            </a:solidFill>
          </a:ln>
        </p:spPr>
        <p:txBody>
          <a:bodyPr>
            <a:spAutoFit/>
          </a:bodyPr>
          <a:lstStyle/>
          <a:p>
            <a:r>
              <a:rPr lang="en-US" sz="2300" b="1" dirty="0"/>
              <a:t>class</a:t>
            </a:r>
            <a:r>
              <a:rPr lang="en-US" sz="2300" dirty="0"/>
              <a:t> Bike9{  </a:t>
            </a:r>
          </a:p>
          <a:p>
            <a:r>
              <a:rPr lang="en-US" sz="2300" dirty="0"/>
              <a:t> </a:t>
            </a:r>
            <a:r>
              <a:rPr lang="en-US" sz="2300" b="1" dirty="0"/>
              <a:t>final</a:t>
            </a:r>
            <a:r>
              <a:rPr lang="en-US" sz="2300" dirty="0"/>
              <a:t> </a:t>
            </a:r>
            <a:r>
              <a:rPr lang="en-US" sz="2300" b="1" dirty="0" err="1"/>
              <a:t>int</a:t>
            </a:r>
            <a:r>
              <a:rPr lang="en-US" sz="2300" dirty="0"/>
              <a:t> </a:t>
            </a:r>
            <a:r>
              <a:rPr lang="en-US" sz="2300" dirty="0" err="1"/>
              <a:t>speedlimit</a:t>
            </a:r>
            <a:r>
              <a:rPr lang="en-US" sz="2300" dirty="0"/>
              <a:t>=90;//final variable  </a:t>
            </a:r>
          </a:p>
          <a:p>
            <a:r>
              <a:rPr lang="en-US" sz="2300" dirty="0"/>
              <a:t> </a:t>
            </a:r>
            <a:r>
              <a:rPr lang="en-US" sz="2300" b="1" dirty="0"/>
              <a:t>void</a:t>
            </a:r>
            <a:r>
              <a:rPr lang="en-US" sz="2300" dirty="0"/>
              <a:t> run(){  </a:t>
            </a:r>
          </a:p>
          <a:p>
            <a:r>
              <a:rPr lang="en-US" sz="2300" dirty="0"/>
              <a:t>  </a:t>
            </a:r>
            <a:r>
              <a:rPr lang="en-US" sz="2300" dirty="0" err="1"/>
              <a:t>speedlimit</a:t>
            </a:r>
            <a:r>
              <a:rPr lang="en-US" sz="2300" dirty="0"/>
              <a:t>=400;  </a:t>
            </a:r>
          </a:p>
          <a:p>
            <a:r>
              <a:rPr lang="en-US" sz="2300" dirty="0"/>
              <a:t> }  </a:t>
            </a:r>
          </a:p>
          <a:p>
            <a:r>
              <a:rPr lang="en-US" sz="2300" dirty="0"/>
              <a:t> </a:t>
            </a:r>
            <a:r>
              <a:rPr lang="en-US" sz="2300" b="1" dirty="0"/>
              <a:t>public</a:t>
            </a:r>
            <a:r>
              <a:rPr lang="en-US" sz="2300" dirty="0"/>
              <a:t> </a:t>
            </a:r>
            <a:r>
              <a:rPr lang="en-US" sz="2300" b="1" dirty="0"/>
              <a:t>static</a:t>
            </a:r>
            <a:r>
              <a:rPr lang="en-US" sz="2300" dirty="0"/>
              <a:t> </a:t>
            </a:r>
            <a:r>
              <a:rPr lang="en-US" sz="2300" b="1" dirty="0"/>
              <a:t>void</a:t>
            </a:r>
            <a:r>
              <a:rPr lang="en-US" sz="2300" dirty="0"/>
              <a:t> main(String </a:t>
            </a:r>
            <a:r>
              <a:rPr lang="en-US" sz="2300" dirty="0" err="1"/>
              <a:t>args</a:t>
            </a:r>
            <a:r>
              <a:rPr lang="en-US" sz="2300" dirty="0"/>
              <a:t>[]){  </a:t>
            </a:r>
          </a:p>
          <a:p>
            <a:r>
              <a:rPr lang="en-US" sz="2300" dirty="0"/>
              <a:t> Bike9 </a:t>
            </a:r>
            <a:r>
              <a:rPr lang="en-US" sz="2300" dirty="0" err="1"/>
              <a:t>obj</a:t>
            </a:r>
            <a:r>
              <a:rPr lang="en-US" sz="2300" dirty="0"/>
              <a:t>=</a:t>
            </a:r>
            <a:r>
              <a:rPr lang="en-US" sz="2300" b="1" dirty="0"/>
              <a:t>new</a:t>
            </a:r>
            <a:r>
              <a:rPr lang="en-US" sz="2300" dirty="0"/>
              <a:t>  Bike9();  </a:t>
            </a:r>
          </a:p>
          <a:p>
            <a:r>
              <a:rPr lang="en-US" sz="2300" dirty="0"/>
              <a:t> </a:t>
            </a:r>
            <a:r>
              <a:rPr lang="en-US" sz="2300" dirty="0" err="1"/>
              <a:t>obj.run</a:t>
            </a:r>
            <a:r>
              <a:rPr lang="en-US" sz="2300" dirty="0"/>
              <a:t>();  </a:t>
            </a:r>
          </a:p>
          <a:p>
            <a:r>
              <a:rPr lang="en-US" sz="2300" dirty="0"/>
              <a:t> }  </a:t>
            </a:r>
          </a:p>
          <a:p>
            <a:r>
              <a:rPr lang="en-US" sz="2300" dirty="0"/>
              <a:t>}//end of class  </a:t>
            </a:r>
          </a:p>
        </p:txBody>
      </p:sp>
      <p:sp>
        <p:nvSpPr>
          <p:cNvPr id="5" name="Rectangle 4"/>
          <p:cNvSpPr/>
          <p:nvPr/>
        </p:nvSpPr>
        <p:spPr>
          <a:xfrm>
            <a:off x="4953000" y="2260112"/>
            <a:ext cx="4038600" cy="2677656"/>
          </a:xfrm>
          <a:prstGeom prst="rect">
            <a:avLst/>
          </a:prstGeom>
          <a:ln>
            <a:solidFill>
              <a:schemeClr val="accent1"/>
            </a:solidFill>
          </a:ln>
        </p:spPr>
        <p:txBody>
          <a:bodyPr wrap="square">
            <a:spAutoFit/>
          </a:bodyPr>
          <a:lstStyle/>
          <a:p>
            <a:pPr algn="just"/>
            <a:r>
              <a:rPr lang="en-US" sz="2400" dirty="0"/>
              <a:t>There is a final variable </a:t>
            </a:r>
            <a:r>
              <a:rPr lang="en-US" sz="2400" dirty="0" err="1"/>
              <a:t>speedlimit</a:t>
            </a:r>
            <a:r>
              <a:rPr lang="en-US" sz="2400" dirty="0"/>
              <a:t>, we are going to change the value of this variable, but It can't be changed because final variable once assigned a value can never be changed.</a:t>
            </a:r>
          </a:p>
        </p:txBody>
      </p:sp>
      <p:sp>
        <p:nvSpPr>
          <p:cNvPr id="6" name="Rectangle 1"/>
          <p:cNvSpPr>
            <a:spLocks noChangeArrowheads="1"/>
          </p:cNvSpPr>
          <p:nvPr/>
        </p:nvSpPr>
        <p:spPr bwMode="auto">
          <a:xfrm>
            <a:off x="5115125" y="5318611"/>
            <a:ext cx="3714350"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Output: Compile Time Error</a:t>
            </a:r>
            <a:r>
              <a:rPr kumimoji="0" lang="en-US" sz="2400" b="0" i="0" u="none" strike="noStrike" cap="none" normalizeH="0" baseline="0" dirty="0">
                <a:ln>
                  <a:noFill/>
                </a:ln>
                <a:solidFill>
                  <a:schemeClr val="tx1"/>
                </a:solidFill>
                <a:effectLst/>
                <a:latin typeface="+mj-lt"/>
                <a:cs typeface="Arial" pitchFamily="34" charset="0"/>
              </a:rPr>
              <a:t> </a:t>
            </a:r>
          </a:p>
        </p:txBody>
      </p:sp>
      <p:sp>
        <p:nvSpPr>
          <p:cNvPr id="7" name="Slide Number Placeholder 6"/>
          <p:cNvSpPr>
            <a:spLocks noGrp="1"/>
          </p:cNvSpPr>
          <p:nvPr>
            <p:ph type="sldNum" sz="quarter" idx="12"/>
          </p:nvPr>
        </p:nvSpPr>
        <p:spPr/>
        <p:txBody>
          <a:bodyPr/>
          <a:lstStyle/>
          <a:p>
            <a:fld id="{7627146D-C9D5-42DD-94E9-A306FC4B16F6}" type="slidenum">
              <a:rPr lang="en-US" smtClean="0"/>
              <a:t>4</a:t>
            </a:fld>
            <a:endParaRPr lang="en-US"/>
          </a:p>
        </p:txBody>
      </p:sp>
    </p:spTree>
    <p:extLst>
      <p:ext uri="{BB962C8B-B14F-4D97-AF65-F5344CB8AC3E}">
        <p14:creationId xmlns:p14="http://schemas.microsoft.com/office/powerpoint/2010/main" val="176785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final method</a:t>
            </a:r>
          </a:p>
        </p:txBody>
      </p:sp>
      <p:sp>
        <p:nvSpPr>
          <p:cNvPr id="3" name="Content Placeholder 2"/>
          <p:cNvSpPr>
            <a:spLocks noGrp="1"/>
          </p:cNvSpPr>
          <p:nvPr>
            <p:ph idx="1"/>
          </p:nvPr>
        </p:nvSpPr>
        <p:spPr>
          <a:xfrm>
            <a:off x="457200" y="1219200"/>
            <a:ext cx="8229600" cy="4906963"/>
          </a:xfrm>
        </p:spPr>
        <p:txBody>
          <a:bodyPr>
            <a:normAutofit/>
          </a:bodyPr>
          <a:lstStyle/>
          <a:p>
            <a:r>
              <a:rPr lang="en-US" sz="2600" dirty="0"/>
              <a:t>If you make any method as final, you cannot override it.</a:t>
            </a:r>
          </a:p>
        </p:txBody>
      </p:sp>
      <p:sp>
        <p:nvSpPr>
          <p:cNvPr id="4" name="Rectangle 3"/>
          <p:cNvSpPr/>
          <p:nvPr/>
        </p:nvSpPr>
        <p:spPr>
          <a:xfrm>
            <a:off x="1219200" y="1752600"/>
            <a:ext cx="6615545" cy="4154984"/>
          </a:xfrm>
          <a:prstGeom prst="rect">
            <a:avLst/>
          </a:prstGeom>
          <a:ln>
            <a:solidFill>
              <a:schemeClr val="tx1"/>
            </a:solidFill>
          </a:ln>
        </p:spPr>
        <p:txBody>
          <a:bodyPr wrap="square">
            <a:spAutoFit/>
          </a:bodyPr>
          <a:lstStyle/>
          <a:p>
            <a:r>
              <a:rPr lang="en-US" sz="2200" b="1" dirty="0"/>
              <a:t>class</a:t>
            </a:r>
            <a:r>
              <a:rPr lang="en-US" sz="2200" dirty="0"/>
              <a:t> Bike{  </a:t>
            </a:r>
          </a:p>
          <a:p>
            <a:r>
              <a:rPr lang="en-US" sz="2200" dirty="0"/>
              <a:t>  </a:t>
            </a:r>
            <a:r>
              <a:rPr lang="en-US" sz="2200" b="1" dirty="0"/>
              <a:t>final</a:t>
            </a:r>
            <a:r>
              <a:rPr lang="en-US" sz="2200" dirty="0"/>
              <a:t> </a:t>
            </a:r>
            <a:r>
              <a:rPr lang="en-US" sz="2200" b="1" dirty="0"/>
              <a:t>void</a:t>
            </a:r>
            <a:r>
              <a:rPr lang="en-US" sz="2200" dirty="0"/>
              <a:t> run(){</a:t>
            </a:r>
            <a:r>
              <a:rPr lang="en-US" sz="2200" dirty="0" err="1"/>
              <a:t>System.out.println</a:t>
            </a:r>
            <a:r>
              <a:rPr lang="en-US" sz="2200" dirty="0"/>
              <a:t>("running");}  </a:t>
            </a:r>
          </a:p>
          <a:p>
            <a:r>
              <a:rPr lang="en-US" sz="2200" dirty="0"/>
              <a:t>}  </a:t>
            </a:r>
          </a:p>
          <a:p>
            <a:r>
              <a:rPr lang="en-US" sz="2200" dirty="0"/>
              <a:t>     </a:t>
            </a:r>
            <a:r>
              <a:rPr lang="en-US" sz="2200" b="1" dirty="0"/>
              <a:t>class</a:t>
            </a:r>
            <a:r>
              <a:rPr lang="en-US" sz="2200" dirty="0"/>
              <a:t> Honda </a:t>
            </a:r>
            <a:r>
              <a:rPr lang="en-US" sz="2200" b="1" dirty="0"/>
              <a:t>extends</a:t>
            </a:r>
            <a:r>
              <a:rPr lang="en-US" sz="2200" dirty="0"/>
              <a:t> Bike{  </a:t>
            </a:r>
          </a:p>
          <a:p>
            <a:r>
              <a:rPr lang="en-US" sz="2200" dirty="0"/>
              <a:t>   </a:t>
            </a:r>
            <a:r>
              <a:rPr lang="en-US" sz="2200" b="1" dirty="0"/>
              <a:t>void</a:t>
            </a:r>
            <a:r>
              <a:rPr lang="en-US" sz="2200" dirty="0"/>
              <a:t> run(){</a:t>
            </a:r>
          </a:p>
          <a:p>
            <a:r>
              <a:rPr lang="en-US" sz="2200" dirty="0"/>
              <a:t>       </a:t>
            </a:r>
            <a:r>
              <a:rPr lang="en-US" sz="2200" dirty="0" err="1"/>
              <a:t>System.out.println</a:t>
            </a:r>
            <a:r>
              <a:rPr lang="en-US" sz="2200" dirty="0"/>
              <a:t>("running safely with 100kmph");</a:t>
            </a:r>
          </a:p>
          <a:p>
            <a:r>
              <a:rPr lang="en-US" sz="2200" dirty="0"/>
              <a:t>   } </a:t>
            </a:r>
          </a:p>
          <a:p>
            <a:r>
              <a:rPr lang="en-US" sz="2200" dirty="0"/>
              <a:t>   </a:t>
            </a:r>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       Honda </a:t>
            </a:r>
            <a:r>
              <a:rPr lang="en-US" sz="2200" dirty="0" err="1"/>
              <a:t>honda</a:t>
            </a:r>
            <a:r>
              <a:rPr lang="en-US" sz="2200" dirty="0"/>
              <a:t>= </a:t>
            </a:r>
            <a:r>
              <a:rPr lang="en-US" sz="2200" b="1" dirty="0"/>
              <a:t>new</a:t>
            </a:r>
            <a:r>
              <a:rPr lang="en-US" sz="2200" dirty="0"/>
              <a:t> Honda();  </a:t>
            </a:r>
          </a:p>
          <a:p>
            <a:r>
              <a:rPr lang="en-US" sz="2200" dirty="0"/>
              <a:t>       </a:t>
            </a:r>
            <a:r>
              <a:rPr lang="en-US" sz="2200" dirty="0" err="1"/>
              <a:t>honda.run</a:t>
            </a:r>
            <a:r>
              <a:rPr lang="en-US" sz="2200" dirty="0"/>
              <a:t>();  </a:t>
            </a:r>
          </a:p>
          <a:p>
            <a:r>
              <a:rPr lang="en-US" sz="2200" dirty="0"/>
              <a:t>   }  </a:t>
            </a:r>
          </a:p>
          <a:p>
            <a:r>
              <a:rPr lang="en-US" sz="2200" dirty="0"/>
              <a:t>}  </a:t>
            </a:r>
          </a:p>
        </p:txBody>
      </p:sp>
      <p:sp>
        <p:nvSpPr>
          <p:cNvPr id="5" name="Rectangle 1"/>
          <p:cNvSpPr>
            <a:spLocks noChangeArrowheads="1"/>
          </p:cNvSpPr>
          <p:nvPr/>
        </p:nvSpPr>
        <p:spPr bwMode="auto">
          <a:xfrm>
            <a:off x="2819400" y="6096000"/>
            <a:ext cx="3714350"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Output: Compile Time Error</a:t>
            </a:r>
            <a:r>
              <a:rPr kumimoji="0" lang="en-US" sz="2400" b="0" i="0" u="none" strike="noStrike" cap="none" normalizeH="0" baseline="0" dirty="0">
                <a:ln>
                  <a:noFill/>
                </a:ln>
                <a:solidFill>
                  <a:schemeClr val="tx1"/>
                </a:solidFill>
                <a:effectLst/>
                <a:latin typeface="+mj-lt"/>
                <a:cs typeface="Arial" pitchFamily="34" charset="0"/>
              </a:rPr>
              <a:t> </a:t>
            </a:r>
          </a:p>
        </p:txBody>
      </p:sp>
      <p:sp>
        <p:nvSpPr>
          <p:cNvPr id="6" name="Slide Number Placeholder 5"/>
          <p:cNvSpPr>
            <a:spLocks noGrp="1"/>
          </p:cNvSpPr>
          <p:nvPr>
            <p:ph type="sldNum" sz="quarter" idx="12"/>
          </p:nvPr>
        </p:nvSpPr>
        <p:spPr/>
        <p:txBody>
          <a:bodyPr/>
          <a:lstStyle/>
          <a:p>
            <a:fld id="{7627146D-C9D5-42DD-94E9-A306FC4B16F6}" type="slidenum">
              <a:rPr lang="en-US" smtClean="0"/>
              <a:t>5</a:t>
            </a:fld>
            <a:endParaRPr lang="en-US"/>
          </a:p>
        </p:txBody>
      </p:sp>
    </p:spTree>
    <p:extLst>
      <p:ext uri="{BB962C8B-B14F-4D97-AF65-F5344CB8AC3E}">
        <p14:creationId xmlns:p14="http://schemas.microsoft.com/office/powerpoint/2010/main" val="194413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final class</a:t>
            </a:r>
          </a:p>
        </p:txBody>
      </p:sp>
      <p:sp>
        <p:nvSpPr>
          <p:cNvPr id="3" name="Content Placeholder 2"/>
          <p:cNvSpPr>
            <a:spLocks noGrp="1"/>
          </p:cNvSpPr>
          <p:nvPr>
            <p:ph idx="1"/>
          </p:nvPr>
        </p:nvSpPr>
        <p:spPr>
          <a:xfrm>
            <a:off x="457200" y="1219200"/>
            <a:ext cx="8229600" cy="4525963"/>
          </a:xfrm>
        </p:spPr>
        <p:txBody>
          <a:bodyPr>
            <a:normAutofit/>
          </a:bodyPr>
          <a:lstStyle/>
          <a:p>
            <a:r>
              <a:rPr lang="en-US" sz="2600" dirty="0"/>
              <a:t>If you make any class as final, you cannot extend it.</a:t>
            </a:r>
          </a:p>
        </p:txBody>
      </p:sp>
      <p:sp>
        <p:nvSpPr>
          <p:cNvPr id="4" name="Rectangle 3"/>
          <p:cNvSpPr/>
          <p:nvPr/>
        </p:nvSpPr>
        <p:spPr>
          <a:xfrm>
            <a:off x="1143000" y="1845485"/>
            <a:ext cx="6629400" cy="3816429"/>
          </a:xfrm>
          <a:prstGeom prst="rect">
            <a:avLst/>
          </a:prstGeom>
          <a:ln>
            <a:solidFill>
              <a:schemeClr val="tx1"/>
            </a:solidFill>
          </a:ln>
        </p:spPr>
        <p:txBody>
          <a:bodyPr wrap="square">
            <a:spAutoFit/>
          </a:bodyPr>
          <a:lstStyle/>
          <a:p>
            <a:r>
              <a:rPr lang="en-US" sz="2200" b="1" dirty="0"/>
              <a:t>final</a:t>
            </a:r>
            <a:r>
              <a:rPr lang="en-US" sz="2200" dirty="0"/>
              <a:t> </a:t>
            </a:r>
            <a:r>
              <a:rPr lang="en-US" sz="2200" b="1" dirty="0"/>
              <a:t>class</a:t>
            </a:r>
            <a:r>
              <a:rPr lang="en-US" sz="2200" dirty="0"/>
              <a:t> Bike{}  </a:t>
            </a:r>
          </a:p>
          <a:p>
            <a:r>
              <a:rPr lang="en-US" sz="2200" dirty="0"/>
              <a:t>  </a:t>
            </a:r>
          </a:p>
          <a:p>
            <a:r>
              <a:rPr lang="en-US" sz="2200" b="1" dirty="0"/>
              <a:t>class</a:t>
            </a:r>
            <a:r>
              <a:rPr lang="en-US" sz="2200" dirty="0"/>
              <a:t> Honda1 </a:t>
            </a:r>
            <a:r>
              <a:rPr lang="en-US" sz="2200" b="1" dirty="0"/>
              <a:t>extends</a:t>
            </a:r>
            <a:r>
              <a:rPr lang="en-US" sz="2200" dirty="0"/>
              <a:t> Bike{  </a:t>
            </a:r>
          </a:p>
          <a:p>
            <a:r>
              <a:rPr lang="en-US" sz="2200" dirty="0"/>
              <a:t>  </a:t>
            </a:r>
            <a:r>
              <a:rPr lang="en-US" sz="2200" b="1" dirty="0"/>
              <a:t>void</a:t>
            </a:r>
            <a:r>
              <a:rPr lang="en-US" sz="2200" dirty="0"/>
              <a:t> run(){</a:t>
            </a:r>
          </a:p>
          <a:p>
            <a:r>
              <a:rPr lang="en-US" sz="2200" dirty="0"/>
              <a:t>      </a:t>
            </a:r>
            <a:r>
              <a:rPr lang="en-US" sz="2200" dirty="0" err="1"/>
              <a:t>System.out.println</a:t>
            </a:r>
            <a:r>
              <a:rPr lang="en-US" sz="2200" dirty="0"/>
              <a:t>("running safely with 100kmph");</a:t>
            </a:r>
          </a:p>
          <a:p>
            <a:r>
              <a:rPr lang="en-US" sz="2200" dirty="0"/>
              <a:t>  }     </a:t>
            </a:r>
          </a:p>
          <a:p>
            <a:r>
              <a:rPr lang="en-US" sz="2200" dirty="0"/>
              <a:t>  </a:t>
            </a:r>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  Honda1 </a:t>
            </a:r>
            <a:r>
              <a:rPr lang="en-US" sz="2200" dirty="0" err="1"/>
              <a:t>honda</a:t>
            </a:r>
            <a:r>
              <a:rPr lang="en-US" sz="2200" dirty="0"/>
              <a:t>= </a:t>
            </a:r>
            <a:r>
              <a:rPr lang="en-US" sz="2200" b="1" dirty="0"/>
              <a:t>new</a:t>
            </a:r>
            <a:r>
              <a:rPr lang="en-US" sz="2200" dirty="0"/>
              <a:t> Honda();  </a:t>
            </a:r>
          </a:p>
          <a:p>
            <a:r>
              <a:rPr lang="en-US" sz="2200" dirty="0"/>
              <a:t>  </a:t>
            </a:r>
            <a:r>
              <a:rPr lang="en-US" sz="2200" dirty="0" err="1"/>
              <a:t>honda.run</a:t>
            </a:r>
            <a:r>
              <a:rPr lang="en-US" sz="2200" dirty="0"/>
              <a:t>();  </a:t>
            </a:r>
          </a:p>
          <a:p>
            <a:r>
              <a:rPr lang="en-US" sz="2200" dirty="0"/>
              <a:t>  }  </a:t>
            </a:r>
          </a:p>
          <a:p>
            <a:r>
              <a:rPr lang="en-US" sz="2200" dirty="0"/>
              <a:t>}  </a:t>
            </a:r>
          </a:p>
        </p:txBody>
      </p:sp>
      <p:sp>
        <p:nvSpPr>
          <p:cNvPr id="5" name="Rectangle 1"/>
          <p:cNvSpPr>
            <a:spLocks noChangeArrowheads="1"/>
          </p:cNvSpPr>
          <p:nvPr/>
        </p:nvSpPr>
        <p:spPr bwMode="auto">
          <a:xfrm>
            <a:off x="2819400" y="5865167"/>
            <a:ext cx="3714350"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Output: Compile Time Error</a:t>
            </a:r>
            <a:r>
              <a:rPr kumimoji="0" lang="en-US" sz="2400" b="0" i="0" u="none" strike="noStrike" cap="none" normalizeH="0" baseline="0" dirty="0">
                <a:ln>
                  <a:noFill/>
                </a:ln>
                <a:solidFill>
                  <a:schemeClr val="tx1"/>
                </a:solidFill>
                <a:effectLst/>
                <a:latin typeface="+mj-lt"/>
                <a:cs typeface="Arial" pitchFamily="34" charset="0"/>
              </a:rPr>
              <a:t> </a:t>
            </a:r>
          </a:p>
        </p:txBody>
      </p:sp>
      <p:sp>
        <p:nvSpPr>
          <p:cNvPr id="6" name="Slide Number Placeholder 5"/>
          <p:cNvSpPr>
            <a:spLocks noGrp="1"/>
          </p:cNvSpPr>
          <p:nvPr>
            <p:ph type="sldNum" sz="quarter" idx="12"/>
          </p:nvPr>
        </p:nvSpPr>
        <p:spPr/>
        <p:txBody>
          <a:bodyPr/>
          <a:lstStyle/>
          <a:p>
            <a:fld id="{7627146D-C9D5-42DD-94E9-A306FC4B16F6}" type="slidenum">
              <a:rPr lang="en-US" smtClean="0"/>
              <a:t>6</a:t>
            </a:fld>
            <a:endParaRPr lang="en-US"/>
          </a:p>
        </p:txBody>
      </p:sp>
    </p:spTree>
    <p:extLst>
      <p:ext uri="{BB962C8B-B14F-4D97-AF65-F5344CB8AC3E}">
        <p14:creationId xmlns:p14="http://schemas.microsoft.com/office/powerpoint/2010/main" val="213457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final method inherited?</a:t>
            </a:r>
          </a:p>
        </p:txBody>
      </p:sp>
      <p:sp>
        <p:nvSpPr>
          <p:cNvPr id="3" name="Content Placeholder 2"/>
          <p:cNvSpPr>
            <a:spLocks noGrp="1"/>
          </p:cNvSpPr>
          <p:nvPr>
            <p:ph idx="1"/>
          </p:nvPr>
        </p:nvSpPr>
        <p:spPr/>
        <p:txBody>
          <a:bodyPr>
            <a:normAutofit/>
          </a:bodyPr>
          <a:lstStyle/>
          <a:p>
            <a:r>
              <a:rPr lang="en-US" sz="2600" dirty="0"/>
              <a:t>Yes, final method is inherited but you cannot override it. For Example:</a:t>
            </a:r>
          </a:p>
        </p:txBody>
      </p:sp>
      <p:sp>
        <p:nvSpPr>
          <p:cNvPr id="4" name="Rectangle 3"/>
          <p:cNvSpPr/>
          <p:nvPr/>
        </p:nvSpPr>
        <p:spPr>
          <a:xfrm>
            <a:off x="1558636" y="2590800"/>
            <a:ext cx="6477000" cy="2923877"/>
          </a:xfrm>
          <a:prstGeom prst="rect">
            <a:avLst/>
          </a:prstGeom>
          <a:ln>
            <a:solidFill>
              <a:schemeClr val="tx1"/>
            </a:solidFill>
          </a:ln>
        </p:spPr>
        <p:txBody>
          <a:bodyPr wrap="square">
            <a:spAutoFit/>
          </a:bodyPr>
          <a:lstStyle/>
          <a:p>
            <a:r>
              <a:rPr lang="en-US" sz="2300" b="1" dirty="0"/>
              <a:t>class</a:t>
            </a:r>
            <a:r>
              <a:rPr lang="en-US" sz="2300" dirty="0"/>
              <a:t> Bike{  </a:t>
            </a:r>
          </a:p>
          <a:p>
            <a:r>
              <a:rPr lang="en-US" sz="2300" dirty="0"/>
              <a:t>  </a:t>
            </a:r>
            <a:r>
              <a:rPr lang="en-US" sz="2300" b="1" dirty="0"/>
              <a:t>final</a:t>
            </a:r>
            <a:r>
              <a:rPr lang="en-US" sz="2300" dirty="0"/>
              <a:t> </a:t>
            </a:r>
            <a:r>
              <a:rPr lang="en-US" sz="2300" b="1" dirty="0"/>
              <a:t>void</a:t>
            </a:r>
            <a:r>
              <a:rPr lang="en-US" sz="2300" dirty="0"/>
              <a:t> run(){</a:t>
            </a:r>
            <a:r>
              <a:rPr lang="en-US" sz="2300" dirty="0" err="1"/>
              <a:t>System.out.println</a:t>
            </a:r>
            <a:r>
              <a:rPr lang="en-US" sz="2300" dirty="0"/>
              <a:t>("running...");}  </a:t>
            </a:r>
          </a:p>
          <a:p>
            <a:r>
              <a:rPr lang="en-US" sz="2300" dirty="0"/>
              <a:t>}  </a:t>
            </a:r>
          </a:p>
          <a:p>
            <a:r>
              <a:rPr lang="en-US" sz="2300" b="1" dirty="0"/>
              <a:t>class</a:t>
            </a:r>
            <a:r>
              <a:rPr lang="en-US" sz="2300" dirty="0"/>
              <a:t> Honda2 </a:t>
            </a:r>
            <a:r>
              <a:rPr lang="en-US" sz="2300" b="1" dirty="0"/>
              <a:t>extends</a:t>
            </a:r>
            <a:r>
              <a:rPr lang="en-US" sz="2300" dirty="0"/>
              <a:t> Bike{  </a:t>
            </a:r>
          </a:p>
          <a:p>
            <a:r>
              <a:rPr lang="en-US" sz="2300" dirty="0"/>
              <a:t>   </a:t>
            </a:r>
            <a:r>
              <a:rPr lang="en-US" sz="2300" b="1" dirty="0"/>
              <a:t>public</a:t>
            </a:r>
            <a:r>
              <a:rPr lang="en-US" sz="2300" dirty="0"/>
              <a:t> </a:t>
            </a:r>
            <a:r>
              <a:rPr lang="en-US" sz="2300" b="1" dirty="0"/>
              <a:t>static</a:t>
            </a:r>
            <a:r>
              <a:rPr lang="en-US" sz="2300" dirty="0"/>
              <a:t> </a:t>
            </a:r>
            <a:r>
              <a:rPr lang="en-US" sz="2300" b="1" dirty="0"/>
              <a:t>void</a:t>
            </a:r>
            <a:r>
              <a:rPr lang="en-US" sz="2300" dirty="0"/>
              <a:t> main(String </a:t>
            </a:r>
            <a:r>
              <a:rPr lang="en-US" sz="2300" dirty="0" err="1"/>
              <a:t>args</a:t>
            </a:r>
            <a:r>
              <a:rPr lang="en-US" sz="2300" dirty="0"/>
              <a:t>[]){  </a:t>
            </a:r>
          </a:p>
          <a:p>
            <a:r>
              <a:rPr lang="en-US" sz="2300" b="1" dirty="0"/>
              <a:t>       new</a:t>
            </a:r>
            <a:r>
              <a:rPr lang="en-US" sz="2300" dirty="0"/>
              <a:t> Honda2().run();  </a:t>
            </a:r>
          </a:p>
          <a:p>
            <a:r>
              <a:rPr lang="en-US" sz="2300" dirty="0"/>
              <a:t>   }  </a:t>
            </a:r>
          </a:p>
          <a:p>
            <a:r>
              <a:rPr lang="en-US" sz="2300" dirty="0"/>
              <a:t>}  </a:t>
            </a:r>
          </a:p>
        </p:txBody>
      </p:sp>
      <p:sp>
        <p:nvSpPr>
          <p:cNvPr id="5" name="Rectangle 1"/>
          <p:cNvSpPr>
            <a:spLocks noChangeArrowheads="1"/>
          </p:cNvSpPr>
          <p:nvPr/>
        </p:nvSpPr>
        <p:spPr bwMode="auto">
          <a:xfrm>
            <a:off x="3461338" y="5865167"/>
            <a:ext cx="2430474"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en-US" sz="2400" b="0" i="0" u="none" strike="noStrike" cap="none" normalizeH="0" baseline="0" dirty="0">
                <a:ln>
                  <a:noFill/>
                </a:ln>
                <a:solidFill>
                  <a:srgbClr val="000000"/>
                </a:solidFill>
                <a:effectLst/>
                <a:latin typeface="+mj-lt"/>
                <a:cs typeface="Arial" pitchFamily="34" charset="0"/>
              </a:rPr>
              <a:t>Output: </a:t>
            </a:r>
            <a:r>
              <a:rPr lang="en-US" sz="2400" dirty="0"/>
              <a:t>running...</a:t>
            </a:r>
            <a:endParaRPr kumimoji="0" lang="en-US" sz="2400" b="0" i="0" u="none" strike="noStrike" cap="none" normalizeH="0" baseline="0" dirty="0">
              <a:ln>
                <a:noFill/>
              </a:ln>
              <a:solidFill>
                <a:schemeClr val="tx1"/>
              </a:solidFill>
              <a:effectLst/>
              <a:latin typeface="+mj-lt"/>
              <a:cs typeface="Arial" pitchFamily="34" charset="0"/>
            </a:endParaRPr>
          </a:p>
        </p:txBody>
      </p:sp>
      <p:sp>
        <p:nvSpPr>
          <p:cNvPr id="6" name="Slide Number Placeholder 5"/>
          <p:cNvSpPr>
            <a:spLocks noGrp="1"/>
          </p:cNvSpPr>
          <p:nvPr>
            <p:ph type="sldNum" sz="quarter" idx="12"/>
          </p:nvPr>
        </p:nvSpPr>
        <p:spPr/>
        <p:txBody>
          <a:bodyPr/>
          <a:lstStyle/>
          <a:p>
            <a:fld id="{7627146D-C9D5-42DD-94E9-A306FC4B16F6}" type="slidenum">
              <a:rPr lang="en-US" smtClean="0"/>
              <a:t>7</a:t>
            </a:fld>
            <a:endParaRPr lang="en-US"/>
          </a:p>
        </p:txBody>
      </p:sp>
    </p:spTree>
    <p:extLst>
      <p:ext uri="{BB962C8B-B14F-4D97-AF65-F5344CB8AC3E}">
        <p14:creationId xmlns:p14="http://schemas.microsoft.com/office/powerpoint/2010/main" val="183754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blank or uninitialized final variable?</a:t>
            </a:r>
          </a:p>
        </p:txBody>
      </p:sp>
      <p:sp>
        <p:nvSpPr>
          <p:cNvPr id="3" name="Content Placeholder 2"/>
          <p:cNvSpPr>
            <a:spLocks noGrp="1"/>
          </p:cNvSpPr>
          <p:nvPr>
            <p:ph idx="1"/>
          </p:nvPr>
        </p:nvSpPr>
        <p:spPr/>
        <p:txBody>
          <a:bodyPr>
            <a:normAutofit/>
          </a:bodyPr>
          <a:lstStyle/>
          <a:p>
            <a:pPr algn="just"/>
            <a:r>
              <a:rPr lang="en-US" sz="2500" dirty="0"/>
              <a:t>A final variable that is not initialized at the time of declaration is known as blank final variable.</a:t>
            </a:r>
          </a:p>
          <a:p>
            <a:pPr algn="just"/>
            <a:r>
              <a:rPr lang="en-US" sz="2500" dirty="0"/>
              <a:t>If you want to create a variable that is initialized at the time of creating object and once initialized may not be changed, it is useful. </a:t>
            </a:r>
          </a:p>
          <a:p>
            <a:pPr algn="just"/>
            <a:endParaRPr lang="en-US" sz="2500" dirty="0"/>
          </a:p>
        </p:txBody>
      </p:sp>
      <p:sp>
        <p:nvSpPr>
          <p:cNvPr id="4" name="Rectangle 3"/>
          <p:cNvSpPr/>
          <p:nvPr/>
        </p:nvSpPr>
        <p:spPr>
          <a:xfrm>
            <a:off x="2438400" y="3810000"/>
            <a:ext cx="4572000" cy="2215991"/>
          </a:xfrm>
          <a:prstGeom prst="rect">
            <a:avLst/>
          </a:prstGeom>
          <a:ln>
            <a:solidFill>
              <a:schemeClr val="tx1"/>
            </a:solidFill>
          </a:ln>
        </p:spPr>
        <p:txBody>
          <a:bodyPr>
            <a:spAutoFit/>
          </a:bodyPr>
          <a:lstStyle/>
          <a:p>
            <a:r>
              <a:rPr lang="en-US" sz="2300" b="1" dirty="0"/>
              <a:t>class</a:t>
            </a:r>
            <a:r>
              <a:rPr lang="en-US" sz="2300" dirty="0"/>
              <a:t> Student{  </a:t>
            </a:r>
          </a:p>
          <a:p>
            <a:r>
              <a:rPr lang="en-US" sz="2300" b="1" dirty="0" err="1"/>
              <a:t>int</a:t>
            </a:r>
            <a:r>
              <a:rPr lang="en-US" sz="2300" dirty="0"/>
              <a:t> id;  </a:t>
            </a:r>
          </a:p>
          <a:p>
            <a:r>
              <a:rPr lang="en-US" sz="2300" dirty="0"/>
              <a:t>String name;  </a:t>
            </a:r>
          </a:p>
          <a:p>
            <a:r>
              <a:rPr lang="en-US" sz="2300" b="1" dirty="0"/>
              <a:t>final</a:t>
            </a:r>
            <a:r>
              <a:rPr lang="en-US" sz="2300" dirty="0"/>
              <a:t> String PAN_CARD_NUMBER;  </a:t>
            </a:r>
          </a:p>
          <a:p>
            <a:r>
              <a:rPr lang="en-US" sz="2300" dirty="0"/>
              <a:t>...  </a:t>
            </a:r>
          </a:p>
          <a:p>
            <a:r>
              <a:rPr lang="en-US" sz="2300" dirty="0"/>
              <a:t>}</a:t>
            </a:r>
          </a:p>
        </p:txBody>
      </p:sp>
      <p:sp>
        <p:nvSpPr>
          <p:cNvPr id="5" name="Slide Number Placeholder 4"/>
          <p:cNvSpPr>
            <a:spLocks noGrp="1"/>
          </p:cNvSpPr>
          <p:nvPr>
            <p:ph type="sldNum" sz="quarter" idx="12"/>
          </p:nvPr>
        </p:nvSpPr>
        <p:spPr/>
        <p:txBody>
          <a:bodyPr/>
          <a:lstStyle/>
          <a:p>
            <a:fld id="{7627146D-C9D5-42DD-94E9-A306FC4B16F6}" type="slidenum">
              <a:rPr lang="en-US" smtClean="0"/>
              <a:t>8</a:t>
            </a:fld>
            <a:endParaRPr lang="en-US"/>
          </a:p>
        </p:txBody>
      </p:sp>
    </p:spTree>
    <p:extLst>
      <p:ext uri="{BB962C8B-B14F-4D97-AF65-F5344CB8AC3E}">
        <p14:creationId xmlns:p14="http://schemas.microsoft.com/office/powerpoint/2010/main" val="4213621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we initialize blank final variable?</a:t>
            </a:r>
          </a:p>
        </p:txBody>
      </p:sp>
      <p:sp>
        <p:nvSpPr>
          <p:cNvPr id="3" name="Content Placeholder 2"/>
          <p:cNvSpPr>
            <a:spLocks noGrp="1"/>
          </p:cNvSpPr>
          <p:nvPr>
            <p:ph idx="1"/>
          </p:nvPr>
        </p:nvSpPr>
        <p:spPr>
          <a:xfrm>
            <a:off x="533400" y="1219200"/>
            <a:ext cx="8229600" cy="4525963"/>
          </a:xfrm>
        </p:spPr>
        <p:txBody>
          <a:bodyPr>
            <a:normAutofit/>
          </a:bodyPr>
          <a:lstStyle/>
          <a:p>
            <a:pPr algn="just"/>
            <a:r>
              <a:rPr lang="en-US" sz="2400" dirty="0"/>
              <a:t>Yes, It can be initialized but only in constructor. For example:</a:t>
            </a:r>
          </a:p>
        </p:txBody>
      </p:sp>
      <p:sp>
        <p:nvSpPr>
          <p:cNvPr id="4" name="Rectangle 3"/>
          <p:cNvSpPr/>
          <p:nvPr/>
        </p:nvSpPr>
        <p:spPr>
          <a:xfrm>
            <a:off x="1752600" y="1828800"/>
            <a:ext cx="5410200" cy="3631763"/>
          </a:xfrm>
          <a:prstGeom prst="rect">
            <a:avLst/>
          </a:prstGeom>
          <a:ln>
            <a:solidFill>
              <a:schemeClr val="tx1"/>
            </a:solidFill>
          </a:ln>
        </p:spPr>
        <p:txBody>
          <a:bodyPr wrap="square">
            <a:spAutoFit/>
          </a:bodyPr>
          <a:lstStyle/>
          <a:p>
            <a:r>
              <a:rPr lang="en-US" sz="2300" b="1" dirty="0"/>
              <a:t>class</a:t>
            </a:r>
            <a:r>
              <a:rPr lang="en-US" sz="2300" dirty="0"/>
              <a:t> Bike10{  </a:t>
            </a:r>
          </a:p>
          <a:p>
            <a:r>
              <a:rPr lang="en-US" sz="2300" dirty="0"/>
              <a:t>  </a:t>
            </a:r>
            <a:r>
              <a:rPr lang="en-US" sz="2300" b="1" dirty="0"/>
              <a:t>final</a:t>
            </a:r>
            <a:r>
              <a:rPr lang="en-US" sz="2300" dirty="0"/>
              <a:t> </a:t>
            </a:r>
            <a:r>
              <a:rPr lang="en-US" sz="2300" b="1" dirty="0"/>
              <a:t>int</a:t>
            </a:r>
            <a:r>
              <a:rPr lang="en-US" sz="2300" dirty="0"/>
              <a:t> </a:t>
            </a:r>
            <a:r>
              <a:rPr lang="en-US" sz="2300" dirty="0" err="1"/>
              <a:t>speedlimit</a:t>
            </a:r>
            <a:r>
              <a:rPr lang="en-US" sz="2300" dirty="0"/>
              <a:t>;//blank final variable  </a:t>
            </a:r>
          </a:p>
          <a:p>
            <a:r>
              <a:rPr lang="en-US" sz="2300" dirty="0"/>
              <a:t>  Bike10(){  </a:t>
            </a:r>
          </a:p>
          <a:p>
            <a:r>
              <a:rPr lang="en-US" sz="2300" dirty="0"/>
              <a:t>  </a:t>
            </a:r>
            <a:r>
              <a:rPr lang="en-US" sz="2300" dirty="0" err="1"/>
              <a:t>speedlimit</a:t>
            </a:r>
            <a:r>
              <a:rPr lang="en-US" sz="2300" dirty="0"/>
              <a:t>=70;  </a:t>
            </a:r>
          </a:p>
          <a:p>
            <a:r>
              <a:rPr lang="en-US" sz="2300" dirty="0"/>
              <a:t>  </a:t>
            </a:r>
            <a:r>
              <a:rPr lang="en-US" sz="2300" dirty="0" err="1"/>
              <a:t>System.out.println</a:t>
            </a:r>
            <a:r>
              <a:rPr lang="en-US" sz="2300" dirty="0"/>
              <a:t>(</a:t>
            </a:r>
            <a:r>
              <a:rPr lang="en-US" sz="2300" dirty="0" err="1"/>
              <a:t>speedlimit</a:t>
            </a:r>
            <a:r>
              <a:rPr lang="en-US" sz="2300" dirty="0"/>
              <a:t>);  </a:t>
            </a:r>
          </a:p>
          <a:p>
            <a:r>
              <a:rPr lang="en-US" sz="2300" dirty="0"/>
              <a:t>  }  </a:t>
            </a:r>
          </a:p>
          <a:p>
            <a:r>
              <a:rPr lang="en-US" sz="2300" dirty="0"/>
              <a:t>  </a:t>
            </a:r>
            <a:r>
              <a:rPr lang="en-US" sz="2300" b="1" dirty="0"/>
              <a:t>public</a:t>
            </a:r>
            <a:r>
              <a:rPr lang="en-US" sz="2300" dirty="0"/>
              <a:t> </a:t>
            </a:r>
            <a:r>
              <a:rPr lang="en-US" sz="2300" b="1" dirty="0"/>
              <a:t>static</a:t>
            </a:r>
            <a:r>
              <a:rPr lang="en-US" sz="2300" dirty="0"/>
              <a:t> </a:t>
            </a:r>
            <a:r>
              <a:rPr lang="en-US" sz="2300" b="1" dirty="0"/>
              <a:t>void</a:t>
            </a:r>
            <a:r>
              <a:rPr lang="en-US" sz="2300" dirty="0"/>
              <a:t> main(String </a:t>
            </a:r>
            <a:r>
              <a:rPr lang="en-US" sz="2300" dirty="0" err="1"/>
              <a:t>args</a:t>
            </a:r>
            <a:r>
              <a:rPr lang="en-US" sz="2300" dirty="0"/>
              <a:t>[]){  </a:t>
            </a:r>
          </a:p>
          <a:p>
            <a:r>
              <a:rPr lang="en-US" sz="2300" dirty="0"/>
              <a:t>     </a:t>
            </a:r>
            <a:r>
              <a:rPr lang="en-US" sz="2300" b="1" dirty="0"/>
              <a:t>new</a:t>
            </a:r>
            <a:r>
              <a:rPr lang="en-US" sz="2300" dirty="0"/>
              <a:t> Bike10();  </a:t>
            </a:r>
          </a:p>
          <a:p>
            <a:r>
              <a:rPr lang="en-US" sz="2300" dirty="0"/>
              <a:t> }  </a:t>
            </a:r>
          </a:p>
          <a:p>
            <a:r>
              <a:rPr lang="en-US" sz="2300" dirty="0"/>
              <a:t>}  </a:t>
            </a:r>
          </a:p>
        </p:txBody>
      </p:sp>
      <p:sp>
        <p:nvSpPr>
          <p:cNvPr id="5" name="Rectangle 1"/>
          <p:cNvSpPr>
            <a:spLocks noChangeArrowheads="1"/>
          </p:cNvSpPr>
          <p:nvPr/>
        </p:nvSpPr>
        <p:spPr bwMode="auto">
          <a:xfrm>
            <a:off x="3429000" y="5657348"/>
            <a:ext cx="1540806"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en-US" sz="2400" b="0" i="0" u="none" strike="noStrike" cap="none" normalizeH="0" baseline="0" dirty="0">
                <a:ln>
                  <a:noFill/>
                </a:ln>
                <a:solidFill>
                  <a:srgbClr val="000000"/>
                </a:solidFill>
                <a:effectLst/>
                <a:latin typeface="+mj-lt"/>
                <a:cs typeface="Arial" pitchFamily="34" charset="0"/>
              </a:rPr>
              <a:t>Output: 70</a:t>
            </a:r>
            <a:endParaRPr kumimoji="0" lang="en-US" sz="2400" b="0" i="0" u="none" strike="noStrike" cap="none" normalizeH="0" baseline="0" dirty="0">
              <a:ln>
                <a:noFill/>
              </a:ln>
              <a:solidFill>
                <a:schemeClr val="tx1"/>
              </a:solidFill>
              <a:effectLst/>
              <a:latin typeface="+mj-lt"/>
              <a:cs typeface="Arial" pitchFamily="34" charset="0"/>
            </a:endParaRPr>
          </a:p>
        </p:txBody>
      </p:sp>
      <p:sp>
        <p:nvSpPr>
          <p:cNvPr id="6" name="Slide Number Placeholder 5"/>
          <p:cNvSpPr>
            <a:spLocks noGrp="1"/>
          </p:cNvSpPr>
          <p:nvPr>
            <p:ph type="sldNum" sz="quarter" idx="12"/>
          </p:nvPr>
        </p:nvSpPr>
        <p:spPr/>
        <p:txBody>
          <a:bodyPr/>
          <a:lstStyle/>
          <a:p>
            <a:fld id="{7627146D-C9D5-42DD-94E9-A306FC4B16F6}" type="slidenum">
              <a:rPr lang="en-US" smtClean="0"/>
              <a:t>9</a:t>
            </a:fld>
            <a:endParaRPr lang="en-US"/>
          </a:p>
        </p:txBody>
      </p:sp>
    </p:spTree>
    <p:extLst>
      <p:ext uri="{BB962C8B-B14F-4D97-AF65-F5344CB8AC3E}">
        <p14:creationId xmlns:p14="http://schemas.microsoft.com/office/powerpoint/2010/main" val="3166705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1551</Words>
  <Application>Microsoft Office PowerPoint</Application>
  <PresentationFormat>On-screen Show (4:3)</PresentationFormat>
  <Paragraphs>234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Unicode MS</vt:lpstr>
      <vt:lpstr>Calibri</vt:lpstr>
      <vt:lpstr>Office Theme</vt:lpstr>
      <vt:lpstr>Programming Language II CSE-215</vt:lpstr>
      <vt:lpstr>Final Keyword in java</vt:lpstr>
      <vt:lpstr>Final Keyword in java</vt:lpstr>
      <vt:lpstr>Java final variable</vt:lpstr>
      <vt:lpstr>Java final method</vt:lpstr>
      <vt:lpstr>Java final class</vt:lpstr>
      <vt:lpstr>Is final method inherited?</vt:lpstr>
      <vt:lpstr>What is blank or uninitialized final variable?</vt:lpstr>
      <vt:lpstr>Can we initialize blank final variable?</vt:lpstr>
      <vt:lpstr>What is final parameter?</vt:lpstr>
      <vt:lpstr>Can we declare a constructor final?</vt:lpstr>
      <vt:lpstr>Polymorphism in Java</vt:lpstr>
      <vt:lpstr>Polymorphism</vt:lpstr>
      <vt:lpstr>Runtime Polymorphism in Java</vt:lpstr>
      <vt:lpstr>Example of Java Runtime Polymorphism</vt:lpstr>
      <vt:lpstr>Another Example of Java Runtime Polymorphism</vt:lpstr>
      <vt:lpstr>Java Runtime Polymorphism with Data Member</vt:lpstr>
      <vt:lpstr>Java Runtime Polymorphism with Data Member</vt:lpstr>
      <vt:lpstr>Java Runtime Polymorphism with Multilevel Inheritance</vt:lpstr>
      <vt:lpstr>Try for 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Mohammad Abu Yousuf</cp:lastModifiedBy>
  <cp:revision>29</cp:revision>
  <dcterms:created xsi:type="dcterms:W3CDTF">2017-11-01T16:08:24Z</dcterms:created>
  <dcterms:modified xsi:type="dcterms:W3CDTF">2021-06-04T05:53:50Z</dcterms:modified>
</cp:coreProperties>
</file>