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A021B-3F19-4C53-8E26-5B817ADA5CF1}" type="datetimeFigureOut">
              <a:rPr lang="en-US" smtClean="0"/>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68B710-E5FC-43DC-8586-1699E1C2EEA3}" type="slidenum">
              <a:rPr lang="en-US" smtClean="0"/>
              <a:t>‹#›</a:t>
            </a:fld>
            <a:endParaRPr lang="en-US"/>
          </a:p>
        </p:txBody>
      </p:sp>
    </p:spTree>
    <p:extLst>
      <p:ext uri="{BB962C8B-B14F-4D97-AF65-F5344CB8AC3E}">
        <p14:creationId xmlns:p14="http://schemas.microsoft.com/office/powerpoint/2010/main" val="3442087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68B710-E5FC-43DC-8586-1699E1C2EEA3}" type="slidenum">
              <a:rPr lang="en-US" smtClean="0"/>
              <a:t>8</a:t>
            </a:fld>
            <a:endParaRPr lang="en-US"/>
          </a:p>
        </p:txBody>
      </p:sp>
    </p:spTree>
    <p:extLst>
      <p:ext uri="{BB962C8B-B14F-4D97-AF65-F5344CB8AC3E}">
        <p14:creationId xmlns:p14="http://schemas.microsoft.com/office/powerpoint/2010/main" val="153720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B97EF7-3BE9-4872-B988-3DDD2622C5DF}"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77545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6B1FAC-4BEE-40F9-B981-1340C097FBBC}"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205566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0F449-7ECC-4672-8967-12D2A57B42AD}"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271277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4FDBD-80D2-4FE0-A52C-BBDC3B742A42}"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27023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C1EDF-A879-469A-B45D-F290C1511C8A}" type="datetime1">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361781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0D0DEE-C907-4C5C-89FD-BDBE2FCEC2F8}"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4554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09FD83-A784-409C-9AD4-CE2601953F8E}" type="datetime1">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96175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2A33E0-0FFA-4F87-806B-55E1F28F967B}" type="datetime1">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135584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94538-44F2-4829-A1A5-C3AA55A1BE6D}" type="datetime1">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296418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C614F-225C-4445-95A9-2FB324A8A7BD}"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92673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9D29E-1DF3-41ED-99BB-A85A3F43B7F5}" type="datetime1">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61351-B25A-41F8-8520-36A9C0F4CEC3}" type="slidenum">
              <a:rPr lang="en-US" smtClean="0"/>
              <a:t>‹#›</a:t>
            </a:fld>
            <a:endParaRPr lang="en-US"/>
          </a:p>
        </p:txBody>
      </p:sp>
    </p:spTree>
    <p:extLst>
      <p:ext uri="{BB962C8B-B14F-4D97-AF65-F5344CB8AC3E}">
        <p14:creationId xmlns:p14="http://schemas.microsoft.com/office/powerpoint/2010/main" val="148782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2C00-5C44-4342-BA8E-08C3DCB459BD}" type="datetime1">
              <a:rPr lang="en-US" smtClean="0"/>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61351-B25A-41F8-8520-36A9C0F4CEC3}" type="slidenum">
              <a:rPr lang="en-US" smtClean="0"/>
              <a:t>‹#›</a:t>
            </a:fld>
            <a:endParaRPr lang="en-US"/>
          </a:p>
        </p:txBody>
      </p:sp>
    </p:spTree>
    <p:extLst>
      <p:ext uri="{BB962C8B-B14F-4D97-AF65-F5344CB8AC3E}">
        <p14:creationId xmlns:p14="http://schemas.microsoft.com/office/powerpoint/2010/main" val="349568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anonymous-inner-class" TargetMode="External"/><Relationship Id="rId2" Type="http://schemas.openxmlformats.org/officeDocument/2006/relationships/hyperlink" Target="https://www.javatpoint.com/member-inner-class" TargetMode="External"/><Relationship Id="rId1" Type="http://schemas.openxmlformats.org/officeDocument/2006/relationships/slideLayout" Target="../slideLayouts/slideLayout2.xml"/><Relationship Id="rId6" Type="http://schemas.openxmlformats.org/officeDocument/2006/relationships/hyperlink" Target="https://www.javatpoint.com/nested-interface" TargetMode="External"/><Relationship Id="rId5" Type="http://schemas.openxmlformats.org/officeDocument/2006/relationships/hyperlink" Target="https://www.javatpoint.com/static-nested-class" TargetMode="External"/><Relationship Id="rId4" Type="http://schemas.openxmlformats.org/officeDocument/2006/relationships/hyperlink" Target="https://www.javatpoint.com/local-inner-cla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88158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Local inner class</a:t>
            </a:r>
          </a:p>
        </p:txBody>
      </p:sp>
      <p:sp>
        <p:nvSpPr>
          <p:cNvPr id="3" name="Content Placeholder 2"/>
          <p:cNvSpPr>
            <a:spLocks noGrp="1"/>
          </p:cNvSpPr>
          <p:nvPr>
            <p:ph idx="1"/>
          </p:nvPr>
        </p:nvSpPr>
        <p:spPr/>
        <p:txBody>
          <a:bodyPr>
            <a:normAutofit/>
          </a:bodyPr>
          <a:lstStyle/>
          <a:p>
            <a:pPr algn="just"/>
            <a:r>
              <a:rPr lang="en-US" sz="2600" dirty="0"/>
              <a:t>A class i.e. created inside a method is called local inner class in java. If you want to invoke the methods of local inner class, you must instantiate this class inside the method.</a:t>
            </a:r>
          </a:p>
        </p:txBody>
      </p:sp>
      <p:sp>
        <p:nvSpPr>
          <p:cNvPr id="4" name="Slide Number Placeholder 3"/>
          <p:cNvSpPr>
            <a:spLocks noGrp="1"/>
          </p:cNvSpPr>
          <p:nvPr>
            <p:ph type="sldNum" sz="quarter" idx="12"/>
          </p:nvPr>
        </p:nvSpPr>
        <p:spPr/>
        <p:txBody>
          <a:bodyPr/>
          <a:lstStyle/>
          <a:p>
            <a:fld id="{D9361351-B25A-41F8-8520-36A9C0F4CEC3}" type="slidenum">
              <a:rPr lang="en-US" smtClean="0"/>
              <a:t>10</a:t>
            </a:fld>
            <a:endParaRPr lang="en-US"/>
          </a:p>
        </p:txBody>
      </p:sp>
    </p:spTree>
    <p:extLst>
      <p:ext uri="{BB962C8B-B14F-4D97-AF65-F5344CB8AC3E}">
        <p14:creationId xmlns:p14="http://schemas.microsoft.com/office/powerpoint/2010/main" val="16820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43841"/>
            <a:ext cx="5562600" cy="5262979"/>
          </a:xfrm>
          <a:prstGeom prst="rect">
            <a:avLst/>
          </a:prstGeom>
          <a:ln>
            <a:solidFill>
              <a:schemeClr val="accent1"/>
            </a:solidFill>
          </a:ln>
        </p:spPr>
        <p:txBody>
          <a:bodyPr wrap="square">
            <a:spAutoFit/>
          </a:bodyPr>
          <a:lstStyle/>
          <a:p>
            <a:r>
              <a:rPr lang="en-US" sz="2400" b="1" dirty="0"/>
              <a:t>public</a:t>
            </a:r>
            <a:r>
              <a:rPr lang="en-US" sz="2400" dirty="0"/>
              <a:t> </a:t>
            </a:r>
            <a:r>
              <a:rPr lang="en-US" sz="2400" b="1" dirty="0"/>
              <a:t>class</a:t>
            </a:r>
            <a:r>
              <a:rPr lang="en-US" sz="2400" dirty="0"/>
              <a:t> localInner1{  </a:t>
            </a:r>
          </a:p>
          <a:p>
            <a:r>
              <a:rPr lang="en-US" sz="2400" dirty="0"/>
              <a:t> </a:t>
            </a:r>
            <a:r>
              <a:rPr lang="en-US" sz="2400" b="1" dirty="0"/>
              <a:t>private</a:t>
            </a:r>
            <a:r>
              <a:rPr lang="en-US" sz="2400" dirty="0"/>
              <a:t> </a:t>
            </a:r>
            <a:r>
              <a:rPr lang="en-US" sz="2400" b="1" dirty="0" err="1"/>
              <a:t>int</a:t>
            </a:r>
            <a:r>
              <a:rPr lang="en-US" sz="2400" dirty="0"/>
              <a:t> data=30;//instance variable  </a:t>
            </a:r>
          </a:p>
          <a:p>
            <a:r>
              <a:rPr lang="en-US" sz="2400" dirty="0"/>
              <a:t> </a:t>
            </a:r>
            <a:r>
              <a:rPr lang="en-US" sz="2400" b="1" dirty="0"/>
              <a:t>void</a:t>
            </a:r>
            <a:r>
              <a:rPr lang="en-US" sz="2400" dirty="0"/>
              <a:t> display(){  </a:t>
            </a:r>
          </a:p>
          <a:p>
            <a:r>
              <a:rPr lang="en-US" sz="2400" dirty="0"/>
              <a:t>  </a:t>
            </a:r>
            <a:r>
              <a:rPr lang="en-US" sz="2400" b="1" dirty="0"/>
              <a:t>class</a:t>
            </a:r>
            <a:r>
              <a:rPr lang="en-US" sz="2400" dirty="0"/>
              <a:t> Local{  </a:t>
            </a:r>
          </a:p>
          <a:p>
            <a:r>
              <a:rPr lang="en-US" sz="2400" dirty="0"/>
              <a:t>   </a:t>
            </a:r>
            <a:r>
              <a:rPr lang="en-US" sz="2400" b="1" dirty="0"/>
              <a:t>void</a:t>
            </a:r>
            <a:r>
              <a:rPr lang="en-US" sz="2400" dirty="0"/>
              <a:t> </a:t>
            </a:r>
            <a:r>
              <a:rPr lang="en-US" sz="2400" dirty="0" err="1"/>
              <a:t>msg</a:t>
            </a:r>
            <a:r>
              <a:rPr lang="en-US" sz="2400" dirty="0"/>
              <a:t>(){</a:t>
            </a:r>
            <a:r>
              <a:rPr lang="en-US" sz="2400" dirty="0" err="1"/>
              <a:t>System.out.println</a:t>
            </a:r>
            <a:r>
              <a:rPr lang="en-US" sz="2400" dirty="0"/>
              <a:t>(data);}  </a:t>
            </a:r>
          </a:p>
          <a:p>
            <a:r>
              <a:rPr lang="en-US" sz="2400" dirty="0"/>
              <a:t>  }  </a:t>
            </a:r>
          </a:p>
          <a:p>
            <a:r>
              <a:rPr lang="en-US" sz="2400" dirty="0"/>
              <a:t>  Local l=</a:t>
            </a:r>
            <a:r>
              <a:rPr lang="en-US" sz="2400" b="1" dirty="0"/>
              <a:t>new</a:t>
            </a:r>
            <a:r>
              <a:rPr lang="en-US" sz="2400" dirty="0"/>
              <a:t> Local();  </a:t>
            </a:r>
          </a:p>
          <a:p>
            <a:r>
              <a:rPr lang="en-US" sz="2400" dirty="0"/>
              <a:t>  l.msg();  </a:t>
            </a:r>
          </a:p>
          <a:p>
            <a:r>
              <a:rPr lang="en-US" sz="2400" dirty="0"/>
              <a:t> }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localInner1 </a:t>
            </a:r>
            <a:r>
              <a:rPr lang="en-US" sz="2400" dirty="0" err="1"/>
              <a:t>obj</a:t>
            </a:r>
            <a:r>
              <a:rPr lang="en-US" sz="2400" dirty="0"/>
              <a:t>=</a:t>
            </a:r>
            <a:r>
              <a:rPr lang="en-US" sz="2400" b="1" dirty="0"/>
              <a:t>new</a:t>
            </a:r>
            <a:r>
              <a:rPr lang="en-US" sz="2400" dirty="0"/>
              <a:t> localInner1();  </a:t>
            </a:r>
          </a:p>
          <a:p>
            <a:r>
              <a:rPr lang="en-US" sz="2400" dirty="0"/>
              <a:t>  </a:t>
            </a:r>
            <a:r>
              <a:rPr lang="en-US" sz="2400" dirty="0" err="1"/>
              <a:t>obj.display</a:t>
            </a:r>
            <a:r>
              <a:rPr lang="en-US" sz="2400" dirty="0"/>
              <a:t>();  </a:t>
            </a:r>
          </a:p>
          <a:p>
            <a:r>
              <a:rPr lang="en-US" sz="2400" dirty="0"/>
              <a:t> }  </a:t>
            </a:r>
          </a:p>
          <a:p>
            <a:r>
              <a:rPr lang="en-US" sz="2400" dirty="0"/>
              <a:t>}  </a:t>
            </a:r>
          </a:p>
        </p:txBody>
      </p:sp>
      <p:sp>
        <p:nvSpPr>
          <p:cNvPr id="5" name="Rectangle 1"/>
          <p:cNvSpPr>
            <a:spLocks noChangeArrowheads="1"/>
          </p:cNvSpPr>
          <p:nvPr/>
        </p:nvSpPr>
        <p:spPr bwMode="auto">
          <a:xfrm>
            <a:off x="6324600" y="3505200"/>
            <a:ext cx="112402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Output:</a:t>
            </a:r>
            <a:endParaRPr kumimoji="0" lang="en-US" sz="23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30</a:t>
            </a:r>
            <a:endParaRPr kumimoji="0" lang="en-US" sz="2300" b="0" i="0" u="none" strike="noStrike" cap="none" normalizeH="0" baseline="0" dirty="0">
              <a:ln>
                <a:noFill/>
              </a:ln>
              <a:solidFill>
                <a:schemeClr val="tx1"/>
              </a:solidFill>
              <a:effectLst/>
              <a:latin typeface="+mj-lt"/>
              <a:cs typeface="Arial" pitchFamily="34" charset="0"/>
            </a:endParaRPr>
          </a:p>
        </p:txBody>
      </p:sp>
      <p:sp>
        <p:nvSpPr>
          <p:cNvPr id="6" name="Title 1"/>
          <p:cNvSpPr>
            <a:spLocks noGrp="1"/>
          </p:cNvSpPr>
          <p:nvPr>
            <p:ph type="title"/>
          </p:nvPr>
        </p:nvSpPr>
        <p:spPr>
          <a:xfrm>
            <a:off x="457200" y="274638"/>
            <a:ext cx="8229600" cy="1143000"/>
          </a:xfrm>
        </p:spPr>
        <p:txBody>
          <a:bodyPr>
            <a:normAutofit/>
          </a:bodyPr>
          <a:lstStyle/>
          <a:p>
            <a:r>
              <a:rPr lang="en-US" dirty="0"/>
              <a:t>Java Local inner class</a:t>
            </a:r>
          </a:p>
        </p:txBody>
      </p:sp>
      <p:sp>
        <p:nvSpPr>
          <p:cNvPr id="7" name="Slide Number Placeholder 6"/>
          <p:cNvSpPr>
            <a:spLocks noGrp="1"/>
          </p:cNvSpPr>
          <p:nvPr>
            <p:ph type="sldNum" sz="quarter" idx="12"/>
          </p:nvPr>
        </p:nvSpPr>
        <p:spPr/>
        <p:txBody>
          <a:bodyPr/>
          <a:lstStyle/>
          <a:p>
            <a:fld id="{D9361351-B25A-41F8-8520-36A9C0F4CEC3}" type="slidenum">
              <a:rPr lang="en-US" smtClean="0"/>
              <a:t>11</a:t>
            </a:fld>
            <a:endParaRPr lang="en-US"/>
          </a:p>
        </p:txBody>
      </p:sp>
    </p:spTree>
    <p:extLst>
      <p:ext uri="{BB962C8B-B14F-4D97-AF65-F5344CB8AC3E}">
        <p14:creationId xmlns:p14="http://schemas.microsoft.com/office/powerpoint/2010/main" val="306130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600" dirty="0"/>
              <a:t>Rule: Local variable can't be private, public or protected.</a:t>
            </a:r>
          </a:p>
          <a:p>
            <a:pPr marL="0" indent="0">
              <a:buNone/>
            </a:pPr>
            <a:endParaRPr lang="en-US" sz="2600" dirty="0"/>
          </a:p>
          <a:p>
            <a:pPr marL="0" indent="0">
              <a:buNone/>
            </a:pPr>
            <a:r>
              <a:rPr lang="en-US" sz="2800" b="1" dirty="0"/>
              <a:t>Rules for Java Local Inner class:</a:t>
            </a:r>
            <a:endParaRPr lang="en-US" sz="2600" b="1" dirty="0"/>
          </a:p>
          <a:p>
            <a:pPr marL="0" indent="0">
              <a:buNone/>
            </a:pPr>
            <a:r>
              <a:rPr lang="en-US" sz="2600" dirty="0"/>
              <a:t>1) Local inner class cannot be invoked from outside the method.</a:t>
            </a:r>
          </a:p>
          <a:p>
            <a:pPr marL="0" indent="0">
              <a:buNone/>
            </a:pPr>
            <a:endParaRPr lang="en-US" sz="2600" dirty="0"/>
          </a:p>
          <a:p>
            <a:pPr marL="0" indent="0">
              <a:buNone/>
            </a:pPr>
            <a:r>
              <a:rPr lang="en-US" sz="2600" dirty="0"/>
              <a:t>2) Local inner class cannot access non-final local variable till JDK 1.7. Since JDK 1.8, it is possible to access the non-final local variable in local inner class.</a:t>
            </a:r>
          </a:p>
          <a:p>
            <a:endParaRPr lang="en-US" sz="2600" dirty="0"/>
          </a:p>
        </p:txBody>
      </p:sp>
      <p:sp>
        <p:nvSpPr>
          <p:cNvPr id="5" name="Title 1"/>
          <p:cNvSpPr>
            <a:spLocks noGrp="1"/>
          </p:cNvSpPr>
          <p:nvPr>
            <p:ph type="title"/>
          </p:nvPr>
        </p:nvSpPr>
        <p:spPr>
          <a:xfrm>
            <a:off x="457200" y="274638"/>
            <a:ext cx="8229600" cy="1143000"/>
          </a:xfrm>
        </p:spPr>
        <p:txBody>
          <a:bodyPr>
            <a:normAutofit/>
          </a:bodyPr>
          <a:lstStyle/>
          <a:p>
            <a:r>
              <a:rPr lang="en-US" dirty="0"/>
              <a:t>Java Local inner class</a:t>
            </a:r>
          </a:p>
        </p:txBody>
      </p:sp>
      <p:sp>
        <p:nvSpPr>
          <p:cNvPr id="6" name="Slide Number Placeholder 5"/>
          <p:cNvSpPr>
            <a:spLocks noGrp="1"/>
          </p:cNvSpPr>
          <p:nvPr>
            <p:ph type="sldNum" sz="quarter" idx="12"/>
          </p:nvPr>
        </p:nvSpPr>
        <p:spPr/>
        <p:txBody>
          <a:bodyPr/>
          <a:lstStyle/>
          <a:p>
            <a:fld id="{D9361351-B25A-41F8-8520-36A9C0F4CEC3}" type="slidenum">
              <a:rPr lang="en-US" smtClean="0"/>
              <a:t>12</a:t>
            </a:fld>
            <a:endParaRPr lang="en-US"/>
          </a:p>
        </p:txBody>
      </p:sp>
    </p:spTree>
    <p:extLst>
      <p:ext uri="{BB962C8B-B14F-4D97-AF65-F5344CB8AC3E}">
        <p14:creationId xmlns:p14="http://schemas.microsoft.com/office/powerpoint/2010/main" val="143022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t>Example of local inner class with local variable</a:t>
            </a:r>
          </a:p>
        </p:txBody>
      </p:sp>
      <p:sp>
        <p:nvSpPr>
          <p:cNvPr id="4" name="Rectangle 3"/>
          <p:cNvSpPr/>
          <p:nvPr/>
        </p:nvSpPr>
        <p:spPr>
          <a:xfrm>
            <a:off x="228600" y="1166841"/>
            <a:ext cx="7239000" cy="5401479"/>
          </a:xfrm>
          <a:prstGeom prst="rect">
            <a:avLst/>
          </a:prstGeom>
          <a:ln>
            <a:solidFill>
              <a:schemeClr val="accent1"/>
            </a:solidFill>
          </a:ln>
        </p:spPr>
        <p:txBody>
          <a:bodyPr wrap="square">
            <a:spAutoFit/>
          </a:bodyPr>
          <a:lstStyle/>
          <a:p>
            <a:r>
              <a:rPr lang="en-US" sz="2300" b="1" dirty="0"/>
              <a:t>class</a:t>
            </a:r>
            <a:r>
              <a:rPr lang="en-US" sz="2300" dirty="0"/>
              <a:t> localInner2{  </a:t>
            </a:r>
          </a:p>
          <a:p>
            <a:r>
              <a:rPr lang="en-US" sz="2300" dirty="0"/>
              <a:t> </a:t>
            </a:r>
            <a:r>
              <a:rPr lang="en-US" sz="2300" b="1" dirty="0"/>
              <a:t>private</a:t>
            </a:r>
            <a:r>
              <a:rPr lang="en-US" sz="2300" dirty="0"/>
              <a:t> </a:t>
            </a:r>
            <a:r>
              <a:rPr lang="en-US" sz="2300" b="1" dirty="0"/>
              <a:t>int</a:t>
            </a:r>
            <a:r>
              <a:rPr lang="en-US" sz="2300" dirty="0"/>
              <a:t> data=30;//instance variable  </a:t>
            </a:r>
          </a:p>
          <a:p>
            <a:r>
              <a:rPr lang="en-US" sz="2300" dirty="0"/>
              <a:t> </a:t>
            </a:r>
            <a:r>
              <a:rPr lang="en-US" sz="2300" b="1" dirty="0"/>
              <a:t>void</a:t>
            </a:r>
            <a:r>
              <a:rPr lang="en-US" sz="2300" dirty="0"/>
              <a:t> display(){  </a:t>
            </a:r>
          </a:p>
          <a:p>
            <a:r>
              <a:rPr lang="en-US" sz="2300" dirty="0"/>
              <a:t>  </a:t>
            </a:r>
            <a:r>
              <a:rPr lang="en-US" sz="2300" b="1" dirty="0"/>
              <a:t>int</a:t>
            </a:r>
            <a:r>
              <a:rPr lang="en-US" sz="2300" dirty="0"/>
              <a:t> value=50;//local variable must be final till </a:t>
            </a:r>
            <a:r>
              <a:rPr lang="en-US" sz="2300" dirty="0" err="1"/>
              <a:t>jdk</a:t>
            </a:r>
            <a:r>
              <a:rPr lang="en-US" sz="2300" dirty="0"/>
              <a:t> 1.7 only </a:t>
            </a:r>
          </a:p>
          <a:p>
            <a:r>
              <a:rPr lang="en-US" sz="2300" dirty="0"/>
              <a:t>  </a:t>
            </a:r>
            <a:r>
              <a:rPr lang="en-US" sz="2300" b="1" dirty="0"/>
              <a:t>class</a:t>
            </a:r>
            <a:r>
              <a:rPr lang="en-US" sz="2300" dirty="0"/>
              <a:t> Local{  </a:t>
            </a:r>
          </a:p>
          <a:p>
            <a:r>
              <a:rPr lang="en-US" sz="2300" dirty="0"/>
              <a:t>   </a:t>
            </a:r>
            <a:r>
              <a:rPr lang="en-US" sz="2300" b="1" dirty="0"/>
              <a:t>void</a:t>
            </a:r>
            <a:r>
              <a:rPr lang="en-US" sz="2300" dirty="0"/>
              <a:t> </a:t>
            </a:r>
            <a:r>
              <a:rPr lang="en-US" sz="2300" dirty="0" err="1"/>
              <a:t>msg</a:t>
            </a:r>
            <a:r>
              <a:rPr lang="en-US" sz="2300" dirty="0"/>
              <a:t>(){</a:t>
            </a:r>
            <a:r>
              <a:rPr lang="en-US" sz="2300" dirty="0" err="1"/>
              <a:t>System.out.println</a:t>
            </a:r>
            <a:r>
              <a:rPr lang="en-US" sz="2300" dirty="0"/>
              <a:t>(value);}  </a:t>
            </a:r>
          </a:p>
          <a:p>
            <a:r>
              <a:rPr lang="en-US" sz="2300" dirty="0"/>
              <a:t>  }  </a:t>
            </a:r>
          </a:p>
          <a:p>
            <a:r>
              <a:rPr lang="en-US" sz="2300" dirty="0"/>
              <a:t>  Local l=</a:t>
            </a:r>
            <a:r>
              <a:rPr lang="en-US" sz="2300" b="1" dirty="0"/>
              <a:t>new</a:t>
            </a:r>
            <a:r>
              <a:rPr lang="en-US" sz="2300" dirty="0"/>
              <a:t> Local();  </a:t>
            </a:r>
          </a:p>
          <a:p>
            <a:r>
              <a:rPr lang="en-US" sz="2300" dirty="0"/>
              <a:t>  l.msg();  </a:t>
            </a:r>
          </a:p>
          <a:p>
            <a:r>
              <a:rPr lang="en-US" sz="2300" dirty="0"/>
              <a:t> }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localInner2 </a:t>
            </a:r>
            <a:r>
              <a:rPr lang="en-US" sz="2300" dirty="0" err="1"/>
              <a:t>obj</a:t>
            </a:r>
            <a:r>
              <a:rPr lang="en-US" sz="2300" dirty="0"/>
              <a:t>=</a:t>
            </a:r>
            <a:r>
              <a:rPr lang="en-US" sz="2300" b="1" dirty="0"/>
              <a:t>new</a:t>
            </a:r>
            <a:r>
              <a:rPr lang="en-US" sz="2300" dirty="0"/>
              <a:t> localInner2();  </a:t>
            </a:r>
          </a:p>
          <a:p>
            <a:r>
              <a:rPr lang="en-US" sz="2300" dirty="0"/>
              <a:t>  </a:t>
            </a:r>
            <a:r>
              <a:rPr lang="en-US" sz="2300" dirty="0" err="1"/>
              <a:t>obj.display</a:t>
            </a:r>
            <a:r>
              <a:rPr lang="en-US" sz="2300" dirty="0"/>
              <a:t>();  </a:t>
            </a:r>
          </a:p>
          <a:p>
            <a:r>
              <a:rPr lang="en-US" sz="2300" dirty="0"/>
              <a:t> }  </a:t>
            </a:r>
          </a:p>
          <a:p>
            <a:r>
              <a:rPr lang="en-US" sz="2300" dirty="0"/>
              <a:t>} </a:t>
            </a:r>
          </a:p>
        </p:txBody>
      </p:sp>
      <p:sp>
        <p:nvSpPr>
          <p:cNvPr id="5" name="Rectangle 1"/>
          <p:cNvSpPr>
            <a:spLocks noChangeArrowheads="1"/>
          </p:cNvSpPr>
          <p:nvPr/>
        </p:nvSpPr>
        <p:spPr bwMode="auto">
          <a:xfrm>
            <a:off x="7620000" y="3467470"/>
            <a:ext cx="1124026" cy="80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Output:</a:t>
            </a:r>
            <a:endParaRPr kumimoji="0" lang="en-US" sz="23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50</a:t>
            </a:r>
            <a:endParaRPr kumimoji="0" lang="en-US" sz="2300" b="0" i="0" u="none" strike="noStrike" cap="none" normalizeH="0" baseline="0" dirty="0">
              <a:ln>
                <a:noFill/>
              </a:ln>
              <a:solidFill>
                <a:schemeClr val="tx1"/>
              </a:solidFill>
              <a:effectLst/>
              <a:latin typeface="+mj-lt"/>
              <a:cs typeface="Arial" pitchFamily="34" charset="0"/>
            </a:endParaRPr>
          </a:p>
        </p:txBody>
      </p:sp>
      <p:sp>
        <p:nvSpPr>
          <p:cNvPr id="6" name="Slide Number Placeholder 5"/>
          <p:cNvSpPr>
            <a:spLocks noGrp="1"/>
          </p:cNvSpPr>
          <p:nvPr>
            <p:ph type="sldNum" sz="quarter" idx="12"/>
          </p:nvPr>
        </p:nvSpPr>
        <p:spPr/>
        <p:txBody>
          <a:bodyPr/>
          <a:lstStyle/>
          <a:p>
            <a:fld id="{D9361351-B25A-41F8-8520-36A9C0F4CEC3}" type="slidenum">
              <a:rPr lang="en-US" smtClean="0"/>
              <a:t>13</a:t>
            </a:fld>
            <a:endParaRPr lang="en-US"/>
          </a:p>
        </p:txBody>
      </p:sp>
    </p:spTree>
    <p:extLst>
      <p:ext uri="{BB962C8B-B14F-4D97-AF65-F5344CB8AC3E}">
        <p14:creationId xmlns:p14="http://schemas.microsoft.com/office/powerpoint/2010/main" val="388071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static nested class</a:t>
            </a:r>
          </a:p>
        </p:txBody>
      </p:sp>
      <p:sp>
        <p:nvSpPr>
          <p:cNvPr id="3" name="Content Placeholder 2"/>
          <p:cNvSpPr>
            <a:spLocks noGrp="1"/>
          </p:cNvSpPr>
          <p:nvPr>
            <p:ph idx="1"/>
          </p:nvPr>
        </p:nvSpPr>
        <p:spPr/>
        <p:txBody>
          <a:bodyPr/>
          <a:lstStyle/>
          <a:p>
            <a:pPr algn="just"/>
            <a:r>
              <a:rPr lang="en-US" dirty="0"/>
              <a:t>A static class i.e. created inside a class is called static nested class in java. It cannot access non-static data members and methods. It can be accessed by outer class name.</a:t>
            </a:r>
          </a:p>
          <a:p>
            <a:pPr lvl="1" algn="just"/>
            <a:r>
              <a:rPr lang="en-US" dirty="0"/>
              <a:t>It can access static data members of outer class including private.</a:t>
            </a:r>
          </a:p>
          <a:p>
            <a:pPr lvl="1" algn="just"/>
            <a:r>
              <a:rPr lang="en-US" dirty="0"/>
              <a:t>Static nested class cannot access non-static (instance) data member or method.</a:t>
            </a:r>
          </a:p>
          <a:p>
            <a:pPr algn="just"/>
            <a:endParaRPr lang="en-US" dirty="0"/>
          </a:p>
        </p:txBody>
      </p:sp>
      <p:sp>
        <p:nvSpPr>
          <p:cNvPr id="4" name="Slide Number Placeholder 3"/>
          <p:cNvSpPr>
            <a:spLocks noGrp="1"/>
          </p:cNvSpPr>
          <p:nvPr>
            <p:ph type="sldNum" sz="quarter" idx="12"/>
          </p:nvPr>
        </p:nvSpPr>
        <p:spPr/>
        <p:txBody>
          <a:bodyPr/>
          <a:lstStyle/>
          <a:p>
            <a:fld id="{D9361351-B25A-41F8-8520-36A9C0F4CEC3}" type="slidenum">
              <a:rPr lang="en-US" smtClean="0"/>
              <a:t>14</a:t>
            </a:fld>
            <a:endParaRPr lang="en-US" dirty="0"/>
          </a:p>
        </p:txBody>
      </p:sp>
    </p:spTree>
    <p:extLst>
      <p:ext uri="{BB962C8B-B14F-4D97-AF65-F5344CB8AC3E}">
        <p14:creationId xmlns:p14="http://schemas.microsoft.com/office/powerpoint/2010/main" val="110784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static nested class example with instance method</a:t>
            </a:r>
          </a:p>
        </p:txBody>
      </p:sp>
      <p:sp>
        <p:nvSpPr>
          <p:cNvPr id="4" name="Rectangle 3"/>
          <p:cNvSpPr/>
          <p:nvPr/>
        </p:nvSpPr>
        <p:spPr>
          <a:xfrm>
            <a:off x="152400" y="1370701"/>
            <a:ext cx="5715000" cy="3816429"/>
          </a:xfrm>
          <a:prstGeom prst="rect">
            <a:avLst/>
          </a:prstGeom>
          <a:ln>
            <a:solidFill>
              <a:schemeClr val="tx1"/>
            </a:solidFill>
          </a:ln>
        </p:spPr>
        <p:txBody>
          <a:bodyPr wrap="square">
            <a:spAutoFit/>
          </a:bodyPr>
          <a:lstStyle/>
          <a:p>
            <a:r>
              <a:rPr lang="en-US" sz="2200" b="1" dirty="0"/>
              <a:t>class</a:t>
            </a:r>
            <a:r>
              <a:rPr lang="en-US" sz="2200" dirty="0"/>
              <a:t> TestOuter1{  </a:t>
            </a:r>
          </a:p>
          <a:p>
            <a:r>
              <a:rPr lang="en-US" sz="2200" dirty="0"/>
              <a:t>  </a:t>
            </a:r>
            <a:r>
              <a:rPr lang="en-US" sz="2200" b="1" dirty="0"/>
              <a:t>static</a:t>
            </a:r>
            <a:r>
              <a:rPr lang="en-US" sz="2200" dirty="0"/>
              <a:t> </a:t>
            </a:r>
            <a:r>
              <a:rPr lang="en-US" sz="2200" b="1" dirty="0"/>
              <a:t>int</a:t>
            </a:r>
            <a:r>
              <a:rPr lang="en-US" sz="2200" dirty="0"/>
              <a:t> data=30;  </a:t>
            </a:r>
          </a:p>
          <a:p>
            <a:r>
              <a:rPr lang="en-US" sz="2200" dirty="0"/>
              <a:t>  </a:t>
            </a:r>
            <a:r>
              <a:rPr lang="en-US" sz="2200" b="1" dirty="0"/>
              <a:t>static</a:t>
            </a:r>
            <a:r>
              <a:rPr lang="en-US" sz="2200" dirty="0"/>
              <a:t> </a:t>
            </a:r>
            <a:r>
              <a:rPr lang="en-US" sz="2200" b="1" dirty="0"/>
              <a:t>class</a:t>
            </a:r>
            <a:r>
              <a:rPr lang="en-US" sz="2200" dirty="0"/>
              <a:t> Inner{  </a:t>
            </a:r>
          </a:p>
          <a:p>
            <a:r>
              <a:rPr lang="en-US" sz="2200" dirty="0"/>
              <a:t>   </a:t>
            </a:r>
            <a:r>
              <a:rPr lang="en-US" sz="2200" b="1" dirty="0"/>
              <a:t>void</a:t>
            </a:r>
            <a:r>
              <a:rPr lang="en-US" sz="2200" dirty="0"/>
              <a:t> msg(){</a:t>
            </a:r>
            <a:r>
              <a:rPr lang="en-US" sz="2200" dirty="0" err="1"/>
              <a:t>System.out.println</a:t>
            </a:r>
            <a:r>
              <a:rPr lang="en-US" sz="2200" dirty="0"/>
              <a:t>("data is "+data);}  </a:t>
            </a:r>
          </a:p>
          <a:p>
            <a:r>
              <a:rPr lang="en-US" sz="2200" dirty="0"/>
              <a:t>  }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TestOuter1.Inner obj=</a:t>
            </a:r>
            <a:r>
              <a:rPr lang="en-US" sz="2200" b="1" dirty="0"/>
              <a:t>new</a:t>
            </a:r>
            <a:r>
              <a:rPr lang="en-US" sz="2200" dirty="0"/>
              <a:t> TestOuter1.Inner();  </a:t>
            </a:r>
          </a:p>
          <a:p>
            <a:r>
              <a:rPr lang="en-US" sz="2200" dirty="0"/>
              <a:t>  obj.msg();  </a:t>
            </a:r>
          </a:p>
          <a:p>
            <a:r>
              <a:rPr lang="en-US" sz="2200" dirty="0"/>
              <a:t>  }  </a:t>
            </a:r>
          </a:p>
          <a:p>
            <a:r>
              <a:rPr lang="en-US" sz="2200" dirty="0"/>
              <a:t>}</a:t>
            </a:r>
          </a:p>
        </p:txBody>
      </p:sp>
      <p:sp>
        <p:nvSpPr>
          <p:cNvPr id="5" name="Rectangle 1"/>
          <p:cNvSpPr>
            <a:spLocks noChangeArrowheads="1"/>
          </p:cNvSpPr>
          <p:nvPr/>
        </p:nvSpPr>
        <p:spPr bwMode="auto">
          <a:xfrm>
            <a:off x="1981200" y="5638800"/>
            <a:ext cx="133087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Output:</a:t>
            </a:r>
            <a:endParaRPr kumimoji="0" lang="en-US" sz="23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mj-lt"/>
                <a:cs typeface="Arial" pitchFamily="34" charset="0"/>
              </a:rPr>
              <a:t>data is 30</a:t>
            </a:r>
            <a:endParaRPr kumimoji="0" lang="en-US" sz="2300" b="0" i="0" u="none" strike="noStrike" cap="none" normalizeH="0" baseline="0" dirty="0">
              <a:ln>
                <a:noFill/>
              </a:ln>
              <a:solidFill>
                <a:schemeClr val="tx1"/>
              </a:solidFill>
              <a:effectLst/>
              <a:latin typeface="+mj-lt"/>
              <a:cs typeface="Arial" pitchFamily="34" charset="0"/>
            </a:endParaRPr>
          </a:p>
        </p:txBody>
      </p:sp>
      <p:sp>
        <p:nvSpPr>
          <p:cNvPr id="6" name="Rectangle 5"/>
          <p:cNvSpPr/>
          <p:nvPr/>
        </p:nvSpPr>
        <p:spPr>
          <a:xfrm>
            <a:off x="5999018" y="1370701"/>
            <a:ext cx="2895600" cy="5047536"/>
          </a:xfrm>
          <a:prstGeom prst="rect">
            <a:avLst/>
          </a:prstGeom>
          <a:ln>
            <a:solidFill>
              <a:schemeClr val="tx1"/>
            </a:solidFill>
          </a:ln>
        </p:spPr>
        <p:txBody>
          <a:bodyPr wrap="square">
            <a:spAutoFit/>
          </a:bodyPr>
          <a:lstStyle/>
          <a:p>
            <a:pPr algn="just"/>
            <a:r>
              <a:rPr lang="en-US" sz="2300" dirty="0"/>
              <a:t>In this example, you need to create the instance of static nested class because it has instance method </a:t>
            </a:r>
            <a:r>
              <a:rPr lang="en-US" sz="2300" dirty="0" err="1"/>
              <a:t>msg</a:t>
            </a:r>
            <a:r>
              <a:rPr lang="en-US" sz="2300" dirty="0"/>
              <a:t>(). </a:t>
            </a:r>
          </a:p>
          <a:p>
            <a:pPr algn="just"/>
            <a:r>
              <a:rPr lang="en-US" sz="2300" dirty="0"/>
              <a:t>But you </a:t>
            </a:r>
            <a:r>
              <a:rPr lang="en-US" sz="2300" b="1" dirty="0"/>
              <a:t>don't need to create the object </a:t>
            </a:r>
            <a:r>
              <a:rPr lang="en-US" sz="2300" dirty="0"/>
              <a:t>of Outer class because nested class is static and static properties, methods or classes can be accessed without object.</a:t>
            </a:r>
          </a:p>
        </p:txBody>
      </p:sp>
      <p:sp>
        <p:nvSpPr>
          <p:cNvPr id="7" name="Slide Number Placeholder 6"/>
          <p:cNvSpPr>
            <a:spLocks noGrp="1"/>
          </p:cNvSpPr>
          <p:nvPr>
            <p:ph type="sldNum" sz="quarter" idx="12"/>
          </p:nvPr>
        </p:nvSpPr>
        <p:spPr/>
        <p:txBody>
          <a:bodyPr/>
          <a:lstStyle/>
          <a:p>
            <a:fld id="{D9361351-B25A-41F8-8520-36A9C0F4CEC3}" type="slidenum">
              <a:rPr lang="en-US" smtClean="0"/>
              <a:t>15</a:t>
            </a:fld>
            <a:endParaRPr lang="en-US"/>
          </a:p>
        </p:txBody>
      </p:sp>
    </p:spTree>
    <p:extLst>
      <p:ext uri="{BB962C8B-B14F-4D97-AF65-F5344CB8AC3E}">
        <p14:creationId xmlns:p14="http://schemas.microsoft.com/office/powerpoint/2010/main" val="203779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static nested class example with static method</a:t>
            </a:r>
          </a:p>
        </p:txBody>
      </p:sp>
      <p:sp>
        <p:nvSpPr>
          <p:cNvPr id="4" name="Rectangle 3"/>
          <p:cNvSpPr/>
          <p:nvPr/>
        </p:nvSpPr>
        <p:spPr>
          <a:xfrm>
            <a:off x="1101440" y="1433940"/>
            <a:ext cx="7010400" cy="3631763"/>
          </a:xfrm>
          <a:prstGeom prst="rect">
            <a:avLst/>
          </a:prstGeom>
          <a:ln>
            <a:solidFill>
              <a:schemeClr val="tx1"/>
            </a:solidFill>
          </a:ln>
        </p:spPr>
        <p:txBody>
          <a:bodyPr wrap="square">
            <a:spAutoFit/>
          </a:bodyPr>
          <a:lstStyle/>
          <a:p>
            <a:r>
              <a:rPr lang="en-US" sz="2300" b="1" dirty="0"/>
              <a:t>class</a:t>
            </a:r>
            <a:r>
              <a:rPr lang="en-US" sz="2300" dirty="0"/>
              <a:t> TestOuter2{  </a:t>
            </a:r>
          </a:p>
          <a:p>
            <a:r>
              <a:rPr lang="en-US" sz="2300" dirty="0"/>
              <a:t>  </a:t>
            </a:r>
            <a:r>
              <a:rPr lang="en-US" sz="2300" b="1" dirty="0"/>
              <a:t>static</a:t>
            </a:r>
            <a:r>
              <a:rPr lang="en-US" sz="2300" dirty="0"/>
              <a:t> </a:t>
            </a:r>
            <a:r>
              <a:rPr lang="en-US" sz="2300" b="1" dirty="0" err="1"/>
              <a:t>int</a:t>
            </a:r>
            <a:r>
              <a:rPr lang="en-US" sz="2300" dirty="0"/>
              <a:t> data=30;  </a:t>
            </a:r>
          </a:p>
          <a:p>
            <a:r>
              <a:rPr lang="en-US" sz="2300" dirty="0"/>
              <a:t>  </a:t>
            </a:r>
            <a:r>
              <a:rPr lang="en-US" sz="2300" b="1" dirty="0"/>
              <a:t>static</a:t>
            </a:r>
            <a:r>
              <a:rPr lang="en-US" sz="2300" dirty="0"/>
              <a:t> </a:t>
            </a:r>
            <a:r>
              <a:rPr lang="en-US" sz="2300" b="1" dirty="0"/>
              <a:t>class</a:t>
            </a:r>
            <a:r>
              <a:rPr lang="en-US" sz="2300" dirty="0"/>
              <a:t> Inner{  </a:t>
            </a:r>
          </a:p>
          <a:p>
            <a:r>
              <a:rPr lang="en-US" sz="2300" dirty="0"/>
              <a:t>   </a:t>
            </a:r>
            <a:r>
              <a:rPr lang="en-US" sz="2300" b="1" dirty="0"/>
              <a:t>static</a:t>
            </a:r>
            <a:r>
              <a:rPr lang="en-US" sz="2300" dirty="0"/>
              <a:t> </a:t>
            </a:r>
            <a:r>
              <a:rPr lang="en-US" sz="2300" b="1" dirty="0"/>
              <a:t>void</a:t>
            </a:r>
            <a:r>
              <a:rPr lang="en-US" sz="2300" dirty="0"/>
              <a:t> msg(){</a:t>
            </a:r>
            <a:r>
              <a:rPr lang="en-US" sz="2300" dirty="0" err="1"/>
              <a:t>System.out.println</a:t>
            </a:r>
            <a:r>
              <a:rPr lang="en-US" sz="2300" dirty="0"/>
              <a:t>("data is "+data);}  </a:t>
            </a:r>
          </a:p>
          <a:p>
            <a:r>
              <a:rPr lang="en-US" sz="2300" dirty="0"/>
              <a:t>  }  </a:t>
            </a:r>
          </a:p>
          <a:p>
            <a:r>
              <a:rPr lang="en-US" sz="2300" dirty="0"/>
              <a:t>  </a:t>
            </a:r>
            <a:r>
              <a:rPr lang="en-US" sz="2300" b="1" dirty="0"/>
              <a:t>public</a:t>
            </a:r>
            <a:r>
              <a:rPr lang="en-US" sz="2300" dirty="0"/>
              <a:t> </a:t>
            </a:r>
            <a:r>
              <a:rPr lang="en-US" sz="2300" b="1" dirty="0"/>
              <a:t>static</a:t>
            </a:r>
            <a:r>
              <a:rPr lang="en-US" sz="2300" dirty="0"/>
              <a:t> </a:t>
            </a:r>
            <a:r>
              <a:rPr lang="en-US" sz="2300" b="1" dirty="0"/>
              <a:t>void</a:t>
            </a:r>
            <a:r>
              <a:rPr lang="en-US" sz="2300" dirty="0"/>
              <a:t> main(String </a:t>
            </a:r>
            <a:r>
              <a:rPr lang="en-US" sz="2300" dirty="0" err="1"/>
              <a:t>args</a:t>
            </a:r>
            <a:r>
              <a:rPr lang="en-US" sz="2300" dirty="0"/>
              <a:t>[]){  </a:t>
            </a:r>
          </a:p>
          <a:p>
            <a:r>
              <a:rPr lang="en-US" sz="2300" dirty="0"/>
              <a:t>  TestOuter2.Inner.msg();//no need to create the instance of static nested class  </a:t>
            </a:r>
          </a:p>
          <a:p>
            <a:r>
              <a:rPr lang="en-US" sz="2300" dirty="0"/>
              <a:t>  }  </a:t>
            </a:r>
          </a:p>
          <a:p>
            <a:r>
              <a:rPr lang="en-US" sz="2300" dirty="0"/>
              <a:t>}</a:t>
            </a:r>
          </a:p>
        </p:txBody>
      </p:sp>
      <p:sp>
        <p:nvSpPr>
          <p:cNvPr id="5" name="Rectangle 4"/>
          <p:cNvSpPr/>
          <p:nvPr/>
        </p:nvSpPr>
        <p:spPr>
          <a:xfrm>
            <a:off x="1101440" y="5243939"/>
            <a:ext cx="7010400" cy="1508105"/>
          </a:xfrm>
          <a:prstGeom prst="rect">
            <a:avLst/>
          </a:prstGeom>
          <a:ln>
            <a:solidFill>
              <a:schemeClr val="tx1"/>
            </a:solidFill>
          </a:ln>
        </p:spPr>
        <p:txBody>
          <a:bodyPr wrap="square">
            <a:spAutoFit/>
          </a:bodyPr>
          <a:lstStyle/>
          <a:p>
            <a:r>
              <a:rPr lang="en-US" sz="2300" dirty="0"/>
              <a:t>Output:   data is 30</a:t>
            </a:r>
          </a:p>
          <a:p>
            <a:endParaRPr lang="en-US" sz="2300" dirty="0"/>
          </a:p>
          <a:p>
            <a:r>
              <a:rPr lang="en-US" sz="2300" dirty="0"/>
              <a:t>If you have the static member inside static nested class, you don't need to create instance of static nested class.</a:t>
            </a:r>
          </a:p>
        </p:txBody>
      </p:sp>
      <p:sp>
        <p:nvSpPr>
          <p:cNvPr id="6" name="Slide Number Placeholder 5"/>
          <p:cNvSpPr>
            <a:spLocks noGrp="1"/>
          </p:cNvSpPr>
          <p:nvPr>
            <p:ph type="sldNum" sz="quarter" idx="12"/>
          </p:nvPr>
        </p:nvSpPr>
        <p:spPr/>
        <p:txBody>
          <a:bodyPr/>
          <a:lstStyle/>
          <a:p>
            <a:fld id="{D9361351-B25A-41F8-8520-36A9C0F4CEC3}" type="slidenum">
              <a:rPr lang="en-US" smtClean="0"/>
              <a:t>16</a:t>
            </a:fld>
            <a:endParaRPr lang="en-US"/>
          </a:p>
        </p:txBody>
      </p:sp>
    </p:spTree>
    <p:extLst>
      <p:ext uri="{BB962C8B-B14F-4D97-AF65-F5344CB8AC3E}">
        <p14:creationId xmlns:p14="http://schemas.microsoft.com/office/powerpoint/2010/main" val="28328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D9361351-B25A-41F8-8520-36A9C0F4CEC3}" type="slidenum">
              <a:rPr lang="en-US" smtClean="0"/>
              <a:t>17</a:t>
            </a:fld>
            <a:endParaRPr lang="en-US"/>
          </a:p>
        </p:txBody>
      </p:sp>
    </p:spTree>
    <p:extLst>
      <p:ext uri="{BB962C8B-B14F-4D97-AF65-F5344CB8AC3E}">
        <p14:creationId xmlns:p14="http://schemas.microsoft.com/office/powerpoint/2010/main" val="15271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Inner Classes</a:t>
            </a:r>
          </a:p>
        </p:txBody>
      </p:sp>
      <p:sp>
        <p:nvSpPr>
          <p:cNvPr id="3" name="Content Placeholder 2"/>
          <p:cNvSpPr>
            <a:spLocks noGrp="1"/>
          </p:cNvSpPr>
          <p:nvPr>
            <p:ph idx="1"/>
          </p:nvPr>
        </p:nvSpPr>
        <p:spPr/>
        <p:txBody>
          <a:bodyPr>
            <a:normAutofit/>
          </a:bodyPr>
          <a:lstStyle/>
          <a:p>
            <a:pPr algn="just"/>
            <a:r>
              <a:rPr lang="en-US" sz="2600" b="1" dirty="0"/>
              <a:t>Java inner class</a:t>
            </a:r>
            <a:r>
              <a:rPr lang="en-US" sz="2600" dirty="0"/>
              <a:t> or nested class is a class which is declared inside the class or interface.</a:t>
            </a:r>
          </a:p>
          <a:p>
            <a:pPr algn="just"/>
            <a:endParaRPr lang="en-US" sz="2600" dirty="0"/>
          </a:p>
          <a:p>
            <a:pPr algn="just"/>
            <a:r>
              <a:rPr lang="en-US" sz="2600" dirty="0"/>
              <a:t>We use inner classes to logically group classes and interfaces in one place so that it can be more readable and maintainable.</a:t>
            </a:r>
          </a:p>
          <a:p>
            <a:pPr algn="just"/>
            <a:endParaRPr lang="en-US" sz="2600" dirty="0"/>
          </a:p>
          <a:p>
            <a:pPr algn="just"/>
            <a:r>
              <a:rPr lang="en-US" sz="2600" dirty="0"/>
              <a:t>Additionally, it can access all the members of outer class including private data members and methods.</a:t>
            </a:r>
          </a:p>
        </p:txBody>
      </p:sp>
      <p:sp>
        <p:nvSpPr>
          <p:cNvPr id="4" name="Slide Number Placeholder 3"/>
          <p:cNvSpPr>
            <a:spLocks noGrp="1"/>
          </p:cNvSpPr>
          <p:nvPr>
            <p:ph type="sldNum" sz="quarter" idx="12"/>
          </p:nvPr>
        </p:nvSpPr>
        <p:spPr/>
        <p:txBody>
          <a:bodyPr/>
          <a:lstStyle/>
          <a:p>
            <a:fld id="{D9361351-B25A-41F8-8520-36A9C0F4CEC3}" type="slidenum">
              <a:rPr lang="en-US" smtClean="0"/>
              <a:t>2</a:t>
            </a:fld>
            <a:endParaRPr lang="en-US"/>
          </a:p>
        </p:txBody>
      </p:sp>
    </p:spTree>
    <p:extLst>
      <p:ext uri="{BB962C8B-B14F-4D97-AF65-F5344CB8AC3E}">
        <p14:creationId xmlns:p14="http://schemas.microsoft.com/office/powerpoint/2010/main" val="39098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of Inner class</a:t>
            </a:r>
          </a:p>
        </p:txBody>
      </p:sp>
      <p:sp>
        <p:nvSpPr>
          <p:cNvPr id="4" name="Rectangle 3"/>
          <p:cNvSpPr/>
          <p:nvPr/>
        </p:nvSpPr>
        <p:spPr>
          <a:xfrm>
            <a:off x="2819400" y="1600200"/>
            <a:ext cx="3429000" cy="2308324"/>
          </a:xfrm>
          <a:prstGeom prst="rect">
            <a:avLst/>
          </a:prstGeom>
          <a:ln>
            <a:solidFill>
              <a:schemeClr val="tx1"/>
            </a:solidFill>
          </a:ln>
        </p:spPr>
        <p:txBody>
          <a:bodyPr wrap="square">
            <a:spAutoFit/>
          </a:bodyPr>
          <a:lstStyle/>
          <a:p>
            <a:r>
              <a:rPr lang="en-US" sz="2400" b="1" dirty="0"/>
              <a:t>class</a:t>
            </a:r>
            <a:r>
              <a:rPr lang="en-US" sz="2400" dirty="0"/>
              <a:t> </a:t>
            </a:r>
            <a:r>
              <a:rPr lang="en-US" sz="2400" dirty="0" err="1"/>
              <a:t>Java_Outer_class</a:t>
            </a:r>
            <a:r>
              <a:rPr lang="en-US" sz="2400" dirty="0"/>
              <a:t>{  </a:t>
            </a:r>
          </a:p>
          <a:p>
            <a:r>
              <a:rPr lang="en-US" sz="2400" dirty="0"/>
              <a:t> //code  </a:t>
            </a:r>
          </a:p>
          <a:p>
            <a:r>
              <a:rPr lang="en-US" sz="2400" dirty="0"/>
              <a:t> </a:t>
            </a:r>
            <a:r>
              <a:rPr lang="en-US" sz="2400" b="1" dirty="0"/>
              <a:t>class</a:t>
            </a:r>
            <a:r>
              <a:rPr lang="en-US" sz="2400" dirty="0"/>
              <a:t> </a:t>
            </a:r>
            <a:r>
              <a:rPr lang="en-US" sz="2400" dirty="0" err="1"/>
              <a:t>Java_Inner_class</a:t>
            </a:r>
            <a:r>
              <a:rPr lang="en-US" sz="2400" dirty="0"/>
              <a:t>{  </a:t>
            </a:r>
          </a:p>
          <a:p>
            <a:r>
              <a:rPr lang="en-US" sz="2400" dirty="0"/>
              <a:t>  //code  </a:t>
            </a:r>
          </a:p>
          <a:p>
            <a:r>
              <a:rPr lang="en-US" sz="2400" dirty="0"/>
              <a:t> }  </a:t>
            </a:r>
          </a:p>
          <a:p>
            <a:r>
              <a:rPr lang="en-US" sz="2400" dirty="0"/>
              <a:t>}</a:t>
            </a:r>
          </a:p>
        </p:txBody>
      </p:sp>
      <p:sp>
        <p:nvSpPr>
          <p:cNvPr id="5" name="Slide Number Placeholder 4"/>
          <p:cNvSpPr>
            <a:spLocks noGrp="1"/>
          </p:cNvSpPr>
          <p:nvPr>
            <p:ph type="sldNum" sz="quarter" idx="12"/>
          </p:nvPr>
        </p:nvSpPr>
        <p:spPr/>
        <p:txBody>
          <a:bodyPr/>
          <a:lstStyle/>
          <a:p>
            <a:fld id="{D9361351-B25A-41F8-8520-36A9C0F4CEC3}" type="slidenum">
              <a:rPr lang="en-US" smtClean="0"/>
              <a:t>3</a:t>
            </a:fld>
            <a:endParaRPr lang="en-US"/>
          </a:p>
        </p:txBody>
      </p:sp>
    </p:spTree>
    <p:extLst>
      <p:ext uri="{BB962C8B-B14F-4D97-AF65-F5344CB8AC3E}">
        <p14:creationId xmlns:p14="http://schemas.microsoft.com/office/powerpoint/2010/main" val="288981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java inner classes</a:t>
            </a:r>
          </a:p>
        </p:txBody>
      </p:sp>
      <p:sp>
        <p:nvSpPr>
          <p:cNvPr id="3" name="Content Placeholder 2"/>
          <p:cNvSpPr>
            <a:spLocks noGrp="1"/>
          </p:cNvSpPr>
          <p:nvPr>
            <p:ph idx="1"/>
          </p:nvPr>
        </p:nvSpPr>
        <p:spPr/>
        <p:txBody>
          <a:bodyPr>
            <a:normAutofit/>
          </a:bodyPr>
          <a:lstStyle/>
          <a:p>
            <a:pPr algn="just"/>
            <a:r>
              <a:rPr lang="en-US" sz="2600" dirty="0"/>
              <a:t>There are basically three advantages of inner classes in java. They are as follows:</a:t>
            </a:r>
          </a:p>
          <a:p>
            <a:pPr algn="just"/>
            <a:r>
              <a:rPr lang="en-US" sz="2600" dirty="0"/>
              <a:t>1) Nested classes represent a special type of relationship that is </a:t>
            </a:r>
            <a:r>
              <a:rPr lang="en-US" sz="2600" b="1" dirty="0"/>
              <a:t>it can access all the members (data members and methods) of outer class</a:t>
            </a:r>
            <a:r>
              <a:rPr lang="en-US" sz="2600" dirty="0"/>
              <a:t> including private.</a:t>
            </a:r>
          </a:p>
          <a:p>
            <a:pPr algn="just"/>
            <a:r>
              <a:rPr lang="en-US" sz="2600" dirty="0"/>
              <a:t>2) Nested classes are used </a:t>
            </a:r>
            <a:r>
              <a:rPr lang="en-US" sz="2600" b="1" dirty="0"/>
              <a:t>to develop more readable and maintainable code</a:t>
            </a:r>
            <a:r>
              <a:rPr lang="en-US" sz="2600" dirty="0"/>
              <a:t> because it logically group classes and interfaces in one place only.</a:t>
            </a:r>
          </a:p>
          <a:p>
            <a:pPr algn="just"/>
            <a:r>
              <a:rPr lang="en-US" sz="2600" dirty="0"/>
              <a:t>3) </a:t>
            </a:r>
            <a:r>
              <a:rPr lang="en-US" sz="2600" b="1" dirty="0"/>
              <a:t>Code Optimization</a:t>
            </a:r>
            <a:r>
              <a:rPr lang="en-US" sz="2600" dirty="0"/>
              <a:t>: It requires less code to write.</a:t>
            </a:r>
          </a:p>
        </p:txBody>
      </p:sp>
      <p:sp>
        <p:nvSpPr>
          <p:cNvPr id="4" name="Slide Number Placeholder 3"/>
          <p:cNvSpPr>
            <a:spLocks noGrp="1"/>
          </p:cNvSpPr>
          <p:nvPr>
            <p:ph type="sldNum" sz="quarter" idx="12"/>
          </p:nvPr>
        </p:nvSpPr>
        <p:spPr/>
        <p:txBody>
          <a:bodyPr/>
          <a:lstStyle/>
          <a:p>
            <a:fld id="{D9361351-B25A-41F8-8520-36A9C0F4CEC3}" type="slidenum">
              <a:rPr lang="en-US" smtClean="0"/>
              <a:t>4</a:t>
            </a:fld>
            <a:endParaRPr lang="en-US"/>
          </a:p>
        </p:txBody>
      </p:sp>
    </p:spTree>
    <p:extLst>
      <p:ext uri="{BB962C8B-B14F-4D97-AF65-F5344CB8AC3E}">
        <p14:creationId xmlns:p14="http://schemas.microsoft.com/office/powerpoint/2010/main" val="6257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nested class and inner class in Java</a:t>
            </a:r>
          </a:p>
        </p:txBody>
      </p:sp>
      <p:sp>
        <p:nvSpPr>
          <p:cNvPr id="3" name="Content Placeholder 2"/>
          <p:cNvSpPr>
            <a:spLocks noGrp="1"/>
          </p:cNvSpPr>
          <p:nvPr>
            <p:ph idx="1"/>
          </p:nvPr>
        </p:nvSpPr>
        <p:spPr/>
        <p:txBody>
          <a:bodyPr>
            <a:normAutofit/>
          </a:bodyPr>
          <a:lstStyle/>
          <a:p>
            <a:r>
              <a:rPr lang="en-US" sz="2600" dirty="0"/>
              <a:t>Inner class is a part of nested class. Non-static nested classes are known as inner classes.</a:t>
            </a:r>
          </a:p>
          <a:p>
            <a:pPr marL="0" indent="0">
              <a:buNone/>
            </a:pPr>
            <a:r>
              <a:rPr lang="en-US" sz="2600" b="1" dirty="0"/>
              <a:t>Types of Nested classes:</a:t>
            </a:r>
          </a:p>
          <a:p>
            <a:r>
              <a:rPr lang="en-US" sz="2600" dirty="0"/>
              <a:t>Non-static nested class (inner class)</a:t>
            </a:r>
          </a:p>
          <a:p>
            <a:pPr lvl="1"/>
            <a:r>
              <a:rPr lang="en-US" sz="2600" dirty="0"/>
              <a:t>Member inner class</a:t>
            </a:r>
          </a:p>
          <a:p>
            <a:pPr lvl="1"/>
            <a:r>
              <a:rPr lang="en-US" sz="2600" dirty="0"/>
              <a:t>Anonymous inner class (Will learn later on)</a:t>
            </a:r>
          </a:p>
          <a:p>
            <a:pPr lvl="1"/>
            <a:r>
              <a:rPr lang="en-US" sz="2600" dirty="0"/>
              <a:t>Local inner class</a:t>
            </a:r>
          </a:p>
          <a:p>
            <a:r>
              <a:rPr lang="en-US" sz="2600" dirty="0"/>
              <a:t>Static nested class</a:t>
            </a:r>
          </a:p>
          <a:p>
            <a:endParaRPr lang="en-US" sz="2600" dirty="0"/>
          </a:p>
          <a:p>
            <a:endParaRPr lang="en-US" sz="2600" dirty="0"/>
          </a:p>
        </p:txBody>
      </p:sp>
      <p:sp>
        <p:nvSpPr>
          <p:cNvPr id="4" name="Slide Number Placeholder 3"/>
          <p:cNvSpPr>
            <a:spLocks noGrp="1"/>
          </p:cNvSpPr>
          <p:nvPr>
            <p:ph type="sldNum" sz="quarter" idx="12"/>
          </p:nvPr>
        </p:nvSpPr>
        <p:spPr/>
        <p:txBody>
          <a:bodyPr/>
          <a:lstStyle/>
          <a:p>
            <a:fld id="{D9361351-B25A-41F8-8520-36A9C0F4CEC3}" type="slidenum">
              <a:rPr lang="en-US" smtClean="0"/>
              <a:t>5</a:t>
            </a:fld>
            <a:endParaRPr lang="en-US"/>
          </a:p>
        </p:txBody>
      </p:sp>
    </p:spTree>
    <p:extLst>
      <p:ext uri="{BB962C8B-B14F-4D97-AF65-F5344CB8AC3E}">
        <p14:creationId xmlns:p14="http://schemas.microsoft.com/office/powerpoint/2010/main" val="358200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6549594"/>
              </p:ext>
            </p:extLst>
          </p:nvPr>
        </p:nvGraphicFramePr>
        <p:xfrm>
          <a:off x="457200" y="1861969"/>
          <a:ext cx="8229600" cy="4551064"/>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00026">
                <a:tc>
                  <a:txBody>
                    <a:bodyPr/>
                    <a:lstStyle/>
                    <a:p>
                      <a:pPr algn="l" fontAlgn="t"/>
                      <a:r>
                        <a:rPr lang="en-US" sz="1800">
                          <a:solidFill>
                            <a:srgbClr val="000000"/>
                          </a:solidFill>
                          <a:effectLst/>
                          <a:latin typeface="times new roman"/>
                        </a:rPr>
                        <a:t>Type</a:t>
                      </a:r>
                    </a:p>
                  </a:txBody>
                  <a:tcPr marL="113642" marR="113642" marT="113642" marB="113642">
                    <a:lnL w="9525" cap="flat" cmpd="sng" algn="ctr">
                      <a:solidFill>
                        <a:srgbClr val="B0D833"/>
                      </a:solidFill>
                      <a:prstDash val="solid"/>
                      <a:round/>
                      <a:headEnd type="none" w="med" len="med"/>
                      <a:tailEnd type="none" w="med" len="med"/>
                    </a:lnL>
                    <a:lnR w="9525" cap="flat" cmpd="sng" algn="ctr">
                      <a:solidFill>
                        <a:srgbClr val="B0D833"/>
                      </a:solidFill>
                      <a:prstDash val="solid"/>
                      <a:round/>
                      <a:headEnd type="none" w="med" len="med"/>
                      <a:tailEnd type="none" w="med" len="med"/>
                    </a:lnR>
                    <a:lnT w="9525" cap="flat" cmpd="sng" algn="ctr">
                      <a:solidFill>
                        <a:srgbClr val="B0D8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a:rPr>
                        <a:t>Description</a:t>
                      </a:r>
                    </a:p>
                  </a:txBody>
                  <a:tcPr marL="113642" marR="113642" marT="113642" marB="113642">
                    <a:lnL w="9525" cap="flat" cmpd="sng" algn="ctr">
                      <a:solidFill>
                        <a:srgbClr val="B0D833"/>
                      </a:solidFill>
                      <a:prstDash val="solid"/>
                      <a:round/>
                      <a:headEnd type="none" w="med" len="med"/>
                      <a:tailEnd type="none" w="med" len="med"/>
                    </a:lnL>
                    <a:lnR w="9525" cap="flat" cmpd="sng" algn="ctr">
                      <a:solidFill>
                        <a:srgbClr val="B0D833"/>
                      </a:solidFill>
                      <a:prstDash val="solid"/>
                      <a:round/>
                      <a:headEnd type="none" w="med" len="med"/>
                      <a:tailEnd type="none" w="med" len="med"/>
                    </a:lnR>
                    <a:lnT w="9525" cap="flat" cmpd="sng" algn="ctr">
                      <a:solidFill>
                        <a:srgbClr val="B0D83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7006">
                <a:tc>
                  <a:txBody>
                    <a:bodyPr/>
                    <a:lstStyle/>
                    <a:p>
                      <a:pPr algn="just" fontAlgn="t"/>
                      <a:r>
                        <a:rPr lang="en-US" sz="2400" b="0" i="0" u="none" strike="noStrike" dirty="0">
                          <a:solidFill>
                            <a:srgbClr val="008000"/>
                          </a:solidFill>
                          <a:effectLst/>
                          <a:latin typeface="+mj-lt"/>
                          <a:hlinkClick r:id="rId2"/>
                        </a:rPr>
                        <a:t>Member Inner Class</a:t>
                      </a:r>
                      <a:endParaRPr lang="en-US" sz="2400" b="0" i="0" u="none" dirty="0">
                        <a:solidFill>
                          <a:srgbClr val="000000"/>
                        </a:solidFill>
                        <a:effectLst/>
                        <a:latin typeface="+mj-lt"/>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b="0" i="0" u="none" dirty="0">
                          <a:solidFill>
                            <a:srgbClr val="000000"/>
                          </a:solidFill>
                          <a:effectLst/>
                          <a:latin typeface="+mj-lt"/>
                        </a:rPr>
                        <a:t>A class created within class and outside method.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42489">
                <a:tc>
                  <a:txBody>
                    <a:bodyPr/>
                    <a:lstStyle/>
                    <a:p>
                      <a:pPr algn="just" fontAlgn="t"/>
                      <a:r>
                        <a:rPr lang="en-US" sz="2400" b="0" i="0" u="none" strike="noStrike" dirty="0">
                          <a:solidFill>
                            <a:srgbClr val="008000"/>
                          </a:solidFill>
                          <a:effectLst/>
                          <a:latin typeface="+mj-lt"/>
                          <a:hlinkClick r:id="rId3"/>
                        </a:rPr>
                        <a:t>Anonymous Inner Class</a:t>
                      </a:r>
                      <a:endParaRPr lang="en-US" sz="2400" b="0" i="0" u="none" dirty="0">
                        <a:solidFill>
                          <a:srgbClr val="000000"/>
                        </a:solidFill>
                        <a:effectLst/>
                        <a:latin typeface="+mj-lt"/>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b="0" i="0" u="none" dirty="0">
                          <a:solidFill>
                            <a:srgbClr val="000000"/>
                          </a:solidFill>
                          <a:effectLst/>
                          <a:latin typeface="+mj-lt"/>
                        </a:rPr>
                        <a:t>A class created for implementing interface or extending class. Its name is decided by the java compiler.</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265">
                <a:tc>
                  <a:txBody>
                    <a:bodyPr/>
                    <a:lstStyle/>
                    <a:p>
                      <a:pPr algn="just" fontAlgn="t"/>
                      <a:r>
                        <a:rPr lang="en-US" sz="2400" b="0" i="0" u="none" strike="noStrike" dirty="0">
                          <a:solidFill>
                            <a:srgbClr val="008000"/>
                          </a:solidFill>
                          <a:effectLst/>
                          <a:latin typeface="+mj-lt"/>
                          <a:hlinkClick r:id="rId4"/>
                        </a:rPr>
                        <a:t>Local Inner Class</a:t>
                      </a:r>
                      <a:endParaRPr lang="en-US" sz="2400" b="0" i="0" u="none" dirty="0">
                        <a:solidFill>
                          <a:srgbClr val="000000"/>
                        </a:solidFill>
                        <a:effectLst/>
                        <a:latin typeface="+mj-lt"/>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b="0" i="0" u="none" dirty="0">
                          <a:solidFill>
                            <a:srgbClr val="000000"/>
                          </a:solidFill>
                          <a:effectLst/>
                          <a:latin typeface="+mj-lt"/>
                        </a:rPr>
                        <a:t>A class created within method.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265">
                <a:tc>
                  <a:txBody>
                    <a:bodyPr/>
                    <a:lstStyle/>
                    <a:p>
                      <a:pPr algn="just" fontAlgn="t"/>
                      <a:r>
                        <a:rPr lang="en-US" sz="2400" b="0" i="0" u="none" strike="noStrike" dirty="0">
                          <a:solidFill>
                            <a:srgbClr val="008000"/>
                          </a:solidFill>
                          <a:effectLst/>
                          <a:latin typeface="+mj-lt"/>
                          <a:hlinkClick r:id="rId5"/>
                        </a:rPr>
                        <a:t>Static Nested Class</a:t>
                      </a:r>
                      <a:endParaRPr lang="en-US" sz="2400" b="0" i="0" u="none" dirty="0">
                        <a:solidFill>
                          <a:srgbClr val="000000"/>
                        </a:solidFill>
                        <a:effectLst/>
                        <a:latin typeface="+mj-lt"/>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b="0" i="0" u="none">
                          <a:solidFill>
                            <a:srgbClr val="000000"/>
                          </a:solidFill>
                          <a:effectLst/>
                          <a:latin typeface="+mj-lt"/>
                        </a:rPr>
                        <a:t>A static class created within class.</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97006">
                <a:tc>
                  <a:txBody>
                    <a:bodyPr/>
                    <a:lstStyle/>
                    <a:p>
                      <a:pPr algn="just" fontAlgn="t"/>
                      <a:r>
                        <a:rPr lang="en-US" sz="2400" b="0" i="0" u="none" strike="noStrike" dirty="0">
                          <a:solidFill>
                            <a:srgbClr val="008000"/>
                          </a:solidFill>
                          <a:effectLst/>
                          <a:latin typeface="+mj-lt"/>
                          <a:hlinkClick r:id="rId6"/>
                        </a:rPr>
                        <a:t>Nested Interface</a:t>
                      </a:r>
                      <a:endParaRPr lang="en-US" sz="2400" b="0" i="0" u="none" dirty="0">
                        <a:solidFill>
                          <a:srgbClr val="000000"/>
                        </a:solidFill>
                        <a:effectLst/>
                        <a:latin typeface="+mj-lt"/>
                      </a:endParaRP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b="0" i="0" u="none" dirty="0">
                          <a:solidFill>
                            <a:srgbClr val="000000"/>
                          </a:solidFill>
                          <a:effectLst/>
                          <a:latin typeface="+mj-lt"/>
                        </a:rPr>
                        <a:t>An interface created within class or interface.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457200" y="274638"/>
            <a:ext cx="8229600" cy="1143000"/>
          </a:xfrm>
        </p:spPr>
        <p:txBody>
          <a:bodyPr>
            <a:normAutofit fontScale="90000"/>
          </a:bodyPr>
          <a:lstStyle/>
          <a:p>
            <a:r>
              <a:rPr lang="en-US" dirty="0"/>
              <a:t>Difference between nested class and inner class in Java</a:t>
            </a:r>
          </a:p>
        </p:txBody>
      </p:sp>
      <p:sp>
        <p:nvSpPr>
          <p:cNvPr id="6" name="Slide Number Placeholder 5"/>
          <p:cNvSpPr>
            <a:spLocks noGrp="1"/>
          </p:cNvSpPr>
          <p:nvPr>
            <p:ph type="sldNum" sz="quarter" idx="12"/>
          </p:nvPr>
        </p:nvSpPr>
        <p:spPr/>
        <p:txBody>
          <a:bodyPr/>
          <a:lstStyle/>
          <a:p>
            <a:fld id="{D9361351-B25A-41F8-8520-36A9C0F4CEC3}" type="slidenum">
              <a:rPr lang="en-US" smtClean="0"/>
              <a:t>6</a:t>
            </a:fld>
            <a:endParaRPr lang="en-US"/>
          </a:p>
        </p:txBody>
      </p:sp>
    </p:spTree>
    <p:extLst>
      <p:ext uri="{BB962C8B-B14F-4D97-AF65-F5344CB8AC3E}">
        <p14:creationId xmlns:p14="http://schemas.microsoft.com/office/powerpoint/2010/main" val="214873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Member inner class</a:t>
            </a:r>
          </a:p>
        </p:txBody>
      </p:sp>
      <p:sp>
        <p:nvSpPr>
          <p:cNvPr id="4" name="Rectangle 3"/>
          <p:cNvSpPr/>
          <p:nvPr/>
        </p:nvSpPr>
        <p:spPr>
          <a:xfrm>
            <a:off x="838200" y="1600200"/>
            <a:ext cx="7848600" cy="4324261"/>
          </a:xfrm>
          <a:prstGeom prst="rect">
            <a:avLst/>
          </a:prstGeom>
        </p:spPr>
        <p:txBody>
          <a:bodyPr wrap="square">
            <a:spAutoFit/>
          </a:bodyPr>
          <a:lstStyle/>
          <a:p>
            <a:r>
              <a:rPr lang="en-US" sz="2500" dirty="0"/>
              <a:t>A non-static class that is created inside a class but outside a method is called member inner class.</a:t>
            </a:r>
          </a:p>
          <a:p>
            <a:endParaRPr lang="en-US" sz="2500" dirty="0"/>
          </a:p>
          <a:p>
            <a:r>
              <a:rPr lang="en-US" sz="2500" dirty="0"/>
              <a:t>Syntax:</a:t>
            </a:r>
          </a:p>
          <a:p>
            <a:endParaRPr lang="en-US" sz="2500" dirty="0"/>
          </a:p>
          <a:p>
            <a:r>
              <a:rPr lang="en-US" sz="2500" b="1" dirty="0"/>
              <a:t>class</a:t>
            </a:r>
            <a:r>
              <a:rPr lang="en-US" sz="2500" dirty="0"/>
              <a:t> Outer{  </a:t>
            </a:r>
          </a:p>
          <a:p>
            <a:r>
              <a:rPr lang="en-US" sz="2500" dirty="0"/>
              <a:t> //code  </a:t>
            </a:r>
          </a:p>
          <a:p>
            <a:r>
              <a:rPr lang="en-US" sz="2500" dirty="0"/>
              <a:t> </a:t>
            </a:r>
            <a:r>
              <a:rPr lang="en-US" sz="2500" b="1" dirty="0"/>
              <a:t>class</a:t>
            </a:r>
            <a:r>
              <a:rPr lang="en-US" sz="2500" dirty="0"/>
              <a:t> Inner{  </a:t>
            </a:r>
          </a:p>
          <a:p>
            <a:r>
              <a:rPr lang="en-US" sz="2500" dirty="0"/>
              <a:t>  //code  </a:t>
            </a:r>
          </a:p>
          <a:p>
            <a:r>
              <a:rPr lang="en-US" sz="2500" dirty="0"/>
              <a:t> }  </a:t>
            </a:r>
          </a:p>
          <a:p>
            <a:r>
              <a:rPr lang="en-US" sz="2500" dirty="0"/>
              <a:t>}  </a:t>
            </a:r>
          </a:p>
        </p:txBody>
      </p:sp>
      <p:sp>
        <p:nvSpPr>
          <p:cNvPr id="5" name="Slide Number Placeholder 4"/>
          <p:cNvSpPr>
            <a:spLocks noGrp="1"/>
          </p:cNvSpPr>
          <p:nvPr>
            <p:ph type="sldNum" sz="quarter" idx="12"/>
          </p:nvPr>
        </p:nvSpPr>
        <p:spPr/>
        <p:txBody>
          <a:bodyPr/>
          <a:lstStyle/>
          <a:p>
            <a:fld id="{D9361351-B25A-41F8-8520-36A9C0F4CEC3}" type="slidenum">
              <a:rPr lang="en-US" smtClean="0"/>
              <a:t>7</a:t>
            </a:fld>
            <a:endParaRPr lang="en-US"/>
          </a:p>
        </p:txBody>
      </p:sp>
    </p:spTree>
    <p:extLst>
      <p:ext uri="{BB962C8B-B14F-4D97-AF65-F5344CB8AC3E}">
        <p14:creationId xmlns:p14="http://schemas.microsoft.com/office/powerpoint/2010/main" val="24076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Java Member inner class</a:t>
            </a:r>
          </a:p>
        </p:txBody>
      </p:sp>
      <p:sp>
        <p:nvSpPr>
          <p:cNvPr id="4" name="Rectangle 3"/>
          <p:cNvSpPr/>
          <p:nvPr/>
        </p:nvSpPr>
        <p:spPr>
          <a:xfrm>
            <a:off x="935185" y="838200"/>
            <a:ext cx="7162800" cy="4154984"/>
          </a:xfrm>
          <a:prstGeom prst="rect">
            <a:avLst/>
          </a:prstGeom>
          <a:ln>
            <a:solidFill>
              <a:schemeClr val="accent1"/>
            </a:solidFill>
          </a:ln>
        </p:spPr>
        <p:txBody>
          <a:bodyPr wrap="square">
            <a:spAutoFit/>
          </a:bodyPr>
          <a:lstStyle/>
          <a:p>
            <a:r>
              <a:rPr lang="en-US" sz="2400" b="1" dirty="0"/>
              <a:t>class</a:t>
            </a:r>
            <a:r>
              <a:rPr lang="en-US" sz="2400" dirty="0"/>
              <a:t> TestMemberOuter1{  </a:t>
            </a:r>
          </a:p>
          <a:p>
            <a:r>
              <a:rPr lang="en-US" sz="2400" dirty="0"/>
              <a:t> </a:t>
            </a:r>
            <a:r>
              <a:rPr lang="en-US" sz="2400" b="1" dirty="0"/>
              <a:t>private</a:t>
            </a:r>
            <a:r>
              <a:rPr lang="en-US" sz="2400" dirty="0"/>
              <a:t> </a:t>
            </a:r>
            <a:r>
              <a:rPr lang="en-US" sz="2400" b="1" dirty="0"/>
              <a:t>int</a:t>
            </a:r>
            <a:r>
              <a:rPr lang="en-US" sz="2400" dirty="0"/>
              <a:t> data=30;  </a:t>
            </a:r>
          </a:p>
          <a:p>
            <a:r>
              <a:rPr lang="en-US" sz="2400" dirty="0"/>
              <a:t> </a:t>
            </a:r>
            <a:r>
              <a:rPr lang="en-US" sz="2400" b="1" dirty="0"/>
              <a:t>class</a:t>
            </a:r>
            <a:r>
              <a:rPr lang="en-US" sz="2400" dirty="0"/>
              <a:t> Inner{  </a:t>
            </a:r>
          </a:p>
          <a:p>
            <a:r>
              <a:rPr lang="en-US" sz="2400" dirty="0"/>
              <a:t>  </a:t>
            </a:r>
            <a:r>
              <a:rPr lang="en-US" sz="2400" b="1" dirty="0"/>
              <a:t>void</a:t>
            </a:r>
            <a:r>
              <a:rPr lang="en-US" sz="2400" dirty="0"/>
              <a:t> msg(){</a:t>
            </a:r>
            <a:r>
              <a:rPr lang="en-US" sz="2400" dirty="0" err="1"/>
              <a:t>System.out.println</a:t>
            </a:r>
            <a:r>
              <a:rPr lang="en-US" sz="2400" dirty="0"/>
              <a:t>("data is "+data);}  </a:t>
            </a:r>
          </a:p>
          <a:p>
            <a:r>
              <a:rPr lang="en-US" sz="2400" dirty="0"/>
              <a:t> }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TestMemberOuter1 </a:t>
            </a:r>
            <a:r>
              <a:rPr lang="en-US" sz="2400" dirty="0" err="1"/>
              <a:t>obj</a:t>
            </a:r>
            <a:r>
              <a:rPr lang="en-US" sz="2400" dirty="0"/>
              <a:t>=</a:t>
            </a:r>
            <a:r>
              <a:rPr lang="en-US" sz="2400" b="1" dirty="0"/>
              <a:t>new</a:t>
            </a:r>
            <a:r>
              <a:rPr lang="en-US" sz="2400" dirty="0"/>
              <a:t> TestMemberOuter1();  </a:t>
            </a:r>
          </a:p>
          <a:p>
            <a:r>
              <a:rPr lang="en-US" sz="2400" dirty="0"/>
              <a:t>  TestMemberOuter1.Inner in=</a:t>
            </a:r>
            <a:r>
              <a:rPr lang="en-US" sz="2400" dirty="0" err="1"/>
              <a:t>obj.</a:t>
            </a:r>
            <a:r>
              <a:rPr lang="en-US" sz="2400" b="1" dirty="0" err="1"/>
              <a:t>new</a:t>
            </a:r>
            <a:r>
              <a:rPr lang="en-US" sz="2400" dirty="0"/>
              <a:t> Inner();  </a:t>
            </a:r>
          </a:p>
          <a:p>
            <a:r>
              <a:rPr lang="en-US" sz="2400" dirty="0"/>
              <a:t>  in.msg();  </a:t>
            </a:r>
          </a:p>
          <a:p>
            <a:r>
              <a:rPr lang="en-US" sz="2400" dirty="0"/>
              <a:t> }  </a:t>
            </a:r>
          </a:p>
          <a:p>
            <a:r>
              <a:rPr lang="en-US" sz="2400" dirty="0"/>
              <a:t>}  </a:t>
            </a:r>
          </a:p>
        </p:txBody>
      </p:sp>
      <p:sp>
        <p:nvSpPr>
          <p:cNvPr id="5" name="Rectangle 4"/>
          <p:cNvSpPr/>
          <p:nvPr/>
        </p:nvSpPr>
        <p:spPr>
          <a:xfrm>
            <a:off x="969821" y="5105400"/>
            <a:ext cx="7162800" cy="1523494"/>
          </a:xfrm>
          <a:prstGeom prst="rect">
            <a:avLst/>
          </a:prstGeom>
          <a:ln>
            <a:solidFill>
              <a:schemeClr val="accent1"/>
            </a:solidFill>
          </a:ln>
        </p:spPr>
        <p:txBody>
          <a:bodyPr wrap="square">
            <a:spAutoFit/>
          </a:bodyPr>
          <a:lstStyle/>
          <a:p>
            <a:r>
              <a:rPr lang="en-US" sz="2300" dirty="0"/>
              <a:t>Output: </a:t>
            </a:r>
            <a:r>
              <a:rPr lang="en-US" sz="2400" dirty="0"/>
              <a:t>data is 30</a:t>
            </a:r>
          </a:p>
          <a:p>
            <a:r>
              <a:rPr lang="en-US" sz="2300" dirty="0"/>
              <a:t>In this example, we are creating </a:t>
            </a:r>
            <a:r>
              <a:rPr lang="en-US" sz="2300" b="1" dirty="0" err="1"/>
              <a:t>msg</a:t>
            </a:r>
            <a:r>
              <a:rPr lang="en-US" sz="2300" b="1" dirty="0"/>
              <a:t>() </a:t>
            </a:r>
            <a:r>
              <a:rPr lang="en-US" sz="2300" dirty="0"/>
              <a:t>method in member inner class that is accessing the </a:t>
            </a:r>
            <a:r>
              <a:rPr lang="en-US" sz="2300" b="1" dirty="0"/>
              <a:t>private data </a:t>
            </a:r>
            <a:r>
              <a:rPr lang="en-US" sz="2300" dirty="0"/>
              <a:t>member of outer class.</a:t>
            </a:r>
          </a:p>
        </p:txBody>
      </p:sp>
      <p:sp>
        <p:nvSpPr>
          <p:cNvPr id="8" name="Slide Number Placeholder 7"/>
          <p:cNvSpPr>
            <a:spLocks noGrp="1"/>
          </p:cNvSpPr>
          <p:nvPr>
            <p:ph type="sldNum" sz="quarter" idx="12"/>
          </p:nvPr>
        </p:nvSpPr>
        <p:spPr/>
        <p:txBody>
          <a:bodyPr/>
          <a:lstStyle/>
          <a:p>
            <a:fld id="{D9361351-B25A-41F8-8520-36A9C0F4CEC3}" type="slidenum">
              <a:rPr lang="en-US" smtClean="0"/>
              <a:t>8</a:t>
            </a:fld>
            <a:endParaRPr lang="en-US"/>
          </a:p>
        </p:txBody>
      </p:sp>
    </p:spTree>
    <p:extLst>
      <p:ext uri="{BB962C8B-B14F-4D97-AF65-F5344CB8AC3E}">
        <p14:creationId xmlns:p14="http://schemas.microsoft.com/office/powerpoint/2010/main" val="328282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500" b="1" dirty="0"/>
              <a:t>Internal working of Java member inner class</a:t>
            </a:r>
          </a:p>
        </p:txBody>
      </p:sp>
      <p:sp>
        <p:nvSpPr>
          <p:cNvPr id="3" name="Content Placeholder 2"/>
          <p:cNvSpPr>
            <a:spLocks noGrp="1"/>
          </p:cNvSpPr>
          <p:nvPr>
            <p:ph idx="1"/>
          </p:nvPr>
        </p:nvSpPr>
        <p:spPr/>
        <p:txBody>
          <a:bodyPr>
            <a:normAutofit/>
          </a:bodyPr>
          <a:lstStyle/>
          <a:p>
            <a:pPr algn="just"/>
            <a:r>
              <a:rPr lang="en-US" sz="2600" dirty="0"/>
              <a:t>The java compiler creates two class files in case of inner class. The class file name of inner class is "</a:t>
            </a:r>
            <a:r>
              <a:rPr lang="en-US" sz="2600" b="1" dirty="0" err="1"/>
              <a:t>Outer$Inner</a:t>
            </a:r>
            <a:r>
              <a:rPr lang="en-US" sz="2600" dirty="0"/>
              <a:t>".</a:t>
            </a:r>
          </a:p>
          <a:p>
            <a:pPr algn="just"/>
            <a:endParaRPr lang="en-US" sz="2600" dirty="0"/>
          </a:p>
          <a:p>
            <a:pPr algn="just"/>
            <a:r>
              <a:rPr lang="en-US" sz="2600" dirty="0"/>
              <a:t> If you want to instantiate inner class, you must have to create the instance of outer class. In such case, instance of inner class is created inside the instance of outer class.</a:t>
            </a:r>
          </a:p>
        </p:txBody>
      </p:sp>
      <p:sp>
        <p:nvSpPr>
          <p:cNvPr id="4" name="Slide Number Placeholder 3"/>
          <p:cNvSpPr>
            <a:spLocks noGrp="1"/>
          </p:cNvSpPr>
          <p:nvPr>
            <p:ph type="sldNum" sz="quarter" idx="12"/>
          </p:nvPr>
        </p:nvSpPr>
        <p:spPr/>
        <p:txBody>
          <a:bodyPr/>
          <a:lstStyle/>
          <a:p>
            <a:fld id="{D9361351-B25A-41F8-8520-36A9C0F4CEC3}" type="slidenum">
              <a:rPr lang="en-US" smtClean="0"/>
              <a:t>9</a:t>
            </a:fld>
            <a:endParaRPr lang="en-US"/>
          </a:p>
        </p:txBody>
      </p:sp>
    </p:spTree>
    <p:extLst>
      <p:ext uri="{BB962C8B-B14F-4D97-AF65-F5344CB8AC3E}">
        <p14:creationId xmlns:p14="http://schemas.microsoft.com/office/powerpoint/2010/main" val="305085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1173</Words>
  <Application>Microsoft Office PowerPoint</Application>
  <PresentationFormat>On-screen Show (4:3)</PresentationFormat>
  <Paragraphs>166</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Programming Language II CSE-215</vt:lpstr>
      <vt:lpstr>Java Inner Classes</vt:lpstr>
      <vt:lpstr>Syntax of Inner class</vt:lpstr>
      <vt:lpstr>Advantage of java inner classes</vt:lpstr>
      <vt:lpstr>Difference between nested class and inner class in Java</vt:lpstr>
      <vt:lpstr>Difference between nested class and inner class in Java</vt:lpstr>
      <vt:lpstr>Java Member inner class</vt:lpstr>
      <vt:lpstr>Java Member inner class</vt:lpstr>
      <vt:lpstr>Internal working of Java member inner class</vt:lpstr>
      <vt:lpstr>Java Local inner class</vt:lpstr>
      <vt:lpstr>Java Local inner class</vt:lpstr>
      <vt:lpstr>Java Local inner class</vt:lpstr>
      <vt:lpstr>Example of local inner class with local variable</vt:lpstr>
      <vt:lpstr>Java static nested class</vt:lpstr>
      <vt:lpstr>Java static nested class example with instance method</vt:lpstr>
      <vt:lpstr>Java static nested class example with static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Mohammad Abu Yousuf</cp:lastModifiedBy>
  <cp:revision>32</cp:revision>
  <dcterms:created xsi:type="dcterms:W3CDTF">2017-11-05T06:08:54Z</dcterms:created>
  <dcterms:modified xsi:type="dcterms:W3CDTF">2020-12-06T02:57:47Z</dcterms:modified>
</cp:coreProperties>
</file>