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1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86" r:id="rId19"/>
    <p:sldId id="272" r:id="rId20"/>
    <p:sldId id="287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8" r:id="rId31"/>
    <p:sldId id="289" r:id="rId32"/>
    <p:sldId id="290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4C17D-DB83-4FF6-94FC-05A57B1876F6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8CCD-4659-471A-8853-4E950B0EA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6903-6583-4CCD-8B8F-DA8ABA956B96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A04E-2862-4F47-9613-78E253E25B4C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1035-7FD1-4C9D-9C36-C5F266572AC9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2ED8-6FBF-4A97-9F1F-1154172AC258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C799-95A8-4D98-B7D6-FD79C91E3BAD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00BA-F953-4A6F-B152-EB14A06CC2EB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C3B-DDC3-4431-9582-CECEF813CEAC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39E7-2A0A-42C8-AE66-401A1A94DD10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ABC7-1F83-4085-9EE0-DF1AE387E9A3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1AA4-9F5F-4705-86F3-02C993CCE96E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80F-1CEB-406E-BBB8-BF0975B1782B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B492-34B8-42B6-8B1F-47017ACC5C73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6E61-2428-4287-BAA3-A587B4FE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Language II</a:t>
            </a:r>
            <a:br>
              <a:rPr lang="en-US" dirty="0"/>
            </a:br>
            <a:r>
              <a:rPr lang="en-US" dirty="0"/>
              <a:t>CSE-215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Prof. Dr</a:t>
            </a:r>
            <a:r>
              <a:rPr lang="en-US" dirty="0"/>
              <a:t>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Characters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b="1" dirty="0"/>
              <a:t>char in Java is not the same as char in C or C</a:t>
            </a:r>
            <a:r>
              <a:rPr lang="en-US" sz="2600" b="1" dirty="0">
                <a:solidFill>
                  <a:srgbClr val="FF0000"/>
                </a:solidFill>
              </a:rPr>
              <a:t>++. In C/C++, char is 8 bits </a:t>
            </a:r>
            <a:r>
              <a:rPr lang="en-US" sz="2600" dirty="0">
                <a:solidFill>
                  <a:srgbClr val="FF0000"/>
                </a:solidFill>
              </a:rPr>
              <a:t>wide.</a:t>
            </a:r>
            <a:r>
              <a:rPr lang="en-US" sz="2600" dirty="0"/>
              <a:t> This is </a:t>
            </a:r>
            <a:r>
              <a:rPr lang="en-US" sz="2600" i="1" dirty="0"/>
              <a:t>not the case in Java. Instead, Java uses Unicode to represent characters.</a:t>
            </a:r>
          </a:p>
          <a:p>
            <a:pPr algn="just"/>
            <a:endParaRPr lang="en-US" sz="2600" i="1" dirty="0"/>
          </a:p>
          <a:p>
            <a:pPr algn="just"/>
            <a:r>
              <a:rPr lang="en-US" sz="2600" dirty="0"/>
              <a:t>Unicode defines a fully international character set that can represent all of the characters found in all human languages. It is a unification of dozens of character sets, such as Latin, Greek, Arabic, Cyrillic, Hebrew, Katakana, Hangul, and many more. </a:t>
            </a:r>
          </a:p>
          <a:p>
            <a:pPr algn="just"/>
            <a:r>
              <a:rPr lang="en-US" sz="2600" dirty="0"/>
              <a:t>For this purpose, it requires 16 bits. Thus, in </a:t>
            </a:r>
            <a:r>
              <a:rPr lang="en-US" sz="2600" dirty="0">
                <a:solidFill>
                  <a:srgbClr val="FF0000"/>
                </a:solidFill>
              </a:rPr>
              <a:t>Java </a:t>
            </a:r>
            <a:r>
              <a:rPr lang="en-US" sz="2600" b="1" dirty="0">
                <a:solidFill>
                  <a:srgbClr val="FF0000"/>
                </a:solidFill>
              </a:rPr>
              <a:t>char is a 16-bit type. The range of a char </a:t>
            </a:r>
            <a:r>
              <a:rPr lang="en-US" sz="2600" dirty="0">
                <a:solidFill>
                  <a:srgbClr val="FF0000"/>
                </a:solidFill>
              </a:rPr>
              <a:t>is 0 to 65,536</a:t>
            </a:r>
            <a:r>
              <a:rPr lang="en-US" sz="2600" dirty="0"/>
              <a:t>. There are no negative </a:t>
            </a:r>
            <a:r>
              <a:rPr lang="en-US" sz="2600" b="1" dirty="0"/>
              <a:t>chars.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Here is a program that demonstrates </a:t>
            </a:r>
            <a:r>
              <a:rPr lang="en-US" sz="2600" b="1" dirty="0"/>
              <a:t>char variables:</a:t>
            </a:r>
            <a:endParaRPr 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966178" cy="32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429000" y="6019800"/>
            <a:ext cx="2047355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200" dirty="0"/>
              <a:t>ch1 and ch2: X 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Characters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Notice that </a:t>
            </a:r>
            <a:r>
              <a:rPr lang="en-US" sz="2600" b="1" dirty="0"/>
              <a:t>ch1 is assigned the value 88, which is the ASCII (and Unicode) value that </a:t>
            </a:r>
            <a:r>
              <a:rPr lang="en-US" sz="2600" dirty="0"/>
              <a:t>corresponds to the letter </a:t>
            </a:r>
            <a:r>
              <a:rPr lang="en-US" sz="2600" i="1" dirty="0"/>
              <a:t>X. As mentioned, the ASCII character set occupies the first 127 </a:t>
            </a:r>
            <a:r>
              <a:rPr lang="en-US" sz="2600" dirty="0"/>
              <a:t>values in the Unicode character set.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352800"/>
            <a:ext cx="6124575" cy="33672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934200" y="4495800"/>
            <a:ext cx="1905000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ch1 contains X</a:t>
            </a:r>
          </a:p>
          <a:p>
            <a:r>
              <a:rPr lang="en-US" sz="2200" dirty="0"/>
              <a:t>ch1 is now 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Characters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Booleans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58644"/>
            <a:ext cx="8148637" cy="57158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Output of previous program: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2362200"/>
            <a:ext cx="22098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b is false</a:t>
            </a:r>
          </a:p>
          <a:p>
            <a:r>
              <a:rPr lang="en-US" sz="2400" dirty="0"/>
              <a:t>b is true</a:t>
            </a:r>
          </a:p>
          <a:p>
            <a:r>
              <a:rPr lang="en-US" sz="2400" dirty="0"/>
              <a:t>This is executed.</a:t>
            </a:r>
          </a:p>
          <a:p>
            <a:r>
              <a:rPr lang="en-US" sz="2400" dirty="0"/>
              <a:t>10 &gt; 9 is true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Booleans</a:t>
            </a:r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Arrays:</a:t>
            </a:r>
          </a:p>
          <a:p>
            <a:r>
              <a:rPr lang="en-US" sz="2600" dirty="0"/>
              <a:t>The general form of a one dimensional array declaration is:</a:t>
            </a:r>
          </a:p>
          <a:p>
            <a:pPr>
              <a:buNone/>
            </a:pPr>
            <a:r>
              <a:rPr lang="en-US" sz="2600" i="1" dirty="0"/>
              <a:t>			</a:t>
            </a:r>
            <a:r>
              <a:rPr lang="en-US" sz="2800" dirty="0" err="1"/>
              <a:t>dataType</a:t>
            </a:r>
            <a:r>
              <a:rPr lang="en-US" sz="2800" dirty="0"/>
              <a:t>[] </a:t>
            </a:r>
            <a:r>
              <a:rPr lang="en-US" sz="2800" dirty="0" err="1"/>
              <a:t>arr</a:t>
            </a:r>
            <a:r>
              <a:rPr lang="en-US" sz="2800" dirty="0"/>
              <a:t>; (or)  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dataType</a:t>
            </a:r>
            <a:r>
              <a:rPr lang="en-US" sz="2800" dirty="0"/>
              <a:t> []</a:t>
            </a:r>
            <a:r>
              <a:rPr lang="en-US" sz="2800" dirty="0" err="1"/>
              <a:t>arr</a:t>
            </a:r>
            <a:r>
              <a:rPr lang="en-US" sz="2800" dirty="0"/>
              <a:t>; (or)  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dataType</a:t>
            </a:r>
            <a:r>
              <a:rPr lang="en-US" sz="2800" dirty="0"/>
              <a:t> </a:t>
            </a:r>
            <a:r>
              <a:rPr lang="en-US" sz="2800" dirty="0" err="1"/>
              <a:t>arr</a:t>
            </a:r>
            <a:r>
              <a:rPr lang="en-US" sz="2800" dirty="0"/>
              <a:t>[];  </a:t>
            </a:r>
          </a:p>
          <a:p>
            <a:pPr>
              <a:buNone/>
            </a:pPr>
            <a:endParaRPr lang="en-US" sz="2600" i="1" dirty="0"/>
          </a:p>
          <a:p>
            <a:pPr>
              <a:buNone/>
            </a:pPr>
            <a:r>
              <a:rPr lang="en-US" sz="2600" dirty="0"/>
              <a:t>			Example: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month_days</a:t>
            </a:r>
            <a:r>
              <a:rPr lang="en-US" sz="2600" dirty="0"/>
              <a:t>[];</a:t>
            </a:r>
          </a:p>
          <a:p>
            <a:r>
              <a:rPr lang="en-US" sz="2600" b="1" dirty="0"/>
              <a:t>new is a special </a:t>
            </a:r>
            <a:r>
              <a:rPr lang="en-US" sz="2600" dirty="0"/>
              <a:t>operator that allocates memory.</a:t>
            </a:r>
          </a:p>
          <a:p>
            <a:r>
              <a:rPr lang="en-US" sz="2600" dirty="0"/>
              <a:t>The general form of </a:t>
            </a:r>
            <a:r>
              <a:rPr lang="en-US" sz="2600" b="1" dirty="0"/>
              <a:t>new </a:t>
            </a:r>
            <a:r>
              <a:rPr lang="en-US" sz="2600" dirty="0"/>
              <a:t>as it applies to one</a:t>
            </a:r>
            <a:r>
              <a:rPr lang="en-US" sz="2600" b="1" dirty="0"/>
              <a:t>-dimensional </a:t>
            </a:r>
            <a:r>
              <a:rPr lang="en-US" sz="2600" dirty="0"/>
              <a:t>arrays appears as follows:</a:t>
            </a:r>
          </a:p>
          <a:p>
            <a:pPr>
              <a:buNone/>
            </a:pPr>
            <a:r>
              <a:rPr lang="en-US" sz="2600" i="1" dirty="0"/>
              <a:t>			array-</a:t>
            </a:r>
            <a:r>
              <a:rPr lang="en-US" sz="2600" i="1" dirty="0" err="1"/>
              <a:t>var</a:t>
            </a:r>
            <a:r>
              <a:rPr lang="en-US" sz="2600" i="1" dirty="0"/>
              <a:t> = new type [size];</a:t>
            </a:r>
          </a:p>
          <a:p>
            <a:pPr>
              <a:buNone/>
            </a:pPr>
            <a:r>
              <a:rPr lang="en-US" sz="2600" i="1" dirty="0"/>
              <a:t>			</a:t>
            </a:r>
            <a:r>
              <a:rPr lang="en-US" sz="2600" dirty="0"/>
              <a:t>Example: </a:t>
            </a:r>
            <a:r>
              <a:rPr lang="en-US" sz="2800" dirty="0" err="1"/>
              <a:t>month_days</a:t>
            </a:r>
            <a:r>
              <a:rPr lang="en-US" sz="2800" dirty="0"/>
              <a:t> = new </a:t>
            </a:r>
            <a:r>
              <a:rPr lang="en-US" sz="2800" dirty="0" err="1"/>
              <a:t>int</a:t>
            </a:r>
            <a:r>
              <a:rPr lang="en-US" sz="2800" dirty="0"/>
              <a:t>[12];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It is possible to combine the declaration of the array variable with the allocation of the array itself, as shown here:</a:t>
            </a:r>
          </a:p>
          <a:p>
            <a:pPr algn="just">
              <a:buNone/>
            </a:pPr>
            <a:r>
              <a:rPr lang="en-US" sz="2600" dirty="0"/>
              <a:t>			</a:t>
            </a:r>
            <a:r>
              <a:rPr lang="en-US" sz="2600" dirty="0" err="1"/>
              <a:t>int</a:t>
            </a:r>
            <a:r>
              <a:rPr lang="en-US" sz="2600" dirty="0"/>
              <a:t>  </a:t>
            </a:r>
            <a:r>
              <a:rPr lang="en-US" sz="2600" dirty="0" err="1"/>
              <a:t>month_days</a:t>
            </a:r>
            <a:r>
              <a:rPr lang="en-US" sz="2600" dirty="0"/>
              <a:t>[] = new </a:t>
            </a:r>
            <a:r>
              <a:rPr lang="en-US" sz="2600" dirty="0" err="1"/>
              <a:t>int</a:t>
            </a:r>
            <a:r>
              <a:rPr lang="en-US" sz="2600" dirty="0"/>
              <a:t>[12];</a:t>
            </a:r>
          </a:p>
          <a:p>
            <a:pPr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This is the way that you will normally see it done in professionally written Java programs.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Let’s review: </a:t>
            </a:r>
            <a:r>
              <a:rPr lang="en-US" sz="2600" dirty="0"/>
              <a:t>Obtaining an array is a </a:t>
            </a:r>
            <a:r>
              <a:rPr lang="en-US" sz="2600" dirty="0">
                <a:solidFill>
                  <a:srgbClr val="FF0000"/>
                </a:solidFill>
              </a:rPr>
              <a:t>two-step process</a:t>
            </a:r>
            <a:r>
              <a:rPr lang="en-US" sz="2600" dirty="0"/>
              <a:t>. First, you must declare a variable of the desired array type. Second, you must allocate the memory that will hold the array, using </a:t>
            </a:r>
            <a:r>
              <a:rPr lang="en-US" sz="2600" b="1" dirty="0"/>
              <a:t>new, and assign it to the array variable. Thus, in Java all arrays are </a:t>
            </a:r>
            <a:r>
              <a:rPr lang="en-US" sz="2600" dirty="0"/>
              <a:t>dynamically allocated.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Arrays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295400"/>
            <a:ext cx="7848600" cy="5170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class</a:t>
            </a:r>
            <a:r>
              <a:rPr lang="en-US" sz="2200" dirty="0"/>
              <a:t> </a:t>
            </a:r>
            <a:r>
              <a:rPr lang="en-US" sz="2200" dirty="0" err="1"/>
              <a:t>Testarray</a:t>
            </a:r>
            <a:r>
              <a:rPr lang="en-US" sz="2200" dirty="0"/>
              <a:t>{  </a:t>
            </a:r>
          </a:p>
          <a:p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 </a:t>
            </a:r>
            <a:r>
              <a:rPr lang="en-US" sz="2200" dirty="0" err="1"/>
              <a:t>args</a:t>
            </a:r>
            <a:r>
              <a:rPr lang="en-US" sz="2200" dirty="0"/>
              <a:t>[]){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b="1" dirty="0" err="1"/>
              <a:t>int</a:t>
            </a:r>
            <a:r>
              <a:rPr lang="en-US" sz="2200" dirty="0"/>
              <a:t> a[]=</a:t>
            </a:r>
            <a:r>
              <a:rPr lang="en-US" sz="2200" b="1" dirty="0"/>
              <a:t>new</a:t>
            </a:r>
            <a:r>
              <a:rPr lang="en-US" sz="2200" dirty="0"/>
              <a:t> </a:t>
            </a:r>
            <a:r>
              <a:rPr lang="en-US" sz="2200" b="1" dirty="0" err="1"/>
              <a:t>int</a:t>
            </a:r>
            <a:r>
              <a:rPr lang="en-US" sz="2200" dirty="0"/>
              <a:t>[5];//declaration and instantiation  </a:t>
            </a:r>
          </a:p>
          <a:p>
            <a:r>
              <a:rPr lang="en-US" sz="2200" dirty="0"/>
              <a:t>a[0]=10;//initialization  </a:t>
            </a:r>
          </a:p>
          <a:p>
            <a:r>
              <a:rPr lang="en-US" sz="2200" dirty="0"/>
              <a:t>a[1]=20;  </a:t>
            </a:r>
          </a:p>
          <a:p>
            <a:r>
              <a:rPr lang="en-US" sz="2200" dirty="0"/>
              <a:t>a[2]=70;  </a:t>
            </a:r>
          </a:p>
          <a:p>
            <a:r>
              <a:rPr lang="en-US" sz="2200" dirty="0"/>
              <a:t>a[3]=40;  </a:t>
            </a:r>
          </a:p>
          <a:p>
            <a:r>
              <a:rPr lang="en-US" sz="2200" dirty="0"/>
              <a:t>a[4]=50;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dirty="0"/>
              <a:t>//printing array  </a:t>
            </a:r>
          </a:p>
          <a:p>
            <a:r>
              <a:rPr lang="en-US" sz="2200" b="1" dirty="0"/>
              <a:t>for</a:t>
            </a:r>
            <a:r>
              <a:rPr lang="en-US" sz="2200" dirty="0"/>
              <a:t>(</a:t>
            </a:r>
            <a:r>
              <a:rPr lang="en-US" sz="2200" b="1" dirty="0" err="1"/>
              <a:t>int</a:t>
            </a:r>
            <a:r>
              <a:rPr lang="en-US" sz="2200" dirty="0"/>
              <a:t> i=0;i&lt;</a:t>
            </a:r>
            <a:r>
              <a:rPr lang="en-US" sz="2200" dirty="0" err="1"/>
              <a:t>a.length;i</a:t>
            </a:r>
            <a:r>
              <a:rPr lang="en-US" sz="2200" dirty="0"/>
              <a:t>++)//length is the property of array  </a:t>
            </a:r>
          </a:p>
          <a:p>
            <a:r>
              <a:rPr lang="en-US" sz="2200" dirty="0" err="1"/>
              <a:t>System.out.println</a:t>
            </a:r>
            <a:r>
              <a:rPr lang="en-US" sz="2200" dirty="0"/>
              <a:t>(a[i]);  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} 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Passing Array to method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166843"/>
            <a:ext cx="5257800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class</a:t>
            </a:r>
            <a:r>
              <a:rPr lang="en-US" sz="2200" dirty="0"/>
              <a:t> Testarray2{  </a:t>
            </a:r>
          </a:p>
          <a:p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min(</a:t>
            </a:r>
            <a:r>
              <a:rPr lang="en-US" sz="2200" b="1" dirty="0" err="1"/>
              <a:t>int</a:t>
            </a:r>
            <a:r>
              <a:rPr lang="en-US" sz="2200" dirty="0"/>
              <a:t> </a:t>
            </a:r>
            <a:r>
              <a:rPr lang="en-US" sz="2200" dirty="0" err="1"/>
              <a:t>arr</a:t>
            </a:r>
            <a:r>
              <a:rPr lang="en-US" sz="2200" dirty="0"/>
              <a:t>[]){  </a:t>
            </a:r>
          </a:p>
          <a:p>
            <a:r>
              <a:rPr lang="en-US" sz="2200" b="1" dirty="0"/>
              <a:t>    </a:t>
            </a:r>
            <a:r>
              <a:rPr lang="en-US" sz="2200" b="1" dirty="0" err="1"/>
              <a:t>int</a:t>
            </a:r>
            <a:r>
              <a:rPr lang="en-US" sz="2200" dirty="0"/>
              <a:t> min=</a:t>
            </a:r>
            <a:r>
              <a:rPr lang="en-US" sz="2200" dirty="0" err="1"/>
              <a:t>arr</a:t>
            </a:r>
            <a:r>
              <a:rPr lang="en-US" sz="2200" dirty="0"/>
              <a:t>[0];  </a:t>
            </a:r>
          </a:p>
          <a:p>
            <a:r>
              <a:rPr lang="en-US" sz="2200" b="1" dirty="0"/>
              <a:t>    for</a:t>
            </a:r>
            <a:r>
              <a:rPr lang="en-US" sz="2200" dirty="0"/>
              <a:t>(</a:t>
            </a:r>
            <a:r>
              <a:rPr lang="en-US" sz="2200" b="1" dirty="0" err="1"/>
              <a:t>int</a:t>
            </a:r>
            <a:r>
              <a:rPr lang="en-US" sz="2200" dirty="0"/>
              <a:t> i=1;i&lt;</a:t>
            </a:r>
            <a:r>
              <a:rPr lang="en-US" sz="2200" dirty="0" err="1"/>
              <a:t>arr.length;i</a:t>
            </a:r>
            <a:r>
              <a:rPr lang="en-US" sz="2200" dirty="0"/>
              <a:t>++)  </a:t>
            </a:r>
          </a:p>
          <a:p>
            <a:r>
              <a:rPr lang="en-US" sz="2200" dirty="0"/>
              <a:t>    </a:t>
            </a:r>
            <a:r>
              <a:rPr lang="en-US" sz="2200" b="1" dirty="0"/>
              <a:t>if</a:t>
            </a:r>
            <a:r>
              <a:rPr lang="en-US" sz="2200" dirty="0"/>
              <a:t>(min&gt;</a:t>
            </a:r>
            <a:r>
              <a:rPr lang="en-US" sz="2200" dirty="0" err="1"/>
              <a:t>arr</a:t>
            </a:r>
            <a:r>
              <a:rPr lang="en-US" sz="2200" dirty="0"/>
              <a:t>[i])  </a:t>
            </a:r>
          </a:p>
          <a:p>
            <a:r>
              <a:rPr lang="en-US" sz="2200" dirty="0"/>
              <a:t>    min=</a:t>
            </a:r>
            <a:r>
              <a:rPr lang="en-US" sz="2200" dirty="0" err="1"/>
              <a:t>arr</a:t>
            </a:r>
            <a:r>
              <a:rPr lang="en-US" sz="2200" dirty="0"/>
              <a:t>[i];  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(min);  </a:t>
            </a:r>
          </a:p>
          <a:p>
            <a:r>
              <a:rPr lang="en-US" sz="2200" dirty="0"/>
              <a:t>}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 </a:t>
            </a:r>
            <a:r>
              <a:rPr lang="en-US" sz="2200" dirty="0" err="1"/>
              <a:t>args</a:t>
            </a:r>
            <a:r>
              <a:rPr lang="en-US" sz="2200" dirty="0"/>
              <a:t>[]){  </a:t>
            </a:r>
          </a:p>
          <a:p>
            <a:r>
              <a:rPr lang="en-US" sz="2200" b="1" dirty="0"/>
              <a:t>     </a:t>
            </a:r>
            <a:r>
              <a:rPr lang="en-US" sz="2200" b="1" dirty="0" err="1"/>
              <a:t>int</a:t>
            </a:r>
            <a:r>
              <a:rPr lang="en-US" sz="2200" dirty="0"/>
              <a:t> a[]={33,3,4,5};  </a:t>
            </a:r>
          </a:p>
          <a:p>
            <a:r>
              <a:rPr lang="en-US" sz="2200" dirty="0"/>
              <a:t>     min(a);//passing array to method  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} 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2900" y="6248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3</a:t>
            </a:r>
          </a:p>
        </p:txBody>
      </p:sp>
    </p:spTree>
    <p:extLst>
      <p:ext uri="{BB962C8B-B14F-4D97-AF65-F5344CB8AC3E}">
        <p14:creationId xmlns:p14="http://schemas.microsoft.com/office/powerpoint/2010/main" val="1929964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Multidimensional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/>
              <a:t>Multidimensional Arrays:</a:t>
            </a:r>
          </a:p>
          <a:p>
            <a:pPr algn="just"/>
            <a:r>
              <a:rPr lang="en-US" sz="2500" dirty="0"/>
              <a:t>In Java, </a:t>
            </a:r>
            <a:r>
              <a:rPr lang="en-US" sz="2500" i="1" dirty="0"/>
              <a:t>multidimensional arrays are actually arrays of arrays.</a:t>
            </a:r>
          </a:p>
          <a:p>
            <a:pPr algn="just"/>
            <a:r>
              <a:rPr lang="en-US" sz="2500" dirty="0"/>
              <a:t>To declare a multidimensional array variable, specify each additional index using another set of square brackets. </a:t>
            </a:r>
          </a:p>
          <a:p>
            <a:pPr algn="just"/>
            <a:r>
              <a:rPr lang="en-US" sz="2500" dirty="0"/>
              <a:t>For example, the following declares a two-dimensional array variable called </a:t>
            </a:r>
            <a:r>
              <a:rPr lang="en-US" sz="2500" b="1" dirty="0" err="1"/>
              <a:t>twoD</a:t>
            </a:r>
            <a:r>
              <a:rPr lang="en-US" sz="2500" b="1" dirty="0"/>
              <a:t>: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dataType</a:t>
            </a:r>
            <a:r>
              <a:rPr lang="en-US" sz="2500" dirty="0"/>
              <a:t>[][] </a:t>
            </a:r>
            <a:r>
              <a:rPr lang="en-US" sz="2500" dirty="0" err="1"/>
              <a:t>arrayRefVar</a:t>
            </a:r>
            <a:r>
              <a:rPr lang="en-US" sz="2500" dirty="0"/>
              <a:t>; (or)  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dataType</a:t>
            </a:r>
            <a:r>
              <a:rPr lang="en-US" sz="2500" dirty="0"/>
              <a:t> [][]</a:t>
            </a:r>
            <a:r>
              <a:rPr lang="en-US" sz="2500" dirty="0" err="1"/>
              <a:t>arrayRefVar</a:t>
            </a:r>
            <a:r>
              <a:rPr lang="en-US" sz="2500" dirty="0"/>
              <a:t>; (or)  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dataType</a:t>
            </a:r>
            <a:r>
              <a:rPr lang="en-US" sz="2500" dirty="0"/>
              <a:t> </a:t>
            </a:r>
            <a:r>
              <a:rPr lang="en-US" sz="2500" dirty="0" err="1"/>
              <a:t>arrayRefVar</a:t>
            </a:r>
            <a:r>
              <a:rPr lang="en-US" sz="2500" dirty="0"/>
              <a:t>[][]; (or)  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dataType</a:t>
            </a:r>
            <a:r>
              <a:rPr lang="en-US" sz="2500" dirty="0"/>
              <a:t> []</a:t>
            </a:r>
            <a:r>
              <a:rPr lang="en-US" sz="2500" dirty="0" err="1"/>
              <a:t>arrayRefVar</a:t>
            </a:r>
            <a:r>
              <a:rPr lang="en-US" sz="2500" dirty="0"/>
              <a:t>[];   </a:t>
            </a:r>
          </a:p>
          <a:p>
            <a:pPr lvl="1" algn="just"/>
            <a:r>
              <a:rPr lang="en-US" sz="2100" b="1" dirty="0"/>
              <a:t>Example:</a:t>
            </a:r>
          </a:p>
          <a:p>
            <a:pPr algn="just">
              <a:buNone/>
            </a:pPr>
            <a:r>
              <a:rPr lang="en-US" sz="2500" dirty="0"/>
              <a:t>			</a:t>
            </a:r>
            <a:r>
              <a:rPr lang="en-US" sz="2500" dirty="0" err="1"/>
              <a:t>int</a:t>
            </a:r>
            <a:r>
              <a:rPr lang="en-US" sz="2500" dirty="0"/>
              <a:t>  </a:t>
            </a:r>
            <a:r>
              <a:rPr lang="en-US" sz="2500" dirty="0" err="1"/>
              <a:t>twoD</a:t>
            </a:r>
            <a:r>
              <a:rPr lang="en-US" sz="2500" dirty="0"/>
              <a:t>[][] = new  </a:t>
            </a:r>
            <a:r>
              <a:rPr lang="en-US" sz="2500" dirty="0" err="1"/>
              <a:t>int</a:t>
            </a:r>
            <a:r>
              <a:rPr lang="en-US" sz="2500" dirty="0"/>
              <a:t>[4][5];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b="1" dirty="0"/>
              <a:t>Data Types, Variables, and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1182329"/>
            <a:ext cx="4953000" cy="5170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class</a:t>
            </a:r>
            <a:r>
              <a:rPr lang="en-US" sz="2200" dirty="0"/>
              <a:t> Testarray3{  </a:t>
            </a:r>
          </a:p>
          <a:p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 </a:t>
            </a:r>
            <a:r>
              <a:rPr lang="en-US" sz="2200" dirty="0" err="1"/>
              <a:t>args</a:t>
            </a:r>
            <a:r>
              <a:rPr lang="en-US" sz="2200" dirty="0"/>
              <a:t>[]){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dirty="0"/>
              <a:t>//declaring and initializing 2D array  </a:t>
            </a:r>
          </a:p>
          <a:p>
            <a:r>
              <a:rPr lang="en-US" sz="2200" b="1" dirty="0" err="1"/>
              <a:t>int</a:t>
            </a:r>
            <a:r>
              <a:rPr lang="en-US" sz="2200" dirty="0"/>
              <a:t> </a:t>
            </a:r>
            <a:r>
              <a:rPr lang="en-US" sz="2200" dirty="0" err="1"/>
              <a:t>arr</a:t>
            </a:r>
            <a:r>
              <a:rPr lang="en-US" sz="2200" dirty="0"/>
              <a:t>[][]={{1,2,3},{2,4,5},{4,4,5}};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dirty="0"/>
              <a:t>//printing 2D array  </a:t>
            </a:r>
          </a:p>
          <a:p>
            <a:r>
              <a:rPr lang="en-US" sz="2200" b="1" dirty="0"/>
              <a:t>for</a:t>
            </a:r>
            <a:r>
              <a:rPr lang="en-US" sz="2200" dirty="0"/>
              <a:t>(</a:t>
            </a:r>
            <a:r>
              <a:rPr lang="en-US" sz="2200" b="1" dirty="0" err="1"/>
              <a:t>int</a:t>
            </a:r>
            <a:r>
              <a:rPr lang="en-US" sz="2200" dirty="0"/>
              <a:t> i=0;i&lt;3;i++){  </a:t>
            </a:r>
          </a:p>
          <a:p>
            <a:r>
              <a:rPr lang="en-US" sz="2200" dirty="0"/>
              <a:t> </a:t>
            </a:r>
            <a:r>
              <a:rPr lang="en-US" sz="2200" b="1" dirty="0"/>
              <a:t>for</a:t>
            </a:r>
            <a:r>
              <a:rPr lang="en-US" sz="2200" dirty="0"/>
              <a:t>(</a:t>
            </a:r>
            <a:r>
              <a:rPr lang="en-US" sz="2200" b="1" dirty="0" err="1"/>
              <a:t>int</a:t>
            </a:r>
            <a:r>
              <a:rPr lang="en-US" sz="2200" dirty="0"/>
              <a:t> j=0;j&lt;3;j++){  </a:t>
            </a:r>
          </a:p>
          <a:p>
            <a:r>
              <a:rPr lang="en-US" sz="2200" dirty="0"/>
              <a:t>   </a:t>
            </a:r>
            <a:r>
              <a:rPr lang="en-US" sz="2200" dirty="0" err="1"/>
              <a:t>System.out.print</a:t>
            </a:r>
            <a:r>
              <a:rPr lang="en-US" sz="2200" dirty="0"/>
              <a:t>(</a:t>
            </a:r>
            <a:r>
              <a:rPr lang="en-US" sz="2200" dirty="0" err="1"/>
              <a:t>arr</a:t>
            </a:r>
            <a:r>
              <a:rPr lang="en-US" sz="2200" dirty="0"/>
              <a:t>[i][j]+" ");  </a:t>
            </a:r>
          </a:p>
          <a:p>
            <a:r>
              <a:rPr lang="en-US" sz="2200" dirty="0"/>
              <a:t> }  </a:t>
            </a:r>
          </a:p>
          <a:p>
            <a:r>
              <a:rPr lang="en-US" sz="2200" dirty="0"/>
              <a:t> </a:t>
            </a:r>
            <a:r>
              <a:rPr lang="en-US" sz="2200" dirty="0" err="1"/>
              <a:t>System.out.println</a:t>
            </a:r>
            <a:r>
              <a:rPr lang="en-US" sz="2200" dirty="0"/>
              <a:t>();  </a:t>
            </a:r>
          </a:p>
          <a:p>
            <a:r>
              <a:rPr lang="en-US" sz="2200" dirty="0"/>
              <a:t>}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dirty="0"/>
              <a:t>}} 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Multidimensional Arrays</a:t>
            </a:r>
            <a:endParaRPr lang="en-US" sz="36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781800" y="2828934"/>
            <a:ext cx="1828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Output:1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2 3                2 4 5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4 4 5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00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Example: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1381124"/>
            <a:ext cx="5524500" cy="50329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2228" y="3505200"/>
            <a:ext cx="2286000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0 1 2 3 4</a:t>
            </a:r>
          </a:p>
          <a:p>
            <a:r>
              <a:rPr lang="en-US" sz="2200" dirty="0"/>
              <a:t>5 6 7 8 9</a:t>
            </a:r>
          </a:p>
          <a:p>
            <a:r>
              <a:rPr lang="en-US" sz="2200" dirty="0"/>
              <a:t>10 11 12 13 14</a:t>
            </a:r>
          </a:p>
          <a:p>
            <a:r>
              <a:rPr lang="en-US" sz="2200" dirty="0"/>
              <a:t>15 16 17 18 19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Multidimensional Arrays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When you allocate memory for a multidimensional array, you need only specify the memory for the first (leftmost) dimension. </a:t>
            </a:r>
          </a:p>
          <a:p>
            <a:pPr algn="just"/>
            <a:r>
              <a:rPr lang="en-US" sz="2600" dirty="0"/>
              <a:t>You can allocate the remaining dimensions separately.</a:t>
            </a:r>
          </a:p>
          <a:p>
            <a:pPr algn="just"/>
            <a:r>
              <a:rPr lang="en-US" sz="2600" dirty="0"/>
              <a:t>For example, this following code allocates memory for the first dimension of </a:t>
            </a:r>
            <a:r>
              <a:rPr lang="en-US" sz="2600" b="1" dirty="0" err="1"/>
              <a:t>twoD</a:t>
            </a:r>
            <a:r>
              <a:rPr lang="en-US" sz="2600" b="1" dirty="0"/>
              <a:t> when it is declared. It allocates the second dimension manually.</a:t>
            </a:r>
            <a:endParaRPr lang="en-US" sz="2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800600"/>
            <a:ext cx="4679201" cy="1647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Multidimensional Arrays</a:t>
            </a:r>
            <a:endParaRPr 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548562" cy="519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Multidimensional Arrays</a:t>
            </a:r>
            <a:endParaRPr lang="en-US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when you allocate dimensions manually, you do not need to allocate the same number of elements for each dimension.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Since multidimensional arrays are actually arrays of arrays, the length of each array is under your control. For example, the following program creates a two dimensional array in which the sizes of the second dimension are unequal: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Multidimensional Arrays</a:t>
            </a:r>
            <a:endParaRPr lang="en-US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622" y="228600"/>
            <a:ext cx="7150178" cy="404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096" y="4343400"/>
            <a:ext cx="606824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895600"/>
            <a:ext cx="1295400" cy="121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The array created by this program looks like this: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use of uneven (or irregular) multidimensional arrays may not be appropriate for many applications, because it runs contrary to what people expect to find when a multidimensional array is encountered. However, irregular arrays can be used effectively in some situations.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350562"/>
            <a:ext cx="3733800" cy="29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Multidimensional Arrays</a:t>
            </a:r>
            <a:endParaRPr lang="en-US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300" dirty="0"/>
              <a:t>It is possible to initialize multidimensional arrays. To do so, simply enclose each dimension’s initializer within its own set of curly braces. The following program creates a matrix where each element contains the product of the row and column indexes.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24" y="2435940"/>
            <a:ext cx="5448300" cy="432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916" y="3881130"/>
            <a:ext cx="2396981" cy="9956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Multidimensional Arrays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6512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Alternative Array Declaration Syntax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is a second form that may be used to declare an array:</a:t>
            </a:r>
          </a:p>
          <a:p>
            <a:pPr marL="0" indent="0">
              <a:buNone/>
            </a:pPr>
            <a:r>
              <a:rPr lang="en-US" i="1" dirty="0"/>
              <a:t>			</a:t>
            </a:r>
            <a:r>
              <a:rPr lang="en-US" i="1" dirty="0">
                <a:solidFill>
                  <a:srgbClr val="FF0000"/>
                </a:solidFill>
              </a:rPr>
              <a:t>type</a:t>
            </a:r>
            <a:r>
              <a:rPr lang="en-US" dirty="0">
                <a:solidFill>
                  <a:srgbClr val="FF0000"/>
                </a:solidFill>
              </a:rPr>
              <a:t>[ ] </a:t>
            </a:r>
            <a:r>
              <a:rPr lang="en-US" i="1" dirty="0" err="1">
                <a:solidFill>
                  <a:srgbClr val="FF0000"/>
                </a:solidFill>
              </a:rPr>
              <a:t>var</a:t>
            </a:r>
            <a:r>
              <a:rPr lang="en-US" i="1" dirty="0">
                <a:solidFill>
                  <a:srgbClr val="FF0000"/>
                </a:solidFill>
              </a:rPr>
              <a:t>-name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Here, the square brackets follow the type </a:t>
            </a:r>
            <a:r>
              <a:rPr lang="en-US" dirty="0" err="1"/>
              <a:t>speci</a:t>
            </a:r>
            <a:r>
              <a:rPr lang="en-US" dirty="0"/>
              <a:t>􀉹</a:t>
            </a:r>
            <a:r>
              <a:rPr lang="en-US" dirty="0" err="1"/>
              <a:t>er</a:t>
            </a:r>
            <a:r>
              <a:rPr lang="en-US" dirty="0"/>
              <a:t>, and not the name of the array variable. </a:t>
            </a:r>
          </a:p>
          <a:p>
            <a:endParaRPr lang="en-US" dirty="0"/>
          </a:p>
          <a:p>
            <a:r>
              <a:rPr lang="en-US" dirty="0"/>
              <a:t>For example, the following two declarations are equivalent: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al[ ] = new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[3];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 ] a2 = new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[3];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following declarations are also equivalent: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char twod1[ ][ ] = new char[3][4];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char[ ][ ] twod2 = new char[3][4];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58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500" dirty="0"/>
              <a:t>This alternative declaration form offers convenience when declaring several arrays at the same time. For example,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int</a:t>
            </a:r>
            <a:r>
              <a:rPr lang="en-US" sz="2500" dirty="0"/>
              <a:t>[] </a:t>
            </a:r>
            <a:r>
              <a:rPr lang="en-US" sz="2500" dirty="0" err="1"/>
              <a:t>nums</a:t>
            </a:r>
            <a:r>
              <a:rPr lang="en-US" sz="2500" dirty="0"/>
              <a:t>, nums2, nums3; // create three arrays</a:t>
            </a:r>
          </a:p>
          <a:p>
            <a:endParaRPr lang="en-US" sz="2500" dirty="0"/>
          </a:p>
          <a:p>
            <a:r>
              <a:rPr lang="en-US" sz="2500" dirty="0"/>
              <a:t>creates three array variables of type </a:t>
            </a:r>
            <a:r>
              <a:rPr lang="en-US" sz="2500" b="1" dirty="0"/>
              <a:t>int</a:t>
            </a:r>
            <a:r>
              <a:rPr lang="en-US" sz="2500" dirty="0"/>
              <a:t>. It is the same as writing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dirty="0" err="1"/>
              <a:t>nums</a:t>
            </a:r>
            <a:r>
              <a:rPr lang="en-US" sz="2500" dirty="0"/>
              <a:t>[], nums2[], nums3[]; // create three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Alternative Array Declaration Syntax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258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400" dirty="0"/>
              <a:t>In java, there are two types of data types</a:t>
            </a:r>
          </a:p>
          <a:p>
            <a:pPr lvl="1"/>
            <a:r>
              <a:rPr lang="en-US" sz="2000" dirty="0"/>
              <a:t>primitive data types</a:t>
            </a:r>
          </a:p>
          <a:p>
            <a:pPr lvl="1"/>
            <a:r>
              <a:rPr lang="en-US" sz="2000" dirty="0"/>
              <a:t>non-primitive data types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7638"/>
            <a:ext cx="6853237" cy="525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the class name of java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1447800"/>
          </a:xfrm>
        </p:spPr>
        <p:txBody>
          <a:bodyPr>
            <a:normAutofit/>
          </a:bodyPr>
          <a:lstStyle/>
          <a:p>
            <a:r>
              <a:rPr lang="en-US" sz="2600" dirty="0"/>
              <a:t>In java, array is an object. For array object, an proxy class is created whose name can be obtained by </a:t>
            </a:r>
            <a:r>
              <a:rPr lang="en-US" sz="2600" b="1" dirty="0" err="1"/>
              <a:t>getClass</a:t>
            </a:r>
            <a:r>
              <a:rPr lang="en-US" sz="2600" b="1" dirty="0"/>
              <a:t>().</a:t>
            </a:r>
            <a:r>
              <a:rPr lang="en-US" sz="2600" b="1" dirty="0" err="1"/>
              <a:t>getName</a:t>
            </a:r>
            <a:r>
              <a:rPr lang="en-US" sz="2600" b="1" dirty="0"/>
              <a:t>() </a:t>
            </a:r>
            <a:r>
              <a:rPr lang="en-US" sz="2600" dirty="0"/>
              <a:t>method on the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6058" y="2766045"/>
            <a:ext cx="4572000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200" b="1" dirty="0"/>
              <a:t>class</a:t>
            </a:r>
            <a:r>
              <a:rPr lang="en-US" sz="2200" dirty="0"/>
              <a:t> Testarray4{  </a:t>
            </a:r>
          </a:p>
          <a:p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 </a:t>
            </a:r>
            <a:r>
              <a:rPr lang="en-US" sz="2200" dirty="0" err="1"/>
              <a:t>args</a:t>
            </a:r>
            <a:r>
              <a:rPr lang="en-US" sz="2200" dirty="0"/>
              <a:t>[]){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b="1" dirty="0" err="1"/>
              <a:t>int</a:t>
            </a:r>
            <a:r>
              <a:rPr lang="en-US" sz="2200" dirty="0"/>
              <a:t> </a:t>
            </a:r>
            <a:r>
              <a:rPr lang="en-US" sz="2200" dirty="0" err="1"/>
              <a:t>arr</a:t>
            </a:r>
            <a:r>
              <a:rPr lang="en-US" sz="2200" dirty="0"/>
              <a:t>[]={4,4,5};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dirty="0"/>
              <a:t>Class c=</a:t>
            </a:r>
            <a:r>
              <a:rPr lang="en-US" sz="2200" dirty="0" err="1"/>
              <a:t>arr.getClass</a:t>
            </a:r>
            <a:r>
              <a:rPr lang="en-US" sz="2200" dirty="0"/>
              <a:t>();  </a:t>
            </a:r>
          </a:p>
          <a:p>
            <a:r>
              <a:rPr lang="en-US" sz="2200" dirty="0"/>
              <a:t>String name=</a:t>
            </a:r>
            <a:r>
              <a:rPr lang="en-US" sz="2200" dirty="0" err="1"/>
              <a:t>c.getName</a:t>
            </a:r>
            <a:r>
              <a:rPr lang="en-US" sz="2200" dirty="0"/>
              <a:t>();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dirty="0" err="1"/>
              <a:t>System.out.println</a:t>
            </a:r>
            <a:r>
              <a:rPr lang="en-US" sz="2200" dirty="0"/>
              <a:t>(name);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dirty="0"/>
              <a:t>}}  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10400" y="4457837"/>
            <a:ext cx="137160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Output: I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839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Call by value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" y="1219200"/>
            <a:ext cx="3429000" cy="45259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US" sz="2600" b="1" dirty="0"/>
              <a:t>There is only call by value in java, not call by reference. </a:t>
            </a:r>
          </a:p>
          <a:p>
            <a:pPr algn="just"/>
            <a:r>
              <a:rPr lang="en-US" sz="2600" dirty="0"/>
              <a:t>If we call a method passing a value, it is known as call by value. The changes being done in the called method, is not affected in the calling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1732" y="1219200"/>
            <a:ext cx="5486400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class</a:t>
            </a:r>
            <a:r>
              <a:rPr lang="en-US" sz="2100" dirty="0"/>
              <a:t> Operation{  </a:t>
            </a:r>
          </a:p>
          <a:p>
            <a:r>
              <a:rPr lang="en-US" sz="2100" dirty="0"/>
              <a:t> </a:t>
            </a:r>
            <a:r>
              <a:rPr lang="en-US" sz="2100" b="1" dirty="0" err="1"/>
              <a:t>int</a:t>
            </a:r>
            <a:r>
              <a:rPr lang="en-US" sz="2100" dirty="0"/>
              <a:t> data=50;  </a:t>
            </a:r>
          </a:p>
          <a:p>
            <a:r>
              <a:rPr lang="en-US" sz="2100" dirty="0"/>
              <a:t> </a:t>
            </a:r>
            <a:r>
              <a:rPr lang="en-US" sz="2100" b="1" dirty="0"/>
              <a:t>void</a:t>
            </a:r>
            <a:r>
              <a:rPr lang="en-US" sz="2100" dirty="0"/>
              <a:t> change(</a:t>
            </a:r>
            <a:r>
              <a:rPr lang="en-US" sz="2100" b="1" dirty="0" err="1"/>
              <a:t>int</a:t>
            </a:r>
            <a:r>
              <a:rPr lang="en-US" sz="2100" dirty="0"/>
              <a:t> data){  </a:t>
            </a:r>
          </a:p>
          <a:p>
            <a:r>
              <a:rPr lang="en-US" sz="2100" dirty="0"/>
              <a:t> data=data+100;//changes will be in the local variable only  </a:t>
            </a:r>
          </a:p>
          <a:p>
            <a:r>
              <a:rPr lang="en-US" sz="2100" dirty="0"/>
              <a:t> }  </a:t>
            </a:r>
          </a:p>
          <a:p>
            <a:r>
              <a:rPr lang="en-US" sz="2100" dirty="0"/>
              <a:t> </a:t>
            </a:r>
            <a:r>
              <a:rPr lang="en-US" sz="2100" b="1" dirty="0"/>
              <a:t>public</a:t>
            </a:r>
            <a:r>
              <a:rPr lang="en-US" sz="2100" dirty="0"/>
              <a:t> </a:t>
            </a:r>
            <a:r>
              <a:rPr lang="en-US" sz="2100" b="1" dirty="0"/>
              <a:t>static</a:t>
            </a:r>
            <a:r>
              <a:rPr lang="en-US" sz="2100" dirty="0"/>
              <a:t> </a:t>
            </a:r>
            <a:r>
              <a:rPr lang="en-US" sz="2100" b="1" dirty="0"/>
              <a:t>void</a:t>
            </a:r>
            <a:r>
              <a:rPr lang="en-US" sz="2100" dirty="0"/>
              <a:t> main(String </a:t>
            </a:r>
            <a:r>
              <a:rPr lang="en-US" sz="2100" dirty="0" err="1"/>
              <a:t>args</a:t>
            </a:r>
            <a:r>
              <a:rPr lang="en-US" sz="2100" dirty="0"/>
              <a:t>[]){  </a:t>
            </a:r>
          </a:p>
          <a:p>
            <a:r>
              <a:rPr lang="en-US" sz="2100" dirty="0"/>
              <a:t>   Operation op=</a:t>
            </a:r>
            <a:r>
              <a:rPr lang="en-US" sz="2100" b="1" dirty="0"/>
              <a:t>new</a:t>
            </a:r>
            <a:r>
              <a:rPr lang="en-US" sz="2100" dirty="0"/>
              <a:t> Operation();  </a:t>
            </a:r>
          </a:p>
          <a:p>
            <a:r>
              <a:rPr lang="en-US" sz="2100" dirty="0"/>
              <a:t>   </a:t>
            </a:r>
            <a:r>
              <a:rPr lang="en-US" sz="2100" dirty="0" err="1"/>
              <a:t>System.out.println</a:t>
            </a:r>
            <a:r>
              <a:rPr lang="en-US" sz="2100" dirty="0"/>
              <a:t>("before change "+</a:t>
            </a:r>
            <a:r>
              <a:rPr lang="en-US" sz="2100" dirty="0" err="1"/>
              <a:t>op.data</a:t>
            </a:r>
            <a:r>
              <a:rPr lang="en-US" sz="2100" dirty="0"/>
              <a:t>); </a:t>
            </a:r>
          </a:p>
          <a:p>
            <a:r>
              <a:rPr lang="en-US" sz="2100" dirty="0"/>
              <a:t>   </a:t>
            </a:r>
            <a:r>
              <a:rPr lang="en-US" sz="2100" dirty="0" err="1"/>
              <a:t>op.change</a:t>
            </a:r>
            <a:r>
              <a:rPr lang="en-US" sz="2100" dirty="0"/>
              <a:t>(500);  </a:t>
            </a:r>
          </a:p>
          <a:p>
            <a:r>
              <a:rPr lang="en-US" sz="2100" dirty="0"/>
              <a:t>   </a:t>
            </a:r>
            <a:r>
              <a:rPr lang="en-US" sz="2100" dirty="0" err="1"/>
              <a:t>System.out.println</a:t>
            </a:r>
            <a:r>
              <a:rPr lang="en-US" sz="2100" dirty="0"/>
              <a:t>("after change "+</a:t>
            </a:r>
            <a:r>
              <a:rPr lang="en-US" sz="2100" dirty="0" err="1"/>
              <a:t>op.data</a:t>
            </a:r>
            <a:r>
              <a:rPr lang="en-US" sz="2100" dirty="0"/>
              <a:t>);  </a:t>
            </a:r>
          </a:p>
          <a:p>
            <a:r>
              <a:rPr lang="en-US" sz="2100" dirty="0"/>
              <a:t> }  </a:t>
            </a:r>
          </a:p>
          <a:p>
            <a:r>
              <a:rPr lang="en-US" sz="2100" dirty="0"/>
              <a:t>}  </a:t>
            </a:r>
          </a:p>
          <a:p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>
            <a:off x="4504401" y="6004417"/>
            <a:ext cx="356173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In case of call by value original value is not changed.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5842835"/>
            <a:ext cx="2818584" cy="969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Output: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before change 50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after change 50 </a:t>
            </a:r>
            <a:endParaRPr kumimoji="0" 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65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576" y="612844"/>
            <a:ext cx="5638800" cy="5847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class</a:t>
            </a:r>
            <a:r>
              <a:rPr lang="en-US" sz="2200" dirty="0"/>
              <a:t> Operation2{  </a:t>
            </a:r>
          </a:p>
          <a:p>
            <a:r>
              <a:rPr lang="en-US" sz="2200" dirty="0"/>
              <a:t> </a:t>
            </a:r>
            <a:r>
              <a:rPr lang="en-US" sz="2200" b="1" dirty="0" err="1"/>
              <a:t>int</a:t>
            </a:r>
            <a:r>
              <a:rPr lang="en-US" sz="2200" dirty="0"/>
              <a:t> data=50;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change(Operation2 op){  </a:t>
            </a:r>
          </a:p>
          <a:p>
            <a:r>
              <a:rPr lang="en-US" sz="2200" dirty="0"/>
              <a:t> </a:t>
            </a:r>
            <a:r>
              <a:rPr lang="en-US" sz="2200" dirty="0" err="1"/>
              <a:t>op.data</a:t>
            </a:r>
            <a:r>
              <a:rPr lang="en-US" sz="2200" dirty="0"/>
              <a:t>=op.data+100;//changes will be in the instance variable  </a:t>
            </a:r>
          </a:p>
          <a:p>
            <a:r>
              <a:rPr lang="en-US" sz="2200" dirty="0"/>
              <a:t> }  </a:t>
            </a:r>
          </a:p>
          <a:p>
            <a:r>
              <a:rPr lang="en-US" sz="2200" dirty="0"/>
              <a:t> </a:t>
            </a:r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 </a:t>
            </a:r>
            <a:r>
              <a:rPr lang="en-US" sz="2200" dirty="0" err="1"/>
              <a:t>args</a:t>
            </a:r>
            <a:r>
              <a:rPr lang="en-US" sz="2200" dirty="0"/>
              <a:t>[]){  </a:t>
            </a:r>
          </a:p>
          <a:p>
            <a:r>
              <a:rPr lang="en-US" sz="2200" dirty="0"/>
              <a:t>   Operation2 op=</a:t>
            </a:r>
            <a:r>
              <a:rPr lang="en-US" sz="2200" b="1" dirty="0"/>
              <a:t>new</a:t>
            </a:r>
            <a:r>
              <a:rPr lang="en-US" sz="2200" dirty="0"/>
              <a:t> Operation2();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dirty="0"/>
              <a:t>   </a:t>
            </a:r>
            <a:r>
              <a:rPr lang="en-US" sz="2200" dirty="0" err="1"/>
              <a:t>System.out.println</a:t>
            </a:r>
            <a:r>
              <a:rPr lang="en-US" sz="2200" dirty="0"/>
              <a:t>("before change "+</a:t>
            </a:r>
            <a:r>
              <a:rPr lang="en-US" sz="2200" dirty="0" err="1"/>
              <a:t>op.data</a:t>
            </a:r>
            <a:r>
              <a:rPr lang="en-US" sz="2200" dirty="0"/>
              <a:t>);  </a:t>
            </a:r>
          </a:p>
          <a:p>
            <a:r>
              <a:rPr lang="en-US" sz="2200" dirty="0"/>
              <a:t>   </a:t>
            </a:r>
            <a:r>
              <a:rPr lang="en-US" sz="2200" dirty="0" err="1"/>
              <a:t>op.change</a:t>
            </a:r>
            <a:r>
              <a:rPr lang="en-US" sz="2200" dirty="0"/>
              <a:t>(op);//passing object  </a:t>
            </a:r>
          </a:p>
          <a:p>
            <a:r>
              <a:rPr lang="en-US" sz="2200" dirty="0"/>
              <a:t>   </a:t>
            </a:r>
            <a:r>
              <a:rPr lang="en-US" sz="2200" dirty="0" err="1"/>
              <a:t>System.out.println</a:t>
            </a:r>
            <a:r>
              <a:rPr lang="en-US" sz="2200" dirty="0"/>
              <a:t>("after change "+</a:t>
            </a:r>
            <a:r>
              <a:rPr lang="en-US" sz="2200" dirty="0" err="1"/>
              <a:t>op.data</a:t>
            </a:r>
            <a:r>
              <a:rPr lang="en-US" sz="2200" dirty="0"/>
              <a:t>);  </a:t>
            </a:r>
          </a:p>
          <a:p>
            <a:r>
              <a:rPr lang="en-US" sz="2200" dirty="0"/>
              <a:t>  </a:t>
            </a:r>
          </a:p>
          <a:p>
            <a:r>
              <a:rPr lang="en-US" sz="2200" dirty="0"/>
              <a:t> }  </a:t>
            </a:r>
          </a:p>
          <a:p>
            <a:r>
              <a:rPr lang="en-US" sz="2200" dirty="0"/>
              <a:t>}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1503465"/>
            <a:ext cx="3048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In case of call by reference original value is changed if we made changes in the called method. </a:t>
            </a:r>
          </a:p>
          <a:p>
            <a:pPr algn="just"/>
            <a:endParaRPr lang="en-US" sz="2100" dirty="0"/>
          </a:p>
          <a:p>
            <a:pPr algn="just"/>
            <a:r>
              <a:rPr lang="en-US" sz="2100" dirty="0"/>
              <a:t>If we pass object in place of any primitive value, original value will be changed. In this example we are passing object as a value.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0566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Call by reference in java</a:t>
            </a:r>
          </a:p>
        </p:txBody>
      </p:sp>
    </p:spTree>
    <p:extLst>
      <p:ext uri="{BB962C8B-B14F-4D97-AF65-F5344CB8AC3E}">
        <p14:creationId xmlns:p14="http://schemas.microsoft.com/office/powerpoint/2010/main" val="1071612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Few Words About 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b="1" dirty="0"/>
              <a:t>String </a:t>
            </a:r>
            <a:r>
              <a:rPr lang="en-US" sz="2600" dirty="0"/>
              <a:t>type is used to declare string variables. You can also declare arrays of strings. A quoted string constant can be assigned to a </a:t>
            </a:r>
            <a:r>
              <a:rPr lang="en-US" sz="2600" b="1" dirty="0"/>
              <a:t>String </a:t>
            </a:r>
            <a:r>
              <a:rPr lang="en-US" sz="2600" dirty="0"/>
              <a:t>variable.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Here, </a:t>
            </a:r>
            <a:r>
              <a:rPr lang="en-US" sz="2600" b="1" dirty="0" err="1"/>
              <a:t>str</a:t>
            </a:r>
            <a:r>
              <a:rPr lang="en-US" sz="2600" b="1" dirty="0"/>
              <a:t> </a:t>
            </a:r>
            <a:r>
              <a:rPr lang="en-US" sz="2600" dirty="0"/>
              <a:t>is an object of type </a:t>
            </a:r>
            <a:r>
              <a:rPr lang="en-US" sz="2600" b="1" dirty="0"/>
              <a:t>String</a:t>
            </a:r>
            <a:r>
              <a:rPr lang="en-US" sz="2600" dirty="0"/>
              <a:t>. It is assigned the string “this is a test”.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52258"/>
            <a:ext cx="4572000" cy="77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856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953000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Java defines eight </a:t>
            </a:r>
            <a:r>
              <a:rPr lang="en-US" sz="2500" i="1" dirty="0"/>
              <a:t>primitive types of data: </a:t>
            </a:r>
            <a:r>
              <a:rPr lang="en-US" sz="2500" i="1" dirty="0">
                <a:solidFill>
                  <a:srgbClr val="FF0000"/>
                </a:solidFill>
              </a:rPr>
              <a:t>byte, short, </a:t>
            </a:r>
            <a:r>
              <a:rPr lang="en-US" sz="2500" i="1" dirty="0" err="1">
                <a:solidFill>
                  <a:srgbClr val="FF0000"/>
                </a:solidFill>
              </a:rPr>
              <a:t>int</a:t>
            </a:r>
            <a:r>
              <a:rPr lang="en-US" sz="2500" i="1" dirty="0">
                <a:solidFill>
                  <a:srgbClr val="FF0000"/>
                </a:solidFill>
              </a:rPr>
              <a:t>, long, char, float, double, </a:t>
            </a:r>
            <a:r>
              <a:rPr lang="en-US" sz="2500" dirty="0">
                <a:solidFill>
                  <a:srgbClr val="FF0000"/>
                </a:solidFill>
              </a:rPr>
              <a:t>and </a:t>
            </a:r>
            <a:r>
              <a:rPr lang="en-US" sz="2500" dirty="0" err="1">
                <a:solidFill>
                  <a:srgbClr val="FF0000"/>
                </a:solidFill>
              </a:rPr>
              <a:t>boolean</a:t>
            </a:r>
            <a:r>
              <a:rPr lang="en-US" sz="2500" dirty="0"/>
              <a:t>. The primitive types are also commonly referred to as </a:t>
            </a:r>
            <a:r>
              <a:rPr lang="en-US" sz="2500" i="1" dirty="0"/>
              <a:t>simple types</a:t>
            </a:r>
            <a:r>
              <a:rPr lang="en-US" sz="2500" dirty="0"/>
              <a:t>. These can be put in </a:t>
            </a:r>
            <a:r>
              <a:rPr lang="en-US" sz="2500" dirty="0">
                <a:solidFill>
                  <a:srgbClr val="FF0000"/>
                </a:solidFill>
              </a:rPr>
              <a:t>four groups</a:t>
            </a:r>
            <a:r>
              <a:rPr lang="en-US" sz="2500" dirty="0"/>
              <a:t>:</a:t>
            </a:r>
          </a:p>
          <a:p>
            <a:pPr lvl="1" algn="just"/>
            <a:r>
              <a:rPr lang="en-US" sz="2500" dirty="0"/>
              <a:t>Integers This group includes </a:t>
            </a:r>
            <a:r>
              <a:rPr lang="en-US" sz="2500" dirty="0">
                <a:solidFill>
                  <a:srgbClr val="FF0000"/>
                </a:solidFill>
              </a:rPr>
              <a:t>byte, short, </a:t>
            </a:r>
            <a:r>
              <a:rPr lang="en-US" sz="2500" dirty="0" err="1">
                <a:solidFill>
                  <a:srgbClr val="FF0000"/>
                </a:solidFill>
              </a:rPr>
              <a:t>int</a:t>
            </a:r>
            <a:r>
              <a:rPr lang="en-US" sz="2500" dirty="0">
                <a:solidFill>
                  <a:srgbClr val="FF0000"/>
                </a:solidFill>
              </a:rPr>
              <a:t>, and long</a:t>
            </a:r>
            <a:r>
              <a:rPr lang="en-US" sz="2500" dirty="0"/>
              <a:t>, which are for whole-valued signed numbers.</a:t>
            </a:r>
          </a:p>
          <a:p>
            <a:pPr lvl="1" algn="just"/>
            <a:r>
              <a:rPr lang="en-US" sz="2500" dirty="0"/>
              <a:t>Floating-point numbers This group includes </a:t>
            </a:r>
            <a:r>
              <a:rPr lang="en-US" sz="2500" dirty="0">
                <a:solidFill>
                  <a:srgbClr val="FF0000"/>
                </a:solidFill>
              </a:rPr>
              <a:t>float and double</a:t>
            </a:r>
            <a:r>
              <a:rPr lang="en-US" sz="2500" dirty="0"/>
              <a:t>, which represent numbers with fractional precision.</a:t>
            </a:r>
          </a:p>
          <a:p>
            <a:pPr lvl="1" algn="just"/>
            <a:r>
              <a:rPr lang="en-US" sz="2500" dirty="0"/>
              <a:t>Characters This group includes char, which represents symbols in a character set, like letters and numbers.</a:t>
            </a:r>
          </a:p>
          <a:p>
            <a:pPr lvl="1" algn="just"/>
            <a:r>
              <a:rPr lang="en-US" sz="2500" dirty="0"/>
              <a:t>Boolean This group includes </a:t>
            </a:r>
            <a:r>
              <a:rPr lang="en-US" sz="2500" dirty="0" err="1"/>
              <a:t>boolean</a:t>
            </a:r>
            <a:r>
              <a:rPr lang="en-US" sz="2500" dirty="0"/>
              <a:t>, which is a special type for representing true/false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Integers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Java defines four integer types: </a:t>
            </a:r>
            <a:r>
              <a:rPr lang="en-US" sz="2600" b="1" dirty="0"/>
              <a:t>byte, short, </a:t>
            </a:r>
            <a:r>
              <a:rPr lang="en-US" sz="2600" b="1" dirty="0" err="1"/>
              <a:t>int</a:t>
            </a:r>
            <a:r>
              <a:rPr lang="en-US" sz="2600" b="1" dirty="0"/>
              <a:t>, and long. All of these are signed, </a:t>
            </a:r>
            <a:r>
              <a:rPr lang="en-US" sz="2600" dirty="0"/>
              <a:t>positive and negative values.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8665104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byte:</a:t>
            </a:r>
          </a:p>
          <a:p>
            <a:pPr algn="just"/>
            <a:r>
              <a:rPr lang="en-US" sz="2600" dirty="0"/>
              <a:t>The smallest integer type is </a:t>
            </a:r>
            <a:r>
              <a:rPr lang="en-US" sz="2600" b="1" dirty="0"/>
              <a:t>byte. This is a signed 8-bit type that has a range from −128 </a:t>
            </a:r>
            <a:r>
              <a:rPr lang="en-US" sz="2600" dirty="0"/>
              <a:t>to 127.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Byte variables are declared by use of the </a:t>
            </a:r>
            <a:r>
              <a:rPr lang="en-US" sz="2600" b="1" dirty="0"/>
              <a:t>byte keyword. For example, the following </a:t>
            </a:r>
            <a:r>
              <a:rPr lang="en-US" sz="2600" dirty="0"/>
              <a:t>declares two </a:t>
            </a:r>
            <a:r>
              <a:rPr lang="en-US" sz="2600" b="1" dirty="0"/>
              <a:t>byte variables called b and c:</a:t>
            </a:r>
          </a:p>
          <a:p>
            <a:pPr algn="just">
              <a:buNone/>
            </a:pPr>
            <a:r>
              <a:rPr lang="en-US" sz="2600" dirty="0"/>
              <a:t>				byte  b, 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Integers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short:</a:t>
            </a:r>
          </a:p>
          <a:p>
            <a:pPr algn="just"/>
            <a:r>
              <a:rPr lang="en-US" sz="2600" b="1" dirty="0"/>
              <a:t>short is a signed 16-bit type. It has a range from −32,768 to 32,767. It is probably the </a:t>
            </a:r>
            <a:r>
              <a:rPr lang="en-US" sz="2600" dirty="0"/>
              <a:t>least-used Java type. Here are some examples of </a:t>
            </a:r>
            <a:r>
              <a:rPr lang="en-US" sz="2600" b="1" dirty="0"/>
              <a:t>short variable declarations:</a:t>
            </a:r>
          </a:p>
          <a:p>
            <a:pPr algn="just">
              <a:buNone/>
            </a:pPr>
            <a:r>
              <a:rPr lang="en-US" sz="2600" dirty="0"/>
              <a:t>				short  s;</a:t>
            </a:r>
          </a:p>
          <a:p>
            <a:pPr algn="just">
              <a:buNone/>
            </a:pPr>
            <a:r>
              <a:rPr lang="en-US" sz="2600" dirty="0"/>
              <a:t>				short  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Integers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long:</a:t>
            </a:r>
          </a:p>
          <a:p>
            <a:pPr algn="just"/>
            <a:r>
              <a:rPr lang="en-US" sz="2600" b="1" dirty="0"/>
              <a:t>long is a signed 64-bit type and is useful for those occasions where an </a:t>
            </a:r>
            <a:r>
              <a:rPr lang="en-US" sz="2600" b="1" dirty="0" err="1"/>
              <a:t>int</a:t>
            </a:r>
            <a:r>
              <a:rPr lang="en-US" sz="2600" b="1" dirty="0"/>
              <a:t> type is not </a:t>
            </a:r>
            <a:r>
              <a:rPr lang="en-US" sz="2600" dirty="0"/>
              <a:t>large enough to hold the desired value.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For example, the following is a program that computes the number of miles that light will travel in a specified number of days:</a:t>
            </a:r>
            <a:endParaRPr lang="en-US" sz="2600" b="1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Integers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077200" cy="608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09800" y="5791200"/>
            <a:ext cx="4038600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In 1000 days light will travel about 16070400000000 miles.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6E61-2428-4287-BAA3-A587B4FE485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2087</Words>
  <Application>Microsoft Office PowerPoint</Application>
  <PresentationFormat>On-screen Show (4:3)</PresentationFormat>
  <Paragraphs>268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Arial Unicode MS</vt:lpstr>
      <vt:lpstr>Calibri</vt:lpstr>
      <vt:lpstr>Office Theme</vt:lpstr>
      <vt:lpstr>Programming Language II CSE-215</vt:lpstr>
      <vt:lpstr>Data Types, Variables, and Arrays</vt:lpstr>
      <vt:lpstr>PowerPoint Presentation</vt:lpstr>
      <vt:lpstr>PowerPoint Presentation</vt:lpstr>
      <vt:lpstr>Integers</vt:lpstr>
      <vt:lpstr>Integers</vt:lpstr>
      <vt:lpstr>Integers</vt:lpstr>
      <vt:lpstr>Integers</vt:lpstr>
      <vt:lpstr>PowerPoint Presentation</vt:lpstr>
      <vt:lpstr>Characters</vt:lpstr>
      <vt:lpstr>Characters</vt:lpstr>
      <vt:lpstr>Characters</vt:lpstr>
      <vt:lpstr>Booleans</vt:lpstr>
      <vt:lpstr>Booleans</vt:lpstr>
      <vt:lpstr>Arrays</vt:lpstr>
      <vt:lpstr>Arrays</vt:lpstr>
      <vt:lpstr>Arrays</vt:lpstr>
      <vt:lpstr>Passing Array to method in java</vt:lpstr>
      <vt:lpstr>Multidimensional Arrays</vt:lpstr>
      <vt:lpstr>Multidimensional Arrays</vt:lpstr>
      <vt:lpstr>Multidimensional Arrays</vt:lpstr>
      <vt:lpstr>Multidimensional Arrays</vt:lpstr>
      <vt:lpstr>Multidimensional Arrays</vt:lpstr>
      <vt:lpstr>Multidimensional Arrays</vt:lpstr>
      <vt:lpstr>PowerPoint Presentation</vt:lpstr>
      <vt:lpstr>Multidimensional Arrays</vt:lpstr>
      <vt:lpstr>Multidimensional Arrays</vt:lpstr>
      <vt:lpstr>Alternative Array Declaration Syntax</vt:lpstr>
      <vt:lpstr>Alternative Array Declaration Syntax</vt:lpstr>
      <vt:lpstr>What is the class name of java array?</vt:lpstr>
      <vt:lpstr>Call by value in java</vt:lpstr>
      <vt:lpstr>Call by reference in java</vt:lpstr>
      <vt:lpstr>A Few Words About Strings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Mohammad Abu Yousuf</cp:lastModifiedBy>
  <cp:revision>44</cp:revision>
  <dcterms:created xsi:type="dcterms:W3CDTF">2016-09-03T17:04:07Z</dcterms:created>
  <dcterms:modified xsi:type="dcterms:W3CDTF">2022-02-06T05:14:21Z</dcterms:modified>
</cp:coreProperties>
</file>