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8" r:id="rId2"/>
    <p:sldId id="258" r:id="rId3"/>
    <p:sldId id="259" r:id="rId4"/>
    <p:sldId id="260" r:id="rId5"/>
    <p:sldId id="261" r:id="rId6"/>
    <p:sldId id="262" r:id="rId7"/>
    <p:sldId id="270" r:id="rId8"/>
    <p:sldId id="271" r:id="rId9"/>
    <p:sldId id="286" r:id="rId10"/>
    <p:sldId id="287" r:id="rId11"/>
    <p:sldId id="288" r:id="rId12"/>
    <p:sldId id="289" r:id="rId13"/>
    <p:sldId id="290" r:id="rId14"/>
    <p:sldId id="291" r:id="rId15"/>
    <p:sldId id="284" r:id="rId16"/>
    <p:sldId id="292" r:id="rId17"/>
    <p:sldId id="293" r:id="rId18"/>
    <p:sldId id="272" r:id="rId19"/>
    <p:sldId id="285" r:id="rId20"/>
    <p:sldId id="279" r:id="rId21"/>
    <p:sldId id="280" r:id="rId22"/>
    <p:sldId id="281" r:id="rId23"/>
    <p:sldId id="282" r:id="rId24"/>
    <p:sldId id="283" r:id="rId25"/>
    <p:sldId id="274" r:id="rId26"/>
    <p:sldId id="263" r:id="rId27"/>
    <p:sldId id="264" r:id="rId28"/>
    <p:sldId id="265" r:id="rId29"/>
    <p:sldId id="295" r:id="rId30"/>
    <p:sldId id="268" r:id="rId31"/>
    <p:sldId id="296" r:id="rId32"/>
    <p:sldId id="297" r:id="rId33"/>
    <p:sldId id="266" r:id="rId34"/>
    <p:sldId id="275" r:id="rId35"/>
    <p:sldId id="276" r:id="rId36"/>
    <p:sldId id="277" r:id="rId37"/>
    <p:sldId id="278"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0451CB-B9DB-4122-A5CF-428A87178530}" type="datetimeFigureOut">
              <a:rPr lang="en-US" smtClean="0"/>
              <a:t>6/4/2021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9B1D16-AFCD-42E4-A1DC-25B7646CC85D}" type="slidenum">
              <a:rPr lang="en-US" smtClean="0"/>
              <a:t>‹#›</a:t>
            </a:fld>
            <a:endParaRPr lang="en-US"/>
          </a:p>
        </p:txBody>
      </p:sp>
    </p:spTree>
    <p:extLst>
      <p:ext uri="{BB962C8B-B14F-4D97-AF65-F5344CB8AC3E}">
        <p14:creationId xmlns:p14="http://schemas.microsoft.com/office/powerpoint/2010/main" val="225670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21AF1F-0CED-4D00-B35F-87A574DE2BD0}"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5D7CB-FFB9-4B29-B1C7-835924AAFD82}"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0F420E-0F4E-433D-A95F-83EF804E84AE}"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2E6DC7-D11E-4A69-B538-4A99CAEAC622}"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4BF487-E7C8-4551-94CA-4289C52325E6}" type="datetime1">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02416-62B4-4C36-B78F-E58D129B5898}"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B74EE1-39FD-4B60-A83B-5B57040CB10A}" type="datetime1">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F2C522-7FE8-423B-86A5-DAC4ABE9E57B}" type="datetime1">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A6729-B94C-4456-9945-A3CD969AB69A}" type="datetime1">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45629F-245F-486F-8E13-D5478A6A2D78}"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F3583-6420-464D-8107-6A4665F2FC33}" type="datetime1">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B19CB4-F452-469C-9D08-4A4C590539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ECD96-7A2A-4D46-88F6-57CDCCFB86F8}" type="datetime1">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19CB4-F452-469C-9D08-4A4C590539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Language II</a:t>
            </a:r>
            <a:br>
              <a:rPr lang="en-US" dirty="0"/>
            </a:br>
            <a:r>
              <a:rPr lang="en-US" dirty="0"/>
              <a:t>CSE-215</a:t>
            </a:r>
          </a:p>
        </p:txBody>
      </p:sp>
      <p:sp>
        <p:nvSpPr>
          <p:cNvPr id="3" name="Subtitle 2"/>
          <p:cNvSpPr>
            <a:spLocks noGrp="1"/>
          </p:cNvSpPr>
          <p:nvPr>
            <p:ph type="subTitle" idx="1"/>
          </p:nvPr>
        </p:nvSpPr>
        <p:spPr/>
        <p:txBody>
          <a:bodyPr/>
          <a:lstStyle/>
          <a:p>
            <a:r>
              <a:rPr lang="en-US"/>
              <a:t>Prof. Dr</a:t>
            </a:r>
            <a:r>
              <a:rPr lang="en-US" dirty="0"/>
              <a:t>. Mohammad Abu </a:t>
            </a:r>
            <a:r>
              <a:rPr lang="en-US" dirty="0" err="1"/>
              <a:t>Yousuf</a:t>
            </a:r>
            <a:endParaRPr lang="en-US" dirty="0"/>
          </a:p>
          <a:p>
            <a:r>
              <a:rPr lang="en-US" dirty="0"/>
              <a:t>yousuf@juniv.edu</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extLst>
      <p:ext uri="{BB962C8B-B14F-4D97-AF65-F5344CB8AC3E}">
        <p14:creationId xmlns:p14="http://schemas.microsoft.com/office/powerpoint/2010/main" val="1683656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1: Bitwise OR</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434137" cy="264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32" y="4648200"/>
            <a:ext cx="5427072"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FB19CB4-F452-469C-9D08-4A4C59053914}" type="slidenum">
              <a:rPr lang="en-US" smtClean="0"/>
              <a:t>10</a:t>
            </a:fld>
            <a:endParaRPr lang="en-US"/>
          </a:p>
        </p:txBody>
      </p:sp>
    </p:spTree>
    <p:extLst>
      <p:ext uri="{BB962C8B-B14F-4D97-AF65-F5344CB8AC3E}">
        <p14:creationId xmlns:p14="http://schemas.microsoft.com/office/powerpoint/2010/main" val="47764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AND</a:t>
            </a:r>
            <a:endParaRPr lang="en-US" dirty="0"/>
          </a:p>
        </p:txBody>
      </p:sp>
      <p:sp>
        <p:nvSpPr>
          <p:cNvPr id="4" name="Rectangle 1"/>
          <p:cNvSpPr>
            <a:spLocks noChangeArrowheads="1"/>
          </p:cNvSpPr>
          <p:nvPr/>
        </p:nvSpPr>
        <p:spPr bwMode="auto">
          <a:xfrm>
            <a:off x="61449" y="1447800"/>
            <a:ext cx="8915400" cy="523856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28566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Bitwise AND is a binary operator (operates on two operands). It's denoted by </a:t>
            </a:r>
            <a:r>
              <a:rPr kumimoji="0" lang="en-US" sz="2200" b="0" i="0" u="none" strike="noStrike" cap="none" normalizeH="0" baseline="0" dirty="0">
                <a:ln>
                  <a:noFill/>
                </a:ln>
                <a:solidFill>
                  <a:srgbClr val="252830"/>
                </a:solidFill>
                <a:effectLst/>
                <a:latin typeface="Menlo"/>
                <a:cs typeface="Arial" pitchFamily="34" charset="0"/>
              </a:rPr>
              <a:t>&amp;</a:t>
            </a:r>
            <a:r>
              <a:rPr kumimoji="0" lang="en-US" sz="2200" b="0" i="0" u="none" strike="noStrike" cap="none" normalizeH="0" baseline="0" dirty="0">
                <a:ln>
                  <a:noFill/>
                </a:ln>
                <a:solidFill>
                  <a:srgbClr val="252830"/>
                </a:solidFill>
                <a:effectLst/>
                <a:latin typeface="Open Sans"/>
                <a:cs typeface="Arial" pitchFamily="34" charset="0"/>
              </a:rPr>
              <a:t>.</a:t>
            </a: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a:t>
            </a:r>
            <a:r>
              <a:rPr kumimoji="0" lang="en-US" sz="2200" b="0" i="0" u="none" strike="noStrike" cap="none" normalizeH="0" baseline="0" dirty="0">
                <a:ln>
                  <a:noFill/>
                </a:ln>
                <a:solidFill>
                  <a:srgbClr val="252830"/>
                </a:solidFill>
                <a:effectLst/>
                <a:latin typeface="Menlo"/>
                <a:cs typeface="Arial" pitchFamily="34" charset="0"/>
              </a:rPr>
              <a:t>&amp;</a:t>
            </a:r>
            <a:r>
              <a:rPr kumimoji="0" lang="en-US" sz="2200" b="0" i="0" u="none" strike="noStrike" cap="none" normalizeH="0" baseline="0" dirty="0">
                <a:ln>
                  <a:noFill/>
                </a:ln>
                <a:solidFill>
                  <a:srgbClr val="252830"/>
                </a:solidFill>
                <a:effectLst/>
                <a:latin typeface="Open Sans"/>
                <a:cs typeface="Arial" pitchFamily="34" charset="0"/>
              </a:rPr>
              <a:t> operator compares corresponding bits of two operands. If both bits are 1, it gives 1. If either of the bits is not 1, it gives 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For example,</a:t>
            </a: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12 = 00001100 (In Binary)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25 = 00011001 (In Binary)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Bit Operation of 12 and 25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00001100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&amp; 00011001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rgbClr val="252830"/>
                </a:solidFill>
                <a:latin typeface="Consolas" pitchFamily="49" charset="0"/>
                <a:cs typeface="Arial" pitchFamily="34" charset="0"/>
              </a:rPr>
              <a:t>  </a:t>
            </a:r>
            <a:r>
              <a:rPr kumimoji="0" lang="en-US" sz="2200" b="0" i="0" u="none" strike="noStrike" cap="none" normalizeH="0" baseline="0" dirty="0">
                <a:ln>
                  <a:noFill/>
                </a:ln>
                <a:solidFill>
                  <a:srgbClr val="252830"/>
                </a:solidFill>
                <a:effectLst/>
                <a:latin typeface="Consolas" pitchFamily="49" charset="0"/>
                <a:cs typeface="Arial" pitchFamily="34" charset="0"/>
              </a:rPr>
              <a:t>________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rgbClr val="252830"/>
                </a:solidFill>
                <a:latin typeface="Consolas" pitchFamily="49" charset="0"/>
                <a:cs typeface="Arial" pitchFamily="34" charset="0"/>
              </a:rPr>
              <a:t>  </a:t>
            </a:r>
            <a:r>
              <a:rPr kumimoji="0" lang="en-US" sz="2200" b="0" i="0" u="none" strike="noStrike" cap="none" normalizeH="0" baseline="0" dirty="0">
                <a:ln>
                  <a:noFill/>
                </a:ln>
                <a:solidFill>
                  <a:srgbClr val="252830"/>
                </a:solidFill>
                <a:effectLst/>
                <a:latin typeface="Consolas" pitchFamily="49" charset="0"/>
                <a:cs typeface="Arial" pitchFamily="34" charset="0"/>
              </a:rPr>
              <a:t>00001000 = 8 (In decimal)</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5" name="Slide Number Placeholder 4"/>
          <p:cNvSpPr>
            <a:spLocks noGrp="1"/>
          </p:cNvSpPr>
          <p:nvPr>
            <p:ph type="sldNum" sz="quarter" idx="12"/>
          </p:nvPr>
        </p:nvSpPr>
        <p:spPr/>
        <p:txBody>
          <a:bodyPr/>
          <a:lstStyle/>
          <a:p>
            <a:fld id="{EFB19CB4-F452-469C-9D08-4A4C59053914}" type="slidenum">
              <a:rPr lang="en-US" smtClean="0"/>
              <a:t>11</a:t>
            </a:fld>
            <a:endParaRPr lang="en-US"/>
          </a:p>
        </p:txBody>
      </p:sp>
    </p:spTree>
    <p:extLst>
      <p:ext uri="{BB962C8B-B14F-4D97-AF65-F5344CB8AC3E}">
        <p14:creationId xmlns:p14="http://schemas.microsoft.com/office/powerpoint/2010/main" val="277027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2: Bitwise AND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250214"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863" y="4495800"/>
            <a:ext cx="5196937" cy="98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FB19CB4-F452-469C-9D08-4A4C59053914}" type="slidenum">
              <a:rPr lang="en-US" smtClean="0"/>
              <a:t>12</a:t>
            </a:fld>
            <a:endParaRPr lang="en-US"/>
          </a:p>
        </p:txBody>
      </p:sp>
    </p:spTree>
    <p:extLst>
      <p:ext uri="{BB962C8B-B14F-4D97-AF65-F5344CB8AC3E}">
        <p14:creationId xmlns:p14="http://schemas.microsoft.com/office/powerpoint/2010/main" val="276106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Complement</a:t>
            </a:r>
            <a:endParaRPr lang="en-US" dirty="0"/>
          </a:p>
        </p:txBody>
      </p:sp>
      <p:sp>
        <p:nvSpPr>
          <p:cNvPr id="4" name="Rectangle 1"/>
          <p:cNvSpPr>
            <a:spLocks noChangeArrowheads="1"/>
          </p:cNvSpPr>
          <p:nvPr/>
        </p:nvSpPr>
        <p:spPr bwMode="auto">
          <a:xfrm>
            <a:off x="162228" y="1507123"/>
            <a:ext cx="8839200" cy="422290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28566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Bitwise complement is an unary operator (works on only one operand). It is denoted by </a:t>
            </a:r>
            <a:r>
              <a:rPr kumimoji="0" lang="en-US" sz="2200" b="0" i="0" u="none" strike="noStrike" cap="none" normalizeH="0" baseline="0" dirty="0">
                <a:ln>
                  <a:noFill/>
                </a:ln>
                <a:solidFill>
                  <a:srgbClr val="252830"/>
                </a:solidFill>
                <a:effectLst/>
                <a:latin typeface="Menlo"/>
                <a:cs typeface="Arial" pitchFamily="34" charset="0"/>
              </a:rPr>
              <a:t>~</a:t>
            </a:r>
            <a:r>
              <a:rPr kumimoji="0" lang="en-US" sz="2200" b="0" i="0" u="none" strike="noStrike" cap="none" normalizeH="0" baseline="0" dirty="0">
                <a:ln>
                  <a:noFill/>
                </a:ln>
                <a:solidFill>
                  <a:srgbClr val="252830"/>
                </a:solidFill>
                <a:effectLst/>
                <a:latin typeface="Open Sans"/>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a:t>
            </a:r>
            <a:r>
              <a:rPr kumimoji="0" lang="en-US" sz="2200" b="0" i="0" u="none" strike="noStrike" cap="none" normalizeH="0" baseline="0" dirty="0">
                <a:ln>
                  <a:noFill/>
                </a:ln>
                <a:solidFill>
                  <a:srgbClr val="252830"/>
                </a:solidFill>
                <a:effectLst/>
                <a:latin typeface="Menlo"/>
                <a:cs typeface="Arial" pitchFamily="34" charset="0"/>
              </a:rPr>
              <a:t>~</a:t>
            </a:r>
            <a:r>
              <a:rPr kumimoji="0" lang="en-US" sz="2200" b="0" i="0" u="none" strike="noStrike" cap="none" normalizeH="0" baseline="0" dirty="0">
                <a:ln>
                  <a:noFill/>
                </a:ln>
                <a:solidFill>
                  <a:srgbClr val="252830"/>
                </a:solidFill>
                <a:effectLst/>
                <a:latin typeface="Open Sans"/>
                <a:cs typeface="Arial" pitchFamily="34" charset="0"/>
              </a:rPr>
              <a:t> operator inverts the bit pattern. It makes every 0 to 1, and every 1 to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35 = 00100011 (In Binary)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Bitwise complement Operation of 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00100011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________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11011100 = 220 (In decimal)</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5" name="Slide Number Placeholder 4"/>
          <p:cNvSpPr>
            <a:spLocks noGrp="1"/>
          </p:cNvSpPr>
          <p:nvPr>
            <p:ph type="sldNum" sz="quarter" idx="12"/>
          </p:nvPr>
        </p:nvSpPr>
        <p:spPr/>
        <p:txBody>
          <a:bodyPr/>
          <a:lstStyle/>
          <a:p>
            <a:fld id="{EFB19CB4-F452-469C-9D08-4A4C59053914}" type="slidenum">
              <a:rPr lang="en-US" smtClean="0"/>
              <a:t>13</a:t>
            </a:fld>
            <a:endParaRPr lang="en-US"/>
          </a:p>
        </p:txBody>
      </p:sp>
    </p:spTree>
    <p:extLst>
      <p:ext uri="{BB962C8B-B14F-4D97-AF65-F5344CB8AC3E}">
        <p14:creationId xmlns:p14="http://schemas.microsoft.com/office/powerpoint/2010/main" val="185713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3: Bitwise Complement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6283431" cy="252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257" y="4158584"/>
            <a:ext cx="5571315" cy="103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a:spLocks noChangeArrowheads="1"/>
          </p:cNvSpPr>
          <p:nvPr/>
        </p:nvSpPr>
        <p:spPr bwMode="auto">
          <a:xfrm>
            <a:off x="685800" y="5386490"/>
            <a:ext cx="7883631"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mj-lt"/>
                <a:cs typeface="Arial" pitchFamily="34" charset="0"/>
              </a:rPr>
              <a:t>Why are we getting output </a:t>
            </a:r>
            <a:r>
              <a:rPr kumimoji="0" lang="en-US" sz="2200" b="0" i="0" u="none" strike="noStrike" cap="none" normalizeH="0" baseline="0" dirty="0">
                <a:ln>
                  <a:noFill/>
                </a:ln>
                <a:solidFill>
                  <a:srgbClr val="252830"/>
                </a:solidFill>
                <a:effectLst/>
                <a:latin typeface="+mj-lt"/>
                <a:cs typeface="Courier New" pitchFamily="49" charset="0"/>
              </a:rPr>
              <a:t>-36</a:t>
            </a:r>
            <a:r>
              <a:rPr kumimoji="0" lang="en-US" sz="2200" b="0" i="0" u="none" strike="noStrike" cap="none" normalizeH="0" baseline="0" dirty="0">
                <a:ln>
                  <a:noFill/>
                </a:ln>
                <a:solidFill>
                  <a:srgbClr val="252830"/>
                </a:solidFill>
                <a:effectLst/>
                <a:latin typeface="+mj-lt"/>
                <a:cs typeface="Arial" pitchFamily="34" charset="0"/>
              </a:rPr>
              <a:t> instead of </a:t>
            </a:r>
            <a:r>
              <a:rPr kumimoji="0" lang="en-US" sz="2200" b="0" i="0" u="none" strike="noStrike" cap="none" normalizeH="0" baseline="0" dirty="0">
                <a:ln>
                  <a:noFill/>
                </a:ln>
                <a:solidFill>
                  <a:srgbClr val="252830"/>
                </a:solidFill>
                <a:effectLst/>
                <a:latin typeface="+mj-lt"/>
                <a:cs typeface="Courier New" pitchFamily="49" charset="0"/>
              </a:rPr>
              <a:t>220</a:t>
            </a:r>
            <a:r>
              <a:rPr kumimoji="0" lang="en-US" sz="2200" b="0" i="0" u="none" strike="noStrike" cap="none" normalizeH="0" baseline="0" dirty="0">
                <a:ln>
                  <a:noFill/>
                </a:ln>
                <a:solidFill>
                  <a:srgbClr val="252830"/>
                </a:solidFill>
                <a:effectLst/>
                <a:latin typeface="+mj-lt"/>
                <a:cs typeface="Arial" pitchFamily="34" charset="0"/>
              </a:rPr>
              <a:t>?</a:t>
            </a:r>
            <a:endParaRPr kumimoji="0" lang="en-US" sz="2200" b="0" i="0" u="none" strike="noStrike" cap="none" normalizeH="0" baseline="0" dirty="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mj-lt"/>
                <a:cs typeface="Arial" pitchFamily="34" charset="0"/>
              </a:rPr>
              <a:t>It's because the compiler is showing 2's complement of that number; negative notation of the binary number. </a:t>
            </a:r>
            <a:endParaRPr kumimoji="0" lang="en-US" sz="2200" b="0" i="0" u="none" strike="noStrike" cap="none" normalizeH="0" baseline="0" dirty="0">
              <a:ln>
                <a:noFill/>
              </a:ln>
              <a:solidFill>
                <a:schemeClr val="tx1"/>
              </a:solidFill>
              <a:effectLst/>
              <a:latin typeface="+mj-lt"/>
              <a:cs typeface="Arial" pitchFamily="34" charset="0"/>
            </a:endParaRPr>
          </a:p>
        </p:txBody>
      </p:sp>
      <p:sp>
        <p:nvSpPr>
          <p:cNvPr id="5" name="Slide Number Placeholder 4"/>
          <p:cNvSpPr>
            <a:spLocks noGrp="1"/>
          </p:cNvSpPr>
          <p:nvPr>
            <p:ph type="sldNum" sz="quarter" idx="12"/>
          </p:nvPr>
        </p:nvSpPr>
        <p:spPr/>
        <p:txBody>
          <a:bodyPr/>
          <a:lstStyle/>
          <a:p>
            <a:fld id="{EFB19CB4-F452-469C-9D08-4A4C59053914}" type="slidenum">
              <a:rPr lang="en-US" smtClean="0"/>
              <a:t>14</a:t>
            </a:fld>
            <a:endParaRPr lang="en-US"/>
          </a:p>
        </p:txBody>
      </p:sp>
    </p:spTree>
    <p:extLst>
      <p:ext uri="{BB962C8B-B14F-4D97-AF65-F5344CB8AC3E}">
        <p14:creationId xmlns:p14="http://schemas.microsoft.com/office/powerpoint/2010/main" val="274821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5" y="2533650"/>
            <a:ext cx="8956743"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914400" y="1676400"/>
            <a:ext cx="6859570" cy="43088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For any integer </a:t>
            </a:r>
            <a:r>
              <a:rPr kumimoji="0" lang="en-US" sz="2200" b="0" i="0" u="none" strike="noStrike" cap="none" normalizeH="0" baseline="0" dirty="0">
                <a:ln>
                  <a:noFill/>
                </a:ln>
                <a:solidFill>
                  <a:srgbClr val="252830"/>
                </a:solidFill>
                <a:effectLst/>
                <a:latin typeface="Menlo"/>
                <a:cs typeface="Arial" pitchFamily="34" charset="0"/>
              </a:rPr>
              <a:t>n</a:t>
            </a:r>
            <a:r>
              <a:rPr kumimoji="0" lang="en-US" sz="2200" b="0" i="0" u="none" strike="noStrike" cap="none" normalizeH="0" baseline="0" dirty="0">
                <a:ln>
                  <a:noFill/>
                </a:ln>
                <a:solidFill>
                  <a:srgbClr val="252830"/>
                </a:solidFill>
                <a:effectLst/>
                <a:latin typeface="Open Sans"/>
                <a:cs typeface="Arial" pitchFamily="34" charset="0"/>
              </a:rPr>
              <a:t>, 2's complement of </a:t>
            </a:r>
            <a:r>
              <a:rPr kumimoji="0" lang="en-US" sz="2200" b="0" i="0" u="none" strike="noStrike" cap="none" normalizeH="0" baseline="0" dirty="0">
                <a:ln>
                  <a:noFill/>
                </a:ln>
                <a:solidFill>
                  <a:srgbClr val="252830"/>
                </a:solidFill>
                <a:effectLst/>
                <a:latin typeface="Menlo"/>
                <a:cs typeface="Arial" pitchFamily="34" charset="0"/>
              </a:rPr>
              <a:t>n</a:t>
            </a:r>
            <a:r>
              <a:rPr kumimoji="0" lang="en-US" sz="2200" b="0" i="0" u="none" strike="noStrike" cap="none" normalizeH="0" baseline="0" dirty="0">
                <a:ln>
                  <a:noFill/>
                </a:ln>
                <a:solidFill>
                  <a:srgbClr val="252830"/>
                </a:solidFill>
                <a:effectLst/>
                <a:latin typeface="Open Sans"/>
                <a:cs typeface="Arial" pitchFamily="34" charset="0"/>
              </a:rPr>
              <a:t> will be </a:t>
            </a:r>
            <a:r>
              <a:rPr kumimoji="0" lang="en-US" sz="2200" b="0" i="0" u="none" strike="noStrike" cap="none" normalizeH="0" baseline="0" dirty="0">
                <a:ln>
                  <a:noFill/>
                </a:ln>
                <a:solidFill>
                  <a:srgbClr val="252830"/>
                </a:solidFill>
                <a:effectLst/>
                <a:latin typeface="Menlo"/>
                <a:cs typeface="Arial" pitchFamily="34" charset="0"/>
              </a:rPr>
              <a:t>-(n+1)</a:t>
            </a:r>
            <a:r>
              <a:rPr kumimoji="0" lang="en-US" sz="2200" b="0" i="0" u="none" strike="noStrike" cap="none" normalizeH="0" baseline="0" dirty="0">
                <a:ln>
                  <a:noFill/>
                </a:ln>
                <a:solidFill>
                  <a:srgbClr val="252830"/>
                </a:solidFill>
                <a:effectLst/>
                <a:latin typeface="Open Sans"/>
                <a:cs typeface="Arial" pitchFamily="34" charset="0"/>
              </a:rPr>
              <a:t>.</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5" name="Rectangle 4"/>
          <p:cNvSpPr/>
          <p:nvPr/>
        </p:nvSpPr>
        <p:spPr>
          <a:xfrm>
            <a:off x="624126" y="5486400"/>
            <a:ext cx="7772400" cy="769441"/>
          </a:xfrm>
          <a:prstGeom prst="rect">
            <a:avLst/>
          </a:prstGeom>
        </p:spPr>
        <p:txBody>
          <a:bodyPr wrap="square">
            <a:spAutoFit/>
          </a:bodyPr>
          <a:lstStyle/>
          <a:p>
            <a:pPr algn="just"/>
            <a:r>
              <a:rPr lang="en-US" sz="2200" dirty="0"/>
              <a:t>The bitwise complement of 35 is 220 (in decimal). The 2's complement of 220 is -36. Hence, the output is -36 instead of 220.</a:t>
            </a:r>
          </a:p>
        </p:txBody>
      </p:sp>
      <p:sp>
        <p:nvSpPr>
          <p:cNvPr id="6" name="Slide Number Placeholder 5"/>
          <p:cNvSpPr>
            <a:spLocks noGrp="1"/>
          </p:cNvSpPr>
          <p:nvPr>
            <p:ph type="sldNum" sz="quarter" idx="12"/>
          </p:nvPr>
        </p:nvSpPr>
        <p:spPr/>
        <p:txBody>
          <a:bodyPr/>
          <a:lstStyle/>
          <a:p>
            <a:fld id="{EFB19CB4-F452-469C-9D08-4A4C59053914}" type="slidenum">
              <a:rPr lang="en-US" smtClean="0"/>
              <a:t>15</a:t>
            </a:fld>
            <a:endParaRPr lang="en-US"/>
          </a:p>
        </p:txBody>
      </p:sp>
    </p:spTree>
    <p:extLst>
      <p:ext uri="{BB962C8B-B14F-4D97-AF65-F5344CB8AC3E}">
        <p14:creationId xmlns:p14="http://schemas.microsoft.com/office/powerpoint/2010/main" val="231038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Bitwise XOR</a:t>
            </a:r>
            <a:endParaRPr lang="en-US" dirty="0"/>
          </a:p>
        </p:txBody>
      </p:sp>
      <p:sp>
        <p:nvSpPr>
          <p:cNvPr id="4" name="Rectangle 1"/>
          <p:cNvSpPr>
            <a:spLocks noChangeArrowheads="1"/>
          </p:cNvSpPr>
          <p:nvPr/>
        </p:nvSpPr>
        <p:spPr bwMode="auto">
          <a:xfrm>
            <a:off x="324465" y="1371600"/>
            <a:ext cx="8550776" cy="5238563"/>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28566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Bitwise XOR is a binary operator (operates on two operands). It's denoted by </a:t>
            </a:r>
            <a:r>
              <a:rPr kumimoji="0" lang="en-US" sz="2200" b="0" i="0" u="none" strike="noStrike" cap="none" normalizeH="0" baseline="0" dirty="0">
                <a:ln>
                  <a:noFill/>
                </a:ln>
                <a:solidFill>
                  <a:srgbClr val="252830"/>
                </a:solidFill>
                <a:effectLst/>
                <a:latin typeface="Menlo"/>
                <a:cs typeface="Arial" pitchFamily="34" charset="0"/>
              </a:rPr>
              <a:t>^</a:t>
            </a:r>
            <a:r>
              <a:rPr kumimoji="0" lang="en-US" sz="2200" b="0" i="0" u="none" strike="noStrike" cap="none" normalizeH="0" baseline="0" dirty="0">
                <a:ln>
                  <a:noFill/>
                </a:ln>
                <a:solidFill>
                  <a:srgbClr val="252830"/>
                </a:solidFill>
                <a:effectLst/>
                <a:latin typeface="Open Sans"/>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a:t>
            </a:r>
            <a:r>
              <a:rPr kumimoji="0" lang="en-US" sz="2200" b="0" i="0" u="none" strike="noStrike" cap="none" normalizeH="0" baseline="0" dirty="0">
                <a:ln>
                  <a:noFill/>
                </a:ln>
                <a:solidFill>
                  <a:srgbClr val="252830"/>
                </a:solidFill>
                <a:effectLst/>
                <a:latin typeface="Menlo"/>
                <a:cs typeface="Arial" pitchFamily="34" charset="0"/>
              </a:rPr>
              <a:t>^</a:t>
            </a:r>
            <a:r>
              <a:rPr kumimoji="0" lang="en-US" sz="2200" b="0" i="0" u="none" strike="noStrike" cap="none" normalizeH="0" baseline="0" dirty="0">
                <a:ln>
                  <a:noFill/>
                </a:ln>
                <a:solidFill>
                  <a:srgbClr val="252830"/>
                </a:solidFill>
                <a:effectLst/>
                <a:latin typeface="Open Sans"/>
                <a:cs typeface="Arial" pitchFamily="34" charset="0"/>
              </a:rPr>
              <a:t> operator compares corresponding bits of two operands. If corresponding bits are different, it gives 1. If corresponding bits are same, it gives 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Open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For example,</a:t>
            </a: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12 = 00001100 (In Binary)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25 = 00011001 (In Binary)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Bitwise XOR Operation of 12 and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00001100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00011001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rgbClr val="252830"/>
                </a:solidFill>
                <a:latin typeface="Consolas" pitchFamily="49" charset="0"/>
                <a:cs typeface="Arial" pitchFamily="34" charset="0"/>
              </a:rPr>
              <a:t>  </a:t>
            </a:r>
            <a:r>
              <a:rPr kumimoji="0" lang="en-US" sz="2200" b="0" i="0" u="none" strike="noStrike" cap="none" normalizeH="0" baseline="0" dirty="0">
                <a:ln>
                  <a:noFill/>
                </a:ln>
                <a:solidFill>
                  <a:srgbClr val="252830"/>
                </a:solidFill>
                <a:effectLst/>
                <a:latin typeface="Consolas" pitchFamily="49" charset="0"/>
                <a:cs typeface="Arial" pitchFamily="34" charset="0"/>
              </a:rPr>
              <a:t>________ </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rgbClr val="252830"/>
                </a:solidFill>
                <a:latin typeface="Consolas" pitchFamily="49" charset="0"/>
                <a:cs typeface="Arial" pitchFamily="34" charset="0"/>
              </a:rPr>
              <a:t>  </a:t>
            </a:r>
            <a:r>
              <a:rPr kumimoji="0" lang="en-US" sz="2200" b="0" i="0" u="none" strike="noStrike" cap="none" normalizeH="0" baseline="0" dirty="0">
                <a:ln>
                  <a:noFill/>
                </a:ln>
                <a:solidFill>
                  <a:srgbClr val="252830"/>
                </a:solidFill>
                <a:effectLst/>
                <a:latin typeface="Consolas" pitchFamily="49" charset="0"/>
                <a:cs typeface="Arial" pitchFamily="34" charset="0"/>
              </a:rPr>
              <a:t>00010101 = 21 (In decimal)</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5" name="Slide Number Placeholder 4"/>
          <p:cNvSpPr>
            <a:spLocks noGrp="1"/>
          </p:cNvSpPr>
          <p:nvPr>
            <p:ph type="sldNum" sz="quarter" idx="12"/>
          </p:nvPr>
        </p:nvSpPr>
        <p:spPr/>
        <p:txBody>
          <a:bodyPr/>
          <a:lstStyle/>
          <a:p>
            <a:fld id="{EFB19CB4-F452-469C-9D08-4A4C59053914}" type="slidenum">
              <a:rPr lang="en-US" smtClean="0"/>
              <a:t>16</a:t>
            </a:fld>
            <a:endParaRPr lang="en-US"/>
          </a:p>
        </p:txBody>
      </p:sp>
    </p:spTree>
    <p:extLst>
      <p:ext uri="{BB962C8B-B14F-4D97-AF65-F5344CB8AC3E}">
        <p14:creationId xmlns:p14="http://schemas.microsoft.com/office/powerpoint/2010/main" val="649938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4: Bitwise XOR</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52530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19600"/>
            <a:ext cx="5727986" cy="116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FB19CB4-F452-469C-9D08-4A4C59053914}" type="slidenum">
              <a:rPr lang="en-US" smtClean="0"/>
              <a:t>17</a:t>
            </a:fld>
            <a:endParaRPr lang="en-US"/>
          </a:p>
        </p:txBody>
      </p:sp>
    </p:spTree>
    <p:extLst>
      <p:ext uri="{BB962C8B-B14F-4D97-AF65-F5344CB8AC3E}">
        <p14:creationId xmlns:p14="http://schemas.microsoft.com/office/powerpoint/2010/main" val="288665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left shift, right shift</a:t>
            </a:r>
            <a:endParaRPr lang="en-US" dirty="0"/>
          </a:p>
        </p:txBody>
      </p:sp>
      <p:sp>
        <p:nvSpPr>
          <p:cNvPr id="3" name="Content Placeholder 2"/>
          <p:cNvSpPr>
            <a:spLocks noGrp="1"/>
          </p:cNvSpPr>
          <p:nvPr>
            <p:ph idx="1"/>
          </p:nvPr>
        </p:nvSpPr>
        <p:spPr>
          <a:xfrm>
            <a:off x="457200" y="1524000"/>
            <a:ext cx="8229600" cy="4953000"/>
          </a:xfrm>
        </p:spPr>
        <p:txBody>
          <a:bodyPr>
            <a:normAutofit lnSpcReduction="10000"/>
          </a:bodyPr>
          <a:lstStyle/>
          <a:p>
            <a:pPr algn="just">
              <a:buNone/>
            </a:pPr>
            <a:r>
              <a:rPr lang="en-US" sz="2600" b="1" dirty="0"/>
              <a:t>A= 00111100</a:t>
            </a:r>
          </a:p>
          <a:p>
            <a:pPr algn="just">
              <a:buNone/>
            </a:pPr>
            <a:endParaRPr lang="en-US" sz="2600" b="1" dirty="0"/>
          </a:p>
          <a:p>
            <a:pPr algn="just">
              <a:buNone/>
            </a:pPr>
            <a:r>
              <a:rPr lang="en-US" sz="2600" b="1" dirty="0"/>
              <a:t>&lt;&lt; (left shift)</a:t>
            </a:r>
          </a:p>
          <a:p>
            <a:pPr algn="just"/>
            <a:r>
              <a:rPr lang="en-US" sz="2600" dirty="0"/>
              <a:t>Binary Left Shift Operator. The left operands value is moved left by the number of bits specified by the right operand</a:t>
            </a:r>
          </a:p>
          <a:p>
            <a:pPr algn="just">
              <a:buNone/>
            </a:pPr>
            <a:r>
              <a:rPr lang="en-US" sz="2600" b="1" dirty="0"/>
              <a:t>    Example:</a:t>
            </a:r>
            <a:r>
              <a:rPr lang="en-US" sz="2600" dirty="0"/>
              <a:t> A &lt;&lt; 2 will give 240 which is 1111 0000.</a:t>
            </a:r>
          </a:p>
          <a:p>
            <a:pPr algn="just">
              <a:buNone/>
            </a:pPr>
            <a:r>
              <a:rPr lang="en-US" sz="2600" b="1" dirty="0"/>
              <a:t>&gt;&gt; (right shift)</a:t>
            </a:r>
          </a:p>
          <a:p>
            <a:pPr algn="just"/>
            <a:r>
              <a:rPr lang="en-US" sz="2600" dirty="0"/>
              <a:t>Binary Right Shift Operator. The left operands value is moved right by the number of bits specified by the right operand.</a:t>
            </a:r>
          </a:p>
          <a:p>
            <a:pPr algn="just">
              <a:buNone/>
            </a:pPr>
            <a:r>
              <a:rPr lang="en-US" sz="2600" b="1" dirty="0"/>
              <a:t>	Example:</a:t>
            </a:r>
            <a:r>
              <a:rPr lang="en-US" sz="2600" dirty="0"/>
              <a:t> A &gt;&gt; 2 will give 15 which is 1111</a:t>
            </a:r>
          </a:p>
        </p:txBody>
      </p:sp>
      <p:sp>
        <p:nvSpPr>
          <p:cNvPr id="4" name="Slide Number Placeholder 3"/>
          <p:cNvSpPr>
            <a:spLocks noGrp="1"/>
          </p:cNvSpPr>
          <p:nvPr>
            <p:ph type="sldNum" sz="quarter" idx="12"/>
          </p:nvPr>
        </p:nvSpPr>
        <p:spPr/>
        <p:txBody>
          <a:bodyPr/>
          <a:lstStyle/>
          <a:p>
            <a:fld id="{EFB19CB4-F452-469C-9D08-4A4C5905391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zero fill right shift</a:t>
            </a:r>
            <a:endParaRPr lang="en-US" dirty="0"/>
          </a:p>
        </p:txBody>
      </p:sp>
      <p:sp>
        <p:nvSpPr>
          <p:cNvPr id="3" name="Content Placeholder 2"/>
          <p:cNvSpPr>
            <a:spLocks noGrp="1"/>
          </p:cNvSpPr>
          <p:nvPr>
            <p:ph idx="1"/>
          </p:nvPr>
        </p:nvSpPr>
        <p:spPr/>
        <p:txBody>
          <a:bodyPr>
            <a:normAutofit/>
          </a:bodyPr>
          <a:lstStyle/>
          <a:p>
            <a:pPr algn="just"/>
            <a:r>
              <a:rPr lang="en-US" sz="2600" b="1" dirty="0"/>
              <a:t>&gt;&gt;&gt; (zero fill right shift)</a:t>
            </a:r>
            <a:r>
              <a:rPr lang="en-US" sz="2600" dirty="0"/>
              <a:t>Shift right zero fill operator. The left operands value is moved right by the number of bits specified by the right operand and shifted values are filled up with zeros.</a:t>
            </a:r>
          </a:p>
          <a:p>
            <a:pPr algn="just">
              <a:buNone/>
            </a:pPr>
            <a:r>
              <a:rPr lang="en-US" sz="2600" b="1" dirty="0"/>
              <a:t>	Example:</a:t>
            </a:r>
            <a:r>
              <a:rPr lang="en-US" sz="2600" dirty="0"/>
              <a:t> A &gt;&gt;&gt;2 will give 15 which is 0000 1111</a:t>
            </a:r>
          </a:p>
        </p:txBody>
      </p:sp>
      <p:sp>
        <p:nvSpPr>
          <p:cNvPr id="4" name="Slide Number Placeholder 3"/>
          <p:cNvSpPr>
            <a:spLocks noGrp="1"/>
          </p:cNvSpPr>
          <p:nvPr>
            <p:ph type="sldNum" sz="quarter" idx="12"/>
          </p:nvPr>
        </p:nvSpPr>
        <p:spPr/>
        <p:txBody>
          <a:bodyPr/>
          <a:lstStyle/>
          <a:p>
            <a:fld id="{EFB19CB4-F452-469C-9D08-4A4C59053914}" type="slidenum">
              <a:rPr lang="en-US" smtClean="0"/>
              <a:t>19</a:t>
            </a:fld>
            <a:endParaRPr lang="en-US"/>
          </a:p>
        </p:txBody>
      </p:sp>
    </p:spTree>
    <p:extLst>
      <p:ext uri="{BB962C8B-B14F-4D97-AF65-F5344CB8AC3E}">
        <p14:creationId xmlns:p14="http://schemas.microsoft.com/office/powerpoint/2010/main" val="171481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b="1" dirty="0"/>
              <a:t>Operators</a:t>
            </a:r>
            <a:endParaRPr lang="en-US" dirty="0"/>
          </a:p>
        </p:txBody>
      </p:sp>
      <p:sp>
        <p:nvSpPr>
          <p:cNvPr id="3" name="Slide Number Placeholder 2"/>
          <p:cNvSpPr>
            <a:spLocks noGrp="1"/>
          </p:cNvSpPr>
          <p:nvPr>
            <p:ph type="sldNum" sz="quarter" idx="12"/>
          </p:nvPr>
        </p:nvSpPr>
        <p:spPr/>
        <p:txBody>
          <a:bodyPr/>
          <a:lstStyle/>
          <a:p>
            <a:fld id="{EFB19CB4-F452-469C-9D08-4A4C5905391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Signed Left Shift</a:t>
            </a:r>
            <a:endParaRPr lang="en-US" dirty="0"/>
          </a:p>
        </p:txBody>
      </p:sp>
      <p:sp>
        <p:nvSpPr>
          <p:cNvPr id="4" name="Rectangle 1"/>
          <p:cNvSpPr>
            <a:spLocks noChangeArrowheads="1"/>
          </p:cNvSpPr>
          <p:nvPr/>
        </p:nvSpPr>
        <p:spPr bwMode="auto">
          <a:xfrm>
            <a:off x="228600" y="1780401"/>
            <a:ext cx="8915400" cy="110799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left shift operator </a:t>
            </a:r>
            <a:r>
              <a:rPr kumimoji="0" lang="en-US" sz="2200" b="0" i="0" u="none" strike="noStrike" cap="none" normalizeH="0" baseline="0" dirty="0">
                <a:ln>
                  <a:noFill/>
                </a:ln>
                <a:solidFill>
                  <a:srgbClr val="252830"/>
                </a:solidFill>
                <a:effectLst/>
                <a:latin typeface="Menlo"/>
                <a:cs typeface="Arial" pitchFamily="34" charset="0"/>
              </a:rPr>
              <a:t>&lt;&lt;</a:t>
            </a:r>
            <a:r>
              <a:rPr kumimoji="0" lang="en-US" sz="2200" b="0" i="0" u="none" strike="noStrike" cap="none" normalizeH="0" baseline="0" dirty="0">
                <a:ln>
                  <a:noFill/>
                </a:ln>
                <a:solidFill>
                  <a:srgbClr val="252830"/>
                </a:solidFill>
                <a:effectLst/>
                <a:latin typeface="Open Sans"/>
                <a:cs typeface="Arial" pitchFamily="34" charset="0"/>
              </a:rPr>
              <a:t> shifts a bit pattern to the left by certain number of specified bits, and zero bits are shifted into the low-order positions.</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286" y="3352800"/>
            <a:ext cx="7016028"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FB19CB4-F452-469C-9D08-4A4C59053914}" type="slidenum">
              <a:rPr lang="en-US" smtClean="0"/>
              <a:t>20</a:t>
            </a:fld>
            <a:endParaRPr lang="en-US"/>
          </a:p>
        </p:txBody>
      </p:sp>
    </p:spTree>
    <p:extLst>
      <p:ext uri="{BB962C8B-B14F-4D97-AF65-F5344CB8AC3E}">
        <p14:creationId xmlns:p14="http://schemas.microsoft.com/office/powerpoint/2010/main" val="2613570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Signed Left Shift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258" y="1552575"/>
            <a:ext cx="722947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498" y="4800600"/>
            <a:ext cx="527858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EFB19CB4-F452-469C-9D08-4A4C59053914}" type="slidenum">
              <a:rPr lang="en-US" smtClean="0"/>
              <a:t>21</a:t>
            </a:fld>
            <a:endParaRPr lang="en-US"/>
          </a:p>
        </p:txBody>
      </p:sp>
    </p:spTree>
    <p:extLst>
      <p:ext uri="{BB962C8B-B14F-4D97-AF65-F5344CB8AC3E}">
        <p14:creationId xmlns:p14="http://schemas.microsoft.com/office/powerpoint/2010/main" val="669640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Signed Right Shift</a:t>
            </a:r>
            <a:endParaRPr lang="en-US" dirty="0"/>
          </a:p>
        </p:txBody>
      </p:sp>
      <p:sp>
        <p:nvSpPr>
          <p:cNvPr id="4" name="Rectangle 1"/>
          <p:cNvSpPr>
            <a:spLocks noChangeArrowheads="1"/>
          </p:cNvSpPr>
          <p:nvPr/>
        </p:nvSpPr>
        <p:spPr bwMode="auto">
          <a:xfrm>
            <a:off x="838201" y="1676400"/>
            <a:ext cx="7543800" cy="76944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right shift operator </a:t>
            </a:r>
            <a:r>
              <a:rPr kumimoji="0" lang="en-US" sz="2200" b="0" i="0" u="none" strike="noStrike" cap="none" normalizeH="0" baseline="0" dirty="0">
                <a:ln>
                  <a:noFill/>
                </a:ln>
                <a:solidFill>
                  <a:srgbClr val="252830"/>
                </a:solidFill>
                <a:effectLst/>
                <a:latin typeface="Menlo"/>
                <a:cs typeface="Arial" pitchFamily="34" charset="0"/>
              </a:rPr>
              <a:t>&gt;&gt;</a:t>
            </a:r>
            <a:r>
              <a:rPr kumimoji="0" lang="en-US" sz="2200" b="0" i="0" u="none" strike="noStrike" cap="none" normalizeH="0" baseline="0" dirty="0">
                <a:ln>
                  <a:noFill/>
                </a:ln>
                <a:solidFill>
                  <a:srgbClr val="252830"/>
                </a:solidFill>
                <a:effectLst/>
                <a:latin typeface="Open Sans"/>
                <a:cs typeface="Arial" pitchFamily="34" charset="0"/>
              </a:rPr>
              <a:t> shifts a bit pattern to the right by certain number of specified bits.</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85" y="2857500"/>
            <a:ext cx="7017068"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335438" y="5352193"/>
            <a:ext cx="7031815" cy="830997"/>
          </a:xfrm>
          <a:prstGeom prst="rect">
            <a:avLst/>
          </a:prstGeom>
        </p:spPr>
        <p:txBody>
          <a:bodyPr wrap="square">
            <a:spAutoFit/>
          </a:bodyPr>
          <a:lstStyle/>
          <a:p>
            <a:r>
              <a:rPr lang="en-US" sz="2400" dirty="0"/>
              <a:t>If the number is a 2's complement signed number, the sign bit is shifted into the high-order positions.</a:t>
            </a:r>
          </a:p>
        </p:txBody>
      </p:sp>
      <p:sp>
        <p:nvSpPr>
          <p:cNvPr id="6" name="Slide Number Placeholder 5"/>
          <p:cNvSpPr>
            <a:spLocks noGrp="1"/>
          </p:cNvSpPr>
          <p:nvPr>
            <p:ph type="sldNum" sz="quarter" idx="12"/>
          </p:nvPr>
        </p:nvSpPr>
        <p:spPr/>
        <p:txBody>
          <a:bodyPr/>
          <a:lstStyle/>
          <a:p>
            <a:fld id="{EFB19CB4-F452-469C-9D08-4A4C59053914}" type="slidenum">
              <a:rPr lang="en-US" smtClean="0"/>
              <a:t>22</a:t>
            </a:fld>
            <a:endParaRPr lang="en-US"/>
          </a:p>
        </p:txBody>
      </p:sp>
    </p:spTree>
    <p:extLst>
      <p:ext uri="{BB962C8B-B14F-4D97-AF65-F5344CB8AC3E}">
        <p14:creationId xmlns:p14="http://schemas.microsoft.com/office/powerpoint/2010/main" val="271555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Signed Right Shift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76400"/>
            <a:ext cx="6235491" cy="285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439" y="4800600"/>
            <a:ext cx="5633809" cy="1724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EFB19CB4-F452-469C-9D08-4A4C59053914}" type="slidenum">
              <a:rPr lang="en-US" smtClean="0"/>
              <a:t>23</a:t>
            </a:fld>
            <a:endParaRPr lang="en-US"/>
          </a:p>
        </p:txBody>
      </p:sp>
    </p:spTree>
    <p:extLst>
      <p:ext uri="{BB962C8B-B14F-4D97-AF65-F5344CB8AC3E}">
        <p14:creationId xmlns:p14="http://schemas.microsoft.com/office/powerpoint/2010/main" val="412924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Unsigned Right Shift</a:t>
            </a:r>
            <a:endParaRPr lang="en-US" dirty="0"/>
          </a:p>
        </p:txBody>
      </p:sp>
      <p:sp>
        <p:nvSpPr>
          <p:cNvPr id="4" name="Rectangle 1"/>
          <p:cNvSpPr>
            <a:spLocks noChangeArrowheads="1"/>
          </p:cNvSpPr>
          <p:nvPr/>
        </p:nvSpPr>
        <p:spPr bwMode="auto">
          <a:xfrm>
            <a:off x="1371600" y="1219200"/>
            <a:ext cx="6477001" cy="769441"/>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unsigned right shift operator </a:t>
            </a:r>
            <a:r>
              <a:rPr kumimoji="0" lang="en-US" sz="2200" b="0" i="0" u="none" strike="noStrike" cap="none" normalizeH="0" baseline="0" dirty="0">
                <a:ln>
                  <a:noFill/>
                </a:ln>
                <a:solidFill>
                  <a:srgbClr val="252830"/>
                </a:solidFill>
                <a:effectLst/>
                <a:latin typeface="Menlo"/>
                <a:cs typeface="Arial" pitchFamily="34" charset="0"/>
              </a:rPr>
              <a:t>&lt;&lt;</a:t>
            </a:r>
            <a:r>
              <a:rPr kumimoji="0" lang="en-US" sz="2200" b="0" i="0" u="none" strike="noStrike" cap="none" normalizeH="0" baseline="0" dirty="0">
                <a:ln>
                  <a:noFill/>
                </a:ln>
                <a:solidFill>
                  <a:srgbClr val="252830"/>
                </a:solidFill>
                <a:effectLst/>
                <a:latin typeface="Open Sans"/>
                <a:cs typeface="Arial" pitchFamily="34" charset="0"/>
              </a:rPr>
              <a:t> shifts zero into the leftmost position.</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1" y="2074940"/>
            <a:ext cx="5435289" cy="432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28017"/>
            <a:ext cx="302291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5515896" y="4006078"/>
            <a:ext cx="3581400" cy="1754326"/>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252830"/>
                </a:solidFill>
                <a:effectLst/>
                <a:latin typeface="Open Sans"/>
                <a:cs typeface="Arial" pitchFamily="34" charset="0"/>
              </a:rPr>
              <a:t>Notice, how signed and unsigned right shift works differently for 2's complement.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52830"/>
                </a:solidFill>
                <a:effectLst/>
                <a:latin typeface="Open Sans"/>
                <a:cs typeface="Arial" pitchFamily="34" charset="0"/>
              </a:rPr>
              <a:t>The 2's complement of </a:t>
            </a:r>
            <a:r>
              <a:rPr kumimoji="0" lang="en-US" b="0" i="0" u="none" strike="noStrike" cap="none" normalizeH="0" baseline="0" dirty="0">
                <a:ln>
                  <a:noFill/>
                </a:ln>
                <a:solidFill>
                  <a:srgbClr val="252830"/>
                </a:solidFill>
                <a:effectLst/>
                <a:latin typeface="Menlo"/>
                <a:cs typeface="Arial" pitchFamily="34" charset="0"/>
              </a:rPr>
              <a:t>2147483645</a:t>
            </a:r>
            <a:r>
              <a:rPr kumimoji="0" lang="en-US" b="0" i="0" u="none" strike="noStrike" cap="none" normalizeH="0" baseline="0" dirty="0">
                <a:ln>
                  <a:noFill/>
                </a:ln>
                <a:solidFill>
                  <a:srgbClr val="252830"/>
                </a:solidFill>
                <a:effectLst/>
                <a:latin typeface="Open Sans"/>
                <a:cs typeface="Arial" pitchFamily="34" charset="0"/>
              </a:rPr>
              <a:t> is </a:t>
            </a:r>
            <a:r>
              <a:rPr kumimoji="0" lang="en-US" b="0" i="0" u="none" strike="noStrike" cap="none" normalizeH="0" baseline="0" dirty="0">
                <a:ln>
                  <a:noFill/>
                </a:ln>
                <a:solidFill>
                  <a:srgbClr val="252830"/>
                </a:solidFill>
                <a:effectLst/>
                <a:latin typeface="Menlo"/>
                <a:cs typeface="Arial" pitchFamily="34" charset="0"/>
              </a:rPr>
              <a:t>3</a:t>
            </a:r>
            <a:r>
              <a:rPr kumimoji="0" lang="en-US" b="0" i="0" u="none" strike="noStrike" cap="none" normalizeH="0" baseline="0" dirty="0">
                <a:ln>
                  <a:noFill/>
                </a:ln>
                <a:solidFill>
                  <a:srgbClr val="252830"/>
                </a:solidFill>
                <a:effectLst/>
                <a:latin typeface="Open Sans"/>
                <a:cs typeface="Arial" pitchFamily="34"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EFB19CB4-F452-469C-9D08-4A4C59053914}" type="slidenum">
              <a:rPr lang="en-US" smtClean="0"/>
              <a:t>24</a:t>
            </a:fld>
            <a:endParaRPr lang="en-US"/>
          </a:p>
        </p:txBody>
      </p:sp>
    </p:spTree>
    <p:extLst>
      <p:ext uri="{BB962C8B-B14F-4D97-AF65-F5344CB8AC3E}">
        <p14:creationId xmlns:p14="http://schemas.microsoft.com/office/powerpoint/2010/main" val="293516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1295400" y="369735"/>
            <a:ext cx="4876801" cy="648826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705600" y="2667000"/>
            <a:ext cx="1500187" cy="248932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Boolean Logical Operators</a:t>
            </a:r>
            <a:endParaRPr lang="en-US" dirty="0"/>
          </a:p>
        </p:txBody>
      </p:sp>
      <p:sp>
        <p:nvSpPr>
          <p:cNvPr id="3" name="Content Placeholder 2"/>
          <p:cNvSpPr>
            <a:spLocks noGrp="1"/>
          </p:cNvSpPr>
          <p:nvPr>
            <p:ph idx="1"/>
          </p:nvPr>
        </p:nvSpPr>
        <p:spPr>
          <a:xfrm>
            <a:off x="571500" y="1295400"/>
            <a:ext cx="8229600" cy="4678363"/>
          </a:xfrm>
        </p:spPr>
        <p:txBody>
          <a:bodyPr>
            <a:normAutofit/>
          </a:bodyPr>
          <a:lstStyle/>
          <a:p>
            <a:pPr algn="just"/>
            <a:r>
              <a:rPr lang="en-US" sz="2600" dirty="0"/>
              <a:t>The Boolean logical operators shown here operate only on </a:t>
            </a:r>
            <a:r>
              <a:rPr lang="en-US" sz="2600" b="1" dirty="0" err="1"/>
              <a:t>boolean</a:t>
            </a:r>
            <a:r>
              <a:rPr lang="en-US" sz="2600" b="1" dirty="0"/>
              <a:t> operands. All of the </a:t>
            </a:r>
            <a:r>
              <a:rPr lang="en-US" sz="2600" dirty="0"/>
              <a:t>binary logical operators combine two </a:t>
            </a:r>
            <a:r>
              <a:rPr lang="en-US" sz="2600" b="1" dirty="0" err="1"/>
              <a:t>boolean</a:t>
            </a:r>
            <a:r>
              <a:rPr lang="en-US" sz="2600" b="1" dirty="0"/>
              <a:t> values to form a resultant </a:t>
            </a:r>
            <a:r>
              <a:rPr lang="en-US" sz="2600" b="1" dirty="0" err="1"/>
              <a:t>boolean</a:t>
            </a:r>
            <a:r>
              <a:rPr lang="en-US" sz="2600" b="1" dirty="0"/>
              <a:t> </a:t>
            </a:r>
            <a:r>
              <a:rPr lang="en-US" sz="2600" dirty="0"/>
              <a:t>value.</a:t>
            </a:r>
          </a:p>
        </p:txBody>
      </p:sp>
      <p:pic>
        <p:nvPicPr>
          <p:cNvPr id="3074" name="Picture 2"/>
          <p:cNvPicPr>
            <a:picLocks noChangeAspect="1" noChangeArrowheads="1"/>
          </p:cNvPicPr>
          <p:nvPr/>
        </p:nvPicPr>
        <p:blipFill>
          <a:blip r:embed="rId2"/>
          <a:srcRect/>
          <a:stretch>
            <a:fillRect/>
          </a:stretch>
        </p:blipFill>
        <p:spPr bwMode="auto">
          <a:xfrm>
            <a:off x="990600" y="2895600"/>
            <a:ext cx="7391400" cy="378583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logical Boolean operators, </a:t>
            </a:r>
            <a:r>
              <a:rPr lang="en-US" sz="2600" b="1" dirty="0"/>
              <a:t>&amp;, |, and ^, operate on </a:t>
            </a:r>
            <a:r>
              <a:rPr lang="en-US" sz="2600" b="1" dirty="0" err="1"/>
              <a:t>boolean</a:t>
            </a:r>
            <a:r>
              <a:rPr lang="en-US" sz="2600" b="1" dirty="0"/>
              <a:t> values in the same </a:t>
            </a:r>
            <a:r>
              <a:rPr lang="en-US" sz="2600" dirty="0"/>
              <a:t>way that they operate on the bits of an integer.</a:t>
            </a:r>
          </a:p>
        </p:txBody>
      </p:sp>
      <p:pic>
        <p:nvPicPr>
          <p:cNvPr id="4098" name="Picture 2"/>
          <p:cNvPicPr>
            <a:picLocks noChangeAspect="1" noChangeArrowheads="1"/>
          </p:cNvPicPr>
          <p:nvPr/>
        </p:nvPicPr>
        <p:blipFill>
          <a:blip r:embed="rId2"/>
          <a:srcRect/>
          <a:stretch>
            <a:fillRect/>
          </a:stretch>
        </p:blipFill>
        <p:spPr bwMode="auto">
          <a:xfrm>
            <a:off x="118832" y="2971800"/>
            <a:ext cx="8919472" cy="17811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27</a:t>
            </a:fld>
            <a:endParaRPr lang="en-US"/>
          </a:p>
        </p:txBody>
      </p:sp>
      <p:sp>
        <p:nvSpPr>
          <p:cNvPr id="6" name="Title 1"/>
          <p:cNvSpPr>
            <a:spLocks noGrp="1"/>
          </p:cNvSpPr>
          <p:nvPr>
            <p:ph type="title"/>
          </p:nvPr>
        </p:nvSpPr>
        <p:spPr>
          <a:xfrm>
            <a:off x="457200" y="274638"/>
            <a:ext cx="8229600" cy="868362"/>
          </a:xfrm>
        </p:spPr>
        <p:txBody>
          <a:bodyPr>
            <a:normAutofit/>
          </a:bodyPr>
          <a:lstStyle/>
          <a:p>
            <a:r>
              <a:rPr lang="en-US" b="1" dirty="0"/>
              <a:t>Boolean Logical Operators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52400" y="725640"/>
            <a:ext cx="6857999" cy="613236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347012" y="1905000"/>
            <a:ext cx="2282638" cy="1600200"/>
          </a:xfrm>
          <a:prstGeom prst="rect">
            <a:avLst/>
          </a:prstGeom>
          <a:noFill/>
          <a:ln w="9525">
            <a:solidFill>
              <a:schemeClr val="accent1"/>
            </a:solidFill>
            <a:miter lim="800000"/>
            <a:headEnd/>
            <a:tailEnd/>
          </a:ln>
          <a:effectLst/>
        </p:spPr>
      </p:pic>
      <p:sp>
        <p:nvSpPr>
          <p:cNvPr id="6" name="Rectangle 5"/>
          <p:cNvSpPr/>
          <p:nvPr/>
        </p:nvSpPr>
        <p:spPr>
          <a:xfrm>
            <a:off x="6934200" y="3886200"/>
            <a:ext cx="1981200" cy="2354491"/>
          </a:xfrm>
          <a:prstGeom prst="rect">
            <a:avLst/>
          </a:prstGeom>
          <a:ln>
            <a:solidFill>
              <a:schemeClr val="accent1"/>
            </a:solidFill>
          </a:ln>
        </p:spPr>
        <p:txBody>
          <a:bodyPr wrap="square">
            <a:spAutoFit/>
          </a:bodyPr>
          <a:lstStyle/>
          <a:p>
            <a:pPr algn="just"/>
            <a:r>
              <a:rPr lang="en-US" sz="2100" dirty="0"/>
              <a:t>the string representation of a Java </a:t>
            </a:r>
            <a:r>
              <a:rPr lang="en-US" sz="2100" dirty="0" err="1"/>
              <a:t>boolean</a:t>
            </a:r>
            <a:r>
              <a:rPr lang="en-US" sz="2100" dirty="0"/>
              <a:t> value is one of the literal values true or false</a:t>
            </a:r>
          </a:p>
        </p:txBody>
      </p:sp>
      <p:sp>
        <p:nvSpPr>
          <p:cNvPr id="3" name="Slide Number Placeholder 2"/>
          <p:cNvSpPr>
            <a:spLocks noGrp="1"/>
          </p:cNvSpPr>
          <p:nvPr>
            <p:ph type="sldNum" sz="quarter" idx="12"/>
          </p:nvPr>
        </p:nvSpPr>
        <p:spPr/>
        <p:txBody>
          <a:bodyPr/>
          <a:lstStyle/>
          <a:p>
            <a:fld id="{EFB19CB4-F452-469C-9D08-4A4C59053914}" type="slidenum">
              <a:rPr lang="en-US" smtClean="0"/>
              <a:t>28</a:t>
            </a:fld>
            <a:endParaRPr lang="en-US"/>
          </a:p>
        </p:txBody>
      </p:sp>
      <p:sp>
        <p:nvSpPr>
          <p:cNvPr id="7" name="Title 1"/>
          <p:cNvSpPr>
            <a:spLocks noGrp="1"/>
          </p:cNvSpPr>
          <p:nvPr>
            <p:ph type="title"/>
          </p:nvPr>
        </p:nvSpPr>
        <p:spPr>
          <a:xfrm>
            <a:off x="400050" y="9832"/>
            <a:ext cx="8229600" cy="563562"/>
          </a:xfrm>
        </p:spPr>
        <p:txBody>
          <a:bodyPr>
            <a:normAutofit fontScale="90000"/>
          </a:bodyPr>
          <a:lstStyle/>
          <a:p>
            <a:r>
              <a:rPr lang="en-US" sz="3200" b="1" dirty="0"/>
              <a:t>Boolean Logical Operators</a:t>
            </a: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97"/>
            <a:ext cx="9144000" cy="772397"/>
          </a:xfrm>
        </p:spPr>
        <p:txBody>
          <a:bodyPr>
            <a:noAutofit/>
          </a:bodyPr>
          <a:lstStyle/>
          <a:p>
            <a:r>
              <a:rPr lang="en-US" sz="3000" b="1" dirty="0"/>
              <a:t>Java AND Operator Example: Logical &amp;&amp; and Bitwise &amp;</a:t>
            </a:r>
          </a:p>
        </p:txBody>
      </p:sp>
      <p:sp>
        <p:nvSpPr>
          <p:cNvPr id="3" name="Content Placeholder 2"/>
          <p:cNvSpPr>
            <a:spLocks noGrp="1"/>
          </p:cNvSpPr>
          <p:nvPr>
            <p:ph idx="1"/>
          </p:nvPr>
        </p:nvSpPr>
        <p:spPr>
          <a:xfrm>
            <a:off x="457200" y="735840"/>
            <a:ext cx="8001000" cy="1905000"/>
          </a:xfrm>
          <a:ln>
            <a:solidFill>
              <a:schemeClr val="accent1"/>
            </a:solidFill>
          </a:ln>
        </p:spPr>
        <p:txBody>
          <a:bodyPr>
            <a:normAutofit lnSpcReduction="10000"/>
          </a:bodyPr>
          <a:lstStyle/>
          <a:p>
            <a:pPr algn="just"/>
            <a:r>
              <a:rPr lang="en-US" sz="2400" dirty="0"/>
              <a:t>The logical &amp;&amp; operator doesn't check second condition if first condition is false. It checks second condition only if first one is true.</a:t>
            </a:r>
          </a:p>
          <a:p>
            <a:pPr algn="just"/>
            <a:r>
              <a:rPr lang="en-US" sz="2400" dirty="0"/>
              <a:t>The bitwise &amp; operator always checks both conditions whether first condition is true or false.</a:t>
            </a:r>
          </a:p>
        </p:txBody>
      </p:sp>
      <p:sp>
        <p:nvSpPr>
          <p:cNvPr id="4" name="Slide Number Placeholder 3"/>
          <p:cNvSpPr>
            <a:spLocks noGrp="1"/>
          </p:cNvSpPr>
          <p:nvPr>
            <p:ph type="sldNum" sz="quarter" idx="12"/>
          </p:nvPr>
        </p:nvSpPr>
        <p:spPr/>
        <p:txBody>
          <a:bodyPr/>
          <a:lstStyle/>
          <a:p>
            <a:fld id="{EFB19CB4-F452-469C-9D08-4A4C59053914}" type="slidenum">
              <a:rPr lang="en-US" smtClean="0"/>
              <a:t>29</a:t>
            </a:fld>
            <a:endParaRPr lang="en-US"/>
          </a:p>
        </p:txBody>
      </p:sp>
      <p:sp>
        <p:nvSpPr>
          <p:cNvPr id="5" name="Rectangle 4"/>
          <p:cNvSpPr/>
          <p:nvPr/>
        </p:nvSpPr>
        <p:spPr>
          <a:xfrm>
            <a:off x="257032" y="2803637"/>
            <a:ext cx="8429768" cy="2862322"/>
          </a:xfrm>
          <a:prstGeom prst="rect">
            <a:avLst/>
          </a:prstGeom>
          <a:noFill/>
          <a:ln>
            <a:solidFill>
              <a:schemeClr val="accent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OperatorExample</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b=</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c=</a:t>
            </a:r>
            <a:r>
              <a:rPr lang="en-US" dirty="0">
                <a:solidFill>
                  <a:srgbClr val="C00000"/>
                </a:solidFill>
                <a:latin typeface="verdana" panose="020B0604030504040204" pitchFamily="34" charset="0"/>
              </a:rPr>
              <a:t>20</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(a&lt;b&amp;&amp;a++&lt;c);</a:t>
            </a:r>
            <a:r>
              <a:rPr lang="en-US" dirty="0">
                <a:solidFill>
                  <a:srgbClr val="008200"/>
                </a:solidFill>
                <a:latin typeface="verdana" panose="020B0604030504040204" pitchFamily="34" charset="0"/>
              </a:rPr>
              <a:t>//false &amp;&amp; true = false</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a:t>
            </a:r>
            <a:r>
              <a:rPr lang="en-US" dirty="0">
                <a:solidFill>
                  <a:srgbClr val="008200"/>
                </a:solidFill>
                <a:latin typeface="verdana" panose="020B0604030504040204" pitchFamily="34" charset="0"/>
              </a:rPr>
              <a:t>//10 because second condition is not checked</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(a&lt;</a:t>
            </a:r>
            <a:r>
              <a:rPr lang="en-US" dirty="0" err="1">
                <a:solidFill>
                  <a:srgbClr val="000000"/>
                </a:solidFill>
                <a:latin typeface="verdana" panose="020B0604030504040204" pitchFamily="34" charset="0"/>
              </a:rPr>
              <a:t>b&amp;a</a:t>
            </a:r>
            <a:r>
              <a:rPr lang="en-US" dirty="0">
                <a:solidFill>
                  <a:srgbClr val="000000"/>
                </a:solidFill>
                <a:latin typeface="verdana" panose="020B0604030504040204" pitchFamily="34" charset="0"/>
              </a:rPr>
              <a:t>++&lt;c);</a:t>
            </a:r>
            <a:r>
              <a:rPr lang="en-US" dirty="0">
                <a:solidFill>
                  <a:srgbClr val="008200"/>
                </a:solidFill>
                <a:latin typeface="verdana" panose="020B0604030504040204" pitchFamily="34" charset="0"/>
              </a:rPr>
              <a:t>//false &amp;&amp; true = false</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a:t>
            </a:r>
            <a:r>
              <a:rPr lang="en-US" dirty="0">
                <a:solidFill>
                  <a:srgbClr val="008200"/>
                </a:solidFill>
                <a:latin typeface="verdana" panose="020B0604030504040204" pitchFamily="34" charset="0"/>
              </a:rPr>
              <a:t>//11 because second condition is checked</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1"/>
          <p:cNvSpPr>
            <a:spLocks noChangeArrowheads="1"/>
          </p:cNvSpPr>
          <p:nvPr/>
        </p:nvSpPr>
        <p:spPr bwMode="auto">
          <a:xfrm>
            <a:off x="2667000" y="5410944"/>
            <a:ext cx="1524000"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anose="020B0604030504040204" pitchFamily="34" charset="0"/>
              </a:rPr>
              <a:t>Output:</a:t>
            </a:r>
            <a:endParaRPr kumimoji="0" 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anose="020B0604020202020204" pitchFamily="34" charset="-128"/>
              </a:rPr>
              <a:t>11</a:t>
            </a:r>
            <a:endParaRPr kumimoji="0" 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1731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Introduction</a:t>
            </a:r>
          </a:p>
        </p:txBody>
      </p:sp>
      <p:sp>
        <p:nvSpPr>
          <p:cNvPr id="3" name="Content Placeholder 2"/>
          <p:cNvSpPr>
            <a:spLocks noGrp="1"/>
          </p:cNvSpPr>
          <p:nvPr>
            <p:ph idx="1"/>
          </p:nvPr>
        </p:nvSpPr>
        <p:spPr/>
        <p:txBody>
          <a:bodyPr>
            <a:normAutofit/>
          </a:bodyPr>
          <a:lstStyle/>
          <a:p>
            <a:r>
              <a:rPr lang="en-US" sz="2600" dirty="0"/>
              <a:t>Most of its operators can be divided into the following four groups: </a:t>
            </a:r>
          </a:p>
          <a:p>
            <a:pPr>
              <a:buNone/>
            </a:pPr>
            <a:r>
              <a:rPr lang="en-US" sz="2600" dirty="0"/>
              <a:t>		arithmetic, </a:t>
            </a:r>
          </a:p>
          <a:p>
            <a:pPr>
              <a:buNone/>
            </a:pPr>
            <a:r>
              <a:rPr lang="en-US" sz="2600" dirty="0"/>
              <a:t>		bitwise,</a:t>
            </a:r>
          </a:p>
          <a:p>
            <a:pPr>
              <a:buNone/>
            </a:pPr>
            <a:r>
              <a:rPr lang="en-US" sz="2600" dirty="0"/>
              <a:t>		relational, and </a:t>
            </a:r>
          </a:p>
          <a:p>
            <a:pPr>
              <a:buNone/>
            </a:pPr>
            <a:r>
              <a:rPr lang="en-US" sz="2600" dirty="0"/>
              <a:t>		logical.</a:t>
            </a:r>
          </a:p>
        </p:txBody>
      </p:sp>
      <p:sp>
        <p:nvSpPr>
          <p:cNvPr id="4" name="Slide Number Placeholder 3"/>
          <p:cNvSpPr>
            <a:spLocks noGrp="1"/>
          </p:cNvSpPr>
          <p:nvPr>
            <p:ph type="sldNum" sz="quarter" idx="12"/>
          </p:nvPr>
        </p:nvSpPr>
        <p:spPr/>
        <p:txBody>
          <a:bodyPr/>
          <a:lstStyle/>
          <a:p>
            <a:fld id="{EFB19CB4-F452-469C-9D08-4A4C5905391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sz="2600" dirty="0"/>
              <a:t>This is very useful when the right-hand operand depends on the value of the left one in order to function properly. </a:t>
            </a:r>
          </a:p>
          <a:p>
            <a:pPr algn="just"/>
            <a:endParaRPr lang="en-US" sz="2600" dirty="0"/>
          </a:p>
          <a:p>
            <a:pPr algn="just"/>
            <a:r>
              <a:rPr lang="en-US" sz="2600" dirty="0"/>
              <a:t>For example, the following code fragment shows how you can take advantage of short-circuit logical evaluation to be sure that a division operation will be valid before evaluating it:</a:t>
            </a:r>
          </a:p>
          <a:p>
            <a:pPr algn="just"/>
            <a:endParaRPr lang="en-US" sz="2600" dirty="0"/>
          </a:p>
          <a:p>
            <a:pPr algn="just"/>
            <a:endParaRPr lang="en-US" sz="2600" dirty="0"/>
          </a:p>
          <a:p>
            <a:pPr algn="just"/>
            <a:r>
              <a:rPr lang="en-US" sz="2600" dirty="0"/>
              <a:t>Since the short-circuit form of AND (</a:t>
            </a:r>
            <a:r>
              <a:rPr lang="en-US" sz="2600" b="1" dirty="0"/>
              <a:t>&amp;&amp;) is used, there is no risk of causing a run-time </a:t>
            </a:r>
            <a:r>
              <a:rPr lang="en-US" sz="2600" dirty="0"/>
              <a:t>exception when </a:t>
            </a:r>
            <a:r>
              <a:rPr lang="en-US" sz="2600" b="1" dirty="0" err="1"/>
              <a:t>denom</a:t>
            </a:r>
            <a:r>
              <a:rPr lang="en-US" sz="2600" b="1" dirty="0"/>
              <a:t> is zero. If this line of code were written using the single &amp; </a:t>
            </a:r>
            <a:r>
              <a:rPr lang="en-US" sz="2600" dirty="0"/>
              <a:t>version of AND, both sides would be evaluated, causing a run-time exception when </a:t>
            </a:r>
            <a:r>
              <a:rPr lang="en-US" sz="2600" b="1" dirty="0" err="1"/>
              <a:t>denom</a:t>
            </a:r>
            <a:r>
              <a:rPr lang="en-US" sz="2600" b="1" dirty="0"/>
              <a:t> is zero.</a:t>
            </a:r>
            <a:endParaRPr lang="en-US" sz="2600" dirty="0"/>
          </a:p>
        </p:txBody>
      </p:sp>
      <p:pic>
        <p:nvPicPr>
          <p:cNvPr id="7170" name="Picture 2"/>
          <p:cNvPicPr>
            <a:picLocks noChangeAspect="1" noChangeArrowheads="1"/>
          </p:cNvPicPr>
          <p:nvPr/>
        </p:nvPicPr>
        <p:blipFill>
          <a:blip r:embed="rId2"/>
          <a:srcRect/>
          <a:stretch>
            <a:fillRect/>
          </a:stretch>
        </p:blipFill>
        <p:spPr bwMode="auto">
          <a:xfrm>
            <a:off x="1981200" y="4086368"/>
            <a:ext cx="5654038" cy="381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30</a:t>
            </a:fld>
            <a:endParaRPr lang="en-US"/>
          </a:p>
        </p:txBody>
      </p:sp>
      <p:sp>
        <p:nvSpPr>
          <p:cNvPr id="6" name="Title 1"/>
          <p:cNvSpPr>
            <a:spLocks noGrp="1"/>
          </p:cNvSpPr>
          <p:nvPr>
            <p:ph type="title"/>
          </p:nvPr>
        </p:nvSpPr>
        <p:spPr>
          <a:xfrm>
            <a:off x="0" y="371742"/>
            <a:ext cx="9144000" cy="772397"/>
          </a:xfrm>
        </p:spPr>
        <p:txBody>
          <a:bodyPr>
            <a:noAutofit/>
          </a:bodyPr>
          <a:lstStyle/>
          <a:p>
            <a:r>
              <a:rPr lang="en-US" sz="3000" b="1" dirty="0"/>
              <a:t>Java AND Operator Example: Logical &amp;&amp; and Bitwise &amp;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normAutofit/>
          </a:bodyPr>
          <a:lstStyle/>
          <a:p>
            <a:r>
              <a:rPr lang="en-US" sz="3000" b="1" dirty="0"/>
              <a:t>Java OR Operator Example: Logical || and Bitwise |</a:t>
            </a:r>
          </a:p>
        </p:txBody>
      </p:sp>
      <p:sp>
        <p:nvSpPr>
          <p:cNvPr id="3" name="Content Placeholder 2"/>
          <p:cNvSpPr>
            <a:spLocks noGrp="1"/>
          </p:cNvSpPr>
          <p:nvPr>
            <p:ph idx="1"/>
          </p:nvPr>
        </p:nvSpPr>
        <p:spPr>
          <a:xfrm>
            <a:off x="457200" y="890518"/>
            <a:ext cx="8229600" cy="1981200"/>
          </a:xfrm>
          <a:ln>
            <a:solidFill>
              <a:schemeClr val="tx1"/>
            </a:solidFill>
          </a:ln>
        </p:spPr>
        <p:txBody>
          <a:bodyPr>
            <a:normAutofit lnSpcReduction="10000"/>
          </a:bodyPr>
          <a:lstStyle/>
          <a:p>
            <a:r>
              <a:rPr lang="en-US" sz="2400" dirty="0"/>
              <a:t>The logical || operator doesn't check second condition if first condition is true. It checks second condition only if first one is false.</a:t>
            </a:r>
          </a:p>
          <a:p>
            <a:r>
              <a:rPr lang="en-US" sz="2400" dirty="0"/>
              <a:t>The bitwise | operator always checks both conditions whether first condition is true or false.</a:t>
            </a:r>
          </a:p>
          <a:p>
            <a:pPr marL="0" indent="0">
              <a:buNone/>
            </a:pPr>
            <a:endParaRPr lang="en-US" sz="2400" dirty="0"/>
          </a:p>
        </p:txBody>
      </p:sp>
      <p:sp>
        <p:nvSpPr>
          <p:cNvPr id="4" name="Slide Number Placeholder 3"/>
          <p:cNvSpPr>
            <a:spLocks noGrp="1"/>
          </p:cNvSpPr>
          <p:nvPr>
            <p:ph type="sldNum" sz="quarter" idx="12"/>
          </p:nvPr>
        </p:nvSpPr>
        <p:spPr/>
        <p:txBody>
          <a:bodyPr/>
          <a:lstStyle/>
          <a:p>
            <a:fld id="{EFB19CB4-F452-469C-9D08-4A4C59053914}" type="slidenum">
              <a:rPr lang="en-US" smtClean="0"/>
              <a:t>31</a:t>
            </a:fld>
            <a:endParaRPr lang="en-US"/>
          </a:p>
        </p:txBody>
      </p:sp>
      <p:sp>
        <p:nvSpPr>
          <p:cNvPr id="5" name="Rectangle 4"/>
          <p:cNvSpPr/>
          <p:nvPr/>
        </p:nvSpPr>
        <p:spPr>
          <a:xfrm>
            <a:off x="381000" y="2924324"/>
            <a:ext cx="8458200" cy="3693319"/>
          </a:xfrm>
          <a:prstGeom prst="rect">
            <a:avLst/>
          </a:prstGeom>
          <a:ln>
            <a:solidFill>
              <a:schemeClr val="tx1"/>
            </a:solidFill>
          </a:ln>
        </p:spPr>
        <p:txBody>
          <a:bodyPr wrap="square">
            <a:spAutoFit/>
          </a:bodyPr>
          <a:lstStyle/>
          <a:p>
            <a:pPr>
              <a:buFont typeface="+mj-lt"/>
              <a:buAutoNum type="arabicPeriod"/>
            </a:pP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OperatorExample</a:t>
            </a:r>
            <a:r>
              <a:rPr lang="en-US" dirty="0">
                <a:solidFill>
                  <a:srgbClr val="000000"/>
                </a:solidFill>
                <a:latin typeface="verdana" panose="020B0604030504040204" pitchFamily="34" charset="0"/>
              </a:rPr>
              <a:t>{  </a:t>
            </a:r>
          </a:p>
          <a:p>
            <a:pPr>
              <a:buFont typeface="+mj-lt"/>
              <a:buAutoNum type="arabicPeriod"/>
            </a:pP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a=</a:t>
            </a:r>
            <a:r>
              <a:rPr lang="en-US" dirty="0">
                <a:solidFill>
                  <a:srgbClr val="C00000"/>
                </a:solidFill>
                <a:latin typeface="verdana" panose="020B0604030504040204" pitchFamily="34" charset="0"/>
              </a:rPr>
              <a:t>10</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b=</a:t>
            </a:r>
            <a:r>
              <a:rPr lang="en-US" dirty="0">
                <a:solidFill>
                  <a:srgbClr val="C00000"/>
                </a:solidFill>
                <a:latin typeface="verdana" panose="020B0604030504040204" pitchFamily="34" charset="0"/>
              </a:rPr>
              <a:t>5</a:t>
            </a:r>
            <a:r>
              <a:rPr lang="en-US" dirty="0">
                <a:solidFill>
                  <a:srgbClr val="000000"/>
                </a:solidFill>
                <a:latin typeface="verdana" panose="020B0604030504040204" pitchFamily="34" charset="0"/>
              </a:rPr>
              <a:t>;  </a:t>
            </a:r>
          </a:p>
          <a:p>
            <a:pPr>
              <a:buFont typeface="+mj-lt"/>
              <a:buAutoNum type="arabicPeriod"/>
            </a:pP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c=</a:t>
            </a:r>
            <a:r>
              <a:rPr lang="en-US" dirty="0">
                <a:solidFill>
                  <a:srgbClr val="C00000"/>
                </a:solidFill>
                <a:latin typeface="verdana" panose="020B0604030504040204" pitchFamily="34" charset="0"/>
              </a:rPr>
              <a:t>20</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(a&gt;b||a&lt;c);</a:t>
            </a:r>
            <a:r>
              <a:rPr lang="en-US" dirty="0">
                <a:solidFill>
                  <a:srgbClr val="008200"/>
                </a:solidFill>
                <a:latin typeface="verdana" panose="020B0604030504040204" pitchFamily="34" charset="0"/>
              </a:rPr>
              <a:t>//true || true = true</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(a&gt;</a:t>
            </a:r>
            <a:r>
              <a:rPr lang="en-US" dirty="0" err="1">
                <a:solidFill>
                  <a:srgbClr val="000000"/>
                </a:solidFill>
                <a:latin typeface="verdana" panose="020B0604030504040204" pitchFamily="34" charset="0"/>
              </a:rPr>
              <a:t>b|a</a:t>
            </a:r>
            <a:r>
              <a:rPr lang="en-US" dirty="0">
                <a:solidFill>
                  <a:srgbClr val="000000"/>
                </a:solidFill>
                <a:latin typeface="verdana" panose="020B0604030504040204" pitchFamily="34" charset="0"/>
              </a:rPr>
              <a:t>&lt;c);</a:t>
            </a:r>
            <a:r>
              <a:rPr lang="en-US" dirty="0">
                <a:solidFill>
                  <a:srgbClr val="008200"/>
                </a:solidFill>
                <a:latin typeface="verdana" panose="020B0604030504040204" pitchFamily="34" charset="0"/>
              </a:rPr>
              <a:t>//true | true = true</a:t>
            </a:r>
            <a:r>
              <a:rPr lang="en-US" dirty="0">
                <a:solidFill>
                  <a:srgbClr val="000000"/>
                </a:solidFill>
                <a:latin typeface="verdana" panose="020B0604030504040204" pitchFamily="34" charset="0"/>
              </a:rPr>
              <a:t>  </a:t>
            </a:r>
          </a:p>
          <a:p>
            <a:pPr>
              <a:buFont typeface="+mj-lt"/>
              <a:buAutoNum type="arabicPeriod"/>
            </a:pPr>
            <a:r>
              <a:rPr lang="en-US" dirty="0">
                <a:solidFill>
                  <a:srgbClr val="008200"/>
                </a:solidFill>
                <a:latin typeface="verdana" panose="020B0604030504040204" pitchFamily="34" charset="0"/>
              </a:rPr>
              <a:t>//|| </a:t>
            </a:r>
            <a:r>
              <a:rPr lang="en-US" dirty="0" err="1">
                <a:solidFill>
                  <a:srgbClr val="008200"/>
                </a:solidFill>
                <a:latin typeface="verdana" panose="020B0604030504040204" pitchFamily="34" charset="0"/>
              </a:rPr>
              <a:t>vs</a:t>
            </a:r>
            <a:r>
              <a:rPr lang="en-US" dirty="0">
                <a:solidFill>
                  <a:srgbClr val="008200"/>
                </a:solidFill>
                <a:latin typeface="verdana" panose="020B0604030504040204" pitchFamily="34" charset="0"/>
              </a:rPr>
              <a:t> |</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(a&gt;b||a++&lt;c);</a:t>
            </a:r>
            <a:r>
              <a:rPr lang="en-US" dirty="0">
                <a:solidFill>
                  <a:srgbClr val="008200"/>
                </a:solidFill>
                <a:latin typeface="verdana" panose="020B0604030504040204" pitchFamily="34" charset="0"/>
              </a:rPr>
              <a:t>//true || true = true</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a:t>
            </a:r>
            <a:r>
              <a:rPr lang="en-US" dirty="0">
                <a:solidFill>
                  <a:srgbClr val="008200"/>
                </a:solidFill>
                <a:latin typeface="verdana" panose="020B0604030504040204" pitchFamily="34" charset="0"/>
              </a:rPr>
              <a:t>//10 because second condition is not checked</a:t>
            </a:r>
            <a:endParaRPr lang="en-US" dirty="0">
              <a:solidFill>
                <a:srgbClr val="000000"/>
              </a:solidFill>
              <a:latin typeface="verdana" panose="020B0604030504040204" pitchFamily="34" charset="0"/>
            </a:endParaRP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(a&gt;</a:t>
            </a:r>
            <a:r>
              <a:rPr lang="en-US" dirty="0" err="1">
                <a:solidFill>
                  <a:srgbClr val="000000"/>
                </a:solidFill>
                <a:latin typeface="verdana" panose="020B0604030504040204" pitchFamily="34" charset="0"/>
              </a:rPr>
              <a:t>b|a</a:t>
            </a:r>
            <a:r>
              <a:rPr lang="en-US" dirty="0">
                <a:solidFill>
                  <a:srgbClr val="000000"/>
                </a:solidFill>
                <a:latin typeface="verdana" panose="020B0604030504040204" pitchFamily="34" charset="0"/>
              </a:rPr>
              <a:t>++&lt;c);</a:t>
            </a:r>
            <a:r>
              <a:rPr lang="en-US" dirty="0">
                <a:solidFill>
                  <a:srgbClr val="008200"/>
                </a:solidFill>
                <a:latin typeface="verdana" panose="020B0604030504040204" pitchFamily="34" charset="0"/>
              </a:rPr>
              <a:t>//true | true = true</a:t>
            </a:r>
            <a:r>
              <a:rPr lang="en-US" dirty="0">
                <a:solidFill>
                  <a:srgbClr val="000000"/>
                </a:solidFill>
                <a:latin typeface="verdana" panose="020B0604030504040204" pitchFamily="34" charset="0"/>
              </a:rPr>
              <a:t>  </a:t>
            </a:r>
          </a:p>
          <a:p>
            <a:pPr>
              <a:buFont typeface="+mj-lt"/>
              <a:buAutoNum type="arabicPeriod"/>
            </a:pPr>
            <a:r>
              <a:rPr lang="en-US" dirty="0" err="1">
                <a:solidFill>
                  <a:srgbClr val="000000"/>
                </a:solidFill>
                <a:latin typeface="verdana" panose="020B0604030504040204" pitchFamily="34" charset="0"/>
              </a:rPr>
              <a:t>System.out.println</a:t>
            </a:r>
            <a:r>
              <a:rPr lang="en-US" dirty="0">
                <a:solidFill>
                  <a:srgbClr val="000000"/>
                </a:solidFill>
                <a:latin typeface="verdana" panose="020B0604030504040204" pitchFamily="34" charset="0"/>
              </a:rPr>
              <a:t>(a);</a:t>
            </a:r>
            <a:r>
              <a:rPr lang="en-US" dirty="0">
                <a:solidFill>
                  <a:srgbClr val="008200"/>
                </a:solidFill>
                <a:latin typeface="verdana" panose="020B0604030504040204" pitchFamily="34" charset="0"/>
              </a:rPr>
              <a:t>//11 because second condition is checked</a:t>
            </a:r>
            <a:r>
              <a:rPr lang="en-US" dirty="0">
                <a:solidFill>
                  <a:srgbClr val="000000"/>
                </a:solidFill>
                <a:latin typeface="verdana" panose="020B0604030504040204" pitchFamily="34" charset="0"/>
              </a:rPr>
              <a:t>  </a:t>
            </a:r>
          </a:p>
          <a:p>
            <a:pPr>
              <a:buFont typeface="+mj-lt"/>
              <a:buAutoNum type="arabicPeriod"/>
            </a:pP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03593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B19CB4-F452-469C-9D08-4A4C59053914}" type="slidenum">
              <a:rPr lang="en-US" smtClean="0"/>
              <a:t>32</a:t>
            </a:fld>
            <a:endParaRPr lang="en-US"/>
          </a:p>
        </p:txBody>
      </p:sp>
      <p:sp>
        <p:nvSpPr>
          <p:cNvPr id="5" name="Rectangle 1"/>
          <p:cNvSpPr>
            <a:spLocks noChangeArrowheads="1"/>
          </p:cNvSpPr>
          <p:nvPr/>
        </p:nvSpPr>
        <p:spPr bwMode="auto">
          <a:xfrm>
            <a:off x="2286000" y="2209800"/>
            <a:ext cx="4066754" cy="25699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Verdana" panose="020B0604030504040204" pitchFamily="34" charset="0"/>
              </a:rPr>
              <a:t>Output: Previous program</a:t>
            </a:r>
            <a:endParaRPr kumimoji="0" 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Arial Unicode MS" panose="020B0604020202020204" pitchFamily="34" charset="-128"/>
              </a:rPr>
              <a:t>11</a:t>
            </a:r>
            <a:endParaRPr kumimoji="0" lang="en-US" sz="2300" b="0" i="0" u="none" strike="noStrike" cap="none" normalizeH="0" baseline="0" dirty="0">
              <a:ln>
                <a:noFill/>
              </a:ln>
              <a:solidFill>
                <a:schemeClr val="tx1"/>
              </a:solidFill>
              <a:effectLst/>
            </a:endParaRPr>
          </a:p>
        </p:txBody>
      </p:sp>
      <p:sp>
        <p:nvSpPr>
          <p:cNvPr id="6" name="Title 1"/>
          <p:cNvSpPr>
            <a:spLocks noGrp="1"/>
          </p:cNvSpPr>
          <p:nvPr>
            <p:ph type="title"/>
          </p:nvPr>
        </p:nvSpPr>
        <p:spPr>
          <a:xfrm>
            <a:off x="457200" y="274638"/>
            <a:ext cx="8382000" cy="563562"/>
          </a:xfrm>
        </p:spPr>
        <p:txBody>
          <a:bodyPr>
            <a:normAutofit/>
          </a:bodyPr>
          <a:lstStyle/>
          <a:p>
            <a:r>
              <a:rPr lang="en-US" sz="3000" b="1" dirty="0"/>
              <a:t>Java OR Operator Example: Logical || and Bitwise |</a:t>
            </a:r>
          </a:p>
        </p:txBody>
      </p:sp>
    </p:spTree>
    <p:extLst>
      <p:ext uri="{BB962C8B-B14F-4D97-AF65-F5344CB8AC3E}">
        <p14:creationId xmlns:p14="http://schemas.microsoft.com/office/powerpoint/2010/main" val="1840941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824247" y="1151780"/>
            <a:ext cx="7481553" cy="411883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352800" y="5742026"/>
            <a:ext cx="2362200" cy="97944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Conditional Operator ( ? : )</a:t>
            </a:r>
            <a:endParaRPr lang="en-US" dirty="0"/>
          </a:p>
        </p:txBody>
      </p:sp>
      <p:sp>
        <p:nvSpPr>
          <p:cNvPr id="3" name="Content Placeholder 2"/>
          <p:cNvSpPr>
            <a:spLocks noGrp="1"/>
          </p:cNvSpPr>
          <p:nvPr>
            <p:ph idx="1"/>
          </p:nvPr>
        </p:nvSpPr>
        <p:spPr/>
        <p:txBody>
          <a:bodyPr>
            <a:normAutofit/>
          </a:bodyPr>
          <a:lstStyle/>
          <a:p>
            <a:pPr algn="just"/>
            <a:r>
              <a:rPr lang="en-US" sz="2600" dirty="0"/>
              <a:t>Conditional operator is also known as the ternary operator. This operator consists of three operands and is used to evaluate Boolean expressions. The goal of the operator is to decide which value should be assigned to the variable. The operator is written as:</a:t>
            </a:r>
          </a:p>
        </p:txBody>
      </p:sp>
      <p:pic>
        <p:nvPicPr>
          <p:cNvPr id="11266" name="Picture 2"/>
          <p:cNvPicPr>
            <a:picLocks noChangeAspect="1" noChangeArrowheads="1"/>
          </p:cNvPicPr>
          <p:nvPr/>
        </p:nvPicPr>
        <p:blipFill>
          <a:blip r:embed="rId2"/>
          <a:srcRect/>
          <a:stretch>
            <a:fillRect/>
          </a:stretch>
        </p:blipFill>
        <p:spPr bwMode="auto">
          <a:xfrm>
            <a:off x="106551" y="4419600"/>
            <a:ext cx="9037449" cy="62388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609600" y="1143000"/>
            <a:ext cx="8165970" cy="41910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2885388" y="5334000"/>
            <a:ext cx="3048000" cy="99237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35</a:t>
            </a:fld>
            <a:endParaRPr lang="en-US"/>
          </a:p>
        </p:txBody>
      </p:sp>
      <p:sp>
        <p:nvSpPr>
          <p:cNvPr id="7" name="Title 1"/>
          <p:cNvSpPr>
            <a:spLocks noGrp="1"/>
          </p:cNvSpPr>
          <p:nvPr>
            <p:ph type="title"/>
          </p:nvPr>
        </p:nvSpPr>
        <p:spPr>
          <a:xfrm>
            <a:off x="457200" y="274638"/>
            <a:ext cx="8229600" cy="639762"/>
          </a:xfrm>
        </p:spPr>
        <p:txBody>
          <a:bodyPr>
            <a:normAutofit fontScale="90000"/>
          </a:bodyPr>
          <a:lstStyle/>
          <a:p>
            <a:r>
              <a:rPr lang="en-US" b="1" dirty="0"/>
              <a:t>Conditional Operator ( ? :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of Operator</a:t>
            </a:r>
          </a:p>
        </p:txBody>
      </p:sp>
      <p:sp>
        <p:nvSpPr>
          <p:cNvPr id="3" name="Content Placeholder 2"/>
          <p:cNvSpPr>
            <a:spLocks noGrp="1"/>
          </p:cNvSpPr>
          <p:nvPr>
            <p:ph idx="1"/>
          </p:nvPr>
        </p:nvSpPr>
        <p:spPr>
          <a:xfrm>
            <a:off x="457200" y="1066800"/>
            <a:ext cx="8229600" cy="5059363"/>
          </a:xfrm>
        </p:spPr>
        <p:txBody>
          <a:bodyPr>
            <a:normAutofit/>
          </a:bodyPr>
          <a:lstStyle/>
          <a:p>
            <a:pPr algn="just">
              <a:buNone/>
            </a:pPr>
            <a:endParaRPr lang="en-US" sz="2600" dirty="0"/>
          </a:p>
          <a:p>
            <a:pPr algn="just"/>
            <a:r>
              <a:rPr lang="en-US" sz="2600" dirty="0"/>
              <a:t>This operator is used only for object reference variables. The operator checks whether the object is of a particular type (class type or interface type). </a:t>
            </a:r>
            <a:r>
              <a:rPr lang="en-US" sz="2600" b="1" dirty="0" err="1">
                <a:solidFill>
                  <a:srgbClr val="FF0000"/>
                </a:solidFill>
              </a:rPr>
              <a:t>instanceof</a:t>
            </a:r>
            <a:r>
              <a:rPr lang="en-US" sz="2600" dirty="0"/>
              <a:t> operator is written as:</a:t>
            </a:r>
          </a:p>
        </p:txBody>
      </p:sp>
      <p:pic>
        <p:nvPicPr>
          <p:cNvPr id="13314" name="Picture 2"/>
          <p:cNvPicPr>
            <a:picLocks noChangeAspect="1" noChangeArrowheads="1"/>
          </p:cNvPicPr>
          <p:nvPr/>
        </p:nvPicPr>
        <p:blipFill>
          <a:blip r:embed="rId2"/>
          <a:srcRect/>
          <a:stretch>
            <a:fillRect/>
          </a:stretch>
        </p:blipFill>
        <p:spPr bwMode="auto">
          <a:xfrm>
            <a:off x="762000" y="3276600"/>
            <a:ext cx="7964934" cy="547687"/>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a:srcRect/>
          <a:stretch>
            <a:fillRect/>
          </a:stretch>
        </p:blipFill>
        <p:spPr bwMode="auto">
          <a:xfrm>
            <a:off x="7848600" y="5638800"/>
            <a:ext cx="919162" cy="412685"/>
          </a:xfrm>
          <a:prstGeom prst="rect">
            <a:avLst/>
          </a:prstGeom>
          <a:noFill/>
          <a:ln w="9525">
            <a:noFill/>
            <a:miter lim="800000"/>
            <a:headEnd/>
            <a:tailEnd/>
          </a:ln>
          <a:effectLst/>
        </p:spPr>
      </p:pic>
      <p:sp>
        <p:nvSpPr>
          <p:cNvPr id="7" name="TextBox 6"/>
          <p:cNvSpPr txBox="1"/>
          <p:nvPr/>
        </p:nvSpPr>
        <p:spPr>
          <a:xfrm>
            <a:off x="7806816" y="5181600"/>
            <a:ext cx="1219200" cy="369332"/>
          </a:xfrm>
          <a:prstGeom prst="rect">
            <a:avLst/>
          </a:prstGeom>
          <a:noFill/>
        </p:spPr>
        <p:txBody>
          <a:bodyPr wrap="square" rtlCol="0">
            <a:spAutoFit/>
          </a:bodyPr>
          <a:lstStyle/>
          <a:p>
            <a:r>
              <a:rPr lang="en-US" dirty="0"/>
              <a:t>Output</a:t>
            </a:r>
          </a:p>
        </p:txBody>
      </p:sp>
      <p:pic>
        <p:nvPicPr>
          <p:cNvPr id="13317" name="Picture 5"/>
          <p:cNvPicPr>
            <a:picLocks noChangeAspect="1" noChangeArrowheads="1"/>
          </p:cNvPicPr>
          <p:nvPr/>
        </p:nvPicPr>
        <p:blipFill>
          <a:blip r:embed="rId4"/>
          <a:srcRect/>
          <a:stretch>
            <a:fillRect/>
          </a:stretch>
        </p:blipFill>
        <p:spPr bwMode="auto">
          <a:xfrm>
            <a:off x="1600199" y="3962400"/>
            <a:ext cx="5568263" cy="2667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Operator Precedence</a:t>
            </a:r>
            <a:endParaRPr lang="en-US" dirty="0"/>
          </a:p>
        </p:txBody>
      </p:sp>
      <p:pic>
        <p:nvPicPr>
          <p:cNvPr id="14338" name="Picture 2"/>
          <p:cNvPicPr>
            <a:picLocks noChangeAspect="1" noChangeArrowheads="1"/>
          </p:cNvPicPr>
          <p:nvPr/>
        </p:nvPicPr>
        <p:blipFill>
          <a:blip r:embed="rId2"/>
          <a:srcRect/>
          <a:stretch>
            <a:fillRect/>
          </a:stretch>
        </p:blipFill>
        <p:spPr bwMode="auto">
          <a:xfrm>
            <a:off x="0" y="1371600"/>
            <a:ext cx="9067800" cy="463066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EFB19CB4-F452-469C-9D08-4A4C59053914}" type="slidenum">
              <a:rPr lang="en-US" smtClean="0"/>
              <a:t>38</a:t>
            </a:fld>
            <a:endParaRPr lang="en-US"/>
          </a:p>
        </p:txBody>
      </p:sp>
    </p:spTree>
    <p:extLst>
      <p:ext uri="{BB962C8B-B14F-4D97-AF65-F5344CB8AC3E}">
        <p14:creationId xmlns:p14="http://schemas.microsoft.com/office/powerpoint/2010/main" val="123052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Arithmetic Operators</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1524000"/>
            <a:ext cx="8718755" cy="4833368"/>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Arithmetic Operators</a:t>
            </a:r>
            <a:endParaRPr lang="en-US" dirty="0"/>
          </a:p>
        </p:txBody>
      </p:sp>
      <p:sp>
        <p:nvSpPr>
          <p:cNvPr id="3" name="Content Placeholder 2"/>
          <p:cNvSpPr>
            <a:spLocks noGrp="1"/>
          </p:cNvSpPr>
          <p:nvPr>
            <p:ph idx="1"/>
          </p:nvPr>
        </p:nvSpPr>
        <p:spPr/>
        <p:txBody>
          <a:bodyPr>
            <a:normAutofit/>
          </a:bodyPr>
          <a:lstStyle/>
          <a:p>
            <a:pPr algn="just">
              <a:buNone/>
            </a:pPr>
            <a:endParaRPr lang="en-US" sz="2600" dirty="0"/>
          </a:p>
          <a:p>
            <a:pPr algn="just"/>
            <a:r>
              <a:rPr lang="en-US" sz="2600" dirty="0"/>
              <a:t>The operands of the arithmetic operators must be of a numeric type. You cannot use them on </a:t>
            </a:r>
            <a:r>
              <a:rPr lang="en-US" sz="2600" b="1" dirty="0" err="1"/>
              <a:t>boolean</a:t>
            </a:r>
            <a:r>
              <a:rPr lang="en-US" sz="2600" b="1" dirty="0"/>
              <a:t> types, but you can use them on char types, since the char type in </a:t>
            </a:r>
            <a:r>
              <a:rPr lang="en-US" sz="2600" dirty="0"/>
              <a:t>Java is, essentially, a subset of </a:t>
            </a:r>
            <a:r>
              <a:rPr lang="en-US" sz="2600" b="1" dirty="0"/>
              <a:t>int.</a:t>
            </a:r>
            <a:endParaRPr lang="en-US" sz="2600" dirty="0"/>
          </a:p>
        </p:txBody>
      </p:sp>
      <p:sp>
        <p:nvSpPr>
          <p:cNvPr id="4" name="Slide Number Placeholder 3"/>
          <p:cNvSpPr>
            <a:spLocks noGrp="1"/>
          </p:cNvSpPr>
          <p:nvPr>
            <p:ph type="sldNum" sz="quarter" idx="12"/>
          </p:nvPr>
        </p:nvSpPr>
        <p:spPr/>
        <p:txBody>
          <a:bodyPr/>
          <a:lstStyle/>
          <a:p>
            <a:fld id="{EFB19CB4-F452-469C-9D08-4A4C5905391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Relational Operators</a:t>
            </a:r>
            <a:endParaRPr lang="en-US" dirty="0"/>
          </a:p>
        </p:txBody>
      </p:sp>
      <p:pic>
        <p:nvPicPr>
          <p:cNvPr id="2050" name="Picture 2"/>
          <p:cNvPicPr>
            <a:picLocks noChangeAspect="1" noChangeArrowheads="1"/>
          </p:cNvPicPr>
          <p:nvPr/>
        </p:nvPicPr>
        <p:blipFill>
          <a:blip r:embed="rId2"/>
          <a:srcRect/>
          <a:stretch>
            <a:fillRect/>
          </a:stretch>
        </p:blipFill>
        <p:spPr bwMode="auto">
          <a:xfrm>
            <a:off x="76200" y="2514600"/>
            <a:ext cx="8977312" cy="3052011"/>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Bitwise Operators</a:t>
            </a:r>
            <a:br>
              <a:rPr lang="en-US" b="1" dirty="0"/>
            </a:br>
            <a:endParaRPr lang="en-US" dirty="0"/>
          </a:p>
        </p:txBody>
      </p:sp>
      <p:sp>
        <p:nvSpPr>
          <p:cNvPr id="3" name="Content Placeholder 2"/>
          <p:cNvSpPr>
            <a:spLocks noGrp="1"/>
          </p:cNvSpPr>
          <p:nvPr>
            <p:ph idx="1"/>
          </p:nvPr>
        </p:nvSpPr>
        <p:spPr>
          <a:xfrm>
            <a:off x="457200" y="1143001"/>
            <a:ext cx="8229600" cy="990599"/>
          </a:xfrm>
        </p:spPr>
        <p:txBody>
          <a:bodyPr>
            <a:normAutofit/>
          </a:bodyPr>
          <a:lstStyle/>
          <a:p>
            <a:r>
              <a:rPr lang="en-US" sz="2600" dirty="0"/>
              <a:t>These operators act upon the individual bits of their operands</a:t>
            </a:r>
          </a:p>
        </p:txBody>
      </p:sp>
      <p:pic>
        <p:nvPicPr>
          <p:cNvPr id="9218" name="Picture 2"/>
          <p:cNvPicPr>
            <a:picLocks noChangeAspect="1" noChangeArrowheads="1"/>
          </p:cNvPicPr>
          <p:nvPr/>
        </p:nvPicPr>
        <p:blipFill>
          <a:blip r:embed="rId2"/>
          <a:srcRect/>
          <a:stretch>
            <a:fillRect/>
          </a:stretch>
        </p:blipFill>
        <p:spPr bwMode="auto">
          <a:xfrm>
            <a:off x="685800" y="1993488"/>
            <a:ext cx="7695321" cy="484041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Bitwise Logical Operators</a:t>
            </a:r>
            <a:endParaRPr lang="en-US" dirty="0"/>
          </a:p>
        </p:txBody>
      </p:sp>
      <p:sp>
        <p:nvSpPr>
          <p:cNvPr id="3" name="Content Placeholder 2"/>
          <p:cNvSpPr>
            <a:spLocks noGrp="1"/>
          </p:cNvSpPr>
          <p:nvPr>
            <p:ph idx="1"/>
          </p:nvPr>
        </p:nvSpPr>
        <p:spPr/>
        <p:txBody>
          <a:bodyPr>
            <a:normAutofit/>
          </a:bodyPr>
          <a:lstStyle/>
          <a:p>
            <a:r>
              <a:rPr lang="en-US" sz="2600" dirty="0"/>
              <a:t>The bitwise logical operators are </a:t>
            </a:r>
            <a:r>
              <a:rPr lang="en-US" sz="2600" b="1" dirty="0"/>
              <a:t>&amp;, |, ^, and ~.</a:t>
            </a:r>
            <a:endParaRPr lang="en-US" sz="2600" dirty="0"/>
          </a:p>
        </p:txBody>
      </p:sp>
      <p:pic>
        <p:nvPicPr>
          <p:cNvPr id="10243" name="Picture 3"/>
          <p:cNvPicPr>
            <a:picLocks noChangeAspect="1" noChangeArrowheads="1"/>
          </p:cNvPicPr>
          <p:nvPr/>
        </p:nvPicPr>
        <p:blipFill>
          <a:blip r:embed="rId2"/>
          <a:srcRect/>
          <a:stretch>
            <a:fillRect/>
          </a:stretch>
        </p:blipFill>
        <p:spPr bwMode="auto">
          <a:xfrm>
            <a:off x="533400" y="2819400"/>
            <a:ext cx="8231112" cy="15906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FB19CB4-F452-469C-9D08-4A4C5905391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252830"/>
                </a:solidFill>
                <a:latin typeface="Open Sans"/>
                <a:cs typeface="Arial" pitchFamily="34" charset="0"/>
              </a:rPr>
              <a:t>Bitwise OR</a:t>
            </a:r>
            <a:endParaRPr lang="en-US" sz="3600" b="1" dirty="0"/>
          </a:p>
        </p:txBody>
      </p:sp>
      <p:sp>
        <p:nvSpPr>
          <p:cNvPr id="4" name="Rectangle 1"/>
          <p:cNvSpPr>
            <a:spLocks noChangeArrowheads="1"/>
          </p:cNvSpPr>
          <p:nvPr/>
        </p:nvSpPr>
        <p:spPr bwMode="auto">
          <a:xfrm>
            <a:off x="152400" y="1507123"/>
            <a:ext cx="8762999" cy="490000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26960" rIns="91440" bIns="2856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Bitwise OR is a binary operator (operates on two operands). It's denoted by </a:t>
            </a:r>
            <a:r>
              <a:rPr kumimoji="0" lang="en-US" sz="2200" b="0" i="0" u="none" strike="noStrike" cap="none" normalizeH="0" baseline="0" dirty="0">
                <a:ln>
                  <a:noFill/>
                </a:ln>
                <a:solidFill>
                  <a:srgbClr val="252830"/>
                </a:solidFill>
                <a:effectLst/>
                <a:latin typeface="Menlo"/>
                <a:cs typeface="Arial" pitchFamily="34" charset="0"/>
              </a:rPr>
              <a:t>|</a:t>
            </a:r>
            <a:r>
              <a:rPr kumimoji="0" lang="en-US" sz="2200" b="0" i="0" u="none" strike="noStrike" cap="none" normalizeH="0" baseline="0" dirty="0">
                <a:ln>
                  <a:noFill/>
                </a:ln>
                <a:solidFill>
                  <a:srgbClr val="252830"/>
                </a:solidFill>
                <a:effectLst/>
                <a:latin typeface="Open Sans"/>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Open Sans"/>
                <a:cs typeface="Arial" pitchFamily="34" charset="0"/>
              </a:rPr>
              <a:t>The </a:t>
            </a:r>
            <a:r>
              <a:rPr kumimoji="0" lang="en-US" sz="2200" b="0" i="0" u="none" strike="noStrike" cap="none" normalizeH="0" baseline="0" dirty="0">
                <a:ln>
                  <a:noFill/>
                </a:ln>
                <a:solidFill>
                  <a:srgbClr val="252830"/>
                </a:solidFill>
                <a:effectLst/>
                <a:latin typeface="Menlo"/>
                <a:cs typeface="Arial" pitchFamily="34" charset="0"/>
              </a:rPr>
              <a:t>|</a:t>
            </a:r>
            <a:r>
              <a:rPr kumimoji="0" lang="en-US" sz="2200" b="0" i="0" u="none" strike="noStrike" cap="none" normalizeH="0" baseline="0" dirty="0">
                <a:ln>
                  <a:noFill/>
                </a:ln>
                <a:solidFill>
                  <a:srgbClr val="252830"/>
                </a:solidFill>
                <a:effectLst/>
                <a:latin typeface="Open Sans"/>
                <a:cs typeface="Arial" pitchFamily="34" charset="0"/>
              </a:rPr>
              <a:t> operator compares corresponding bits of two operands. If either of the bits is 1, it gives 1. If not, it gives 0.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12 = 00001100 (In Binary)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25 = 00011001 (In Binary)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252830"/>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Bitwise OR Operation of 12 and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00001100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00011001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________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252830"/>
                </a:solidFill>
                <a:effectLst/>
                <a:latin typeface="Consolas" pitchFamily="49" charset="0"/>
                <a:cs typeface="Arial" pitchFamily="34" charset="0"/>
              </a:rPr>
              <a:t>  00011101 = 29 (In decimal)</a:t>
            </a: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sp>
        <p:nvSpPr>
          <p:cNvPr id="5" name="Slide Number Placeholder 4"/>
          <p:cNvSpPr>
            <a:spLocks noGrp="1"/>
          </p:cNvSpPr>
          <p:nvPr>
            <p:ph type="sldNum" sz="quarter" idx="12"/>
          </p:nvPr>
        </p:nvSpPr>
        <p:spPr/>
        <p:txBody>
          <a:bodyPr/>
          <a:lstStyle/>
          <a:p>
            <a:fld id="{EFB19CB4-F452-469C-9D08-4A4C59053914}" type="slidenum">
              <a:rPr lang="en-US" smtClean="0"/>
              <a:t>9</a:t>
            </a:fld>
            <a:endParaRPr lang="en-US"/>
          </a:p>
        </p:txBody>
      </p:sp>
    </p:spTree>
    <p:extLst>
      <p:ext uri="{BB962C8B-B14F-4D97-AF65-F5344CB8AC3E}">
        <p14:creationId xmlns:p14="http://schemas.microsoft.com/office/powerpoint/2010/main" val="4282403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1512</Words>
  <Application>Microsoft Office PowerPoint</Application>
  <PresentationFormat>On-screen Show (4:3)</PresentationFormat>
  <Paragraphs>204</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Arial Unicode MS</vt:lpstr>
      <vt:lpstr>Calibri</vt:lpstr>
      <vt:lpstr>Consolas</vt:lpstr>
      <vt:lpstr>Menlo</vt:lpstr>
      <vt:lpstr>Open Sans</vt:lpstr>
      <vt:lpstr>Verdana</vt:lpstr>
      <vt:lpstr>Verdana</vt:lpstr>
      <vt:lpstr>Office Theme</vt:lpstr>
      <vt:lpstr>Programming Language II CSE-215</vt:lpstr>
      <vt:lpstr>Operators</vt:lpstr>
      <vt:lpstr>Introduction</vt:lpstr>
      <vt:lpstr>Arithmetic Operators</vt:lpstr>
      <vt:lpstr>Arithmetic Operators</vt:lpstr>
      <vt:lpstr>Relational Operators</vt:lpstr>
      <vt:lpstr>The Bitwise Operators </vt:lpstr>
      <vt:lpstr>The Bitwise Logical Operators</vt:lpstr>
      <vt:lpstr>Bitwise OR</vt:lpstr>
      <vt:lpstr>Example 1: Bitwise OR</vt:lpstr>
      <vt:lpstr>Bitwise AND</vt:lpstr>
      <vt:lpstr>Example 2: Bitwise AND</vt:lpstr>
      <vt:lpstr>Bitwise Complement</vt:lpstr>
      <vt:lpstr>Example 3: Bitwise Complement</vt:lpstr>
      <vt:lpstr>PowerPoint Presentation</vt:lpstr>
      <vt:lpstr>Bitwise XOR</vt:lpstr>
      <vt:lpstr>Example 4: Bitwise XOR</vt:lpstr>
      <vt:lpstr>left shift, right shift</vt:lpstr>
      <vt:lpstr>zero fill right shift</vt:lpstr>
      <vt:lpstr>Signed Left Shift</vt:lpstr>
      <vt:lpstr>Example: Signed Left Shift</vt:lpstr>
      <vt:lpstr>Signed Right Shift</vt:lpstr>
      <vt:lpstr>Example: Signed Right Shift</vt:lpstr>
      <vt:lpstr>Unsigned Right Shift</vt:lpstr>
      <vt:lpstr>PowerPoint Presentation</vt:lpstr>
      <vt:lpstr>Boolean Logical Operators</vt:lpstr>
      <vt:lpstr>Boolean Logical Operators</vt:lpstr>
      <vt:lpstr>Boolean Logical Operators</vt:lpstr>
      <vt:lpstr>Java AND Operator Example: Logical &amp;&amp; and Bitwise &amp;</vt:lpstr>
      <vt:lpstr>Java AND Operator Example: Logical &amp;&amp; and Bitwise &amp;</vt:lpstr>
      <vt:lpstr>Java OR Operator Example: Logical || and Bitwise |</vt:lpstr>
      <vt:lpstr>Java OR Operator Example: Logical || and Bitwise |</vt:lpstr>
      <vt:lpstr>PowerPoint Presentation</vt:lpstr>
      <vt:lpstr>Conditional Operator ( ? : )</vt:lpstr>
      <vt:lpstr>Conditional Operator ( ? : )</vt:lpstr>
      <vt:lpstr>instance of Operator</vt:lpstr>
      <vt:lpstr>Operator Precedence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Mohammad Abu Yousuf</cp:lastModifiedBy>
  <cp:revision>26</cp:revision>
  <dcterms:created xsi:type="dcterms:W3CDTF">2016-09-07T16:23:19Z</dcterms:created>
  <dcterms:modified xsi:type="dcterms:W3CDTF">2021-06-04T05:45:15Z</dcterms:modified>
</cp:coreProperties>
</file>