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94"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3" r:id="rId20"/>
    <p:sldId id="274" r:id="rId21"/>
    <p:sldId id="275" r:id="rId22"/>
    <p:sldId id="277" r:id="rId23"/>
    <p:sldId id="278" r:id="rId24"/>
    <p:sldId id="279" r:id="rId25"/>
    <p:sldId id="280" r:id="rId26"/>
    <p:sldId id="281" r:id="rId27"/>
    <p:sldId id="282" r:id="rId28"/>
    <p:sldId id="283" r:id="rId29"/>
    <p:sldId id="284" r:id="rId30"/>
    <p:sldId id="285" r:id="rId31"/>
    <p:sldId id="287" r:id="rId32"/>
    <p:sldId id="288" r:id="rId33"/>
    <p:sldId id="289" r:id="rId34"/>
    <p:sldId id="290" r:id="rId35"/>
    <p:sldId id="291" r:id="rId36"/>
    <p:sldId id="292" r:id="rId37"/>
    <p:sldId id="29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4E71E4-B55D-453E-9818-B35CBF0F2418}" type="datetimeFigureOut">
              <a:rPr lang="en-US" smtClean="0"/>
              <a:t>6/4/2021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B2694C-0BD1-4972-B4E5-6D0B46A9938F}" type="slidenum">
              <a:rPr lang="en-US" smtClean="0"/>
              <a:t>‹#›</a:t>
            </a:fld>
            <a:endParaRPr lang="en-US"/>
          </a:p>
        </p:txBody>
      </p:sp>
    </p:spTree>
    <p:extLst>
      <p:ext uri="{BB962C8B-B14F-4D97-AF65-F5344CB8AC3E}">
        <p14:creationId xmlns:p14="http://schemas.microsoft.com/office/powerpoint/2010/main" val="454581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0431277-154A-46A9-8F66-01E7998CB582}" type="datetime1">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1F016D-3A80-4211-8804-D3CF0EF6D40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948701-BE7E-46D5-9050-8A05E0CEE7A8}" type="datetime1">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1F016D-3A80-4211-8804-D3CF0EF6D40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0A4443-6961-4D16-B4CD-43C0599DC75E}" type="datetime1">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1F016D-3A80-4211-8804-D3CF0EF6D40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FE617C-F3EA-4313-B524-56675CD34A15}" type="datetime1">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1F016D-3A80-4211-8804-D3CF0EF6D40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7F7A94-47BD-4947-A7B5-C309102F27C9}" type="datetime1">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1F016D-3A80-4211-8804-D3CF0EF6D40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5BC9B9-D857-4D76-B590-87E9DF862122}" type="datetime1">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1F016D-3A80-4211-8804-D3CF0EF6D40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41CDFFB-0020-4B06-9B35-CEF3244413CD}" type="datetime1">
              <a:rPr lang="en-US" smtClean="0"/>
              <a:t>6/4/2021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1F016D-3A80-4211-8804-D3CF0EF6D40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E4A9BB-45EF-4C59-BEE5-D686810D9836}" type="datetime1">
              <a:rPr lang="en-US" smtClean="0"/>
              <a:t>6/4/2021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1F016D-3A80-4211-8804-D3CF0EF6D40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145D25-CB5D-4816-8A2C-D2FF26F4D820}" type="datetime1">
              <a:rPr lang="en-US" smtClean="0"/>
              <a:t>6/4/2021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1F016D-3A80-4211-8804-D3CF0EF6D40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F876D5-5CE1-4ADB-B11E-69BA9F77532A}" type="datetime1">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1F016D-3A80-4211-8804-D3CF0EF6D40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5F2C41-1D69-42C9-AFE8-B81EF208FF87}" type="datetime1">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1F016D-3A80-4211-8804-D3CF0EF6D40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925F1-5CBA-4C51-BFF3-8286425F209D}" type="datetime1">
              <a:rPr lang="en-US" smtClean="0"/>
              <a:t>6/4/2021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1F016D-3A80-4211-8804-D3CF0EF6D40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Programming Language II</a:t>
            </a:r>
            <a:br>
              <a:rPr lang="en-US" dirty="0"/>
            </a:br>
            <a:r>
              <a:rPr lang="en-US" dirty="0"/>
              <a:t>CSE-215</a:t>
            </a:r>
          </a:p>
        </p:txBody>
      </p:sp>
      <p:sp>
        <p:nvSpPr>
          <p:cNvPr id="3" name="Subtitle 2"/>
          <p:cNvSpPr>
            <a:spLocks noGrp="1"/>
          </p:cNvSpPr>
          <p:nvPr>
            <p:ph type="subTitle" idx="1"/>
          </p:nvPr>
        </p:nvSpPr>
        <p:spPr/>
        <p:txBody>
          <a:bodyPr/>
          <a:lstStyle/>
          <a:p>
            <a:r>
              <a:rPr lang="en-US"/>
              <a:t>Prof. Dr</a:t>
            </a:r>
            <a:r>
              <a:rPr lang="en-US" dirty="0"/>
              <a:t>. Mohammad Abu </a:t>
            </a:r>
            <a:r>
              <a:rPr lang="en-US" dirty="0" err="1"/>
              <a:t>Yousuf</a:t>
            </a:r>
            <a:endParaRPr lang="en-US" dirty="0"/>
          </a:p>
          <a:p>
            <a:r>
              <a:rPr lang="en-US" dirty="0"/>
              <a:t>yousuf@juniv.edu</a:t>
            </a:r>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spTree>
    <p:extLst>
      <p:ext uri="{BB962C8B-B14F-4D97-AF65-F5344CB8AC3E}">
        <p14:creationId xmlns:p14="http://schemas.microsoft.com/office/powerpoint/2010/main" val="3715332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600" b="1" dirty="0"/>
              <a:t>Java If statement:</a:t>
            </a:r>
          </a:p>
          <a:p>
            <a:pPr lvl="1"/>
            <a:r>
              <a:rPr lang="en-US" sz="2600" dirty="0"/>
              <a:t>if (</a:t>
            </a:r>
            <a:r>
              <a:rPr lang="en-US" sz="2600" i="1" dirty="0"/>
              <a:t>condition) statement1;</a:t>
            </a:r>
            <a:endParaRPr lang="en-US" sz="2600" dirty="0"/>
          </a:p>
        </p:txBody>
      </p:sp>
      <p:pic>
        <p:nvPicPr>
          <p:cNvPr id="5122" name="Picture 2"/>
          <p:cNvPicPr>
            <a:picLocks noChangeAspect="1" noChangeArrowheads="1"/>
          </p:cNvPicPr>
          <p:nvPr/>
        </p:nvPicPr>
        <p:blipFill>
          <a:blip r:embed="rId2"/>
          <a:srcRect/>
          <a:stretch>
            <a:fillRect/>
          </a:stretch>
        </p:blipFill>
        <p:spPr bwMode="auto">
          <a:xfrm>
            <a:off x="1981200" y="2743200"/>
            <a:ext cx="5105400" cy="3149823"/>
          </a:xfrm>
          <a:prstGeom prst="rect">
            <a:avLst/>
          </a:prstGeom>
          <a:noFill/>
          <a:ln w="9525">
            <a:solidFill>
              <a:schemeClr val="accent1"/>
            </a:solidFill>
            <a:miter lim="800000"/>
            <a:headEnd/>
            <a:tailEnd/>
          </a:ln>
          <a:effectLst/>
        </p:spPr>
      </p:pic>
      <p:sp>
        <p:nvSpPr>
          <p:cNvPr id="5" name="Slide Number Placeholder 4"/>
          <p:cNvSpPr>
            <a:spLocks noGrp="1"/>
          </p:cNvSpPr>
          <p:nvPr>
            <p:ph type="sldNum" sz="quarter" idx="12"/>
          </p:nvPr>
        </p:nvSpPr>
        <p:spPr/>
        <p:txBody>
          <a:bodyPr/>
          <a:lstStyle/>
          <a:p>
            <a:fld id="{7E1F016D-3A80-4211-8804-D3CF0EF6D40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90600"/>
            <a:ext cx="8229600" cy="5135563"/>
          </a:xfrm>
        </p:spPr>
        <p:txBody>
          <a:bodyPr>
            <a:normAutofit/>
          </a:bodyPr>
          <a:lstStyle/>
          <a:p>
            <a:r>
              <a:rPr lang="en-US" sz="2600" dirty="0"/>
              <a:t>Java IF-else Statement</a:t>
            </a:r>
          </a:p>
          <a:p>
            <a:pPr lvl="1"/>
            <a:r>
              <a:rPr lang="en-US" sz="2600" dirty="0"/>
              <a:t>if (</a:t>
            </a:r>
            <a:r>
              <a:rPr lang="en-US" sz="2600" i="1" dirty="0"/>
              <a:t>condition) statement1;</a:t>
            </a:r>
          </a:p>
          <a:p>
            <a:pPr lvl="1">
              <a:buNone/>
            </a:pPr>
            <a:r>
              <a:rPr lang="en-US" sz="2600" dirty="0"/>
              <a:t>    else </a:t>
            </a:r>
            <a:r>
              <a:rPr lang="en-US" sz="2600" i="1" dirty="0"/>
              <a:t>statement2;</a:t>
            </a:r>
            <a:endParaRPr lang="en-US" sz="2600" dirty="0"/>
          </a:p>
        </p:txBody>
      </p:sp>
      <p:pic>
        <p:nvPicPr>
          <p:cNvPr id="6146" name="Picture 2"/>
          <p:cNvPicPr>
            <a:picLocks noChangeAspect="1" noChangeArrowheads="1"/>
          </p:cNvPicPr>
          <p:nvPr/>
        </p:nvPicPr>
        <p:blipFill>
          <a:blip r:embed="rId2"/>
          <a:srcRect/>
          <a:stretch>
            <a:fillRect/>
          </a:stretch>
        </p:blipFill>
        <p:spPr bwMode="auto">
          <a:xfrm>
            <a:off x="2209800" y="2362200"/>
            <a:ext cx="4765971" cy="4390569"/>
          </a:xfrm>
          <a:prstGeom prst="rect">
            <a:avLst/>
          </a:prstGeom>
          <a:noFill/>
          <a:ln w="9525">
            <a:solidFill>
              <a:schemeClr val="accent1"/>
            </a:solidFill>
            <a:miter lim="800000"/>
            <a:headEnd/>
            <a:tailEnd/>
          </a:ln>
          <a:effectLst/>
        </p:spPr>
      </p:pic>
      <p:sp>
        <p:nvSpPr>
          <p:cNvPr id="5" name="Slide Number Placeholder 4"/>
          <p:cNvSpPr>
            <a:spLocks noGrp="1"/>
          </p:cNvSpPr>
          <p:nvPr>
            <p:ph type="sldNum" sz="quarter" idx="12"/>
          </p:nvPr>
        </p:nvSpPr>
        <p:spPr/>
        <p:txBody>
          <a:bodyPr/>
          <a:lstStyle/>
          <a:p>
            <a:fld id="{7E1F016D-3A80-4211-8804-D3CF0EF6D405}"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71600"/>
            <a:ext cx="8229600" cy="4754563"/>
          </a:xfrm>
        </p:spPr>
        <p:txBody>
          <a:bodyPr>
            <a:normAutofit/>
          </a:bodyPr>
          <a:lstStyle/>
          <a:p>
            <a:r>
              <a:rPr lang="en-US" sz="2600" dirty="0"/>
              <a:t>Java IF-else-if ladder Statement</a:t>
            </a:r>
          </a:p>
          <a:p>
            <a:endParaRPr lang="en-US" sz="2600" dirty="0"/>
          </a:p>
        </p:txBody>
      </p:sp>
      <p:pic>
        <p:nvPicPr>
          <p:cNvPr id="7170" name="Picture 2"/>
          <p:cNvPicPr>
            <a:picLocks noChangeAspect="1" noChangeArrowheads="1"/>
          </p:cNvPicPr>
          <p:nvPr/>
        </p:nvPicPr>
        <p:blipFill>
          <a:blip r:embed="rId2"/>
          <a:srcRect/>
          <a:stretch>
            <a:fillRect/>
          </a:stretch>
        </p:blipFill>
        <p:spPr bwMode="auto">
          <a:xfrm>
            <a:off x="1905000" y="1981200"/>
            <a:ext cx="5267325" cy="4716785"/>
          </a:xfrm>
          <a:prstGeom prst="rect">
            <a:avLst/>
          </a:prstGeom>
          <a:noFill/>
          <a:ln w="9525">
            <a:solidFill>
              <a:schemeClr val="accent1"/>
            </a:solidFill>
            <a:miter lim="800000"/>
            <a:headEnd/>
            <a:tailEnd/>
          </a:ln>
          <a:effectLst/>
        </p:spPr>
      </p:pic>
      <p:sp>
        <p:nvSpPr>
          <p:cNvPr id="5" name="Slide Number Placeholder 4"/>
          <p:cNvSpPr>
            <a:spLocks noGrp="1"/>
          </p:cNvSpPr>
          <p:nvPr>
            <p:ph type="sldNum" sz="quarter" idx="12"/>
          </p:nvPr>
        </p:nvSpPr>
        <p:spPr/>
        <p:txBody>
          <a:bodyPr/>
          <a:lstStyle/>
          <a:p>
            <a:fld id="{7E1F016D-3A80-4211-8804-D3CF0EF6D40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srcRect/>
          <a:stretch>
            <a:fillRect/>
          </a:stretch>
        </p:blipFill>
        <p:spPr bwMode="auto">
          <a:xfrm>
            <a:off x="562896" y="914400"/>
            <a:ext cx="8025375" cy="5181601"/>
          </a:xfrm>
          <a:prstGeom prst="rect">
            <a:avLst/>
          </a:prstGeom>
          <a:noFill/>
          <a:ln w="9525">
            <a:solidFill>
              <a:schemeClr val="accent1"/>
            </a:solidFill>
            <a:miter lim="800000"/>
            <a:headEnd/>
            <a:tailEnd/>
          </a:ln>
          <a:effectLst/>
        </p:spPr>
      </p:pic>
      <p:sp>
        <p:nvSpPr>
          <p:cNvPr id="5" name="Slide Number Placeholder 4"/>
          <p:cNvSpPr>
            <a:spLocks noGrp="1"/>
          </p:cNvSpPr>
          <p:nvPr>
            <p:ph type="sldNum" sz="quarter" idx="12"/>
          </p:nvPr>
        </p:nvSpPr>
        <p:spPr/>
        <p:txBody>
          <a:bodyPr/>
          <a:lstStyle/>
          <a:p>
            <a:fld id="{7E1F016D-3A80-4211-8804-D3CF0EF6D405}"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600" dirty="0"/>
              <a:t>Java Nested ifs:</a:t>
            </a:r>
          </a:p>
        </p:txBody>
      </p:sp>
      <p:pic>
        <p:nvPicPr>
          <p:cNvPr id="9218" name="Picture 2"/>
          <p:cNvPicPr>
            <a:picLocks noChangeAspect="1" noChangeArrowheads="1"/>
          </p:cNvPicPr>
          <p:nvPr/>
        </p:nvPicPr>
        <p:blipFill>
          <a:blip r:embed="rId2"/>
          <a:srcRect/>
          <a:stretch>
            <a:fillRect/>
          </a:stretch>
        </p:blipFill>
        <p:spPr bwMode="auto">
          <a:xfrm>
            <a:off x="533400" y="2514600"/>
            <a:ext cx="8149207" cy="1738312"/>
          </a:xfrm>
          <a:prstGeom prst="rect">
            <a:avLst/>
          </a:prstGeom>
          <a:noFill/>
          <a:ln w="9525">
            <a:solidFill>
              <a:schemeClr val="accent1"/>
            </a:solidFill>
            <a:miter lim="800000"/>
            <a:headEnd/>
            <a:tailEnd/>
          </a:ln>
          <a:effectLst/>
        </p:spPr>
      </p:pic>
      <p:sp>
        <p:nvSpPr>
          <p:cNvPr id="5" name="Slide Number Placeholder 4"/>
          <p:cNvSpPr>
            <a:spLocks noGrp="1"/>
          </p:cNvSpPr>
          <p:nvPr>
            <p:ph type="sldNum" sz="quarter" idx="12"/>
          </p:nvPr>
        </p:nvSpPr>
        <p:spPr/>
        <p:txBody>
          <a:bodyPr/>
          <a:lstStyle/>
          <a:p>
            <a:fld id="{7E1F016D-3A80-4211-8804-D3CF0EF6D405}"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600" dirty="0"/>
              <a:t>Java Switch Statement:</a:t>
            </a:r>
          </a:p>
          <a:p>
            <a:endParaRPr lang="en-US" sz="2600" dirty="0"/>
          </a:p>
        </p:txBody>
      </p:sp>
      <p:pic>
        <p:nvPicPr>
          <p:cNvPr id="10242" name="Picture 2"/>
          <p:cNvPicPr>
            <a:picLocks noChangeAspect="1" noChangeArrowheads="1"/>
          </p:cNvPicPr>
          <p:nvPr/>
        </p:nvPicPr>
        <p:blipFill>
          <a:blip r:embed="rId2"/>
          <a:srcRect/>
          <a:stretch>
            <a:fillRect/>
          </a:stretch>
        </p:blipFill>
        <p:spPr bwMode="auto">
          <a:xfrm>
            <a:off x="152400" y="2057400"/>
            <a:ext cx="5148262" cy="4730432"/>
          </a:xfrm>
          <a:prstGeom prst="rect">
            <a:avLst/>
          </a:prstGeom>
          <a:noFill/>
          <a:ln w="9525">
            <a:solidFill>
              <a:schemeClr val="accent1"/>
            </a:solidFill>
            <a:miter lim="800000"/>
            <a:headEnd/>
            <a:tailEnd/>
          </a:ln>
          <a:effectLst/>
        </p:spPr>
      </p:pic>
      <p:sp>
        <p:nvSpPr>
          <p:cNvPr id="5" name="Rectangle 4"/>
          <p:cNvSpPr/>
          <p:nvPr/>
        </p:nvSpPr>
        <p:spPr>
          <a:xfrm>
            <a:off x="5562600" y="1997839"/>
            <a:ext cx="3352800" cy="4616648"/>
          </a:xfrm>
          <a:prstGeom prst="rect">
            <a:avLst/>
          </a:prstGeom>
          <a:ln>
            <a:solidFill>
              <a:schemeClr val="accent1"/>
            </a:solidFill>
          </a:ln>
        </p:spPr>
        <p:txBody>
          <a:bodyPr wrap="square">
            <a:spAutoFit/>
          </a:bodyPr>
          <a:lstStyle/>
          <a:p>
            <a:pPr algn="just"/>
            <a:r>
              <a:rPr lang="en-US" sz="2100" i="1" dirty="0"/>
              <a:t>expression must be of type </a:t>
            </a:r>
            <a:r>
              <a:rPr lang="en-US" sz="2100" b="1" i="1" dirty="0"/>
              <a:t>byte, short, </a:t>
            </a:r>
            <a:r>
              <a:rPr lang="en-US" sz="2100" b="1" i="1" dirty="0" err="1"/>
              <a:t>int</a:t>
            </a:r>
            <a:r>
              <a:rPr lang="en-US" sz="2100" b="1" i="1" dirty="0"/>
              <a:t>, char, </a:t>
            </a:r>
            <a:r>
              <a:rPr lang="en-US" sz="2100" dirty="0"/>
              <a:t>or an enumeration. </a:t>
            </a:r>
          </a:p>
          <a:p>
            <a:pPr algn="just"/>
            <a:r>
              <a:rPr lang="en-US" sz="2100" i="1" dirty="0"/>
              <a:t>Expression can also be of type </a:t>
            </a:r>
            <a:r>
              <a:rPr lang="en-US" sz="2100" b="1" i="1" dirty="0"/>
              <a:t>String. </a:t>
            </a:r>
          </a:p>
          <a:p>
            <a:pPr algn="just"/>
            <a:r>
              <a:rPr lang="en-US" sz="2100" b="1" i="1" dirty="0"/>
              <a:t>Each value specified in the case statements must </a:t>
            </a:r>
            <a:r>
              <a:rPr lang="en-US" sz="2100" dirty="0"/>
              <a:t>be a unique constant expression (such as a literal value). Duplicate </a:t>
            </a:r>
            <a:r>
              <a:rPr lang="en-US" sz="2100" b="1" dirty="0"/>
              <a:t>case values are not </a:t>
            </a:r>
            <a:r>
              <a:rPr lang="en-US" sz="2100" dirty="0"/>
              <a:t>allowed. The type of each value must be compatible with the type of </a:t>
            </a:r>
            <a:r>
              <a:rPr lang="en-US" sz="2100" i="1" dirty="0"/>
              <a:t>expression.</a:t>
            </a:r>
            <a:endParaRPr lang="en-US" sz="2100" dirty="0"/>
          </a:p>
        </p:txBody>
      </p:sp>
      <p:sp>
        <p:nvSpPr>
          <p:cNvPr id="6" name="Slide Number Placeholder 5"/>
          <p:cNvSpPr>
            <a:spLocks noGrp="1"/>
          </p:cNvSpPr>
          <p:nvPr>
            <p:ph type="sldNum" sz="quarter" idx="12"/>
          </p:nvPr>
        </p:nvSpPr>
        <p:spPr/>
        <p:txBody>
          <a:bodyPr/>
          <a:lstStyle/>
          <a:p>
            <a:fld id="{7E1F016D-3A80-4211-8804-D3CF0EF6D405}"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600" dirty="0"/>
              <a:t>Example:</a:t>
            </a:r>
          </a:p>
        </p:txBody>
      </p:sp>
      <p:pic>
        <p:nvPicPr>
          <p:cNvPr id="11266" name="Picture 2"/>
          <p:cNvPicPr>
            <a:picLocks noChangeAspect="1" noChangeArrowheads="1"/>
          </p:cNvPicPr>
          <p:nvPr/>
        </p:nvPicPr>
        <p:blipFill>
          <a:blip r:embed="rId2"/>
          <a:srcRect/>
          <a:stretch>
            <a:fillRect/>
          </a:stretch>
        </p:blipFill>
        <p:spPr bwMode="auto">
          <a:xfrm>
            <a:off x="1905000" y="2286000"/>
            <a:ext cx="5553075" cy="4384805"/>
          </a:xfrm>
          <a:prstGeom prst="rect">
            <a:avLst/>
          </a:prstGeom>
          <a:noFill/>
          <a:ln w="9525">
            <a:solidFill>
              <a:schemeClr val="accent1"/>
            </a:solidFill>
            <a:miter lim="800000"/>
            <a:headEnd/>
            <a:tailEnd/>
          </a:ln>
          <a:effectLst/>
        </p:spPr>
      </p:pic>
      <p:sp>
        <p:nvSpPr>
          <p:cNvPr id="5" name="Slide Number Placeholder 4"/>
          <p:cNvSpPr>
            <a:spLocks noGrp="1"/>
          </p:cNvSpPr>
          <p:nvPr>
            <p:ph type="sldNum" sz="quarter" idx="12"/>
          </p:nvPr>
        </p:nvSpPr>
        <p:spPr/>
        <p:txBody>
          <a:bodyPr/>
          <a:lstStyle/>
          <a:p>
            <a:fld id="{7E1F016D-3A80-4211-8804-D3CF0EF6D405}"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600" dirty="0">
                <a:solidFill>
                  <a:srgbClr val="FF0000"/>
                </a:solidFill>
              </a:rPr>
              <a:t>The break statement is optional. </a:t>
            </a:r>
            <a:r>
              <a:rPr lang="en-US" sz="2600" dirty="0"/>
              <a:t>If you omit the break, execution will continue on into the next case. </a:t>
            </a:r>
          </a:p>
          <a:p>
            <a:pPr algn="just"/>
            <a:endParaRPr lang="en-US" sz="2600" dirty="0"/>
          </a:p>
          <a:p>
            <a:pPr algn="just"/>
            <a:r>
              <a:rPr lang="en-US" sz="2600" dirty="0"/>
              <a:t>It means it executes all statement after first match if break statement is not used with switch cases.</a:t>
            </a:r>
          </a:p>
          <a:p>
            <a:pPr algn="just"/>
            <a:endParaRPr lang="en-US" sz="2600" dirty="0"/>
          </a:p>
          <a:p>
            <a:pPr algn="just"/>
            <a:r>
              <a:rPr lang="en-US" sz="2600" dirty="0"/>
              <a:t>It is sometimes desirable to have multiple cases without break statements between them.</a:t>
            </a:r>
          </a:p>
        </p:txBody>
      </p:sp>
      <p:sp>
        <p:nvSpPr>
          <p:cNvPr id="4" name="Slide Number Placeholder 3"/>
          <p:cNvSpPr>
            <a:spLocks noGrp="1"/>
          </p:cNvSpPr>
          <p:nvPr>
            <p:ph type="sldNum" sz="quarter" idx="12"/>
          </p:nvPr>
        </p:nvSpPr>
        <p:spPr/>
        <p:txBody>
          <a:bodyPr/>
          <a:lstStyle/>
          <a:p>
            <a:fld id="{7E1F016D-3A80-4211-8804-D3CF0EF6D405}"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5362" name="Picture 2"/>
          <p:cNvPicPr>
            <a:picLocks noChangeAspect="1" noChangeArrowheads="1"/>
          </p:cNvPicPr>
          <p:nvPr/>
        </p:nvPicPr>
        <p:blipFill>
          <a:blip r:embed="rId2"/>
          <a:srcRect/>
          <a:stretch>
            <a:fillRect/>
          </a:stretch>
        </p:blipFill>
        <p:spPr bwMode="auto">
          <a:xfrm>
            <a:off x="838200" y="1524000"/>
            <a:ext cx="5262562" cy="4135889"/>
          </a:xfrm>
          <a:prstGeom prst="rect">
            <a:avLst/>
          </a:prstGeom>
          <a:noFill/>
          <a:ln w="9525">
            <a:solidFill>
              <a:schemeClr val="accent1"/>
            </a:solidFill>
            <a:miter lim="800000"/>
            <a:headEnd/>
            <a:tailEnd/>
          </a:ln>
          <a:effectLst/>
        </p:spPr>
      </p:pic>
      <p:sp>
        <p:nvSpPr>
          <p:cNvPr id="15364" name="Rectangle 4"/>
          <p:cNvSpPr>
            <a:spLocks noChangeArrowheads="1"/>
          </p:cNvSpPr>
          <p:nvPr/>
        </p:nvSpPr>
        <p:spPr bwMode="auto">
          <a:xfrm>
            <a:off x="6477000" y="2971800"/>
            <a:ext cx="2438400" cy="1477328"/>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Output:</a:t>
            </a:r>
          </a:p>
          <a:p>
            <a:pPr marL="0" marR="0" lvl="0" indent="0" algn="just" defTabSz="914400" rtl="0" eaLnBrk="1" fontAlgn="base" latinLnBrk="0" hangingPunct="1">
              <a:lnSpc>
                <a:spcPct val="100000"/>
              </a:lnSpc>
              <a:spcBef>
                <a:spcPct val="0"/>
              </a:spcBef>
              <a:spcAft>
                <a:spcPct val="0"/>
              </a:spcAft>
              <a:buClrTx/>
              <a:buSzTx/>
              <a:buFontTx/>
              <a:buNone/>
              <a:tabLst/>
            </a:pPr>
            <a:endParaRPr lang="en-US" dirty="0">
              <a:solidFill>
                <a:srgbClr val="000000"/>
              </a:solidFill>
              <a:latin typeface="Arial Unicode MS" pitchFamily="34" charset="-128"/>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20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30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Not in 10, 20 or 30</a:t>
            </a:r>
            <a:r>
              <a:rPr kumimoji="0" lang="en-US" b="0" i="0" u="none" strike="noStrike" cap="none" normalizeH="0" baseline="0" dirty="0">
                <a:ln>
                  <a:noFill/>
                </a:ln>
                <a:solidFill>
                  <a:schemeClr val="tx1"/>
                </a:solidFill>
                <a:effectLst/>
                <a:latin typeface="Arial" pitchFamily="34" charset="0"/>
                <a:cs typeface="Arial" pitchFamily="34" charset="0"/>
              </a:rPr>
              <a:t> </a:t>
            </a:r>
          </a:p>
        </p:txBody>
      </p:sp>
      <p:sp>
        <p:nvSpPr>
          <p:cNvPr id="5" name="Slide Number Placeholder 4"/>
          <p:cNvSpPr>
            <a:spLocks noGrp="1"/>
          </p:cNvSpPr>
          <p:nvPr>
            <p:ph type="sldNum" sz="quarter" idx="12"/>
          </p:nvPr>
        </p:nvSpPr>
        <p:spPr/>
        <p:txBody>
          <a:bodyPr/>
          <a:lstStyle/>
          <a:p>
            <a:fld id="{7E1F016D-3A80-4211-8804-D3CF0EF6D405}"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sz="2600" dirty="0"/>
              <a:t>For example:</a:t>
            </a:r>
          </a:p>
        </p:txBody>
      </p:sp>
      <p:pic>
        <p:nvPicPr>
          <p:cNvPr id="12290" name="Picture 2"/>
          <p:cNvPicPr>
            <a:picLocks noChangeAspect="1" noChangeArrowheads="1"/>
          </p:cNvPicPr>
          <p:nvPr/>
        </p:nvPicPr>
        <p:blipFill>
          <a:blip r:embed="rId2"/>
          <a:srcRect/>
          <a:stretch>
            <a:fillRect/>
          </a:stretch>
        </p:blipFill>
        <p:spPr bwMode="auto">
          <a:xfrm>
            <a:off x="1295400" y="1066800"/>
            <a:ext cx="6204878" cy="3067050"/>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1219200" y="3911546"/>
            <a:ext cx="6324600" cy="264117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7E1F016D-3A80-4211-8804-D3CF0EF6D40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normAutofit/>
          </a:bodyPr>
          <a:lstStyle/>
          <a:p>
            <a:r>
              <a:rPr lang="en-US" sz="3200" dirty="0"/>
              <a:t>Comparison between C++ and Java</a:t>
            </a:r>
          </a:p>
        </p:txBody>
      </p:sp>
      <p:sp>
        <p:nvSpPr>
          <p:cNvPr id="4" name="Slide Number Placeholder 3"/>
          <p:cNvSpPr>
            <a:spLocks noGrp="1"/>
          </p:cNvSpPr>
          <p:nvPr>
            <p:ph type="sldNum" sz="quarter" idx="12"/>
          </p:nvPr>
        </p:nvSpPr>
        <p:spPr/>
        <p:txBody>
          <a:bodyPr/>
          <a:lstStyle/>
          <a:p>
            <a:fld id="{7E1F016D-3A80-4211-8804-D3CF0EF6D405}"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600" dirty="0"/>
              <a:t>Output:</a:t>
            </a:r>
          </a:p>
        </p:txBody>
      </p:sp>
      <p:pic>
        <p:nvPicPr>
          <p:cNvPr id="13314" name="Picture 2"/>
          <p:cNvPicPr>
            <a:picLocks noChangeAspect="1" noChangeArrowheads="1"/>
          </p:cNvPicPr>
          <p:nvPr/>
        </p:nvPicPr>
        <p:blipFill>
          <a:blip r:embed="rId2"/>
          <a:srcRect/>
          <a:stretch>
            <a:fillRect/>
          </a:stretch>
        </p:blipFill>
        <p:spPr bwMode="auto">
          <a:xfrm>
            <a:off x="2590800" y="2286000"/>
            <a:ext cx="2981325" cy="37650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7E1F016D-3A80-4211-8804-D3CF0EF6D405}"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600" b="1" dirty="0"/>
              <a:t>Nested switch Statements:</a:t>
            </a:r>
            <a:endParaRPr lang="en-US" sz="2600" dirty="0"/>
          </a:p>
        </p:txBody>
      </p:sp>
      <p:pic>
        <p:nvPicPr>
          <p:cNvPr id="14338" name="Picture 2"/>
          <p:cNvPicPr>
            <a:picLocks noChangeAspect="1" noChangeArrowheads="1"/>
          </p:cNvPicPr>
          <p:nvPr/>
        </p:nvPicPr>
        <p:blipFill>
          <a:blip r:embed="rId2"/>
          <a:srcRect/>
          <a:stretch>
            <a:fillRect/>
          </a:stretch>
        </p:blipFill>
        <p:spPr bwMode="auto">
          <a:xfrm>
            <a:off x="685800" y="2325515"/>
            <a:ext cx="7709149" cy="3694285"/>
          </a:xfrm>
          <a:prstGeom prst="rect">
            <a:avLst/>
          </a:prstGeom>
          <a:noFill/>
          <a:ln w="9525">
            <a:solidFill>
              <a:schemeClr val="accent1"/>
            </a:solidFill>
            <a:miter lim="800000"/>
            <a:headEnd/>
            <a:tailEnd/>
          </a:ln>
          <a:effectLst/>
        </p:spPr>
      </p:pic>
      <p:sp>
        <p:nvSpPr>
          <p:cNvPr id="5" name="Slide Number Placeholder 4"/>
          <p:cNvSpPr>
            <a:spLocks noGrp="1"/>
          </p:cNvSpPr>
          <p:nvPr>
            <p:ph type="sldNum" sz="quarter" idx="12"/>
          </p:nvPr>
        </p:nvSpPr>
        <p:spPr/>
        <p:txBody>
          <a:bodyPr/>
          <a:lstStyle/>
          <a:p>
            <a:fld id="{7E1F016D-3A80-4211-8804-D3CF0EF6D405}"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b="1" dirty="0"/>
              <a:t>Iteration Statements</a:t>
            </a:r>
            <a:endParaRPr lang="en-US" dirty="0"/>
          </a:p>
        </p:txBody>
      </p:sp>
      <p:sp>
        <p:nvSpPr>
          <p:cNvPr id="3" name="Slide Number Placeholder 2"/>
          <p:cNvSpPr>
            <a:spLocks noGrp="1"/>
          </p:cNvSpPr>
          <p:nvPr>
            <p:ph type="sldNum" sz="quarter" idx="12"/>
          </p:nvPr>
        </p:nvSpPr>
        <p:spPr/>
        <p:txBody>
          <a:bodyPr/>
          <a:lstStyle/>
          <a:p>
            <a:fld id="{7E1F016D-3A80-4211-8804-D3CF0EF6D405}"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600" dirty="0"/>
              <a:t>Java’s iteration statements are </a:t>
            </a:r>
            <a:r>
              <a:rPr lang="en-US" sz="2600" b="1" dirty="0"/>
              <a:t>for, while, and do-while. These statements create what </a:t>
            </a:r>
            <a:r>
              <a:rPr lang="en-US" sz="2600" dirty="0"/>
              <a:t>we commonly call </a:t>
            </a:r>
            <a:r>
              <a:rPr lang="en-US" sz="2600" i="1" dirty="0"/>
              <a:t>loops.</a:t>
            </a:r>
          </a:p>
          <a:p>
            <a:pPr algn="just"/>
            <a:endParaRPr lang="en-US" sz="2600" i="1" dirty="0"/>
          </a:p>
        </p:txBody>
      </p:sp>
      <p:sp>
        <p:nvSpPr>
          <p:cNvPr id="4" name="Slide Number Placeholder 3"/>
          <p:cNvSpPr>
            <a:spLocks noGrp="1"/>
          </p:cNvSpPr>
          <p:nvPr>
            <p:ph type="sldNum" sz="quarter" idx="12"/>
          </p:nvPr>
        </p:nvSpPr>
        <p:spPr/>
        <p:txBody>
          <a:bodyPr/>
          <a:lstStyle/>
          <a:p>
            <a:fld id="{7E1F016D-3A80-4211-8804-D3CF0EF6D405}"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buNone/>
            </a:pPr>
            <a:r>
              <a:rPr lang="en-US" sz="2600" b="1" dirty="0">
                <a:solidFill>
                  <a:srgbClr val="FF0000"/>
                </a:solidFill>
              </a:rPr>
              <a:t>For loop:</a:t>
            </a:r>
          </a:p>
        </p:txBody>
      </p:sp>
      <p:pic>
        <p:nvPicPr>
          <p:cNvPr id="34818" name="Picture 2"/>
          <p:cNvPicPr>
            <a:picLocks noChangeAspect="1" noChangeArrowheads="1"/>
          </p:cNvPicPr>
          <p:nvPr/>
        </p:nvPicPr>
        <p:blipFill>
          <a:blip r:embed="rId2"/>
          <a:srcRect/>
          <a:stretch>
            <a:fillRect/>
          </a:stretch>
        </p:blipFill>
        <p:spPr bwMode="auto">
          <a:xfrm>
            <a:off x="1936956" y="2005384"/>
            <a:ext cx="4876800" cy="1414091"/>
          </a:xfrm>
          <a:prstGeom prst="rect">
            <a:avLst/>
          </a:prstGeom>
          <a:noFill/>
          <a:ln w="9525">
            <a:solidFill>
              <a:schemeClr val="accent1"/>
            </a:solidFill>
            <a:miter lim="800000"/>
            <a:headEnd/>
            <a:tailEnd/>
          </a:ln>
          <a:effectLst/>
        </p:spPr>
      </p:pic>
      <p:pic>
        <p:nvPicPr>
          <p:cNvPr id="34819" name="Picture 3"/>
          <p:cNvPicPr>
            <a:picLocks noChangeAspect="1" noChangeArrowheads="1"/>
          </p:cNvPicPr>
          <p:nvPr/>
        </p:nvPicPr>
        <p:blipFill>
          <a:blip r:embed="rId3"/>
          <a:srcRect/>
          <a:stretch>
            <a:fillRect/>
          </a:stretch>
        </p:blipFill>
        <p:spPr bwMode="auto">
          <a:xfrm>
            <a:off x="1981200" y="3568652"/>
            <a:ext cx="4804455" cy="3186112"/>
          </a:xfrm>
          <a:prstGeom prst="rect">
            <a:avLst/>
          </a:prstGeom>
          <a:noFill/>
          <a:ln w="9525">
            <a:solidFill>
              <a:schemeClr val="accent1"/>
            </a:solidFill>
            <a:miter lim="800000"/>
            <a:headEnd/>
            <a:tailEnd/>
          </a:ln>
          <a:effectLst/>
        </p:spPr>
      </p:pic>
      <p:sp>
        <p:nvSpPr>
          <p:cNvPr id="6" name="Slide Number Placeholder 5"/>
          <p:cNvSpPr>
            <a:spLocks noGrp="1"/>
          </p:cNvSpPr>
          <p:nvPr>
            <p:ph type="sldNum" sz="quarter" idx="12"/>
          </p:nvPr>
        </p:nvSpPr>
        <p:spPr/>
        <p:txBody>
          <a:bodyPr/>
          <a:lstStyle/>
          <a:p>
            <a:fld id="{7E1F016D-3A80-4211-8804-D3CF0EF6D405}"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sz="2600" b="1" dirty="0"/>
              <a:t>Using the Comma in for loop:</a:t>
            </a:r>
            <a:endParaRPr lang="en-US" sz="2600" dirty="0"/>
          </a:p>
        </p:txBody>
      </p:sp>
      <p:pic>
        <p:nvPicPr>
          <p:cNvPr id="35842" name="Picture 2"/>
          <p:cNvPicPr>
            <a:picLocks noChangeAspect="1" noChangeArrowheads="1"/>
          </p:cNvPicPr>
          <p:nvPr/>
        </p:nvPicPr>
        <p:blipFill>
          <a:blip r:embed="rId2"/>
          <a:srcRect/>
          <a:stretch>
            <a:fillRect/>
          </a:stretch>
        </p:blipFill>
        <p:spPr bwMode="auto">
          <a:xfrm>
            <a:off x="1524000" y="685800"/>
            <a:ext cx="5562600" cy="3308871"/>
          </a:xfrm>
          <a:prstGeom prst="rect">
            <a:avLst/>
          </a:prstGeom>
          <a:noFill/>
          <a:ln w="9525">
            <a:solidFill>
              <a:schemeClr val="accent1"/>
            </a:solidFill>
            <a:miter lim="800000"/>
            <a:headEnd/>
            <a:tailEnd/>
          </a:ln>
          <a:effectLst/>
        </p:spPr>
      </p:pic>
      <p:pic>
        <p:nvPicPr>
          <p:cNvPr id="35843" name="Picture 3"/>
          <p:cNvPicPr>
            <a:picLocks noChangeAspect="1" noChangeArrowheads="1"/>
          </p:cNvPicPr>
          <p:nvPr/>
        </p:nvPicPr>
        <p:blipFill>
          <a:blip r:embed="rId3"/>
          <a:srcRect/>
          <a:stretch>
            <a:fillRect/>
          </a:stretch>
        </p:blipFill>
        <p:spPr bwMode="auto">
          <a:xfrm>
            <a:off x="1524000" y="4051506"/>
            <a:ext cx="5585612" cy="2762250"/>
          </a:xfrm>
          <a:prstGeom prst="rect">
            <a:avLst/>
          </a:prstGeom>
          <a:noFill/>
          <a:ln w="9525">
            <a:solidFill>
              <a:schemeClr val="accent1"/>
            </a:solidFill>
            <a:miter lim="800000"/>
            <a:headEnd/>
            <a:tailEnd/>
          </a:ln>
          <a:effectLst/>
        </p:spPr>
      </p:pic>
      <p:sp>
        <p:nvSpPr>
          <p:cNvPr id="6" name="Slide Number Placeholder 5"/>
          <p:cNvSpPr>
            <a:spLocks noGrp="1"/>
          </p:cNvSpPr>
          <p:nvPr>
            <p:ph type="sldNum" sz="quarter" idx="12"/>
          </p:nvPr>
        </p:nvSpPr>
        <p:spPr/>
        <p:txBody>
          <a:bodyPr/>
          <a:lstStyle/>
          <a:p>
            <a:fld id="{7E1F016D-3A80-4211-8804-D3CF0EF6D405}"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r>
              <a:rPr lang="en-US" sz="2600" b="1" dirty="0"/>
              <a:t>Some for Loop Variations</a:t>
            </a:r>
            <a:endParaRPr lang="en-US" sz="2600" dirty="0"/>
          </a:p>
        </p:txBody>
      </p:sp>
      <p:pic>
        <p:nvPicPr>
          <p:cNvPr id="36866" name="Picture 2"/>
          <p:cNvPicPr>
            <a:picLocks noChangeAspect="1" noChangeArrowheads="1"/>
          </p:cNvPicPr>
          <p:nvPr/>
        </p:nvPicPr>
        <p:blipFill>
          <a:blip r:embed="rId2"/>
          <a:srcRect/>
          <a:stretch>
            <a:fillRect/>
          </a:stretch>
        </p:blipFill>
        <p:spPr bwMode="auto">
          <a:xfrm>
            <a:off x="152400" y="1447800"/>
            <a:ext cx="4119756" cy="1447800"/>
          </a:xfrm>
          <a:prstGeom prst="rect">
            <a:avLst/>
          </a:prstGeom>
          <a:noFill/>
          <a:ln w="9525">
            <a:solidFill>
              <a:schemeClr val="accent1"/>
            </a:solidFill>
            <a:miter lim="800000"/>
            <a:headEnd/>
            <a:tailEnd/>
          </a:ln>
          <a:effectLst/>
        </p:spPr>
      </p:pic>
      <p:sp>
        <p:nvSpPr>
          <p:cNvPr id="6" name="Rectangle 5"/>
          <p:cNvSpPr/>
          <p:nvPr/>
        </p:nvSpPr>
        <p:spPr>
          <a:xfrm>
            <a:off x="4343400" y="1447800"/>
            <a:ext cx="4572000" cy="1384995"/>
          </a:xfrm>
          <a:prstGeom prst="rect">
            <a:avLst/>
          </a:prstGeom>
          <a:ln>
            <a:solidFill>
              <a:schemeClr val="accent1"/>
            </a:solidFill>
          </a:ln>
        </p:spPr>
        <p:txBody>
          <a:bodyPr>
            <a:spAutoFit/>
          </a:bodyPr>
          <a:lstStyle/>
          <a:p>
            <a:r>
              <a:rPr lang="en-US" sz="2100" dirty="0"/>
              <a:t>In this example, the </a:t>
            </a:r>
            <a:r>
              <a:rPr lang="en-US" sz="2100" b="1" dirty="0"/>
              <a:t>for loop continues to run until the </a:t>
            </a:r>
            <a:r>
              <a:rPr lang="en-US" sz="2100" b="1" dirty="0" err="1"/>
              <a:t>boolean</a:t>
            </a:r>
            <a:r>
              <a:rPr lang="en-US" sz="2100" b="1" dirty="0"/>
              <a:t> variable done is set to true. It does not test the value of </a:t>
            </a:r>
            <a:r>
              <a:rPr lang="en-US" sz="2100" b="1" dirty="0" err="1"/>
              <a:t>i</a:t>
            </a:r>
            <a:r>
              <a:rPr lang="en-US" sz="2100" b="1" dirty="0"/>
              <a:t>.</a:t>
            </a:r>
            <a:endParaRPr lang="en-US" sz="2100" dirty="0"/>
          </a:p>
        </p:txBody>
      </p:sp>
      <p:pic>
        <p:nvPicPr>
          <p:cNvPr id="36867" name="Picture 3"/>
          <p:cNvPicPr>
            <a:picLocks noChangeAspect="1" noChangeArrowheads="1"/>
          </p:cNvPicPr>
          <p:nvPr/>
        </p:nvPicPr>
        <p:blipFill>
          <a:blip r:embed="rId3"/>
          <a:srcRect/>
          <a:stretch>
            <a:fillRect/>
          </a:stretch>
        </p:blipFill>
        <p:spPr bwMode="auto">
          <a:xfrm>
            <a:off x="152400" y="3048000"/>
            <a:ext cx="5609957" cy="3490912"/>
          </a:xfrm>
          <a:prstGeom prst="rect">
            <a:avLst/>
          </a:prstGeom>
          <a:noFill/>
          <a:ln w="9525">
            <a:solidFill>
              <a:schemeClr val="accent1"/>
            </a:solidFill>
            <a:miter lim="800000"/>
            <a:headEnd/>
            <a:tailEnd/>
          </a:ln>
          <a:effectLst/>
        </p:spPr>
      </p:pic>
      <p:sp>
        <p:nvSpPr>
          <p:cNvPr id="8" name="Rectangle 7"/>
          <p:cNvSpPr/>
          <p:nvPr/>
        </p:nvSpPr>
        <p:spPr>
          <a:xfrm>
            <a:off x="5867400" y="3962400"/>
            <a:ext cx="3124200" cy="1708160"/>
          </a:xfrm>
          <a:prstGeom prst="rect">
            <a:avLst/>
          </a:prstGeom>
          <a:ln>
            <a:solidFill>
              <a:schemeClr val="accent1"/>
            </a:solidFill>
          </a:ln>
        </p:spPr>
        <p:txBody>
          <a:bodyPr wrap="square">
            <a:spAutoFit/>
          </a:bodyPr>
          <a:lstStyle/>
          <a:p>
            <a:pPr algn="just"/>
            <a:r>
              <a:rPr lang="en-US" sz="2100" dirty="0"/>
              <a:t>Here, the initialization and iteration expressions have been moved out of the </a:t>
            </a:r>
            <a:r>
              <a:rPr lang="en-US" sz="2100" b="1" dirty="0"/>
              <a:t>for. Thus, </a:t>
            </a:r>
            <a:r>
              <a:rPr lang="en-US" sz="2100" dirty="0"/>
              <a:t>parts of the </a:t>
            </a:r>
            <a:r>
              <a:rPr lang="en-US" sz="2100" b="1" dirty="0"/>
              <a:t>for are empty.</a:t>
            </a:r>
            <a:endParaRPr lang="en-US" sz="2100" dirty="0"/>
          </a:p>
        </p:txBody>
      </p:sp>
      <p:sp>
        <p:nvSpPr>
          <p:cNvPr id="9" name="Slide Number Placeholder 8"/>
          <p:cNvSpPr>
            <a:spLocks noGrp="1"/>
          </p:cNvSpPr>
          <p:nvPr>
            <p:ph type="sldNum" sz="quarter" idx="12"/>
          </p:nvPr>
        </p:nvSpPr>
        <p:spPr/>
        <p:txBody>
          <a:bodyPr/>
          <a:lstStyle/>
          <a:p>
            <a:fld id="{7E1F016D-3A80-4211-8804-D3CF0EF6D405}"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buNone/>
            </a:pPr>
            <a:r>
              <a:rPr lang="en-US" sz="2600" b="1" dirty="0"/>
              <a:t>Java For-each Loop:</a:t>
            </a:r>
          </a:p>
          <a:p>
            <a:pPr algn="just"/>
            <a:r>
              <a:rPr lang="en-US" sz="2600" dirty="0"/>
              <a:t>The for-each loop is used to traverse array or collection in java. It is easier to use than simple for loop because we don't need to increment value and use subscript notation.</a:t>
            </a:r>
          </a:p>
          <a:p>
            <a:pPr algn="just"/>
            <a:endParaRPr lang="en-US" sz="2600" dirty="0"/>
          </a:p>
          <a:p>
            <a:pPr algn="just"/>
            <a:r>
              <a:rPr lang="en-US" sz="2600" dirty="0"/>
              <a:t>It works on elements basis not index. It returns element one by one in the defined variable.</a:t>
            </a:r>
          </a:p>
          <a:p>
            <a:pPr algn="just"/>
            <a:endParaRPr lang="en-US" sz="2600" dirty="0"/>
          </a:p>
        </p:txBody>
      </p:sp>
      <p:sp>
        <p:nvSpPr>
          <p:cNvPr id="4" name="Slide Number Placeholder 3"/>
          <p:cNvSpPr>
            <a:spLocks noGrp="1"/>
          </p:cNvSpPr>
          <p:nvPr>
            <p:ph type="sldNum" sz="quarter" idx="12"/>
          </p:nvPr>
        </p:nvSpPr>
        <p:spPr/>
        <p:txBody>
          <a:bodyPr/>
          <a:lstStyle/>
          <a:p>
            <a:fld id="{7E1F016D-3A80-4211-8804-D3CF0EF6D40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95400"/>
            <a:ext cx="8229600" cy="4830763"/>
          </a:xfrm>
        </p:spPr>
        <p:txBody>
          <a:bodyPr>
            <a:normAutofit/>
          </a:bodyPr>
          <a:lstStyle/>
          <a:p>
            <a:r>
              <a:rPr lang="en-US" sz="2600" b="1" dirty="0"/>
              <a:t>Java For-each Loop:</a:t>
            </a:r>
            <a:endParaRPr lang="en-US" sz="2600" dirty="0"/>
          </a:p>
        </p:txBody>
      </p:sp>
      <p:pic>
        <p:nvPicPr>
          <p:cNvPr id="37890" name="Picture 2"/>
          <p:cNvPicPr>
            <a:picLocks noChangeAspect="1" noChangeArrowheads="1"/>
          </p:cNvPicPr>
          <p:nvPr/>
        </p:nvPicPr>
        <p:blipFill>
          <a:blip r:embed="rId2"/>
          <a:srcRect/>
          <a:stretch>
            <a:fillRect/>
          </a:stretch>
        </p:blipFill>
        <p:spPr bwMode="auto">
          <a:xfrm>
            <a:off x="3200400" y="1752600"/>
            <a:ext cx="2526632" cy="1200150"/>
          </a:xfrm>
          <a:prstGeom prst="rect">
            <a:avLst/>
          </a:prstGeom>
          <a:noFill/>
          <a:ln w="9525">
            <a:solidFill>
              <a:schemeClr val="accent1"/>
            </a:solidFill>
            <a:miter lim="800000"/>
            <a:headEnd/>
            <a:tailEnd/>
          </a:ln>
          <a:effectLst/>
        </p:spPr>
      </p:pic>
      <p:pic>
        <p:nvPicPr>
          <p:cNvPr id="37891" name="Picture 3"/>
          <p:cNvPicPr>
            <a:picLocks noChangeAspect="1" noChangeArrowheads="1"/>
          </p:cNvPicPr>
          <p:nvPr/>
        </p:nvPicPr>
        <p:blipFill>
          <a:blip r:embed="rId3"/>
          <a:srcRect/>
          <a:stretch>
            <a:fillRect/>
          </a:stretch>
        </p:blipFill>
        <p:spPr bwMode="auto">
          <a:xfrm>
            <a:off x="990599" y="3124200"/>
            <a:ext cx="4428227" cy="3352800"/>
          </a:xfrm>
          <a:prstGeom prst="rect">
            <a:avLst/>
          </a:prstGeom>
          <a:noFill/>
          <a:ln w="9525">
            <a:solidFill>
              <a:schemeClr val="accent1"/>
            </a:solidFill>
            <a:miter lim="800000"/>
            <a:headEnd/>
            <a:tailEnd/>
          </a:ln>
          <a:effectLst/>
        </p:spPr>
      </p:pic>
      <p:sp>
        <p:nvSpPr>
          <p:cNvPr id="1025" name="Rectangle 1"/>
          <p:cNvSpPr>
            <a:spLocks noChangeArrowheads="1"/>
          </p:cNvSpPr>
          <p:nvPr/>
        </p:nvSpPr>
        <p:spPr bwMode="auto">
          <a:xfrm>
            <a:off x="5638800" y="3581400"/>
            <a:ext cx="1905000" cy="2031325"/>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Arial Unicode MS" pitchFamily="34" charset="-128"/>
                <a:cs typeface="Arial" pitchFamily="34" charset="0"/>
              </a:rPr>
              <a:t>Output: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Arial Unicode MS" pitchFamily="34" charset="-128"/>
                <a:cs typeface="Arial" pitchFamily="34" charset="0"/>
              </a:rPr>
              <a:t>12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Arial Unicode MS" pitchFamily="34" charset="-128"/>
                <a:cs typeface="Arial" pitchFamily="34" charset="0"/>
              </a:rPr>
              <a:t>23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Arial Unicode MS" pitchFamily="34" charset="-128"/>
                <a:cs typeface="Arial" pitchFamily="34" charset="0"/>
              </a:rPr>
              <a:t>44</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Arial Unicode MS" pitchFamily="34" charset="-128"/>
                <a:cs typeface="Arial" pitchFamily="34" charset="0"/>
              </a:rPr>
              <a:t>56</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Arial Unicode MS" pitchFamily="34" charset="-128"/>
                <a:cs typeface="Arial" pitchFamily="34" charset="0"/>
              </a:rPr>
              <a:t>78</a:t>
            </a:r>
            <a:r>
              <a:rPr kumimoji="0" lang="en-US" sz="2100" b="0" i="0" u="none" strike="noStrike" cap="none" normalizeH="0" baseline="0" dirty="0">
                <a:ln>
                  <a:noFill/>
                </a:ln>
                <a:solidFill>
                  <a:schemeClr val="tx1"/>
                </a:solidFill>
                <a:effectLst/>
                <a:latin typeface="Arial" pitchFamily="34" charset="0"/>
                <a:cs typeface="Arial" pitchFamily="34" charset="0"/>
              </a:rPr>
              <a:t> </a:t>
            </a:r>
          </a:p>
        </p:txBody>
      </p:sp>
      <p:sp>
        <p:nvSpPr>
          <p:cNvPr id="7" name="Slide Number Placeholder 6"/>
          <p:cNvSpPr>
            <a:spLocks noGrp="1"/>
          </p:cNvSpPr>
          <p:nvPr>
            <p:ph type="sldNum" sz="quarter" idx="12"/>
          </p:nvPr>
        </p:nvSpPr>
        <p:spPr/>
        <p:txBody>
          <a:bodyPr/>
          <a:lstStyle/>
          <a:p>
            <a:fld id="{7E1F016D-3A80-4211-8804-D3CF0EF6D405}"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buNone/>
            </a:pPr>
            <a:r>
              <a:rPr lang="en-US" sz="2600" b="1" dirty="0"/>
              <a:t>Java Labeled For Loop:</a:t>
            </a:r>
          </a:p>
          <a:p>
            <a:pPr algn="just"/>
            <a:r>
              <a:rPr lang="en-US" sz="2600" dirty="0"/>
              <a:t>We can have name of each for loop. To do so, we use label before the for loop. It is useful if we have nested for loop so that we can break/continue specific for loop.</a:t>
            </a:r>
          </a:p>
          <a:p>
            <a:pPr algn="just"/>
            <a:r>
              <a:rPr lang="en-US" sz="2600" dirty="0"/>
              <a:t>Normally, break and continue keywords breaks/continues the inner most for loop only.</a:t>
            </a:r>
          </a:p>
          <a:p>
            <a:pPr algn="just">
              <a:buNone/>
            </a:pPr>
            <a:endParaRPr lang="en-US" sz="2600" dirty="0"/>
          </a:p>
        </p:txBody>
      </p:sp>
      <p:pic>
        <p:nvPicPr>
          <p:cNvPr id="41986" name="Picture 2"/>
          <p:cNvPicPr>
            <a:picLocks noChangeAspect="1" noChangeArrowheads="1"/>
          </p:cNvPicPr>
          <p:nvPr/>
        </p:nvPicPr>
        <p:blipFill>
          <a:blip r:embed="rId2"/>
          <a:srcRect/>
          <a:stretch>
            <a:fillRect/>
          </a:stretch>
        </p:blipFill>
        <p:spPr bwMode="auto">
          <a:xfrm>
            <a:off x="2057400" y="4414684"/>
            <a:ext cx="5198226" cy="2133600"/>
          </a:xfrm>
          <a:prstGeom prst="rect">
            <a:avLst/>
          </a:prstGeom>
          <a:noFill/>
          <a:ln w="9525">
            <a:solidFill>
              <a:schemeClr val="accent1"/>
            </a:solidFill>
            <a:miter lim="800000"/>
            <a:headEnd/>
            <a:tailEnd/>
          </a:ln>
          <a:effectLst/>
        </p:spPr>
      </p:pic>
      <p:sp>
        <p:nvSpPr>
          <p:cNvPr id="5" name="Slide Number Placeholder 4"/>
          <p:cNvSpPr>
            <a:spLocks noGrp="1"/>
          </p:cNvSpPr>
          <p:nvPr>
            <p:ph type="sldNum" sz="quarter" idx="12"/>
          </p:nvPr>
        </p:nvSpPr>
        <p:spPr/>
        <p:txBody>
          <a:bodyPr/>
          <a:lstStyle/>
          <a:p>
            <a:fld id="{7E1F016D-3A80-4211-8804-D3CF0EF6D405}"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457200" y="191372"/>
            <a:ext cx="8415086" cy="587129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7E1F016D-3A80-4211-8804-D3CF0EF6D405}"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2"/>
          <a:srcRect/>
          <a:stretch>
            <a:fillRect/>
          </a:stretch>
        </p:blipFill>
        <p:spPr bwMode="auto">
          <a:xfrm>
            <a:off x="147759" y="304800"/>
            <a:ext cx="5284153" cy="6508956"/>
          </a:xfrm>
          <a:prstGeom prst="rect">
            <a:avLst/>
          </a:prstGeom>
          <a:noFill/>
          <a:ln w="9525">
            <a:solidFill>
              <a:schemeClr val="accent1"/>
            </a:solidFill>
            <a:miter lim="800000"/>
            <a:headEnd/>
            <a:tailEnd/>
          </a:ln>
          <a:effectLst/>
        </p:spPr>
      </p:pic>
      <p:pic>
        <p:nvPicPr>
          <p:cNvPr id="43011" name="Picture 3"/>
          <p:cNvPicPr>
            <a:picLocks noChangeAspect="1" noChangeArrowheads="1"/>
          </p:cNvPicPr>
          <p:nvPr/>
        </p:nvPicPr>
        <p:blipFill>
          <a:blip r:embed="rId3"/>
          <a:srcRect/>
          <a:stretch>
            <a:fillRect/>
          </a:stretch>
        </p:blipFill>
        <p:spPr bwMode="auto">
          <a:xfrm>
            <a:off x="5943600" y="1143000"/>
            <a:ext cx="1143000" cy="2968113"/>
          </a:xfrm>
          <a:prstGeom prst="rect">
            <a:avLst/>
          </a:prstGeom>
          <a:noFill/>
          <a:ln w="9525">
            <a:solidFill>
              <a:schemeClr val="accent1"/>
            </a:solidFill>
            <a:miter lim="800000"/>
            <a:headEnd/>
            <a:tailEnd/>
          </a:ln>
          <a:effectLst/>
        </p:spPr>
      </p:pic>
      <p:sp>
        <p:nvSpPr>
          <p:cNvPr id="6" name="Rectangle 5"/>
          <p:cNvSpPr/>
          <p:nvPr/>
        </p:nvSpPr>
        <p:spPr>
          <a:xfrm>
            <a:off x="5638800" y="4419600"/>
            <a:ext cx="2514600" cy="1785104"/>
          </a:xfrm>
          <a:prstGeom prst="rect">
            <a:avLst/>
          </a:prstGeom>
          <a:ln>
            <a:solidFill>
              <a:schemeClr val="accent1"/>
            </a:solidFill>
          </a:ln>
        </p:spPr>
        <p:txBody>
          <a:bodyPr wrap="square">
            <a:spAutoFit/>
          </a:bodyPr>
          <a:lstStyle/>
          <a:p>
            <a:pPr algn="just"/>
            <a:r>
              <a:rPr lang="en-US" sz="2200" dirty="0"/>
              <a:t>If you use </a:t>
            </a:r>
            <a:r>
              <a:rPr lang="en-US" sz="2200" b="1" dirty="0"/>
              <a:t>break bb;</a:t>
            </a:r>
            <a:r>
              <a:rPr lang="en-US" sz="2200" dirty="0"/>
              <a:t>, it will break inner loop only which is the default behavior of any loop.</a:t>
            </a:r>
          </a:p>
        </p:txBody>
      </p:sp>
      <p:sp>
        <p:nvSpPr>
          <p:cNvPr id="7" name="Slide Number Placeholder 6"/>
          <p:cNvSpPr>
            <a:spLocks noGrp="1"/>
          </p:cNvSpPr>
          <p:nvPr>
            <p:ph type="sldNum" sz="quarter" idx="12"/>
          </p:nvPr>
        </p:nvSpPr>
        <p:spPr/>
        <p:txBody>
          <a:bodyPr/>
          <a:lstStyle/>
          <a:p>
            <a:fld id="{7E1F016D-3A80-4211-8804-D3CF0EF6D405}"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buNone/>
            </a:pPr>
            <a:r>
              <a:rPr lang="en-US" sz="2600" b="1" dirty="0"/>
              <a:t>Using break to Exit a Loop:</a:t>
            </a:r>
          </a:p>
          <a:p>
            <a:pPr algn="just"/>
            <a:r>
              <a:rPr lang="en-US" sz="2600" dirty="0"/>
              <a:t>By using break, you can force immediate termination of a loop, bypassing the conditional expression and any remaining code in the body of the loop. </a:t>
            </a:r>
          </a:p>
          <a:p>
            <a:pPr algn="just"/>
            <a:endParaRPr lang="en-US" sz="2600" dirty="0"/>
          </a:p>
          <a:p>
            <a:pPr algn="just"/>
            <a:r>
              <a:rPr lang="en-US" sz="2600" dirty="0"/>
              <a:t>When a break statement is encountered inside a loop, the loop is terminated and program control resumes at the next statement following the loop.</a:t>
            </a:r>
          </a:p>
        </p:txBody>
      </p:sp>
      <p:sp>
        <p:nvSpPr>
          <p:cNvPr id="4" name="Slide Number Placeholder 3"/>
          <p:cNvSpPr>
            <a:spLocks noGrp="1"/>
          </p:cNvSpPr>
          <p:nvPr>
            <p:ph type="sldNum" sz="quarter" idx="12"/>
          </p:nvPr>
        </p:nvSpPr>
        <p:spPr/>
        <p:txBody>
          <a:bodyPr/>
          <a:lstStyle/>
          <a:p>
            <a:fld id="{7E1F016D-3A80-4211-8804-D3CF0EF6D405}"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600" dirty="0"/>
              <a:t>Example:</a:t>
            </a:r>
          </a:p>
        </p:txBody>
      </p:sp>
      <p:sp>
        <p:nvSpPr>
          <p:cNvPr id="4" name="Slide Number Placeholder 3"/>
          <p:cNvSpPr>
            <a:spLocks noGrp="1"/>
          </p:cNvSpPr>
          <p:nvPr>
            <p:ph type="sldNum" sz="quarter" idx="12"/>
          </p:nvPr>
        </p:nvSpPr>
        <p:spPr/>
        <p:txBody>
          <a:bodyPr/>
          <a:lstStyle/>
          <a:p>
            <a:fld id="{7E1F016D-3A80-4211-8804-D3CF0EF6D405}" type="slidenum">
              <a:rPr lang="en-US" smtClean="0"/>
              <a:pPr/>
              <a:t>32</a:t>
            </a:fld>
            <a:endParaRPr lang="en-US"/>
          </a:p>
        </p:txBody>
      </p:sp>
      <p:pic>
        <p:nvPicPr>
          <p:cNvPr id="1026" name="Picture 2"/>
          <p:cNvPicPr>
            <a:picLocks noChangeAspect="1" noChangeArrowheads="1"/>
          </p:cNvPicPr>
          <p:nvPr/>
        </p:nvPicPr>
        <p:blipFill>
          <a:blip r:embed="rId2"/>
          <a:srcRect/>
          <a:stretch>
            <a:fillRect/>
          </a:stretch>
        </p:blipFill>
        <p:spPr bwMode="auto">
          <a:xfrm>
            <a:off x="762000" y="2514600"/>
            <a:ext cx="7927760" cy="2895600"/>
          </a:xfrm>
          <a:prstGeom prst="rect">
            <a:avLst/>
          </a:prstGeom>
          <a:noFill/>
          <a:ln w="9525">
            <a:solidFill>
              <a:schemeClr val="accent1"/>
            </a:solid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4525963"/>
          </a:xfrm>
        </p:spPr>
        <p:txBody>
          <a:bodyPr>
            <a:normAutofit/>
          </a:bodyPr>
          <a:lstStyle/>
          <a:p>
            <a:pPr algn="just"/>
            <a:endParaRPr lang="en-US" sz="2600" dirty="0"/>
          </a:p>
          <a:p>
            <a:pPr algn="just"/>
            <a:r>
              <a:rPr lang="en-US" sz="2600" dirty="0"/>
              <a:t>When used inside a set of nested loops, the break statement will only break out of the innermost loop.</a:t>
            </a:r>
          </a:p>
        </p:txBody>
      </p:sp>
      <p:sp>
        <p:nvSpPr>
          <p:cNvPr id="4" name="Slide Number Placeholder 3"/>
          <p:cNvSpPr>
            <a:spLocks noGrp="1"/>
          </p:cNvSpPr>
          <p:nvPr>
            <p:ph type="sldNum" sz="quarter" idx="12"/>
          </p:nvPr>
        </p:nvSpPr>
        <p:spPr/>
        <p:txBody>
          <a:bodyPr/>
          <a:lstStyle/>
          <a:p>
            <a:fld id="{7E1F016D-3A80-4211-8804-D3CF0EF6D405}" type="slidenum">
              <a:rPr lang="en-US" smtClean="0"/>
              <a:pPr/>
              <a:t>33</a:t>
            </a:fld>
            <a:endParaRPr lang="en-US"/>
          </a:p>
        </p:txBody>
      </p:sp>
      <p:pic>
        <p:nvPicPr>
          <p:cNvPr id="2050" name="Picture 2"/>
          <p:cNvPicPr>
            <a:picLocks noChangeAspect="1" noChangeArrowheads="1"/>
          </p:cNvPicPr>
          <p:nvPr/>
        </p:nvPicPr>
        <p:blipFill>
          <a:blip r:embed="rId2"/>
          <a:srcRect/>
          <a:stretch>
            <a:fillRect/>
          </a:stretch>
        </p:blipFill>
        <p:spPr bwMode="auto">
          <a:xfrm>
            <a:off x="685800" y="1524000"/>
            <a:ext cx="7691437" cy="3705266"/>
          </a:xfrm>
          <a:prstGeom prst="rect">
            <a:avLst/>
          </a:prstGeom>
          <a:noFill/>
          <a:ln w="9525">
            <a:solidFill>
              <a:schemeClr val="accent1"/>
            </a:solid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2514600" y="5491861"/>
            <a:ext cx="4114800" cy="1137539"/>
          </a:xfrm>
          <a:prstGeom prst="rect">
            <a:avLst/>
          </a:prstGeom>
          <a:noFill/>
          <a:ln w="9525">
            <a:solidFill>
              <a:schemeClr val="accent1"/>
            </a:solid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90600"/>
            <a:ext cx="8229600" cy="4525963"/>
          </a:xfrm>
        </p:spPr>
        <p:txBody>
          <a:bodyPr>
            <a:normAutofit/>
          </a:bodyPr>
          <a:lstStyle/>
          <a:p>
            <a:pPr algn="just"/>
            <a:r>
              <a:rPr lang="en-US" sz="2600" b="1" dirty="0"/>
              <a:t>Using continue:</a:t>
            </a:r>
          </a:p>
          <a:p>
            <a:pPr algn="just"/>
            <a:r>
              <a:rPr lang="en-US" sz="2600" dirty="0"/>
              <a:t>Sometimes it is useful to force an early iteration of a loop. That is, you might want to continue running the loop but stop processing the remainder of the code in its body for this particular iteration.</a:t>
            </a:r>
          </a:p>
          <a:p>
            <a:pPr algn="just"/>
            <a:r>
              <a:rPr lang="en-US" sz="2600" dirty="0"/>
              <a:t>The continue statement performs such an action.</a:t>
            </a:r>
          </a:p>
        </p:txBody>
      </p:sp>
      <p:sp>
        <p:nvSpPr>
          <p:cNvPr id="4" name="Slide Number Placeholder 3"/>
          <p:cNvSpPr>
            <a:spLocks noGrp="1"/>
          </p:cNvSpPr>
          <p:nvPr>
            <p:ph type="sldNum" sz="quarter" idx="12"/>
          </p:nvPr>
        </p:nvSpPr>
        <p:spPr/>
        <p:txBody>
          <a:bodyPr/>
          <a:lstStyle/>
          <a:p>
            <a:fld id="{7E1F016D-3A80-4211-8804-D3CF0EF6D405}" type="slidenum">
              <a:rPr lang="en-US" smtClean="0"/>
              <a:pPr/>
              <a:t>34</a:t>
            </a:fld>
            <a:endParaRPr lang="en-US"/>
          </a:p>
        </p:txBody>
      </p:sp>
      <p:pic>
        <p:nvPicPr>
          <p:cNvPr id="3074" name="Picture 2"/>
          <p:cNvPicPr>
            <a:picLocks noChangeAspect="1" noChangeArrowheads="1"/>
          </p:cNvPicPr>
          <p:nvPr/>
        </p:nvPicPr>
        <p:blipFill>
          <a:blip r:embed="rId2"/>
          <a:srcRect/>
          <a:stretch>
            <a:fillRect/>
          </a:stretch>
        </p:blipFill>
        <p:spPr bwMode="auto">
          <a:xfrm>
            <a:off x="1524000" y="3683715"/>
            <a:ext cx="6021460" cy="2943225"/>
          </a:xfrm>
          <a:prstGeom prst="rect">
            <a:avLst/>
          </a:prstGeom>
          <a:noFill/>
          <a:ln w="9525">
            <a:solidFill>
              <a:schemeClr val="accent1"/>
            </a:solid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143000"/>
            <a:ext cx="8229600" cy="4983163"/>
          </a:xfrm>
        </p:spPr>
        <p:txBody>
          <a:bodyPr>
            <a:normAutofit/>
          </a:bodyPr>
          <a:lstStyle/>
          <a:p>
            <a:pPr algn="just"/>
            <a:r>
              <a:rPr lang="en-US" sz="2600" dirty="0"/>
              <a:t>As with the break statement, continue may specify a label to describe which enclosing loop to continue.</a:t>
            </a:r>
          </a:p>
        </p:txBody>
      </p:sp>
      <p:sp>
        <p:nvSpPr>
          <p:cNvPr id="4" name="Slide Number Placeholder 3"/>
          <p:cNvSpPr>
            <a:spLocks noGrp="1"/>
          </p:cNvSpPr>
          <p:nvPr>
            <p:ph type="sldNum" sz="quarter" idx="12"/>
          </p:nvPr>
        </p:nvSpPr>
        <p:spPr/>
        <p:txBody>
          <a:bodyPr/>
          <a:lstStyle/>
          <a:p>
            <a:fld id="{7E1F016D-3A80-4211-8804-D3CF0EF6D405}" type="slidenum">
              <a:rPr lang="en-US" smtClean="0"/>
              <a:pPr/>
              <a:t>35</a:t>
            </a:fld>
            <a:endParaRPr lang="en-US"/>
          </a:p>
        </p:txBody>
      </p:sp>
      <p:pic>
        <p:nvPicPr>
          <p:cNvPr id="4098" name="Picture 2"/>
          <p:cNvPicPr>
            <a:picLocks noChangeAspect="1" noChangeArrowheads="1"/>
          </p:cNvPicPr>
          <p:nvPr/>
        </p:nvPicPr>
        <p:blipFill>
          <a:blip r:embed="rId2"/>
          <a:srcRect/>
          <a:stretch>
            <a:fillRect/>
          </a:stretch>
        </p:blipFill>
        <p:spPr bwMode="auto">
          <a:xfrm>
            <a:off x="76200" y="2209800"/>
            <a:ext cx="6119812" cy="4431122"/>
          </a:xfrm>
          <a:prstGeom prst="rect">
            <a:avLst/>
          </a:prstGeom>
          <a:noFill/>
          <a:ln w="9525">
            <a:solidFill>
              <a:schemeClr val="accent1"/>
            </a:solid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6331362" y="2895600"/>
            <a:ext cx="2724150" cy="1895475"/>
          </a:xfrm>
          <a:prstGeom prst="rect">
            <a:avLst/>
          </a:prstGeom>
          <a:noFill/>
          <a:ln w="9525">
            <a:solidFill>
              <a:schemeClr val="accent1"/>
            </a:solid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lgn="just">
              <a:buNone/>
            </a:pPr>
            <a:r>
              <a:rPr lang="en-US" sz="2600" b="1" dirty="0"/>
              <a:t>return statement:</a:t>
            </a:r>
          </a:p>
          <a:p>
            <a:pPr algn="just"/>
            <a:r>
              <a:rPr lang="en-US" sz="2600" dirty="0"/>
              <a:t>The return statement is used to explicitly return from a method. That is, it causes program control to transfer back to the caller of the method.</a:t>
            </a:r>
          </a:p>
          <a:p>
            <a:pPr algn="just"/>
            <a:r>
              <a:rPr lang="en-US" sz="2600" dirty="0"/>
              <a:t>As you can see, the </a:t>
            </a:r>
            <a:r>
              <a:rPr lang="en-US" sz="2600" b="1" dirty="0"/>
              <a:t>final </a:t>
            </a:r>
            <a:r>
              <a:rPr lang="en-US" sz="2600" b="1" dirty="0" err="1"/>
              <a:t>println</a:t>
            </a:r>
            <a:r>
              <a:rPr lang="en-US" sz="2600" b="1" dirty="0"/>
              <a:t>() </a:t>
            </a:r>
            <a:r>
              <a:rPr lang="en-US" sz="2600" dirty="0"/>
              <a:t>statement is not executed. As soon as return is executed, control passes back to the caller.</a:t>
            </a:r>
          </a:p>
        </p:txBody>
      </p:sp>
      <p:sp>
        <p:nvSpPr>
          <p:cNvPr id="4" name="Slide Number Placeholder 3"/>
          <p:cNvSpPr>
            <a:spLocks noGrp="1"/>
          </p:cNvSpPr>
          <p:nvPr>
            <p:ph type="sldNum" sz="quarter" idx="12"/>
          </p:nvPr>
        </p:nvSpPr>
        <p:spPr/>
        <p:txBody>
          <a:bodyPr/>
          <a:lstStyle/>
          <a:p>
            <a:fld id="{7E1F016D-3A80-4211-8804-D3CF0EF6D405}" type="slidenum">
              <a:rPr lang="en-US" smtClean="0"/>
              <a:pPr/>
              <a:t>36</a:t>
            </a:fld>
            <a:endParaRPr lang="en-US"/>
          </a:p>
        </p:txBody>
      </p:sp>
      <p:pic>
        <p:nvPicPr>
          <p:cNvPr id="5122" name="Picture 2"/>
          <p:cNvPicPr>
            <a:picLocks noChangeAspect="1" noChangeArrowheads="1"/>
          </p:cNvPicPr>
          <p:nvPr/>
        </p:nvPicPr>
        <p:blipFill>
          <a:blip r:embed="rId2"/>
          <a:srcRect/>
          <a:stretch>
            <a:fillRect/>
          </a:stretch>
        </p:blipFill>
        <p:spPr bwMode="auto">
          <a:xfrm>
            <a:off x="381000" y="3288888"/>
            <a:ext cx="6292215" cy="3495675"/>
          </a:xfrm>
          <a:prstGeom prst="rect">
            <a:avLst/>
          </a:prstGeom>
          <a:noFill/>
          <a:ln w="9525">
            <a:solidFill>
              <a:schemeClr val="accent1"/>
            </a:solidFill>
            <a:miter lim="800000"/>
            <a:headEnd/>
            <a:tailEnd/>
          </a:ln>
          <a:effectLst/>
        </p:spPr>
      </p:pic>
      <p:sp>
        <p:nvSpPr>
          <p:cNvPr id="6" name="Rectangle 5"/>
          <p:cNvSpPr/>
          <p:nvPr/>
        </p:nvSpPr>
        <p:spPr>
          <a:xfrm>
            <a:off x="6781800" y="4572000"/>
            <a:ext cx="2244782" cy="769441"/>
          </a:xfrm>
          <a:prstGeom prst="rect">
            <a:avLst/>
          </a:prstGeom>
          <a:ln>
            <a:solidFill>
              <a:schemeClr val="accent1"/>
            </a:solidFill>
          </a:ln>
        </p:spPr>
        <p:txBody>
          <a:bodyPr wrap="none">
            <a:spAutoFit/>
          </a:bodyPr>
          <a:lstStyle/>
          <a:p>
            <a:r>
              <a:rPr lang="en-US" sz="2200" dirty="0"/>
              <a:t>Output:</a:t>
            </a:r>
          </a:p>
          <a:p>
            <a:r>
              <a:rPr lang="en-US" sz="2200" dirty="0"/>
              <a:t>Before the return.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a:t>Thank you</a:t>
            </a:r>
          </a:p>
        </p:txBody>
      </p:sp>
      <p:sp>
        <p:nvSpPr>
          <p:cNvPr id="4" name="Slide Number Placeholder 3"/>
          <p:cNvSpPr>
            <a:spLocks noGrp="1"/>
          </p:cNvSpPr>
          <p:nvPr>
            <p:ph type="sldNum" sz="quarter" idx="12"/>
          </p:nvPr>
        </p:nvSpPr>
        <p:spPr/>
        <p:txBody>
          <a:bodyPr/>
          <a:lstStyle/>
          <a:p>
            <a:fld id="{7E1F016D-3A80-4211-8804-D3CF0EF6D405}" type="slidenum">
              <a:rPr lang="en-US" smtClean="0"/>
              <a:pPr/>
              <a:t>37</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228600" y="762000"/>
            <a:ext cx="8734523" cy="5137174"/>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7E1F016D-3A80-4211-8804-D3CF0EF6D405}"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304800" y="1600200"/>
            <a:ext cx="8453437" cy="4065393"/>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7E1F016D-3A80-4211-8804-D3CF0EF6D405}"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1600200"/>
            <a:ext cx="8610600" cy="4953000"/>
          </a:xfrm>
        </p:spPr>
        <p:txBody>
          <a:bodyPr>
            <a:noAutofit/>
          </a:bodyPr>
          <a:lstStyle/>
          <a:p>
            <a:pPr algn="just">
              <a:buNone/>
            </a:pPr>
            <a:r>
              <a:rPr lang="en-US" sz="2500" b="1" dirty="0">
                <a:solidFill>
                  <a:srgbClr val="FF0000"/>
                </a:solidFill>
              </a:rPr>
              <a:t>Variable :</a:t>
            </a:r>
          </a:p>
          <a:p>
            <a:pPr algn="just"/>
            <a:r>
              <a:rPr lang="en-US" sz="2500" dirty="0"/>
              <a:t>There are three types of variables: local, instance and static. </a:t>
            </a:r>
          </a:p>
          <a:p>
            <a:pPr algn="just"/>
            <a:r>
              <a:rPr lang="en-US" sz="2500" b="1" dirty="0"/>
              <a:t>Local Variable:</a:t>
            </a:r>
          </a:p>
          <a:p>
            <a:pPr algn="just"/>
            <a:r>
              <a:rPr lang="en-US" sz="2500" dirty="0"/>
              <a:t>A variable that is declared inside the method is called local variable.</a:t>
            </a:r>
          </a:p>
          <a:p>
            <a:pPr algn="just"/>
            <a:r>
              <a:rPr lang="en-US" sz="2500" b="1" dirty="0"/>
              <a:t>Instance Variable:</a:t>
            </a:r>
          </a:p>
          <a:p>
            <a:pPr algn="just"/>
            <a:r>
              <a:rPr lang="en-US" sz="2500" dirty="0"/>
              <a:t>A variable that is declared inside the class but outside the method is called instance variable . It is not declared as static.</a:t>
            </a:r>
          </a:p>
          <a:p>
            <a:pPr algn="just"/>
            <a:r>
              <a:rPr lang="en-US" sz="2500" b="1" dirty="0"/>
              <a:t>Static variable:</a:t>
            </a:r>
          </a:p>
          <a:p>
            <a:pPr algn="just"/>
            <a:r>
              <a:rPr lang="en-US" sz="2500" dirty="0"/>
              <a:t>A variable that is declared as static is called static variable. It cannot be local.</a:t>
            </a:r>
            <a:br>
              <a:rPr lang="en-US" sz="2500" dirty="0"/>
            </a:br>
            <a:endParaRPr lang="en-US" sz="2500" dirty="0"/>
          </a:p>
        </p:txBody>
      </p:sp>
      <p:sp>
        <p:nvSpPr>
          <p:cNvPr id="4" name="Slide Number Placeholder 3"/>
          <p:cNvSpPr>
            <a:spLocks noGrp="1"/>
          </p:cNvSpPr>
          <p:nvPr>
            <p:ph type="sldNum" sz="quarter" idx="12"/>
          </p:nvPr>
        </p:nvSpPr>
        <p:spPr/>
        <p:txBody>
          <a:bodyPr/>
          <a:lstStyle/>
          <a:p>
            <a:fld id="{7E1F016D-3A80-4211-8804-D3CF0EF6D405}"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600" dirty="0"/>
              <a:t>Example:</a:t>
            </a:r>
          </a:p>
        </p:txBody>
      </p:sp>
      <p:pic>
        <p:nvPicPr>
          <p:cNvPr id="4098" name="Picture 2"/>
          <p:cNvPicPr>
            <a:picLocks noChangeAspect="1" noChangeArrowheads="1"/>
          </p:cNvPicPr>
          <p:nvPr/>
        </p:nvPicPr>
        <p:blipFill>
          <a:blip r:embed="rId2"/>
          <a:srcRect/>
          <a:stretch>
            <a:fillRect/>
          </a:stretch>
        </p:blipFill>
        <p:spPr bwMode="auto">
          <a:xfrm>
            <a:off x="2057400" y="2286000"/>
            <a:ext cx="4953000" cy="3406338"/>
          </a:xfrm>
          <a:prstGeom prst="rect">
            <a:avLst/>
          </a:prstGeom>
          <a:noFill/>
          <a:ln w="9525">
            <a:solidFill>
              <a:schemeClr val="accent1"/>
            </a:solidFill>
            <a:miter lim="800000"/>
            <a:headEnd/>
            <a:tailEnd/>
          </a:ln>
          <a:effectLst/>
        </p:spPr>
      </p:pic>
      <p:sp>
        <p:nvSpPr>
          <p:cNvPr id="5" name="Slide Number Placeholder 4"/>
          <p:cNvSpPr>
            <a:spLocks noGrp="1"/>
          </p:cNvSpPr>
          <p:nvPr>
            <p:ph type="sldNum" sz="quarter" idx="12"/>
          </p:nvPr>
        </p:nvSpPr>
        <p:spPr/>
        <p:txBody>
          <a:bodyPr/>
          <a:lstStyle/>
          <a:p>
            <a:fld id="{7E1F016D-3A80-4211-8804-D3CF0EF6D4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95600"/>
            <a:ext cx="8229600" cy="1143000"/>
          </a:xfrm>
        </p:spPr>
        <p:txBody>
          <a:bodyPr>
            <a:normAutofit/>
          </a:bodyPr>
          <a:lstStyle/>
          <a:p>
            <a:r>
              <a:rPr lang="en-US" sz="3600" b="1" dirty="0"/>
              <a:t>Control Statements</a:t>
            </a:r>
            <a:endParaRPr lang="en-US" sz="3600" dirty="0"/>
          </a:p>
        </p:txBody>
      </p:sp>
      <p:sp>
        <p:nvSpPr>
          <p:cNvPr id="3" name="Slide Number Placeholder 2"/>
          <p:cNvSpPr>
            <a:spLocks noGrp="1"/>
          </p:cNvSpPr>
          <p:nvPr>
            <p:ph type="sldNum" sz="quarter" idx="12"/>
          </p:nvPr>
        </p:nvSpPr>
        <p:spPr/>
        <p:txBody>
          <a:bodyPr/>
          <a:lstStyle/>
          <a:p>
            <a:fld id="{7E1F016D-3A80-4211-8804-D3CF0EF6D405}"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Java’s Selection Statements</a:t>
            </a:r>
            <a:endParaRPr lang="en-US" sz="3600" dirty="0"/>
          </a:p>
        </p:txBody>
      </p:sp>
      <p:sp>
        <p:nvSpPr>
          <p:cNvPr id="3" name="Content Placeholder 2"/>
          <p:cNvSpPr>
            <a:spLocks noGrp="1"/>
          </p:cNvSpPr>
          <p:nvPr>
            <p:ph idx="1"/>
          </p:nvPr>
        </p:nvSpPr>
        <p:spPr/>
        <p:txBody>
          <a:bodyPr>
            <a:noAutofit/>
          </a:bodyPr>
          <a:lstStyle/>
          <a:p>
            <a:pPr algn="just"/>
            <a:r>
              <a:rPr lang="en-US" sz="2600" dirty="0"/>
              <a:t>Java supports two selection statements:</a:t>
            </a:r>
            <a:r>
              <a:rPr lang="en-US" sz="2600" dirty="0">
                <a:solidFill>
                  <a:srgbClr val="FF0000"/>
                </a:solidFill>
              </a:rPr>
              <a:t> </a:t>
            </a:r>
            <a:r>
              <a:rPr lang="en-US" sz="2600" b="1" dirty="0">
                <a:solidFill>
                  <a:srgbClr val="FF0000"/>
                </a:solidFill>
              </a:rPr>
              <a:t>if </a:t>
            </a:r>
            <a:r>
              <a:rPr lang="en-US" sz="2600" b="1" dirty="0"/>
              <a:t>and </a:t>
            </a:r>
            <a:r>
              <a:rPr lang="en-US" sz="2600" b="1" dirty="0">
                <a:solidFill>
                  <a:srgbClr val="FF0000"/>
                </a:solidFill>
              </a:rPr>
              <a:t>switch.</a:t>
            </a:r>
          </a:p>
          <a:p>
            <a:pPr algn="just"/>
            <a:endParaRPr lang="en-US" sz="2600" b="1" dirty="0"/>
          </a:p>
          <a:p>
            <a:pPr algn="just"/>
            <a:r>
              <a:rPr lang="en-US" sz="2600" b="1" dirty="0"/>
              <a:t>These statements allow you to </a:t>
            </a:r>
            <a:r>
              <a:rPr lang="en-US" sz="2600" dirty="0"/>
              <a:t>control the flow of your program’s execution based upon conditions known only during run time.</a:t>
            </a:r>
          </a:p>
          <a:p>
            <a:r>
              <a:rPr lang="en-US" sz="2600" dirty="0"/>
              <a:t>There are various types of if statement in java.</a:t>
            </a:r>
          </a:p>
          <a:p>
            <a:pPr lvl="1"/>
            <a:r>
              <a:rPr lang="en-US" sz="2600" dirty="0"/>
              <a:t>if statement</a:t>
            </a:r>
          </a:p>
          <a:p>
            <a:pPr lvl="1"/>
            <a:r>
              <a:rPr lang="en-US" sz="2600" dirty="0"/>
              <a:t>if-else statement</a:t>
            </a:r>
          </a:p>
          <a:p>
            <a:pPr lvl="1"/>
            <a:r>
              <a:rPr lang="en-US" sz="2600" dirty="0"/>
              <a:t>nested if statement</a:t>
            </a:r>
          </a:p>
          <a:p>
            <a:pPr lvl="1"/>
            <a:r>
              <a:rPr lang="en-US" sz="2600" dirty="0"/>
              <a:t>if-else-if ladder</a:t>
            </a:r>
          </a:p>
          <a:p>
            <a:pPr algn="just"/>
            <a:endParaRPr lang="en-US" sz="2600" dirty="0"/>
          </a:p>
        </p:txBody>
      </p:sp>
      <p:sp>
        <p:nvSpPr>
          <p:cNvPr id="4" name="Slide Number Placeholder 3"/>
          <p:cNvSpPr>
            <a:spLocks noGrp="1"/>
          </p:cNvSpPr>
          <p:nvPr>
            <p:ph type="sldNum" sz="quarter" idx="12"/>
          </p:nvPr>
        </p:nvSpPr>
        <p:spPr/>
        <p:txBody>
          <a:bodyPr/>
          <a:lstStyle/>
          <a:p>
            <a:fld id="{7E1F016D-3A80-4211-8804-D3CF0EF6D405}"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835</Words>
  <Application>Microsoft Office PowerPoint</Application>
  <PresentationFormat>On-screen Show (4:3)</PresentationFormat>
  <Paragraphs>124</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Arial Unicode MS</vt:lpstr>
      <vt:lpstr>Calibri</vt:lpstr>
      <vt:lpstr>Office Theme</vt:lpstr>
      <vt:lpstr>Programming Language II CSE-215</vt:lpstr>
      <vt:lpstr>Comparison between C++ and Java</vt:lpstr>
      <vt:lpstr>PowerPoint Presentation</vt:lpstr>
      <vt:lpstr>PowerPoint Presentation</vt:lpstr>
      <vt:lpstr>PowerPoint Presentation</vt:lpstr>
      <vt:lpstr>PowerPoint Presentation</vt:lpstr>
      <vt:lpstr>PowerPoint Presentation</vt:lpstr>
      <vt:lpstr>Control Statements</vt:lpstr>
      <vt:lpstr>Java’s Selection Statements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Iteration Statements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Mohammad Abu Yousuf</cp:lastModifiedBy>
  <cp:revision>42</cp:revision>
  <dcterms:created xsi:type="dcterms:W3CDTF">2016-09-11T04:56:29Z</dcterms:created>
  <dcterms:modified xsi:type="dcterms:W3CDTF">2021-06-04T05:45:40Z</dcterms:modified>
</cp:coreProperties>
</file>