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78"/>
  </p:notesMasterIdLst>
  <p:sldIdLst>
    <p:sldId id="268" r:id="rId2"/>
    <p:sldId id="426" r:id="rId3"/>
    <p:sldId id="375" r:id="rId4"/>
    <p:sldId id="430" r:id="rId5"/>
    <p:sldId id="269" r:id="rId6"/>
    <p:sldId id="407" r:id="rId7"/>
    <p:sldId id="408" r:id="rId8"/>
    <p:sldId id="409" r:id="rId9"/>
    <p:sldId id="410" r:id="rId10"/>
    <p:sldId id="411" r:id="rId11"/>
    <p:sldId id="398" r:id="rId12"/>
    <p:sldId id="427" r:id="rId13"/>
    <p:sldId id="329" r:id="rId14"/>
    <p:sldId id="270" r:id="rId15"/>
    <p:sldId id="271" r:id="rId16"/>
    <p:sldId id="272" r:id="rId17"/>
    <p:sldId id="274" r:id="rId18"/>
    <p:sldId id="275" r:id="rId19"/>
    <p:sldId id="421" r:id="rId20"/>
    <p:sldId id="338" r:id="rId21"/>
    <p:sldId id="401" r:id="rId22"/>
    <p:sldId id="417" r:id="rId23"/>
    <p:sldId id="368" r:id="rId24"/>
    <p:sldId id="276" r:id="rId25"/>
    <p:sldId id="364" r:id="rId26"/>
    <p:sldId id="365" r:id="rId27"/>
    <p:sldId id="343" r:id="rId28"/>
    <p:sldId id="344" r:id="rId29"/>
    <p:sldId id="422" r:id="rId30"/>
    <p:sldId id="418" r:id="rId31"/>
    <p:sldId id="371" r:id="rId32"/>
    <p:sldId id="277" r:id="rId33"/>
    <p:sldId id="327" r:id="rId34"/>
    <p:sldId id="429" r:id="rId35"/>
    <p:sldId id="366" r:id="rId36"/>
    <p:sldId id="278" r:id="rId37"/>
    <p:sldId id="369" r:id="rId38"/>
    <p:sldId id="280" r:id="rId39"/>
    <p:sldId id="419" r:id="rId40"/>
    <p:sldId id="355" r:id="rId41"/>
    <p:sldId id="281" r:id="rId42"/>
    <p:sldId id="428" r:id="rId43"/>
    <p:sldId id="294" r:id="rId44"/>
    <p:sldId id="420" r:id="rId45"/>
    <p:sldId id="389" r:id="rId46"/>
    <p:sldId id="362" r:id="rId47"/>
    <p:sldId id="363" r:id="rId48"/>
    <p:sldId id="345" r:id="rId49"/>
    <p:sldId id="330" r:id="rId50"/>
    <p:sldId id="412" r:id="rId51"/>
    <p:sldId id="413" r:id="rId52"/>
    <p:sldId id="414" r:id="rId53"/>
    <p:sldId id="415" r:id="rId54"/>
    <p:sldId id="416" r:id="rId55"/>
    <p:sldId id="393" r:id="rId56"/>
    <p:sldId id="394" r:id="rId57"/>
    <p:sldId id="431" r:id="rId58"/>
    <p:sldId id="328" r:id="rId59"/>
    <p:sldId id="334" r:id="rId60"/>
    <p:sldId id="333" r:id="rId61"/>
    <p:sldId id="285" r:id="rId62"/>
    <p:sldId id="335" r:id="rId63"/>
    <p:sldId id="336" r:id="rId64"/>
    <p:sldId id="337" r:id="rId65"/>
    <p:sldId id="358" r:id="rId66"/>
    <p:sldId id="359" r:id="rId67"/>
    <p:sldId id="360" r:id="rId68"/>
    <p:sldId id="372" r:id="rId69"/>
    <p:sldId id="376" r:id="rId70"/>
    <p:sldId id="402" r:id="rId71"/>
    <p:sldId id="424" r:id="rId72"/>
    <p:sldId id="354" r:id="rId73"/>
    <p:sldId id="397" r:id="rId74"/>
    <p:sldId id="356" r:id="rId75"/>
    <p:sldId id="357" r:id="rId76"/>
    <p:sldId id="425" r:id="rId7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51" d="100"/>
          <a:sy n="51" d="100"/>
        </p:scale>
        <p:origin x="1387" y="53"/>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8"/>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8-29T00:58:53.831"/>
    </inkml:context>
    <inkml:brush xml:id="br0">
      <inkml:brushProperty name="width" value="0.05292" units="cm"/>
      <inkml:brushProperty name="height" value="0.05292" units="cm"/>
      <inkml:brushProperty name="color" value="#202010"/>
      <inkml:brushProperty name="fitToCurve" value="1"/>
    </inkml:brush>
  </inkml:definitions>
  <inkml:trace contextRef="#ctx0" brushRef="#br0">0 131,'25'0,"0"0,49 0,1 0,24 0,50 0,-50 0,74-49,76 24,-1-25,-50 50,50 0,-74 0,-50 0,-25 0,-25 0,-24 0,0 0,-1 0,-49 0,25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8-29T00:59:23.502"/>
    </inkml:context>
    <inkml:brush xml:id="br0">
      <inkml:brushProperty name="width" value="0.05292" units="cm"/>
      <inkml:brushProperty name="height" value="0.05292" units="cm"/>
      <inkml:brushProperty name="color" value="#20201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D17CD03-5A31-4AC5-A8DC-0988DFC32119}"/>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121BE331-F01B-439C-9CBD-CB00D958D5E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69FC0D5-8504-4AA0-8421-27F9D1A0CBEA}"/>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a:extLst>
              <a:ext uri="{FF2B5EF4-FFF2-40B4-BE49-F238E27FC236}">
                <a16:creationId xmlns:a16="http://schemas.microsoft.com/office/drawing/2014/main" id="{D0D31B24-9AA0-4D05-A18B-0518D47AD93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79D33AC-ADBA-4325-8B7A-9E17EF18FA6B}"/>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C6F70D86-CE83-4BE5-8F73-F3E8405A6D1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09D8486-3B4E-4C25-AE41-E9C693C5832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a:extLst>
              <a:ext uri="{FF2B5EF4-FFF2-40B4-BE49-F238E27FC236}">
                <a16:creationId xmlns:a16="http://schemas.microsoft.com/office/drawing/2014/main" id="{28BE8CE3-3287-4748-9301-6969485575C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39FCA00-A474-4D5D-B4BE-75C6B782CE15}"/>
              </a:ext>
            </a:extLst>
          </p:cNvPr>
          <p:cNvGrpSpPr>
            <a:grpSpLocks/>
          </p:cNvGrpSpPr>
          <p:nvPr/>
        </p:nvGrpSpPr>
        <p:grpSpPr bwMode="auto">
          <a:xfrm>
            <a:off x="0" y="114300"/>
            <a:ext cx="9142413" cy="6742113"/>
            <a:chOff x="0" y="72"/>
            <a:chExt cx="5759" cy="4247"/>
          </a:xfrm>
        </p:grpSpPr>
        <p:sp>
          <p:nvSpPr>
            <p:cNvPr id="5" name="Rectangle 3">
              <a:extLst>
                <a:ext uri="{FF2B5EF4-FFF2-40B4-BE49-F238E27FC236}">
                  <a16:creationId xmlns:a16="http://schemas.microsoft.com/office/drawing/2014/main" id="{EFC78DFD-B8B2-44DF-B5E9-E376B9E2BDFC}"/>
                </a:ext>
              </a:extLst>
            </p:cNvPr>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pPr>
                <a:defRPr/>
              </a:pPr>
              <a:endParaRPr lang="en-US" dirty="0"/>
            </a:p>
          </p:txBody>
        </p:sp>
        <p:grpSp>
          <p:nvGrpSpPr>
            <p:cNvPr id="6" name="Group 4">
              <a:extLst>
                <a:ext uri="{FF2B5EF4-FFF2-40B4-BE49-F238E27FC236}">
                  <a16:creationId xmlns:a16="http://schemas.microsoft.com/office/drawing/2014/main" id="{A0A82075-3250-4CBA-B4A6-61B29584C0D6}"/>
                </a:ext>
              </a:extLst>
            </p:cNvPr>
            <p:cNvGrpSpPr>
              <a:grpSpLocks/>
            </p:cNvGrpSpPr>
            <p:nvPr/>
          </p:nvGrpSpPr>
          <p:grpSpPr bwMode="auto">
            <a:xfrm>
              <a:off x="0" y="72"/>
              <a:ext cx="5759" cy="2040"/>
              <a:chOff x="0" y="72"/>
              <a:chExt cx="5759" cy="2040"/>
            </a:xfrm>
          </p:grpSpPr>
          <p:sp>
            <p:nvSpPr>
              <p:cNvPr id="7" name="Rectangle 5">
                <a:extLst>
                  <a:ext uri="{FF2B5EF4-FFF2-40B4-BE49-F238E27FC236}">
                    <a16:creationId xmlns:a16="http://schemas.microsoft.com/office/drawing/2014/main" id="{62CA6719-B323-440C-B7B6-1A6043494AC7}"/>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defRPr/>
                </a:pPr>
                <a:endParaRPr lang="en-US" dirty="0"/>
              </a:p>
            </p:txBody>
          </p:sp>
          <p:grpSp>
            <p:nvGrpSpPr>
              <p:cNvPr id="8" name="Group 6">
                <a:extLst>
                  <a:ext uri="{FF2B5EF4-FFF2-40B4-BE49-F238E27FC236}">
                    <a16:creationId xmlns:a16="http://schemas.microsoft.com/office/drawing/2014/main" id="{A9441F57-7993-47CE-8878-014FB5C0D0C4}"/>
                  </a:ext>
                </a:extLst>
              </p:cNvPr>
              <p:cNvGrpSpPr>
                <a:grpSpLocks/>
              </p:cNvGrpSpPr>
              <p:nvPr/>
            </p:nvGrpSpPr>
            <p:grpSpPr bwMode="auto">
              <a:xfrm>
                <a:off x="2289" y="72"/>
                <a:ext cx="1440" cy="1984"/>
                <a:chOff x="2289" y="72"/>
                <a:chExt cx="1440" cy="1984"/>
              </a:xfrm>
            </p:grpSpPr>
            <p:sp>
              <p:nvSpPr>
                <p:cNvPr id="29" name="Freeform 7">
                  <a:extLst>
                    <a:ext uri="{FF2B5EF4-FFF2-40B4-BE49-F238E27FC236}">
                      <a16:creationId xmlns:a16="http://schemas.microsoft.com/office/drawing/2014/main" id="{B0E4D015-5950-4B0C-A5BC-24AB8EB5AF09}"/>
                    </a:ext>
                  </a:extLst>
                </p:cNvPr>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dirty="0"/>
                </a:p>
              </p:txBody>
            </p:sp>
            <p:sp>
              <p:nvSpPr>
                <p:cNvPr id="30" name="Line 8">
                  <a:extLst>
                    <a:ext uri="{FF2B5EF4-FFF2-40B4-BE49-F238E27FC236}">
                      <a16:creationId xmlns:a16="http://schemas.microsoft.com/office/drawing/2014/main" id="{261FC96F-70B8-47FE-847E-41F73D855786}"/>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pPr>
                    <a:defRPr/>
                  </a:pPr>
                  <a:endParaRPr lang="en-US" dirty="0"/>
                </a:p>
              </p:txBody>
            </p:sp>
            <p:sp>
              <p:nvSpPr>
                <p:cNvPr id="31" name="Line 9">
                  <a:extLst>
                    <a:ext uri="{FF2B5EF4-FFF2-40B4-BE49-F238E27FC236}">
                      <a16:creationId xmlns:a16="http://schemas.microsoft.com/office/drawing/2014/main" id="{79B1E85A-5DBF-4CAD-8A5E-6D73375B661E}"/>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dirty="0"/>
                </a:p>
              </p:txBody>
            </p:sp>
            <p:sp>
              <p:nvSpPr>
                <p:cNvPr id="32" name="Line 10">
                  <a:extLst>
                    <a:ext uri="{FF2B5EF4-FFF2-40B4-BE49-F238E27FC236}">
                      <a16:creationId xmlns:a16="http://schemas.microsoft.com/office/drawing/2014/main" id="{0B164B2B-13A7-4652-9482-D8FBFC43F2C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dirty="0"/>
                </a:p>
              </p:txBody>
            </p:sp>
            <p:sp>
              <p:nvSpPr>
                <p:cNvPr id="33" name="Freeform 11">
                  <a:extLst>
                    <a:ext uri="{FF2B5EF4-FFF2-40B4-BE49-F238E27FC236}">
                      <a16:creationId xmlns:a16="http://schemas.microsoft.com/office/drawing/2014/main" id="{5C7C6E47-CD2E-4F88-AA69-547308835814}"/>
                    </a:ext>
                  </a:extLst>
                </p:cNvPr>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dirty="0"/>
                </a:p>
              </p:txBody>
            </p:sp>
          </p:grpSp>
          <p:sp>
            <p:nvSpPr>
              <p:cNvPr id="9" name="Oval 12">
                <a:extLst>
                  <a:ext uri="{FF2B5EF4-FFF2-40B4-BE49-F238E27FC236}">
                    <a16:creationId xmlns:a16="http://schemas.microsoft.com/office/drawing/2014/main" id="{8AEDAF64-4DDD-4854-8C4D-755604591260}"/>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dirty="0"/>
              </a:p>
            </p:txBody>
          </p:sp>
          <p:grpSp>
            <p:nvGrpSpPr>
              <p:cNvPr id="10" name="Group 13">
                <a:extLst>
                  <a:ext uri="{FF2B5EF4-FFF2-40B4-BE49-F238E27FC236}">
                    <a16:creationId xmlns:a16="http://schemas.microsoft.com/office/drawing/2014/main" id="{2A3ADE18-BDC7-4FD8-8DBE-790276089454}"/>
                  </a:ext>
                </a:extLst>
              </p:cNvPr>
              <p:cNvGrpSpPr>
                <a:grpSpLocks/>
              </p:cNvGrpSpPr>
              <p:nvPr/>
            </p:nvGrpSpPr>
            <p:grpSpPr bwMode="auto">
              <a:xfrm>
                <a:off x="2071" y="406"/>
                <a:ext cx="1392" cy="1109"/>
                <a:chOff x="2071" y="406"/>
                <a:chExt cx="1392" cy="1109"/>
              </a:xfrm>
            </p:grpSpPr>
            <p:sp>
              <p:nvSpPr>
                <p:cNvPr id="11" name="Freeform 14">
                  <a:extLst>
                    <a:ext uri="{FF2B5EF4-FFF2-40B4-BE49-F238E27FC236}">
                      <a16:creationId xmlns:a16="http://schemas.microsoft.com/office/drawing/2014/main" id="{3462830A-5311-4086-AAC6-C0C2510136BB}"/>
                    </a:ext>
                  </a:extLst>
                </p:cNvPr>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dirty="0"/>
                </a:p>
              </p:txBody>
            </p:sp>
            <p:sp>
              <p:nvSpPr>
                <p:cNvPr id="12" name="Freeform 15">
                  <a:extLst>
                    <a:ext uri="{FF2B5EF4-FFF2-40B4-BE49-F238E27FC236}">
                      <a16:creationId xmlns:a16="http://schemas.microsoft.com/office/drawing/2014/main" id="{CED5C60A-21CC-42DB-A812-3B6268825F52}"/>
                    </a:ext>
                  </a:extLst>
                </p:cNvPr>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dirty="0"/>
                </a:p>
              </p:txBody>
            </p:sp>
            <p:sp>
              <p:nvSpPr>
                <p:cNvPr id="13" name="Freeform 16">
                  <a:extLst>
                    <a:ext uri="{FF2B5EF4-FFF2-40B4-BE49-F238E27FC236}">
                      <a16:creationId xmlns:a16="http://schemas.microsoft.com/office/drawing/2014/main" id="{41356B6E-C172-4665-AB27-ABD58ED57BC9}"/>
                    </a:ext>
                  </a:extLst>
                </p:cNvPr>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pPr>
                    <a:defRPr/>
                  </a:pPr>
                  <a:endParaRPr lang="en-US" dirty="0"/>
                </a:p>
              </p:txBody>
            </p:sp>
            <p:sp>
              <p:nvSpPr>
                <p:cNvPr id="14" name="Freeform 17">
                  <a:extLst>
                    <a:ext uri="{FF2B5EF4-FFF2-40B4-BE49-F238E27FC236}">
                      <a16:creationId xmlns:a16="http://schemas.microsoft.com/office/drawing/2014/main" id="{967361E1-17FB-46F9-9472-917113D85C66}"/>
                    </a:ext>
                  </a:extLst>
                </p:cNvPr>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pPr>
                    <a:defRPr/>
                  </a:pPr>
                  <a:endParaRPr lang="en-US" dirty="0"/>
                </a:p>
              </p:txBody>
            </p:sp>
            <p:sp>
              <p:nvSpPr>
                <p:cNvPr id="15" name="Freeform 18">
                  <a:extLst>
                    <a:ext uri="{FF2B5EF4-FFF2-40B4-BE49-F238E27FC236}">
                      <a16:creationId xmlns:a16="http://schemas.microsoft.com/office/drawing/2014/main" id="{526AFEC3-3F86-4FEA-BB99-54FFE6FE93BE}"/>
                    </a:ext>
                  </a:extLst>
                </p:cNvPr>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pPr>
                    <a:defRPr/>
                  </a:pPr>
                  <a:endParaRPr lang="en-US" dirty="0"/>
                </a:p>
              </p:txBody>
            </p:sp>
            <p:sp>
              <p:nvSpPr>
                <p:cNvPr id="16" name="Freeform 19">
                  <a:extLst>
                    <a:ext uri="{FF2B5EF4-FFF2-40B4-BE49-F238E27FC236}">
                      <a16:creationId xmlns:a16="http://schemas.microsoft.com/office/drawing/2014/main" id="{60914983-731B-4461-BC6C-60B5A2474EBD}"/>
                    </a:ext>
                  </a:extLst>
                </p:cNvPr>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pPr>
                    <a:defRPr/>
                  </a:pPr>
                  <a:endParaRPr lang="en-US" dirty="0"/>
                </a:p>
              </p:txBody>
            </p:sp>
            <p:sp>
              <p:nvSpPr>
                <p:cNvPr id="17" name="Freeform 20">
                  <a:extLst>
                    <a:ext uri="{FF2B5EF4-FFF2-40B4-BE49-F238E27FC236}">
                      <a16:creationId xmlns:a16="http://schemas.microsoft.com/office/drawing/2014/main" id="{AE774BD9-AC13-4E5A-8B84-47C55F916DE8}"/>
                    </a:ext>
                  </a:extLst>
                </p:cNvPr>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pPr>
                    <a:defRPr/>
                  </a:pPr>
                  <a:endParaRPr lang="en-US" dirty="0"/>
                </a:p>
              </p:txBody>
            </p:sp>
            <p:sp>
              <p:nvSpPr>
                <p:cNvPr id="18" name="Freeform 21">
                  <a:extLst>
                    <a:ext uri="{FF2B5EF4-FFF2-40B4-BE49-F238E27FC236}">
                      <a16:creationId xmlns:a16="http://schemas.microsoft.com/office/drawing/2014/main" id="{FC34CC6C-D2A0-4995-9473-DA7DAD24BF65}"/>
                    </a:ext>
                  </a:extLst>
                </p:cNvPr>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pPr>
                    <a:defRPr/>
                  </a:pPr>
                  <a:endParaRPr lang="en-US" dirty="0"/>
                </a:p>
              </p:txBody>
            </p:sp>
            <p:sp>
              <p:nvSpPr>
                <p:cNvPr id="19" name="Freeform 22">
                  <a:extLst>
                    <a:ext uri="{FF2B5EF4-FFF2-40B4-BE49-F238E27FC236}">
                      <a16:creationId xmlns:a16="http://schemas.microsoft.com/office/drawing/2014/main" id="{BBB3E494-2B6B-47FA-98D3-9CBAC8C8C635}"/>
                    </a:ext>
                  </a:extLst>
                </p:cNvPr>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pPr>
                    <a:defRPr/>
                  </a:pPr>
                  <a:endParaRPr lang="en-US" dirty="0"/>
                </a:p>
              </p:txBody>
            </p:sp>
            <p:sp>
              <p:nvSpPr>
                <p:cNvPr id="20" name="Freeform 23">
                  <a:extLst>
                    <a:ext uri="{FF2B5EF4-FFF2-40B4-BE49-F238E27FC236}">
                      <a16:creationId xmlns:a16="http://schemas.microsoft.com/office/drawing/2014/main" id="{5A7CED62-24E5-4867-A9FC-AE0FF4B8F282}"/>
                    </a:ext>
                  </a:extLst>
                </p:cNvPr>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pPr>
                    <a:defRPr/>
                  </a:pPr>
                  <a:endParaRPr lang="en-US" dirty="0"/>
                </a:p>
              </p:txBody>
            </p:sp>
            <p:sp>
              <p:nvSpPr>
                <p:cNvPr id="21" name="Freeform 24">
                  <a:extLst>
                    <a:ext uri="{FF2B5EF4-FFF2-40B4-BE49-F238E27FC236}">
                      <a16:creationId xmlns:a16="http://schemas.microsoft.com/office/drawing/2014/main" id="{4D997C06-5BA0-489B-8DA9-C130B193A5BE}"/>
                    </a:ext>
                  </a:extLst>
                </p:cNvPr>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pPr>
                    <a:defRPr/>
                  </a:pPr>
                  <a:endParaRPr lang="en-US" dirty="0"/>
                </a:p>
              </p:txBody>
            </p:sp>
            <p:sp>
              <p:nvSpPr>
                <p:cNvPr id="22" name="Freeform 25">
                  <a:extLst>
                    <a:ext uri="{FF2B5EF4-FFF2-40B4-BE49-F238E27FC236}">
                      <a16:creationId xmlns:a16="http://schemas.microsoft.com/office/drawing/2014/main" id="{AEA2B3EC-8EB7-4C6D-9B00-921E4C94D39F}"/>
                    </a:ext>
                  </a:extLst>
                </p:cNvPr>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pPr>
                    <a:defRPr/>
                  </a:pPr>
                  <a:endParaRPr lang="en-US" dirty="0"/>
                </a:p>
              </p:txBody>
            </p:sp>
            <p:sp>
              <p:nvSpPr>
                <p:cNvPr id="23" name="Freeform 26">
                  <a:extLst>
                    <a:ext uri="{FF2B5EF4-FFF2-40B4-BE49-F238E27FC236}">
                      <a16:creationId xmlns:a16="http://schemas.microsoft.com/office/drawing/2014/main" id="{813C3A3A-39C4-4608-AA19-6BF5708764AC}"/>
                    </a:ext>
                  </a:extLst>
                </p:cNvPr>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pPr>
                    <a:defRPr/>
                  </a:pPr>
                  <a:endParaRPr lang="en-US" dirty="0"/>
                </a:p>
              </p:txBody>
            </p:sp>
            <p:sp>
              <p:nvSpPr>
                <p:cNvPr id="24" name="Freeform 27">
                  <a:extLst>
                    <a:ext uri="{FF2B5EF4-FFF2-40B4-BE49-F238E27FC236}">
                      <a16:creationId xmlns:a16="http://schemas.microsoft.com/office/drawing/2014/main" id="{B538BFD0-6AAA-47F8-826F-7733DE1BE51C}"/>
                    </a:ext>
                  </a:extLst>
                </p:cNvPr>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pPr>
                    <a:defRPr/>
                  </a:pPr>
                  <a:endParaRPr lang="en-US" dirty="0"/>
                </a:p>
              </p:txBody>
            </p:sp>
            <p:sp>
              <p:nvSpPr>
                <p:cNvPr id="25" name="Freeform 28">
                  <a:extLst>
                    <a:ext uri="{FF2B5EF4-FFF2-40B4-BE49-F238E27FC236}">
                      <a16:creationId xmlns:a16="http://schemas.microsoft.com/office/drawing/2014/main" id="{4E8803F2-D970-4E78-B55E-0EEBBCF3DB1A}"/>
                    </a:ext>
                  </a:extLst>
                </p:cNvPr>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pPr>
                    <a:defRPr/>
                  </a:pPr>
                  <a:endParaRPr lang="en-US" dirty="0"/>
                </a:p>
              </p:txBody>
            </p:sp>
            <p:sp>
              <p:nvSpPr>
                <p:cNvPr id="26" name="Freeform 29">
                  <a:extLst>
                    <a:ext uri="{FF2B5EF4-FFF2-40B4-BE49-F238E27FC236}">
                      <a16:creationId xmlns:a16="http://schemas.microsoft.com/office/drawing/2014/main" id="{68F25809-7438-4C37-BDB9-0C9CE3B1ED99}"/>
                    </a:ext>
                  </a:extLst>
                </p:cNvPr>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pPr>
                    <a:defRPr/>
                  </a:pPr>
                  <a:endParaRPr lang="en-US" dirty="0"/>
                </a:p>
              </p:txBody>
            </p:sp>
            <p:sp>
              <p:nvSpPr>
                <p:cNvPr id="27" name="Freeform 30">
                  <a:extLst>
                    <a:ext uri="{FF2B5EF4-FFF2-40B4-BE49-F238E27FC236}">
                      <a16:creationId xmlns:a16="http://schemas.microsoft.com/office/drawing/2014/main" id="{B6158DE7-821F-4615-8553-8151966CD743}"/>
                    </a:ext>
                  </a:extLst>
                </p:cNvPr>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pPr>
                    <a:defRPr/>
                  </a:pPr>
                  <a:endParaRPr lang="en-US" dirty="0"/>
                </a:p>
              </p:txBody>
            </p:sp>
            <p:sp>
              <p:nvSpPr>
                <p:cNvPr id="28" name="Freeform 31">
                  <a:extLst>
                    <a:ext uri="{FF2B5EF4-FFF2-40B4-BE49-F238E27FC236}">
                      <a16:creationId xmlns:a16="http://schemas.microsoft.com/office/drawing/2014/main" id="{1F704B15-BFE3-408E-B0DC-314ED8B32ABB}"/>
                    </a:ext>
                  </a:extLst>
                </p:cNvPr>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pPr>
                    <a:defRPr/>
                  </a:pPr>
                  <a:endParaRPr lang="en-US" dirty="0"/>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4" name="Rectangle 34">
            <a:extLst>
              <a:ext uri="{FF2B5EF4-FFF2-40B4-BE49-F238E27FC236}">
                <a16:creationId xmlns:a16="http://schemas.microsoft.com/office/drawing/2014/main" id="{0A18C99B-49F3-4A59-9DAF-E5AE3BA500C0}"/>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189BA5F0-3649-49D1-A512-BC8654D4C81A}"/>
              </a:ext>
            </a:extLst>
          </p:cNvPr>
          <p:cNvSpPr>
            <a:spLocks noGrp="1" noChangeArrowheads="1"/>
          </p:cNvSpPr>
          <p:nvPr>
            <p:ph type="ftr" sz="quarter" idx="11"/>
          </p:nvPr>
        </p:nvSpPr>
        <p:spPr bwMode="auto">
          <a:xfrm>
            <a:off x="3124200" y="64008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Eighth Edition, (c) 2011 Pearson Education, Inc. All rights reserved. 0132130807</a:t>
            </a:r>
          </a:p>
        </p:txBody>
      </p:sp>
      <p:sp>
        <p:nvSpPr>
          <p:cNvPr id="36" name="Rectangle 36">
            <a:extLst>
              <a:ext uri="{FF2B5EF4-FFF2-40B4-BE49-F238E27FC236}">
                <a16:creationId xmlns:a16="http://schemas.microsoft.com/office/drawing/2014/main" id="{7B40F691-C745-4AC8-B207-672BB2840402}"/>
              </a:ext>
            </a:extLst>
          </p:cNvPr>
          <p:cNvSpPr>
            <a:spLocks noGrp="1" noChangeArrowheads="1"/>
          </p:cNvSpPr>
          <p:nvPr>
            <p:ph type="sldNum" sz="quarter" idx="12"/>
          </p:nvPr>
        </p:nvSpPr>
        <p:spPr>
          <a:xfrm>
            <a:off x="6553200" y="6400800"/>
            <a:ext cx="1905000" cy="457200"/>
          </a:xfrm>
        </p:spPr>
        <p:txBody>
          <a:bodyPr/>
          <a:lstStyle>
            <a:lvl1pPr>
              <a:defRPr/>
            </a:lvl1pPr>
          </a:lstStyle>
          <a:p>
            <a:fld id="{7261A95A-C728-4553-8FB4-93AC41A1143C}" type="slidenum">
              <a:rPr lang="en-US" altLang="en-US"/>
              <a:pPr/>
              <a:t>‹#›</a:t>
            </a:fld>
            <a:endParaRPr lang="en-US" altLang="en-US"/>
          </a:p>
        </p:txBody>
      </p:sp>
    </p:spTree>
    <p:extLst>
      <p:ext uri="{BB962C8B-B14F-4D97-AF65-F5344CB8AC3E}">
        <p14:creationId xmlns:p14="http://schemas.microsoft.com/office/powerpoint/2010/main" val="216905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4733BE1-DD62-4C01-AC9C-B9DDB9CA85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1EAA02D1-3946-49D5-8E57-7010ED6D5ADC}"/>
              </a:ext>
            </a:extLst>
          </p:cNvPr>
          <p:cNvSpPr>
            <a:spLocks noGrp="1" noChangeArrowheads="1"/>
          </p:cNvSpPr>
          <p:nvPr>
            <p:ph type="sldNum" sz="quarter" idx="11"/>
          </p:nvPr>
        </p:nvSpPr>
        <p:spPr>
          <a:ln/>
        </p:spPr>
        <p:txBody>
          <a:bodyPr/>
          <a:lstStyle>
            <a:lvl1pPr>
              <a:defRPr/>
            </a:lvl1pPr>
          </a:lstStyle>
          <a:p>
            <a:fld id="{E5DDAE91-3D75-4DD2-8571-8693D6BB4812}" type="slidenum">
              <a:rPr lang="en-US" altLang="en-US"/>
              <a:pPr/>
              <a:t>‹#›</a:t>
            </a:fld>
            <a:endParaRPr lang="en-US" altLang="en-US"/>
          </a:p>
        </p:txBody>
      </p:sp>
    </p:spTree>
    <p:extLst>
      <p:ext uri="{BB962C8B-B14F-4D97-AF65-F5344CB8AC3E}">
        <p14:creationId xmlns:p14="http://schemas.microsoft.com/office/powerpoint/2010/main" val="252111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20250F0-F153-4752-AE9A-177B6A490FB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70C425BE-A15D-4C16-8C3F-737D41F641FA}"/>
              </a:ext>
            </a:extLst>
          </p:cNvPr>
          <p:cNvSpPr>
            <a:spLocks noGrp="1" noChangeArrowheads="1"/>
          </p:cNvSpPr>
          <p:nvPr>
            <p:ph type="sldNum" sz="quarter" idx="11"/>
          </p:nvPr>
        </p:nvSpPr>
        <p:spPr>
          <a:ln/>
        </p:spPr>
        <p:txBody>
          <a:bodyPr/>
          <a:lstStyle>
            <a:lvl1pPr>
              <a:defRPr/>
            </a:lvl1pPr>
          </a:lstStyle>
          <a:p>
            <a:fld id="{7E50468A-6113-411B-8F35-82F1F68366CA}" type="slidenum">
              <a:rPr lang="en-US" altLang="en-US"/>
              <a:pPr/>
              <a:t>‹#›</a:t>
            </a:fld>
            <a:endParaRPr lang="en-US" altLang="en-US"/>
          </a:p>
        </p:txBody>
      </p:sp>
    </p:spTree>
    <p:extLst>
      <p:ext uri="{BB962C8B-B14F-4D97-AF65-F5344CB8AC3E}">
        <p14:creationId xmlns:p14="http://schemas.microsoft.com/office/powerpoint/2010/main" val="377014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1892964-1E18-4B98-AA33-B273128912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C8828B87-5EEF-49EC-BDF1-7902E2D2BEEE}"/>
              </a:ext>
            </a:extLst>
          </p:cNvPr>
          <p:cNvSpPr>
            <a:spLocks noGrp="1" noChangeArrowheads="1"/>
          </p:cNvSpPr>
          <p:nvPr>
            <p:ph type="sldNum" sz="quarter" idx="11"/>
          </p:nvPr>
        </p:nvSpPr>
        <p:spPr>
          <a:ln/>
        </p:spPr>
        <p:txBody>
          <a:bodyPr/>
          <a:lstStyle>
            <a:lvl1pPr>
              <a:defRPr/>
            </a:lvl1pPr>
          </a:lstStyle>
          <a:p>
            <a:fld id="{0C12BC6C-57CB-431E-95FC-0C5AE009826E}" type="slidenum">
              <a:rPr lang="en-US" altLang="en-US"/>
              <a:pPr/>
              <a:t>‹#›</a:t>
            </a:fld>
            <a:endParaRPr lang="en-US" altLang="en-US"/>
          </a:p>
        </p:txBody>
      </p:sp>
    </p:spTree>
    <p:extLst>
      <p:ext uri="{BB962C8B-B14F-4D97-AF65-F5344CB8AC3E}">
        <p14:creationId xmlns:p14="http://schemas.microsoft.com/office/powerpoint/2010/main" val="418236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a:extLst>
              <a:ext uri="{FF2B5EF4-FFF2-40B4-BE49-F238E27FC236}">
                <a16:creationId xmlns:a16="http://schemas.microsoft.com/office/drawing/2014/main" id="{A639BBFC-C2FF-459B-8E30-A3C6951C0C6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F58739AE-6950-4CF2-8E03-D6D0A59783A8}"/>
              </a:ext>
            </a:extLst>
          </p:cNvPr>
          <p:cNvSpPr>
            <a:spLocks noGrp="1" noChangeArrowheads="1"/>
          </p:cNvSpPr>
          <p:nvPr>
            <p:ph type="sldNum" sz="quarter" idx="11"/>
          </p:nvPr>
        </p:nvSpPr>
        <p:spPr>
          <a:ln/>
        </p:spPr>
        <p:txBody>
          <a:bodyPr/>
          <a:lstStyle>
            <a:lvl1pPr>
              <a:defRPr/>
            </a:lvl1pPr>
          </a:lstStyle>
          <a:p>
            <a:fld id="{47982CD1-3C49-488E-A31C-7F4B9DFAE2F4}" type="slidenum">
              <a:rPr lang="en-US" altLang="en-US"/>
              <a:pPr/>
              <a:t>‹#›</a:t>
            </a:fld>
            <a:endParaRPr lang="en-US" altLang="en-US"/>
          </a:p>
        </p:txBody>
      </p:sp>
    </p:spTree>
    <p:extLst>
      <p:ext uri="{BB962C8B-B14F-4D97-AF65-F5344CB8AC3E}">
        <p14:creationId xmlns:p14="http://schemas.microsoft.com/office/powerpoint/2010/main" val="156535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FF2F9D73-DB8B-495A-A403-3451D532E96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C05E1430-E62B-4A34-84CB-D522774A52FB}"/>
              </a:ext>
            </a:extLst>
          </p:cNvPr>
          <p:cNvSpPr>
            <a:spLocks noGrp="1" noChangeArrowheads="1"/>
          </p:cNvSpPr>
          <p:nvPr>
            <p:ph type="sldNum" sz="quarter" idx="11"/>
          </p:nvPr>
        </p:nvSpPr>
        <p:spPr>
          <a:ln/>
        </p:spPr>
        <p:txBody>
          <a:bodyPr/>
          <a:lstStyle>
            <a:lvl1pPr>
              <a:defRPr/>
            </a:lvl1pPr>
          </a:lstStyle>
          <a:p>
            <a:fld id="{2E2853FA-9995-4959-BA81-CC5AD255BDC9}" type="slidenum">
              <a:rPr lang="en-US" altLang="en-US"/>
              <a:pPr/>
              <a:t>‹#›</a:t>
            </a:fld>
            <a:endParaRPr lang="en-US" altLang="en-US"/>
          </a:p>
        </p:txBody>
      </p:sp>
    </p:spTree>
    <p:extLst>
      <p:ext uri="{BB962C8B-B14F-4D97-AF65-F5344CB8AC3E}">
        <p14:creationId xmlns:p14="http://schemas.microsoft.com/office/powerpoint/2010/main" val="395249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9AB9088A-11B8-4A9D-A5D3-ABA1512C921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88EDC6CB-4E2F-4296-80F0-6429B6DB0941}"/>
              </a:ext>
            </a:extLst>
          </p:cNvPr>
          <p:cNvSpPr>
            <a:spLocks noGrp="1" noChangeArrowheads="1"/>
          </p:cNvSpPr>
          <p:nvPr>
            <p:ph type="sldNum" sz="quarter" idx="11"/>
          </p:nvPr>
        </p:nvSpPr>
        <p:spPr>
          <a:ln/>
        </p:spPr>
        <p:txBody>
          <a:bodyPr/>
          <a:lstStyle>
            <a:lvl1pPr>
              <a:defRPr/>
            </a:lvl1pPr>
          </a:lstStyle>
          <a:p>
            <a:fld id="{96543593-EC07-4980-971D-202D2CE4661F}" type="slidenum">
              <a:rPr lang="en-US" altLang="en-US"/>
              <a:pPr/>
              <a:t>‹#›</a:t>
            </a:fld>
            <a:endParaRPr lang="en-US" altLang="en-US"/>
          </a:p>
        </p:txBody>
      </p:sp>
    </p:spTree>
    <p:extLst>
      <p:ext uri="{BB962C8B-B14F-4D97-AF65-F5344CB8AC3E}">
        <p14:creationId xmlns:p14="http://schemas.microsoft.com/office/powerpoint/2010/main" val="73682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D0282423-F0E6-4977-9286-FC35663C921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C20AB626-B322-4BB2-B913-597ADFFDD1B3}"/>
              </a:ext>
            </a:extLst>
          </p:cNvPr>
          <p:cNvSpPr>
            <a:spLocks noGrp="1" noChangeArrowheads="1"/>
          </p:cNvSpPr>
          <p:nvPr>
            <p:ph type="sldNum" sz="quarter" idx="11"/>
          </p:nvPr>
        </p:nvSpPr>
        <p:spPr>
          <a:ln/>
        </p:spPr>
        <p:txBody>
          <a:bodyPr/>
          <a:lstStyle>
            <a:lvl1pPr>
              <a:defRPr/>
            </a:lvl1pPr>
          </a:lstStyle>
          <a:p>
            <a:fld id="{88127D0C-3F2A-4A6E-AE18-E46171874AEA}" type="slidenum">
              <a:rPr lang="en-US" altLang="en-US"/>
              <a:pPr/>
              <a:t>‹#›</a:t>
            </a:fld>
            <a:endParaRPr lang="en-US" altLang="en-US"/>
          </a:p>
        </p:txBody>
      </p:sp>
    </p:spTree>
    <p:extLst>
      <p:ext uri="{BB962C8B-B14F-4D97-AF65-F5344CB8AC3E}">
        <p14:creationId xmlns:p14="http://schemas.microsoft.com/office/powerpoint/2010/main" val="225254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A3AFC13B-5679-41EE-AC9A-2EC69DAB5C4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2435139B-5E2C-4610-938A-CECF5A7FDE43}"/>
              </a:ext>
            </a:extLst>
          </p:cNvPr>
          <p:cNvSpPr>
            <a:spLocks noGrp="1" noChangeArrowheads="1"/>
          </p:cNvSpPr>
          <p:nvPr>
            <p:ph type="sldNum" sz="quarter" idx="11"/>
          </p:nvPr>
        </p:nvSpPr>
        <p:spPr>
          <a:ln/>
        </p:spPr>
        <p:txBody>
          <a:bodyPr/>
          <a:lstStyle>
            <a:lvl1pPr>
              <a:defRPr/>
            </a:lvl1pPr>
          </a:lstStyle>
          <a:p>
            <a:fld id="{9C8EAAB0-D96D-4392-B924-8764240C99EE}" type="slidenum">
              <a:rPr lang="en-US" altLang="en-US"/>
              <a:pPr/>
              <a:t>‹#›</a:t>
            </a:fld>
            <a:endParaRPr lang="en-US" altLang="en-US"/>
          </a:p>
        </p:txBody>
      </p:sp>
    </p:spTree>
    <p:extLst>
      <p:ext uri="{BB962C8B-B14F-4D97-AF65-F5344CB8AC3E}">
        <p14:creationId xmlns:p14="http://schemas.microsoft.com/office/powerpoint/2010/main" val="377493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8422686E-3E5B-47A7-AA51-F67D877B1E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6EA732DD-E1D3-4EB6-AB5F-AD806DB7142F}"/>
              </a:ext>
            </a:extLst>
          </p:cNvPr>
          <p:cNvSpPr>
            <a:spLocks noGrp="1" noChangeArrowheads="1"/>
          </p:cNvSpPr>
          <p:nvPr>
            <p:ph type="sldNum" sz="quarter" idx="11"/>
          </p:nvPr>
        </p:nvSpPr>
        <p:spPr>
          <a:ln/>
        </p:spPr>
        <p:txBody>
          <a:bodyPr/>
          <a:lstStyle>
            <a:lvl1pPr>
              <a:defRPr/>
            </a:lvl1pPr>
          </a:lstStyle>
          <a:p>
            <a:fld id="{5E68BC45-120E-4AEE-933C-6471DA7DFCFA}" type="slidenum">
              <a:rPr lang="en-US" altLang="en-US"/>
              <a:pPr/>
              <a:t>‹#›</a:t>
            </a:fld>
            <a:endParaRPr lang="en-US" altLang="en-US"/>
          </a:p>
        </p:txBody>
      </p:sp>
    </p:spTree>
    <p:extLst>
      <p:ext uri="{BB962C8B-B14F-4D97-AF65-F5344CB8AC3E}">
        <p14:creationId xmlns:p14="http://schemas.microsoft.com/office/powerpoint/2010/main" val="228917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6FF846E9-1CFA-4BAC-9FE9-18DF7F978D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A9D285C6-7D8B-412C-8F49-4A027CCDAF87}"/>
              </a:ext>
            </a:extLst>
          </p:cNvPr>
          <p:cNvSpPr>
            <a:spLocks noGrp="1" noChangeArrowheads="1"/>
          </p:cNvSpPr>
          <p:nvPr>
            <p:ph type="sldNum" sz="quarter" idx="11"/>
          </p:nvPr>
        </p:nvSpPr>
        <p:spPr>
          <a:ln/>
        </p:spPr>
        <p:txBody>
          <a:bodyPr/>
          <a:lstStyle>
            <a:lvl1pPr>
              <a:defRPr/>
            </a:lvl1pPr>
          </a:lstStyle>
          <a:p>
            <a:fld id="{4469E6D4-9089-4107-82B3-4DEC299C3FA6}" type="slidenum">
              <a:rPr lang="en-US" altLang="en-US"/>
              <a:pPr/>
              <a:t>‹#›</a:t>
            </a:fld>
            <a:endParaRPr lang="en-US" altLang="en-US"/>
          </a:p>
        </p:txBody>
      </p:sp>
    </p:spTree>
    <p:extLst>
      <p:ext uri="{BB962C8B-B14F-4D97-AF65-F5344CB8AC3E}">
        <p14:creationId xmlns:p14="http://schemas.microsoft.com/office/powerpoint/2010/main" val="73270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92CC8CBC-ECAF-4993-B150-CAC9BC4473F4}"/>
              </a:ext>
            </a:extLst>
          </p:cNvPr>
          <p:cNvGrpSpPr>
            <a:grpSpLocks/>
          </p:cNvGrpSpPr>
          <p:nvPr/>
        </p:nvGrpSpPr>
        <p:grpSpPr bwMode="auto">
          <a:xfrm>
            <a:off x="0" y="4367213"/>
            <a:ext cx="9131300" cy="2478087"/>
            <a:chOff x="0" y="2751"/>
            <a:chExt cx="5752" cy="1561"/>
          </a:xfrm>
        </p:grpSpPr>
        <p:sp>
          <p:nvSpPr>
            <p:cNvPr id="239619" name="Rectangle 3">
              <a:extLst>
                <a:ext uri="{FF2B5EF4-FFF2-40B4-BE49-F238E27FC236}">
                  <a16:creationId xmlns:a16="http://schemas.microsoft.com/office/drawing/2014/main" id="{0D48FFDA-8E3E-4B42-AE93-E084C6DB0F20}"/>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defRPr/>
              </a:pPr>
              <a:endParaRPr lang="en-US" dirty="0"/>
            </a:p>
          </p:txBody>
        </p:sp>
        <p:grpSp>
          <p:nvGrpSpPr>
            <p:cNvPr id="16394" name="Group 4">
              <a:extLst>
                <a:ext uri="{FF2B5EF4-FFF2-40B4-BE49-F238E27FC236}">
                  <a16:creationId xmlns:a16="http://schemas.microsoft.com/office/drawing/2014/main" id="{9A77CA46-23BD-4567-9460-644F4DC1D6B1}"/>
                </a:ext>
              </a:extLst>
            </p:cNvPr>
            <p:cNvGrpSpPr>
              <a:grpSpLocks/>
            </p:cNvGrpSpPr>
            <p:nvPr/>
          </p:nvGrpSpPr>
          <p:grpSpPr bwMode="auto">
            <a:xfrm>
              <a:off x="4458" y="2751"/>
              <a:ext cx="1190" cy="1426"/>
              <a:chOff x="4458" y="2751"/>
              <a:chExt cx="1190" cy="1426"/>
            </a:xfrm>
          </p:grpSpPr>
          <p:sp>
            <p:nvSpPr>
              <p:cNvPr id="239621" name="Freeform 5">
                <a:extLst>
                  <a:ext uri="{FF2B5EF4-FFF2-40B4-BE49-F238E27FC236}">
                    <a16:creationId xmlns:a16="http://schemas.microsoft.com/office/drawing/2014/main" id="{4000C236-88B1-4F75-9D66-9AE9776ADCE9}"/>
                  </a:ext>
                </a:extLst>
              </p:cNvPr>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dirty="0"/>
              </a:p>
            </p:txBody>
          </p:sp>
          <p:sp>
            <p:nvSpPr>
              <p:cNvPr id="239622" name="Line 6">
                <a:extLst>
                  <a:ext uri="{FF2B5EF4-FFF2-40B4-BE49-F238E27FC236}">
                    <a16:creationId xmlns:a16="http://schemas.microsoft.com/office/drawing/2014/main" id="{5905BDCF-6688-4682-8CFD-2206D5CA478A}"/>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pPr>
                  <a:defRPr/>
                </a:pPr>
                <a:endParaRPr lang="en-US" dirty="0"/>
              </a:p>
            </p:txBody>
          </p:sp>
          <p:sp>
            <p:nvSpPr>
              <p:cNvPr id="239623" name="Line 7">
                <a:extLst>
                  <a:ext uri="{FF2B5EF4-FFF2-40B4-BE49-F238E27FC236}">
                    <a16:creationId xmlns:a16="http://schemas.microsoft.com/office/drawing/2014/main" id="{4F8EBA1A-C80E-47B8-A5F5-D06ECC45D1F6}"/>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pPr>
                  <a:defRPr/>
                </a:pPr>
                <a:endParaRPr lang="en-US" dirty="0"/>
              </a:p>
            </p:txBody>
          </p:sp>
          <p:sp>
            <p:nvSpPr>
              <p:cNvPr id="239624" name="Line 8">
                <a:extLst>
                  <a:ext uri="{FF2B5EF4-FFF2-40B4-BE49-F238E27FC236}">
                    <a16:creationId xmlns:a16="http://schemas.microsoft.com/office/drawing/2014/main" id="{C10E5818-36B6-41E9-A62D-3AF9C5E4CA60}"/>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pPr>
                  <a:defRPr/>
                </a:pPr>
                <a:endParaRPr lang="en-US" dirty="0"/>
              </a:p>
            </p:txBody>
          </p:sp>
          <p:sp>
            <p:nvSpPr>
              <p:cNvPr id="239625" name="Freeform 9">
                <a:extLst>
                  <a:ext uri="{FF2B5EF4-FFF2-40B4-BE49-F238E27FC236}">
                    <a16:creationId xmlns:a16="http://schemas.microsoft.com/office/drawing/2014/main" id="{FFCCC471-9022-42E8-8278-581CD9787FEB}"/>
                  </a:ext>
                </a:extLst>
              </p:cNvPr>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dirty="0"/>
              </a:p>
            </p:txBody>
          </p:sp>
          <p:sp>
            <p:nvSpPr>
              <p:cNvPr id="239626" name="Oval 10">
                <a:extLst>
                  <a:ext uri="{FF2B5EF4-FFF2-40B4-BE49-F238E27FC236}">
                    <a16:creationId xmlns:a16="http://schemas.microsoft.com/office/drawing/2014/main" id="{FC357749-6397-4F7A-98CB-95AC6C11734D}"/>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dirty="0"/>
              </a:p>
            </p:txBody>
          </p:sp>
          <p:grpSp>
            <p:nvGrpSpPr>
              <p:cNvPr id="16401" name="Group 11">
                <a:extLst>
                  <a:ext uri="{FF2B5EF4-FFF2-40B4-BE49-F238E27FC236}">
                    <a16:creationId xmlns:a16="http://schemas.microsoft.com/office/drawing/2014/main" id="{3CB3B5F3-3BA8-491A-834A-09D32AE3A0EE}"/>
                  </a:ext>
                </a:extLst>
              </p:cNvPr>
              <p:cNvGrpSpPr>
                <a:grpSpLocks/>
              </p:cNvGrpSpPr>
              <p:nvPr/>
            </p:nvGrpSpPr>
            <p:grpSpPr bwMode="auto">
              <a:xfrm>
                <a:off x="4458" y="2991"/>
                <a:ext cx="999" cy="797"/>
                <a:chOff x="4458" y="2991"/>
                <a:chExt cx="999" cy="797"/>
              </a:xfrm>
            </p:grpSpPr>
            <p:sp>
              <p:nvSpPr>
                <p:cNvPr id="239628" name="Freeform 12">
                  <a:extLst>
                    <a:ext uri="{FF2B5EF4-FFF2-40B4-BE49-F238E27FC236}">
                      <a16:creationId xmlns:a16="http://schemas.microsoft.com/office/drawing/2014/main" id="{FEE6937D-93F9-4C8C-8621-30517427EBBD}"/>
                    </a:ext>
                  </a:extLst>
                </p:cNvPr>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dirty="0"/>
                </a:p>
              </p:txBody>
            </p:sp>
            <p:sp>
              <p:nvSpPr>
                <p:cNvPr id="239629" name="Freeform 13">
                  <a:extLst>
                    <a:ext uri="{FF2B5EF4-FFF2-40B4-BE49-F238E27FC236}">
                      <a16:creationId xmlns:a16="http://schemas.microsoft.com/office/drawing/2014/main" id="{79B9B0F2-2CE9-4345-91C9-6CE4CC41BA9A}"/>
                    </a:ext>
                  </a:extLst>
                </p:cNvPr>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dirty="0"/>
                </a:p>
              </p:txBody>
            </p:sp>
            <p:sp>
              <p:nvSpPr>
                <p:cNvPr id="239630" name="Freeform 14">
                  <a:extLst>
                    <a:ext uri="{FF2B5EF4-FFF2-40B4-BE49-F238E27FC236}">
                      <a16:creationId xmlns:a16="http://schemas.microsoft.com/office/drawing/2014/main" id="{DEAC6DC6-F76F-407C-8AD3-2ACA27EAF611}"/>
                    </a:ext>
                  </a:extLst>
                </p:cNvPr>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pPr>
                    <a:defRPr/>
                  </a:pPr>
                  <a:endParaRPr lang="en-US" dirty="0"/>
                </a:p>
              </p:txBody>
            </p:sp>
            <p:sp>
              <p:nvSpPr>
                <p:cNvPr id="239631" name="Freeform 15">
                  <a:extLst>
                    <a:ext uri="{FF2B5EF4-FFF2-40B4-BE49-F238E27FC236}">
                      <a16:creationId xmlns:a16="http://schemas.microsoft.com/office/drawing/2014/main" id="{CA7E84E8-A7C5-45F3-AC53-135370766710}"/>
                    </a:ext>
                  </a:extLst>
                </p:cNvPr>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pPr>
                    <a:defRPr/>
                  </a:pPr>
                  <a:endParaRPr lang="en-US" dirty="0"/>
                </a:p>
              </p:txBody>
            </p:sp>
            <p:sp>
              <p:nvSpPr>
                <p:cNvPr id="239632" name="Freeform 16">
                  <a:extLst>
                    <a:ext uri="{FF2B5EF4-FFF2-40B4-BE49-F238E27FC236}">
                      <a16:creationId xmlns:a16="http://schemas.microsoft.com/office/drawing/2014/main" id="{20995A0A-F45B-4BED-A35C-C2BDCF33494F}"/>
                    </a:ext>
                  </a:extLst>
                </p:cNvPr>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pPr>
                    <a:defRPr/>
                  </a:pPr>
                  <a:endParaRPr lang="en-US" dirty="0"/>
                </a:p>
              </p:txBody>
            </p:sp>
            <p:sp>
              <p:nvSpPr>
                <p:cNvPr id="239633" name="Freeform 17">
                  <a:extLst>
                    <a:ext uri="{FF2B5EF4-FFF2-40B4-BE49-F238E27FC236}">
                      <a16:creationId xmlns:a16="http://schemas.microsoft.com/office/drawing/2014/main" id="{5D1CBDC2-E461-44E0-9E50-D5D9CCCF11C6}"/>
                    </a:ext>
                  </a:extLst>
                </p:cNvPr>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pPr>
                    <a:defRPr/>
                  </a:pPr>
                  <a:endParaRPr lang="en-US" dirty="0"/>
                </a:p>
              </p:txBody>
            </p:sp>
            <p:sp>
              <p:nvSpPr>
                <p:cNvPr id="239634" name="Freeform 18">
                  <a:extLst>
                    <a:ext uri="{FF2B5EF4-FFF2-40B4-BE49-F238E27FC236}">
                      <a16:creationId xmlns:a16="http://schemas.microsoft.com/office/drawing/2014/main" id="{B14FD909-99E5-4D92-B850-5B6C6F294F2A}"/>
                    </a:ext>
                  </a:extLst>
                </p:cNvPr>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pPr>
                    <a:defRPr/>
                  </a:pPr>
                  <a:endParaRPr lang="en-US" dirty="0"/>
                </a:p>
              </p:txBody>
            </p:sp>
            <p:sp>
              <p:nvSpPr>
                <p:cNvPr id="239635" name="Freeform 19">
                  <a:extLst>
                    <a:ext uri="{FF2B5EF4-FFF2-40B4-BE49-F238E27FC236}">
                      <a16:creationId xmlns:a16="http://schemas.microsoft.com/office/drawing/2014/main" id="{FF3CCF9D-1839-44DB-8416-15BA95105A7F}"/>
                    </a:ext>
                  </a:extLst>
                </p:cNvPr>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pPr>
                    <a:defRPr/>
                  </a:pPr>
                  <a:endParaRPr lang="en-US" dirty="0"/>
                </a:p>
              </p:txBody>
            </p:sp>
            <p:sp>
              <p:nvSpPr>
                <p:cNvPr id="239636" name="Freeform 20">
                  <a:extLst>
                    <a:ext uri="{FF2B5EF4-FFF2-40B4-BE49-F238E27FC236}">
                      <a16:creationId xmlns:a16="http://schemas.microsoft.com/office/drawing/2014/main" id="{2AC3C506-E16F-4FF0-8C38-A0B895FD8C80}"/>
                    </a:ext>
                  </a:extLst>
                </p:cNvPr>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pPr>
                    <a:defRPr/>
                  </a:pPr>
                  <a:endParaRPr lang="en-US" dirty="0"/>
                </a:p>
              </p:txBody>
            </p:sp>
            <p:sp>
              <p:nvSpPr>
                <p:cNvPr id="239637" name="Freeform 21">
                  <a:extLst>
                    <a:ext uri="{FF2B5EF4-FFF2-40B4-BE49-F238E27FC236}">
                      <a16:creationId xmlns:a16="http://schemas.microsoft.com/office/drawing/2014/main" id="{5B6A75F8-AF30-433F-BCF5-AE7EF4343B3E}"/>
                    </a:ext>
                  </a:extLst>
                </p:cNvPr>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pPr>
                    <a:defRPr/>
                  </a:pPr>
                  <a:endParaRPr lang="en-US" dirty="0"/>
                </a:p>
              </p:txBody>
            </p:sp>
            <p:sp>
              <p:nvSpPr>
                <p:cNvPr id="239638" name="Freeform 22">
                  <a:extLst>
                    <a:ext uri="{FF2B5EF4-FFF2-40B4-BE49-F238E27FC236}">
                      <a16:creationId xmlns:a16="http://schemas.microsoft.com/office/drawing/2014/main" id="{4EF4A37A-0DE2-40D7-9D64-78F25BFD0217}"/>
                    </a:ext>
                  </a:extLst>
                </p:cNvPr>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pPr>
                    <a:defRPr/>
                  </a:pPr>
                  <a:endParaRPr lang="en-US" dirty="0"/>
                </a:p>
              </p:txBody>
            </p:sp>
            <p:sp>
              <p:nvSpPr>
                <p:cNvPr id="239639" name="Freeform 23">
                  <a:extLst>
                    <a:ext uri="{FF2B5EF4-FFF2-40B4-BE49-F238E27FC236}">
                      <a16:creationId xmlns:a16="http://schemas.microsoft.com/office/drawing/2014/main" id="{4985D304-E107-44F8-8EAC-55CE67FB18D3}"/>
                    </a:ext>
                  </a:extLst>
                </p:cNvPr>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pPr>
                    <a:defRPr/>
                  </a:pPr>
                  <a:endParaRPr lang="en-US" dirty="0"/>
                </a:p>
              </p:txBody>
            </p:sp>
            <p:sp>
              <p:nvSpPr>
                <p:cNvPr id="239640" name="Freeform 24">
                  <a:extLst>
                    <a:ext uri="{FF2B5EF4-FFF2-40B4-BE49-F238E27FC236}">
                      <a16:creationId xmlns:a16="http://schemas.microsoft.com/office/drawing/2014/main" id="{1F8F1524-9917-4E34-8E56-6A24A2397260}"/>
                    </a:ext>
                  </a:extLst>
                </p:cNvPr>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pPr>
                    <a:defRPr/>
                  </a:pPr>
                  <a:endParaRPr lang="en-US" dirty="0"/>
                </a:p>
              </p:txBody>
            </p:sp>
            <p:sp>
              <p:nvSpPr>
                <p:cNvPr id="239641" name="Freeform 25">
                  <a:extLst>
                    <a:ext uri="{FF2B5EF4-FFF2-40B4-BE49-F238E27FC236}">
                      <a16:creationId xmlns:a16="http://schemas.microsoft.com/office/drawing/2014/main" id="{7082FF6D-A87A-4197-BD7E-703BB87AA60B}"/>
                    </a:ext>
                  </a:extLst>
                </p:cNvPr>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pPr>
                    <a:defRPr/>
                  </a:pPr>
                  <a:endParaRPr lang="en-US" dirty="0"/>
                </a:p>
              </p:txBody>
            </p:sp>
            <p:sp>
              <p:nvSpPr>
                <p:cNvPr id="239642" name="Freeform 26">
                  <a:extLst>
                    <a:ext uri="{FF2B5EF4-FFF2-40B4-BE49-F238E27FC236}">
                      <a16:creationId xmlns:a16="http://schemas.microsoft.com/office/drawing/2014/main" id="{CDF47F4C-95F0-4BF1-81B9-B05C633F9B3A}"/>
                    </a:ext>
                  </a:extLst>
                </p:cNvPr>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pPr>
                    <a:defRPr/>
                  </a:pPr>
                  <a:endParaRPr lang="en-US" dirty="0"/>
                </a:p>
              </p:txBody>
            </p:sp>
            <p:sp>
              <p:nvSpPr>
                <p:cNvPr id="239643" name="Freeform 27">
                  <a:extLst>
                    <a:ext uri="{FF2B5EF4-FFF2-40B4-BE49-F238E27FC236}">
                      <a16:creationId xmlns:a16="http://schemas.microsoft.com/office/drawing/2014/main" id="{5B6BE76B-A194-439A-870E-82E00AFF3DC9}"/>
                    </a:ext>
                  </a:extLst>
                </p:cNvPr>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pPr>
                    <a:defRPr/>
                  </a:pPr>
                  <a:endParaRPr lang="en-US" dirty="0"/>
                </a:p>
              </p:txBody>
            </p:sp>
            <p:sp>
              <p:nvSpPr>
                <p:cNvPr id="239644" name="Freeform 28">
                  <a:extLst>
                    <a:ext uri="{FF2B5EF4-FFF2-40B4-BE49-F238E27FC236}">
                      <a16:creationId xmlns:a16="http://schemas.microsoft.com/office/drawing/2014/main" id="{0ABBF5A7-7A21-4DE8-9401-E01F1B7911C9}"/>
                    </a:ext>
                  </a:extLst>
                </p:cNvPr>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pPr>
                    <a:defRPr/>
                  </a:pPr>
                  <a:endParaRPr lang="en-US" dirty="0"/>
                </a:p>
              </p:txBody>
            </p:sp>
            <p:sp>
              <p:nvSpPr>
                <p:cNvPr id="239645" name="Freeform 29">
                  <a:extLst>
                    <a:ext uri="{FF2B5EF4-FFF2-40B4-BE49-F238E27FC236}">
                      <a16:creationId xmlns:a16="http://schemas.microsoft.com/office/drawing/2014/main" id="{3EB0466E-4335-4E84-9B14-FDCF20D58303}"/>
                    </a:ext>
                  </a:extLst>
                </p:cNvPr>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pPr>
                    <a:defRPr/>
                  </a:pPr>
                  <a:endParaRPr lang="en-US" dirty="0"/>
                </a:p>
              </p:txBody>
            </p:sp>
          </p:grpSp>
        </p:grpSp>
      </p:grpSp>
      <p:sp>
        <p:nvSpPr>
          <p:cNvPr id="16387" name="Rectangle 30">
            <a:extLst>
              <a:ext uri="{FF2B5EF4-FFF2-40B4-BE49-F238E27FC236}">
                <a16:creationId xmlns:a16="http://schemas.microsoft.com/office/drawing/2014/main" id="{4325104A-741F-445C-9406-E7666F61E55C}"/>
              </a:ext>
            </a:extLst>
          </p:cNvPr>
          <p:cNvSpPr>
            <a:spLocks noGrp="1" noChangeArrowheads="1"/>
          </p:cNvSpPr>
          <p:nvPr>
            <p:ph type="title"/>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6388" name="Rectangle 31">
            <a:extLst>
              <a:ext uri="{FF2B5EF4-FFF2-40B4-BE49-F238E27FC236}">
                <a16:creationId xmlns:a16="http://schemas.microsoft.com/office/drawing/2014/main" id="{4B4A2BD7-CFCA-481D-84CC-D9323B103F4A}"/>
              </a:ext>
            </a:extLst>
          </p:cNvPr>
          <p:cNvSpPr>
            <a:spLocks noGrp="1" noChangeArrowheads="1"/>
          </p:cNvSpPr>
          <p:nvPr>
            <p:ph type="body" idx="1"/>
          </p:nvPr>
        </p:nvSpPr>
        <p:spPr bwMode="auto">
          <a:xfrm>
            <a:off x="685800" y="1657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15AE463E-5863-406B-8FB0-E27011D47E8B}"/>
              </a:ext>
            </a:extLst>
          </p:cNvPr>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239649" name="Rectangle 33">
            <a:extLst>
              <a:ext uri="{FF2B5EF4-FFF2-40B4-BE49-F238E27FC236}">
                <a16:creationId xmlns:a16="http://schemas.microsoft.com/office/drawing/2014/main" id="{D43E3604-D30C-4F47-B243-DD6FB100E0A8}"/>
              </a:ext>
            </a:extLst>
          </p:cNvPr>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5CFA91B0-82B5-4188-9FC9-17DF41461619}" type="slidenum">
              <a:rPr lang="en-US" altLang="en-US"/>
              <a:pPr/>
              <a:t>‹#›</a:t>
            </a:fld>
            <a:endParaRPr lang="en-US" altLang="en-US"/>
          </a:p>
        </p:txBody>
      </p:sp>
      <p:sp>
        <p:nvSpPr>
          <p:cNvPr id="239650" name="Rectangle 34">
            <a:extLst>
              <a:ext uri="{FF2B5EF4-FFF2-40B4-BE49-F238E27FC236}">
                <a16:creationId xmlns:a16="http://schemas.microsoft.com/office/drawing/2014/main" id="{BFAAF9E8-9893-4C7B-83FB-DE535AB78F54}"/>
              </a:ext>
            </a:extLst>
          </p:cNvPr>
          <p:cNvSpPr>
            <a:spLocks noChangeArrowheads="1"/>
          </p:cNvSpPr>
          <p:nvPr/>
        </p:nvSpPr>
        <p:spPr bwMode="auto">
          <a:xfrm>
            <a:off x="1676400" y="6438900"/>
            <a:ext cx="5581650" cy="419100"/>
          </a:xfrm>
          <a:prstGeom prst="rect">
            <a:avLst/>
          </a:prstGeom>
          <a:noFill/>
          <a:ln w="9525">
            <a:noFill/>
            <a:miter lim="800000"/>
            <a:headEnd/>
            <a:tailEnd/>
          </a:ln>
          <a:effectLst/>
        </p:spPr>
        <p:txBody>
          <a:bodyPr/>
          <a:lstStyle/>
          <a:p>
            <a:pPr algn="ctr" eaLnBrk="1" hangingPunct="1">
              <a:defRPr/>
            </a:pPr>
            <a:r>
              <a:rPr lang="en-US" sz="1000" dirty="0">
                <a:latin typeface="Arial" pitchFamily="34" charset="0"/>
              </a:rPr>
              <a:t>Liang, Introduction to Java Programming, Eighth Edition, (c) 2011 Pearson Education, Inc. All rights reserved. 0132130807</a:t>
            </a:r>
          </a:p>
        </p:txBody>
      </p:sp>
      <p:sp>
        <p:nvSpPr>
          <p:cNvPr id="239651" name="Rectangle 35">
            <a:extLst>
              <a:ext uri="{FF2B5EF4-FFF2-40B4-BE49-F238E27FC236}">
                <a16:creationId xmlns:a16="http://schemas.microsoft.com/office/drawing/2014/main" id="{39223E81-34E4-4A13-8883-1D32D07A37C1}"/>
              </a:ext>
            </a:extLst>
          </p:cNvPr>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defRPr/>
            </a:pPr>
            <a:r>
              <a:rPr lang="en-US" sz="1000" dirty="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ml/ComputeAverage.html" TargetMode="External"/><Relationship Id="rId2" Type="http://schemas.openxmlformats.org/officeDocument/2006/relationships/hyperlink" Target="html/ComputeAreaWithConsoleInpu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hyperlink" Target="http://download.oracle.com/javase/tutorial/java/nutsandbolts/datatypes.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ml/DisplayTime.bat" TargetMode="External"/><Relationship Id="rId2" Type="http://schemas.openxmlformats.org/officeDocument/2006/relationships/hyperlink" Target="html/DisplayTim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ml/FahrenheitToCelsius.bat" TargetMode="External"/><Relationship Id="rId2" Type="http://schemas.openxmlformats.org/officeDocument/2006/relationships/hyperlink" Target="html/FahrenheitToCelsius.html" TargetMode="Externa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hyperlink" Target="html/ShowCurrentTime.bat" TargetMode="External"/><Relationship Id="rId2" Type="http://schemas.openxmlformats.org/officeDocument/2006/relationships/hyperlink" Target="html/ShowCurrentTime.html" TargetMode="Externa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8.bin"/><Relationship Id="rId7"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png"/><Relationship Id="rId4" Type="http://schemas.openxmlformats.org/officeDocument/2006/relationships/image" Target="../media/image9.wmf"/><Relationship Id="rId9" Type="http://schemas.openxmlformats.org/officeDocument/2006/relationships/customXml" Target="../ink/ink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ml/SalesTax.bat" TargetMode="External"/><Relationship Id="rId2" Type="http://schemas.openxmlformats.org/officeDocument/2006/relationships/hyperlink" Target="html/SalesTa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ComputeLoan.bat" TargetMode="External"/><Relationship Id="rId2" Type="http://schemas.openxmlformats.org/officeDocument/2006/relationships/hyperlink" Target="html/ComputeLoan.html" TargetMode="Externa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ml/DisplayUnicode.bat" TargetMode="External"/><Relationship Id="rId2" Type="http://schemas.openxmlformats.org/officeDocument/2006/relationships/hyperlink" Target="html/DisplayUnicode.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ml/ComputeChange.bat" TargetMode="External"/><Relationship Id="rId2" Type="http://schemas.openxmlformats.org/officeDocument/2006/relationships/hyperlink" Target="html/ComputeChang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ml/ComputeArea.bat" TargetMode="External"/><Relationship Id="rId2" Type="http://schemas.openxmlformats.org/officeDocument/2006/relationships/hyperlink" Target="html/ComputeArea.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download.oracle.com/javase/1.4.2/docs/api/javax/swing/JOptionPane.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ml/ComputeLoanUsingInputDialog.bat" TargetMode="External"/><Relationship Id="rId2" Type="http://schemas.openxmlformats.org/officeDocument/2006/relationships/hyperlink" Target="html/ComputeLoanUsingInputDialog.html" TargetMode="External"/><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9B212DF3-AA50-4151-8056-9FEB81BF42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324F8BB-EDE9-4D07-9D79-8DEBBBDC7587}" type="slidenum">
              <a:rPr lang="en-US" altLang="en-US" sz="1400"/>
              <a:pPr/>
              <a:t>1</a:t>
            </a:fld>
            <a:endParaRPr lang="en-US" altLang="en-US" sz="1400"/>
          </a:p>
        </p:txBody>
      </p:sp>
      <p:sp>
        <p:nvSpPr>
          <p:cNvPr id="18435" name="Rectangle 2">
            <a:extLst>
              <a:ext uri="{FF2B5EF4-FFF2-40B4-BE49-F238E27FC236}">
                <a16:creationId xmlns:a16="http://schemas.microsoft.com/office/drawing/2014/main" id="{F3940DC2-F671-455D-A370-9EA1250ECCE5}"/>
              </a:ext>
            </a:extLst>
          </p:cNvPr>
          <p:cNvSpPr>
            <a:spLocks noGrp="1" noChangeArrowheads="1"/>
          </p:cNvSpPr>
          <p:nvPr>
            <p:ph type="title"/>
          </p:nvPr>
        </p:nvSpPr>
        <p:spPr>
          <a:xfrm>
            <a:off x="693738" y="893763"/>
            <a:ext cx="7772400" cy="1143000"/>
          </a:xfrm>
          <a:noFill/>
        </p:spPr>
        <p:txBody>
          <a:bodyPr/>
          <a:lstStyle/>
          <a:p>
            <a:r>
              <a:rPr lang="en-US" altLang="en-US" sz="3600"/>
              <a:t>Chapter 2 Elementary Programming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FD58CD95-4972-4B57-A1B9-05690EE4FD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B36C961-5CFF-4895-8A33-2B0A06E7438C}" type="slidenum">
              <a:rPr lang="en-US" altLang="en-US" sz="1400"/>
              <a:pPr/>
              <a:t>10</a:t>
            </a:fld>
            <a:endParaRPr lang="en-US" altLang="en-US" sz="1400"/>
          </a:p>
        </p:txBody>
      </p:sp>
      <p:sp>
        <p:nvSpPr>
          <p:cNvPr id="27651" name="Rectangle 2">
            <a:extLst>
              <a:ext uri="{FF2B5EF4-FFF2-40B4-BE49-F238E27FC236}">
                <a16:creationId xmlns:a16="http://schemas.microsoft.com/office/drawing/2014/main" id="{35E590A5-D565-4D22-BA51-21683BDD4496}"/>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7652" name="Rectangle 3">
            <a:extLst>
              <a:ext uri="{FF2B5EF4-FFF2-40B4-BE49-F238E27FC236}">
                <a16:creationId xmlns:a16="http://schemas.microsoft.com/office/drawing/2014/main" id="{13962BF8-CDD6-465D-BCFF-2BFFC2D90221}"/>
              </a:ext>
            </a:extLst>
          </p:cNvPr>
          <p:cNvSpPr>
            <a:spLocks noChangeArrowheads="1"/>
          </p:cNvSpPr>
          <p:nvPr>
            <p:ph type="body" idx="1"/>
          </p:nvPr>
        </p:nvSpPr>
        <p:spPr>
          <a:xfrm>
            <a:off x="152400" y="1066800"/>
            <a:ext cx="5562600" cy="5181600"/>
          </a:xfrm>
          <a:solidFill>
            <a:schemeClr val="tx1"/>
          </a:solidFill>
        </p:spPr>
        <p:txBody>
          <a:bodyPr/>
          <a:lstStyle/>
          <a:p>
            <a:pPr>
              <a:lnSpc>
                <a:spcPct val="80000"/>
              </a:lnSpc>
              <a:buFont typeface="Monotype Sorts" pitchFamily="2" charset="2"/>
              <a:buNone/>
            </a:pPr>
            <a:r>
              <a:rPr lang="en-US" altLang="en-US" sz="1800">
                <a:solidFill>
                  <a:schemeClr val="bg2"/>
                </a:solidFill>
              </a:rPr>
              <a:t>public class ComputeArea {</a:t>
            </a:r>
          </a:p>
          <a:p>
            <a:pPr>
              <a:lnSpc>
                <a:spcPct val="80000"/>
              </a:lnSpc>
              <a:buFont typeface="Monotype Sorts" pitchFamily="2" charset="2"/>
              <a:buNone/>
            </a:pPr>
            <a:r>
              <a:rPr lang="en-US" altLang="en-US" sz="1800">
                <a:solidFill>
                  <a:schemeClr val="bg2"/>
                </a:solidFill>
              </a:rPr>
              <a:t>  /** Main method */</a:t>
            </a:r>
          </a:p>
          <a:p>
            <a:pPr>
              <a:lnSpc>
                <a:spcPct val="80000"/>
              </a:lnSpc>
              <a:buFont typeface="Monotype Sorts" pitchFamily="2" charset="2"/>
              <a:buNone/>
            </a:pPr>
            <a:r>
              <a:rPr lang="en-US" altLang="en-US" sz="1800">
                <a:solidFill>
                  <a:schemeClr val="bg2"/>
                </a:solidFill>
              </a:rPr>
              <a:t>  public static void main(String[] args) {</a:t>
            </a:r>
          </a:p>
          <a:p>
            <a:pPr>
              <a:lnSpc>
                <a:spcPct val="80000"/>
              </a:lnSpc>
              <a:buFont typeface="Monotype Sorts" pitchFamily="2" charset="2"/>
              <a:buNone/>
            </a:pPr>
            <a:r>
              <a:rPr lang="en-US" altLang="en-US" sz="1800">
                <a:solidFill>
                  <a:schemeClr val="bg2"/>
                </a:solidFill>
              </a:rPr>
              <a:t>    double radius;</a:t>
            </a:r>
          </a:p>
          <a:p>
            <a:pPr>
              <a:lnSpc>
                <a:spcPct val="80000"/>
              </a:lnSpc>
              <a:buFont typeface="Monotype Sorts" pitchFamily="2" charset="2"/>
              <a:buNone/>
            </a:pPr>
            <a:r>
              <a:rPr lang="en-US" altLang="en-US" sz="1800">
                <a:solidFill>
                  <a:schemeClr val="bg2"/>
                </a:solidFill>
              </a:rPr>
              <a:t>    double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Assign a radius</a:t>
            </a:r>
          </a:p>
          <a:p>
            <a:pPr>
              <a:lnSpc>
                <a:spcPct val="80000"/>
              </a:lnSpc>
              <a:buFont typeface="Monotype Sorts" pitchFamily="2" charset="2"/>
              <a:buNone/>
            </a:pPr>
            <a:r>
              <a:rPr lang="en-US" altLang="en-US" sz="1800">
                <a:solidFill>
                  <a:schemeClr val="bg2"/>
                </a:solidFill>
              </a:rPr>
              <a:t>    radius = 20;</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Compute area</a:t>
            </a:r>
          </a:p>
          <a:p>
            <a:pPr>
              <a:lnSpc>
                <a:spcPct val="80000"/>
              </a:lnSpc>
              <a:buFont typeface="Monotype Sorts" pitchFamily="2" charset="2"/>
              <a:buNone/>
            </a:pPr>
            <a:r>
              <a:rPr lang="en-US" altLang="en-US" sz="1800">
                <a:solidFill>
                  <a:schemeClr val="bg2"/>
                </a:solidFill>
              </a:rPr>
              <a:t>    area = radius * radius * 3.14159;</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Display results</a:t>
            </a:r>
          </a:p>
          <a:p>
            <a:pPr>
              <a:lnSpc>
                <a:spcPct val="80000"/>
              </a:lnSpc>
              <a:buFont typeface="Monotype Sorts" pitchFamily="2" charset="2"/>
              <a:buNone/>
            </a:pPr>
            <a:r>
              <a:rPr lang="en-US" altLang="en-US" sz="1800">
                <a:solidFill>
                  <a:schemeClr val="bg2"/>
                </a:solidFill>
              </a:rPr>
              <a:t>    System.out.println("The area for the circle of radius " +</a:t>
            </a:r>
          </a:p>
          <a:p>
            <a:pPr>
              <a:lnSpc>
                <a:spcPct val="80000"/>
              </a:lnSpc>
              <a:buFont typeface="Monotype Sorts" pitchFamily="2" charset="2"/>
              <a:buNone/>
            </a:pPr>
            <a:r>
              <a:rPr lang="en-US" altLang="en-US" sz="1800">
                <a:solidFill>
                  <a:schemeClr val="bg2"/>
                </a:solidFill>
              </a:rPr>
              <a:t>      radius + " is " +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a:t>
            </a:r>
          </a:p>
        </p:txBody>
      </p:sp>
      <p:sp>
        <p:nvSpPr>
          <p:cNvPr id="27653" name="Rectangle 4">
            <a:extLst>
              <a:ext uri="{FF2B5EF4-FFF2-40B4-BE49-F238E27FC236}">
                <a16:creationId xmlns:a16="http://schemas.microsoft.com/office/drawing/2014/main" id="{73B8C98F-D8A3-42F1-AABD-18EBFB70BBD3}"/>
              </a:ext>
            </a:extLst>
          </p:cNvPr>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20</a:t>
            </a:r>
          </a:p>
        </p:txBody>
      </p:sp>
      <p:sp>
        <p:nvSpPr>
          <p:cNvPr id="27654" name="Text Box 5">
            <a:extLst>
              <a:ext uri="{FF2B5EF4-FFF2-40B4-BE49-F238E27FC236}">
                <a16:creationId xmlns:a16="http://schemas.microsoft.com/office/drawing/2014/main" id="{E643277D-33F7-407C-95F9-F02A0474A59A}"/>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radius</a:t>
            </a:r>
          </a:p>
        </p:txBody>
      </p:sp>
      <p:sp>
        <p:nvSpPr>
          <p:cNvPr id="27655" name="Text Box 6">
            <a:extLst>
              <a:ext uri="{FF2B5EF4-FFF2-40B4-BE49-F238E27FC236}">
                <a16:creationId xmlns:a16="http://schemas.microsoft.com/office/drawing/2014/main" id="{D4AB153B-53A1-4C36-87FE-02324F7A824D}"/>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memory</a:t>
            </a:r>
          </a:p>
        </p:txBody>
      </p:sp>
      <p:sp>
        <p:nvSpPr>
          <p:cNvPr id="27656" name="Rectangle 7">
            <a:extLst>
              <a:ext uri="{FF2B5EF4-FFF2-40B4-BE49-F238E27FC236}">
                <a16:creationId xmlns:a16="http://schemas.microsoft.com/office/drawing/2014/main" id="{78F2FBE8-DF49-492F-B4F3-04830D01F1C9}"/>
              </a:ext>
            </a:extLst>
          </p:cNvPr>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1256.636</a:t>
            </a:r>
          </a:p>
        </p:txBody>
      </p:sp>
      <p:sp>
        <p:nvSpPr>
          <p:cNvPr id="27657" name="Text Box 8">
            <a:extLst>
              <a:ext uri="{FF2B5EF4-FFF2-40B4-BE49-F238E27FC236}">
                <a16:creationId xmlns:a16="http://schemas.microsoft.com/office/drawing/2014/main" id="{FCBA8F68-FA54-40DD-BA29-C1E4167832B6}"/>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area</a:t>
            </a:r>
          </a:p>
        </p:txBody>
      </p:sp>
      <p:sp>
        <p:nvSpPr>
          <p:cNvPr id="27658" name="Rectangle 10">
            <a:extLst>
              <a:ext uri="{FF2B5EF4-FFF2-40B4-BE49-F238E27FC236}">
                <a16:creationId xmlns:a16="http://schemas.microsoft.com/office/drawing/2014/main" id="{19459B19-C19D-42A9-BB13-495CD8574F14}"/>
              </a:ext>
            </a:extLst>
          </p:cNvPr>
          <p:cNvSpPr>
            <a:spLocks noChangeArrowheads="1"/>
          </p:cNvSpPr>
          <p:nvPr/>
        </p:nvSpPr>
        <p:spPr bwMode="auto">
          <a:xfrm>
            <a:off x="457200" y="4648200"/>
            <a:ext cx="5105400" cy="5334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pic>
        <p:nvPicPr>
          <p:cNvPr id="27659" name="Picture 12">
            <a:extLst>
              <a:ext uri="{FF2B5EF4-FFF2-40B4-BE49-F238E27FC236}">
                <a16:creationId xmlns:a16="http://schemas.microsoft.com/office/drawing/2014/main" id="{F6C27991-FC39-4D10-B9AA-F775C42A0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7660" name="Line 13">
            <a:extLst>
              <a:ext uri="{FF2B5EF4-FFF2-40B4-BE49-F238E27FC236}">
                <a16:creationId xmlns:a16="http://schemas.microsoft.com/office/drawing/2014/main" id="{C4B60EF2-A623-415C-B66A-4C5DA1518109}"/>
              </a:ext>
            </a:extLst>
          </p:cNvPr>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90478" name="AutoShape 14">
            <a:extLst>
              <a:ext uri="{FF2B5EF4-FFF2-40B4-BE49-F238E27FC236}">
                <a16:creationId xmlns:a16="http://schemas.microsoft.com/office/drawing/2014/main" id="{1D315AE2-FA17-49C8-907A-899942E3B04A}"/>
              </a:ext>
            </a:extLst>
          </p:cNvPr>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print a message to the console</a:t>
            </a:r>
          </a:p>
        </p:txBody>
      </p:sp>
      <p:sp>
        <p:nvSpPr>
          <p:cNvPr id="27662" name="Rectangle 17">
            <a:extLst>
              <a:ext uri="{FF2B5EF4-FFF2-40B4-BE49-F238E27FC236}">
                <a16:creationId xmlns:a16="http://schemas.microsoft.com/office/drawing/2014/main" id="{B08EED83-DECC-4F38-BF77-9A4CA899905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1540C2E5-BB3F-4175-B29D-B0DEA302B02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57A6843-0344-4354-BE8C-FE6E44FDE9A0}" type="slidenum">
              <a:rPr lang="en-US" altLang="en-US" sz="1400"/>
              <a:pPr/>
              <a:t>11</a:t>
            </a:fld>
            <a:endParaRPr lang="en-US" altLang="en-US" sz="1400"/>
          </a:p>
        </p:txBody>
      </p:sp>
      <p:sp>
        <p:nvSpPr>
          <p:cNvPr id="28675" name="Rectangle 2">
            <a:extLst>
              <a:ext uri="{FF2B5EF4-FFF2-40B4-BE49-F238E27FC236}">
                <a16:creationId xmlns:a16="http://schemas.microsoft.com/office/drawing/2014/main" id="{8AEBA9C0-97D2-43CA-AABB-C7DB85494301}"/>
              </a:ext>
            </a:extLst>
          </p:cNvPr>
          <p:cNvSpPr>
            <a:spLocks noGrp="1" noChangeArrowheads="1"/>
          </p:cNvSpPr>
          <p:nvPr>
            <p:ph type="title"/>
          </p:nvPr>
        </p:nvSpPr>
        <p:spPr>
          <a:xfrm>
            <a:off x="423863" y="296863"/>
            <a:ext cx="8334375" cy="417512"/>
          </a:xfrm>
        </p:spPr>
        <p:txBody>
          <a:bodyPr/>
          <a:lstStyle/>
          <a:p>
            <a:r>
              <a:rPr lang="en-US" altLang="en-US"/>
              <a:t>Reading Input from the Console</a:t>
            </a:r>
            <a:endParaRPr lang="en-US" altLang="en-US">
              <a:cs typeface="Times New Roman" panose="02020603050405020304" pitchFamily="18" charset="0"/>
            </a:endParaRPr>
          </a:p>
        </p:txBody>
      </p:sp>
      <p:sp>
        <p:nvSpPr>
          <p:cNvPr id="28676" name="Text Box 3">
            <a:extLst>
              <a:ext uri="{FF2B5EF4-FFF2-40B4-BE49-F238E27FC236}">
                <a16:creationId xmlns:a16="http://schemas.microsoft.com/office/drawing/2014/main" id="{F8604854-4E86-4775-A802-33E07577F409}"/>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28677" name="Text Box 4">
            <a:extLst>
              <a:ext uri="{FF2B5EF4-FFF2-40B4-BE49-F238E27FC236}">
                <a16:creationId xmlns:a16="http://schemas.microsoft.com/office/drawing/2014/main" id="{CF0C6D2A-4966-43B8-8CE2-9516583B58D3}"/>
              </a:ext>
            </a:extLst>
          </p:cNvPr>
          <p:cNvSpPr txBox="1">
            <a:spLocks noChangeArrowheads="1"/>
          </p:cNvSpPr>
          <p:nvPr/>
        </p:nvSpPr>
        <p:spPr bwMode="auto">
          <a:xfrm>
            <a:off x="228600" y="914400"/>
            <a:ext cx="87630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Courier New" panose="02070309020205020404" pitchFamily="49" charset="0"/>
              </a:rPr>
              <a:t>1. Create a Scanner object </a:t>
            </a:r>
            <a:r>
              <a:rPr lang="en-US" altLang="en-US" sz="1400" i="1">
                <a:cs typeface="Courier New" panose="02070309020205020404" pitchFamily="49" charset="0"/>
              </a:rPr>
              <a:t>(Scanner Class is a class in java.util, which allows the user to read values/data(e.g .numbers) of various types, which can be resolve from primitive (original) types and strings.)  </a:t>
            </a:r>
          </a:p>
          <a:p>
            <a:pPr>
              <a:spcBef>
                <a:spcPct val="50000"/>
              </a:spcBef>
            </a:pPr>
            <a:r>
              <a:rPr lang="en-US" altLang="en-US" sz="1400" b="1" i="1">
                <a:cs typeface="Courier New" panose="02070309020205020404" pitchFamily="49" charset="0"/>
              </a:rPr>
              <a:t>Table 2.1  --- </a:t>
            </a:r>
            <a:r>
              <a:rPr lang="en-US" altLang="en-US" sz="2400">
                <a:latin typeface="Courier New" panose="02070309020205020404" pitchFamily="49" charset="0"/>
                <a:cs typeface="Courier New" panose="02070309020205020404" pitchFamily="49" charset="0"/>
              </a:rPr>
              <a:t>Scanner input = new Scanner(System.in);</a:t>
            </a:r>
            <a:endParaRPr lang="en-US" altLang="en-US" sz="2400">
              <a:latin typeface="Courier" charset="0"/>
              <a:ea typeface="PMingLiU" panose="02020500000000000000" pitchFamily="18" charset="-120"/>
            </a:endParaRPr>
          </a:p>
          <a:p>
            <a:pPr>
              <a:spcBef>
                <a:spcPct val="50000"/>
              </a:spcBef>
            </a:pPr>
            <a:r>
              <a:rPr lang="en-US" altLang="en-US" sz="2800">
                <a:cs typeface="Courier New" panose="02070309020205020404" pitchFamily="49" charset="0"/>
              </a:rPr>
              <a:t>2. Use </a:t>
            </a:r>
            <a:r>
              <a:rPr lang="en-US" altLang="en-US" sz="2800" b="1">
                <a:solidFill>
                  <a:srgbClr val="FFFF00"/>
                </a:solidFill>
                <a:cs typeface="Courier New" panose="02070309020205020404" pitchFamily="49" charset="0"/>
              </a:rPr>
              <a:t>the methods </a:t>
            </a:r>
            <a:r>
              <a:rPr lang="en-US" altLang="en-US" sz="2800" u="sng">
                <a:latin typeface="Palatino" pitchFamily="18" charset="0"/>
                <a:ea typeface="PMingLiU" panose="02020500000000000000" pitchFamily="18" charset="-120"/>
              </a:rPr>
              <a:t>next()</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nextByte()</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nextShort()</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nextInt()</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nextLong()</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next Float()</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nextDouble()</a:t>
            </a:r>
            <a:r>
              <a:rPr lang="en-US" altLang="en-US" sz="2800">
                <a:latin typeface="Palatino" pitchFamily="18" charset="0"/>
                <a:ea typeface="PMingLiU" panose="02020500000000000000" pitchFamily="18" charset="-120"/>
              </a:rPr>
              <a:t>, or </a:t>
            </a:r>
            <a:r>
              <a:rPr lang="en-US" altLang="en-US" sz="2800" u="sng">
                <a:latin typeface="Palatino" pitchFamily="18" charset="0"/>
                <a:ea typeface="PMingLiU" panose="02020500000000000000" pitchFamily="18" charset="-120"/>
              </a:rPr>
              <a:t>nextBoolean()</a:t>
            </a:r>
            <a:r>
              <a:rPr lang="en-US" altLang="en-US" sz="2800">
                <a:latin typeface="Palatino" pitchFamily="18" charset="0"/>
                <a:ea typeface="PMingLiU" panose="02020500000000000000" pitchFamily="18" charset="-120"/>
              </a:rPr>
              <a:t> to obtain to a string, </a:t>
            </a:r>
            <a:r>
              <a:rPr lang="en-US" altLang="en-US" sz="2800" u="sng">
                <a:latin typeface="Palatino" pitchFamily="18" charset="0"/>
                <a:ea typeface="PMingLiU" panose="02020500000000000000" pitchFamily="18" charset="-120"/>
              </a:rPr>
              <a:t>byte</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short</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int</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long</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float</a:t>
            </a:r>
            <a:r>
              <a:rPr lang="en-US" altLang="en-US" sz="2800">
                <a:latin typeface="Palatino" pitchFamily="18" charset="0"/>
                <a:ea typeface="PMingLiU" panose="02020500000000000000" pitchFamily="18" charset="-120"/>
              </a:rPr>
              <a:t>, </a:t>
            </a:r>
            <a:r>
              <a:rPr lang="en-US" altLang="en-US" sz="2800" u="sng">
                <a:latin typeface="Palatino" pitchFamily="18" charset="0"/>
                <a:ea typeface="PMingLiU" panose="02020500000000000000" pitchFamily="18" charset="-120"/>
              </a:rPr>
              <a:t>double</a:t>
            </a:r>
            <a:r>
              <a:rPr lang="en-US" altLang="en-US" sz="2800">
                <a:latin typeface="Palatino" pitchFamily="18" charset="0"/>
                <a:ea typeface="PMingLiU" panose="02020500000000000000" pitchFamily="18" charset="-120"/>
              </a:rPr>
              <a:t>, or </a:t>
            </a:r>
            <a:r>
              <a:rPr lang="en-US" altLang="en-US" sz="2800" u="sng">
                <a:latin typeface="Palatino" pitchFamily="18" charset="0"/>
                <a:ea typeface="PMingLiU" panose="02020500000000000000" pitchFamily="18" charset="-120"/>
              </a:rPr>
              <a:t>boolean</a:t>
            </a:r>
            <a:r>
              <a:rPr lang="en-US" altLang="en-US" sz="2800">
                <a:latin typeface="Palatino" pitchFamily="18" charset="0"/>
                <a:ea typeface="PMingLiU" panose="02020500000000000000" pitchFamily="18" charset="-120"/>
              </a:rPr>
              <a:t> value. For example,</a:t>
            </a:r>
          </a:p>
          <a:p>
            <a:pPr lvl="1">
              <a:spcBef>
                <a:spcPct val="50000"/>
              </a:spcBef>
            </a:pPr>
            <a:r>
              <a:rPr lang="en-US" altLang="en-US" sz="2400">
                <a:latin typeface="Courier New" panose="02070309020205020404" pitchFamily="49" charset="0"/>
                <a:cs typeface="Courier New" panose="02070309020205020404" pitchFamily="49" charset="0"/>
              </a:rPr>
              <a:t>System.out.print("Enter a double value: ");</a:t>
            </a:r>
            <a:endParaRPr lang="en-US" altLang="en-US" sz="2400">
              <a:latin typeface="Courier" charset="0"/>
              <a:ea typeface="PMingLiU" panose="02020500000000000000" pitchFamily="18" charset="-120"/>
            </a:endParaRPr>
          </a:p>
          <a:p>
            <a:pPr lvl="1"/>
            <a:r>
              <a:rPr lang="en-US" altLang="en-US" sz="2400">
                <a:latin typeface="Courier New" panose="02070309020205020404" pitchFamily="49" charset="0"/>
                <a:cs typeface="Courier New" panose="02070309020205020404" pitchFamily="49" charset="0"/>
              </a:rPr>
              <a:t>Scanner input = new Scanner(System.in);</a:t>
            </a:r>
            <a:endParaRPr lang="en-US" altLang="en-US" sz="2400">
              <a:latin typeface="Courier" charset="0"/>
              <a:ea typeface="PMingLiU" panose="02020500000000000000" pitchFamily="18" charset="-120"/>
            </a:endParaRPr>
          </a:p>
          <a:p>
            <a:pPr lvl="1"/>
            <a:r>
              <a:rPr lang="en-US" altLang="en-US" sz="2400">
                <a:latin typeface="Courier New" panose="02070309020205020404" pitchFamily="49" charset="0"/>
                <a:cs typeface="Courier New" panose="02070309020205020404" pitchFamily="49" charset="0"/>
              </a:rPr>
              <a:t>double d = input.nextDouble();</a:t>
            </a:r>
            <a:endParaRPr lang="en-US" altLang="en-US" sz="2400">
              <a:cs typeface="Courier New" panose="02070309020205020404" pitchFamily="49" charset="0"/>
            </a:endParaRPr>
          </a:p>
        </p:txBody>
      </p:sp>
      <p:sp>
        <p:nvSpPr>
          <p:cNvPr id="174085" name="AutoShape 5">
            <a:hlinkClick r:id="" action="ppaction://noaction" highlightClick="1"/>
            <a:extLst>
              <a:ext uri="{FF2B5EF4-FFF2-40B4-BE49-F238E27FC236}">
                <a16:creationId xmlns:a16="http://schemas.microsoft.com/office/drawing/2014/main" id="{A0376366-F618-4CA9-9022-E04F08D79409}"/>
              </a:ext>
            </a:extLst>
          </p:cNvPr>
          <p:cNvSpPr>
            <a:spLocks noChangeArrowheads="1"/>
          </p:cNvSpPr>
          <p:nvPr/>
        </p:nvSpPr>
        <p:spPr bwMode="auto">
          <a:xfrm>
            <a:off x="571500" y="5943600"/>
            <a:ext cx="4570413" cy="46196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ComputeAreaWithConsoleInput</a:t>
            </a:r>
            <a:endParaRPr lang="en-US" sz="2400" dirty="0">
              <a:solidFill>
                <a:schemeClr val="accent1"/>
              </a:solidFill>
            </a:endParaRPr>
          </a:p>
        </p:txBody>
      </p:sp>
      <p:sp>
        <p:nvSpPr>
          <p:cNvPr id="174088" name="AutoShape 8">
            <a:hlinkClick r:id="" action="ppaction://noaction" highlightClick="1"/>
            <a:extLst>
              <a:ext uri="{FF2B5EF4-FFF2-40B4-BE49-F238E27FC236}">
                <a16:creationId xmlns:a16="http://schemas.microsoft.com/office/drawing/2014/main" id="{EAD46DAC-CBC8-4DF2-A968-3BC8FA5515FD}"/>
              </a:ext>
            </a:extLst>
          </p:cNvPr>
          <p:cNvSpPr>
            <a:spLocks noChangeArrowheads="1"/>
          </p:cNvSpPr>
          <p:nvPr/>
        </p:nvSpPr>
        <p:spPr bwMode="auto">
          <a:xfrm>
            <a:off x="5334000" y="5943600"/>
            <a:ext cx="2727325" cy="461963"/>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3" action="ppaction://program"/>
              </a:rPr>
              <a:t>ComputeAverage</a:t>
            </a:r>
            <a:endParaRPr lang="en-US" sz="2400" dirty="0">
              <a:solidFill>
                <a:schemeClr val="accent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15E4F35-3FFB-4B86-9E06-769500103764}"/>
              </a:ext>
            </a:extLst>
          </p:cNvPr>
          <p:cNvSpPr>
            <a:spLocks noGrp="1"/>
          </p:cNvSpPr>
          <p:nvPr>
            <p:ph type="title"/>
          </p:nvPr>
        </p:nvSpPr>
        <p:spPr>
          <a:xfrm>
            <a:off x="533400" y="152400"/>
            <a:ext cx="7772400" cy="876300"/>
          </a:xfrm>
        </p:spPr>
        <p:txBody>
          <a:bodyPr/>
          <a:lstStyle/>
          <a:p>
            <a:r>
              <a:rPr lang="en-US" altLang="en-US" sz="3600"/>
              <a:t>Class, Object and Methods in Java</a:t>
            </a:r>
          </a:p>
        </p:txBody>
      </p:sp>
      <p:sp>
        <p:nvSpPr>
          <p:cNvPr id="29699" name="Content Placeholder 2">
            <a:extLst>
              <a:ext uri="{FF2B5EF4-FFF2-40B4-BE49-F238E27FC236}">
                <a16:creationId xmlns:a16="http://schemas.microsoft.com/office/drawing/2014/main" id="{C0EAB197-62BD-4D80-B93A-9FC78DD89582}"/>
              </a:ext>
            </a:extLst>
          </p:cNvPr>
          <p:cNvSpPr>
            <a:spLocks noGrp="1"/>
          </p:cNvSpPr>
          <p:nvPr>
            <p:ph idx="1"/>
          </p:nvPr>
        </p:nvSpPr>
        <p:spPr>
          <a:xfrm>
            <a:off x="266700" y="1066800"/>
            <a:ext cx="8343900" cy="5257800"/>
          </a:xfrm>
        </p:spPr>
        <p:txBody>
          <a:bodyPr/>
          <a:lstStyle/>
          <a:p>
            <a:r>
              <a:rPr lang="en-US" altLang="en-US" b="1">
                <a:solidFill>
                  <a:srgbClr val="FF0000"/>
                </a:solidFill>
              </a:rPr>
              <a:t>Class:</a:t>
            </a:r>
            <a:r>
              <a:rPr lang="en-US" altLang="en-US" b="1"/>
              <a:t> </a:t>
            </a:r>
            <a:r>
              <a:rPr lang="en-US" altLang="en-US"/>
              <a:t>Whatever we can see in this world all the things are a </a:t>
            </a:r>
            <a:r>
              <a:rPr lang="en-US" altLang="en-US" b="1">
                <a:solidFill>
                  <a:srgbClr val="FFFF00"/>
                </a:solidFill>
              </a:rPr>
              <a:t>object</a:t>
            </a:r>
            <a:r>
              <a:rPr lang="en-US" altLang="en-US"/>
              <a:t>. </a:t>
            </a:r>
          </a:p>
          <a:p>
            <a:r>
              <a:rPr lang="en-US" altLang="en-US"/>
              <a:t>And all the objects are categorized in a special group. That group is termed as a </a:t>
            </a:r>
            <a:r>
              <a:rPr lang="en-US" altLang="en-US" b="1">
                <a:solidFill>
                  <a:srgbClr val="FF0000"/>
                </a:solidFill>
              </a:rPr>
              <a:t>class </a:t>
            </a:r>
            <a:r>
              <a:rPr lang="en-US" altLang="en-US" b="1"/>
              <a:t>(blueprint to create instances of itself)</a:t>
            </a:r>
            <a:r>
              <a:rPr lang="en-US" altLang="en-US"/>
              <a:t>.</a:t>
            </a:r>
          </a:p>
          <a:p>
            <a:r>
              <a:rPr lang="en-US" altLang="en-US"/>
              <a:t>Almost all the properties of the object should be matched with it's own class.</a:t>
            </a:r>
          </a:p>
          <a:p>
            <a:r>
              <a:rPr lang="en-US" altLang="en-US" b="1">
                <a:solidFill>
                  <a:srgbClr val="FF0000"/>
                </a:solidFill>
              </a:rPr>
              <a:t>Methods</a:t>
            </a:r>
            <a:r>
              <a:rPr lang="en-US" altLang="en-US"/>
              <a:t> enable a class object's behavior</a:t>
            </a:r>
          </a:p>
          <a:p>
            <a:pPr>
              <a:buFont typeface="Monotype Sorts" pitchFamily="2" charset="2"/>
              <a:buNone/>
            </a:pPr>
            <a:r>
              <a:rPr lang="en-US" altLang="en-US" sz="1400" b="1"/>
              <a:t>example: </a:t>
            </a:r>
            <a:r>
              <a:rPr lang="en-US" altLang="en-US" sz="1400"/>
              <a:t>car </a:t>
            </a:r>
            <a:r>
              <a:rPr lang="en-US" altLang="en-US" sz="1400" b="1"/>
              <a:t>(class), </a:t>
            </a:r>
            <a:r>
              <a:rPr lang="en-US" altLang="en-US" sz="1400"/>
              <a:t>shape, size, color </a:t>
            </a:r>
            <a:r>
              <a:rPr lang="en-US" altLang="en-US" sz="1400" b="1"/>
              <a:t>(attributes</a:t>
            </a:r>
            <a:r>
              <a:rPr lang="en-US" altLang="en-US" sz="1400"/>
              <a:t>), car convertible </a:t>
            </a:r>
            <a:r>
              <a:rPr lang="en-US" altLang="en-US" sz="1400" b="1"/>
              <a:t>(Object</a:t>
            </a:r>
            <a:r>
              <a:rPr lang="en-US" altLang="en-US" sz="1400"/>
              <a:t>), the convertible is open and closes is the behavior of the class </a:t>
            </a:r>
            <a:r>
              <a:rPr lang="en-US" altLang="en-US" sz="1400" b="1"/>
              <a:t>(methods).</a:t>
            </a:r>
          </a:p>
        </p:txBody>
      </p:sp>
      <p:sp>
        <p:nvSpPr>
          <p:cNvPr id="29700" name="Slide Number Placeholder 3">
            <a:extLst>
              <a:ext uri="{FF2B5EF4-FFF2-40B4-BE49-F238E27FC236}">
                <a16:creationId xmlns:a16="http://schemas.microsoft.com/office/drawing/2014/main" id="{FF5CC1D8-A87D-475B-8870-FB045CA0227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20F7777-BC95-4C8F-B800-880B41F2C222}" type="slidenum">
              <a:rPr lang="en-US" altLang="en-US" sz="1400"/>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E748B57E-60E2-4CFB-85A6-DEB51577314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BB9DCC2-9198-4A46-B2F3-1225D28FB5B6}" type="slidenum">
              <a:rPr lang="en-US" altLang="en-US" sz="1400"/>
              <a:pPr/>
              <a:t>13</a:t>
            </a:fld>
            <a:endParaRPr lang="en-US" altLang="en-US" sz="1400"/>
          </a:p>
        </p:txBody>
      </p:sp>
      <p:sp>
        <p:nvSpPr>
          <p:cNvPr id="30723" name="Rectangle 2">
            <a:extLst>
              <a:ext uri="{FF2B5EF4-FFF2-40B4-BE49-F238E27FC236}">
                <a16:creationId xmlns:a16="http://schemas.microsoft.com/office/drawing/2014/main" id="{94A25317-9350-43DE-A408-368A21C13FB2}"/>
              </a:ext>
            </a:extLst>
          </p:cNvPr>
          <p:cNvSpPr>
            <a:spLocks noGrp="1" noChangeArrowheads="1"/>
          </p:cNvSpPr>
          <p:nvPr>
            <p:ph type="title"/>
          </p:nvPr>
        </p:nvSpPr>
        <p:spPr>
          <a:xfrm>
            <a:off x="685800" y="228600"/>
            <a:ext cx="7772400" cy="685800"/>
          </a:xfrm>
          <a:noFill/>
        </p:spPr>
        <p:txBody>
          <a:bodyPr/>
          <a:lstStyle/>
          <a:p>
            <a:r>
              <a:rPr lang="en-US" altLang="en-US"/>
              <a:t>Identifiers</a:t>
            </a:r>
          </a:p>
        </p:txBody>
      </p:sp>
      <p:sp>
        <p:nvSpPr>
          <p:cNvPr id="30724" name="Rectangle 3">
            <a:extLst>
              <a:ext uri="{FF2B5EF4-FFF2-40B4-BE49-F238E27FC236}">
                <a16:creationId xmlns:a16="http://schemas.microsoft.com/office/drawing/2014/main" id="{E83E4A4E-5B4C-41E6-881C-42C43B7A6342}"/>
              </a:ext>
            </a:extLst>
          </p:cNvPr>
          <p:cNvSpPr>
            <a:spLocks noGrp="1" noChangeArrowheads="1"/>
          </p:cNvSpPr>
          <p:nvPr>
            <p:ph type="body" idx="1"/>
          </p:nvPr>
        </p:nvSpPr>
        <p:spPr>
          <a:xfrm>
            <a:off x="228600" y="1143000"/>
            <a:ext cx="8686800" cy="4876800"/>
          </a:xfrm>
          <a:noFill/>
        </p:spPr>
        <p:txBody>
          <a:bodyPr/>
          <a:lstStyle/>
          <a:p>
            <a:r>
              <a:rPr lang="en-US" altLang="en-US" sz="2800"/>
              <a:t>An identifier is a sequence of characters that consist of letters, digits, underscores (_), and dollar signs ($). </a:t>
            </a:r>
          </a:p>
          <a:p>
            <a:r>
              <a:rPr lang="en-US" altLang="en-US" sz="2800"/>
              <a:t>An identifier must start with a letter, an underscore (_), or a dollar sign ($). </a:t>
            </a:r>
            <a:r>
              <a:rPr lang="en-US" altLang="en-US" sz="2800" b="1"/>
              <a:t>It cannot start with a digit</a:t>
            </a:r>
            <a:r>
              <a:rPr lang="en-US" altLang="en-US" sz="2800"/>
              <a:t>. </a:t>
            </a:r>
          </a:p>
          <a:p>
            <a:pPr lvl="1"/>
            <a:r>
              <a:rPr lang="en-US" altLang="en-US" sz="2400"/>
              <a:t>An identifier cannot be a reserved word. (See Appendix A, “Java Keywords,” for a list of reserved words).</a:t>
            </a:r>
          </a:p>
          <a:p>
            <a:r>
              <a:rPr lang="en-US" altLang="en-US" sz="2800"/>
              <a:t>An identifier cannot be</a:t>
            </a:r>
            <a:r>
              <a:rPr lang="en-US" altLang="en-US"/>
              <a:t> </a:t>
            </a:r>
            <a:r>
              <a:rPr lang="en-US" altLang="en-US" sz="2600">
                <a:latin typeface="Courier New" panose="02070309020205020404" pitchFamily="49" charset="0"/>
              </a:rPr>
              <a:t>true</a:t>
            </a:r>
            <a:r>
              <a:rPr lang="en-US" altLang="en-US" sz="2800"/>
              <a:t>, </a:t>
            </a:r>
            <a:r>
              <a:rPr lang="en-US" altLang="en-US" sz="2600">
                <a:latin typeface="Courier New" panose="02070309020205020404" pitchFamily="49" charset="0"/>
              </a:rPr>
              <a:t>false</a:t>
            </a:r>
            <a:r>
              <a:rPr lang="en-US" altLang="en-US" sz="2800"/>
              <a:t>, or</a:t>
            </a:r>
            <a:br>
              <a:rPr lang="en-US" altLang="en-US" sz="2800"/>
            </a:br>
            <a:r>
              <a:rPr lang="en-US" altLang="en-US" sz="2600">
                <a:latin typeface="Courier New" panose="02070309020205020404" pitchFamily="49" charset="0"/>
              </a:rPr>
              <a:t>null</a:t>
            </a:r>
            <a:r>
              <a:rPr lang="en-US" altLang="en-US" sz="2800"/>
              <a:t>.</a:t>
            </a:r>
          </a:p>
          <a:p>
            <a:r>
              <a:rPr lang="en-US" altLang="en-US" sz="2800"/>
              <a:t>An identifier can be of any length.</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869D3AD4-95BB-45BE-87E1-EBB74E2442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E0FC17B-7AD2-4F30-B154-629443609F97}" type="slidenum">
              <a:rPr lang="en-US" altLang="en-US" sz="1400"/>
              <a:pPr/>
              <a:t>14</a:t>
            </a:fld>
            <a:endParaRPr lang="en-US" altLang="en-US" sz="1400"/>
          </a:p>
        </p:txBody>
      </p:sp>
      <p:sp>
        <p:nvSpPr>
          <p:cNvPr id="31747" name="Rectangle 2">
            <a:extLst>
              <a:ext uri="{FF2B5EF4-FFF2-40B4-BE49-F238E27FC236}">
                <a16:creationId xmlns:a16="http://schemas.microsoft.com/office/drawing/2014/main" id="{D701F392-87F7-4759-B67C-FF743F5E4866}"/>
              </a:ext>
            </a:extLst>
          </p:cNvPr>
          <p:cNvSpPr>
            <a:spLocks noGrp="1" noChangeArrowheads="1"/>
          </p:cNvSpPr>
          <p:nvPr>
            <p:ph type="title"/>
          </p:nvPr>
        </p:nvSpPr>
        <p:spPr>
          <a:xfrm>
            <a:off x="647700" y="114300"/>
            <a:ext cx="7772400" cy="876300"/>
          </a:xfrm>
          <a:noFill/>
        </p:spPr>
        <p:txBody>
          <a:bodyPr/>
          <a:lstStyle/>
          <a:p>
            <a:r>
              <a:rPr lang="en-US" altLang="en-US"/>
              <a:t>Variables</a:t>
            </a:r>
          </a:p>
        </p:txBody>
      </p:sp>
      <p:sp>
        <p:nvSpPr>
          <p:cNvPr id="31748" name="Rectangle 3">
            <a:extLst>
              <a:ext uri="{FF2B5EF4-FFF2-40B4-BE49-F238E27FC236}">
                <a16:creationId xmlns:a16="http://schemas.microsoft.com/office/drawing/2014/main" id="{646747D2-B8E2-4BF5-9902-C1A2E6A231A7}"/>
              </a:ext>
            </a:extLst>
          </p:cNvPr>
          <p:cNvSpPr>
            <a:spLocks noGrp="1" noChangeArrowheads="1"/>
          </p:cNvSpPr>
          <p:nvPr>
            <p:ph type="body" idx="1"/>
          </p:nvPr>
        </p:nvSpPr>
        <p:spPr>
          <a:xfrm>
            <a:off x="381000" y="1257300"/>
            <a:ext cx="8229600" cy="4953000"/>
          </a:xfrm>
          <a:noFill/>
        </p:spPr>
        <p:txBody>
          <a:bodyPr/>
          <a:lstStyle/>
          <a:p>
            <a:pPr>
              <a:lnSpc>
                <a:spcPct val="90000"/>
              </a:lnSpc>
              <a:buFont typeface="Monotype Sorts" pitchFamily="2" charset="2"/>
              <a:buNone/>
            </a:pPr>
            <a:r>
              <a:rPr lang="en-US" altLang="en-US" sz="2600">
                <a:latin typeface="Courier New" panose="02070309020205020404" pitchFamily="49" charset="0"/>
              </a:rPr>
              <a:t>Variables are used to store values to be used later in a program.</a:t>
            </a:r>
          </a:p>
          <a:p>
            <a:pPr>
              <a:lnSpc>
                <a:spcPct val="90000"/>
              </a:lnSpc>
              <a:buFont typeface="Monotype Sorts" pitchFamily="2" charset="2"/>
              <a:buNone/>
            </a:pPr>
            <a:r>
              <a:rPr lang="en-US" altLang="en-US" sz="2600">
                <a:solidFill>
                  <a:srgbClr val="FFC000"/>
                </a:solidFill>
                <a:latin typeface="Courier New" panose="02070309020205020404" pitchFamily="49" charset="0"/>
              </a:rPr>
              <a:t>// Compute the first area</a:t>
            </a:r>
          </a:p>
          <a:p>
            <a:pPr>
              <a:lnSpc>
                <a:spcPct val="90000"/>
              </a:lnSpc>
              <a:buFont typeface="Monotype Sorts" pitchFamily="2" charset="2"/>
              <a:buNone/>
            </a:pPr>
            <a:r>
              <a:rPr lang="en-US" altLang="en-US" sz="2000" b="1">
                <a:latin typeface="Courier New" panose="02070309020205020404" pitchFamily="49" charset="0"/>
              </a:rPr>
              <a:t>radius</a:t>
            </a:r>
            <a:r>
              <a:rPr lang="en-US" altLang="en-US" sz="2000">
                <a:latin typeface="Courier New" panose="02070309020205020404" pitchFamily="49" charset="0"/>
              </a:rPr>
              <a:t> = 1.0;</a:t>
            </a:r>
          </a:p>
          <a:p>
            <a:pPr>
              <a:lnSpc>
                <a:spcPct val="90000"/>
              </a:lnSpc>
              <a:buFont typeface="Monotype Sorts" pitchFamily="2" charset="2"/>
              <a:buNone/>
            </a:pPr>
            <a:r>
              <a:rPr lang="en-US" altLang="en-US" sz="2000" b="1">
                <a:latin typeface="Courier New" panose="02070309020205020404" pitchFamily="49" charset="0"/>
              </a:rPr>
              <a:t>area</a:t>
            </a:r>
            <a:r>
              <a:rPr lang="en-US" altLang="en-US" sz="2000">
                <a:latin typeface="Courier New" panose="02070309020205020404" pitchFamily="49" charset="0"/>
              </a:rPr>
              <a:t> = radius * radius * 3.14159;</a:t>
            </a:r>
          </a:p>
          <a:p>
            <a:pPr>
              <a:lnSpc>
                <a:spcPct val="90000"/>
              </a:lnSpc>
              <a:buFont typeface="Monotype Sorts" pitchFamily="2" charset="2"/>
              <a:buNone/>
            </a:pPr>
            <a:r>
              <a:rPr lang="en-US" altLang="en-US" sz="2000">
                <a:latin typeface="Courier New" panose="02070309020205020404" pitchFamily="49" charset="0"/>
              </a:rPr>
              <a:t>System.out.println("The area is “ + area + " for radius "+radius);</a:t>
            </a:r>
          </a:p>
          <a:p>
            <a:pPr>
              <a:lnSpc>
                <a:spcPct val="90000"/>
              </a:lnSpc>
              <a:buFont typeface="Monotype Sorts" pitchFamily="2" charset="2"/>
              <a:buNone/>
            </a:pPr>
            <a:endParaRPr lang="en-US" altLang="en-US" sz="1200">
              <a:latin typeface="Courier New" panose="02070309020205020404" pitchFamily="49" charset="0"/>
            </a:endParaRPr>
          </a:p>
          <a:p>
            <a:pPr>
              <a:lnSpc>
                <a:spcPct val="90000"/>
              </a:lnSpc>
              <a:buFont typeface="Monotype Sorts" pitchFamily="2" charset="2"/>
              <a:buNone/>
            </a:pPr>
            <a:r>
              <a:rPr lang="en-US" altLang="en-US" sz="2600">
                <a:solidFill>
                  <a:srgbClr val="FFC000"/>
                </a:solidFill>
                <a:latin typeface="Courier New" panose="02070309020205020404" pitchFamily="49" charset="0"/>
              </a:rPr>
              <a:t>// Compute the second area</a:t>
            </a:r>
          </a:p>
          <a:p>
            <a:pPr>
              <a:lnSpc>
                <a:spcPct val="90000"/>
              </a:lnSpc>
              <a:buFont typeface="Monotype Sorts" pitchFamily="2" charset="2"/>
              <a:buNone/>
            </a:pPr>
            <a:r>
              <a:rPr lang="en-US" altLang="en-US" sz="2000">
                <a:latin typeface="Courier New" panose="02070309020205020404" pitchFamily="49" charset="0"/>
              </a:rPr>
              <a:t>radius = 2.0;</a:t>
            </a:r>
          </a:p>
          <a:p>
            <a:pPr>
              <a:lnSpc>
                <a:spcPct val="90000"/>
              </a:lnSpc>
              <a:buFont typeface="Monotype Sorts" pitchFamily="2" charset="2"/>
              <a:buNone/>
            </a:pPr>
            <a:r>
              <a:rPr lang="en-US" altLang="en-US" sz="2000">
                <a:latin typeface="Courier New" panose="02070309020205020404" pitchFamily="49" charset="0"/>
              </a:rPr>
              <a:t>area = radius * radius * 3.14159;</a:t>
            </a:r>
          </a:p>
          <a:p>
            <a:pPr>
              <a:lnSpc>
                <a:spcPct val="90000"/>
              </a:lnSpc>
              <a:buFont typeface="Monotype Sorts" pitchFamily="2" charset="2"/>
              <a:buNone/>
            </a:pPr>
            <a:r>
              <a:rPr lang="en-US" altLang="en-US" sz="2000">
                <a:latin typeface="Courier New" panose="02070309020205020404" pitchFamily="49" charset="0"/>
              </a:rPr>
              <a:t>System.out.println("The area is “ + area + " for radius "+radius);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0B5304E9-A95B-45FD-A3F5-EE6A211D9B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63739DF-29A8-420F-979C-1149BC3D9AEE}" type="slidenum">
              <a:rPr lang="en-US" altLang="en-US" sz="1400"/>
              <a:pPr/>
              <a:t>15</a:t>
            </a:fld>
            <a:endParaRPr lang="en-US" altLang="en-US" sz="1400"/>
          </a:p>
        </p:txBody>
      </p:sp>
      <p:sp>
        <p:nvSpPr>
          <p:cNvPr id="32771" name="Rectangle 2">
            <a:extLst>
              <a:ext uri="{FF2B5EF4-FFF2-40B4-BE49-F238E27FC236}">
                <a16:creationId xmlns:a16="http://schemas.microsoft.com/office/drawing/2014/main" id="{DCE68349-2C73-4B13-AC07-549A4C38B110}"/>
              </a:ext>
            </a:extLst>
          </p:cNvPr>
          <p:cNvSpPr>
            <a:spLocks noGrp="1" noChangeArrowheads="1"/>
          </p:cNvSpPr>
          <p:nvPr>
            <p:ph type="title"/>
          </p:nvPr>
        </p:nvSpPr>
        <p:spPr>
          <a:xfrm>
            <a:off x="685800" y="0"/>
            <a:ext cx="7772400" cy="1428750"/>
          </a:xfrm>
          <a:noFill/>
        </p:spPr>
        <p:txBody>
          <a:bodyPr/>
          <a:lstStyle/>
          <a:p>
            <a:r>
              <a:rPr lang="en-US" altLang="en-US"/>
              <a:t>Declaring Variables</a:t>
            </a:r>
          </a:p>
        </p:txBody>
      </p:sp>
      <p:sp>
        <p:nvSpPr>
          <p:cNvPr id="32772" name="Rectangle 3">
            <a:extLst>
              <a:ext uri="{FF2B5EF4-FFF2-40B4-BE49-F238E27FC236}">
                <a16:creationId xmlns:a16="http://schemas.microsoft.com/office/drawing/2014/main" id="{53EB6082-C6E7-40C3-92B8-DA64F5BCC8E9}"/>
              </a:ext>
            </a:extLst>
          </p:cNvPr>
          <p:cNvSpPr>
            <a:spLocks noGrp="1" noChangeArrowheads="1"/>
          </p:cNvSpPr>
          <p:nvPr>
            <p:ph type="body" idx="1"/>
          </p:nvPr>
        </p:nvSpPr>
        <p:spPr>
          <a:xfrm>
            <a:off x="571500" y="1600200"/>
            <a:ext cx="8153400" cy="4533900"/>
          </a:xfrm>
          <a:noFill/>
        </p:spPr>
        <p:txBody>
          <a:bodyPr/>
          <a:lstStyle/>
          <a:p>
            <a:pPr>
              <a:lnSpc>
                <a:spcPct val="90000"/>
              </a:lnSpc>
              <a:buFont typeface="Monotype Sorts" pitchFamily="2" charset="2"/>
              <a:buNone/>
            </a:pPr>
            <a:r>
              <a:rPr lang="en-US" altLang="en-US" sz="2600">
                <a:latin typeface="Courier New" panose="02070309020205020404" pitchFamily="49" charset="0"/>
              </a:rPr>
              <a:t>int x;         </a:t>
            </a:r>
            <a:r>
              <a:rPr lang="en-US" altLang="en-US" sz="2600">
                <a:solidFill>
                  <a:srgbClr val="FFC000"/>
                </a:solidFill>
                <a:latin typeface="Courier New" panose="02070309020205020404" pitchFamily="49" charset="0"/>
              </a:rPr>
              <a:t>// Declare </a:t>
            </a:r>
            <a:r>
              <a:rPr lang="en-US" altLang="en-US" sz="2600" b="1">
                <a:solidFill>
                  <a:srgbClr val="FFC000"/>
                </a:solidFill>
                <a:latin typeface="Courier New" panose="02070309020205020404" pitchFamily="49" charset="0"/>
              </a:rPr>
              <a:t>x</a:t>
            </a:r>
            <a:r>
              <a:rPr lang="en-US" altLang="en-US" sz="2600">
                <a:solidFill>
                  <a:srgbClr val="FFC000"/>
                </a:solidFill>
                <a:latin typeface="Courier New" panose="02070309020205020404" pitchFamily="49" charset="0"/>
              </a:rPr>
              <a:t> to be an</a:t>
            </a:r>
          </a:p>
          <a:p>
            <a:pPr>
              <a:lnSpc>
                <a:spcPct val="90000"/>
              </a:lnSpc>
              <a:buFont typeface="Monotype Sorts" pitchFamily="2" charset="2"/>
              <a:buNone/>
            </a:pPr>
            <a:r>
              <a:rPr lang="en-US" altLang="en-US" sz="2600">
                <a:latin typeface="Courier New" panose="02070309020205020404" pitchFamily="49" charset="0"/>
              </a:rPr>
              <a:t>               </a:t>
            </a:r>
            <a:r>
              <a:rPr lang="en-US" altLang="en-US" sz="2600">
                <a:solidFill>
                  <a:srgbClr val="FFC000"/>
                </a:solidFill>
                <a:latin typeface="Courier New" panose="02070309020205020404" pitchFamily="49" charset="0"/>
              </a:rPr>
              <a:t>// integer variable;</a:t>
            </a:r>
          </a:p>
          <a:p>
            <a:pPr>
              <a:lnSpc>
                <a:spcPct val="90000"/>
              </a:lnSpc>
              <a:buFont typeface="Monotype Sorts" pitchFamily="2" charset="2"/>
              <a:buNone/>
            </a:pPr>
            <a:endParaRPr lang="en-US" altLang="en-US" sz="2600">
              <a:latin typeface="Courier New" panose="02070309020205020404" pitchFamily="49" charset="0"/>
            </a:endParaRPr>
          </a:p>
          <a:p>
            <a:pPr>
              <a:lnSpc>
                <a:spcPct val="90000"/>
              </a:lnSpc>
              <a:spcBef>
                <a:spcPct val="50000"/>
              </a:spcBef>
              <a:buFont typeface="Monotype Sorts" pitchFamily="2" charset="2"/>
              <a:buNone/>
            </a:pPr>
            <a:r>
              <a:rPr lang="en-US" altLang="en-US" sz="2600">
                <a:latin typeface="Courier New" panose="02070309020205020404" pitchFamily="49" charset="0"/>
              </a:rPr>
              <a:t>double radius; </a:t>
            </a:r>
            <a:r>
              <a:rPr lang="en-US" altLang="en-US" sz="2600">
                <a:solidFill>
                  <a:srgbClr val="FFC000"/>
                </a:solidFill>
                <a:latin typeface="Courier New" panose="02070309020205020404" pitchFamily="49" charset="0"/>
              </a:rPr>
              <a:t>// Declare </a:t>
            </a:r>
            <a:r>
              <a:rPr lang="en-US" altLang="en-US" sz="2600" b="1">
                <a:solidFill>
                  <a:srgbClr val="FFC000"/>
                </a:solidFill>
                <a:latin typeface="Courier New" panose="02070309020205020404" pitchFamily="49" charset="0"/>
              </a:rPr>
              <a:t>radius</a:t>
            </a:r>
            <a:r>
              <a:rPr lang="en-US" altLang="en-US" sz="2600">
                <a:solidFill>
                  <a:srgbClr val="FFC000"/>
                </a:solidFill>
                <a:latin typeface="Courier New" panose="02070309020205020404" pitchFamily="49" charset="0"/>
              </a:rPr>
              <a:t> to</a:t>
            </a:r>
          </a:p>
          <a:p>
            <a:pPr>
              <a:lnSpc>
                <a:spcPct val="90000"/>
              </a:lnSpc>
              <a:buFont typeface="Monotype Sorts" pitchFamily="2" charset="2"/>
              <a:buNone/>
            </a:pPr>
            <a:r>
              <a:rPr lang="en-US" altLang="en-US" sz="2600">
                <a:latin typeface="Courier New" panose="02070309020205020404" pitchFamily="49" charset="0"/>
              </a:rPr>
              <a:t>               </a:t>
            </a:r>
            <a:r>
              <a:rPr lang="en-US" altLang="en-US" sz="2600">
                <a:solidFill>
                  <a:srgbClr val="FFC000"/>
                </a:solidFill>
                <a:latin typeface="Courier New" panose="02070309020205020404" pitchFamily="49" charset="0"/>
              </a:rPr>
              <a:t>// be a double variable;</a:t>
            </a:r>
          </a:p>
          <a:p>
            <a:pPr>
              <a:lnSpc>
                <a:spcPct val="90000"/>
              </a:lnSpc>
              <a:buFont typeface="Monotype Sorts" pitchFamily="2" charset="2"/>
              <a:buNone/>
            </a:pPr>
            <a:endParaRPr lang="en-US" altLang="en-US" sz="2600">
              <a:solidFill>
                <a:srgbClr val="FFC000"/>
              </a:solidFill>
              <a:latin typeface="Courier New" panose="02070309020205020404" pitchFamily="49" charset="0"/>
            </a:endParaRPr>
          </a:p>
          <a:p>
            <a:pPr>
              <a:lnSpc>
                <a:spcPct val="90000"/>
              </a:lnSpc>
              <a:spcBef>
                <a:spcPct val="50000"/>
              </a:spcBef>
              <a:buFont typeface="Monotype Sorts" pitchFamily="2" charset="2"/>
              <a:buNone/>
            </a:pPr>
            <a:r>
              <a:rPr lang="en-US" altLang="en-US" sz="2600">
                <a:latin typeface="Courier New" panose="02070309020205020404" pitchFamily="49" charset="0"/>
              </a:rPr>
              <a:t>char a;        </a:t>
            </a:r>
            <a:r>
              <a:rPr lang="en-US" altLang="en-US" sz="2600">
                <a:solidFill>
                  <a:srgbClr val="FFC000"/>
                </a:solidFill>
                <a:latin typeface="Courier New" panose="02070309020205020404" pitchFamily="49" charset="0"/>
              </a:rPr>
              <a:t>// Declare </a:t>
            </a:r>
            <a:r>
              <a:rPr lang="en-US" altLang="en-US" sz="2600" b="1">
                <a:solidFill>
                  <a:srgbClr val="FFC000"/>
                </a:solidFill>
                <a:latin typeface="Courier New" panose="02070309020205020404" pitchFamily="49" charset="0"/>
              </a:rPr>
              <a:t>a</a:t>
            </a:r>
            <a:r>
              <a:rPr lang="en-US" altLang="en-US" sz="2600">
                <a:solidFill>
                  <a:srgbClr val="FFC000"/>
                </a:solidFill>
                <a:latin typeface="Courier New" panose="02070309020205020404" pitchFamily="49" charset="0"/>
              </a:rPr>
              <a:t> to be a</a:t>
            </a:r>
          </a:p>
          <a:p>
            <a:pPr>
              <a:lnSpc>
                <a:spcPct val="90000"/>
              </a:lnSpc>
              <a:buFont typeface="Monotype Sorts" pitchFamily="2" charset="2"/>
              <a:buNone/>
            </a:pPr>
            <a:r>
              <a:rPr lang="en-US" altLang="en-US" sz="2600">
                <a:latin typeface="Courier New" panose="02070309020205020404" pitchFamily="49" charset="0"/>
              </a:rPr>
              <a:t>               </a:t>
            </a:r>
            <a:r>
              <a:rPr lang="en-US" altLang="en-US" sz="2600">
                <a:solidFill>
                  <a:srgbClr val="FFC000"/>
                </a:solidFill>
                <a:latin typeface="Courier New" panose="02070309020205020404" pitchFamily="49" charset="0"/>
              </a:rPr>
              <a:t>// character variable;</a:t>
            </a:r>
            <a:endParaRPr lang="en-US" altLang="en-US" sz="2800">
              <a:solidFill>
                <a:srgbClr val="FFC000"/>
              </a:solidFill>
              <a:latin typeface="Courier New" panose="02070309020205020404" pitchFamily="4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E0BF7839-07B5-4D33-B013-4B85E2F263F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8B48F16-9521-44E7-9081-C97D6A8A32C6}" type="slidenum">
              <a:rPr lang="en-US" altLang="en-US" sz="1400"/>
              <a:pPr/>
              <a:t>16</a:t>
            </a:fld>
            <a:endParaRPr lang="en-US" altLang="en-US" sz="1400"/>
          </a:p>
        </p:txBody>
      </p:sp>
      <p:sp>
        <p:nvSpPr>
          <p:cNvPr id="33795" name="Rectangle 2">
            <a:extLst>
              <a:ext uri="{FF2B5EF4-FFF2-40B4-BE49-F238E27FC236}">
                <a16:creationId xmlns:a16="http://schemas.microsoft.com/office/drawing/2014/main" id="{3BB8A662-FC08-4A50-874B-6FF7BAF15628}"/>
              </a:ext>
            </a:extLst>
          </p:cNvPr>
          <p:cNvSpPr>
            <a:spLocks noGrp="1" noChangeArrowheads="1"/>
          </p:cNvSpPr>
          <p:nvPr>
            <p:ph type="title"/>
          </p:nvPr>
        </p:nvSpPr>
        <p:spPr>
          <a:xfrm>
            <a:off x="685800" y="0"/>
            <a:ext cx="7772400" cy="1428750"/>
          </a:xfrm>
          <a:noFill/>
        </p:spPr>
        <p:txBody>
          <a:bodyPr/>
          <a:lstStyle/>
          <a:p>
            <a:r>
              <a:rPr lang="en-US" altLang="en-US"/>
              <a:t>Assignment Statements</a:t>
            </a:r>
            <a:endParaRPr lang="en-US" altLang="en-US" b="1"/>
          </a:p>
        </p:txBody>
      </p:sp>
      <p:sp>
        <p:nvSpPr>
          <p:cNvPr id="33796" name="Rectangle 3">
            <a:extLst>
              <a:ext uri="{FF2B5EF4-FFF2-40B4-BE49-F238E27FC236}">
                <a16:creationId xmlns:a16="http://schemas.microsoft.com/office/drawing/2014/main" id="{71307BCA-4230-43EB-AC7E-053DCD4CEB54}"/>
              </a:ext>
            </a:extLst>
          </p:cNvPr>
          <p:cNvSpPr>
            <a:spLocks noGrp="1" noChangeArrowheads="1"/>
          </p:cNvSpPr>
          <p:nvPr>
            <p:ph type="body" idx="1"/>
          </p:nvPr>
        </p:nvSpPr>
        <p:spPr>
          <a:xfrm>
            <a:off x="342900" y="1524000"/>
            <a:ext cx="8153400" cy="4533900"/>
          </a:xfrm>
          <a:noFill/>
        </p:spPr>
        <p:txBody>
          <a:bodyPr/>
          <a:lstStyle/>
          <a:p>
            <a:pPr>
              <a:spcAft>
                <a:spcPct val="25000"/>
              </a:spcAft>
              <a:buFont typeface="Monotype Sorts" pitchFamily="2" charset="2"/>
              <a:buNone/>
            </a:pPr>
            <a:r>
              <a:rPr lang="en-US" altLang="en-US" sz="2600">
                <a:latin typeface="Courier New" panose="02070309020205020404" pitchFamily="49" charset="0"/>
              </a:rPr>
              <a:t>After variable declared, Assignment statement can be used </a:t>
            </a:r>
            <a:r>
              <a:rPr lang="en-US" altLang="en-US" sz="2600" b="1">
                <a:latin typeface="Courier New" panose="02070309020205020404" pitchFamily="49" charset="0"/>
              </a:rPr>
              <a:t>(=)</a:t>
            </a:r>
            <a:r>
              <a:rPr lang="en-US" altLang="en-US" sz="2600">
                <a:latin typeface="Courier New" panose="02070309020205020404" pitchFamily="49" charset="0"/>
              </a:rPr>
              <a:t>;</a:t>
            </a:r>
          </a:p>
          <a:p>
            <a:pPr>
              <a:spcAft>
                <a:spcPct val="25000"/>
              </a:spcAft>
              <a:buFont typeface="Monotype Sorts" pitchFamily="2" charset="2"/>
              <a:buNone/>
            </a:pPr>
            <a:r>
              <a:rPr lang="en-US" altLang="en-US" sz="2600">
                <a:latin typeface="Courier New" panose="02070309020205020404" pitchFamily="49" charset="0"/>
              </a:rPr>
              <a:t>The syntax is:  variable = expressions;</a:t>
            </a:r>
          </a:p>
          <a:p>
            <a:pPr>
              <a:spcAft>
                <a:spcPct val="25000"/>
              </a:spcAft>
              <a:buFont typeface="Monotype Sorts" pitchFamily="2" charset="2"/>
              <a:buNone/>
            </a:pPr>
            <a:endParaRPr lang="en-US" altLang="en-US" sz="1200">
              <a:latin typeface="Courier New" panose="02070309020205020404" pitchFamily="49" charset="0"/>
            </a:endParaRPr>
          </a:p>
          <a:p>
            <a:pPr>
              <a:spcAft>
                <a:spcPct val="25000"/>
              </a:spcAft>
              <a:buFont typeface="Monotype Sorts" pitchFamily="2" charset="2"/>
              <a:buNone/>
            </a:pPr>
            <a:r>
              <a:rPr lang="en-US" altLang="en-US" sz="2600">
                <a:latin typeface="Courier New" panose="02070309020205020404" pitchFamily="49" charset="0"/>
              </a:rPr>
              <a:t>x = 1;          </a:t>
            </a:r>
            <a:r>
              <a:rPr lang="en-US" altLang="en-US" sz="2600">
                <a:solidFill>
                  <a:srgbClr val="FFC000"/>
                </a:solidFill>
                <a:latin typeface="Courier New" panose="02070309020205020404" pitchFamily="49" charset="0"/>
              </a:rPr>
              <a:t>// Assign 1 to x;</a:t>
            </a:r>
          </a:p>
          <a:p>
            <a:pPr>
              <a:spcBef>
                <a:spcPct val="50000"/>
              </a:spcBef>
              <a:buFont typeface="Monotype Sorts" pitchFamily="2" charset="2"/>
              <a:buNone/>
            </a:pPr>
            <a:r>
              <a:rPr lang="en-US" altLang="en-US" sz="2600">
                <a:latin typeface="Courier New" panose="02070309020205020404" pitchFamily="49" charset="0"/>
              </a:rPr>
              <a:t>radius = 1.0;   </a:t>
            </a:r>
            <a:r>
              <a:rPr lang="en-US" altLang="en-US" sz="2600">
                <a:solidFill>
                  <a:srgbClr val="FFC000"/>
                </a:solidFill>
                <a:latin typeface="Courier New" panose="02070309020205020404" pitchFamily="49" charset="0"/>
              </a:rPr>
              <a:t>// Assign 1.0 to radius;</a:t>
            </a:r>
          </a:p>
          <a:p>
            <a:pPr>
              <a:spcBef>
                <a:spcPct val="50000"/>
              </a:spcBef>
              <a:buFont typeface="Monotype Sorts" pitchFamily="2" charset="2"/>
              <a:buNone/>
            </a:pPr>
            <a:r>
              <a:rPr lang="en-US" altLang="en-US" sz="2600">
                <a:latin typeface="Courier New" panose="02070309020205020404" pitchFamily="49" charset="0"/>
              </a:rPr>
              <a:t>a = 'A';        </a:t>
            </a:r>
            <a:r>
              <a:rPr lang="en-US" altLang="en-US" sz="2600">
                <a:solidFill>
                  <a:srgbClr val="FFC000"/>
                </a:solidFill>
                <a:latin typeface="Courier New" panose="02070309020205020404" pitchFamily="49" charset="0"/>
              </a:rPr>
              <a:t>// Assign 'A' to a;</a:t>
            </a:r>
            <a:br>
              <a:rPr lang="en-US" altLang="en-US" sz="2800">
                <a:latin typeface="Courier New" panose="02070309020205020404" pitchFamily="49" charset="0"/>
              </a:rPr>
            </a:br>
            <a:endParaRPr lang="en-US" altLang="en-US" sz="4400">
              <a:solidFill>
                <a:schemeClr val="tx2"/>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D14F5863-3335-44BB-AA7C-AD35EF1F37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464C632-4E8D-4D23-A346-5CCF2F584489}" type="slidenum">
              <a:rPr lang="en-US" altLang="en-US" sz="1400"/>
              <a:pPr/>
              <a:t>17</a:t>
            </a:fld>
            <a:endParaRPr lang="en-US" altLang="en-US" sz="1400"/>
          </a:p>
        </p:txBody>
      </p:sp>
      <p:sp>
        <p:nvSpPr>
          <p:cNvPr id="34819" name="Rectangle 2">
            <a:extLst>
              <a:ext uri="{FF2B5EF4-FFF2-40B4-BE49-F238E27FC236}">
                <a16:creationId xmlns:a16="http://schemas.microsoft.com/office/drawing/2014/main" id="{C734E91B-8924-4CC4-B83F-211FEACF163E}"/>
              </a:ext>
            </a:extLst>
          </p:cNvPr>
          <p:cNvSpPr>
            <a:spLocks noGrp="1" noChangeArrowheads="1"/>
          </p:cNvSpPr>
          <p:nvPr>
            <p:ph type="title"/>
          </p:nvPr>
        </p:nvSpPr>
        <p:spPr>
          <a:xfrm>
            <a:off x="685800" y="0"/>
            <a:ext cx="7772400" cy="914400"/>
          </a:xfrm>
          <a:noFill/>
        </p:spPr>
        <p:txBody>
          <a:bodyPr/>
          <a:lstStyle/>
          <a:p>
            <a:r>
              <a:rPr lang="en-US" altLang="en-US"/>
              <a:t>Constants</a:t>
            </a:r>
          </a:p>
        </p:txBody>
      </p:sp>
      <p:sp>
        <p:nvSpPr>
          <p:cNvPr id="34820" name="Rectangle 3">
            <a:extLst>
              <a:ext uri="{FF2B5EF4-FFF2-40B4-BE49-F238E27FC236}">
                <a16:creationId xmlns:a16="http://schemas.microsoft.com/office/drawing/2014/main" id="{0EACC9FA-CE8C-4771-8152-33DC69A1AB05}"/>
              </a:ext>
            </a:extLst>
          </p:cNvPr>
          <p:cNvSpPr>
            <a:spLocks noGrp="1" noChangeArrowheads="1"/>
          </p:cNvSpPr>
          <p:nvPr>
            <p:ph type="body" idx="1"/>
          </p:nvPr>
        </p:nvSpPr>
        <p:spPr>
          <a:xfrm>
            <a:off x="381000" y="990600"/>
            <a:ext cx="8420100" cy="5295900"/>
          </a:xfrm>
          <a:noFill/>
        </p:spPr>
        <p:txBody>
          <a:bodyPr/>
          <a:lstStyle/>
          <a:p>
            <a:pPr>
              <a:buFont typeface="Monotype Sorts" pitchFamily="2" charset="2"/>
              <a:buNone/>
            </a:pPr>
            <a:r>
              <a:rPr lang="en-US" altLang="en-US" sz="2600">
                <a:latin typeface="Courier New" panose="02070309020205020404" pitchFamily="49" charset="0"/>
              </a:rPr>
              <a:t>Value of the variable </a:t>
            </a:r>
            <a:r>
              <a:rPr lang="en-US" altLang="en-US" sz="2600" b="1">
                <a:latin typeface="Courier New" panose="02070309020205020404" pitchFamily="49" charset="0"/>
              </a:rPr>
              <a:t>may not be change during the execution</a:t>
            </a:r>
            <a:r>
              <a:rPr lang="en-US" altLang="en-US" sz="2600">
                <a:latin typeface="Courier New" panose="02070309020205020404" pitchFamily="49" charset="0"/>
              </a:rPr>
              <a:t> for a program.</a:t>
            </a:r>
          </a:p>
          <a:p>
            <a:pPr>
              <a:buFont typeface="Monotype Sorts" pitchFamily="2" charset="2"/>
              <a:buNone/>
            </a:pPr>
            <a:endParaRPr lang="en-US" altLang="en-US" sz="1200">
              <a:latin typeface="Courier New" panose="02070309020205020404" pitchFamily="49" charset="0"/>
            </a:endParaRPr>
          </a:p>
          <a:p>
            <a:pPr>
              <a:buFont typeface="Monotype Sorts" pitchFamily="2" charset="2"/>
              <a:buNone/>
            </a:pPr>
            <a:r>
              <a:rPr lang="en-US" altLang="en-US" sz="2000">
                <a:solidFill>
                  <a:srgbClr val="FFC000"/>
                </a:solidFill>
                <a:latin typeface="Courier New" panose="02070309020205020404" pitchFamily="49" charset="0"/>
              </a:rPr>
              <a:t>/* A constant must be declared and initialized in the same statement. */</a:t>
            </a:r>
          </a:p>
          <a:p>
            <a:pPr>
              <a:buFont typeface="Monotype Sorts" pitchFamily="2" charset="2"/>
              <a:buNone/>
            </a:pPr>
            <a:r>
              <a:rPr lang="en-US" altLang="en-US" sz="2000">
                <a:solidFill>
                  <a:srgbClr val="FFC000"/>
                </a:solidFill>
                <a:latin typeface="Courier New" panose="02070309020205020404" pitchFamily="49" charset="0"/>
              </a:rPr>
              <a:t>/* The word </a:t>
            </a:r>
            <a:r>
              <a:rPr lang="en-US" altLang="en-US" sz="2000" b="1">
                <a:solidFill>
                  <a:srgbClr val="FFC000"/>
                </a:solidFill>
                <a:latin typeface="Courier New" panose="02070309020205020404" pitchFamily="49" charset="0"/>
              </a:rPr>
              <a:t>final</a:t>
            </a:r>
            <a:r>
              <a:rPr lang="en-US" altLang="en-US" sz="2000">
                <a:solidFill>
                  <a:srgbClr val="FFC000"/>
                </a:solidFill>
                <a:latin typeface="Courier New" panose="02070309020205020404" pitchFamily="49" charset="0"/>
              </a:rPr>
              <a:t> is a Java keyword fro declaring a constant. */</a:t>
            </a:r>
          </a:p>
          <a:p>
            <a:pPr>
              <a:buFont typeface="Monotype Sorts" pitchFamily="2" charset="2"/>
              <a:buNone/>
            </a:pPr>
            <a:r>
              <a:rPr lang="en-US" altLang="en-US" sz="2000">
                <a:solidFill>
                  <a:srgbClr val="FFC000"/>
                </a:solidFill>
                <a:latin typeface="Courier New" panose="02070309020205020404" pitchFamily="49" charset="0"/>
              </a:rPr>
              <a:t>//A Constants are </a:t>
            </a:r>
            <a:r>
              <a:rPr lang="en-US" altLang="en-US" sz="2000">
                <a:solidFill>
                  <a:srgbClr val="FF0000"/>
                </a:solidFill>
                <a:latin typeface="Courier New" panose="02070309020205020404" pitchFamily="49" charset="0"/>
              </a:rPr>
              <a:t>named in uppercase </a:t>
            </a:r>
            <a:r>
              <a:rPr lang="en-US" altLang="en-US" sz="2000">
                <a:solidFill>
                  <a:srgbClr val="FFC000"/>
                </a:solidFill>
                <a:latin typeface="Courier New" panose="02070309020205020404" pitchFamily="49" charset="0"/>
              </a:rPr>
              <a:t> </a:t>
            </a:r>
          </a:p>
          <a:p>
            <a:pPr>
              <a:buFont typeface="Monotype Sorts" pitchFamily="2" charset="2"/>
              <a:buNone/>
            </a:pPr>
            <a:r>
              <a:rPr lang="en-US" altLang="en-US" sz="2000">
                <a:latin typeface="Courier New" panose="02070309020205020404" pitchFamily="49" charset="0"/>
              </a:rPr>
              <a:t> </a:t>
            </a:r>
          </a:p>
          <a:p>
            <a:pPr>
              <a:buFont typeface="Monotype Sorts" pitchFamily="2" charset="2"/>
              <a:buNone/>
            </a:pPr>
            <a:r>
              <a:rPr lang="en-US" altLang="en-US" sz="2600" b="1">
                <a:latin typeface="Courier New" panose="02070309020205020404" pitchFamily="49" charset="0"/>
              </a:rPr>
              <a:t>final</a:t>
            </a:r>
            <a:r>
              <a:rPr lang="en-US" altLang="en-US" sz="2600">
                <a:latin typeface="Courier New" panose="02070309020205020404" pitchFamily="49" charset="0"/>
              </a:rPr>
              <a:t> datatype </a:t>
            </a:r>
            <a:r>
              <a:rPr lang="en-US" altLang="en-US" sz="2600">
                <a:solidFill>
                  <a:srgbClr val="FF0000"/>
                </a:solidFill>
                <a:latin typeface="Courier New" panose="02070309020205020404" pitchFamily="49" charset="0"/>
              </a:rPr>
              <a:t>CONSTANTNAME</a:t>
            </a:r>
            <a:r>
              <a:rPr lang="en-US" altLang="en-US" sz="2600">
                <a:latin typeface="Courier New" panose="02070309020205020404" pitchFamily="49" charset="0"/>
              </a:rPr>
              <a:t> = </a:t>
            </a:r>
            <a:r>
              <a:rPr lang="en-US" altLang="en-US" sz="2600">
                <a:solidFill>
                  <a:srgbClr val="FF0000"/>
                </a:solidFill>
                <a:latin typeface="Courier New" panose="02070309020205020404" pitchFamily="49" charset="0"/>
              </a:rPr>
              <a:t>VALUE</a:t>
            </a:r>
            <a:r>
              <a:rPr lang="en-US" altLang="en-US" sz="2600">
                <a:latin typeface="Courier New" panose="02070309020205020404" pitchFamily="49" charset="0"/>
              </a:rPr>
              <a:t>;   </a:t>
            </a:r>
          </a:p>
          <a:p>
            <a:pPr>
              <a:buFont typeface="Monotype Sorts" pitchFamily="2" charset="2"/>
              <a:buNone/>
            </a:pPr>
            <a:endParaRPr lang="en-US" altLang="en-US" sz="1000">
              <a:latin typeface="Courier New" panose="02070309020205020404" pitchFamily="49" charset="0"/>
            </a:endParaRPr>
          </a:p>
          <a:p>
            <a:pPr>
              <a:buFont typeface="Monotype Sorts" pitchFamily="2" charset="2"/>
              <a:buNone/>
            </a:pPr>
            <a:r>
              <a:rPr lang="en-US" altLang="en-US" sz="2600" b="1">
                <a:latin typeface="Courier New" panose="02070309020205020404" pitchFamily="49" charset="0"/>
              </a:rPr>
              <a:t>final</a:t>
            </a:r>
            <a:r>
              <a:rPr lang="en-US" altLang="en-US" sz="2600">
                <a:latin typeface="Courier New" panose="02070309020205020404" pitchFamily="49" charset="0"/>
              </a:rPr>
              <a:t> double </a:t>
            </a:r>
            <a:r>
              <a:rPr lang="en-US" altLang="en-US" sz="2600">
                <a:solidFill>
                  <a:srgbClr val="FF0000"/>
                </a:solidFill>
                <a:latin typeface="Courier New" panose="02070309020205020404" pitchFamily="49" charset="0"/>
              </a:rPr>
              <a:t>PI</a:t>
            </a:r>
            <a:r>
              <a:rPr lang="en-US" altLang="en-US" sz="2600">
                <a:latin typeface="Courier New" panose="02070309020205020404" pitchFamily="49" charset="0"/>
              </a:rPr>
              <a:t> = 3.14159; </a:t>
            </a:r>
          </a:p>
          <a:p>
            <a:pPr>
              <a:buFont typeface="Monotype Sorts" pitchFamily="2" charset="2"/>
              <a:buNone/>
            </a:pPr>
            <a:r>
              <a:rPr lang="en-US" altLang="en-US" sz="2600" b="1">
                <a:latin typeface="Courier New" panose="02070309020205020404" pitchFamily="49" charset="0"/>
              </a:rPr>
              <a:t>final</a:t>
            </a:r>
            <a:r>
              <a:rPr lang="en-US" altLang="en-US" sz="2600">
                <a:latin typeface="Courier New" panose="02070309020205020404" pitchFamily="49" charset="0"/>
              </a:rPr>
              <a:t> int </a:t>
            </a:r>
            <a:r>
              <a:rPr lang="en-US" altLang="en-US" sz="2600">
                <a:solidFill>
                  <a:srgbClr val="FF0000"/>
                </a:solidFill>
                <a:latin typeface="Courier New" panose="02070309020205020404" pitchFamily="49" charset="0"/>
              </a:rPr>
              <a:t>SIZE</a:t>
            </a:r>
            <a:r>
              <a:rPr lang="en-US" altLang="en-US" sz="2600">
                <a:latin typeface="Courier New" panose="02070309020205020404" pitchFamily="49" charset="0"/>
              </a:rPr>
              <a:t> = 3;</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a:extLst>
              <a:ext uri="{FF2B5EF4-FFF2-40B4-BE49-F238E27FC236}">
                <a16:creationId xmlns:a16="http://schemas.microsoft.com/office/drawing/2014/main" id="{E0627198-0AFB-45C9-AAF6-EBAC3F7520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11B51A2-8C58-4E4A-B077-B6B70ED02BFA}" type="slidenum">
              <a:rPr lang="en-US" altLang="en-US" sz="1400"/>
              <a:pPr/>
              <a:t>18</a:t>
            </a:fld>
            <a:endParaRPr lang="en-US" altLang="en-US" sz="1400"/>
          </a:p>
        </p:txBody>
      </p:sp>
      <p:sp>
        <p:nvSpPr>
          <p:cNvPr id="1028" name="Rectangle 2">
            <a:extLst>
              <a:ext uri="{FF2B5EF4-FFF2-40B4-BE49-F238E27FC236}">
                <a16:creationId xmlns:a16="http://schemas.microsoft.com/office/drawing/2014/main" id="{5C305D2D-7D79-4ED6-AB29-FF74512BE626}"/>
              </a:ext>
            </a:extLst>
          </p:cNvPr>
          <p:cNvSpPr>
            <a:spLocks noGrp="1" noChangeArrowheads="1"/>
          </p:cNvSpPr>
          <p:nvPr>
            <p:ph type="title"/>
          </p:nvPr>
        </p:nvSpPr>
        <p:spPr>
          <a:xfrm>
            <a:off x="685800" y="317500"/>
            <a:ext cx="7772400" cy="538163"/>
          </a:xfrm>
          <a:noFill/>
        </p:spPr>
        <p:txBody>
          <a:bodyPr/>
          <a:lstStyle/>
          <a:p>
            <a:r>
              <a:rPr lang="en-US" altLang="en-US" sz="4000"/>
              <a:t>Numerical Data Types</a:t>
            </a:r>
          </a:p>
        </p:txBody>
      </p:sp>
      <p:sp>
        <p:nvSpPr>
          <p:cNvPr id="1029" name="Rectangle 7">
            <a:extLst>
              <a:ext uri="{FF2B5EF4-FFF2-40B4-BE49-F238E27FC236}">
                <a16:creationId xmlns:a16="http://schemas.microsoft.com/office/drawing/2014/main" id="{9B6FBB96-BEE1-4CF5-A365-860398E37852}"/>
              </a:ext>
            </a:extLst>
          </p:cNvPr>
          <p:cNvSpPr>
            <a:spLocks noChangeArrowheads="1"/>
          </p:cNvSpPr>
          <p:nvPr/>
        </p:nvSpPr>
        <p:spPr bwMode="auto">
          <a:xfrm>
            <a:off x="0" y="208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1026" name="Object 6">
            <a:extLst>
              <a:ext uri="{FF2B5EF4-FFF2-40B4-BE49-F238E27FC236}">
                <a16:creationId xmlns:a16="http://schemas.microsoft.com/office/drawing/2014/main" id="{D19D92E0-2CB1-4078-8054-8502600A4256}"/>
              </a:ext>
            </a:extLst>
          </p:cNvPr>
          <p:cNvGraphicFramePr>
            <a:graphicFrameLocks noChangeAspect="1"/>
          </p:cNvGraphicFramePr>
          <p:nvPr/>
        </p:nvGraphicFramePr>
        <p:xfrm>
          <a:off x="571500" y="1790700"/>
          <a:ext cx="7961313" cy="4370388"/>
        </p:xfrm>
        <a:graphic>
          <a:graphicData uri="http://schemas.openxmlformats.org/presentationml/2006/ole">
            <mc:AlternateContent xmlns:mc="http://schemas.openxmlformats.org/markup-compatibility/2006">
              <mc:Choice xmlns:v="urn:schemas-microsoft-com:vml" Requires="v">
                <p:oleObj name="Picture" r:id="rId2" imgW="4902120" imgH="2679840" progId="Word.Picture.8">
                  <p:embed/>
                </p:oleObj>
              </mc:Choice>
              <mc:Fallback>
                <p:oleObj name="Picture" r:id="rId2" imgW="4902120" imgH="2679840"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790700"/>
                        <a:ext cx="7961313" cy="4370388"/>
                      </a:xfrm>
                      <a:prstGeom prst="rect">
                        <a:avLst/>
                      </a:prstGeom>
                      <a:solidFill>
                        <a:schemeClr val="tx1"/>
                      </a:solidFill>
                    </p:spPr>
                  </p:pic>
                </p:oleObj>
              </mc:Fallback>
            </mc:AlternateContent>
          </a:graphicData>
        </a:graphic>
      </p:graphicFrame>
      <p:sp>
        <p:nvSpPr>
          <p:cNvPr id="6" name="TextBox 5">
            <a:extLst>
              <a:ext uri="{FF2B5EF4-FFF2-40B4-BE49-F238E27FC236}">
                <a16:creationId xmlns:a16="http://schemas.microsoft.com/office/drawing/2014/main" id="{AAE35E03-BDDC-48CE-A79D-DF9604C3B21A}"/>
              </a:ext>
            </a:extLst>
          </p:cNvPr>
          <p:cNvSpPr txBox="1"/>
          <p:nvPr/>
        </p:nvSpPr>
        <p:spPr>
          <a:xfrm>
            <a:off x="647700" y="1219200"/>
            <a:ext cx="7962900" cy="4000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u="sng" dirty="0">
                <a:solidFill>
                  <a:srgbClr val="92D050"/>
                </a:solidFill>
                <a:hlinkClick r:id="rId4"/>
              </a:rPr>
              <a:t>  </a:t>
            </a:r>
            <a:r>
              <a:rPr lang="en-US" sz="2000" b="1" dirty="0">
                <a:solidFill>
                  <a:srgbClr val="92D050"/>
                </a:solidFill>
                <a:hlinkClick r:id="rId4"/>
              </a:rPr>
              <a:t>Primitive Data types</a:t>
            </a:r>
            <a:r>
              <a:rPr lang="en-US" sz="2000" b="1" dirty="0">
                <a:solidFill>
                  <a:srgbClr val="92D050"/>
                </a:solidFill>
              </a:rPr>
              <a:t>   (The Java Tutorials Link)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a:extLst>
              <a:ext uri="{FF2B5EF4-FFF2-40B4-BE49-F238E27FC236}">
                <a16:creationId xmlns:a16="http://schemas.microsoft.com/office/drawing/2014/main" id="{CC9FCD2D-A846-4C1E-9773-DC9381B5A7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283BFA9-0D1C-473C-A03B-2F401F006705}" type="slidenum">
              <a:rPr lang="en-US" altLang="en-US" sz="1400"/>
              <a:pPr/>
              <a:t>19</a:t>
            </a:fld>
            <a:endParaRPr lang="en-US" altLang="en-US" sz="1400"/>
          </a:p>
        </p:txBody>
      </p:sp>
      <p:sp>
        <p:nvSpPr>
          <p:cNvPr id="2052" name="Rectangle 2">
            <a:extLst>
              <a:ext uri="{FF2B5EF4-FFF2-40B4-BE49-F238E27FC236}">
                <a16:creationId xmlns:a16="http://schemas.microsoft.com/office/drawing/2014/main" id="{8238968A-3F93-4603-A154-167AE3101771}"/>
              </a:ext>
            </a:extLst>
          </p:cNvPr>
          <p:cNvSpPr>
            <a:spLocks noGrp="1" noChangeArrowheads="1"/>
          </p:cNvSpPr>
          <p:nvPr>
            <p:ph type="title"/>
          </p:nvPr>
        </p:nvSpPr>
        <p:spPr>
          <a:xfrm>
            <a:off x="693738" y="241300"/>
            <a:ext cx="7772400" cy="611188"/>
          </a:xfrm>
          <a:noFill/>
        </p:spPr>
        <p:txBody>
          <a:bodyPr/>
          <a:lstStyle/>
          <a:p>
            <a:r>
              <a:rPr lang="en-US" altLang="en-US" sz="4000"/>
              <a:t>Numeric Operators</a:t>
            </a:r>
          </a:p>
        </p:txBody>
      </p:sp>
      <p:sp>
        <p:nvSpPr>
          <p:cNvPr id="2053" name="Rectangle 6">
            <a:extLst>
              <a:ext uri="{FF2B5EF4-FFF2-40B4-BE49-F238E27FC236}">
                <a16:creationId xmlns:a16="http://schemas.microsoft.com/office/drawing/2014/main" id="{BD64802C-682E-4E6A-910C-DDA0ED4C2053}"/>
              </a:ext>
            </a:extLst>
          </p:cNvPr>
          <p:cNvSpPr>
            <a:spLocks noChangeArrowheads="1"/>
          </p:cNvSpPr>
          <p:nvPr/>
        </p:nvSpPr>
        <p:spPr bwMode="auto">
          <a:xfrm>
            <a:off x="0" y="2674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2050" name="Object 5">
            <a:extLst>
              <a:ext uri="{FF2B5EF4-FFF2-40B4-BE49-F238E27FC236}">
                <a16:creationId xmlns:a16="http://schemas.microsoft.com/office/drawing/2014/main" id="{CB053081-FD6C-413D-A108-100D9B33B43A}"/>
              </a:ext>
            </a:extLst>
          </p:cNvPr>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name="Picture" r:id="rId2" imgW="3416400" imgH="1511280" progId="Word.Picture.8">
                  <p:embed/>
                </p:oleObj>
              </mc:Choice>
              <mc:Fallback>
                <p:oleObj name="Picture" r:id="rId2" imgW="3416400" imgH="151128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solidFill>
                        <a:schemeClr val="tx1"/>
                      </a:solidFill>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C66F9A44-4451-4952-8B3E-BB0A983F1A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3C3FC77-C01C-4358-ADF5-A2C3A3BCBBC2}" type="slidenum">
              <a:rPr lang="en-US" altLang="en-US" sz="1400"/>
              <a:pPr/>
              <a:t>2</a:t>
            </a:fld>
            <a:endParaRPr lang="en-US" altLang="en-US" sz="1400"/>
          </a:p>
        </p:txBody>
      </p:sp>
      <p:sp>
        <p:nvSpPr>
          <p:cNvPr id="19459" name="Rectangle 2">
            <a:extLst>
              <a:ext uri="{FF2B5EF4-FFF2-40B4-BE49-F238E27FC236}">
                <a16:creationId xmlns:a16="http://schemas.microsoft.com/office/drawing/2014/main" id="{9F060B0D-F6EC-4AAC-8508-CE5C7CF38166}"/>
              </a:ext>
            </a:extLst>
          </p:cNvPr>
          <p:cNvSpPr>
            <a:spLocks noGrp="1" noChangeArrowheads="1"/>
          </p:cNvSpPr>
          <p:nvPr>
            <p:ph type="title"/>
          </p:nvPr>
        </p:nvSpPr>
        <p:spPr>
          <a:xfrm>
            <a:off x="152400" y="152400"/>
            <a:ext cx="8763000" cy="647700"/>
          </a:xfrm>
          <a:noFill/>
        </p:spPr>
        <p:txBody>
          <a:bodyPr/>
          <a:lstStyle/>
          <a:p>
            <a:r>
              <a:rPr lang="en-US" altLang="en-US"/>
              <a:t>Motivations</a:t>
            </a:r>
          </a:p>
        </p:txBody>
      </p:sp>
      <p:sp>
        <p:nvSpPr>
          <p:cNvPr id="19460" name="Rectangle 3">
            <a:extLst>
              <a:ext uri="{FF2B5EF4-FFF2-40B4-BE49-F238E27FC236}">
                <a16:creationId xmlns:a16="http://schemas.microsoft.com/office/drawing/2014/main" id="{6D385470-7690-46AD-A440-754C9DC2B063}"/>
              </a:ext>
            </a:extLst>
          </p:cNvPr>
          <p:cNvSpPr>
            <a:spLocks noGrp="1" noChangeArrowheads="1"/>
          </p:cNvSpPr>
          <p:nvPr>
            <p:ph type="body" idx="1"/>
          </p:nvPr>
        </p:nvSpPr>
        <p:spPr>
          <a:xfrm>
            <a:off x="266700" y="838200"/>
            <a:ext cx="8610600" cy="5600700"/>
          </a:xfrm>
          <a:noFill/>
        </p:spPr>
        <p:txBody>
          <a:bodyPr/>
          <a:lstStyle/>
          <a:p>
            <a:pPr marL="0" indent="0">
              <a:buFont typeface="Monotype Sorts" pitchFamily="2" charset="2"/>
              <a:buNone/>
            </a:pPr>
            <a:r>
              <a:rPr lang="en-US" altLang="en-US"/>
              <a:t>In the preceding chapter, you learned how to create, compile, and run a Java program. Starting from this chapter, you will learn how to solve practical problems programmatically. </a:t>
            </a:r>
          </a:p>
          <a:p>
            <a:pPr marL="0" indent="0">
              <a:buFont typeface="Monotype Sorts" pitchFamily="2" charset="2"/>
              <a:buNone/>
            </a:pPr>
            <a:r>
              <a:rPr lang="en-US" altLang="en-US"/>
              <a:t>Through these problems, you will learn Java </a:t>
            </a:r>
            <a:r>
              <a:rPr lang="en-US" altLang="en-US">
                <a:solidFill>
                  <a:srgbClr val="FFFF00"/>
                </a:solidFill>
              </a:rPr>
              <a:t>primitive data types </a:t>
            </a:r>
            <a:r>
              <a:rPr lang="en-US" altLang="en-US"/>
              <a:t>and related subjects, such as </a:t>
            </a:r>
            <a:r>
              <a:rPr lang="en-US" altLang="en-US">
                <a:solidFill>
                  <a:srgbClr val="FFFF00"/>
                </a:solidFill>
              </a:rPr>
              <a:t>variables</a:t>
            </a:r>
            <a:r>
              <a:rPr lang="en-US" altLang="en-US"/>
              <a:t>, </a:t>
            </a:r>
            <a:r>
              <a:rPr lang="en-US" altLang="en-US">
                <a:solidFill>
                  <a:srgbClr val="FFFF00"/>
                </a:solidFill>
              </a:rPr>
              <a:t>constants</a:t>
            </a:r>
            <a:r>
              <a:rPr lang="en-US" altLang="en-US"/>
              <a:t>, </a:t>
            </a:r>
            <a:r>
              <a:rPr lang="en-US" altLang="en-US">
                <a:solidFill>
                  <a:srgbClr val="FFFF00"/>
                </a:solidFill>
              </a:rPr>
              <a:t>data types</a:t>
            </a:r>
            <a:r>
              <a:rPr lang="en-US" altLang="en-US"/>
              <a:t>, </a:t>
            </a:r>
            <a:r>
              <a:rPr lang="en-US" altLang="en-US">
                <a:solidFill>
                  <a:srgbClr val="FFFF00"/>
                </a:solidFill>
              </a:rPr>
              <a:t>operators</a:t>
            </a:r>
            <a:r>
              <a:rPr lang="en-US" altLang="en-US"/>
              <a:t>, </a:t>
            </a:r>
            <a:r>
              <a:rPr lang="en-US" altLang="en-US">
                <a:solidFill>
                  <a:srgbClr val="FFFF00"/>
                </a:solidFill>
              </a:rPr>
              <a:t>expressions</a:t>
            </a:r>
            <a:r>
              <a:rPr lang="en-US" altLang="en-US"/>
              <a:t>, and </a:t>
            </a:r>
            <a:r>
              <a:rPr lang="en-US" altLang="en-US">
                <a:solidFill>
                  <a:srgbClr val="FFFF00"/>
                </a:solidFill>
              </a:rPr>
              <a:t>input and output</a:t>
            </a:r>
            <a:r>
              <a:rPr lang="en-US" altLang="en-US"/>
              <a:t>.  </a:t>
            </a:r>
          </a:p>
          <a:p>
            <a:pPr marL="0" indent="0">
              <a:buFont typeface="Monotype Sorts" pitchFamily="2" charset="2"/>
              <a:buNone/>
            </a:pPr>
            <a:r>
              <a:rPr lang="en-US" altLang="en-US"/>
              <a:t>Java comes with 8 primitive data types that split into four  categories to handle simple data values: </a:t>
            </a:r>
            <a:r>
              <a:rPr lang="en-US" altLang="en-US" sz="1400" b="1" i="1"/>
              <a:t>Integers, floating points, characters, truth values</a:t>
            </a:r>
            <a:r>
              <a:rPr lang="en-US" altLang="en-US" sz="1400" i="1"/>
              <a:t>;  </a:t>
            </a:r>
            <a:r>
              <a:rPr lang="en-US" altLang="en-US" sz="1400"/>
              <a:t>Integers hold number values that cannot have a fractional part. </a:t>
            </a:r>
            <a:r>
              <a:rPr lang="en-US" altLang="en-US" sz="1400">
                <a:solidFill>
                  <a:srgbClr val="FFFF00"/>
                </a:solidFill>
              </a:rPr>
              <a:t>There are four different types: </a:t>
            </a:r>
            <a:r>
              <a:rPr lang="en-US" altLang="en-US" sz="1400" b="1">
                <a:solidFill>
                  <a:srgbClr val="FFFF00"/>
                </a:solidFill>
              </a:rPr>
              <a:t>byte, short, int, &amp; long</a:t>
            </a:r>
            <a:endParaRPr lang="en-US" altLang="en-US" sz="1400" b="1" i="1">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565EE4BD-190D-4382-ADD9-7C1EBD7D6D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1FC9746-464B-4361-ACD6-007EA686118F}" type="slidenum">
              <a:rPr lang="en-US" altLang="en-US" sz="1400"/>
              <a:pPr/>
              <a:t>20</a:t>
            </a:fld>
            <a:endParaRPr lang="en-US" altLang="en-US" sz="1400"/>
          </a:p>
        </p:txBody>
      </p:sp>
      <p:sp>
        <p:nvSpPr>
          <p:cNvPr id="35843" name="Rectangle 2">
            <a:extLst>
              <a:ext uri="{FF2B5EF4-FFF2-40B4-BE49-F238E27FC236}">
                <a16:creationId xmlns:a16="http://schemas.microsoft.com/office/drawing/2014/main" id="{00531B43-6BF2-4F59-B876-9277F8AB8E3F}"/>
              </a:ext>
            </a:extLst>
          </p:cNvPr>
          <p:cNvSpPr>
            <a:spLocks noGrp="1" noChangeArrowheads="1"/>
          </p:cNvSpPr>
          <p:nvPr>
            <p:ph type="title"/>
          </p:nvPr>
        </p:nvSpPr>
        <p:spPr>
          <a:xfrm>
            <a:off x="693738" y="241300"/>
            <a:ext cx="7772400" cy="611188"/>
          </a:xfrm>
          <a:noFill/>
        </p:spPr>
        <p:txBody>
          <a:bodyPr/>
          <a:lstStyle/>
          <a:p>
            <a:r>
              <a:rPr lang="en-US" altLang="en-US" sz="4000"/>
              <a:t>Integer Division</a:t>
            </a:r>
          </a:p>
        </p:txBody>
      </p:sp>
      <p:sp>
        <p:nvSpPr>
          <p:cNvPr id="35844" name="Rectangle 3">
            <a:extLst>
              <a:ext uri="{FF2B5EF4-FFF2-40B4-BE49-F238E27FC236}">
                <a16:creationId xmlns:a16="http://schemas.microsoft.com/office/drawing/2014/main" id="{85B9676E-BD9B-4C1F-9D07-46175639EF31}"/>
              </a:ext>
            </a:extLst>
          </p:cNvPr>
          <p:cNvSpPr>
            <a:spLocks noGrp="1" noChangeArrowheads="1"/>
          </p:cNvSpPr>
          <p:nvPr>
            <p:ph type="body" idx="1"/>
          </p:nvPr>
        </p:nvSpPr>
        <p:spPr>
          <a:xfrm>
            <a:off x="457200" y="1371600"/>
            <a:ext cx="8001000" cy="4114800"/>
          </a:xfrm>
          <a:noFill/>
        </p:spPr>
        <p:txBody>
          <a:bodyPr/>
          <a:lstStyle/>
          <a:p>
            <a:pPr algn="just">
              <a:spcAft>
                <a:spcPct val="25000"/>
              </a:spcAft>
              <a:buFont typeface="Monotype Sorts" pitchFamily="2" charset="2"/>
              <a:buNone/>
            </a:pPr>
            <a:r>
              <a:rPr lang="en-US" altLang="en-US" sz="3000"/>
              <a:t>+, -, *, /, and %</a:t>
            </a:r>
          </a:p>
          <a:p>
            <a:pPr algn="just">
              <a:spcAft>
                <a:spcPct val="25000"/>
              </a:spcAft>
              <a:buFont typeface="Monotype Sorts" pitchFamily="2" charset="2"/>
              <a:buNone/>
            </a:pPr>
            <a:r>
              <a:rPr lang="en-US" altLang="en-US" sz="3000"/>
              <a:t>5 / 2 yields an integer 2. </a:t>
            </a:r>
            <a:r>
              <a:rPr lang="en-US" altLang="en-US" sz="1200"/>
              <a:t>(when both operands of a division are integers, the result of the division is an integer and the fraction will be truncated).</a:t>
            </a:r>
          </a:p>
          <a:p>
            <a:pPr algn="just">
              <a:spcAft>
                <a:spcPct val="25000"/>
              </a:spcAft>
              <a:buFont typeface="Monotype Sorts" pitchFamily="2" charset="2"/>
              <a:buNone/>
            </a:pPr>
            <a:endParaRPr lang="en-US" altLang="en-US" sz="1200"/>
          </a:p>
          <a:p>
            <a:pPr algn="just">
              <a:spcAft>
                <a:spcPct val="25000"/>
              </a:spcAft>
              <a:buFont typeface="Monotype Sorts" pitchFamily="2" charset="2"/>
              <a:buNone/>
            </a:pPr>
            <a:r>
              <a:rPr lang="en-US" altLang="en-US" sz="3000"/>
              <a:t>5.0 / 2 yields a double value 2.5 </a:t>
            </a:r>
            <a:r>
              <a:rPr lang="en-US" altLang="en-US" sz="1400"/>
              <a:t>(when operands of a division are floating-point number, the result of the division is an integer).</a:t>
            </a:r>
          </a:p>
          <a:p>
            <a:pPr algn="just">
              <a:spcAft>
                <a:spcPct val="25000"/>
              </a:spcAft>
              <a:buFont typeface="Monotype Sorts" pitchFamily="2" charset="2"/>
              <a:buNone/>
            </a:pPr>
            <a:endParaRPr lang="en-US" altLang="en-US" sz="1200"/>
          </a:p>
          <a:p>
            <a:pPr algn="just">
              <a:spcAft>
                <a:spcPct val="25000"/>
              </a:spcAft>
              <a:buFont typeface="Monotype Sorts" pitchFamily="2" charset="2"/>
              <a:buNone/>
            </a:pPr>
            <a:r>
              <a:rPr lang="en-US" altLang="en-US" sz="3000"/>
              <a:t>5 % 2 yields 1 (the remainder of the division)</a:t>
            </a:r>
            <a:r>
              <a:rPr lang="en-US" altLang="en-US" sz="3000">
                <a:latin typeface="Book Antiqua" panose="02040602050305030304" pitchFamily="18" charset="0"/>
              </a:rPr>
              <a:t>, </a:t>
            </a:r>
          </a:p>
          <a:p>
            <a:pPr algn="just">
              <a:spcAft>
                <a:spcPct val="25000"/>
              </a:spcAft>
              <a:buFont typeface="Monotype Sorts" pitchFamily="2" charset="2"/>
              <a:buNone/>
            </a:pPr>
            <a:r>
              <a:rPr lang="en-US" altLang="en-US" sz="1400">
                <a:latin typeface="Book Antiqua" panose="02040602050305030304" pitchFamily="18" charset="0"/>
              </a:rPr>
              <a:t>5 percent of 2 is 1</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4">
            <a:extLst>
              <a:ext uri="{FF2B5EF4-FFF2-40B4-BE49-F238E27FC236}">
                <a16:creationId xmlns:a16="http://schemas.microsoft.com/office/drawing/2014/main" id="{41D786E0-F3AD-4220-B88A-17B906311F7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C19F611-43D3-4FFF-8921-598C2A900DB0}" type="slidenum">
              <a:rPr lang="en-US" altLang="en-US" sz="1400"/>
              <a:pPr/>
              <a:t>21</a:t>
            </a:fld>
            <a:endParaRPr lang="en-US" altLang="en-US" sz="1400"/>
          </a:p>
        </p:txBody>
      </p:sp>
      <p:sp>
        <p:nvSpPr>
          <p:cNvPr id="3076" name="Rectangle 2">
            <a:extLst>
              <a:ext uri="{FF2B5EF4-FFF2-40B4-BE49-F238E27FC236}">
                <a16:creationId xmlns:a16="http://schemas.microsoft.com/office/drawing/2014/main" id="{29412CF7-307D-4671-AD95-77385B71EBFB}"/>
              </a:ext>
            </a:extLst>
          </p:cNvPr>
          <p:cNvSpPr>
            <a:spLocks noGrp="1" noChangeArrowheads="1"/>
          </p:cNvSpPr>
          <p:nvPr>
            <p:ph type="title"/>
          </p:nvPr>
        </p:nvSpPr>
        <p:spPr>
          <a:xfrm>
            <a:off x="685800" y="152400"/>
            <a:ext cx="7772400" cy="762000"/>
          </a:xfrm>
          <a:noFill/>
        </p:spPr>
        <p:txBody>
          <a:bodyPr/>
          <a:lstStyle/>
          <a:p>
            <a:r>
              <a:rPr lang="en-US" altLang="en-US"/>
              <a:t>Remainder Operator</a:t>
            </a:r>
          </a:p>
        </p:txBody>
      </p:sp>
      <p:sp>
        <p:nvSpPr>
          <p:cNvPr id="3077" name="Rectangle 3">
            <a:extLst>
              <a:ext uri="{FF2B5EF4-FFF2-40B4-BE49-F238E27FC236}">
                <a16:creationId xmlns:a16="http://schemas.microsoft.com/office/drawing/2014/main" id="{87FA64C3-923C-4552-BF06-62DD338DDFC4}"/>
              </a:ext>
            </a:extLst>
          </p:cNvPr>
          <p:cNvSpPr>
            <a:spLocks noGrp="1" noChangeArrowheads="1"/>
          </p:cNvSpPr>
          <p:nvPr>
            <p:ph type="body" idx="1"/>
          </p:nvPr>
        </p:nvSpPr>
        <p:spPr>
          <a:xfrm>
            <a:off x="228600" y="1085850"/>
            <a:ext cx="8686800" cy="2876550"/>
          </a:xfrm>
          <a:noFill/>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3078" name="Rectangle 5">
            <a:extLst>
              <a:ext uri="{FF2B5EF4-FFF2-40B4-BE49-F238E27FC236}">
                <a16:creationId xmlns:a16="http://schemas.microsoft.com/office/drawing/2014/main" id="{9DA81DA3-82C9-4588-8455-3887344B5036}"/>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3079" name="Rectangle 7">
            <a:extLst>
              <a:ext uri="{FF2B5EF4-FFF2-40B4-BE49-F238E27FC236}">
                <a16:creationId xmlns:a16="http://schemas.microsoft.com/office/drawing/2014/main" id="{0D9F7592-6477-4145-95D1-C13F2B01DB28}"/>
              </a:ext>
            </a:extLst>
          </p:cNvPr>
          <p:cNvSpPr>
            <a:spLocks noChangeArrowheads="1"/>
          </p:cNvSpPr>
          <p:nvPr/>
        </p:nvSpPr>
        <p:spPr bwMode="auto">
          <a:xfrm>
            <a:off x="0" y="2884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3074" name="Object 6">
            <a:extLst>
              <a:ext uri="{FF2B5EF4-FFF2-40B4-BE49-F238E27FC236}">
                <a16:creationId xmlns:a16="http://schemas.microsoft.com/office/drawing/2014/main" id="{56A63435-39A6-4569-ADFF-00EB81532F3A}"/>
              </a:ext>
            </a:extLst>
          </p:cNvPr>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name="Picture" r:id="rId2" imgW="4762500" imgH="1091184" progId="Word.Picture.8">
                  <p:embed/>
                </p:oleObj>
              </mc:Choice>
              <mc:Fallback>
                <p:oleObj name="Picture" r:id="rId2" imgW="4762500" imgH="1091184"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solidFill>
                        <a:schemeClr val="tx1"/>
                      </a:solidFill>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372B1DF2-9D68-4929-B480-FD093E5233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791B01C-B836-473C-88D6-A51F37218EBF}" type="slidenum">
              <a:rPr lang="en-US" altLang="en-US" sz="1400"/>
              <a:pPr/>
              <a:t>22</a:t>
            </a:fld>
            <a:endParaRPr lang="en-US" altLang="en-US" sz="1400"/>
          </a:p>
        </p:txBody>
      </p:sp>
      <p:sp>
        <p:nvSpPr>
          <p:cNvPr id="36867" name="Rectangle 2">
            <a:extLst>
              <a:ext uri="{FF2B5EF4-FFF2-40B4-BE49-F238E27FC236}">
                <a16:creationId xmlns:a16="http://schemas.microsoft.com/office/drawing/2014/main" id="{C2DBFDFB-5327-4FBA-937B-7113BC3FE636}"/>
              </a:ext>
            </a:extLst>
          </p:cNvPr>
          <p:cNvSpPr>
            <a:spLocks noGrp="1" noChangeArrowheads="1"/>
          </p:cNvSpPr>
          <p:nvPr>
            <p:ph type="title"/>
          </p:nvPr>
        </p:nvSpPr>
        <p:spPr>
          <a:xfrm>
            <a:off x="685800" y="152400"/>
            <a:ext cx="7772400" cy="762000"/>
          </a:xfrm>
          <a:noFill/>
        </p:spPr>
        <p:txBody>
          <a:bodyPr/>
          <a:lstStyle/>
          <a:p>
            <a:r>
              <a:rPr lang="en-US" altLang="en-US"/>
              <a:t>Problem: Displaying Time</a:t>
            </a:r>
          </a:p>
        </p:txBody>
      </p:sp>
      <p:sp>
        <p:nvSpPr>
          <p:cNvPr id="36868" name="Rectangle 3">
            <a:extLst>
              <a:ext uri="{FF2B5EF4-FFF2-40B4-BE49-F238E27FC236}">
                <a16:creationId xmlns:a16="http://schemas.microsoft.com/office/drawing/2014/main" id="{B3E509FE-BD97-4236-B198-A20F3475884D}"/>
              </a:ext>
            </a:extLst>
          </p:cNvPr>
          <p:cNvSpPr>
            <a:spLocks noGrp="1" noChangeArrowheads="1"/>
          </p:cNvSpPr>
          <p:nvPr>
            <p:ph type="body" idx="1"/>
          </p:nvPr>
        </p:nvSpPr>
        <p:spPr>
          <a:xfrm>
            <a:off x="228600" y="1104900"/>
            <a:ext cx="8724900" cy="1371600"/>
          </a:xfrm>
          <a:noFill/>
        </p:spPr>
        <p:txBody>
          <a:bodyPr/>
          <a:lstStyle/>
          <a:p>
            <a:pPr marL="0" indent="0">
              <a:spcBef>
                <a:spcPct val="0"/>
              </a:spcBef>
              <a:buFont typeface="Monotype Sorts" pitchFamily="2" charset="2"/>
              <a:buNone/>
            </a:pPr>
            <a:r>
              <a:rPr lang="en-US" altLang="en-US" sz="3600"/>
              <a:t>Write a program that obtains hours and minutes from seconds. </a:t>
            </a:r>
          </a:p>
        </p:txBody>
      </p:sp>
      <p:sp>
        <p:nvSpPr>
          <p:cNvPr id="36869" name="Rectangle 4">
            <a:extLst>
              <a:ext uri="{FF2B5EF4-FFF2-40B4-BE49-F238E27FC236}">
                <a16:creationId xmlns:a16="http://schemas.microsoft.com/office/drawing/2014/main" id="{E64C7C94-7E52-47B1-ADB3-7BF05ACCAD70}"/>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47814" name="AutoShape 6">
            <a:hlinkClick r:id="" action="ppaction://noaction" highlightClick="1"/>
            <a:extLst>
              <a:ext uri="{FF2B5EF4-FFF2-40B4-BE49-F238E27FC236}">
                <a16:creationId xmlns:a16="http://schemas.microsoft.com/office/drawing/2014/main" id="{BF8CCE90-B53A-42AE-9CFA-141CF17F5410}"/>
              </a:ext>
            </a:extLst>
          </p:cNvPr>
          <p:cNvSpPr>
            <a:spLocks noChangeArrowheads="1"/>
          </p:cNvSpPr>
          <p:nvPr/>
        </p:nvSpPr>
        <p:spPr bwMode="auto">
          <a:xfrm>
            <a:off x="6819900" y="1905000"/>
            <a:ext cx="1981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DisplayTime</a:t>
            </a:r>
            <a:endParaRPr lang="en-US" sz="2400" dirty="0">
              <a:solidFill>
                <a:schemeClr val="accent1"/>
              </a:solidFill>
            </a:endParaRPr>
          </a:p>
        </p:txBody>
      </p:sp>
      <p:sp>
        <p:nvSpPr>
          <p:cNvPr id="36871" name="AutoShape 7">
            <a:hlinkClick r:id="rId3" action="ppaction://program" highlightClick="1"/>
            <a:extLst>
              <a:ext uri="{FF2B5EF4-FFF2-40B4-BE49-F238E27FC236}">
                <a16:creationId xmlns:a16="http://schemas.microsoft.com/office/drawing/2014/main" id="{3A0AA061-AC2B-4EB8-A834-C9CAE801AC79}"/>
              </a:ext>
            </a:extLst>
          </p:cNvPr>
          <p:cNvSpPr>
            <a:spLocks noChangeArrowheads="1"/>
          </p:cNvSpPr>
          <p:nvPr/>
        </p:nvSpPr>
        <p:spPr bwMode="auto">
          <a:xfrm>
            <a:off x="7429500" y="2476500"/>
            <a:ext cx="928688" cy="31591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
        <p:nvSpPr>
          <p:cNvPr id="36872" name="Rectangle 7">
            <a:extLst>
              <a:ext uri="{FF2B5EF4-FFF2-40B4-BE49-F238E27FC236}">
                <a16:creationId xmlns:a16="http://schemas.microsoft.com/office/drawing/2014/main" id="{181D30BF-D078-4842-83A0-8BB7F7F51E66}"/>
              </a:ext>
            </a:extLst>
          </p:cNvPr>
          <p:cNvSpPr>
            <a:spLocks noChangeArrowheads="1"/>
          </p:cNvSpPr>
          <p:nvPr/>
        </p:nvSpPr>
        <p:spPr bwMode="auto">
          <a:xfrm>
            <a:off x="304800" y="2628900"/>
            <a:ext cx="84963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700">
                <a:latin typeface="Courier New" panose="02070309020205020404" pitchFamily="49" charset="0"/>
                <a:cs typeface="Courier New" panose="02070309020205020404" pitchFamily="49" charset="0"/>
              </a:rPr>
              <a:t>import java.util.Scanner;</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public class DisplayTime {</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public static void main(String[] args) {</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Scanner input = new Scanner(System.in);</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a:t>
            </a:r>
            <a:r>
              <a:rPr lang="en-US" altLang="en-US" sz="1700">
                <a:solidFill>
                  <a:srgbClr val="FFC000"/>
                </a:solidFill>
                <a:latin typeface="Courier New" panose="02070309020205020404" pitchFamily="49" charset="0"/>
                <a:cs typeface="Courier New" panose="02070309020205020404" pitchFamily="49" charset="0"/>
              </a:rPr>
              <a:t>// Prompt the user for input</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System.out.print("</a:t>
            </a:r>
            <a:r>
              <a:rPr lang="en-US" altLang="en-US" sz="1700">
                <a:solidFill>
                  <a:srgbClr val="92D050"/>
                </a:solidFill>
                <a:latin typeface="Courier New" panose="02070309020205020404" pitchFamily="49" charset="0"/>
                <a:cs typeface="Courier New" panose="02070309020205020404" pitchFamily="49" charset="0"/>
              </a:rPr>
              <a:t>Enter an integer for seconds: </a:t>
            </a:r>
            <a:r>
              <a:rPr lang="en-US" altLang="en-US" sz="1700">
                <a:latin typeface="Courier New" panose="02070309020205020404" pitchFamily="49" charset="0"/>
                <a:cs typeface="Courier New" panose="02070309020205020404" pitchFamily="49" charset="0"/>
              </a:rPr>
              <a:t>");</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int seconds = input.nextInt();</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int minutes = seconds / 60; </a:t>
            </a:r>
            <a:r>
              <a:rPr lang="en-US" altLang="en-US" sz="1700">
                <a:solidFill>
                  <a:srgbClr val="FFC000"/>
                </a:solidFill>
                <a:latin typeface="Courier New" panose="02070309020205020404" pitchFamily="49" charset="0"/>
                <a:cs typeface="Courier New" panose="02070309020205020404" pitchFamily="49" charset="0"/>
              </a:rPr>
              <a:t>// Find minutes in seconds</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int remainingSeconds = seconds % 60; </a:t>
            </a:r>
            <a:r>
              <a:rPr lang="en-US" altLang="en-US" sz="1700">
                <a:solidFill>
                  <a:srgbClr val="FFC000"/>
                </a:solidFill>
                <a:latin typeface="Courier New" panose="02070309020205020404" pitchFamily="49" charset="0"/>
                <a:cs typeface="Courier New" panose="02070309020205020404" pitchFamily="49" charset="0"/>
              </a:rPr>
              <a:t>// Seconds remaining</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System.out.println(seconds + " </a:t>
            </a:r>
            <a:r>
              <a:rPr lang="en-US" altLang="en-US" sz="1700">
                <a:solidFill>
                  <a:srgbClr val="92D050"/>
                </a:solidFill>
                <a:latin typeface="Courier New" panose="02070309020205020404" pitchFamily="49" charset="0"/>
                <a:cs typeface="Courier New" panose="02070309020205020404" pitchFamily="49" charset="0"/>
              </a:rPr>
              <a:t>seconds is </a:t>
            </a:r>
            <a:r>
              <a:rPr lang="en-US" altLang="en-US" sz="1700">
                <a:latin typeface="Courier New" panose="02070309020205020404" pitchFamily="49" charset="0"/>
                <a:cs typeface="Courier New" panose="02070309020205020404" pitchFamily="49" charset="0"/>
              </a:rPr>
              <a:t>" + minutes + </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 </a:t>
            </a:r>
            <a:r>
              <a:rPr lang="en-US" altLang="en-US" sz="1700">
                <a:solidFill>
                  <a:srgbClr val="92D050"/>
                </a:solidFill>
                <a:latin typeface="Courier New" panose="02070309020205020404" pitchFamily="49" charset="0"/>
                <a:cs typeface="Courier New" panose="02070309020205020404" pitchFamily="49" charset="0"/>
              </a:rPr>
              <a:t>minutes and </a:t>
            </a:r>
            <a:r>
              <a:rPr lang="en-US" altLang="en-US" sz="1700">
                <a:latin typeface="Courier New" panose="02070309020205020404" pitchFamily="49" charset="0"/>
                <a:cs typeface="Courier New" panose="02070309020205020404" pitchFamily="49" charset="0"/>
              </a:rPr>
              <a:t>" + remainingSeconds + " </a:t>
            </a:r>
            <a:r>
              <a:rPr lang="en-US" altLang="en-US" sz="1700">
                <a:solidFill>
                  <a:srgbClr val="92D050"/>
                </a:solidFill>
                <a:latin typeface="Courier New" panose="02070309020205020404" pitchFamily="49" charset="0"/>
                <a:cs typeface="Courier New" panose="02070309020205020404" pitchFamily="49" charset="0"/>
              </a:rPr>
              <a:t>seconds</a:t>
            </a:r>
            <a:r>
              <a:rPr lang="en-US" altLang="en-US" sz="1700">
                <a:latin typeface="Courier New" panose="02070309020205020404" pitchFamily="49" charset="0"/>
                <a:cs typeface="Courier New" panose="02070309020205020404" pitchFamily="49" charset="0"/>
              </a:rPr>
              <a:t>");  </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a:t>
            </a:r>
            <a:br>
              <a:rPr lang="en-US" altLang="en-US" sz="1800">
                <a:latin typeface="Courier New" panose="02070309020205020404" pitchFamily="49" charset="0"/>
                <a:cs typeface="Courier New" panose="02070309020205020404" pitchFamily="49" charset="0"/>
              </a:rPr>
            </a:br>
            <a:endParaRPr lang="en-US" altLang="en-US" sz="1800">
              <a:latin typeface="Courier New" panose="02070309020205020404" pitchFamily="49" charset="0"/>
              <a:cs typeface="Courier New" panose="02070309020205020404" pitchFamily="49"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29CCD80C-97D3-47D3-8AE9-502DAD626A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F74C07C-1534-44C9-8FEE-16D0C9B70C02}" type="slidenum">
              <a:rPr lang="en-US" altLang="en-US" sz="1400"/>
              <a:pPr/>
              <a:t>23</a:t>
            </a:fld>
            <a:endParaRPr lang="en-US" altLang="en-US" sz="1400"/>
          </a:p>
        </p:txBody>
      </p:sp>
      <p:sp>
        <p:nvSpPr>
          <p:cNvPr id="37891" name="Rectangle 2">
            <a:extLst>
              <a:ext uri="{FF2B5EF4-FFF2-40B4-BE49-F238E27FC236}">
                <a16:creationId xmlns:a16="http://schemas.microsoft.com/office/drawing/2014/main" id="{997FF08A-C13C-4D4F-B640-6182416F7587}"/>
              </a:ext>
            </a:extLst>
          </p:cNvPr>
          <p:cNvSpPr>
            <a:spLocks noGrp="1" noChangeArrowheads="1"/>
          </p:cNvSpPr>
          <p:nvPr>
            <p:ph type="title"/>
          </p:nvPr>
        </p:nvSpPr>
        <p:spPr>
          <a:xfrm>
            <a:off x="685800" y="152400"/>
            <a:ext cx="7772400" cy="762000"/>
          </a:xfrm>
          <a:noFill/>
        </p:spPr>
        <p:txBody>
          <a:bodyPr/>
          <a:lstStyle/>
          <a:p>
            <a:r>
              <a:rPr lang="en-US" altLang="en-US"/>
              <a:t>NOTE</a:t>
            </a:r>
          </a:p>
        </p:txBody>
      </p:sp>
      <p:sp>
        <p:nvSpPr>
          <p:cNvPr id="37892" name="Rectangle 3">
            <a:extLst>
              <a:ext uri="{FF2B5EF4-FFF2-40B4-BE49-F238E27FC236}">
                <a16:creationId xmlns:a16="http://schemas.microsoft.com/office/drawing/2014/main" id="{9D857C24-FD5E-4D7D-ADBE-F270703ADBBC}"/>
              </a:ext>
            </a:extLst>
          </p:cNvPr>
          <p:cNvSpPr>
            <a:spLocks noGrp="1" noChangeArrowheads="1"/>
          </p:cNvSpPr>
          <p:nvPr>
            <p:ph type="body" idx="1"/>
          </p:nvPr>
        </p:nvSpPr>
        <p:spPr>
          <a:xfrm>
            <a:off x="304800" y="1066800"/>
            <a:ext cx="8610600" cy="5257800"/>
          </a:xfrm>
          <a:noFill/>
        </p:spPr>
        <p:txBody>
          <a:bodyPr/>
          <a:lstStyle/>
          <a:p>
            <a:pPr marL="0" indent="0">
              <a:spcAft>
                <a:spcPct val="25000"/>
              </a:spcAft>
              <a:buFont typeface="Monotype Sorts" pitchFamily="2" charset="2"/>
              <a:buNone/>
            </a:pPr>
            <a:r>
              <a:rPr lang="en-US" altLang="en-US" sz="3000"/>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altLang="en-US" sz="3000"/>
              <a:t>System.out.println(1.0 - 0.1 - 0.1 - 0.1 - 0.1 - 0.1);</a:t>
            </a:r>
          </a:p>
          <a:p>
            <a:pPr marL="0" indent="0" algn="just">
              <a:spcAft>
                <a:spcPct val="25000"/>
              </a:spcAft>
              <a:buFont typeface="Monotype Sorts" pitchFamily="2" charset="2"/>
              <a:buNone/>
            </a:pPr>
            <a:r>
              <a:rPr lang="en-US" altLang="en-US" sz="3000"/>
              <a:t>displays 0.5000000000000001, not 0.5, and </a:t>
            </a:r>
          </a:p>
          <a:p>
            <a:pPr marL="0" indent="0" algn="just">
              <a:spcAft>
                <a:spcPct val="25000"/>
              </a:spcAft>
              <a:buFont typeface="Monotype Sorts" pitchFamily="2" charset="2"/>
              <a:buNone/>
            </a:pPr>
            <a:r>
              <a:rPr lang="en-US" altLang="en-US" sz="3000"/>
              <a:t>System.out.println(1.0 - 0.9);</a:t>
            </a:r>
          </a:p>
          <a:p>
            <a:pPr marL="0" indent="0">
              <a:spcAft>
                <a:spcPct val="25000"/>
              </a:spcAft>
              <a:buFont typeface="Monotype Sorts" pitchFamily="2" charset="2"/>
              <a:buNone/>
            </a:pPr>
            <a:r>
              <a:rPr lang="en-US" altLang="en-US" sz="3000"/>
              <a:t>displays 0.09999999999999998, not 0.1. Integers are stored precisely. Therefore, calculations with integers yield a precise integer result.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A0179F18-F054-47CE-8FCD-858DFF99485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53B68E6E-7325-4CA5-9E4F-495EF9F24BA2}" type="slidenum">
              <a:rPr lang="en-US" altLang="en-US" sz="1400"/>
              <a:pPr/>
              <a:t>24</a:t>
            </a:fld>
            <a:endParaRPr lang="en-US" altLang="en-US" sz="1400"/>
          </a:p>
        </p:txBody>
      </p:sp>
      <p:sp>
        <p:nvSpPr>
          <p:cNvPr id="38915" name="Rectangle 2">
            <a:extLst>
              <a:ext uri="{FF2B5EF4-FFF2-40B4-BE49-F238E27FC236}">
                <a16:creationId xmlns:a16="http://schemas.microsoft.com/office/drawing/2014/main" id="{D6F78F68-F193-403F-B003-571A7D32B3C2}"/>
              </a:ext>
            </a:extLst>
          </p:cNvPr>
          <p:cNvSpPr>
            <a:spLocks noGrp="1" noChangeArrowheads="1"/>
          </p:cNvSpPr>
          <p:nvPr>
            <p:ph type="title"/>
          </p:nvPr>
        </p:nvSpPr>
        <p:spPr>
          <a:xfrm>
            <a:off x="685800" y="0"/>
            <a:ext cx="7772400" cy="1428750"/>
          </a:xfrm>
          <a:noFill/>
        </p:spPr>
        <p:txBody>
          <a:bodyPr/>
          <a:lstStyle/>
          <a:p>
            <a:r>
              <a:rPr lang="en-US" altLang="en-US"/>
              <a:t>Number Literals</a:t>
            </a:r>
          </a:p>
        </p:txBody>
      </p:sp>
      <p:sp>
        <p:nvSpPr>
          <p:cNvPr id="38916" name="Rectangle 3">
            <a:extLst>
              <a:ext uri="{FF2B5EF4-FFF2-40B4-BE49-F238E27FC236}">
                <a16:creationId xmlns:a16="http://schemas.microsoft.com/office/drawing/2014/main" id="{F197C240-69F8-412E-B121-B971099809D3}"/>
              </a:ext>
            </a:extLst>
          </p:cNvPr>
          <p:cNvSpPr>
            <a:spLocks noGrp="1" noChangeArrowheads="1"/>
          </p:cNvSpPr>
          <p:nvPr>
            <p:ph type="body" idx="1"/>
          </p:nvPr>
        </p:nvSpPr>
        <p:spPr>
          <a:xfrm>
            <a:off x="533400" y="1371600"/>
            <a:ext cx="7924800" cy="4800600"/>
          </a:xfrm>
          <a:noFill/>
        </p:spPr>
        <p:txBody>
          <a:bodyPr/>
          <a:lstStyle/>
          <a:p>
            <a:pPr marL="0" indent="0">
              <a:lnSpc>
                <a:spcPct val="90000"/>
              </a:lnSpc>
              <a:spcAft>
                <a:spcPct val="25000"/>
              </a:spcAft>
              <a:buFont typeface="Monotype Sorts" pitchFamily="2" charset="2"/>
              <a:buNone/>
            </a:pPr>
            <a:r>
              <a:rPr lang="en-US" altLang="en-US" sz="3000">
                <a:cs typeface="Times New Roman" panose="02020603050405020304" pitchFamily="18" charset="0"/>
              </a:rPr>
              <a:t>A </a:t>
            </a:r>
            <a:r>
              <a:rPr lang="en-US" altLang="en-US" sz="3000" i="1">
                <a:cs typeface="Times New Roman" panose="02020603050405020304" pitchFamily="18" charset="0"/>
              </a:rPr>
              <a:t>literal</a:t>
            </a:r>
            <a:r>
              <a:rPr lang="en-US" altLang="en-US" sz="3000">
                <a:cs typeface="Times New Roman" panose="02020603050405020304" pitchFamily="18" charset="0"/>
              </a:rPr>
              <a:t> is a constant value that appears directly in the program. </a:t>
            </a:r>
          </a:p>
          <a:p>
            <a:pPr marL="0" indent="0">
              <a:lnSpc>
                <a:spcPct val="90000"/>
              </a:lnSpc>
              <a:spcAft>
                <a:spcPct val="25000"/>
              </a:spcAft>
              <a:buFont typeface="Monotype Sorts" pitchFamily="2" charset="2"/>
              <a:buNone/>
            </a:pPr>
            <a:r>
              <a:rPr lang="en-US" altLang="en-US" sz="3000">
                <a:cs typeface="Times New Roman" panose="02020603050405020304" pitchFamily="18" charset="0"/>
              </a:rPr>
              <a:t>For example, 34, 1,000,000, and 5.0 are literals in the following statements:</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 </a:t>
            </a:r>
          </a:p>
          <a:p>
            <a:pPr marL="0" indent="0" algn="just">
              <a:lnSpc>
                <a:spcPct val="90000"/>
              </a:lnSpc>
              <a:spcAft>
                <a:spcPct val="25000"/>
              </a:spcAft>
              <a:buFont typeface="Monotype Sorts" pitchFamily="2" charset="2"/>
              <a:buNone/>
            </a:pPr>
            <a:r>
              <a:rPr lang="en-US" altLang="en-US" sz="3000">
                <a:latin typeface="Courier New" panose="02070309020205020404" pitchFamily="49" charset="0"/>
                <a:cs typeface="Courier New" panose="02070309020205020404" pitchFamily="49" charset="0"/>
              </a:rPr>
              <a:t>int i = 34;</a:t>
            </a:r>
          </a:p>
          <a:p>
            <a:pPr marL="0" indent="0" algn="just">
              <a:lnSpc>
                <a:spcPct val="90000"/>
              </a:lnSpc>
              <a:spcAft>
                <a:spcPct val="25000"/>
              </a:spcAft>
              <a:buFont typeface="Monotype Sorts" pitchFamily="2" charset="2"/>
              <a:buNone/>
            </a:pPr>
            <a:r>
              <a:rPr lang="en-US" altLang="en-US" sz="3000">
                <a:latin typeface="Courier New" panose="02070309020205020404" pitchFamily="49" charset="0"/>
                <a:cs typeface="Courier New" panose="02070309020205020404" pitchFamily="49" charset="0"/>
              </a:rPr>
              <a:t>long x = 1000000;</a:t>
            </a:r>
          </a:p>
          <a:p>
            <a:pPr marL="0" indent="0" algn="just">
              <a:lnSpc>
                <a:spcPct val="90000"/>
              </a:lnSpc>
              <a:spcAft>
                <a:spcPct val="25000"/>
              </a:spcAft>
              <a:buFont typeface="Monotype Sorts" pitchFamily="2" charset="2"/>
              <a:buNone/>
            </a:pPr>
            <a:r>
              <a:rPr lang="en-US" altLang="en-US" sz="3000">
                <a:latin typeface="Courier New" panose="02070309020205020404" pitchFamily="49" charset="0"/>
                <a:cs typeface="Courier New" panose="02070309020205020404" pitchFamily="49" charset="0"/>
              </a:rPr>
              <a:t>double d = 5.0;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B1237AEF-2D95-4343-BD56-E66222ABB3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EB12636-126F-4110-8AA4-543E87CB4B83}" type="slidenum">
              <a:rPr lang="en-US" altLang="en-US" sz="1400"/>
              <a:pPr/>
              <a:t>25</a:t>
            </a:fld>
            <a:endParaRPr lang="en-US" altLang="en-US" sz="1400"/>
          </a:p>
        </p:txBody>
      </p:sp>
      <p:sp>
        <p:nvSpPr>
          <p:cNvPr id="39939" name="Rectangle 2">
            <a:extLst>
              <a:ext uri="{FF2B5EF4-FFF2-40B4-BE49-F238E27FC236}">
                <a16:creationId xmlns:a16="http://schemas.microsoft.com/office/drawing/2014/main" id="{777DEEA1-916C-460E-A756-4AACB0C9EF10}"/>
              </a:ext>
            </a:extLst>
          </p:cNvPr>
          <p:cNvSpPr>
            <a:spLocks noGrp="1" noChangeArrowheads="1"/>
          </p:cNvSpPr>
          <p:nvPr>
            <p:ph type="title"/>
          </p:nvPr>
        </p:nvSpPr>
        <p:spPr>
          <a:xfrm>
            <a:off x="685800" y="152400"/>
            <a:ext cx="7772400" cy="762000"/>
          </a:xfrm>
          <a:noFill/>
        </p:spPr>
        <p:txBody>
          <a:bodyPr/>
          <a:lstStyle/>
          <a:p>
            <a:r>
              <a:rPr lang="en-US" altLang="en-US"/>
              <a:t>Integer Literals</a:t>
            </a:r>
          </a:p>
        </p:txBody>
      </p:sp>
      <p:sp>
        <p:nvSpPr>
          <p:cNvPr id="39940" name="Rectangle 3">
            <a:extLst>
              <a:ext uri="{FF2B5EF4-FFF2-40B4-BE49-F238E27FC236}">
                <a16:creationId xmlns:a16="http://schemas.microsoft.com/office/drawing/2014/main" id="{C4D24A1B-666F-435F-B302-660719A21200}"/>
              </a:ext>
            </a:extLst>
          </p:cNvPr>
          <p:cNvSpPr>
            <a:spLocks noGrp="1" noChangeArrowheads="1"/>
          </p:cNvSpPr>
          <p:nvPr>
            <p:ph type="body" idx="1"/>
          </p:nvPr>
        </p:nvSpPr>
        <p:spPr>
          <a:xfrm>
            <a:off x="228600" y="914400"/>
            <a:ext cx="8610600" cy="5715000"/>
          </a:xfrm>
          <a:noFill/>
        </p:spPr>
        <p:txBody>
          <a:bodyPr/>
          <a:lstStyle/>
          <a:p>
            <a:pPr marL="0" indent="0" algn="just">
              <a:spcAft>
                <a:spcPct val="25000"/>
              </a:spcAft>
              <a:buFont typeface="Monotype Sorts" pitchFamily="2" charset="2"/>
              <a:buNone/>
            </a:pPr>
            <a:r>
              <a:rPr lang="en-US" altLang="en-US" sz="280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a:t>
            </a:r>
            <a:r>
              <a:rPr lang="en-US" altLang="en-US" sz="2800" u="sng">
                <a:cs typeface="Times New Roman" panose="02020603050405020304" pitchFamily="18" charset="0"/>
              </a:rPr>
              <a:t>byte b = 1000</a:t>
            </a:r>
            <a:r>
              <a:rPr lang="en-US" altLang="en-US" sz="2800">
                <a:cs typeface="Times New Roman" panose="02020603050405020304" pitchFamily="18" charset="0"/>
              </a:rPr>
              <a:t> would cause a compilation error, because 1000 cannot be stored in a variable of the </a:t>
            </a:r>
            <a:r>
              <a:rPr lang="en-US" altLang="en-US" sz="2800" u="sng">
                <a:cs typeface="Times New Roman" panose="02020603050405020304" pitchFamily="18" charset="0"/>
              </a:rPr>
              <a:t>byte</a:t>
            </a:r>
            <a:r>
              <a:rPr lang="en-US" altLang="en-US" sz="2800">
                <a:cs typeface="Times New Roman" panose="02020603050405020304" pitchFamily="18" charset="0"/>
              </a:rPr>
              <a:t> type.</a:t>
            </a:r>
          </a:p>
          <a:p>
            <a:pPr marL="0" indent="0" algn="just">
              <a:spcAft>
                <a:spcPct val="25000"/>
              </a:spcAft>
              <a:buFont typeface="Monotype Sorts" pitchFamily="2" charset="2"/>
              <a:buNone/>
            </a:pPr>
            <a:r>
              <a:rPr lang="en-US" altLang="en-US" sz="2800">
                <a:cs typeface="Times New Roman" panose="02020603050405020304" pitchFamily="18" charset="0"/>
              </a:rPr>
              <a:t>An integer literal is assumed to be of the </a:t>
            </a:r>
            <a:r>
              <a:rPr lang="en-US" altLang="en-US" sz="2800" u="sng">
                <a:cs typeface="Times New Roman" panose="02020603050405020304" pitchFamily="18" charset="0"/>
              </a:rPr>
              <a:t>int</a:t>
            </a:r>
            <a:r>
              <a:rPr lang="en-US" altLang="en-US" sz="2800">
                <a:cs typeface="Times New Roman" panose="02020603050405020304" pitchFamily="18" charset="0"/>
              </a:rPr>
              <a:t> type, whose value is between -2</a:t>
            </a:r>
            <a:r>
              <a:rPr lang="en-US" altLang="en-US" sz="2800" baseline="30000">
                <a:cs typeface="Times New Roman" panose="02020603050405020304" pitchFamily="18" charset="0"/>
              </a:rPr>
              <a:t>31</a:t>
            </a:r>
            <a:r>
              <a:rPr lang="en-US" altLang="en-US" sz="2800">
                <a:cs typeface="Times New Roman" panose="02020603050405020304" pitchFamily="18" charset="0"/>
              </a:rPr>
              <a:t> (-2147483648) to 2</a:t>
            </a:r>
            <a:r>
              <a:rPr lang="en-US" altLang="en-US" sz="2800" baseline="30000">
                <a:cs typeface="Times New Roman" panose="02020603050405020304" pitchFamily="18" charset="0"/>
              </a:rPr>
              <a:t>31</a:t>
            </a:r>
            <a:r>
              <a:rPr lang="en-US" altLang="en-US" sz="2800">
                <a:cs typeface="Times New Roman" panose="02020603050405020304" pitchFamily="18" charset="0"/>
              </a:rPr>
              <a:t>–1 (2147483647). To denote an integer literal of the </a:t>
            </a:r>
            <a:r>
              <a:rPr lang="en-US" altLang="en-US" sz="2800" u="sng">
                <a:cs typeface="Times New Roman" panose="02020603050405020304" pitchFamily="18" charset="0"/>
              </a:rPr>
              <a:t>long</a:t>
            </a:r>
            <a:r>
              <a:rPr lang="en-US" altLang="en-US" sz="2800">
                <a:cs typeface="Times New Roman" panose="02020603050405020304" pitchFamily="18" charset="0"/>
              </a:rPr>
              <a:t> type, append it with the letter </a:t>
            </a:r>
            <a:r>
              <a:rPr lang="en-US" altLang="en-US" sz="2800" u="sng">
                <a:cs typeface="Times New Roman" panose="02020603050405020304" pitchFamily="18" charset="0"/>
              </a:rPr>
              <a:t>L</a:t>
            </a:r>
            <a:r>
              <a:rPr lang="en-US" altLang="en-US" sz="2800">
                <a:cs typeface="Times New Roman" panose="02020603050405020304" pitchFamily="18" charset="0"/>
              </a:rPr>
              <a:t> or </a:t>
            </a:r>
            <a:r>
              <a:rPr lang="en-US" altLang="en-US" sz="2800" u="sng">
                <a:cs typeface="Times New Roman" panose="02020603050405020304" pitchFamily="18" charset="0"/>
              </a:rPr>
              <a:t>l</a:t>
            </a:r>
            <a:r>
              <a:rPr lang="en-US" altLang="en-US" sz="2800">
                <a:cs typeface="Times New Roman" panose="02020603050405020304" pitchFamily="18" charset="0"/>
              </a:rPr>
              <a:t>. L is preferred because l (lowercase L) can easily be confused with 1 (the digit one).</a:t>
            </a:r>
            <a:r>
              <a:rPr lang="en-US" altLang="en-US" sz="2600">
                <a:cs typeface="Times New Roman" panose="02020603050405020304" pitchFamily="18" charset="0"/>
              </a:rPr>
              <a: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21496ED4-5E45-4604-95F3-D4FC505A6D5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C2201AB-9DE9-4011-B37C-6129A148FF0B}" type="slidenum">
              <a:rPr lang="en-US" altLang="en-US" sz="1400"/>
              <a:pPr/>
              <a:t>26</a:t>
            </a:fld>
            <a:endParaRPr lang="en-US" altLang="en-US" sz="1400"/>
          </a:p>
        </p:txBody>
      </p:sp>
      <p:sp>
        <p:nvSpPr>
          <p:cNvPr id="40963" name="Rectangle 2">
            <a:extLst>
              <a:ext uri="{FF2B5EF4-FFF2-40B4-BE49-F238E27FC236}">
                <a16:creationId xmlns:a16="http://schemas.microsoft.com/office/drawing/2014/main" id="{8C0ED3DB-570F-4DB3-8E40-D2A26DF31FD0}"/>
              </a:ext>
            </a:extLst>
          </p:cNvPr>
          <p:cNvSpPr>
            <a:spLocks noGrp="1" noChangeArrowheads="1"/>
          </p:cNvSpPr>
          <p:nvPr>
            <p:ph type="title"/>
          </p:nvPr>
        </p:nvSpPr>
        <p:spPr>
          <a:xfrm>
            <a:off x="685800" y="152400"/>
            <a:ext cx="7772400" cy="762000"/>
          </a:xfrm>
          <a:noFill/>
        </p:spPr>
        <p:txBody>
          <a:bodyPr/>
          <a:lstStyle/>
          <a:p>
            <a:r>
              <a:rPr lang="en-US" altLang="en-US"/>
              <a:t>Floating-Point Literals</a:t>
            </a:r>
          </a:p>
        </p:txBody>
      </p:sp>
      <p:sp>
        <p:nvSpPr>
          <p:cNvPr id="40964" name="Rectangle 3">
            <a:extLst>
              <a:ext uri="{FF2B5EF4-FFF2-40B4-BE49-F238E27FC236}">
                <a16:creationId xmlns:a16="http://schemas.microsoft.com/office/drawing/2014/main" id="{C62C205F-6DEF-4C43-A28D-8B88052DB37A}"/>
              </a:ext>
            </a:extLst>
          </p:cNvPr>
          <p:cNvSpPr>
            <a:spLocks noGrp="1" noChangeArrowheads="1"/>
          </p:cNvSpPr>
          <p:nvPr>
            <p:ph type="body" idx="1"/>
          </p:nvPr>
        </p:nvSpPr>
        <p:spPr>
          <a:xfrm>
            <a:off x="228600" y="990600"/>
            <a:ext cx="8610600" cy="5486400"/>
          </a:xfrm>
          <a:noFill/>
        </p:spPr>
        <p:txBody>
          <a:bodyPr/>
          <a:lstStyle/>
          <a:p>
            <a:pPr marL="0" indent="0" algn="just">
              <a:spcAft>
                <a:spcPct val="25000"/>
              </a:spcAft>
              <a:buFont typeface="Monotype Sorts" pitchFamily="2" charset="2"/>
              <a:buNone/>
            </a:pPr>
            <a:r>
              <a:rPr lang="en-US" altLang="en-US">
                <a:cs typeface="Times New Roman" panose="02020603050405020304" pitchFamily="18" charset="0"/>
              </a:rPr>
              <a:t>Floating-point literals are written with a decimal point. By default, a floating-point literal is treated as a </a:t>
            </a:r>
            <a:r>
              <a:rPr lang="en-US" altLang="en-US" u="sng">
                <a:cs typeface="Times New Roman" panose="02020603050405020304" pitchFamily="18" charset="0"/>
              </a:rPr>
              <a:t>double</a:t>
            </a:r>
            <a:r>
              <a:rPr lang="en-US" altLang="en-US">
                <a:cs typeface="Times New Roman" panose="02020603050405020304" pitchFamily="18" charset="0"/>
              </a:rPr>
              <a:t> type value. For example, 5.0 is considered a </a:t>
            </a:r>
            <a:r>
              <a:rPr lang="en-US" altLang="en-US" u="sng">
                <a:cs typeface="Times New Roman" panose="02020603050405020304" pitchFamily="18" charset="0"/>
              </a:rPr>
              <a:t>double</a:t>
            </a:r>
            <a:r>
              <a:rPr lang="en-US" altLang="en-US">
                <a:cs typeface="Times New Roman" panose="02020603050405020304" pitchFamily="18" charset="0"/>
              </a:rPr>
              <a:t> value, not a </a:t>
            </a:r>
            <a:r>
              <a:rPr lang="en-US" altLang="en-US" u="sng">
                <a:cs typeface="Times New Roman" panose="02020603050405020304" pitchFamily="18" charset="0"/>
              </a:rPr>
              <a:t>float</a:t>
            </a:r>
            <a:r>
              <a:rPr lang="en-US" altLang="en-US">
                <a:cs typeface="Times New Roman" panose="02020603050405020304" pitchFamily="18" charset="0"/>
              </a:rPr>
              <a:t> value. </a:t>
            </a:r>
          </a:p>
          <a:p>
            <a:pPr marL="0" indent="0" algn="just">
              <a:spcAft>
                <a:spcPct val="25000"/>
              </a:spcAft>
              <a:buFont typeface="Monotype Sorts" pitchFamily="2" charset="2"/>
              <a:buNone/>
            </a:pPr>
            <a:r>
              <a:rPr lang="en-US" altLang="en-US">
                <a:cs typeface="Times New Roman" panose="02020603050405020304" pitchFamily="18" charset="0"/>
              </a:rPr>
              <a:t>You can make a number a </a:t>
            </a:r>
            <a:r>
              <a:rPr lang="en-US" altLang="en-US" u="sng">
                <a:cs typeface="Times New Roman" panose="02020603050405020304" pitchFamily="18" charset="0"/>
              </a:rPr>
              <a:t>float</a:t>
            </a:r>
            <a:r>
              <a:rPr lang="en-US" altLang="en-US">
                <a:cs typeface="Times New Roman" panose="02020603050405020304" pitchFamily="18" charset="0"/>
              </a:rPr>
              <a:t> by appending the letter </a:t>
            </a:r>
            <a:r>
              <a:rPr lang="en-US" altLang="en-US" u="sng">
                <a:cs typeface="Times New Roman" panose="02020603050405020304" pitchFamily="18" charset="0"/>
              </a:rPr>
              <a:t>f</a:t>
            </a:r>
            <a:r>
              <a:rPr lang="en-US" altLang="en-US">
                <a:cs typeface="Times New Roman" panose="02020603050405020304" pitchFamily="18" charset="0"/>
              </a:rPr>
              <a:t> or </a:t>
            </a:r>
            <a:r>
              <a:rPr lang="en-US" altLang="en-US" u="sng">
                <a:cs typeface="Times New Roman" panose="02020603050405020304" pitchFamily="18" charset="0"/>
              </a:rPr>
              <a:t>F</a:t>
            </a:r>
            <a:r>
              <a:rPr lang="en-US" altLang="en-US">
                <a:cs typeface="Times New Roman" panose="02020603050405020304" pitchFamily="18" charset="0"/>
              </a:rPr>
              <a:t>, and make a number a </a:t>
            </a:r>
            <a:r>
              <a:rPr lang="en-US" altLang="en-US" u="sng">
                <a:cs typeface="Times New Roman" panose="02020603050405020304" pitchFamily="18" charset="0"/>
              </a:rPr>
              <a:t>double</a:t>
            </a:r>
            <a:r>
              <a:rPr lang="en-US" altLang="en-US">
                <a:cs typeface="Times New Roman" panose="02020603050405020304" pitchFamily="18" charset="0"/>
              </a:rPr>
              <a:t> by appending the letter </a:t>
            </a:r>
            <a:r>
              <a:rPr lang="en-US" altLang="en-US" u="sng">
                <a:cs typeface="Times New Roman" panose="02020603050405020304" pitchFamily="18" charset="0"/>
              </a:rPr>
              <a:t>d</a:t>
            </a:r>
            <a:r>
              <a:rPr lang="en-US" altLang="en-US">
                <a:cs typeface="Times New Roman" panose="02020603050405020304" pitchFamily="18" charset="0"/>
              </a:rPr>
              <a:t> or </a:t>
            </a:r>
            <a:r>
              <a:rPr lang="en-US" altLang="en-US" u="sng">
                <a:cs typeface="Times New Roman" panose="02020603050405020304" pitchFamily="18" charset="0"/>
              </a:rPr>
              <a:t>D</a:t>
            </a:r>
            <a:r>
              <a:rPr lang="en-US" altLang="en-US">
                <a:cs typeface="Times New Roman" panose="02020603050405020304" pitchFamily="18" charset="0"/>
              </a:rPr>
              <a:t>. </a:t>
            </a:r>
          </a:p>
          <a:p>
            <a:pPr marL="0" indent="0" algn="just">
              <a:spcAft>
                <a:spcPct val="25000"/>
              </a:spcAft>
              <a:buFont typeface="Monotype Sorts" pitchFamily="2" charset="2"/>
              <a:buNone/>
            </a:pPr>
            <a:r>
              <a:rPr lang="en-US" altLang="en-US">
                <a:cs typeface="Times New Roman" panose="02020603050405020304" pitchFamily="18" charset="0"/>
              </a:rPr>
              <a:t>For example, you can use </a:t>
            </a:r>
            <a:r>
              <a:rPr lang="en-US" altLang="en-US" u="sng">
                <a:cs typeface="Times New Roman" panose="02020603050405020304" pitchFamily="18" charset="0"/>
              </a:rPr>
              <a:t>100.2f</a:t>
            </a:r>
            <a:r>
              <a:rPr lang="en-US" altLang="en-US">
                <a:cs typeface="Times New Roman" panose="02020603050405020304" pitchFamily="18" charset="0"/>
              </a:rPr>
              <a:t> or </a:t>
            </a:r>
            <a:r>
              <a:rPr lang="en-US" altLang="en-US" u="sng">
                <a:cs typeface="Times New Roman" panose="02020603050405020304" pitchFamily="18" charset="0"/>
              </a:rPr>
              <a:t>100.2F</a:t>
            </a:r>
            <a:r>
              <a:rPr lang="en-US" altLang="en-US">
                <a:cs typeface="Times New Roman" panose="02020603050405020304" pitchFamily="18" charset="0"/>
              </a:rPr>
              <a:t> for a </a:t>
            </a:r>
            <a:r>
              <a:rPr lang="en-US" altLang="en-US" u="sng">
                <a:cs typeface="Times New Roman" panose="02020603050405020304" pitchFamily="18" charset="0"/>
              </a:rPr>
              <a:t>float</a:t>
            </a:r>
            <a:r>
              <a:rPr lang="en-US" altLang="en-US">
                <a:cs typeface="Times New Roman" panose="02020603050405020304" pitchFamily="18" charset="0"/>
              </a:rPr>
              <a:t> number, and </a:t>
            </a:r>
            <a:r>
              <a:rPr lang="en-US" altLang="en-US" u="sng">
                <a:cs typeface="Times New Roman" panose="02020603050405020304" pitchFamily="18" charset="0"/>
              </a:rPr>
              <a:t>100.2d</a:t>
            </a:r>
            <a:r>
              <a:rPr lang="en-US" altLang="en-US">
                <a:cs typeface="Times New Roman" panose="02020603050405020304" pitchFamily="18" charset="0"/>
              </a:rPr>
              <a:t> or </a:t>
            </a:r>
            <a:r>
              <a:rPr lang="en-US" altLang="en-US" u="sng">
                <a:cs typeface="Times New Roman" panose="02020603050405020304" pitchFamily="18" charset="0"/>
              </a:rPr>
              <a:t>100.2D</a:t>
            </a:r>
            <a:r>
              <a:rPr lang="en-US" altLang="en-US">
                <a:cs typeface="Times New Roman" panose="02020603050405020304" pitchFamily="18" charset="0"/>
              </a:rPr>
              <a:t> for a </a:t>
            </a:r>
            <a:r>
              <a:rPr lang="en-US" altLang="en-US" u="sng">
                <a:cs typeface="Times New Roman" panose="02020603050405020304" pitchFamily="18" charset="0"/>
              </a:rPr>
              <a:t>double</a:t>
            </a:r>
            <a:r>
              <a:rPr lang="en-US" altLang="en-US">
                <a:cs typeface="Times New Roman" panose="02020603050405020304" pitchFamily="18" charset="0"/>
              </a:rPr>
              <a:t> number.</a:t>
            </a:r>
            <a:r>
              <a:rPr lang="en-US" altLang="en-US">
                <a:latin typeface="Courier" charset="0"/>
                <a:cs typeface="Times New Roman" panose="02020603050405020304" pitchFamily="18" charset="0"/>
              </a:rPr>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73F7E584-4FA3-46DC-81B6-DC25A5167B3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61CAD0F-81AE-4E0C-8A30-08D89F36384F}" type="slidenum">
              <a:rPr lang="en-US" altLang="en-US" sz="1400"/>
              <a:pPr/>
              <a:t>27</a:t>
            </a:fld>
            <a:endParaRPr lang="en-US" altLang="en-US" sz="1400"/>
          </a:p>
        </p:txBody>
      </p:sp>
      <p:sp>
        <p:nvSpPr>
          <p:cNvPr id="41987" name="Rectangle 2">
            <a:extLst>
              <a:ext uri="{FF2B5EF4-FFF2-40B4-BE49-F238E27FC236}">
                <a16:creationId xmlns:a16="http://schemas.microsoft.com/office/drawing/2014/main" id="{64EEB072-51EB-4C81-AC98-51BA073268C2}"/>
              </a:ext>
            </a:extLst>
          </p:cNvPr>
          <p:cNvSpPr>
            <a:spLocks noGrp="1" noChangeArrowheads="1"/>
          </p:cNvSpPr>
          <p:nvPr>
            <p:ph type="title"/>
          </p:nvPr>
        </p:nvSpPr>
        <p:spPr>
          <a:xfrm>
            <a:off x="685800" y="0"/>
            <a:ext cx="7772400" cy="1428750"/>
          </a:xfrm>
          <a:noFill/>
        </p:spPr>
        <p:txBody>
          <a:bodyPr/>
          <a:lstStyle/>
          <a:p>
            <a:r>
              <a:rPr lang="en-US" altLang="en-US"/>
              <a:t>Scientific Notation</a:t>
            </a:r>
          </a:p>
        </p:txBody>
      </p:sp>
      <p:sp>
        <p:nvSpPr>
          <p:cNvPr id="41988" name="Rectangle 3">
            <a:extLst>
              <a:ext uri="{FF2B5EF4-FFF2-40B4-BE49-F238E27FC236}">
                <a16:creationId xmlns:a16="http://schemas.microsoft.com/office/drawing/2014/main" id="{4FDDF73C-36B4-40D6-9E90-1057F9CB4CE4}"/>
              </a:ext>
            </a:extLst>
          </p:cNvPr>
          <p:cNvSpPr>
            <a:spLocks noGrp="1" noChangeArrowheads="1"/>
          </p:cNvSpPr>
          <p:nvPr>
            <p:ph type="body" idx="1"/>
          </p:nvPr>
        </p:nvSpPr>
        <p:spPr>
          <a:xfrm>
            <a:off x="685800" y="1371600"/>
            <a:ext cx="8039100" cy="4114800"/>
          </a:xfrm>
          <a:noFill/>
        </p:spPr>
        <p:txBody>
          <a:bodyPr/>
          <a:lstStyle/>
          <a:p>
            <a:pPr marL="0" indent="0" algn="just">
              <a:spcAft>
                <a:spcPct val="25000"/>
              </a:spcAft>
              <a:buFont typeface="Monotype Sorts" pitchFamily="2" charset="2"/>
              <a:buNone/>
            </a:pPr>
            <a:r>
              <a:rPr lang="en-US" altLang="en-US" sz="3000">
                <a:cs typeface="Times New Roman" panose="02020603050405020304" pitchFamily="18" charset="0"/>
              </a:rPr>
              <a:t>Floating-point literals can also be specified in scientific notation, for example, 1.23456e+2, same as 1.23456e2, is equivalent to 123.456, and 1.23456e-2 is equivalent to 0.0123456. </a:t>
            </a:r>
          </a:p>
          <a:p>
            <a:pPr marL="0" indent="0" algn="just">
              <a:spcAft>
                <a:spcPct val="25000"/>
              </a:spcAft>
              <a:buFont typeface="Monotype Sorts" pitchFamily="2" charset="2"/>
              <a:buNone/>
            </a:pPr>
            <a:r>
              <a:rPr lang="en-US" altLang="en-US" sz="3000">
                <a:cs typeface="Times New Roman" panose="02020603050405020304" pitchFamily="18" charset="0"/>
              </a:rPr>
              <a:t>E (or e) represents an </a:t>
            </a:r>
            <a:r>
              <a:rPr lang="en-US" altLang="en-US" sz="3000" b="1">
                <a:cs typeface="Times New Roman" panose="02020603050405020304" pitchFamily="18" charset="0"/>
              </a:rPr>
              <a:t>exponent</a:t>
            </a:r>
            <a:r>
              <a:rPr lang="en-US" altLang="en-US" sz="3000">
                <a:cs typeface="Times New Roman" panose="02020603050405020304" pitchFamily="18" charset="0"/>
              </a:rPr>
              <a:t> and it can be either in lowercase or uppercase. </a:t>
            </a:r>
          </a:p>
          <a:p>
            <a:pPr marL="0" indent="0">
              <a:spcAft>
                <a:spcPct val="25000"/>
              </a:spcAft>
              <a:buFont typeface="Monotype Sorts" pitchFamily="2" charset="2"/>
              <a:buNone/>
            </a:pPr>
            <a:r>
              <a:rPr lang="en-US" altLang="en-US" sz="3000">
                <a:cs typeface="Times New Roman" panose="02020603050405020304" pitchFamily="18" charset="0"/>
              </a:rPr>
              <a:t>1.23456</a:t>
            </a:r>
            <a:r>
              <a:rPr lang="en-US" altLang="en-US" sz="3000" b="1">
                <a:cs typeface="Times New Roman" panose="02020603050405020304" pitchFamily="18" charset="0"/>
              </a:rPr>
              <a:t>e</a:t>
            </a:r>
            <a:r>
              <a:rPr lang="en-US" altLang="en-US" sz="3000">
                <a:cs typeface="Times New Roman" panose="02020603050405020304" pitchFamily="18" charset="0"/>
              </a:rPr>
              <a:t>2, is equivalent to 1.23456 x 10²=123.456</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a:extLst>
              <a:ext uri="{FF2B5EF4-FFF2-40B4-BE49-F238E27FC236}">
                <a16:creationId xmlns:a16="http://schemas.microsoft.com/office/drawing/2014/main" id="{DAE589CA-BA09-4DBD-9403-7ED0939044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23D4DE4-813D-4926-B03F-2AA2AF292851}" type="slidenum">
              <a:rPr lang="en-US" altLang="en-US" sz="1400"/>
              <a:pPr/>
              <a:t>28</a:t>
            </a:fld>
            <a:endParaRPr lang="en-US" altLang="en-US" sz="1400"/>
          </a:p>
        </p:txBody>
      </p:sp>
      <p:sp>
        <p:nvSpPr>
          <p:cNvPr id="4100" name="Rectangle 2">
            <a:extLst>
              <a:ext uri="{FF2B5EF4-FFF2-40B4-BE49-F238E27FC236}">
                <a16:creationId xmlns:a16="http://schemas.microsoft.com/office/drawing/2014/main" id="{1449156E-09C6-476D-96A4-C41D017BE2A8}"/>
              </a:ext>
            </a:extLst>
          </p:cNvPr>
          <p:cNvSpPr>
            <a:spLocks noGrp="1" noChangeArrowheads="1"/>
          </p:cNvSpPr>
          <p:nvPr>
            <p:ph type="title"/>
          </p:nvPr>
        </p:nvSpPr>
        <p:spPr>
          <a:xfrm>
            <a:off x="685800" y="0"/>
            <a:ext cx="7772400" cy="1428750"/>
          </a:xfrm>
          <a:noFill/>
        </p:spPr>
        <p:txBody>
          <a:bodyPr/>
          <a:lstStyle/>
          <a:p>
            <a:r>
              <a:rPr lang="en-US" altLang="en-US"/>
              <a:t>Arithmetic Expressions</a:t>
            </a:r>
          </a:p>
        </p:txBody>
      </p:sp>
      <p:sp>
        <p:nvSpPr>
          <p:cNvPr id="4101" name="Rectangle 5">
            <a:extLst>
              <a:ext uri="{FF2B5EF4-FFF2-40B4-BE49-F238E27FC236}">
                <a16:creationId xmlns:a16="http://schemas.microsoft.com/office/drawing/2014/main" id="{2F2F148D-F389-4C6E-B3A6-36F14AF08F63}"/>
              </a:ext>
            </a:extLst>
          </p:cNvPr>
          <p:cNvSpPr>
            <a:spLocks noChangeArrowheads="1"/>
          </p:cNvSpPr>
          <p:nvPr/>
        </p:nvSpPr>
        <p:spPr bwMode="auto">
          <a:xfrm>
            <a:off x="32194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4098" name="Object 4">
            <a:extLst>
              <a:ext uri="{FF2B5EF4-FFF2-40B4-BE49-F238E27FC236}">
                <a16:creationId xmlns:a16="http://schemas.microsoft.com/office/drawing/2014/main" id="{25C6EC2E-9688-4124-B1C4-DADAE133CA4E}"/>
              </a:ext>
            </a:extLst>
          </p:cNvPr>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name="Equation" r:id="rId2" imgW="2666880" imgH="419040" progId="Equation.3">
                  <p:embed/>
                </p:oleObj>
              </mc:Choice>
              <mc:Fallback>
                <p:oleObj name="Equation" r:id="rId2" imgW="2666880" imgH="4190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solidFill>
                        <a:schemeClr val="tx1"/>
                      </a:solidFill>
                      <a:ln w="9525">
                        <a:solidFill>
                          <a:schemeClr val="tx1"/>
                        </a:solidFill>
                        <a:miter lim="800000"/>
                        <a:headEnd/>
                        <a:tailEnd/>
                      </a:ln>
                    </p:spPr>
                  </p:pic>
                </p:oleObj>
              </mc:Fallback>
            </mc:AlternateContent>
          </a:graphicData>
        </a:graphic>
      </p:graphicFrame>
      <p:sp>
        <p:nvSpPr>
          <p:cNvPr id="4102" name="Text Box 6">
            <a:extLst>
              <a:ext uri="{FF2B5EF4-FFF2-40B4-BE49-F238E27FC236}">
                <a16:creationId xmlns:a16="http://schemas.microsoft.com/office/drawing/2014/main" id="{DD103798-3CB0-4F01-BFF3-83A54D4BE145}"/>
              </a:ext>
            </a:extLst>
          </p:cNvPr>
          <p:cNvSpPr txBox="1">
            <a:spLocks noChangeArrowheads="1"/>
          </p:cNvSpPr>
          <p:nvPr/>
        </p:nvSpPr>
        <p:spPr bwMode="auto">
          <a:xfrm>
            <a:off x="533400" y="2857500"/>
            <a:ext cx="7924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is translated to</a:t>
            </a:r>
          </a:p>
          <a:p>
            <a:pPr>
              <a:spcBef>
                <a:spcPct val="50000"/>
              </a:spcBef>
            </a:pPr>
            <a:r>
              <a:rPr lang="en-US" altLang="en-US" sz="2800">
                <a:cs typeface="Times New Roman" panose="02020603050405020304" pitchFamily="18" charset="0"/>
              </a:rPr>
              <a:t>(3+4*x)/5 – 10*(y-5)*(a+b+c)/x + 9*(4/x + (9+x)/y)</a:t>
            </a:r>
          </a:p>
          <a:p>
            <a:pPr>
              <a:spcBef>
                <a:spcPct val="50000"/>
              </a:spcBef>
            </a:pPr>
            <a:endParaRPr lang="en-US" altLang="en-US" sz="2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a:extLst>
              <a:ext uri="{FF2B5EF4-FFF2-40B4-BE49-F238E27FC236}">
                <a16:creationId xmlns:a16="http://schemas.microsoft.com/office/drawing/2014/main" id="{23D1A005-24F0-4E28-B5BD-C7EA87CE788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711720F-76BC-4DF5-8F39-5476F59A235F}" type="slidenum">
              <a:rPr lang="en-US" altLang="en-US" sz="1400"/>
              <a:pPr/>
              <a:t>29</a:t>
            </a:fld>
            <a:endParaRPr lang="en-US" altLang="en-US" sz="1400"/>
          </a:p>
        </p:txBody>
      </p:sp>
      <p:sp>
        <p:nvSpPr>
          <p:cNvPr id="5124" name="Rectangle 2">
            <a:extLst>
              <a:ext uri="{FF2B5EF4-FFF2-40B4-BE49-F238E27FC236}">
                <a16:creationId xmlns:a16="http://schemas.microsoft.com/office/drawing/2014/main" id="{9866EC3F-B0E8-4B8E-B16B-B4AA2424F337}"/>
              </a:ext>
            </a:extLst>
          </p:cNvPr>
          <p:cNvSpPr>
            <a:spLocks noGrp="1" noChangeArrowheads="1"/>
          </p:cNvSpPr>
          <p:nvPr>
            <p:ph type="title"/>
          </p:nvPr>
        </p:nvSpPr>
        <p:spPr>
          <a:xfrm>
            <a:off x="685800" y="0"/>
            <a:ext cx="7772400" cy="1428750"/>
          </a:xfrm>
          <a:noFill/>
        </p:spPr>
        <p:txBody>
          <a:bodyPr/>
          <a:lstStyle/>
          <a:p>
            <a:r>
              <a:rPr lang="en-US" altLang="en-US"/>
              <a:t>How to Evaluate an Expression</a:t>
            </a:r>
          </a:p>
        </p:txBody>
      </p:sp>
      <p:sp>
        <p:nvSpPr>
          <p:cNvPr id="5125" name="Rectangle 3">
            <a:extLst>
              <a:ext uri="{FF2B5EF4-FFF2-40B4-BE49-F238E27FC236}">
                <a16:creationId xmlns:a16="http://schemas.microsoft.com/office/drawing/2014/main" id="{BB3D2F48-7D67-48C3-ADB1-D296D01DA757}"/>
              </a:ext>
            </a:extLst>
          </p:cNvPr>
          <p:cNvSpPr>
            <a:spLocks noChangeArrowheads="1"/>
          </p:cNvSpPr>
          <p:nvPr/>
        </p:nvSpPr>
        <p:spPr bwMode="auto">
          <a:xfrm>
            <a:off x="32194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126" name="Text Box 5">
            <a:extLst>
              <a:ext uri="{FF2B5EF4-FFF2-40B4-BE49-F238E27FC236}">
                <a16:creationId xmlns:a16="http://schemas.microsoft.com/office/drawing/2014/main" id="{3755A88B-6AA6-4614-9764-35D6114E6702}"/>
              </a:ext>
            </a:extLst>
          </p:cNvPr>
          <p:cNvSpPr txBox="1">
            <a:spLocks noChangeArrowheads="1"/>
          </p:cNvSpPr>
          <p:nvPr/>
        </p:nvSpPr>
        <p:spPr bwMode="auto">
          <a:xfrm>
            <a:off x="304800" y="1123950"/>
            <a:ext cx="8839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3200"/>
              <a:t>Though Java has its own way to evaluate an expression behind the scene, the result of a Java expression and its corresponding arithmetic expression are the same. Therefore, you can safely apply the arithmetic rule for evaluating a Java expression. </a:t>
            </a:r>
          </a:p>
        </p:txBody>
      </p:sp>
      <p:sp>
        <p:nvSpPr>
          <p:cNvPr id="5127" name="Rectangle 7">
            <a:extLst>
              <a:ext uri="{FF2B5EF4-FFF2-40B4-BE49-F238E27FC236}">
                <a16:creationId xmlns:a16="http://schemas.microsoft.com/office/drawing/2014/main" id="{6B7440F9-6DB8-4F6A-8CB8-3325718B3F4B}"/>
              </a:ext>
            </a:extLst>
          </p:cNvPr>
          <p:cNvSpPr>
            <a:spLocks noChangeArrowheads="1"/>
          </p:cNvSpPr>
          <p:nvPr/>
        </p:nvSpPr>
        <p:spPr bwMode="auto">
          <a:xfrm>
            <a:off x="0" y="2522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5122" name="Object 6">
            <a:extLst>
              <a:ext uri="{FF2B5EF4-FFF2-40B4-BE49-F238E27FC236}">
                <a16:creationId xmlns:a16="http://schemas.microsoft.com/office/drawing/2014/main" id="{B4A6E21E-871B-4158-B513-E9C9932EB463}"/>
              </a:ext>
            </a:extLst>
          </p:cNvPr>
          <p:cNvGraphicFramePr>
            <a:graphicFrameLocks noChangeAspect="1"/>
          </p:cNvGraphicFramePr>
          <p:nvPr/>
        </p:nvGraphicFramePr>
        <p:xfrm>
          <a:off x="4187825" y="3732213"/>
          <a:ext cx="4546600" cy="2738437"/>
        </p:xfrm>
        <a:graphic>
          <a:graphicData uri="http://schemas.openxmlformats.org/presentationml/2006/ole">
            <mc:AlternateContent xmlns:mc="http://schemas.openxmlformats.org/markup-compatibility/2006">
              <mc:Choice xmlns:v="urn:schemas-microsoft-com:vml" Requires="v">
                <p:oleObj name="Picture" r:id="rId2" imgW="3383280" imgH="2033016" progId="Word.Picture.8">
                  <p:embed/>
                </p:oleObj>
              </mc:Choice>
              <mc:Fallback>
                <p:oleObj name="Picture" r:id="rId2" imgW="3383280" imgH="2033016"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825" y="3732213"/>
                        <a:ext cx="4546600" cy="2738437"/>
                      </a:xfrm>
                      <a:prstGeom prst="rect">
                        <a:avLst/>
                      </a:prstGeom>
                      <a:solidFill>
                        <a:schemeClr val="tx1"/>
                      </a:solidFill>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1BDB4780-C522-4ECC-AA4D-2228E49D57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F11719B-4BED-4211-A695-5A4B1AABDDC0}" type="slidenum">
              <a:rPr lang="en-US" altLang="en-US" sz="1400"/>
              <a:pPr/>
              <a:t>3</a:t>
            </a:fld>
            <a:endParaRPr lang="en-US" altLang="en-US" sz="1400"/>
          </a:p>
        </p:txBody>
      </p:sp>
      <p:sp>
        <p:nvSpPr>
          <p:cNvPr id="20483" name="Rectangle 2">
            <a:extLst>
              <a:ext uri="{FF2B5EF4-FFF2-40B4-BE49-F238E27FC236}">
                <a16:creationId xmlns:a16="http://schemas.microsoft.com/office/drawing/2014/main" id="{7D98B442-97FB-4052-9704-8A666130DBFE}"/>
              </a:ext>
            </a:extLst>
          </p:cNvPr>
          <p:cNvSpPr>
            <a:spLocks noGrp="1" noChangeArrowheads="1"/>
          </p:cNvSpPr>
          <p:nvPr>
            <p:ph type="title"/>
          </p:nvPr>
        </p:nvSpPr>
        <p:spPr>
          <a:xfrm>
            <a:off x="457200" y="228600"/>
            <a:ext cx="8458200" cy="381000"/>
          </a:xfrm>
          <a:noFill/>
        </p:spPr>
        <p:txBody>
          <a:bodyPr/>
          <a:lstStyle/>
          <a:p>
            <a:r>
              <a:rPr lang="en-US" altLang="en-US" sz="3600"/>
              <a:t>Objectives</a:t>
            </a:r>
          </a:p>
        </p:txBody>
      </p:sp>
      <p:sp>
        <p:nvSpPr>
          <p:cNvPr id="20484" name="Rectangle 3">
            <a:extLst>
              <a:ext uri="{FF2B5EF4-FFF2-40B4-BE49-F238E27FC236}">
                <a16:creationId xmlns:a16="http://schemas.microsoft.com/office/drawing/2014/main" id="{22565E68-5C85-43F2-8B43-2503806B7624}"/>
              </a:ext>
            </a:extLst>
          </p:cNvPr>
          <p:cNvSpPr>
            <a:spLocks noGrp="1" noChangeArrowheads="1"/>
          </p:cNvSpPr>
          <p:nvPr>
            <p:ph type="body" idx="1"/>
          </p:nvPr>
        </p:nvSpPr>
        <p:spPr>
          <a:xfrm>
            <a:off x="155575" y="817563"/>
            <a:ext cx="8839200" cy="5568950"/>
          </a:xfrm>
          <a:noFill/>
        </p:spPr>
        <p:txBody>
          <a:bodyPr/>
          <a:lstStyle/>
          <a:p>
            <a:pPr>
              <a:lnSpc>
                <a:spcPct val="80000"/>
              </a:lnSpc>
            </a:pPr>
            <a:r>
              <a:rPr lang="en-US" altLang="en-US" sz="1800"/>
              <a:t>To write Java programs to perform simple calculations (§2.2).</a:t>
            </a:r>
          </a:p>
          <a:p>
            <a:pPr>
              <a:lnSpc>
                <a:spcPct val="80000"/>
              </a:lnSpc>
            </a:pPr>
            <a:r>
              <a:rPr lang="en-US" altLang="en-US" sz="1800"/>
              <a:t>To obtain input from the console using the </a:t>
            </a:r>
            <a:r>
              <a:rPr lang="en-US" altLang="en-US" sz="1800" u="sng"/>
              <a:t>Scanner</a:t>
            </a:r>
            <a:r>
              <a:rPr lang="en-US" altLang="en-US" sz="1800"/>
              <a:t> class (§2.3).</a:t>
            </a:r>
          </a:p>
          <a:p>
            <a:pPr>
              <a:lnSpc>
                <a:spcPct val="80000"/>
              </a:lnSpc>
            </a:pPr>
            <a:r>
              <a:rPr lang="en-US" altLang="en-US" sz="1800"/>
              <a:t>To use identifiers to name variables, constants, methods, and classes (§2.4).</a:t>
            </a:r>
          </a:p>
          <a:p>
            <a:pPr>
              <a:lnSpc>
                <a:spcPct val="80000"/>
              </a:lnSpc>
            </a:pPr>
            <a:r>
              <a:rPr lang="en-US" altLang="en-US" sz="1800"/>
              <a:t>To use variables to store data (§§2.5-2.6).</a:t>
            </a:r>
          </a:p>
          <a:p>
            <a:pPr>
              <a:lnSpc>
                <a:spcPct val="80000"/>
              </a:lnSpc>
            </a:pPr>
            <a:r>
              <a:rPr lang="en-US" altLang="en-US" sz="1800"/>
              <a:t>To program with assignment statements and assignment expressions (§2.6).</a:t>
            </a:r>
          </a:p>
          <a:p>
            <a:pPr>
              <a:lnSpc>
                <a:spcPct val="80000"/>
              </a:lnSpc>
            </a:pPr>
            <a:r>
              <a:rPr lang="en-US" altLang="en-US" sz="1800"/>
              <a:t>To use constants to store permanent data (§2.7).</a:t>
            </a:r>
          </a:p>
          <a:p>
            <a:pPr>
              <a:lnSpc>
                <a:spcPct val="80000"/>
              </a:lnSpc>
            </a:pPr>
            <a:r>
              <a:rPr lang="en-US" altLang="en-US" sz="1800"/>
              <a:t>To declare Java primitive data types: </a:t>
            </a:r>
            <a:r>
              <a:rPr lang="en-US" altLang="en-US" sz="1800" u="sng"/>
              <a:t>byte</a:t>
            </a:r>
            <a:r>
              <a:rPr lang="en-US" altLang="en-US" sz="1800"/>
              <a:t>, </a:t>
            </a:r>
            <a:r>
              <a:rPr lang="en-US" altLang="en-US" sz="1800" u="sng"/>
              <a:t>short</a:t>
            </a:r>
            <a:r>
              <a:rPr lang="en-US" altLang="en-US" sz="1800"/>
              <a:t>, </a:t>
            </a:r>
            <a:r>
              <a:rPr lang="en-US" altLang="en-US" sz="1800" u="sng"/>
              <a:t>int</a:t>
            </a:r>
            <a:r>
              <a:rPr lang="en-US" altLang="en-US" sz="1800"/>
              <a:t>, </a:t>
            </a:r>
            <a:r>
              <a:rPr lang="en-US" altLang="en-US" sz="1800" u="sng"/>
              <a:t>long</a:t>
            </a:r>
            <a:r>
              <a:rPr lang="en-US" altLang="en-US" sz="1800"/>
              <a:t>, </a:t>
            </a:r>
            <a:r>
              <a:rPr lang="en-US" altLang="en-US" sz="1800" u="sng"/>
              <a:t>float</a:t>
            </a:r>
            <a:r>
              <a:rPr lang="en-US" altLang="en-US" sz="1800"/>
              <a:t>, </a:t>
            </a:r>
            <a:r>
              <a:rPr lang="en-US" altLang="en-US" sz="1800" u="sng"/>
              <a:t>double</a:t>
            </a:r>
            <a:r>
              <a:rPr lang="en-US" altLang="en-US" sz="1800"/>
              <a:t>, and </a:t>
            </a:r>
            <a:r>
              <a:rPr lang="en-US" altLang="en-US" sz="1800" u="sng"/>
              <a:t>char</a:t>
            </a:r>
            <a:r>
              <a:rPr lang="en-US" altLang="en-US" sz="1800"/>
              <a:t> (§§2.8.1).</a:t>
            </a:r>
          </a:p>
          <a:p>
            <a:pPr>
              <a:lnSpc>
                <a:spcPct val="80000"/>
              </a:lnSpc>
            </a:pPr>
            <a:r>
              <a:rPr lang="en-US" altLang="en-US" sz="1800"/>
              <a:t>To use Java operators to write numeric expressions (§§2.8.2–2.8.3).</a:t>
            </a:r>
          </a:p>
          <a:p>
            <a:pPr>
              <a:lnSpc>
                <a:spcPct val="80000"/>
              </a:lnSpc>
            </a:pPr>
            <a:r>
              <a:rPr lang="en-US" altLang="en-US" sz="1800"/>
              <a:t>To display current time (§2.9).</a:t>
            </a:r>
          </a:p>
          <a:p>
            <a:pPr>
              <a:lnSpc>
                <a:spcPct val="80000"/>
              </a:lnSpc>
            </a:pPr>
            <a:r>
              <a:rPr lang="en-US" altLang="en-US" sz="1800"/>
              <a:t>To use short hand operators (§2.10).</a:t>
            </a:r>
          </a:p>
          <a:p>
            <a:pPr>
              <a:lnSpc>
                <a:spcPct val="80000"/>
              </a:lnSpc>
            </a:pPr>
            <a:r>
              <a:rPr lang="en-US" altLang="en-US" sz="1800"/>
              <a:t>To cast value of one type to another type (§2.11).</a:t>
            </a:r>
          </a:p>
          <a:p>
            <a:pPr>
              <a:lnSpc>
                <a:spcPct val="80000"/>
              </a:lnSpc>
            </a:pPr>
            <a:r>
              <a:rPr lang="en-US" altLang="en-US" sz="1800"/>
              <a:t>To compute loan payment (§2.12).</a:t>
            </a:r>
          </a:p>
          <a:p>
            <a:pPr>
              <a:lnSpc>
                <a:spcPct val="80000"/>
              </a:lnSpc>
            </a:pPr>
            <a:r>
              <a:rPr lang="en-US" altLang="en-US" sz="1800"/>
              <a:t>To represent characters using the </a:t>
            </a:r>
            <a:r>
              <a:rPr lang="en-US" altLang="en-US" sz="1800" u="sng"/>
              <a:t>char</a:t>
            </a:r>
            <a:r>
              <a:rPr lang="en-US" altLang="en-US" sz="1800"/>
              <a:t> type (§2.13).</a:t>
            </a:r>
          </a:p>
          <a:p>
            <a:pPr>
              <a:lnSpc>
                <a:spcPct val="80000"/>
              </a:lnSpc>
            </a:pPr>
            <a:r>
              <a:rPr lang="en-US" altLang="en-US" sz="1800"/>
              <a:t>To compute monetary changes (§2.14).</a:t>
            </a:r>
          </a:p>
          <a:p>
            <a:pPr>
              <a:lnSpc>
                <a:spcPct val="80000"/>
              </a:lnSpc>
            </a:pPr>
            <a:r>
              <a:rPr lang="en-US" altLang="en-US" sz="1800"/>
              <a:t>To represent a string using the </a:t>
            </a:r>
            <a:r>
              <a:rPr lang="en-US" altLang="en-US" sz="1800" u="sng"/>
              <a:t>String</a:t>
            </a:r>
            <a:r>
              <a:rPr lang="en-US" altLang="en-US" sz="1800"/>
              <a:t> type (§2.15).</a:t>
            </a:r>
          </a:p>
          <a:p>
            <a:pPr>
              <a:lnSpc>
                <a:spcPct val="80000"/>
              </a:lnSpc>
            </a:pPr>
            <a:r>
              <a:rPr lang="en-US" altLang="en-US" sz="1800"/>
              <a:t>To become familiar with Java documentation, programming style, and naming conventions (§2.16).</a:t>
            </a:r>
          </a:p>
          <a:p>
            <a:pPr>
              <a:lnSpc>
                <a:spcPct val="80000"/>
              </a:lnSpc>
            </a:pPr>
            <a:r>
              <a:rPr lang="en-US" altLang="en-US" sz="1800"/>
              <a:t>To distinguish syntax errors, runtime errors, and logic errors and debug errors (§2.17).</a:t>
            </a:r>
          </a:p>
          <a:p>
            <a:pPr>
              <a:lnSpc>
                <a:spcPct val="80000"/>
              </a:lnSpc>
            </a:pPr>
            <a:r>
              <a:rPr lang="en-US" altLang="en-US" sz="1800"/>
              <a:t>(GUI) To obtain input using the </a:t>
            </a:r>
            <a:r>
              <a:rPr lang="en-US" altLang="en-US" sz="1800" u="sng"/>
              <a:t>JOptionPane</a:t>
            </a:r>
            <a:r>
              <a:rPr lang="en-US" altLang="en-US" sz="1800"/>
              <a:t> input dialog boxes (§2.18).</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B1F28F9C-38B1-41A2-ACFC-6D9B5531E57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48347D5-9314-4868-9479-0A075E33AD66}" type="slidenum">
              <a:rPr lang="en-US" altLang="en-US" sz="1400"/>
              <a:pPr/>
              <a:t>30</a:t>
            </a:fld>
            <a:endParaRPr lang="en-US" altLang="en-US" sz="1400"/>
          </a:p>
        </p:txBody>
      </p:sp>
      <p:sp>
        <p:nvSpPr>
          <p:cNvPr id="6148" name="Rectangle 2">
            <a:extLst>
              <a:ext uri="{FF2B5EF4-FFF2-40B4-BE49-F238E27FC236}">
                <a16:creationId xmlns:a16="http://schemas.microsoft.com/office/drawing/2014/main" id="{E669F91D-A328-4F22-B58B-7C9A2FF76324}"/>
              </a:ext>
            </a:extLst>
          </p:cNvPr>
          <p:cNvSpPr>
            <a:spLocks noGrp="1" noChangeArrowheads="1"/>
          </p:cNvSpPr>
          <p:nvPr>
            <p:ph type="title"/>
          </p:nvPr>
        </p:nvSpPr>
        <p:spPr>
          <a:xfrm>
            <a:off x="685800" y="152400"/>
            <a:ext cx="7772400" cy="762000"/>
          </a:xfrm>
          <a:noFill/>
        </p:spPr>
        <p:txBody>
          <a:bodyPr/>
          <a:lstStyle/>
          <a:p>
            <a:r>
              <a:rPr lang="en-US" altLang="en-US" sz="4000"/>
              <a:t>Problem: Converting Temperatures</a:t>
            </a:r>
          </a:p>
        </p:txBody>
      </p:sp>
      <p:sp>
        <p:nvSpPr>
          <p:cNvPr id="6149" name="Rectangle 3">
            <a:extLst>
              <a:ext uri="{FF2B5EF4-FFF2-40B4-BE49-F238E27FC236}">
                <a16:creationId xmlns:a16="http://schemas.microsoft.com/office/drawing/2014/main" id="{5BE9BC98-1F1D-463C-8E30-04821D00DD48}"/>
              </a:ext>
            </a:extLst>
          </p:cNvPr>
          <p:cNvSpPr>
            <a:spLocks noGrp="1" noChangeArrowheads="1"/>
          </p:cNvSpPr>
          <p:nvPr>
            <p:ph type="body" idx="1"/>
          </p:nvPr>
        </p:nvSpPr>
        <p:spPr>
          <a:xfrm>
            <a:off x="228600" y="990600"/>
            <a:ext cx="8686800" cy="2971800"/>
          </a:xfrm>
          <a:noFill/>
        </p:spPr>
        <p:txBody>
          <a:bodyPr/>
          <a:lstStyle/>
          <a:p>
            <a:pPr marL="0" indent="0">
              <a:spcBef>
                <a:spcPct val="0"/>
              </a:spcBef>
              <a:buFont typeface="Monotype Sorts" pitchFamily="2" charset="2"/>
              <a:buNone/>
            </a:pPr>
            <a:r>
              <a:rPr lang="en-US" altLang="en-US"/>
              <a:t>Write a program that converts a Fahrenheit degree to Celsius using the formula:</a:t>
            </a:r>
          </a:p>
        </p:txBody>
      </p:sp>
      <p:sp>
        <p:nvSpPr>
          <p:cNvPr id="6150" name="Rectangle 4">
            <a:extLst>
              <a:ext uri="{FF2B5EF4-FFF2-40B4-BE49-F238E27FC236}">
                <a16:creationId xmlns:a16="http://schemas.microsoft.com/office/drawing/2014/main" id="{AF62BC9A-E5E7-4446-AEF1-0F5D3A70F215}"/>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48837" name="AutoShape 5">
            <a:hlinkClick r:id="" action="ppaction://noaction" highlightClick="1"/>
            <a:extLst>
              <a:ext uri="{FF2B5EF4-FFF2-40B4-BE49-F238E27FC236}">
                <a16:creationId xmlns:a16="http://schemas.microsoft.com/office/drawing/2014/main" id="{0B2FE6CE-F067-4D37-A3BF-290527DAC25A}"/>
              </a:ext>
            </a:extLst>
          </p:cNvPr>
          <p:cNvSpPr>
            <a:spLocks noChangeArrowheads="1"/>
          </p:cNvSpPr>
          <p:nvPr/>
        </p:nvSpPr>
        <p:spPr bwMode="auto">
          <a:xfrm>
            <a:off x="457200" y="4887913"/>
            <a:ext cx="3346450" cy="522287"/>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FahrenheitToCelsius</a:t>
            </a:r>
            <a:endParaRPr lang="en-US" sz="2400" dirty="0">
              <a:solidFill>
                <a:schemeClr val="accent1"/>
              </a:solidFill>
            </a:endParaRPr>
          </a:p>
        </p:txBody>
      </p:sp>
      <p:sp>
        <p:nvSpPr>
          <p:cNvPr id="6152" name="AutoShape 6">
            <a:hlinkClick r:id="rId3" action="ppaction://program" highlightClick="1"/>
            <a:extLst>
              <a:ext uri="{FF2B5EF4-FFF2-40B4-BE49-F238E27FC236}">
                <a16:creationId xmlns:a16="http://schemas.microsoft.com/office/drawing/2014/main" id="{7F05D0B7-08EF-463A-A86E-A413855226B3}"/>
              </a:ext>
            </a:extLst>
          </p:cNvPr>
          <p:cNvSpPr>
            <a:spLocks noChangeArrowheads="1"/>
          </p:cNvSpPr>
          <p:nvPr/>
        </p:nvSpPr>
        <p:spPr bwMode="auto">
          <a:xfrm>
            <a:off x="4187825" y="49276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
        <p:nvSpPr>
          <p:cNvPr id="6153" name="Rectangle 8">
            <a:extLst>
              <a:ext uri="{FF2B5EF4-FFF2-40B4-BE49-F238E27FC236}">
                <a16:creationId xmlns:a16="http://schemas.microsoft.com/office/drawing/2014/main" id="{3DC9B453-9DF6-48CD-86C5-5972C71C2CC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6146" name="Object 7">
            <a:extLst>
              <a:ext uri="{FF2B5EF4-FFF2-40B4-BE49-F238E27FC236}">
                <a16:creationId xmlns:a16="http://schemas.microsoft.com/office/drawing/2014/main" id="{B1217519-6508-46EE-8054-289564EC215C}"/>
              </a:ext>
            </a:extLst>
          </p:cNvPr>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name="Equation" r:id="rId4" imgW="1879997" imgH="228997" progId="Equation.3">
                  <p:embed/>
                </p:oleObj>
              </mc:Choice>
              <mc:Fallback>
                <p:oleObj name="Equation" r:id="rId4" imgW="1879997" imgH="228997"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solidFill>
                        <a:schemeClr val="tx1"/>
                      </a:solidFill>
                    </p:spPr>
                  </p:pic>
                </p:oleObj>
              </mc:Fallback>
            </mc:AlternateContent>
          </a:graphicData>
        </a:graphic>
      </p:graphicFrame>
      <p:sp>
        <p:nvSpPr>
          <p:cNvPr id="6154" name="TextBox 9">
            <a:extLst>
              <a:ext uri="{FF2B5EF4-FFF2-40B4-BE49-F238E27FC236}">
                <a16:creationId xmlns:a16="http://schemas.microsoft.com/office/drawing/2014/main" id="{BEF1714E-5248-415D-82A5-A8A72C2F88BD}"/>
              </a:ext>
            </a:extLst>
          </p:cNvPr>
          <p:cNvSpPr txBox="1">
            <a:spLocks noChangeArrowheads="1"/>
          </p:cNvSpPr>
          <p:nvPr/>
        </p:nvSpPr>
        <p:spPr bwMode="auto">
          <a:xfrm>
            <a:off x="838200" y="3390900"/>
            <a:ext cx="4914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t>Exercise Listing 2.5: Type the program from the textbook</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a:extLst>
              <a:ext uri="{FF2B5EF4-FFF2-40B4-BE49-F238E27FC236}">
                <a16:creationId xmlns:a16="http://schemas.microsoft.com/office/drawing/2014/main" id="{FFE0BD24-3D69-4E40-BF5D-82C57004326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2BFA414-041B-450C-89B8-F8DFEE4BCAB3}" type="slidenum">
              <a:rPr lang="en-US" altLang="en-US" sz="1400"/>
              <a:pPr/>
              <a:t>31</a:t>
            </a:fld>
            <a:endParaRPr lang="en-US" altLang="en-US" sz="1400"/>
          </a:p>
        </p:txBody>
      </p:sp>
      <p:sp>
        <p:nvSpPr>
          <p:cNvPr id="7172" name="Rectangle 2">
            <a:extLst>
              <a:ext uri="{FF2B5EF4-FFF2-40B4-BE49-F238E27FC236}">
                <a16:creationId xmlns:a16="http://schemas.microsoft.com/office/drawing/2014/main" id="{D28EAB36-E0E5-4487-9EDF-95AEE1D2AAFE}"/>
              </a:ext>
            </a:extLst>
          </p:cNvPr>
          <p:cNvSpPr>
            <a:spLocks noGrp="1" noChangeArrowheads="1"/>
          </p:cNvSpPr>
          <p:nvPr>
            <p:ph type="title"/>
          </p:nvPr>
        </p:nvSpPr>
        <p:spPr>
          <a:xfrm>
            <a:off x="0" y="241300"/>
            <a:ext cx="9144000" cy="690563"/>
          </a:xfrm>
        </p:spPr>
        <p:txBody>
          <a:bodyPr/>
          <a:lstStyle/>
          <a:p>
            <a:r>
              <a:rPr lang="en-US" altLang="en-US"/>
              <a:t>Problem: </a:t>
            </a:r>
            <a:r>
              <a:rPr lang="en-US" altLang="en-US">
                <a:cs typeface="Times New Roman" panose="02020603050405020304" pitchFamily="18" charset="0"/>
              </a:rPr>
              <a:t>Displaying Current Time</a:t>
            </a:r>
            <a:endParaRPr lang="en-US" altLang="en-US"/>
          </a:p>
        </p:txBody>
      </p:sp>
      <p:sp>
        <p:nvSpPr>
          <p:cNvPr id="7173" name="Text Box 3">
            <a:extLst>
              <a:ext uri="{FF2B5EF4-FFF2-40B4-BE49-F238E27FC236}">
                <a16:creationId xmlns:a16="http://schemas.microsoft.com/office/drawing/2014/main" id="{8A352A4A-DB75-41D0-8A09-C637BB7FE36C}"/>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7174" name="Text Box 4">
            <a:extLst>
              <a:ext uri="{FF2B5EF4-FFF2-40B4-BE49-F238E27FC236}">
                <a16:creationId xmlns:a16="http://schemas.microsoft.com/office/drawing/2014/main" id="{70139AE5-B600-4617-B466-FC4463E02351}"/>
              </a:ext>
            </a:extLst>
          </p:cNvPr>
          <p:cNvSpPr txBox="1">
            <a:spLocks noChangeArrowheads="1"/>
          </p:cNvSpPr>
          <p:nvPr/>
        </p:nvSpPr>
        <p:spPr bwMode="auto">
          <a:xfrm>
            <a:off x="193675" y="971550"/>
            <a:ext cx="8763000"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Write a program that displays current time in GMT in the format hour:minute:second such as 1:45:19.</a:t>
            </a:r>
          </a:p>
          <a:p>
            <a:pPr>
              <a:spcBef>
                <a:spcPct val="50000"/>
              </a:spcBef>
            </a:pPr>
            <a:r>
              <a:rPr lang="en-US" altLang="en-US" sz="2800">
                <a:cs typeface="Times New Roman" panose="02020603050405020304" pitchFamily="18" charset="0"/>
              </a:rPr>
              <a:t>The </a:t>
            </a:r>
            <a:r>
              <a:rPr lang="en-US" altLang="en-US" sz="2800" u="sng">
                <a:cs typeface="Times New Roman" panose="02020603050405020304" pitchFamily="18" charset="0"/>
              </a:rPr>
              <a:t>currentTimeMillis</a:t>
            </a:r>
            <a:r>
              <a:rPr lang="en-US" altLang="en-US" sz="2800">
                <a:cs typeface="Times New Roman" panose="02020603050405020304" pitchFamily="18" charset="0"/>
              </a:rPr>
              <a:t> method in the </a:t>
            </a:r>
            <a:r>
              <a:rPr lang="en-US" altLang="en-US" sz="2800" u="sng">
                <a:cs typeface="Times New Roman" panose="02020603050405020304" pitchFamily="18" charset="0"/>
              </a:rPr>
              <a:t>System</a:t>
            </a:r>
            <a:r>
              <a:rPr lang="en-US" altLang="en-US" sz="2800">
                <a:cs typeface="Times New Roman" panose="02020603050405020304" pitchFamily="18" charset="0"/>
              </a:rPr>
              <a:t> class returns the current time in milliseconds since the midnight, January 1, 1970 GMT. (1970 was the year when the Unix operating system was formally introduced.) You can use this method to obtain the current time, and then compute the current second, minute, and hour as follows.</a:t>
            </a:r>
            <a:endParaRPr lang="en-US" altLang="en-US" sz="2000"/>
          </a:p>
        </p:txBody>
      </p:sp>
      <p:sp>
        <p:nvSpPr>
          <p:cNvPr id="143365" name="AutoShape 5">
            <a:hlinkClick r:id="" action="ppaction://noaction" highlightClick="1"/>
            <a:extLst>
              <a:ext uri="{FF2B5EF4-FFF2-40B4-BE49-F238E27FC236}">
                <a16:creationId xmlns:a16="http://schemas.microsoft.com/office/drawing/2014/main" id="{BD324ADB-36B1-4257-99F1-316D3DF630B8}"/>
              </a:ext>
            </a:extLst>
          </p:cNvPr>
          <p:cNvSpPr>
            <a:spLocks noChangeArrowheads="1"/>
          </p:cNvSpPr>
          <p:nvPr/>
        </p:nvSpPr>
        <p:spPr bwMode="auto">
          <a:xfrm>
            <a:off x="6146800" y="4965700"/>
            <a:ext cx="2740025"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ShowCurrentTime</a:t>
            </a:r>
            <a:endParaRPr lang="en-US" sz="2400" dirty="0">
              <a:solidFill>
                <a:schemeClr val="accent1"/>
              </a:solidFill>
            </a:endParaRPr>
          </a:p>
        </p:txBody>
      </p:sp>
      <p:sp>
        <p:nvSpPr>
          <p:cNvPr id="7176" name="AutoShape 6">
            <a:hlinkClick r:id="rId3" action="ppaction://program" highlightClick="1"/>
            <a:extLst>
              <a:ext uri="{FF2B5EF4-FFF2-40B4-BE49-F238E27FC236}">
                <a16:creationId xmlns:a16="http://schemas.microsoft.com/office/drawing/2014/main" id="{829B8782-B7B5-4D6C-9557-BF97EAAC78F1}"/>
              </a:ext>
            </a:extLst>
          </p:cNvPr>
          <p:cNvSpPr>
            <a:spLocks noChangeArrowheads="1"/>
          </p:cNvSpPr>
          <p:nvPr/>
        </p:nvSpPr>
        <p:spPr bwMode="auto">
          <a:xfrm>
            <a:off x="6877050" y="5694363"/>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
        <p:nvSpPr>
          <p:cNvPr id="7177" name="Rectangle 8">
            <a:extLst>
              <a:ext uri="{FF2B5EF4-FFF2-40B4-BE49-F238E27FC236}">
                <a16:creationId xmlns:a16="http://schemas.microsoft.com/office/drawing/2014/main" id="{73FB00A1-43E9-45BB-8560-B26071FD0B25}"/>
              </a:ext>
            </a:extLst>
          </p:cNvPr>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7170" name="Object 7">
            <a:extLst>
              <a:ext uri="{FF2B5EF4-FFF2-40B4-BE49-F238E27FC236}">
                <a16:creationId xmlns:a16="http://schemas.microsoft.com/office/drawing/2014/main" id="{B4287B9E-F743-4D5B-8627-CAAA6B18E477}"/>
              </a:ext>
            </a:extLst>
          </p:cNvPr>
          <p:cNvGraphicFramePr>
            <a:graphicFrameLocks noChangeAspect="1"/>
          </p:cNvGraphicFramePr>
          <p:nvPr/>
        </p:nvGraphicFramePr>
        <p:xfrm>
          <a:off x="233363" y="4918075"/>
          <a:ext cx="5643562" cy="1406525"/>
        </p:xfrm>
        <a:graphic>
          <a:graphicData uri="http://schemas.openxmlformats.org/presentationml/2006/ole">
            <mc:AlternateContent xmlns:mc="http://schemas.openxmlformats.org/markup-compatibility/2006">
              <mc:Choice xmlns:v="urn:schemas-microsoft-com:vml" Requires="v">
                <p:oleObj name="Picture" r:id="rId4" imgW="4892040" imgH="1216800" progId="Word.Picture.8">
                  <p:embed/>
                </p:oleObj>
              </mc:Choice>
              <mc:Fallback>
                <p:oleObj name="Picture" r:id="rId4" imgW="4892040" imgH="12168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3" y="4918075"/>
                        <a:ext cx="5643562" cy="1406525"/>
                      </a:xfrm>
                      <a:prstGeom prst="rect">
                        <a:avLst/>
                      </a:prstGeom>
                      <a:solidFill>
                        <a:schemeClr val="tx1"/>
                      </a:solidFill>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5A8F58B5-7FF8-4FE6-A5A4-4AA27F27AB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6C72D83-0286-4F00-BF05-41918A687187}" type="slidenum">
              <a:rPr lang="en-US" altLang="en-US" sz="1400"/>
              <a:pPr/>
              <a:t>32</a:t>
            </a:fld>
            <a:endParaRPr lang="en-US" altLang="en-US" sz="1400"/>
          </a:p>
        </p:txBody>
      </p:sp>
      <p:sp>
        <p:nvSpPr>
          <p:cNvPr id="43011" name="Rectangle 2">
            <a:extLst>
              <a:ext uri="{FF2B5EF4-FFF2-40B4-BE49-F238E27FC236}">
                <a16:creationId xmlns:a16="http://schemas.microsoft.com/office/drawing/2014/main" id="{BB4C6F0C-1594-4022-B972-426474FF8FD9}"/>
              </a:ext>
            </a:extLst>
          </p:cNvPr>
          <p:cNvSpPr>
            <a:spLocks noGrp="1" noChangeArrowheads="1"/>
          </p:cNvSpPr>
          <p:nvPr>
            <p:ph type="title"/>
          </p:nvPr>
        </p:nvSpPr>
        <p:spPr>
          <a:xfrm>
            <a:off x="533400" y="0"/>
            <a:ext cx="7772400" cy="1181100"/>
          </a:xfrm>
          <a:noFill/>
        </p:spPr>
        <p:txBody>
          <a:bodyPr/>
          <a:lstStyle/>
          <a:p>
            <a:r>
              <a:rPr lang="en-US" altLang="en-US"/>
              <a:t>Shortcut Assignment Operators</a:t>
            </a:r>
          </a:p>
        </p:txBody>
      </p:sp>
      <p:sp>
        <p:nvSpPr>
          <p:cNvPr id="43012" name="Text Box 7">
            <a:extLst>
              <a:ext uri="{FF2B5EF4-FFF2-40B4-BE49-F238E27FC236}">
                <a16:creationId xmlns:a16="http://schemas.microsoft.com/office/drawing/2014/main" id="{ACF62DEC-6238-4325-B7FB-40BE1B8B82F9}"/>
              </a:ext>
            </a:extLst>
          </p:cNvPr>
          <p:cNvSpPr txBox="1">
            <a:spLocks noChangeArrowheads="1"/>
          </p:cNvSpPr>
          <p:nvPr/>
        </p:nvSpPr>
        <p:spPr bwMode="auto">
          <a:xfrm>
            <a:off x="1257300" y="3200400"/>
            <a:ext cx="6096000"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1771650" algn="l"/>
                <a:tab pos="3657600" algn="l"/>
              </a:tabLst>
              <a:defRPr sz="1600">
                <a:solidFill>
                  <a:schemeClr val="tx1"/>
                </a:solidFill>
                <a:latin typeface="Times New Roman" panose="02020603050405020304" pitchFamily="18" charset="0"/>
              </a:defRPr>
            </a:lvl1pPr>
            <a:lvl2pPr marL="742950" indent="-285750">
              <a:tabLst>
                <a:tab pos="1771650" algn="l"/>
                <a:tab pos="3657600" algn="l"/>
              </a:tabLst>
              <a:defRPr sz="1600">
                <a:solidFill>
                  <a:schemeClr val="tx1"/>
                </a:solidFill>
                <a:latin typeface="Times New Roman" panose="02020603050405020304" pitchFamily="18" charset="0"/>
              </a:defRPr>
            </a:lvl2pPr>
            <a:lvl3pPr marL="1143000" indent="-228600">
              <a:tabLst>
                <a:tab pos="1771650" algn="l"/>
                <a:tab pos="3657600" algn="l"/>
              </a:tabLst>
              <a:defRPr sz="1600">
                <a:solidFill>
                  <a:schemeClr val="tx1"/>
                </a:solidFill>
                <a:latin typeface="Times New Roman" panose="02020603050405020304" pitchFamily="18" charset="0"/>
              </a:defRPr>
            </a:lvl3pPr>
            <a:lvl4pPr marL="1600200" indent="-228600">
              <a:tabLst>
                <a:tab pos="1771650" algn="l"/>
                <a:tab pos="3657600" algn="l"/>
              </a:tabLst>
              <a:defRPr sz="1600">
                <a:solidFill>
                  <a:schemeClr val="tx1"/>
                </a:solidFill>
                <a:latin typeface="Times New Roman" panose="02020603050405020304" pitchFamily="18" charset="0"/>
              </a:defRPr>
            </a:lvl4pPr>
            <a:lvl5pPr marL="2057400" indent="-228600">
              <a:tabLst>
                <a:tab pos="1771650" algn="l"/>
                <a:tab pos="36576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1650" algn="l"/>
                <a:tab pos="36576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1650" algn="l"/>
                <a:tab pos="36576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1650" algn="l"/>
                <a:tab pos="36576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1650" algn="l"/>
                <a:tab pos="3657600" algn="l"/>
              </a:tabLst>
              <a:defRPr sz="1600">
                <a:solidFill>
                  <a:schemeClr val="tx1"/>
                </a:solidFill>
                <a:latin typeface="Times New Roman" panose="02020603050405020304" pitchFamily="18" charset="0"/>
              </a:defRPr>
            </a:lvl9pPr>
          </a:lstStyle>
          <a:p>
            <a:pPr>
              <a:spcBef>
                <a:spcPct val="50000"/>
              </a:spcBef>
            </a:pPr>
            <a:r>
              <a:rPr lang="en-US" altLang="en-US" sz="3000" i="1"/>
              <a:t>Operator	Example	Equivalent</a:t>
            </a:r>
          </a:p>
          <a:p>
            <a:pPr>
              <a:spcBef>
                <a:spcPct val="50000"/>
              </a:spcBef>
            </a:pPr>
            <a:r>
              <a:rPr lang="en-US" altLang="en-US" sz="2400">
                <a:latin typeface="Courier New" panose="02070309020205020404" pitchFamily="49" charset="0"/>
              </a:rPr>
              <a:t>+=	i += 8	i = i + 8</a:t>
            </a:r>
          </a:p>
          <a:p>
            <a:pPr>
              <a:spcBef>
                <a:spcPct val="50000"/>
              </a:spcBef>
            </a:pPr>
            <a:r>
              <a:rPr lang="en-US" altLang="en-US" sz="2400">
                <a:latin typeface="Courier New" panose="02070309020205020404" pitchFamily="49" charset="0"/>
              </a:rPr>
              <a:t>-=	f -= 8.0	f = f - 8.0</a:t>
            </a:r>
          </a:p>
          <a:p>
            <a:pPr>
              <a:spcBef>
                <a:spcPct val="50000"/>
              </a:spcBef>
            </a:pPr>
            <a:r>
              <a:rPr lang="en-US" altLang="en-US" sz="2400">
                <a:latin typeface="Courier New" panose="02070309020205020404" pitchFamily="49" charset="0"/>
              </a:rPr>
              <a:t>*=	i *= 8	i = i * 8</a:t>
            </a:r>
          </a:p>
          <a:p>
            <a:pPr>
              <a:spcBef>
                <a:spcPct val="50000"/>
              </a:spcBef>
            </a:pPr>
            <a:r>
              <a:rPr lang="en-US" altLang="en-US" sz="2400">
                <a:latin typeface="Courier New" panose="02070309020205020404" pitchFamily="49" charset="0"/>
              </a:rPr>
              <a:t>/=	i /= 8	i = i / 8</a:t>
            </a:r>
          </a:p>
          <a:p>
            <a:pPr>
              <a:spcBef>
                <a:spcPct val="50000"/>
              </a:spcBef>
            </a:pPr>
            <a:r>
              <a:rPr lang="en-US" altLang="en-US" sz="2400">
                <a:latin typeface="Courier New" panose="02070309020205020404" pitchFamily="49" charset="0"/>
              </a:rPr>
              <a:t>%=	i %= 8	i = i % 8</a:t>
            </a:r>
          </a:p>
        </p:txBody>
      </p:sp>
      <p:sp>
        <p:nvSpPr>
          <p:cNvPr id="43013" name="TextBox 4">
            <a:extLst>
              <a:ext uri="{FF2B5EF4-FFF2-40B4-BE49-F238E27FC236}">
                <a16:creationId xmlns:a16="http://schemas.microsoft.com/office/drawing/2014/main" id="{1E701B86-E271-43DE-9774-E0589C2B8899}"/>
              </a:ext>
            </a:extLst>
          </p:cNvPr>
          <p:cNvSpPr txBox="1">
            <a:spLocks noChangeArrowheads="1"/>
          </p:cNvSpPr>
          <p:nvPr/>
        </p:nvSpPr>
        <p:spPr bwMode="auto">
          <a:xfrm>
            <a:off x="342900" y="1257300"/>
            <a:ext cx="8610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t>Very often the value of a variable is used, modified, and then re-assigned back to the same variable.  See below example and equivalent.</a:t>
            </a:r>
          </a:p>
          <a:p>
            <a:endParaRPr lang="en-US" altLang="en-US" sz="1200"/>
          </a:p>
          <a:p>
            <a:r>
              <a:rPr lang="en-US" altLang="en-US" sz="2400"/>
              <a:t>The </a:t>
            </a:r>
            <a:r>
              <a:rPr lang="en-US" altLang="en-US" sz="2400" b="1">
                <a:latin typeface="Courier New" panose="02070309020205020404" pitchFamily="49" charset="0"/>
              </a:rPr>
              <a:t>+=</a:t>
            </a:r>
            <a:r>
              <a:rPr lang="en-US" altLang="en-US" sz="2400">
                <a:latin typeface="Courier New" panose="02070309020205020404" pitchFamily="49" charset="0"/>
              </a:rPr>
              <a:t> called the addition assignment operator.</a:t>
            </a:r>
            <a:endParaRPr lang="en-US" altLang="en-US" sz="24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2545C200-BD36-4BFF-A67B-ACD13597CC3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ED6C2C33-17E9-46A8-B99C-1DF98FC037A8}" type="slidenum">
              <a:rPr lang="en-US" altLang="en-US" sz="1400"/>
              <a:pPr/>
              <a:t>33</a:t>
            </a:fld>
            <a:endParaRPr lang="en-US" altLang="en-US" sz="1400"/>
          </a:p>
        </p:txBody>
      </p:sp>
      <p:sp>
        <p:nvSpPr>
          <p:cNvPr id="44035" name="Rectangle 2">
            <a:extLst>
              <a:ext uri="{FF2B5EF4-FFF2-40B4-BE49-F238E27FC236}">
                <a16:creationId xmlns:a16="http://schemas.microsoft.com/office/drawing/2014/main" id="{C3C37FE7-0431-484B-8A91-A98CA1FCD3E5}"/>
              </a:ext>
            </a:extLst>
          </p:cNvPr>
          <p:cNvSpPr>
            <a:spLocks noGrp="1" noChangeArrowheads="1"/>
          </p:cNvSpPr>
          <p:nvPr>
            <p:ph type="title"/>
          </p:nvPr>
        </p:nvSpPr>
        <p:spPr>
          <a:xfrm>
            <a:off x="152400" y="190500"/>
            <a:ext cx="8801100" cy="990600"/>
          </a:xfrm>
        </p:spPr>
        <p:txBody>
          <a:bodyPr/>
          <a:lstStyle/>
          <a:p>
            <a:r>
              <a:rPr lang="en-US" altLang="en-US"/>
              <a:t>Increment &amp; Decrement Operators</a:t>
            </a:r>
          </a:p>
        </p:txBody>
      </p:sp>
      <p:sp>
        <p:nvSpPr>
          <p:cNvPr id="44036" name="Rectangle 9">
            <a:extLst>
              <a:ext uri="{FF2B5EF4-FFF2-40B4-BE49-F238E27FC236}">
                <a16:creationId xmlns:a16="http://schemas.microsoft.com/office/drawing/2014/main" id="{F2713E50-403A-4FE3-B7C2-9789560C11CE}"/>
              </a:ext>
            </a:extLst>
          </p:cNvPr>
          <p:cNvSpPr>
            <a:spLocks noChangeArrowheads="1"/>
          </p:cNvSpPr>
          <p:nvPr/>
        </p:nvSpPr>
        <p:spPr bwMode="auto">
          <a:xfrm>
            <a:off x="293370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44037" name="Rectangle 10">
            <a:extLst>
              <a:ext uri="{FF2B5EF4-FFF2-40B4-BE49-F238E27FC236}">
                <a16:creationId xmlns:a16="http://schemas.microsoft.com/office/drawing/2014/main" id="{B0ED9F7E-01D4-42B7-BF2E-A29520866F87}"/>
              </a:ext>
            </a:extLst>
          </p:cNvPr>
          <p:cNvSpPr>
            <a:spLocks noChangeArrowheads="1"/>
          </p:cNvSpPr>
          <p:nvPr/>
        </p:nvSpPr>
        <p:spPr bwMode="auto">
          <a:xfrm>
            <a:off x="2933700" y="26209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3246438" algn="l"/>
              </a:tabLst>
              <a:defRPr sz="1600">
                <a:solidFill>
                  <a:schemeClr val="tx1"/>
                </a:solidFill>
                <a:latin typeface="Times New Roman" panose="02020603050405020304" pitchFamily="18" charset="0"/>
              </a:defRPr>
            </a:lvl1pPr>
            <a:lvl2pPr marL="742950" indent="-285750">
              <a:tabLst>
                <a:tab pos="3246438" algn="l"/>
              </a:tabLst>
              <a:defRPr sz="1600">
                <a:solidFill>
                  <a:schemeClr val="tx1"/>
                </a:solidFill>
                <a:latin typeface="Times New Roman" panose="02020603050405020304" pitchFamily="18" charset="0"/>
              </a:defRPr>
            </a:lvl2pPr>
            <a:lvl3pPr marL="1143000" indent="-228600">
              <a:tabLst>
                <a:tab pos="3246438" algn="l"/>
              </a:tabLst>
              <a:defRPr sz="1600">
                <a:solidFill>
                  <a:schemeClr val="tx1"/>
                </a:solidFill>
                <a:latin typeface="Times New Roman" panose="02020603050405020304" pitchFamily="18" charset="0"/>
              </a:defRPr>
            </a:lvl3pPr>
            <a:lvl4pPr marL="1600200" indent="-228600">
              <a:tabLst>
                <a:tab pos="3246438" algn="l"/>
              </a:tabLst>
              <a:defRPr sz="1600">
                <a:solidFill>
                  <a:schemeClr val="tx1"/>
                </a:solidFill>
                <a:latin typeface="Times New Roman" panose="02020603050405020304" pitchFamily="18" charset="0"/>
              </a:defRPr>
            </a:lvl4pPr>
            <a:lvl5pPr marL="2057400" indent="-228600">
              <a:tabLst>
                <a:tab pos="3246438"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246438"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246438"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246438"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246438" algn="l"/>
              </a:tabLst>
              <a:defRPr sz="1600">
                <a:solidFill>
                  <a:schemeClr val="tx1"/>
                </a:solidFill>
                <a:latin typeface="Times New Roman" panose="02020603050405020304" pitchFamily="18" charset="0"/>
              </a:defRPr>
            </a:lvl9pPr>
          </a:lstStyle>
          <a:p>
            <a:endParaRPr lang="en-US" altLang="en-US" sz="2400"/>
          </a:p>
        </p:txBody>
      </p:sp>
      <p:sp>
        <p:nvSpPr>
          <p:cNvPr id="44038" name="Rectangle 15">
            <a:extLst>
              <a:ext uri="{FF2B5EF4-FFF2-40B4-BE49-F238E27FC236}">
                <a16:creationId xmlns:a16="http://schemas.microsoft.com/office/drawing/2014/main" id="{C5936F96-4DC9-447F-A6C6-A35A312AA6E8}"/>
              </a:ext>
            </a:extLst>
          </p:cNvPr>
          <p:cNvSpPr>
            <a:spLocks noChangeArrowheads="1"/>
          </p:cNvSpPr>
          <p:nvPr/>
        </p:nvSpPr>
        <p:spPr bwMode="auto">
          <a:xfrm>
            <a:off x="342900" y="3429000"/>
            <a:ext cx="83820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371600" indent="-1371600">
              <a:tabLst>
                <a:tab pos="3433763" algn="l"/>
              </a:tabLst>
              <a:defRPr sz="1600">
                <a:solidFill>
                  <a:schemeClr val="tx1"/>
                </a:solidFill>
                <a:latin typeface="Times New Roman" panose="02020603050405020304" pitchFamily="18" charset="0"/>
              </a:defRPr>
            </a:lvl1pPr>
            <a:lvl2pPr marL="742950" indent="-285750">
              <a:tabLst>
                <a:tab pos="3433763" algn="l"/>
              </a:tabLst>
              <a:defRPr sz="1600">
                <a:solidFill>
                  <a:schemeClr val="tx1"/>
                </a:solidFill>
                <a:latin typeface="Times New Roman" panose="02020603050405020304" pitchFamily="18" charset="0"/>
              </a:defRPr>
            </a:lvl2pPr>
            <a:lvl3pPr marL="1143000" indent="-228600">
              <a:tabLst>
                <a:tab pos="3433763" algn="l"/>
              </a:tabLst>
              <a:defRPr sz="1600">
                <a:solidFill>
                  <a:schemeClr val="tx1"/>
                </a:solidFill>
                <a:latin typeface="Times New Roman" panose="02020603050405020304" pitchFamily="18" charset="0"/>
              </a:defRPr>
            </a:lvl3pPr>
            <a:lvl4pPr marL="1600200" indent="-228600">
              <a:tabLst>
                <a:tab pos="3433763" algn="l"/>
              </a:tabLst>
              <a:defRPr sz="1600">
                <a:solidFill>
                  <a:schemeClr val="tx1"/>
                </a:solidFill>
                <a:latin typeface="Times New Roman" panose="02020603050405020304" pitchFamily="18" charset="0"/>
              </a:defRPr>
            </a:lvl4pPr>
            <a:lvl5pPr marL="2057400" indent="-228600">
              <a:tabLst>
                <a:tab pos="3433763"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33763"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33763"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33763"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33763" algn="l"/>
              </a:tabLst>
              <a:defRPr sz="1600">
                <a:solidFill>
                  <a:schemeClr val="tx1"/>
                </a:solidFill>
                <a:latin typeface="Times New Roman" panose="02020603050405020304" pitchFamily="18" charset="0"/>
              </a:defRPr>
            </a:lvl9pPr>
          </a:lstStyle>
          <a:p>
            <a:r>
              <a:rPr lang="en-US" altLang="en-US" b="1" u="sng">
                <a:cs typeface="Times New Roman" panose="02020603050405020304" pitchFamily="18" charset="0"/>
              </a:rPr>
              <a:t>Operator</a:t>
            </a:r>
            <a:r>
              <a:rPr lang="en-US" altLang="en-US">
                <a:cs typeface="Times New Roman" panose="02020603050405020304" pitchFamily="18" charset="0"/>
              </a:rPr>
              <a:t>	</a:t>
            </a:r>
            <a:r>
              <a:rPr lang="en-US" altLang="en-US" b="1" u="sng">
                <a:cs typeface="Times New Roman" panose="02020603050405020304" pitchFamily="18" charset="0"/>
              </a:rPr>
              <a:t>Name</a:t>
            </a:r>
            <a:r>
              <a:rPr lang="en-US" altLang="en-US">
                <a:cs typeface="Times New Roman" panose="02020603050405020304" pitchFamily="18" charset="0"/>
              </a:rPr>
              <a:t>	</a:t>
            </a:r>
            <a:r>
              <a:rPr lang="en-US" altLang="en-US" b="1" u="sng">
                <a:cs typeface="Times New Roman" panose="02020603050405020304" pitchFamily="18" charset="0"/>
              </a:rPr>
              <a:t>Description</a:t>
            </a:r>
            <a:r>
              <a:rPr lang="en-US" altLang="en-US">
                <a:cs typeface="Times New Roman" panose="02020603050405020304" pitchFamily="18" charset="0"/>
              </a:rPr>
              <a:t>	</a:t>
            </a:r>
          </a:p>
          <a:p>
            <a:endParaRPr lang="en-US" altLang="en-US" sz="500">
              <a:cs typeface="Times New Roman" panose="02020603050405020304" pitchFamily="18" charset="0"/>
            </a:endParaRPr>
          </a:p>
          <a:p>
            <a:r>
              <a:rPr lang="en-US" altLang="en-US" sz="2400" u="sng">
                <a:cs typeface="Times New Roman" panose="02020603050405020304" pitchFamily="18" charset="0"/>
              </a:rPr>
              <a:t>++var</a:t>
            </a:r>
            <a:r>
              <a:rPr lang="en-US" altLang="en-US">
                <a:cs typeface="Times New Roman" panose="02020603050405020304" pitchFamily="18" charset="0"/>
              </a:rPr>
              <a:t>	preincrement	The expression (++var) increments </a:t>
            </a:r>
            <a:r>
              <a:rPr lang="en-US" altLang="en-US" u="sng">
                <a:cs typeface="Times New Roman" panose="02020603050405020304" pitchFamily="18" charset="0"/>
              </a:rPr>
              <a:t>var</a:t>
            </a:r>
            <a:r>
              <a:rPr lang="en-US" altLang="en-US">
                <a:cs typeface="Times New Roman" panose="02020603050405020304" pitchFamily="18" charset="0"/>
              </a:rPr>
              <a:t> by 1 and evaluates </a:t>
            </a:r>
          </a:p>
          <a:p>
            <a:r>
              <a:rPr lang="en-US" altLang="en-US">
                <a:cs typeface="Times New Roman" panose="02020603050405020304" pitchFamily="18" charset="0"/>
              </a:rPr>
              <a:t>		to the </a:t>
            </a:r>
            <a:r>
              <a:rPr lang="en-US" altLang="en-US" i="1">
                <a:cs typeface="Times New Roman" panose="02020603050405020304" pitchFamily="18" charset="0"/>
              </a:rPr>
              <a:t>new</a:t>
            </a:r>
            <a:r>
              <a:rPr lang="en-US" altLang="en-US">
                <a:cs typeface="Times New Roman" panose="02020603050405020304" pitchFamily="18" charset="0"/>
              </a:rPr>
              <a:t> value in </a:t>
            </a:r>
            <a:r>
              <a:rPr lang="en-US" altLang="en-US" u="sng">
                <a:cs typeface="Times New Roman" panose="02020603050405020304" pitchFamily="18" charset="0"/>
              </a:rPr>
              <a:t>var</a:t>
            </a:r>
            <a:r>
              <a:rPr lang="en-US" altLang="en-US">
                <a:cs typeface="Times New Roman" panose="02020603050405020304" pitchFamily="18" charset="0"/>
              </a:rPr>
              <a:t> </a:t>
            </a:r>
            <a:r>
              <a:rPr lang="en-US" altLang="en-US" b="1" i="1">
                <a:solidFill>
                  <a:srgbClr val="FF0000"/>
                </a:solidFill>
                <a:cs typeface="Times New Roman" panose="02020603050405020304" pitchFamily="18" charset="0"/>
              </a:rPr>
              <a:t>after</a:t>
            </a:r>
            <a:r>
              <a:rPr lang="en-US" altLang="en-US" b="1">
                <a:solidFill>
                  <a:srgbClr val="FF0000"/>
                </a:solidFill>
                <a:cs typeface="Times New Roman" panose="02020603050405020304" pitchFamily="18" charset="0"/>
              </a:rPr>
              <a:t> the increment</a:t>
            </a:r>
            <a:r>
              <a:rPr lang="en-US" altLang="en-US">
                <a:solidFill>
                  <a:srgbClr val="FF0000"/>
                </a:solidFill>
                <a:cs typeface="Times New Roman" panose="02020603050405020304" pitchFamily="18" charset="0"/>
              </a:rPr>
              <a:t>.</a:t>
            </a:r>
          </a:p>
          <a:p>
            <a:r>
              <a:rPr lang="en-US" altLang="en-US" sz="2400" u="sng">
                <a:cs typeface="Times New Roman" panose="02020603050405020304" pitchFamily="18" charset="0"/>
              </a:rPr>
              <a:t>var++</a:t>
            </a:r>
            <a:r>
              <a:rPr lang="en-US" altLang="en-US">
                <a:cs typeface="Times New Roman" panose="02020603050405020304" pitchFamily="18" charset="0"/>
              </a:rPr>
              <a:t>	postincrement	The expression (var++) </a:t>
            </a:r>
            <a:r>
              <a:rPr lang="en-US" altLang="en-US" b="1" i="1">
                <a:solidFill>
                  <a:srgbClr val="FF0000"/>
                </a:solidFill>
                <a:cs typeface="Times New Roman" panose="02020603050405020304" pitchFamily="18" charset="0"/>
              </a:rPr>
              <a:t>evaluates to the original value </a:t>
            </a:r>
          </a:p>
          <a:p>
            <a:r>
              <a:rPr lang="en-US" altLang="en-US">
                <a:cs typeface="Times New Roman" panose="02020603050405020304" pitchFamily="18" charset="0"/>
              </a:rPr>
              <a:t>		in </a:t>
            </a:r>
            <a:r>
              <a:rPr lang="en-US" altLang="en-US" u="sng">
                <a:cs typeface="Times New Roman" panose="02020603050405020304" pitchFamily="18" charset="0"/>
              </a:rPr>
              <a:t>var</a:t>
            </a:r>
            <a:r>
              <a:rPr lang="en-US" altLang="en-US">
                <a:cs typeface="Times New Roman" panose="02020603050405020304" pitchFamily="18" charset="0"/>
              </a:rPr>
              <a:t> and increments </a:t>
            </a:r>
            <a:r>
              <a:rPr lang="en-US" altLang="en-US" u="sng">
                <a:cs typeface="Times New Roman" panose="02020603050405020304" pitchFamily="18" charset="0"/>
              </a:rPr>
              <a:t>var</a:t>
            </a:r>
            <a:r>
              <a:rPr lang="en-US" altLang="en-US">
                <a:cs typeface="Times New Roman" panose="02020603050405020304" pitchFamily="18" charset="0"/>
              </a:rPr>
              <a:t> by 1. </a:t>
            </a:r>
          </a:p>
          <a:p>
            <a:r>
              <a:rPr lang="en-US" altLang="en-US" sz="2400" u="sng">
                <a:cs typeface="Times New Roman" panose="02020603050405020304" pitchFamily="18" charset="0"/>
              </a:rPr>
              <a:t>--var</a:t>
            </a:r>
            <a:r>
              <a:rPr lang="en-US" altLang="en-US">
                <a:cs typeface="Times New Roman" panose="02020603050405020304" pitchFamily="18" charset="0"/>
              </a:rPr>
              <a:t>	predecrement	The expression (--var) </a:t>
            </a:r>
            <a:r>
              <a:rPr lang="en-US" altLang="en-US" b="1" i="1">
                <a:solidFill>
                  <a:srgbClr val="FF0000"/>
                </a:solidFill>
                <a:cs typeface="Times New Roman" panose="02020603050405020304" pitchFamily="18" charset="0"/>
              </a:rPr>
              <a:t>decrements </a:t>
            </a:r>
            <a:r>
              <a:rPr lang="en-US" altLang="en-US" b="1" i="1" u="sng">
                <a:solidFill>
                  <a:srgbClr val="FF0000"/>
                </a:solidFill>
                <a:cs typeface="Times New Roman" panose="02020603050405020304" pitchFamily="18" charset="0"/>
              </a:rPr>
              <a:t>var</a:t>
            </a:r>
            <a:r>
              <a:rPr lang="en-US" altLang="en-US" b="1" i="1">
                <a:solidFill>
                  <a:srgbClr val="FF0000"/>
                </a:solidFill>
                <a:cs typeface="Times New Roman" panose="02020603050405020304" pitchFamily="18" charset="0"/>
              </a:rPr>
              <a:t> by 1 and evaluates </a:t>
            </a:r>
          </a:p>
          <a:p>
            <a:r>
              <a:rPr lang="en-US" altLang="en-US">
                <a:cs typeface="Times New Roman" panose="02020603050405020304" pitchFamily="18" charset="0"/>
              </a:rPr>
              <a:t>		to the </a:t>
            </a:r>
            <a:r>
              <a:rPr lang="en-US" altLang="en-US" i="1">
                <a:cs typeface="Times New Roman" panose="02020603050405020304" pitchFamily="18" charset="0"/>
              </a:rPr>
              <a:t>new</a:t>
            </a:r>
            <a:r>
              <a:rPr lang="en-US" altLang="en-US">
                <a:cs typeface="Times New Roman" panose="02020603050405020304" pitchFamily="18" charset="0"/>
              </a:rPr>
              <a:t> value in </a:t>
            </a:r>
            <a:r>
              <a:rPr lang="en-US" altLang="en-US" u="sng">
                <a:cs typeface="Times New Roman" panose="02020603050405020304" pitchFamily="18" charset="0"/>
              </a:rPr>
              <a:t>var</a:t>
            </a:r>
            <a:r>
              <a:rPr lang="en-US" altLang="en-US">
                <a:cs typeface="Times New Roman" panose="02020603050405020304" pitchFamily="18" charset="0"/>
              </a:rPr>
              <a:t> </a:t>
            </a:r>
            <a:r>
              <a:rPr lang="en-US" altLang="en-US" i="1">
                <a:cs typeface="Times New Roman" panose="02020603050405020304" pitchFamily="18" charset="0"/>
              </a:rPr>
              <a:t>after</a:t>
            </a:r>
            <a:r>
              <a:rPr lang="en-US" altLang="en-US">
                <a:cs typeface="Times New Roman" panose="02020603050405020304" pitchFamily="18" charset="0"/>
              </a:rPr>
              <a:t> the decrement. </a:t>
            </a:r>
          </a:p>
          <a:p>
            <a:r>
              <a:rPr lang="en-US" altLang="en-US" sz="2400" u="sng">
                <a:cs typeface="Times New Roman" panose="02020603050405020304" pitchFamily="18" charset="0"/>
              </a:rPr>
              <a:t>var--</a:t>
            </a:r>
            <a:r>
              <a:rPr lang="en-US" altLang="en-US">
                <a:cs typeface="Times New Roman" panose="02020603050405020304" pitchFamily="18" charset="0"/>
              </a:rPr>
              <a:t>	postdecrement   	The expression (var--) </a:t>
            </a:r>
            <a:r>
              <a:rPr lang="en-US" altLang="en-US" b="1" i="1">
                <a:solidFill>
                  <a:srgbClr val="FF0000"/>
                </a:solidFill>
                <a:cs typeface="Times New Roman" panose="02020603050405020304" pitchFamily="18" charset="0"/>
              </a:rPr>
              <a:t>evaluates to the original value</a:t>
            </a:r>
            <a:r>
              <a:rPr lang="en-US" altLang="en-US" b="1" i="1">
                <a:cs typeface="Times New Roman" panose="02020603050405020304" pitchFamily="18" charset="0"/>
              </a:rPr>
              <a:t> </a:t>
            </a:r>
          </a:p>
          <a:p>
            <a:r>
              <a:rPr lang="en-US" altLang="en-US">
                <a:cs typeface="Times New Roman" panose="02020603050405020304" pitchFamily="18" charset="0"/>
              </a:rPr>
              <a:t>		in </a:t>
            </a:r>
            <a:r>
              <a:rPr lang="en-US" altLang="en-US" u="sng">
                <a:cs typeface="Times New Roman" panose="02020603050405020304" pitchFamily="18" charset="0"/>
              </a:rPr>
              <a:t>var</a:t>
            </a:r>
            <a:r>
              <a:rPr lang="en-US" altLang="en-US">
                <a:cs typeface="Times New Roman" panose="02020603050405020304" pitchFamily="18" charset="0"/>
              </a:rPr>
              <a:t> and decrements </a:t>
            </a:r>
            <a:r>
              <a:rPr lang="en-US" altLang="en-US" u="sng">
                <a:cs typeface="Times New Roman" panose="02020603050405020304" pitchFamily="18" charset="0"/>
              </a:rPr>
              <a:t>var</a:t>
            </a:r>
            <a:r>
              <a:rPr lang="en-US" altLang="en-US">
                <a:cs typeface="Times New Roman" panose="02020603050405020304" pitchFamily="18" charset="0"/>
              </a:rPr>
              <a:t> by 1. </a:t>
            </a:r>
          </a:p>
        </p:txBody>
      </p:sp>
      <p:sp>
        <p:nvSpPr>
          <p:cNvPr id="44039" name="TextBox 6">
            <a:extLst>
              <a:ext uri="{FF2B5EF4-FFF2-40B4-BE49-F238E27FC236}">
                <a16:creationId xmlns:a16="http://schemas.microsoft.com/office/drawing/2014/main" id="{881BCE25-F048-4A78-A57F-CFFD061D80F2}"/>
              </a:ext>
            </a:extLst>
          </p:cNvPr>
          <p:cNvSpPr txBox="1">
            <a:spLocks noChangeArrowheads="1"/>
          </p:cNvSpPr>
          <p:nvPr/>
        </p:nvSpPr>
        <p:spPr bwMode="auto">
          <a:xfrm>
            <a:off x="381000" y="1257300"/>
            <a:ext cx="85725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t>The  </a:t>
            </a:r>
            <a:r>
              <a:rPr lang="en-US" altLang="en-US" sz="2400" b="1">
                <a:solidFill>
                  <a:srgbClr val="92D050"/>
                </a:solidFill>
              </a:rPr>
              <a:t>++</a:t>
            </a:r>
            <a:r>
              <a:rPr lang="en-US" altLang="en-US" sz="2400"/>
              <a:t>  ad  </a:t>
            </a:r>
            <a:r>
              <a:rPr lang="en-US" altLang="en-US" sz="2400">
                <a:solidFill>
                  <a:srgbClr val="92D050"/>
                </a:solidFill>
              </a:rPr>
              <a:t>-- </a:t>
            </a:r>
            <a:r>
              <a:rPr lang="en-US" altLang="en-US" sz="2400"/>
              <a:t>operators can be used in prefix or suffix, as shown below</a:t>
            </a:r>
          </a:p>
          <a:p>
            <a:r>
              <a:rPr lang="en-US" altLang="en-US" sz="2400" b="1" i="1">
                <a:solidFill>
                  <a:srgbClr val="92D050"/>
                </a:solidFill>
              </a:rPr>
              <a:t>Example:   </a:t>
            </a:r>
            <a:r>
              <a:rPr lang="en-US" altLang="en-US" sz="2400" i="1">
                <a:solidFill>
                  <a:srgbClr val="92D050"/>
                </a:solidFill>
              </a:rPr>
              <a:t> </a:t>
            </a:r>
            <a:r>
              <a:rPr lang="en-US" altLang="en-US" sz="2400"/>
              <a:t>int  i = </a:t>
            </a:r>
            <a:r>
              <a:rPr lang="en-US" altLang="en-US" sz="2400">
                <a:solidFill>
                  <a:srgbClr val="92D050"/>
                </a:solidFill>
              </a:rPr>
              <a:t>3</a:t>
            </a:r>
            <a:r>
              <a:rPr lang="en-US" altLang="en-US" sz="2400"/>
              <a:t>,  j = </a:t>
            </a:r>
            <a:r>
              <a:rPr lang="en-US" altLang="en-US" sz="2400">
                <a:solidFill>
                  <a:srgbClr val="92D050"/>
                </a:solidFill>
              </a:rPr>
              <a:t>3</a:t>
            </a:r>
            <a:r>
              <a:rPr lang="en-US" altLang="en-US" sz="2400"/>
              <a:t>;</a:t>
            </a:r>
          </a:p>
          <a:p>
            <a:r>
              <a:rPr lang="en-US" altLang="en-US" sz="2400"/>
              <a:t>                    i++;    </a:t>
            </a:r>
            <a:r>
              <a:rPr lang="en-US" altLang="en-US" sz="2400">
                <a:solidFill>
                  <a:srgbClr val="FFC000"/>
                </a:solidFill>
              </a:rPr>
              <a:t>// i becomes 4</a:t>
            </a:r>
          </a:p>
          <a:p>
            <a:r>
              <a:rPr lang="en-US" altLang="en-US" sz="2400"/>
              <a:t>                    j--;      </a:t>
            </a:r>
            <a:r>
              <a:rPr lang="en-US" altLang="en-US" sz="2400">
                <a:solidFill>
                  <a:srgbClr val="FFC000"/>
                </a:solidFill>
              </a:rPr>
              <a:t>// j becomes 2</a:t>
            </a:r>
          </a:p>
          <a:p>
            <a:endParaRPr lang="en-US"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837EE000-CB40-476E-852C-0E0CC2C911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9FE8A2B-0E2B-48A4-A520-FCA50C544DFD}" type="slidenum">
              <a:rPr lang="en-US" altLang="en-US" sz="1400"/>
              <a:pPr/>
              <a:t>34</a:t>
            </a:fld>
            <a:endParaRPr lang="en-US" altLang="en-US" sz="1400"/>
          </a:p>
        </p:txBody>
      </p:sp>
      <p:sp>
        <p:nvSpPr>
          <p:cNvPr id="45059" name="Rectangle 2">
            <a:extLst>
              <a:ext uri="{FF2B5EF4-FFF2-40B4-BE49-F238E27FC236}">
                <a16:creationId xmlns:a16="http://schemas.microsoft.com/office/drawing/2014/main" id="{858C9B11-C900-4A9B-ABE3-FA64E9B58471}"/>
              </a:ext>
            </a:extLst>
          </p:cNvPr>
          <p:cNvSpPr>
            <a:spLocks noGrp="1" noChangeArrowheads="1"/>
          </p:cNvSpPr>
          <p:nvPr>
            <p:ph type="title"/>
          </p:nvPr>
        </p:nvSpPr>
        <p:spPr>
          <a:xfrm>
            <a:off x="647700" y="190500"/>
            <a:ext cx="7772400" cy="838200"/>
          </a:xfrm>
        </p:spPr>
        <p:txBody>
          <a:bodyPr/>
          <a:lstStyle/>
          <a:p>
            <a:r>
              <a:rPr lang="en-US" altLang="en-US" sz="4000"/>
              <a:t>Assignment Statements</a:t>
            </a:r>
          </a:p>
        </p:txBody>
      </p:sp>
      <p:sp>
        <p:nvSpPr>
          <p:cNvPr id="45060" name="Rectangle 4">
            <a:extLst>
              <a:ext uri="{FF2B5EF4-FFF2-40B4-BE49-F238E27FC236}">
                <a16:creationId xmlns:a16="http://schemas.microsoft.com/office/drawing/2014/main" id="{5BF66C24-CC1E-4FC1-82C4-5B41FACAEAD2}"/>
              </a:ext>
            </a:extLst>
          </p:cNvPr>
          <p:cNvSpPr>
            <a:spLocks noGrp="1" noChangeArrowheads="1"/>
          </p:cNvSpPr>
          <p:nvPr>
            <p:ph type="body" idx="1"/>
          </p:nvPr>
        </p:nvSpPr>
        <p:spPr>
          <a:xfrm>
            <a:off x="266700" y="1219200"/>
            <a:ext cx="8686800" cy="4762500"/>
          </a:xfrm>
        </p:spPr>
        <p:txBody>
          <a:bodyPr/>
          <a:lstStyle/>
          <a:p>
            <a:pPr marL="0" indent="0">
              <a:buFont typeface="Monotype Sorts" pitchFamily="2" charset="2"/>
              <a:buNone/>
            </a:pPr>
            <a:r>
              <a:rPr lang="en-US" altLang="en-US" sz="2800">
                <a:cs typeface="Times New Roman" panose="02020603050405020304" pitchFamily="18" charset="0"/>
              </a:rPr>
              <a:t>Prior to Java 2, all the expressions can be used as statements. Since Java 2, only the following types of expressions can be statements:</a:t>
            </a:r>
          </a:p>
          <a:p>
            <a:pPr marL="0" indent="0">
              <a:buFont typeface="Monotype Sorts" pitchFamily="2" charset="2"/>
              <a:buNone/>
            </a:pPr>
            <a:endParaRPr lang="en-US" altLang="en-US" sz="1200">
              <a:cs typeface="Times New Roman" panose="02020603050405020304" pitchFamily="18" charset="0"/>
            </a:endParaRPr>
          </a:p>
          <a:p>
            <a:pPr marL="0" indent="0">
              <a:buFont typeface="Monotype Sorts" pitchFamily="2" charset="2"/>
              <a:buNone/>
            </a:pPr>
            <a:r>
              <a:rPr lang="en-US" altLang="en-US" sz="2800">
                <a:cs typeface="Times New Roman" panose="02020603050405020304" pitchFamily="18" charset="0"/>
              </a:rPr>
              <a:t>variable op= expression; </a:t>
            </a:r>
            <a:r>
              <a:rPr lang="en-US" altLang="en-US" sz="2800">
                <a:solidFill>
                  <a:srgbClr val="FFC000"/>
                </a:solidFill>
                <a:cs typeface="Times New Roman" panose="02020603050405020304" pitchFamily="18" charset="0"/>
              </a:rPr>
              <a:t>// Where op is +, -, *, /, or %</a:t>
            </a:r>
          </a:p>
          <a:p>
            <a:pPr marL="0" indent="0">
              <a:buFont typeface="Monotype Sorts" pitchFamily="2" charset="2"/>
              <a:buNone/>
            </a:pPr>
            <a:endParaRPr lang="en-US" altLang="en-US" sz="1200">
              <a:solidFill>
                <a:srgbClr val="FFC000"/>
              </a:solidFill>
              <a:cs typeface="Times New Roman" panose="02020603050405020304" pitchFamily="18" charset="0"/>
            </a:endParaRPr>
          </a:p>
          <a:p>
            <a:pPr marL="0" indent="0">
              <a:buFont typeface="Monotype Sorts" pitchFamily="2" charset="2"/>
              <a:buNone/>
            </a:pPr>
            <a:r>
              <a:rPr lang="en-US" altLang="en-US" sz="2800">
                <a:cs typeface="Times New Roman" panose="02020603050405020304" pitchFamily="18" charset="0"/>
              </a:rPr>
              <a:t>++variable; </a:t>
            </a:r>
            <a:r>
              <a:rPr lang="en-US" altLang="en-US" sz="2400">
                <a:cs typeface="Times New Roman" panose="02020603050405020304" pitchFamily="18" charset="0"/>
              </a:rPr>
              <a:t>increment </a:t>
            </a:r>
            <a:r>
              <a:rPr lang="en-US" altLang="en-US" sz="2400">
                <a:solidFill>
                  <a:srgbClr val="FF0000"/>
                </a:solidFill>
                <a:cs typeface="Times New Roman" panose="02020603050405020304" pitchFamily="18" charset="0"/>
              </a:rPr>
              <a:t>var</a:t>
            </a:r>
            <a:r>
              <a:rPr lang="en-US" altLang="en-US" sz="2400">
                <a:cs typeface="Times New Roman" panose="02020603050405020304" pitchFamily="18" charset="0"/>
              </a:rPr>
              <a:t> by 1 and use the new </a:t>
            </a:r>
            <a:r>
              <a:rPr lang="en-US" altLang="en-US" sz="2400">
                <a:solidFill>
                  <a:srgbClr val="FF0000"/>
                </a:solidFill>
                <a:cs typeface="Times New Roman" panose="02020603050405020304" pitchFamily="18" charset="0"/>
              </a:rPr>
              <a:t>var</a:t>
            </a:r>
            <a:r>
              <a:rPr lang="en-US" altLang="en-US" sz="2400">
                <a:cs typeface="Times New Roman" panose="02020603050405020304" pitchFamily="18" charset="0"/>
              </a:rPr>
              <a:t> value</a:t>
            </a:r>
          </a:p>
          <a:p>
            <a:pPr marL="0" indent="0">
              <a:buFont typeface="Monotype Sorts" pitchFamily="2" charset="2"/>
              <a:buNone/>
            </a:pPr>
            <a:r>
              <a:rPr lang="en-US" altLang="en-US" sz="2800">
                <a:cs typeface="Times New Roman" panose="02020603050405020304" pitchFamily="18" charset="0"/>
              </a:rPr>
              <a:t>variable++; </a:t>
            </a:r>
            <a:r>
              <a:rPr lang="en-US" altLang="en-US" sz="2400">
                <a:cs typeface="Times New Roman" panose="02020603050405020304" pitchFamily="18" charset="0"/>
              </a:rPr>
              <a:t>increment </a:t>
            </a:r>
            <a:r>
              <a:rPr lang="en-US" altLang="en-US" sz="2400">
                <a:solidFill>
                  <a:srgbClr val="FF0000"/>
                </a:solidFill>
                <a:cs typeface="Times New Roman" panose="02020603050405020304" pitchFamily="18" charset="0"/>
              </a:rPr>
              <a:t>var</a:t>
            </a:r>
            <a:r>
              <a:rPr lang="en-US" altLang="en-US" sz="2400">
                <a:cs typeface="Times New Roman" panose="02020603050405020304" pitchFamily="18" charset="0"/>
              </a:rPr>
              <a:t> by 1 and use the original </a:t>
            </a:r>
            <a:r>
              <a:rPr lang="en-US" altLang="en-US" sz="2400">
                <a:solidFill>
                  <a:srgbClr val="FF0000"/>
                </a:solidFill>
                <a:cs typeface="Times New Roman" panose="02020603050405020304" pitchFamily="18" charset="0"/>
              </a:rPr>
              <a:t>var</a:t>
            </a:r>
            <a:r>
              <a:rPr lang="en-US" altLang="en-US" sz="2400">
                <a:cs typeface="Times New Roman" panose="02020603050405020304" pitchFamily="18" charset="0"/>
              </a:rPr>
              <a:t> value</a:t>
            </a:r>
          </a:p>
          <a:p>
            <a:pPr marL="0" indent="0">
              <a:buFont typeface="Monotype Sorts" pitchFamily="2" charset="2"/>
              <a:buNone/>
            </a:pPr>
            <a:r>
              <a:rPr lang="en-US" altLang="en-US" sz="2800">
                <a:cs typeface="Times New Roman" panose="02020603050405020304" pitchFamily="18" charset="0"/>
              </a:rPr>
              <a:t>--variable; </a:t>
            </a:r>
            <a:r>
              <a:rPr lang="en-US" altLang="en-US" sz="2400">
                <a:cs typeface="Times New Roman" panose="02020603050405020304" pitchFamily="18" charset="0"/>
              </a:rPr>
              <a:t>decrement </a:t>
            </a:r>
            <a:r>
              <a:rPr lang="en-US" altLang="en-US" sz="2400">
                <a:solidFill>
                  <a:srgbClr val="FF0000"/>
                </a:solidFill>
                <a:cs typeface="Times New Roman" panose="02020603050405020304" pitchFamily="18" charset="0"/>
              </a:rPr>
              <a:t>var</a:t>
            </a:r>
            <a:r>
              <a:rPr lang="en-US" altLang="en-US" sz="2400">
                <a:cs typeface="Times New Roman" panose="02020603050405020304" pitchFamily="18" charset="0"/>
              </a:rPr>
              <a:t> by 1 and use the new </a:t>
            </a:r>
            <a:r>
              <a:rPr lang="en-US" altLang="en-US" sz="2400">
                <a:solidFill>
                  <a:srgbClr val="FF0000"/>
                </a:solidFill>
                <a:cs typeface="Times New Roman" panose="02020603050405020304" pitchFamily="18" charset="0"/>
              </a:rPr>
              <a:t>var</a:t>
            </a:r>
            <a:r>
              <a:rPr lang="en-US" altLang="en-US" sz="2400">
                <a:cs typeface="Times New Roman" panose="02020603050405020304" pitchFamily="18" charset="0"/>
              </a:rPr>
              <a:t> value</a:t>
            </a:r>
          </a:p>
          <a:p>
            <a:pPr marL="0" indent="0">
              <a:buFont typeface="Monotype Sorts" pitchFamily="2" charset="2"/>
              <a:buNone/>
            </a:pPr>
            <a:r>
              <a:rPr lang="en-US" altLang="en-US" sz="2800">
                <a:cs typeface="Times New Roman" panose="02020603050405020304" pitchFamily="18" charset="0"/>
              </a:rPr>
              <a:t>variable--; </a:t>
            </a:r>
            <a:r>
              <a:rPr lang="en-US" altLang="en-US" sz="2400">
                <a:cs typeface="Times New Roman" panose="02020603050405020304" pitchFamily="18" charset="0"/>
              </a:rPr>
              <a:t>decrement </a:t>
            </a:r>
            <a:r>
              <a:rPr lang="en-US" altLang="en-US" sz="2400">
                <a:solidFill>
                  <a:srgbClr val="FF0000"/>
                </a:solidFill>
                <a:cs typeface="Times New Roman" panose="02020603050405020304" pitchFamily="18" charset="0"/>
              </a:rPr>
              <a:t>var</a:t>
            </a:r>
            <a:r>
              <a:rPr lang="en-US" altLang="en-US" sz="2400">
                <a:cs typeface="Times New Roman" panose="02020603050405020304" pitchFamily="18" charset="0"/>
              </a:rPr>
              <a:t> by 1 and use the original </a:t>
            </a:r>
            <a:r>
              <a:rPr lang="en-US" altLang="en-US" sz="2400">
                <a:solidFill>
                  <a:srgbClr val="FF0000"/>
                </a:solidFill>
                <a:cs typeface="Times New Roman" panose="02020603050405020304" pitchFamily="18" charset="0"/>
              </a:rPr>
              <a:t>var</a:t>
            </a:r>
            <a:r>
              <a:rPr lang="en-US" altLang="en-US" sz="2400">
                <a:cs typeface="Times New Roman" panose="02020603050405020304" pitchFamily="18" charset="0"/>
              </a:rPr>
              <a:t> value</a:t>
            </a:r>
            <a:endParaRPr lang="en-US" altLang="en-US" sz="24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Slide Number Placeholder 4">
            <a:extLst>
              <a:ext uri="{FF2B5EF4-FFF2-40B4-BE49-F238E27FC236}">
                <a16:creationId xmlns:a16="http://schemas.microsoft.com/office/drawing/2014/main" id="{D59C54DA-5C26-4182-ABCF-E2EF2F9178C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CD2AD9C-839E-46B3-BE92-47967F18EC0C}" type="slidenum">
              <a:rPr lang="en-US" altLang="en-US" sz="1400"/>
              <a:pPr/>
              <a:t>35</a:t>
            </a:fld>
            <a:endParaRPr lang="en-US" altLang="en-US" sz="1400"/>
          </a:p>
        </p:txBody>
      </p:sp>
      <p:sp>
        <p:nvSpPr>
          <p:cNvPr id="8199" name="Rectangle 2">
            <a:extLst>
              <a:ext uri="{FF2B5EF4-FFF2-40B4-BE49-F238E27FC236}">
                <a16:creationId xmlns:a16="http://schemas.microsoft.com/office/drawing/2014/main" id="{872A2C34-899A-4687-8858-4DAD1430A023}"/>
              </a:ext>
            </a:extLst>
          </p:cNvPr>
          <p:cNvSpPr>
            <a:spLocks noGrp="1" noChangeArrowheads="1"/>
          </p:cNvSpPr>
          <p:nvPr>
            <p:ph type="title"/>
          </p:nvPr>
        </p:nvSpPr>
        <p:spPr>
          <a:xfrm>
            <a:off x="609600" y="190500"/>
            <a:ext cx="7772400" cy="1295400"/>
          </a:xfrm>
        </p:spPr>
        <p:txBody>
          <a:bodyPr/>
          <a:lstStyle/>
          <a:p>
            <a:r>
              <a:rPr lang="en-US" altLang="en-US"/>
              <a:t>Increment and</a:t>
            </a:r>
            <a:br>
              <a:rPr lang="en-US" altLang="en-US"/>
            </a:br>
            <a:r>
              <a:rPr lang="en-US" altLang="en-US"/>
              <a:t>Decrement Operators, cont.</a:t>
            </a:r>
          </a:p>
        </p:txBody>
      </p:sp>
      <p:sp>
        <p:nvSpPr>
          <p:cNvPr id="8200" name="Rectangle 9">
            <a:extLst>
              <a:ext uri="{FF2B5EF4-FFF2-40B4-BE49-F238E27FC236}">
                <a16:creationId xmlns:a16="http://schemas.microsoft.com/office/drawing/2014/main" id="{C6009794-92F1-4867-AD60-54C9B2C458B7}"/>
              </a:ext>
            </a:extLst>
          </p:cNvPr>
          <p:cNvSpPr>
            <a:spLocks noChangeArrowheads="1"/>
          </p:cNvSpPr>
          <p:nvPr/>
        </p:nvSpPr>
        <p:spPr bwMode="auto">
          <a:xfrm>
            <a:off x="24765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8201" name="Rectangle 11">
            <a:extLst>
              <a:ext uri="{FF2B5EF4-FFF2-40B4-BE49-F238E27FC236}">
                <a16:creationId xmlns:a16="http://schemas.microsoft.com/office/drawing/2014/main" id="{2643CB27-D607-413E-B736-EE9BEDA750AF}"/>
              </a:ext>
            </a:extLst>
          </p:cNvPr>
          <p:cNvSpPr>
            <a:spLocks noChangeArrowheads="1"/>
          </p:cNvSpPr>
          <p:nvPr/>
        </p:nvSpPr>
        <p:spPr bwMode="auto">
          <a:xfrm>
            <a:off x="24003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8202" name="Rectangle 13">
            <a:extLst>
              <a:ext uri="{FF2B5EF4-FFF2-40B4-BE49-F238E27FC236}">
                <a16:creationId xmlns:a16="http://schemas.microsoft.com/office/drawing/2014/main" id="{B8B10F13-F379-4897-BDD7-8A342F071BFD}"/>
              </a:ext>
            </a:extLst>
          </p:cNvPr>
          <p:cNvSpPr>
            <a:spLocks noChangeArrowheads="1"/>
          </p:cNvSpPr>
          <p:nvPr/>
        </p:nvSpPr>
        <p:spPr bwMode="auto">
          <a:xfrm>
            <a:off x="23622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8203" name="Rectangle 15">
            <a:extLst>
              <a:ext uri="{FF2B5EF4-FFF2-40B4-BE49-F238E27FC236}">
                <a16:creationId xmlns:a16="http://schemas.microsoft.com/office/drawing/2014/main" id="{270C18E2-27B4-47D2-8B17-D112D93DE1AC}"/>
              </a:ext>
            </a:extLst>
          </p:cNvPr>
          <p:cNvSpPr>
            <a:spLocks noChangeArrowheads="1"/>
          </p:cNvSpPr>
          <p:nvPr/>
        </p:nvSpPr>
        <p:spPr bwMode="auto">
          <a:xfrm>
            <a:off x="22860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8204" name="Rectangle 17">
            <a:extLst>
              <a:ext uri="{FF2B5EF4-FFF2-40B4-BE49-F238E27FC236}">
                <a16:creationId xmlns:a16="http://schemas.microsoft.com/office/drawing/2014/main" id="{0CCD8FFA-3C0F-429E-B2E6-20167E78052B}"/>
              </a:ext>
            </a:extLst>
          </p:cNvPr>
          <p:cNvSpPr>
            <a:spLocks noChangeArrowheads="1"/>
          </p:cNvSpPr>
          <p:nvPr/>
        </p:nvSpPr>
        <p:spPr bwMode="auto">
          <a:xfrm>
            <a:off x="23622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8194" name="Object 16">
            <a:extLst>
              <a:ext uri="{FF2B5EF4-FFF2-40B4-BE49-F238E27FC236}">
                <a16:creationId xmlns:a16="http://schemas.microsoft.com/office/drawing/2014/main" id="{75AAB74F-E71E-460B-864E-902F67EACBD4}"/>
              </a:ext>
            </a:extLst>
          </p:cNvPr>
          <p:cNvGraphicFramePr>
            <a:graphicFrameLocks noChangeAspect="1"/>
          </p:cNvGraphicFramePr>
          <p:nvPr/>
        </p:nvGraphicFramePr>
        <p:xfrm>
          <a:off x="723900" y="2019300"/>
          <a:ext cx="7467600" cy="1158875"/>
        </p:xfrm>
        <a:graphic>
          <a:graphicData uri="http://schemas.openxmlformats.org/presentationml/2006/ole">
            <mc:AlternateContent xmlns:mc="http://schemas.openxmlformats.org/markup-compatibility/2006">
              <mc:Choice xmlns:v="urn:schemas-microsoft-com:vml" Requires="v">
                <p:oleObj name="Picture" r:id="rId3" imgW="4419720" imgH="685800" progId="Word.Picture.8">
                  <p:embed/>
                </p:oleObj>
              </mc:Choice>
              <mc:Fallback>
                <p:oleObj name="Picture" r:id="rId3" imgW="4419720" imgH="685800" progId="Word.Picture.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2019300"/>
                        <a:ext cx="7467600" cy="1158875"/>
                      </a:xfrm>
                      <a:prstGeom prst="rect">
                        <a:avLst/>
                      </a:prstGeom>
                      <a:solidFill>
                        <a:schemeClr val="tx1"/>
                      </a:solidFill>
                    </p:spPr>
                  </p:pic>
                </p:oleObj>
              </mc:Fallback>
            </mc:AlternateContent>
          </a:graphicData>
        </a:graphic>
      </p:graphicFrame>
      <p:sp>
        <p:nvSpPr>
          <p:cNvPr id="8205" name="Rectangle 19">
            <a:extLst>
              <a:ext uri="{FF2B5EF4-FFF2-40B4-BE49-F238E27FC236}">
                <a16:creationId xmlns:a16="http://schemas.microsoft.com/office/drawing/2014/main" id="{25EB9A27-9683-44F0-A4CA-12D325E0E610}"/>
              </a:ext>
            </a:extLst>
          </p:cNvPr>
          <p:cNvSpPr>
            <a:spLocks noChangeArrowheads="1"/>
          </p:cNvSpPr>
          <p:nvPr/>
        </p:nvSpPr>
        <p:spPr bwMode="auto">
          <a:xfrm>
            <a:off x="228600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8195" name="Object 18">
            <a:extLst>
              <a:ext uri="{FF2B5EF4-FFF2-40B4-BE49-F238E27FC236}">
                <a16:creationId xmlns:a16="http://schemas.microsoft.com/office/drawing/2014/main" id="{63EF28DB-A601-44CF-984D-C431D4A3C151}"/>
              </a:ext>
            </a:extLst>
          </p:cNvPr>
          <p:cNvGraphicFramePr>
            <a:graphicFrameLocks noChangeAspect="1"/>
          </p:cNvGraphicFramePr>
          <p:nvPr/>
        </p:nvGraphicFramePr>
        <p:xfrm>
          <a:off x="647700" y="4419600"/>
          <a:ext cx="7772400" cy="1165225"/>
        </p:xfrm>
        <a:graphic>
          <a:graphicData uri="http://schemas.openxmlformats.org/presentationml/2006/ole">
            <mc:AlternateContent xmlns:mc="http://schemas.openxmlformats.org/markup-compatibility/2006">
              <mc:Choice xmlns:v="urn:schemas-microsoft-com:vml" Requires="v">
                <p:oleObj name="Picture" r:id="rId5" imgW="4572000" imgH="685800" progId="Word.Picture.8">
                  <p:embed/>
                </p:oleObj>
              </mc:Choice>
              <mc:Fallback>
                <p:oleObj name="Picture" r:id="rId5" imgW="4572000" imgH="685800" progId="Word.Picture.8">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4419600"/>
                        <a:ext cx="7772400" cy="1165225"/>
                      </a:xfrm>
                      <a:prstGeom prst="rect">
                        <a:avLst/>
                      </a:prstGeom>
                      <a:solidFill>
                        <a:schemeClr val="tx1"/>
                      </a:solidFill>
                    </p:spPr>
                  </p:pic>
                </p:oleObj>
              </mc:Fallback>
            </mc:AlternateContent>
          </a:graphicData>
        </a:graphic>
      </p:graphicFrame>
      <p:cxnSp>
        <p:nvCxnSpPr>
          <p:cNvPr id="14" name="Straight Arrow Connector 13">
            <a:extLst>
              <a:ext uri="{FF2B5EF4-FFF2-40B4-BE49-F238E27FC236}">
                <a16:creationId xmlns:a16="http://schemas.microsoft.com/office/drawing/2014/main" id="{5E16D33D-AFC4-4AAC-B827-15DF42B06C7F}"/>
              </a:ext>
            </a:extLst>
          </p:cNvPr>
          <p:cNvCxnSpPr>
            <a:endCxn id="8207" idx="1"/>
          </p:cNvCxnSpPr>
          <p:nvPr/>
        </p:nvCxnSpPr>
        <p:spPr bwMode="auto">
          <a:xfrm>
            <a:off x="3657600" y="2743200"/>
            <a:ext cx="1752600" cy="550863"/>
          </a:xfrm>
          <a:prstGeom prst="straightConnector1">
            <a:avLst/>
          </a:prstGeom>
          <a:ln>
            <a:headEnd type="none" w="sm" len="sm"/>
            <a:tailEnd type="arrow"/>
          </a:ln>
        </p:spPr>
        <p:style>
          <a:lnRef idx="2">
            <a:schemeClr val="dk1"/>
          </a:lnRef>
          <a:fillRef idx="0">
            <a:schemeClr val="dk1"/>
          </a:fillRef>
          <a:effectRef idx="1">
            <a:schemeClr val="dk1"/>
          </a:effectRef>
          <a:fontRef idx="minor">
            <a:schemeClr val="tx1"/>
          </a:fontRef>
        </p:style>
      </p:cxnSp>
      <p:sp>
        <p:nvSpPr>
          <p:cNvPr id="8207" name="TextBox 16">
            <a:extLst>
              <a:ext uri="{FF2B5EF4-FFF2-40B4-BE49-F238E27FC236}">
                <a16:creationId xmlns:a16="http://schemas.microsoft.com/office/drawing/2014/main" id="{7968C7EE-F615-48BC-97B5-A022595AE320}"/>
              </a:ext>
            </a:extLst>
          </p:cNvPr>
          <p:cNvSpPr txBox="1">
            <a:spLocks noChangeArrowheads="1"/>
          </p:cNvSpPr>
          <p:nvPr/>
        </p:nvSpPr>
        <p:spPr bwMode="auto">
          <a:xfrm>
            <a:off x="5410200" y="3124200"/>
            <a:ext cx="2628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t>i ++ means Increment after</a:t>
            </a:r>
          </a:p>
        </p:txBody>
      </p:sp>
      <p:cxnSp>
        <p:nvCxnSpPr>
          <p:cNvPr id="18" name="Straight Arrow Connector 17">
            <a:extLst>
              <a:ext uri="{FF2B5EF4-FFF2-40B4-BE49-F238E27FC236}">
                <a16:creationId xmlns:a16="http://schemas.microsoft.com/office/drawing/2014/main" id="{4E0548B1-FAC4-42F7-B037-401796E60A60}"/>
              </a:ext>
            </a:extLst>
          </p:cNvPr>
          <p:cNvCxnSpPr/>
          <p:nvPr/>
        </p:nvCxnSpPr>
        <p:spPr bwMode="auto">
          <a:xfrm rot="5400000" flipH="1" flipV="1">
            <a:off x="6057900" y="3009900"/>
            <a:ext cx="228600" cy="152400"/>
          </a:xfrm>
          <a:prstGeom prst="straightConnector1">
            <a:avLst/>
          </a:prstGeom>
          <a:ln>
            <a:headEnd type="none" w="sm" len="sm"/>
            <a:tailEnd type="arrow"/>
          </a:ln>
        </p:spPr>
        <p:style>
          <a:lnRef idx="2">
            <a:schemeClr val="dk1"/>
          </a:lnRef>
          <a:fillRef idx="0">
            <a:schemeClr val="dk1"/>
          </a:fillRef>
          <a:effectRef idx="1">
            <a:schemeClr val="dk1"/>
          </a:effectRef>
          <a:fontRef idx="minor">
            <a:schemeClr val="tx1"/>
          </a:fontRef>
        </p:style>
      </p:cxnSp>
      <p:sp>
        <p:nvSpPr>
          <p:cNvPr id="8209" name="TextBox 20">
            <a:extLst>
              <a:ext uri="{FF2B5EF4-FFF2-40B4-BE49-F238E27FC236}">
                <a16:creationId xmlns:a16="http://schemas.microsoft.com/office/drawing/2014/main" id="{E1F1C709-4564-4E85-B542-6992E1624B50}"/>
              </a:ext>
            </a:extLst>
          </p:cNvPr>
          <p:cNvSpPr txBox="1">
            <a:spLocks noChangeArrowheads="1"/>
          </p:cNvSpPr>
          <p:nvPr/>
        </p:nvSpPr>
        <p:spPr bwMode="auto">
          <a:xfrm>
            <a:off x="2590800" y="2743200"/>
            <a:ext cx="2781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400">
                <a:solidFill>
                  <a:schemeClr val="bg2"/>
                </a:solidFill>
              </a:rPr>
              <a:t>10 * 10 (original value of i ) is 100</a:t>
            </a:r>
          </a:p>
        </p:txBody>
      </p:sp>
      <p:sp>
        <p:nvSpPr>
          <p:cNvPr id="8210" name="TextBox 22">
            <a:extLst>
              <a:ext uri="{FF2B5EF4-FFF2-40B4-BE49-F238E27FC236}">
                <a16:creationId xmlns:a16="http://schemas.microsoft.com/office/drawing/2014/main" id="{E94CF12A-7766-4D33-8B5F-A6B83A4FADE1}"/>
              </a:ext>
            </a:extLst>
          </p:cNvPr>
          <p:cNvSpPr txBox="1">
            <a:spLocks noChangeArrowheads="1"/>
          </p:cNvSpPr>
          <p:nvPr/>
        </p:nvSpPr>
        <p:spPr bwMode="auto">
          <a:xfrm>
            <a:off x="723900" y="5600700"/>
            <a:ext cx="7124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0000"/>
                </a:solidFill>
              </a:rPr>
              <a:t>i </a:t>
            </a:r>
            <a:r>
              <a:rPr lang="en-US" altLang="en-US"/>
              <a:t> is increment by </a:t>
            </a:r>
            <a:r>
              <a:rPr lang="en-US" altLang="en-US">
                <a:solidFill>
                  <a:srgbClr val="FF0000"/>
                </a:solidFill>
              </a:rPr>
              <a:t>1</a:t>
            </a:r>
            <a:r>
              <a:rPr lang="en-US" altLang="en-US"/>
              <a:t> before, and the new value of  </a:t>
            </a:r>
            <a:r>
              <a:rPr lang="en-US" altLang="en-US">
                <a:solidFill>
                  <a:srgbClr val="FF0000"/>
                </a:solidFill>
              </a:rPr>
              <a:t>i</a:t>
            </a:r>
            <a:r>
              <a:rPr lang="en-US" altLang="en-US"/>
              <a:t> is returned and used in the multiplication, Thus newNum becomes </a:t>
            </a:r>
            <a:r>
              <a:rPr lang="en-US" altLang="en-US">
                <a:solidFill>
                  <a:srgbClr val="FF0000"/>
                </a:solidFill>
              </a:rPr>
              <a:t>110.</a:t>
            </a:r>
          </a:p>
        </p:txBody>
      </p:sp>
      <p:sp>
        <p:nvSpPr>
          <p:cNvPr id="8211" name="TextBox 23">
            <a:extLst>
              <a:ext uri="{FF2B5EF4-FFF2-40B4-BE49-F238E27FC236}">
                <a16:creationId xmlns:a16="http://schemas.microsoft.com/office/drawing/2014/main" id="{99DA0656-B194-4F29-8821-F19F6F95F1DA}"/>
              </a:ext>
            </a:extLst>
          </p:cNvPr>
          <p:cNvSpPr txBox="1">
            <a:spLocks noChangeArrowheads="1"/>
          </p:cNvSpPr>
          <p:nvPr/>
        </p:nvSpPr>
        <p:spPr bwMode="auto">
          <a:xfrm>
            <a:off x="838200" y="3352800"/>
            <a:ext cx="6591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0000"/>
                </a:solidFill>
              </a:rPr>
              <a:t>i </a:t>
            </a:r>
            <a:r>
              <a:rPr lang="en-US" altLang="en-US"/>
              <a:t> is increment by </a:t>
            </a:r>
            <a:r>
              <a:rPr lang="en-US" altLang="en-US">
                <a:solidFill>
                  <a:srgbClr val="FF0000"/>
                </a:solidFill>
              </a:rPr>
              <a:t>1</a:t>
            </a:r>
            <a:r>
              <a:rPr lang="en-US" altLang="en-US"/>
              <a:t> after, and the old value of  </a:t>
            </a:r>
            <a:r>
              <a:rPr lang="en-US" altLang="en-US">
                <a:solidFill>
                  <a:srgbClr val="FF0000"/>
                </a:solidFill>
              </a:rPr>
              <a:t>i</a:t>
            </a:r>
            <a:r>
              <a:rPr lang="en-US" altLang="en-US"/>
              <a:t> is returned and used in the multiplication, Thus newNum becomes </a:t>
            </a:r>
            <a:r>
              <a:rPr lang="en-US" altLang="en-US">
                <a:solidFill>
                  <a:srgbClr val="FF0000"/>
                </a:solidFill>
              </a:rPr>
              <a:t>100.</a:t>
            </a:r>
          </a:p>
        </p:txBody>
      </p:sp>
      <mc:AlternateContent xmlns:mc="http://schemas.openxmlformats.org/markup-compatibility/2006">
        <mc:Choice xmlns:p14="http://schemas.microsoft.com/office/powerpoint/2010/main" Requires="p14">
          <p:contentPart p14:bwMode="auto" r:id="rId7">
            <p14:nvContentPartPr>
              <p14:cNvPr id="8196" name="Ink 20">
                <a:extLst>
                  <a:ext uri="{FF2B5EF4-FFF2-40B4-BE49-F238E27FC236}">
                    <a16:creationId xmlns:a16="http://schemas.microsoft.com/office/drawing/2014/main" id="{5A206828-D41F-4168-8E3F-BFCD6FD25D3A}"/>
                  </a:ext>
                </a:extLst>
              </p14:cNvPr>
              <p14:cNvContentPartPr>
                <a14:cpLocks xmlns:a14="http://schemas.microsoft.com/office/drawing/2010/main" noRot="1" noChangeAspect="1" noEditPoints="1" noChangeArrowheads="1" noChangeShapeType="1"/>
              </p14:cNvContentPartPr>
              <p14:nvPr/>
            </p14:nvContentPartPr>
            <p14:xfrm>
              <a:off x="5616575" y="3776663"/>
              <a:ext cx="830263" cy="46037"/>
            </p14:xfrm>
          </p:contentPart>
        </mc:Choice>
        <mc:Fallback>
          <p:pic>
            <p:nvPicPr>
              <p:cNvPr id="8196" name="Ink 20">
                <a:extLst>
                  <a:ext uri="{FF2B5EF4-FFF2-40B4-BE49-F238E27FC236}">
                    <a16:creationId xmlns:a16="http://schemas.microsoft.com/office/drawing/2014/main" id="{5A206828-D41F-4168-8E3F-BFCD6FD25D3A}"/>
                  </a:ext>
                </a:extLst>
              </p:cNvPr>
              <p:cNvPicPr>
                <a:picLocks noRot="1" noChangeAspect="1" noEditPoints="1" noChangeArrowheads="1" noChangeShapeType="1"/>
              </p:cNvPicPr>
              <p:nvPr/>
            </p:nvPicPr>
            <p:blipFill>
              <a:blip r:embed="rId8"/>
              <a:stretch>
                <a:fillRect/>
              </a:stretch>
            </p:blipFill>
            <p:spPr>
              <a:xfrm>
                <a:off x="5607222" y="3767595"/>
                <a:ext cx="848969" cy="64173"/>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197" name="Ink 21">
                <a:extLst>
                  <a:ext uri="{FF2B5EF4-FFF2-40B4-BE49-F238E27FC236}">
                    <a16:creationId xmlns:a16="http://schemas.microsoft.com/office/drawing/2014/main" id="{1891C235-6177-48D5-B504-53CD6F6F49C0}"/>
                  </a:ext>
                </a:extLst>
              </p14:cNvPr>
              <p14:cNvContentPartPr>
                <a14:cpLocks xmlns:a14="http://schemas.microsoft.com/office/drawing/2010/main" noRot="1" noChangeAspect="1" noEditPoints="1" noChangeArrowheads="1" noChangeShapeType="1"/>
              </p14:cNvContentPartPr>
              <p14:nvPr/>
            </p14:nvContentPartPr>
            <p14:xfrm>
              <a:off x="3402013" y="4867275"/>
              <a:ext cx="1587" cy="1588"/>
            </p14:xfrm>
          </p:contentPart>
        </mc:Choice>
        <mc:Fallback>
          <p:pic>
            <p:nvPicPr>
              <p:cNvPr id="8197" name="Ink 21">
                <a:extLst>
                  <a:ext uri="{FF2B5EF4-FFF2-40B4-BE49-F238E27FC236}">
                    <a16:creationId xmlns:a16="http://schemas.microsoft.com/office/drawing/2014/main" id="{1891C235-6177-48D5-B504-53CD6F6F49C0}"/>
                  </a:ext>
                </a:extLst>
              </p:cNvPr>
              <p:cNvPicPr>
                <a:picLocks noRot="1" noChangeAspect="1" noEditPoints="1" noChangeArrowheads="1" noChangeShapeType="1"/>
              </p:cNvPicPr>
              <p:nvPr/>
            </p:nvPicPr>
            <p:blipFill>
              <a:blip r:embed="rId10"/>
              <a:stretch>
                <a:fillRect/>
              </a:stretch>
            </p:blipFill>
            <p:spPr>
              <a:xfrm>
                <a:off x="3360751" y="4825987"/>
                <a:ext cx="84111" cy="84164"/>
              </a:xfrm>
              <a:prstGeom prst="rect">
                <a:avLst/>
              </a:prstGeom>
            </p:spPr>
          </p:pic>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2CC53C33-9ABB-492B-90A2-28EF24B67B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AD11BD4-249F-4F2C-B61A-5A6F7EBDA37A}" type="slidenum">
              <a:rPr lang="en-US" altLang="en-US" sz="1400"/>
              <a:pPr/>
              <a:t>36</a:t>
            </a:fld>
            <a:endParaRPr lang="en-US" altLang="en-US" sz="1400"/>
          </a:p>
        </p:txBody>
      </p:sp>
      <p:sp>
        <p:nvSpPr>
          <p:cNvPr id="46083" name="Rectangle 2">
            <a:extLst>
              <a:ext uri="{FF2B5EF4-FFF2-40B4-BE49-F238E27FC236}">
                <a16:creationId xmlns:a16="http://schemas.microsoft.com/office/drawing/2014/main" id="{C8049FEF-7CD8-4010-A68A-69FE5C8D5F7A}"/>
              </a:ext>
            </a:extLst>
          </p:cNvPr>
          <p:cNvSpPr>
            <a:spLocks noGrp="1" noChangeArrowheads="1"/>
          </p:cNvSpPr>
          <p:nvPr>
            <p:ph type="title"/>
          </p:nvPr>
        </p:nvSpPr>
        <p:spPr>
          <a:xfrm>
            <a:off x="685800" y="0"/>
            <a:ext cx="7772400" cy="1428750"/>
          </a:xfrm>
          <a:noFill/>
        </p:spPr>
        <p:txBody>
          <a:bodyPr/>
          <a:lstStyle/>
          <a:p>
            <a:r>
              <a:rPr lang="en-US" altLang="en-US"/>
              <a:t>Numeric Type Conversion</a:t>
            </a:r>
          </a:p>
        </p:txBody>
      </p:sp>
      <p:sp>
        <p:nvSpPr>
          <p:cNvPr id="46084" name="Rectangle 3">
            <a:extLst>
              <a:ext uri="{FF2B5EF4-FFF2-40B4-BE49-F238E27FC236}">
                <a16:creationId xmlns:a16="http://schemas.microsoft.com/office/drawing/2014/main" id="{F4E66BF6-DFF4-408C-A133-F7F12746E5C8}"/>
              </a:ext>
            </a:extLst>
          </p:cNvPr>
          <p:cNvSpPr>
            <a:spLocks noGrp="1" noChangeArrowheads="1"/>
          </p:cNvSpPr>
          <p:nvPr>
            <p:ph type="body" idx="1"/>
          </p:nvPr>
        </p:nvSpPr>
        <p:spPr>
          <a:xfrm>
            <a:off x="381000" y="1371600"/>
            <a:ext cx="8458200" cy="4495800"/>
          </a:xfrm>
          <a:noFill/>
        </p:spPr>
        <p:txBody>
          <a:bodyPr/>
          <a:lstStyle/>
          <a:p>
            <a:pPr algn="just">
              <a:buFont typeface="Monotype Sorts" pitchFamily="2" charset="2"/>
              <a:buNone/>
            </a:pPr>
            <a:r>
              <a:rPr lang="en-US" altLang="en-US" sz="2400"/>
              <a:t>Binary operations with two operands:  if an integer and a floating</a:t>
            </a:r>
          </a:p>
          <a:p>
            <a:pPr algn="just">
              <a:buFont typeface="Monotype Sorts" pitchFamily="2" charset="2"/>
              <a:buNone/>
            </a:pPr>
            <a:r>
              <a:rPr lang="en-US" altLang="en-US" sz="2400"/>
              <a:t>number are involved in a binary operation, Java automatically</a:t>
            </a:r>
          </a:p>
          <a:p>
            <a:pPr algn="just">
              <a:buFont typeface="Monotype Sorts" pitchFamily="2" charset="2"/>
              <a:buNone/>
            </a:pPr>
            <a:r>
              <a:rPr lang="en-US" altLang="en-US" sz="2400"/>
              <a:t>converts the integer to a floating-point value. </a:t>
            </a:r>
          </a:p>
          <a:p>
            <a:pPr algn="just">
              <a:buFont typeface="Monotype Sorts" pitchFamily="2" charset="2"/>
              <a:buNone/>
            </a:pPr>
            <a:r>
              <a:rPr lang="en-US" altLang="en-US" sz="2400" b="1"/>
              <a:t>Example: </a:t>
            </a:r>
            <a:r>
              <a:rPr lang="en-US" altLang="en-US" sz="2400"/>
              <a:t>3 * 4.5 is the same as 3.0 * 4.5.</a:t>
            </a:r>
          </a:p>
          <a:p>
            <a:pPr algn="just">
              <a:buFont typeface="Monotype Sorts" pitchFamily="2" charset="2"/>
              <a:buNone/>
            </a:pPr>
            <a:r>
              <a:rPr lang="en-US" altLang="en-US" sz="3600"/>
              <a:t>Consider the following statements:</a:t>
            </a:r>
          </a:p>
          <a:p>
            <a:pPr algn="just">
              <a:buFont typeface="Monotype Sorts" pitchFamily="2" charset="2"/>
              <a:buNone/>
            </a:pPr>
            <a:r>
              <a:rPr lang="en-US" altLang="en-US">
                <a:latin typeface="Courier New" panose="02070309020205020404" pitchFamily="49" charset="0"/>
              </a:rPr>
              <a:t>byte i = 100;</a:t>
            </a:r>
          </a:p>
          <a:p>
            <a:pPr algn="just">
              <a:buFont typeface="Monotype Sorts" pitchFamily="2" charset="2"/>
              <a:buNone/>
            </a:pPr>
            <a:r>
              <a:rPr lang="en-US" altLang="en-US">
                <a:latin typeface="Courier New" panose="02070309020205020404" pitchFamily="49" charset="0"/>
              </a:rPr>
              <a:t>long k = i * 3 + 4;</a:t>
            </a:r>
          </a:p>
          <a:p>
            <a:pPr algn="just">
              <a:buFont typeface="Monotype Sorts" pitchFamily="2" charset="2"/>
              <a:buNone/>
            </a:pPr>
            <a:r>
              <a:rPr lang="en-US" altLang="en-US">
                <a:latin typeface="Courier New" panose="02070309020205020404" pitchFamily="49" charset="0"/>
              </a:rPr>
              <a:t>double d = i * 3.1 + k / 2;</a:t>
            </a:r>
          </a:p>
          <a:p>
            <a:pPr algn="just">
              <a:buFont typeface="Monotype Sorts" pitchFamily="2" charset="2"/>
              <a:buNone/>
            </a:pPr>
            <a:endParaRPr lang="en-US" altLang="en-US" sz="3600">
              <a:latin typeface="Book Antiqua" panose="0204060205030503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EAD4A5EC-6044-4054-B776-9F3058FB110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DA5B8EB-41D6-4395-BE22-8C128E3493B1}" type="slidenum">
              <a:rPr lang="en-US" altLang="en-US" sz="1400"/>
              <a:pPr/>
              <a:t>37</a:t>
            </a:fld>
            <a:endParaRPr lang="en-US" altLang="en-US" sz="1400"/>
          </a:p>
        </p:txBody>
      </p:sp>
      <p:sp>
        <p:nvSpPr>
          <p:cNvPr id="47107" name="Rectangle 2">
            <a:extLst>
              <a:ext uri="{FF2B5EF4-FFF2-40B4-BE49-F238E27FC236}">
                <a16:creationId xmlns:a16="http://schemas.microsoft.com/office/drawing/2014/main" id="{A7F8C147-1D37-4232-8674-C7669136279F}"/>
              </a:ext>
            </a:extLst>
          </p:cNvPr>
          <p:cNvSpPr>
            <a:spLocks noGrp="1" noChangeArrowheads="1"/>
          </p:cNvSpPr>
          <p:nvPr>
            <p:ph type="title"/>
          </p:nvPr>
        </p:nvSpPr>
        <p:spPr>
          <a:xfrm>
            <a:off x="609600" y="228600"/>
            <a:ext cx="7772400" cy="762000"/>
          </a:xfrm>
          <a:noFill/>
        </p:spPr>
        <p:txBody>
          <a:bodyPr/>
          <a:lstStyle/>
          <a:p>
            <a:r>
              <a:rPr lang="en-US" altLang="en-US"/>
              <a:t>Conversion Rules</a:t>
            </a:r>
          </a:p>
        </p:txBody>
      </p:sp>
      <p:sp>
        <p:nvSpPr>
          <p:cNvPr id="47108" name="Rectangle 3">
            <a:extLst>
              <a:ext uri="{FF2B5EF4-FFF2-40B4-BE49-F238E27FC236}">
                <a16:creationId xmlns:a16="http://schemas.microsoft.com/office/drawing/2014/main" id="{D0E7B4DE-180E-4F28-BEE8-C7B27140A5E4}"/>
              </a:ext>
            </a:extLst>
          </p:cNvPr>
          <p:cNvSpPr>
            <a:spLocks noGrp="1" noChangeArrowheads="1"/>
          </p:cNvSpPr>
          <p:nvPr>
            <p:ph type="body" idx="1"/>
          </p:nvPr>
        </p:nvSpPr>
        <p:spPr>
          <a:xfrm>
            <a:off x="304800" y="1143000"/>
            <a:ext cx="8534400" cy="5181600"/>
          </a:xfrm>
          <a:noFill/>
        </p:spPr>
        <p:txBody>
          <a:bodyPr/>
          <a:lstStyle/>
          <a:p>
            <a:pPr marL="630238" indent="-630238">
              <a:spcBef>
                <a:spcPct val="0"/>
              </a:spcBef>
              <a:buFont typeface="Monotype Sorts" pitchFamily="2" charset="2"/>
              <a:buNone/>
            </a:pPr>
            <a:r>
              <a:rPr lang="en-US" altLang="en-US" sz="2800"/>
              <a:t>	When performing a binary operation involving two operands of different types, Java automatically converts the operand based on the following rules:</a:t>
            </a:r>
          </a:p>
          <a:p>
            <a:pPr marL="630238" indent="-630238">
              <a:spcBef>
                <a:spcPct val="0"/>
              </a:spcBef>
              <a:buFont typeface="Monotype Sorts" pitchFamily="2" charset="2"/>
              <a:buNone/>
            </a:pPr>
            <a:endParaRPr lang="en-US" altLang="en-US" sz="1100"/>
          </a:p>
          <a:p>
            <a:pPr marL="630238" indent="-630238">
              <a:spcBef>
                <a:spcPct val="0"/>
              </a:spcBef>
              <a:buClrTx/>
              <a:buSzTx/>
              <a:buFontTx/>
              <a:buNone/>
            </a:pPr>
            <a:r>
              <a:rPr lang="en-US" altLang="en-US" sz="2800"/>
              <a:t>       So,  </a:t>
            </a:r>
            <a:r>
              <a:rPr lang="en-US" altLang="en-US" sz="2800" b="1">
                <a:solidFill>
                  <a:srgbClr val="92D050"/>
                </a:solidFill>
              </a:rPr>
              <a:t>3</a:t>
            </a:r>
            <a:r>
              <a:rPr lang="en-US" altLang="en-US" sz="2800" b="1"/>
              <a:t>*4.5 is the same as </a:t>
            </a:r>
            <a:r>
              <a:rPr lang="en-US" altLang="en-US" sz="2800" b="1">
                <a:solidFill>
                  <a:srgbClr val="92D050"/>
                </a:solidFill>
              </a:rPr>
              <a:t>3.0</a:t>
            </a:r>
            <a:r>
              <a:rPr lang="en-US" altLang="en-US" sz="2800" b="1"/>
              <a:t>*4.5</a:t>
            </a:r>
            <a:r>
              <a:rPr lang="en-US" altLang="en-US" sz="2800"/>
              <a:t>.</a:t>
            </a:r>
          </a:p>
          <a:p>
            <a:pPr marL="630238" indent="-630238">
              <a:spcBef>
                <a:spcPct val="0"/>
              </a:spcBef>
              <a:buClrTx/>
              <a:buSzTx/>
              <a:buFontTx/>
              <a:buNone/>
            </a:pPr>
            <a:endParaRPr lang="en-US" altLang="en-US" sz="1000"/>
          </a:p>
          <a:p>
            <a:pPr marL="630238" indent="-630238">
              <a:spcBef>
                <a:spcPct val="0"/>
              </a:spcBef>
              <a:buClrTx/>
              <a:buSzTx/>
              <a:buFontTx/>
              <a:buNone/>
            </a:pPr>
            <a:r>
              <a:rPr lang="en-US" altLang="en-US" sz="2800"/>
              <a:t>1.    If one of the operands is double, the other is converted into double.</a:t>
            </a:r>
          </a:p>
          <a:p>
            <a:pPr marL="630238" indent="-630238">
              <a:spcBef>
                <a:spcPct val="0"/>
              </a:spcBef>
              <a:buClrTx/>
              <a:buSzTx/>
              <a:buFontTx/>
              <a:buNone/>
            </a:pPr>
            <a:r>
              <a:rPr lang="en-US" altLang="en-US" sz="2800"/>
              <a:t>2.    Otherwise, if one of the operands is float, the other is converted into float.</a:t>
            </a:r>
          </a:p>
          <a:p>
            <a:pPr marL="630238" indent="-630238">
              <a:spcBef>
                <a:spcPct val="0"/>
              </a:spcBef>
              <a:buClrTx/>
              <a:buSzTx/>
              <a:buFontTx/>
              <a:buNone/>
            </a:pPr>
            <a:r>
              <a:rPr lang="en-US" altLang="en-US" sz="2800"/>
              <a:t>3.    Otherwise, if one of the operands is long, the other is converted into long.</a:t>
            </a:r>
          </a:p>
          <a:p>
            <a:pPr marL="630238" indent="-630238">
              <a:spcBef>
                <a:spcPct val="0"/>
              </a:spcBef>
              <a:buClrTx/>
              <a:buSzTx/>
              <a:buFontTx/>
              <a:buNone/>
            </a:pPr>
            <a:r>
              <a:rPr lang="en-US" altLang="en-US" sz="2800"/>
              <a:t>4.    Otherwise, both operands are converted into int.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DDC83E2D-E89E-4EA7-B828-468107C62C4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F4861F8-8762-4001-8B34-751FB8F5E6B7}" type="slidenum">
              <a:rPr lang="en-US" altLang="en-US" sz="1400"/>
              <a:pPr/>
              <a:t>38</a:t>
            </a:fld>
            <a:endParaRPr lang="en-US" altLang="en-US" sz="1400"/>
          </a:p>
        </p:txBody>
      </p:sp>
      <p:sp>
        <p:nvSpPr>
          <p:cNvPr id="9220" name="Rectangle 2">
            <a:extLst>
              <a:ext uri="{FF2B5EF4-FFF2-40B4-BE49-F238E27FC236}">
                <a16:creationId xmlns:a16="http://schemas.microsoft.com/office/drawing/2014/main" id="{B4C55EB7-97D4-48C2-B54D-B4E460C9D49F}"/>
              </a:ext>
            </a:extLst>
          </p:cNvPr>
          <p:cNvSpPr>
            <a:spLocks noGrp="1" noChangeArrowheads="1"/>
          </p:cNvSpPr>
          <p:nvPr>
            <p:ph type="title"/>
          </p:nvPr>
        </p:nvSpPr>
        <p:spPr>
          <a:xfrm>
            <a:off x="685800" y="0"/>
            <a:ext cx="7772400" cy="652463"/>
          </a:xfrm>
          <a:noFill/>
        </p:spPr>
        <p:txBody>
          <a:bodyPr/>
          <a:lstStyle/>
          <a:p>
            <a:r>
              <a:rPr lang="en-US" altLang="en-US" sz="4000"/>
              <a:t>Type Casting</a:t>
            </a:r>
          </a:p>
        </p:txBody>
      </p:sp>
      <p:sp>
        <p:nvSpPr>
          <p:cNvPr id="9221" name="Rectangle 3">
            <a:extLst>
              <a:ext uri="{FF2B5EF4-FFF2-40B4-BE49-F238E27FC236}">
                <a16:creationId xmlns:a16="http://schemas.microsoft.com/office/drawing/2014/main" id="{1E4215F7-CDD6-4AF4-9759-76D986DA9378}"/>
              </a:ext>
            </a:extLst>
          </p:cNvPr>
          <p:cNvSpPr>
            <a:spLocks noGrp="1" noChangeArrowheads="1"/>
          </p:cNvSpPr>
          <p:nvPr>
            <p:ph type="body" idx="1"/>
          </p:nvPr>
        </p:nvSpPr>
        <p:spPr>
          <a:xfrm>
            <a:off x="231775" y="800100"/>
            <a:ext cx="8610600" cy="3459163"/>
          </a:xfrm>
          <a:noFill/>
        </p:spPr>
        <p:txBody>
          <a:bodyPr/>
          <a:lstStyle/>
          <a:p>
            <a:pPr algn="just">
              <a:lnSpc>
                <a:spcPct val="80000"/>
              </a:lnSpc>
              <a:buFont typeface="Monotype Sorts" pitchFamily="2" charset="2"/>
              <a:buNone/>
            </a:pPr>
            <a:r>
              <a:rPr lang="en-US" altLang="en-US" sz="2400"/>
              <a:t>A character (</a:t>
            </a:r>
            <a:r>
              <a:rPr lang="en-US" altLang="en-US" sz="2400" b="1">
                <a:solidFill>
                  <a:srgbClr val="92D050"/>
                </a:solidFill>
              </a:rPr>
              <a:t>char</a:t>
            </a:r>
            <a:r>
              <a:rPr lang="en-US" altLang="en-US" sz="2400"/>
              <a:t>) can be cast into any numeric type and vice versa.  When an integer is cast into a </a:t>
            </a:r>
            <a:r>
              <a:rPr lang="en-US" altLang="en-US" sz="2400" b="1">
                <a:solidFill>
                  <a:srgbClr val="92D050"/>
                </a:solidFill>
              </a:rPr>
              <a:t>char</a:t>
            </a:r>
            <a:r>
              <a:rPr lang="en-US" altLang="en-US" sz="2400"/>
              <a:t>, only is lower 16 bits of data are used, the other part is ignored.</a:t>
            </a:r>
          </a:p>
          <a:p>
            <a:pPr algn="just">
              <a:lnSpc>
                <a:spcPct val="80000"/>
              </a:lnSpc>
              <a:buFont typeface="Monotype Sorts" pitchFamily="2" charset="2"/>
              <a:buNone/>
            </a:pPr>
            <a:endParaRPr lang="en-US" altLang="en-US" sz="1100"/>
          </a:p>
          <a:p>
            <a:pPr algn="just">
              <a:lnSpc>
                <a:spcPct val="80000"/>
              </a:lnSpc>
              <a:buFont typeface="Monotype Sorts" pitchFamily="2" charset="2"/>
              <a:buNone/>
            </a:pPr>
            <a:r>
              <a:rPr lang="en-US" altLang="en-US" sz="2600">
                <a:latin typeface="Courier New" panose="02070309020205020404" pitchFamily="49" charset="0"/>
              </a:rPr>
              <a:t>Implicit casting</a:t>
            </a:r>
          </a:p>
          <a:p>
            <a:pPr algn="just">
              <a:lnSpc>
                <a:spcPct val="80000"/>
              </a:lnSpc>
              <a:buFont typeface="Monotype Sorts" pitchFamily="2" charset="2"/>
              <a:buNone/>
            </a:pPr>
            <a:r>
              <a:rPr lang="en-US" altLang="en-US" sz="2600">
                <a:latin typeface="Courier New" panose="02070309020205020404" pitchFamily="49" charset="0"/>
              </a:rPr>
              <a:t>  double d = 3; (type widening)</a:t>
            </a:r>
          </a:p>
          <a:p>
            <a:pPr algn="just">
              <a:lnSpc>
                <a:spcPct val="80000"/>
              </a:lnSpc>
              <a:buFont typeface="Monotype Sorts" pitchFamily="2" charset="2"/>
              <a:buNone/>
            </a:pPr>
            <a:endParaRPr lang="en-US" altLang="en-US" sz="1000">
              <a:latin typeface="Courier New" panose="02070309020205020404" pitchFamily="49" charset="0"/>
            </a:endParaRPr>
          </a:p>
          <a:p>
            <a:pPr algn="just">
              <a:lnSpc>
                <a:spcPct val="80000"/>
              </a:lnSpc>
              <a:buFont typeface="Monotype Sorts" pitchFamily="2" charset="2"/>
              <a:buNone/>
            </a:pPr>
            <a:r>
              <a:rPr lang="en-US" altLang="en-US" sz="2600">
                <a:latin typeface="Courier New" panose="02070309020205020404" pitchFamily="49" charset="0"/>
              </a:rPr>
              <a:t>Explicit casting</a:t>
            </a:r>
          </a:p>
          <a:p>
            <a:pPr algn="just">
              <a:lnSpc>
                <a:spcPct val="80000"/>
              </a:lnSpc>
              <a:buFont typeface="Monotype Sorts" pitchFamily="2" charset="2"/>
              <a:buNone/>
            </a:pPr>
            <a:r>
              <a:rPr lang="en-US" altLang="en-US" sz="2600">
                <a:latin typeface="Courier New" panose="02070309020205020404" pitchFamily="49" charset="0"/>
              </a:rPr>
              <a:t>  int i = (int)3.0; (type narrowing)</a:t>
            </a:r>
          </a:p>
          <a:p>
            <a:pPr>
              <a:lnSpc>
                <a:spcPct val="80000"/>
              </a:lnSpc>
              <a:buFont typeface="Monotype Sorts" pitchFamily="2" charset="2"/>
              <a:buNone/>
            </a:pPr>
            <a:r>
              <a:rPr lang="en-US" altLang="en-US" sz="2600">
                <a:latin typeface="Courier New" panose="02070309020205020404" pitchFamily="49" charset="0"/>
              </a:rPr>
              <a:t>  int i = (int)3.9; (Fraction part is </a:t>
            </a:r>
            <a:r>
              <a:rPr lang="en-US" altLang="en-US" sz="2600" b="1">
                <a:latin typeface="Courier New" panose="02070309020205020404" pitchFamily="49" charset="0"/>
              </a:rPr>
              <a:t>truncated</a:t>
            </a:r>
            <a:r>
              <a:rPr lang="en-US" altLang="en-US" sz="2600">
                <a:latin typeface="Courier New" panose="02070309020205020404" pitchFamily="49" charset="0"/>
              </a:rPr>
              <a:t>) </a:t>
            </a:r>
          </a:p>
          <a:p>
            <a:pPr algn="just">
              <a:lnSpc>
                <a:spcPct val="80000"/>
              </a:lnSpc>
              <a:buFont typeface="Monotype Sorts" pitchFamily="2" charset="2"/>
              <a:buNone/>
            </a:pPr>
            <a:r>
              <a:rPr lang="en-US" altLang="en-US" sz="2600"/>
              <a:t>What is wrong?	int x = 5 / 2.0;</a:t>
            </a:r>
          </a:p>
        </p:txBody>
      </p:sp>
      <p:sp>
        <p:nvSpPr>
          <p:cNvPr id="9222" name="Rectangle 7">
            <a:extLst>
              <a:ext uri="{FF2B5EF4-FFF2-40B4-BE49-F238E27FC236}">
                <a16:creationId xmlns:a16="http://schemas.microsoft.com/office/drawing/2014/main" id="{E36A9F75-E0A2-4490-8B5F-640EFB1BFB0E}"/>
              </a:ext>
            </a:extLst>
          </p:cNvPr>
          <p:cNvSpPr>
            <a:spLocks noChangeArrowheads="1"/>
          </p:cNvSpPr>
          <p:nvPr/>
        </p:nvSpPr>
        <p:spPr bwMode="auto">
          <a:xfrm>
            <a:off x="0" y="3059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graphicFrame>
        <p:nvGraphicFramePr>
          <p:cNvPr id="9218" name="Object 6">
            <a:extLst>
              <a:ext uri="{FF2B5EF4-FFF2-40B4-BE49-F238E27FC236}">
                <a16:creationId xmlns:a16="http://schemas.microsoft.com/office/drawing/2014/main" id="{F4546B7C-8FD1-4C57-B4A2-30C789AE1F8D}"/>
              </a:ext>
            </a:extLst>
          </p:cNvPr>
          <p:cNvGraphicFramePr>
            <a:graphicFrameLocks noChangeAspect="1"/>
          </p:cNvGraphicFramePr>
          <p:nvPr/>
        </p:nvGraphicFramePr>
        <p:xfrm>
          <a:off x="533400" y="4724400"/>
          <a:ext cx="7872413" cy="1720850"/>
        </p:xfrm>
        <a:graphic>
          <a:graphicData uri="http://schemas.openxmlformats.org/presentationml/2006/ole">
            <mc:AlternateContent xmlns:mc="http://schemas.openxmlformats.org/markup-compatibility/2006">
              <mc:Choice xmlns:v="urn:schemas-microsoft-com:vml" Requires="v">
                <p:oleObj name="Picture" r:id="rId2" imgW="3386328" imgH="737616" progId="Word.Picture.8">
                  <p:embed/>
                </p:oleObj>
              </mc:Choice>
              <mc:Fallback>
                <p:oleObj name="Picture" r:id="rId2" imgW="3386328" imgH="737616"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724400"/>
                        <a:ext cx="7872413" cy="172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E80F049D-0C99-4AEE-A8F8-47C5B459009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B91E88A-D3AF-4E64-B0C5-1C211B2CC19B}" type="slidenum">
              <a:rPr lang="en-US" altLang="en-US" sz="1400"/>
              <a:pPr/>
              <a:t>39</a:t>
            </a:fld>
            <a:endParaRPr lang="en-US" altLang="en-US" sz="1400"/>
          </a:p>
        </p:txBody>
      </p:sp>
      <p:sp>
        <p:nvSpPr>
          <p:cNvPr id="48131" name="Rectangle 2">
            <a:extLst>
              <a:ext uri="{FF2B5EF4-FFF2-40B4-BE49-F238E27FC236}">
                <a16:creationId xmlns:a16="http://schemas.microsoft.com/office/drawing/2014/main" id="{BBA7EB29-A08A-484F-BB37-1C7ECB854498}"/>
              </a:ext>
            </a:extLst>
          </p:cNvPr>
          <p:cNvSpPr>
            <a:spLocks noGrp="1" noChangeArrowheads="1"/>
          </p:cNvSpPr>
          <p:nvPr>
            <p:ph type="title"/>
          </p:nvPr>
        </p:nvSpPr>
        <p:spPr>
          <a:xfrm>
            <a:off x="304800" y="152400"/>
            <a:ext cx="8382000" cy="876300"/>
          </a:xfrm>
          <a:noFill/>
        </p:spPr>
        <p:txBody>
          <a:bodyPr/>
          <a:lstStyle/>
          <a:p>
            <a:r>
              <a:rPr lang="en-US" altLang="en-US" sz="2400"/>
              <a:t>Problem: </a:t>
            </a:r>
            <a:r>
              <a:rPr lang="en-US" altLang="en-US" sz="3200"/>
              <a:t>Keeping Two Digits After Decimal Points</a:t>
            </a:r>
          </a:p>
        </p:txBody>
      </p:sp>
      <p:sp>
        <p:nvSpPr>
          <p:cNvPr id="48132" name="Rectangle 3">
            <a:extLst>
              <a:ext uri="{FF2B5EF4-FFF2-40B4-BE49-F238E27FC236}">
                <a16:creationId xmlns:a16="http://schemas.microsoft.com/office/drawing/2014/main" id="{4DDED636-5FEA-4A28-B0E5-C3D81C87931C}"/>
              </a:ext>
            </a:extLst>
          </p:cNvPr>
          <p:cNvSpPr>
            <a:spLocks noGrp="1" noChangeArrowheads="1"/>
          </p:cNvSpPr>
          <p:nvPr>
            <p:ph type="body" idx="1"/>
          </p:nvPr>
        </p:nvSpPr>
        <p:spPr>
          <a:xfrm>
            <a:off x="190500" y="1066800"/>
            <a:ext cx="8686800" cy="998538"/>
          </a:xfrm>
          <a:noFill/>
        </p:spPr>
        <p:txBody>
          <a:bodyPr/>
          <a:lstStyle/>
          <a:p>
            <a:pPr marL="0" indent="0">
              <a:lnSpc>
                <a:spcPct val="90000"/>
              </a:lnSpc>
              <a:spcBef>
                <a:spcPct val="0"/>
              </a:spcBef>
              <a:buFont typeface="Monotype Sorts" pitchFamily="2" charset="2"/>
              <a:buNone/>
            </a:pPr>
            <a:r>
              <a:rPr lang="en-US" altLang="en-US"/>
              <a:t>Write a program that displays the sales tax with two digits after the decimal point.</a:t>
            </a:r>
          </a:p>
        </p:txBody>
      </p:sp>
      <p:sp>
        <p:nvSpPr>
          <p:cNvPr id="48133" name="Rectangle 4">
            <a:extLst>
              <a:ext uri="{FF2B5EF4-FFF2-40B4-BE49-F238E27FC236}">
                <a16:creationId xmlns:a16="http://schemas.microsoft.com/office/drawing/2014/main" id="{93C71B0F-2475-4F04-BB42-CA680BAECE66}"/>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49861" name="AutoShape 5">
            <a:hlinkClick r:id="" action="ppaction://noaction" highlightClick="1"/>
            <a:extLst>
              <a:ext uri="{FF2B5EF4-FFF2-40B4-BE49-F238E27FC236}">
                <a16:creationId xmlns:a16="http://schemas.microsoft.com/office/drawing/2014/main" id="{20ACFB98-7940-41D1-A8C2-E04F75AF17BE}"/>
              </a:ext>
            </a:extLst>
          </p:cNvPr>
          <p:cNvSpPr>
            <a:spLocks noChangeArrowheads="1"/>
          </p:cNvSpPr>
          <p:nvPr/>
        </p:nvSpPr>
        <p:spPr bwMode="auto">
          <a:xfrm>
            <a:off x="7048500" y="2628900"/>
            <a:ext cx="1898650" cy="3810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SalesTax</a:t>
            </a:r>
            <a:endParaRPr lang="en-US" sz="2400" dirty="0">
              <a:solidFill>
                <a:schemeClr val="accent1"/>
              </a:solidFill>
            </a:endParaRPr>
          </a:p>
        </p:txBody>
      </p:sp>
      <p:sp>
        <p:nvSpPr>
          <p:cNvPr id="48135" name="AutoShape 6">
            <a:hlinkClick r:id="rId3" action="ppaction://program" highlightClick="1"/>
            <a:extLst>
              <a:ext uri="{FF2B5EF4-FFF2-40B4-BE49-F238E27FC236}">
                <a16:creationId xmlns:a16="http://schemas.microsoft.com/office/drawing/2014/main" id="{B381AE8E-62A3-49FB-8B0C-F0F06FBCAD9C}"/>
              </a:ext>
            </a:extLst>
          </p:cNvPr>
          <p:cNvSpPr>
            <a:spLocks noChangeArrowheads="1"/>
          </p:cNvSpPr>
          <p:nvPr/>
        </p:nvSpPr>
        <p:spPr bwMode="auto">
          <a:xfrm>
            <a:off x="7696200" y="3048000"/>
            <a:ext cx="796925" cy="4318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
        <p:nvSpPr>
          <p:cNvPr id="48136" name="Rectangle 7">
            <a:extLst>
              <a:ext uri="{FF2B5EF4-FFF2-40B4-BE49-F238E27FC236}">
                <a16:creationId xmlns:a16="http://schemas.microsoft.com/office/drawing/2014/main" id="{B1642050-CD5E-4B8E-9788-EA4A30F6D686}"/>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48137" name="Rectangle 9">
            <a:extLst>
              <a:ext uri="{FF2B5EF4-FFF2-40B4-BE49-F238E27FC236}">
                <a16:creationId xmlns:a16="http://schemas.microsoft.com/office/drawing/2014/main" id="{C5A5EA06-0671-41ED-9594-B8E370FF71FF}"/>
              </a:ext>
            </a:extLst>
          </p:cNvPr>
          <p:cNvSpPr>
            <a:spLocks noChangeArrowheads="1"/>
          </p:cNvSpPr>
          <p:nvPr/>
        </p:nvSpPr>
        <p:spPr bwMode="auto">
          <a:xfrm>
            <a:off x="342900" y="2457450"/>
            <a:ext cx="7848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000" b="1">
                <a:latin typeface="Courier New" panose="02070309020205020404" pitchFamily="49" charset="0"/>
                <a:cs typeface="Courier New" panose="02070309020205020404" pitchFamily="49" charset="0"/>
              </a:rPr>
              <a:t>import</a:t>
            </a:r>
            <a:r>
              <a:rPr lang="en-US" altLang="en-US" sz="2000">
                <a:latin typeface="Courier New" panose="02070309020205020404" pitchFamily="49" charset="0"/>
                <a:cs typeface="Courier New" panose="02070309020205020404" pitchFamily="49" charset="0"/>
              </a:rPr>
              <a:t> java.util.Scanner;</a:t>
            </a:r>
            <a:br>
              <a:rPr lang="en-US" altLang="en-US" sz="2000">
                <a:latin typeface="Courier New" panose="02070309020205020404" pitchFamily="49" charset="0"/>
                <a:cs typeface="Courier New" panose="02070309020205020404" pitchFamily="49" charset="0"/>
              </a:rPr>
            </a:br>
            <a:br>
              <a:rPr lang="en-US" altLang="en-US" sz="2000">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public class </a:t>
            </a:r>
            <a:r>
              <a:rPr lang="en-US" altLang="en-US" sz="2000">
                <a:latin typeface="Courier New" panose="02070309020205020404" pitchFamily="49" charset="0"/>
                <a:cs typeface="Courier New" panose="02070309020205020404" pitchFamily="49" charset="0"/>
              </a:rPr>
              <a:t>SalesTax {</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  </a:t>
            </a:r>
            <a:r>
              <a:rPr lang="en-US" altLang="en-US" sz="2000" b="1">
                <a:latin typeface="Courier New" panose="02070309020205020404" pitchFamily="49" charset="0"/>
                <a:cs typeface="Courier New" panose="02070309020205020404" pitchFamily="49" charset="0"/>
              </a:rPr>
              <a:t>public static void </a:t>
            </a:r>
            <a:r>
              <a:rPr lang="en-US" altLang="en-US" sz="2000">
                <a:latin typeface="Courier New" panose="02070309020205020404" pitchFamily="49" charset="0"/>
                <a:cs typeface="Courier New" panose="02070309020205020404" pitchFamily="49" charset="0"/>
              </a:rPr>
              <a:t>main(String[] args) {</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    Scanner input = new Scanner(System.in);</a:t>
            </a:r>
            <a:br>
              <a:rPr lang="en-US" altLang="en-US" sz="2000">
                <a:latin typeface="Courier New" panose="02070309020205020404" pitchFamily="49" charset="0"/>
                <a:cs typeface="Courier New" panose="02070309020205020404" pitchFamily="49" charset="0"/>
              </a:rPr>
            </a:b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    System.out.print("</a:t>
            </a:r>
            <a:r>
              <a:rPr lang="en-US" altLang="en-US" sz="2000">
                <a:solidFill>
                  <a:srgbClr val="92D050"/>
                </a:solidFill>
                <a:latin typeface="Courier New" panose="02070309020205020404" pitchFamily="49" charset="0"/>
                <a:cs typeface="Courier New" panose="02070309020205020404" pitchFamily="49" charset="0"/>
              </a:rPr>
              <a:t>Enter purchase amount: </a:t>
            </a:r>
            <a:r>
              <a:rPr lang="en-US" altLang="en-US" sz="2000">
                <a:latin typeface="Courier New" panose="02070309020205020404" pitchFamily="49" charset="0"/>
                <a:cs typeface="Courier New" panose="02070309020205020404" pitchFamily="49" charset="0"/>
              </a:rPr>
              <a:t>");</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    </a:t>
            </a:r>
            <a:r>
              <a:rPr lang="en-US" altLang="en-US" sz="2000" b="1">
                <a:latin typeface="Courier New" panose="02070309020205020404" pitchFamily="49" charset="0"/>
                <a:cs typeface="Courier New" panose="02070309020205020404" pitchFamily="49" charset="0"/>
              </a:rPr>
              <a:t>double</a:t>
            </a:r>
            <a:r>
              <a:rPr lang="en-US" altLang="en-US" sz="2000">
                <a:latin typeface="Courier New" panose="02070309020205020404" pitchFamily="49" charset="0"/>
                <a:cs typeface="Courier New" panose="02070309020205020404" pitchFamily="49" charset="0"/>
              </a:rPr>
              <a:t> purchaseAmount = input.nextDouble();</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    </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    </a:t>
            </a:r>
            <a:r>
              <a:rPr lang="en-US" altLang="en-US" sz="2000" b="1">
                <a:latin typeface="Courier New" panose="02070309020205020404" pitchFamily="49" charset="0"/>
                <a:cs typeface="Courier New" panose="02070309020205020404" pitchFamily="49" charset="0"/>
              </a:rPr>
              <a:t>double</a:t>
            </a:r>
            <a:r>
              <a:rPr lang="en-US" altLang="en-US" sz="2000">
                <a:latin typeface="Courier New" panose="02070309020205020404" pitchFamily="49" charset="0"/>
                <a:cs typeface="Courier New" panose="02070309020205020404" pitchFamily="49" charset="0"/>
              </a:rPr>
              <a:t> tax = purchaseAmount * 0.06;</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    System.out.println("</a:t>
            </a:r>
            <a:r>
              <a:rPr lang="en-US" altLang="en-US" sz="2000">
                <a:solidFill>
                  <a:srgbClr val="92D050"/>
                </a:solidFill>
                <a:latin typeface="Courier New" panose="02070309020205020404" pitchFamily="49" charset="0"/>
                <a:cs typeface="Courier New" panose="02070309020205020404" pitchFamily="49" charset="0"/>
              </a:rPr>
              <a:t>Sales tax is </a:t>
            </a:r>
            <a:r>
              <a:rPr lang="en-US" altLang="en-US" sz="2000">
                <a:latin typeface="Courier New" panose="02070309020205020404" pitchFamily="49" charset="0"/>
                <a:cs typeface="Courier New" panose="02070309020205020404" pitchFamily="49" charset="0"/>
              </a:rPr>
              <a:t>" + (int)(tax * 100) / 100.0);</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  }</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a:t>
            </a:r>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F4DA6CA-D658-4665-AB91-EBBA4C977E04}"/>
              </a:ext>
            </a:extLst>
          </p:cNvPr>
          <p:cNvSpPr>
            <a:spLocks noGrp="1"/>
          </p:cNvSpPr>
          <p:nvPr>
            <p:ph type="title"/>
          </p:nvPr>
        </p:nvSpPr>
        <p:spPr>
          <a:xfrm>
            <a:off x="685800" y="0"/>
            <a:ext cx="7772400" cy="1143000"/>
          </a:xfrm>
        </p:spPr>
        <p:txBody>
          <a:bodyPr/>
          <a:lstStyle/>
          <a:p>
            <a:r>
              <a:rPr lang="en-US" altLang="en-US"/>
              <a:t>Listing 2.3 - Computing Average</a:t>
            </a:r>
          </a:p>
        </p:txBody>
      </p:sp>
      <p:sp>
        <p:nvSpPr>
          <p:cNvPr id="21507" name="Content Placeholder 2">
            <a:extLst>
              <a:ext uri="{FF2B5EF4-FFF2-40B4-BE49-F238E27FC236}">
                <a16:creationId xmlns:a16="http://schemas.microsoft.com/office/drawing/2014/main" id="{B2B3F932-2E59-4D44-9FCD-FA2A42FDDC0C}"/>
              </a:ext>
            </a:extLst>
          </p:cNvPr>
          <p:cNvSpPr>
            <a:spLocks noGrp="1"/>
          </p:cNvSpPr>
          <p:nvPr>
            <p:ph idx="1"/>
          </p:nvPr>
        </p:nvSpPr>
        <p:spPr>
          <a:xfrm>
            <a:off x="0" y="1028700"/>
            <a:ext cx="8877300" cy="5829300"/>
          </a:xfrm>
        </p:spPr>
        <p:txBody>
          <a:bodyPr/>
          <a:lstStyle/>
          <a:p>
            <a:pPr>
              <a:buFont typeface="Monotype Sorts" pitchFamily="2" charset="2"/>
              <a:buNone/>
            </a:pPr>
            <a:r>
              <a:rPr lang="en-US" altLang="en-US"/>
              <a:t>    </a:t>
            </a:r>
            <a:r>
              <a:rPr lang="en-US" altLang="en-US" sz="1600">
                <a:latin typeface="Courier New" panose="02070309020205020404" pitchFamily="49" charset="0"/>
                <a:cs typeface="Courier New" panose="02070309020205020404" pitchFamily="49" charset="0"/>
              </a:rPr>
              <a:t>1  import java.util.Scanner; </a:t>
            </a:r>
            <a:r>
              <a:rPr lang="en-US" altLang="en-US" sz="1600">
                <a:solidFill>
                  <a:srgbClr val="FFC000"/>
                </a:solidFill>
                <a:latin typeface="Courier New" panose="02070309020205020404" pitchFamily="49" charset="0"/>
                <a:cs typeface="Courier New" panose="02070309020205020404" pitchFamily="49" charset="0"/>
              </a:rPr>
              <a:t>// Scanner is in the java.util package</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3    public class ComputeAverage {</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4       public static void main(String[] args) {</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a:t>
            </a:r>
            <a:r>
              <a:rPr lang="en-US" altLang="en-US" sz="1600">
                <a:solidFill>
                  <a:srgbClr val="FFC000"/>
                </a:solidFill>
                <a:latin typeface="Courier New" panose="02070309020205020404" pitchFamily="49" charset="0"/>
                <a:cs typeface="Courier New" panose="02070309020205020404" pitchFamily="49" charset="0"/>
              </a:rPr>
              <a:t>5       // Create a Scanner object</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6          Scanner input = new Scanner(System.in);</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7       </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a:t>
            </a:r>
            <a:r>
              <a:rPr lang="en-US" altLang="en-US" sz="1600">
                <a:solidFill>
                  <a:srgbClr val="FFC000"/>
                </a:solidFill>
                <a:latin typeface="Courier New" panose="02070309020205020404" pitchFamily="49" charset="0"/>
                <a:cs typeface="Courier New" panose="02070309020205020404" pitchFamily="49" charset="0"/>
              </a:rPr>
              <a:t>8       // Prompt the user to enter three numbers</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9          System.out.print("Enter three numbers: ");</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10          double number1 = input.nextDouble();</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11          double number2 = input.nextDouble();</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12          double number3 = input.nextDouble();</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13       </a:t>
            </a:r>
            <a:br>
              <a:rPr lang="en-US" altLang="en-US" sz="1600">
                <a:latin typeface="Courier New" panose="02070309020205020404" pitchFamily="49" charset="0"/>
                <a:cs typeface="Courier New" panose="02070309020205020404" pitchFamily="49" charset="0"/>
              </a:rPr>
            </a:br>
            <a:r>
              <a:rPr lang="en-US" altLang="en-US" sz="1600">
                <a:solidFill>
                  <a:srgbClr val="FFC000"/>
                </a:solidFill>
                <a:latin typeface="Courier New" panose="02070309020205020404" pitchFamily="49" charset="0"/>
                <a:cs typeface="Courier New" panose="02070309020205020404" pitchFamily="49" charset="0"/>
              </a:rPr>
              <a:t>14       // Compute average</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15          double average = (number1 + number2 + number3) / 3;</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16       </a:t>
            </a:r>
            <a:br>
              <a:rPr lang="en-US" altLang="en-US" sz="1600">
                <a:latin typeface="Courier New" panose="02070309020205020404" pitchFamily="49" charset="0"/>
                <a:cs typeface="Courier New" panose="02070309020205020404" pitchFamily="49" charset="0"/>
              </a:rPr>
            </a:br>
            <a:r>
              <a:rPr lang="en-US" altLang="en-US" sz="1600">
                <a:solidFill>
                  <a:srgbClr val="FFC000"/>
                </a:solidFill>
                <a:latin typeface="Courier New" panose="02070309020205020404" pitchFamily="49" charset="0"/>
                <a:cs typeface="Courier New" panose="02070309020205020404" pitchFamily="49" charset="0"/>
              </a:rPr>
              <a:t>17       // Display result</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18          System.out.println("</a:t>
            </a:r>
            <a:r>
              <a:rPr lang="en-US" altLang="en-US" sz="1600">
                <a:solidFill>
                  <a:srgbClr val="92D050"/>
                </a:solidFill>
                <a:latin typeface="Courier New" panose="02070309020205020404" pitchFamily="49" charset="0"/>
                <a:cs typeface="Courier New" panose="02070309020205020404" pitchFamily="49" charset="0"/>
              </a:rPr>
              <a:t>The average of " </a:t>
            </a:r>
            <a:r>
              <a:rPr lang="en-US" altLang="en-US" sz="1600">
                <a:latin typeface="Courier New" panose="02070309020205020404" pitchFamily="49" charset="0"/>
                <a:cs typeface="Courier New" panose="02070309020205020404" pitchFamily="49" charset="0"/>
              </a:rPr>
              <a:t>+ number1 + </a:t>
            </a:r>
            <a:r>
              <a:rPr lang="en-US" altLang="en-US" sz="1600">
                <a:solidFill>
                  <a:srgbClr val="92D050"/>
                </a:solidFill>
                <a:latin typeface="Courier New" panose="02070309020205020404" pitchFamily="49" charset="0"/>
                <a:cs typeface="Courier New" panose="02070309020205020404" pitchFamily="49" charset="0"/>
              </a:rPr>
              <a:t>" "</a:t>
            </a:r>
            <a:r>
              <a:rPr lang="en-US" altLang="en-US" sz="1600">
                <a:latin typeface="Courier New" panose="02070309020205020404" pitchFamily="49" charset="0"/>
                <a:cs typeface="Courier New" panose="02070309020205020404" pitchFamily="49" charset="0"/>
              </a:rPr>
              <a:t> +</a:t>
            </a:r>
          </a:p>
          <a:p>
            <a:pPr>
              <a:buFont typeface="Monotype Sorts" pitchFamily="2" charset="2"/>
              <a:buNone/>
            </a:pPr>
            <a:r>
              <a:rPr lang="en-US" altLang="en-US" sz="1600">
                <a:latin typeface="Courier New" panose="02070309020205020404" pitchFamily="49" charset="0"/>
                <a:cs typeface="Courier New" panose="02070309020205020404" pitchFamily="49" charset="0"/>
              </a:rPr>
              <a:t>   19          number2 + </a:t>
            </a:r>
            <a:r>
              <a:rPr lang="en-US" altLang="en-US" sz="1600">
                <a:solidFill>
                  <a:srgbClr val="92D050"/>
                </a:solidFill>
                <a:latin typeface="Courier New" panose="02070309020205020404" pitchFamily="49" charset="0"/>
                <a:cs typeface="Courier New" panose="02070309020205020404" pitchFamily="49" charset="0"/>
              </a:rPr>
              <a:t>" " </a:t>
            </a:r>
            <a:r>
              <a:rPr lang="en-US" altLang="en-US" sz="1600">
                <a:latin typeface="Courier New" panose="02070309020205020404" pitchFamily="49" charset="0"/>
                <a:cs typeface="Courier New" panose="02070309020205020404" pitchFamily="49" charset="0"/>
              </a:rPr>
              <a:t>+ number3 + </a:t>
            </a:r>
            <a:r>
              <a:rPr lang="en-US" altLang="en-US" sz="1600">
                <a:solidFill>
                  <a:srgbClr val="92D050"/>
                </a:solidFill>
                <a:latin typeface="Courier New" panose="02070309020205020404" pitchFamily="49" charset="0"/>
                <a:cs typeface="Courier New" panose="02070309020205020404" pitchFamily="49" charset="0"/>
              </a:rPr>
              <a:t>" is " </a:t>
            </a:r>
            <a:r>
              <a:rPr lang="en-US" altLang="en-US" sz="1600">
                <a:latin typeface="Courier New" panose="02070309020205020404" pitchFamily="49" charset="0"/>
                <a:cs typeface="Courier New" panose="02070309020205020404" pitchFamily="49" charset="0"/>
              </a:rPr>
              <a:t>+ average);</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20       } </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21    }</a:t>
            </a:r>
          </a:p>
        </p:txBody>
      </p:sp>
      <p:sp>
        <p:nvSpPr>
          <p:cNvPr id="21508" name="Slide Number Placeholder 3">
            <a:extLst>
              <a:ext uri="{FF2B5EF4-FFF2-40B4-BE49-F238E27FC236}">
                <a16:creationId xmlns:a16="http://schemas.microsoft.com/office/drawing/2014/main" id="{68B51D94-778C-4A17-AE16-FC52B9652C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605B61C-CF90-4F39-B2AF-656C17C89A10}" type="slidenum">
              <a:rPr lang="en-US" altLang="en-US" sz="1400"/>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a:extLst>
              <a:ext uri="{FF2B5EF4-FFF2-40B4-BE49-F238E27FC236}">
                <a16:creationId xmlns:a16="http://schemas.microsoft.com/office/drawing/2014/main" id="{BD7C4410-B16F-4E14-9BA6-E3993A68909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92E3291-3912-49B4-A8F2-F283520BF0EE}" type="slidenum">
              <a:rPr lang="en-US" altLang="en-US" sz="1400"/>
              <a:pPr/>
              <a:t>40</a:t>
            </a:fld>
            <a:endParaRPr lang="en-US" altLang="en-US" sz="1400"/>
          </a:p>
        </p:txBody>
      </p:sp>
      <p:sp>
        <p:nvSpPr>
          <p:cNvPr id="10244" name="Rectangle 2">
            <a:extLst>
              <a:ext uri="{FF2B5EF4-FFF2-40B4-BE49-F238E27FC236}">
                <a16:creationId xmlns:a16="http://schemas.microsoft.com/office/drawing/2014/main" id="{9F321537-65A9-4907-9026-AC4579022326}"/>
              </a:ext>
            </a:extLst>
          </p:cNvPr>
          <p:cNvSpPr>
            <a:spLocks noGrp="1" noChangeArrowheads="1"/>
          </p:cNvSpPr>
          <p:nvPr>
            <p:ph type="title"/>
          </p:nvPr>
        </p:nvSpPr>
        <p:spPr>
          <a:xfrm>
            <a:off x="685800" y="0"/>
            <a:ext cx="7772400" cy="1428750"/>
          </a:xfrm>
        </p:spPr>
        <p:txBody>
          <a:bodyPr/>
          <a:lstStyle/>
          <a:p>
            <a:r>
              <a:rPr lang="en-US" altLang="en-US"/>
              <a:t>Problem:</a:t>
            </a:r>
            <a:br>
              <a:rPr lang="en-US" altLang="en-US"/>
            </a:br>
            <a:r>
              <a:rPr lang="en-US" altLang="en-US"/>
              <a:t> Computing Loan Payments</a:t>
            </a:r>
            <a:endParaRPr lang="en-US" altLang="en-US" sz="5400"/>
          </a:p>
        </p:txBody>
      </p:sp>
      <p:sp>
        <p:nvSpPr>
          <p:cNvPr id="122883" name="AutoShape 3">
            <a:hlinkClick r:id="" action="ppaction://noaction" highlightClick="1"/>
            <a:extLst>
              <a:ext uri="{FF2B5EF4-FFF2-40B4-BE49-F238E27FC236}">
                <a16:creationId xmlns:a16="http://schemas.microsoft.com/office/drawing/2014/main" id="{DADB50B3-9868-4DCC-824B-E37134DB28A9}"/>
              </a:ext>
            </a:extLst>
          </p:cNvPr>
          <p:cNvSpPr>
            <a:spLocks noChangeArrowheads="1"/>
          </p:cNvSpPr>
          <p:nvPr/>
        </p:nvSpPr>
        <p:spPr bwMode="auto">
          <a:xfrm>
            <a:off x="1905000" y="58674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ComputeLoan</a:t>
            </a:r>
            <a:endParaRPr lang="en-US" sz="2400" dirty="0">
              <a:solidFill>
                <a:schemeClr val="accent1"/>
              </a:solidFill>
            </a:endParaRPr>
          </a:p>
        </p:txBody>
      </p:sp>
      <p:sp>
        <p:nvSpPr>
          <p:cNvPr id="10246" name="AutoShape 4">
            <a:hlinkClick r:id="rId3" action="ppaction://program" highlightClick="1"/>
            <a:extLst>
              <a:ext uri="{FF2B5EF4-FFF2-40B4-BE49-F238E27FC236}">
                <a16:creationId xmlns:a16="http://schemas.microsoft.com/office/drawing/2014/main" id="{B63E8B0E-F5C6-4893-817C-173824C71FFE}"/>
              </a:ext>
            </a:extLst>
          </p:cNvPr>
          <p:cNvSpPr>
            <a:spLocks noChangeArrowheads="1"/>
          </p:cNvSpPr>
          <p:nvPr/>
        </p:nvSpPr>
        <p:spPr bwMode="auto">
          <a:xfrm>
            <a:off x="52578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
        <p:nvSpPr>
          <p:cNvPr id="10247" name="Text Box 5">
            <a:extLst>
              <a:ext uri="{FF2B5EF4-FFF2-40B4-BE49-F238E27FC236}">
                <a16:creationId xmlns:a16="http://schemas.microsoft.com/office/drawing/2014/main" id="{FEF813A8-A864-4B6A-9241-AE997B173B4D}"/>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10248" name="Text Box 6">
            <a:extLst>
              <a:ext uri="{FF2B5EF4-FFF2-40B4-BE49-F238E27FC236}">
                <a16:creationId xmlns:a16="http://schemas.microsoft.com/office/drawing/2014/main" id="{E6472EAD-7228-440E-9452-69B44444D280}"/>
              </a:ext>
            </a:extLst>
          </p:cNvPr>
          <p:cNvSpPr txBox="1">
            <a:spLocks noChangeArrowheads="1"/>
          </p:cNvSpPr>
          <p:nvPr/>
        </p:nvSpPr>
        <p:spPr bwMode="auto">
          <a:xfrm>
            <a:off x="838200" y="1676400"/>
            <a:ext cx="7696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3200"/>
              <a:t>This program lets the user enter the interest rate, number of years, and loan amount and computes monthly payment and total payment.</a:t>
            </a:r>
            <a:endParaRPr lang="en-US" altLang="en-US" sz="2400"/>
          </a:p>
        </p:txBody>
      </p:sp>
      <p:graphicFrame>
        <p:nvGraphicFramePr>
          <p:cNvPr id="10242" name="Object 7">
            <a:extLst>
              <a:ext uri="{FF2B5EF4-FFF2-40B4-BE49-F238E27FC236}">
                <a16:creationId xmlns:a16="http://schemas.microsoft.com/office/drawing/2014/main" id="{A212B758-1005-479E-9552-2A327BD2F77D}"/>
              </a:ext>
            </a:extLst>
          </p:cNvPr>
          <p:cNvGraphicFramePr>
            <a:graphicFrameLocks noChangeAspect="1"/>
          </p:cNvGraphicFramePr>
          <p:nvPr/>
        </p:nvGraphicFramePr>
        <p:xfrm>
          <a:off x="231775" y="4043363"/>
          <a:ext cx="8682038" cy="1331912"/>
        </p:xfrm>
        <a:graphic>
          <a:graphicData uri="http://schemas.openxmlformats.org/presentationml/2006/ole">
            <mc:AlternateContent xmlns:mc="http://schemas.openxmlformats.org/markup-compatibility/2006">
              <mc:Choice xmlns:v="urn:schemas-microsoft-com:vml" Requires="v">
                <p:oleObj name="Equation" r:id="rId4" imgW="3695400" imgH="571320" progId="Equation.3">
                  <p:embed/>
                </p:oleObj>
              </mc:Choice>
              <mc:Fallback>
                <p:oleObj name="Equation" r:id="rId4" imgW="3695400" imgH="57132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4043363"/>
                        <a:ext cx="8682038" cy="13319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CBD32E29-FF7F-41FA-B5E6-34CA6067E57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B059C50-A239-44F6-BA14-33065DED0BFE}" type="slidenum">
              <a:rPr lang="en-US" altLang="en-US" sz="1400"/>
              <a:pPr/>
              <a:t>41</a:t>
            </a:fld>
            <a:endParaRPr lang="en-US" altLang="en-US" sz="1400"/>
          </a:p>
        </p:txBody>
      </p:sp>
      <p:sp>
        <p:nvSpPr>
          <p:cNvPr id="49155" name="Rectangle 2">
            <a:extLst>
              <a:ext uri="{FF2B5EF4-FFF2-40B4-BE49-F238E27FC236}">
                <a16:creationId xmlns:a16="http://schemas.microsoft.com/office/drawing/2014/main" id="{8FAF7B58-6ED1-40F2-B316-DE44D811F44C}"/>
              </a:ext>
            </a:extLst>
          </p:cNvPr>
          <p:cNvSpPr>
            <a:spLocks noGrp="1" noChangeArrowheads="1"/>
          </p:cNvSpPr>
          <p:nvPr>
            <p:ph type="title"/>
          </p:nvPr>
        </p:nvSpPr>
        <p:spPr>
          <a:xfrm>
            <a:off x="685800" y="304800"/>
            <a:ext cx="7772400" cy="533400"/>
          </a:xfrm>
          <a:noFill/>
        </p:spPr>
        <p:txBody>
          <a:bodyPr/>
          <a:lstStyle/>
          <a:p>
            <a:r>
              <a:rPr lang="en-US" altLang="en-US"/>
              <a:t>Character Data Type</a:t>
            </a:r>
            <a:endParaRPr lang="en-US" altLang="en-US" b="1"/>
          </a:p>
        </p:txBody>
      </p:sp>
      <p:sp>
        <p:nvSpPr>
          <p:cNvPr id="49156" name="Rectangle 3">
            <a:extLst>
              <a:ext uri="{FF2B5EF4-FFF2-40B4-BE49-F238E27FC236}">
                <a16:creationId xmlns:a16="http://schemas.microsoft.com/office/drawing/2014/main" id="{85EA1624-9809-4A96-8AF3-DA6A44F47FA8}"/>
              </a:ext>
            </a:extLst>
          </p:cNvPr>
          <p:cNvSpPr>
            <a:spLocks noGrp="1" noChangeArrowheads="1"/>
          </p:cNvSpPr>
          <p:nvPr>
            <p:ph type="body" idx="1"/>
          </p:nvPr>
        </p:nvSpPr>
        <p:spPr>
          <a:xfrm>
            <a:off x="152400" y="1219200"/>
            <a:ext cx="6477000" cy="2362200"/>
          </a:xfrm>
          <a:noFill/>
        </p:spPr>
        <p:txBody>
          <a:bodyPr/>
          <a:lstStyle/>
          <a:p>
            <a:pPr algn="just">
              <a:buFont typeface="Monotype Sorts" pitchFamily="2" charset="2"/>
              <a:buNone/>
            </a:pPr>
            <a:r>
              <a:rPr lang="en-US" altLang="en-US" sz="3000"/>
              <a:t>char letter = 'A'; (ASCII)       </a:t>
            </a:r>
          </a:p>
          <a:p>
            <a:pPr algn="just">
              <a:buFont typeface="Monotype Sorts" pitchFamily="2" charset="2"/>
              <a:buNone/>
            </a:pPr>
            <a:r>
              <a:rPr lang="en-US" altLang="en-US" sz="3000"/>
              <a:t>char numChar = '4'; (ASCII)</a:t>
            </a:r>
          </a:p>
          <a:p>
            <a:pPr>
              <a:lnSpc>
                <a:spcPct val="30000"/>
              </a:lnSpc>
              <a:spcBef>
                <a:spcPct val="100000"/>
              </a:spcBef>
              <a:buFont typeface="Monotype Sorts" pitchFamily="2" charset="2"/>
              <a:buNone/>
            </a:pPr>
            <a:r>
              <a:rPr lang="en-US" altLang="en-US" sz="3000"/>
              <a:t>char letter = '\u0041'; (Unicode)</a:t>
            </a:r>
          </a:p>
          <a:p>
            <a:pPr>
              <a:lnSpc>
                <a:spcPct val="30000"/>
              </a:lnSpc>
              <a:spcBef>
                <a:spcPct val="100000"/>
              </a:spcBef>
              <a:buFont typeface="Monotype Sorts" pitchFamily="2" charset="2"/>
              <a:buNone/>
            </a:pPr>
            <a:r>
              <a:rPr lang="en-US" altLang="en-US" sz="3000"/>
              <a:t>char numChar = '\u0034'; (Unicode)</a:t>
            </a:r>
          </a:p>
        </p:txBody>
      </p:sp>
      <p:sp>
        <p:nvSpPr>
          <p:cNvPr id="49157" name="Rectangle 5">
            <a:extLst>
              <a:ext uri="{FF2B5EF4-FFF2-40B4-BE49-F238E27FC236}">
                <a16:creationId xmlns:a16="http://schemas.microsoft.com/office/drawing/2014/main" id="{61A7E807-C501-4BA8-9451-50854D639DE7}"/>
              </a:ext>
            </a:extLst>
          </p:cNvPr>
          <p:cNvSpPr>
            <a:spLocks noChangeArrowheads="1"/>
          </p:cNvSpPr>
          <p:nvPr/>
        </p:nvSpPr>
        <p:spPr bwMode="auto">
          <a:xfrm>
            <a:off x="5029200" y="10668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000"/>
              <a:t>Four hexadecimal digits. </a:t>
            </a:r>
          </a:p>
        </p:txBody>
      </p:sp>
      <p:sp>
        <p:nvSpPr>
          <p:cNvPr id="49158" name="Line 6">
            <a:extLst>
              <a:ext uri="{FF2B5EF4-FFF2-40B4-BE49-F238E27FC236}">
                <a16:creationId xmlns:a16="http://schemas.microsoft.com/office/drawing/2014/main" id="{4A22487B-7B58-4AC1-940F-B8E1DCE8D50F}"/>
              </a:ext>
            </a:extLst>
          </p:cNvPr>
          <p:cNvSpPr>
            <a:spLocks noChangeShapeType="1"/>
          </p:cNvSpPr>
          <p:nvPr/>
        </p:nvSpPr>
        <p:spPr bwMode="auto">
          <a:xfrm flipH="1">
            <a:off x="2933700" y="1447800"/>
            <a:ext cx="2133600" cy="11430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49159" name="Rectangle 7">
            <a:extLst>
              <a:ext uri="{FF2B5EF4-FFF2-40B4-BE49-F238E27FC236}">
                <a16:creationId xmlns:a16="http://schemas.microsoft.com/office/drawing/2014/main" id="{A5553A90-B5A6-440F-98CE-B540A258AE3D}"/>
              </a:ext>
            </a:extLst>
          </p:cNvPr>
          <p:cNvSpPr>
            <a:spLocks noChangeArrowheads="1"/>
          </p:cNvSpPr>
          <p:nvPr/>
        </p:nvSpPr>
        <p:spPr bwMode="auto">
          <a:xfrm>
            <a:off x="381000" y="3771900"/>
            <a:ext cx="8763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600">
                <a:cs typeface="Times New Roman" panose="02020603050405020304" pitchFamily="18" charset="0"/>
              </a:rPr>
              <a:t>NOTE: The </a:t>
            </a:r>
            <a:r>
              <a:rPr lang="en-US" altLang="en-US" sz="2600" i="1">
                <a:cs typeface="Times New Roman" panose="02020603050405020304" pitchFamily="18" charset="0"/>
              </a:rPr>
              <a:t>increment</a:t>
            </a:r>
            <a:r>
              <a:rPr lang="en-US" altLang="en-US" sz="2600">
                <a:cs typeface="Times New Roman" panose="02020603050405020304" pitchFamily="18" charset="0"/>
              </a:rPr>
              <a:t> and </a:t>
            </a:r>
            <a:r>
              <a:rPr lang="en-US" altLang="en-US" sz="2600" i="1">
                <a:cs typeface="Times New Roman" panose="02020603050405020304" pitchFamily="18" charset="0"/>
              </a:rPr>
              <a:t>decrement</a:t>
            </a:r>
            <a:r>
              <a:rPr lang="en-US" altLang="en-US" sz="2600">
                <a:cs typeface="Times New Roman" panose="02020603050405020304" pitchFamily="18" charset="0"/>
              </a:rPr>
              <a:t> operators can also be used on </a:t>
            </a:r>
            <a:r>
              <a:rPr lang="en-US" altLang="en-US" sz="2600" b="1" u="sng">
                <a:solidFill>
                  <a:srgbClr val="92D050"/>
                </a:solidFill>
                <a:cs typeface="Times New Roman" panose="02020603050405020304" pitchFamily="18" charset="0"/>
              </a:rPr>
              <a:t>char</a:t>
            </a:r>
            <a:r>
              <a:rPr lang="en-US" altLang="en-US" sz="2600">
                <a:cs typeface="Times New Roman" panose="02020603050405020304" pitchFamily="18" charset="0"/>
              </a:rPr>
              <a:t> variables to get the next or preceding Unicode character. For example, the following statements display character </a:t>
            </a:r>
            <a:r>
              <a:rPr lang="en-US" altLang="en-US" sz="2600" u="sng">
                <a:cs typeface="Times New Roman" panose="02020603050405020304" pitchFamily="18" charset="0"/>
              </a:rPr>
              <a:t>b</a:t>
            </a:r>
            <a:r>
              <a:rPr lang="en-US" altLang="en-US" sz="2600">
                <a:cs typeface="Times New Roman" panose="02020603050405020304" pitchFamily="18" charset="0"/>
              </a:rPr>
              <a:t>.</a:t>
            </a:r>
          </a:p>
          <a:p>
            <a:pPr lvl="1" algn="just">
              <a:spcBef>
                <a:spcPct val="20000"/>
              </a:spcBef>
              <a:buClr>
                <a:schemeClr val="tx1"/>
              </a:buClr>
            </a:pPr>
            <a:r>
              <a:rPr lang="en-US" altLang="en-US" sz="2600">
                <a:cs typeface="Times New Roman" panose="02020603050405020304" pitchFamily="18" charset="0"/>
              </a:rPr>
              <a:t>    char ch = 'a';</a:t>
            </a:r>
          </a:p>
          <a:p>
            <a:pPr lvl="1" algn="just">
              <a:spcBef>
                <a:spcPct val="20000"/>
              </a:spcBef>
              <a:buClr>
                <a:schemeClr val="tx1"/>
              </a:buClr>
            </a:pPr>
            <a:r>
              <a:rPr lang="en-US" altLang="en-US" sz="2600">
                <a:cs typeface="Times New Roman" panose="02020603050405020304" pitchFamily="18" charset="0"/>
              </a:rPr>
              <a:t>    System.out.println(++ch);</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FEE05A65-2A89-4629-9C28-951A79175969}"/>
              </a:ext>
            </a:extLst>
          </p:cNvPr>
          <p:cNvSpPr>
            <a:spLocks noGrp="1"/>
          </p:cNvSpPr>
          <p:nvPr>
            <p:ph type="title"/>
          </p:nvPr>
        </p:nvSpPr>
        <p:spPr>
          <a:xfrm>
            <a:off x="685800" y="285750"/>
            <a:ext cx="7772400" cy="857250"/>
          </a:xfrm>
        </p:spPr>
        <p:txBody>
          <a:bodyPr/>
          <a:lstStyle/>
          <a:p>
            <a:r>
              <a:rPr lang="en-US" altLang="en-US"/>
              <a:t>Unicode &amp; ASCII code</a:t>
            </a:r>
          </a:p>
        </p:txBody>
      </p:sp>
      <p:sp>
        <p:nvSpPr>
          <p:cNvPr id="50179" name="Content Placeholder 2">
            <a:extLst>
              <a:ext uri="{FF2B5EF4-FFF2-40B4-BE49-F238E27FC236}">
                <a16:creationId xmlns:a16="http://schemas.microsoft.com/office/drawing/2014/main" id="{C99084EF-374D-4DC0-8B01-5B1D8FEDE17C}"/>
              </a:ext>
            </a:extLst>
          </p:cNvPr>
          <p:cNvSpPr>
            <a:spLocks noGrp="1"/>
          </p:cNvSpPr>
          <p:nvPr>
            <p:ph idx="1"/>
          </p:nvPr>
        </p:nvSpPr>
        <p:spPr>
          <a:xfrm>
            <a:off x="495300" y="1257300"/>
            <a:ext cx="8115300" cy="4838700"/>
          </a:xfrm>
        </p:spPr>
        <p:txBody>
          <a:bodyPr/>
          <a:lstStyle/>
          <a:p>
            <a:r>
              <a:rPr lang="en-US" altLang="en-US"/>
              <a:t>Computers use binary numbers internally as character is stored in a computer as a sequence of 0’s &amp; 1’s.  </a:t>
            </a:r>
          </a:p>
          <a:p>
            <a:r>
              <a:rPr lang="en-US" altLang="en-US"/>
              <a:t>Mapping the character to its binary called encoding.</a:t>
            </a:r>
          </a:p>
          <a:p>
            <a:r>
              <a:rPr lang="en-US" altLang="en-US"/>
              <a:t>Java supports Unicode, as encoding scheme characters established.</a:t>
            </a:r>
          </a:p>
        </p:txBody>
      </p:sp>
      <p:sp>
        <p:nvSpPr>
          <p:cNvPr id="50180" name="Slide Number Placeholder 3">
            <a:extLst>
              <a:ext uri="{FF2B5EF4-FFF2-40B4-BE49-F238E27FC236}">
                <a16:creationId xmlns:a16="http://schemas.microsoft.com/office/drawing/2014/main" id="{AB5B494B-4D1F-40C0-AE70-24D6DDC8FB9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650C0EB-E367-4928-933C-73544E0570E6}" type="slidenum">
              <a:rPr lang="en-US" altLang="en-US" sz="1400"/>
              <a:pPr/>
              <a:t>42</a:t>
            </a:fld>
            <a:endParaRPr lang="en-US" altLang="en-US"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A9AB96FE-1970-421E-B517-535DCF18A7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321BAC7-5151-47C1-8FB9-6AA5DDE4186A}" type="slidenum">
              <a:rPr lang="en-US" altLang="en-US" sz="1400"/>
              <a:pPr/>
              <a:t>43</a:t>
            </a:fld>
            <a:endParaRPr lang="en-US" altLang="en-US" sz="1400"/>
          </a:p>
        </p:txBody>
      </p:sp>
      <p:sp>
        <p:nvSpPr>
          <p:cNvPr id="51203" name="Rectangle 2">
            <a:extLst>
              <a:ext uri="{FF2B5EF4-FFF2-40B4-BE49-F238E27FC236}">
                <a16:creationId xmlns:a16="http://schemas.microsoft.com/office/drawing/2014/main" id="{E0032EA8-C511-4B9F-BF37-47150DCED6FA}"/>
              </a:ext>
            </a:extLst>
          </p:cNvPr>
          <p:cNvSpPr>
            <a:spLocks noGrp="1" noChangeArrowheads="1"/>
          </p:cNvSpPr>
          <p:nvPr>
            <p:ph type="title"/>
          </p:nvPr>
        </p:nvSpPr>
        <p:spPr>
          <a:xfrm>
            <a:off x="685800" y="228600"/>
            <a:ext cx="7772400" cy="609600"/>
          </a:xfrm>
        </p:spPr>
        <p:txBody>
          <a:bodyPr/>
          <a:lstStyle/>
          <a:p>
            <a:r>
              <a:rPr lang="en-US" altLang="en-US"/>
              <a:t>Unicode Format</a:t>
            </a:r>
            <a:endParaRPr lang="en-US" altLang="en-US">
              <a:latin typeface="Book Antiqua" panose="02040602050305030304" pitchFamily="18" charset="0"/>
            </a:endParaRPr>
          </a:p>
        </p:txBody>
      </p:sp>
      <p:sp>
        <p:nvSpPr>
          <p:cNvPr id="51204" name="Text Box 7">
            <a:extLst>
              <a:ext uri="{FF2B5EF4-FFF2-40B4-BE49-F238E27FC236}">
                <a16:creationId xmlns:a16="http://schemas.microsoft.com/office/drawing/2014/main" id="{E45259DB-6009-4106-83D2-6A6347DDE7C0}"/>
              </a:ext>
            </a:extLst>
          </p:cNvPr>
          <p:cNvSpPr txBox="1">
            <a:spLocks noChangeArrowheads="1"/>
          </p:cNvSpPr>
          <p:nvPr/>
        </p:nvSpPr>
        <p:spPr bwMode="auto">
          <a:xfrm>
            <a:off x="304800" y="990600"/>
            <a:ext cx="8534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Java characters use </a:t>
            </a:r>
            <a:r>
              <a:rPr lang="en-US" altLang="en-US" sz="2800" i="1">
                <a:cs typeface="Times New Roman" panose="02020603050405020304" pitchFamily="18" charset="0"/>
              </a:rPr>
              <a:t>Unicode</a:t>
            </a:r>
            <a:r>
              <a:rPr lang="en-US" altLang="en-US" sz="2800">
                <a:cs typeface="Times New Roman" panose="02020603050405020304"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altLang="en-US" sz="2800" u="sng">
                <a:cs typeface="Times New Roman" panose="02020603050405020304" pitchFamily="18" charset="0"/>
              </a:rPr>
              <a:t>'\u0000'</a:t>
            </a:r>
            <a:r>
              <a:rPr lang="en-US" altLang="en-US" sz="2800">
                <a:cs typeface="Times New Roman" panose="02020603050405020304" pitchFamily="18" charset="0"/>
              </a:rPr>
              <a:t> to </a:t>
            </a:r>
            <a:r>
              <a:rPr lang="en-US" altLang="en-US" sz="2800" u="sng">
                <a:cs typeface="Times New Roman" panose="02020603050405020304" pitchFamily="18" charset="0"/>
              </a:rPr>
              <a:t>'\uFFFF'</a:t>
            </a:r>
            <a:r>
              <a:rPr lang="en-US" altLang="en-US" sz="2800">
                <a:cs typeface="Times New Roman" panose="02020603050405020304" pitchFamily="18" charset="0"/>
              </a:rPr>
              <a:t>.</a:t>
            </a:r>
            <a:r>
              <a:rPr lang="en-US" altLang="en-US" sz="2800"/>
              <a:t> So, Unicode can represent </a:t>
            </a:r>
            <a:r>
              <a:rPr lang="en-US" altLang="en-US" sz="2800">
                <a:latin typeface="Courier New" panose="02070309020205020404" pitchFamily="49" charset="0"/>
                <a:cs typeface="Times New Roman" panose="02020603050405020304" pitchFamily="18" charset="0"/>
              </a:rPr>
              <a:t>65535 + 1 characters</a:t>
            </a:r>
            <a:r>
              <a:rPr lang="en-US" altLang="en-US" sz="2800"/>
              <a:t>.</a:t>
            </a:r>
          </a:p>
        </p:txBody>
      </p:sp>
      <p:pic>
        <p:nvPicPr>
          <p:cNvPr id="51205" name="Picture 8">
            <a:extLst>
              <a:ext uri="{FF2B5EF4-FFF2-40B4-BE49-F238E27FC236}">
                <a16:creationId xmlns:a16="http://schemas.microsoft.com/office/drawing/2014/main" id="{A81852FF-CB7D-4466-A2EE-FF12B54A9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181600"/>
            <a:ext cx="25527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1206" name="Text Box 9">
            <a:extLst>
              <a:ext uri="{FF2B5EF4-FFF2-40B4-BE49-F238E27FC236}">
                <a16:creationId xmlns:a16="http://schemas.microsoft.com/office/drawing/2014/main" id="{F4891D69-5F25-450E-A021-ED92BCC87036}"/>
              </a:ext>
            </a:extLst>
          </p:cNvPr>
          <p:cNvSpPr txBox="1">
            <a:spLocks noChangeArrowheads="1"/>
          </p:cNvSpPr>
          <p:nvPr/>
        </p:nvSpPr>
        <p:spPr bwMode="auto">
          <a:xfrm>
            <a:off x="1752600" y="4267200"/>
            <a:ext cx="525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r>
              <a:rPr lang="en-US" altLang="en-US" sz="2000">
                <a:cs typeface="Times New Roman" panose="02020603050405020304" pitchFamily="18" charset="0"/>
              </a:rPr>
              <a:t>Unicode \u03b1 \u03b2 \u03b3 for three Greek letters</a:t>
            </a:r>
          </a:p>
        </p:txBody>
      </p:sp>
      <p:sp>
        <p:nvSpPr>
          <p:cNvPr id="51207" name="Line 10">
            <a:extLst>
              <a:ext uri="{FF2B5EF4-FFF2-40B4-BE49-F238E27FC236}">
                <a16:creationId xmlns:a16="http://schemas.microsoft.com/office/drawing/2014/main" id="{05434895-605B-4909-92D3-EACE807B4CA1}"/>
              </a:ext>
            </a:extLst>
          </p:cNvPr>
          <p:cNvSpPr>
            <a:spLocks noChangeShapeType="1"/>
          </p:cNvSpPr>
          <p:nvPr/>
        </p:nvSpPr>
        <p:spPr bwMode="auto">
          <a:xfrm>
            <a:off x="3124200" y="4572000"/>
            <a:ext cx="2286000" cy="990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208" name="Line 11">
            <a:extLst>
              <a:ext uri="{FF2B5EF4-FFF2-40B4-BE49-F238E27FC236}">
                <a16:creationId xmlns:a16="http://schemas.microsoft.com/office/drawing/2014/main" id="{98625484-0C0F-4AB4-B119-642FE32A6639}"/>
              </a:ext>
            </a:extLst>
          </p:cNvPr>
          <p:cNvSpPr>
            <a:spLocks noChangeShapeType="1"/>
          </p:cNvSpPr>
          <p:nvPr/>
        </p:nvSpPr>
        <p:spPr bwMode="auto">
          <a:xfrm>
            <a:off x="4038600" y="4572000"/>
            <a:ext cx="1524000" cy="990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209" name="Line 12">
            <a:extLst>
              <a:ext uri="{FF2B5EF4-FFF2-40B4-BE49-F238E27FC236}">
                <a16:creationId xmlns:a16="http://schemas.microsoft.com/office/drawing/2014/main" id="{982E861E-231D-42C0-A8B7-4F1F4976B1D0}"/>
              </a:ext>
            </a:extLst>
          </p:cNvPr>
          <p:cNvSpPr>
            <a:spLocks noChangeShapeType="1"/>
          </p:cNvSpPr>
          <p:nvPr/>
        </p:nvSpPr>
        <p:spPr bwMode="auto">
          <a:xfrm>
            <a:off x="4800600" y="4572000"/>
            <a:ext cx="838200" cy="990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90F525C5-E2D1-4E33-AFCB-6396F69614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C972A9C-4D69-4A5A-86A9-A80CF00FC8D9}" type="slidenum">
              <a:rPr lang="en-US" altLang="en-US" sz="1400"/>
              <a:pPr/>
              <a:t>44</a:t>
            </a:fld>
            <a:endParaRPr lang="en-US" altLang="en-US" sz="1400"/>
          </a:p>
        </p:txBody>
      </p:sp>
      <p:sp>
        <p:nvSpPr>
          <p:cNvPr id="52227" name="Rectangle 2">
            <a:extLst>
              <a:ext uri="{FF2B5EF4-FFF2-40B4-BE49-F238E27FC236}">
                <a16:creationId xmlns:a16="http://schemas.microsoft.com/office/drawing/2014/main" id="{C2054191-7CBD-413B-9261-9B07FF714E64}"/>
              </a:ext>
            </a:extLst>
          </p:cNvPr>
          <p:cNvSpPr>
            <a:spLocks noGrp="1" noChangeArrowheads="1"/>
          </p:cNvSpPr>
          <p:nvPr>
            <p:ph type="title"/>
          </p:nvPr>
        </p:nvSpPr>
        <p:spPr>
          <a:xfrm>
            <a:off x="693738" y="357188"/>
            <a:ext cx="7880350" cy="1112837"/>
          </a:xfrm>
          <a:noFill/>
        </p:spPr>
        <p:txBody>
          <a:bodyPr/>
          <a:lstStyle/>
          <a:p>
            <a:r>
              <a:rPr lang="en-US" altLang="en-US"/>
              <a:t>Problem: Displaying Unicodes</a:t>
            </a:r>
          </a:p>
        </p:txBody>
      </p:sp>
      <p:sp>
        <p:nvSpPr>
          <p:cNvPr id="52228" name="Rectangle 3">
            <a:extLst>
              <a:ext uri="{FF2B5EF4-FFF2-40B4-BE49-F238E27FC236}">
                <a16:creationId xmlns:a16="http://schemas.microsoft.com/office/drawing/2014/main" id="{BD594ABC-95CA-46FE-8A9E-8AE280674E7B}"/>
              </a:ext>
            </a:extLst>
          </p:cNvPr>
          <p:cNvSpPr>
            <a:spLocks noGrp="1" noChangeArrowheads="1"/>
          </p:cNvSpPr>
          <p:nvPr>
            <p:ph type="body" idx="1"/>
          </p:nvPr>
        </p:nvSpPr>
        <p:spPr>
          <a:xfrm>
            <a:off x="231775" y="1662113"/>
            <a:ext cx="8686800" cy="998537"/>
          </a:xfrm>
          <a:noFill/>
        </p:spPr>
        <p:txBody>
          <a:bodyPr/>
          <a:lstStyle/>
          <a:p>
            <a:pPr marL="0" indent="0">
              <a:lnSpc>
                <a:spcPct val="90000"/>
              </a:lnSpc>
              <a:spcBef>
                <a:spcPct val="0"/>
              </a:spcBef>
              <a:buFont typeface="Monotype Sorts" pitchFamily="2" charset="2"/>
              <a:buNone/>
            </a:pPr>
            <a:r>
              <a:rPr lang="en-US" altLang="en-US"/>
              <a:t>Write a program that displays two </a:t>
            </a:r>
            <a:r>
              <a:rPr lang="en-US" altLang="zh-CN">
                <a:ea typeface="SimSun" panose="02010600030101010101" pitchFamily="2" charset="-122"/>
              </a:rPr>
              <a:t>Chinese characters and three Greek letters. </a:t>
            </a:r>
            <a:endParaRPr lang="en-US" altLang="en-US"/>
          </a:p>
        </p:txBody>
      </p:sp>
      <p:sp>
        <p:nvSpPr>
          <p:cNvPr id="52229" name="Rectangle 4">
            <a:extLst>
              <a:ext uri="{FF2B5EF4-FFF2-40B4-BE49-F238E27FC236}">
                <a16:creationId xmlns:a16="http://schemas.microsoft.com/office/drawing/2014/main" id="{AA632B7A-7A5F-44B3-9D2D-63567F787E8F}"/>
              </a:ext>
            </a:extLst>
          </p:cNvPr>
          <p:cNvSpPr>
            <a:spLocks noChangeArrowheads="1"/>
          </p:cNvSpPr>
          <p:nvPr/>
        </p:nvSpPr>
        <p:spPr bwMode="auto">
          <a:xfrm>
            <a:off x="219075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50885" name="AutoShape 5">
            <a:hlinkClick r:id="" action="ppaction://noaction" highlightClick="1"/>
            <a:extLst>
              <a:ext uri="{FF2B5EF4-FFF2-40B4-BE49-F238E27FC236}">
                <a16:creationId xmlns:a16="http://schemas.microsoft.com/office/drawing/2014/main" id="{4AC691E2-D2AA-4CB6-AA58-AAF0E9B1E796}"/>
              </a:ext>
            </a:extLst>
          </p:cNvPr>
          <p:cNvSpPr>
            <a:spLocks noChangeArrowheads="1"/>
          </p:cNvSpPr>
          <p:nvPr/>
        </p:nvSpPr>
        <p:spPr bwMode="auto">
          <a:xfrm>
            <a:off x="457200" y="4887913"/>
            <a:ext cx="3346450" cy="522287"/>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DisplayUnicode</a:t>
            </a:r>
            <a:endParaRPr lang="en-US" sz="2400" dirty="0">
              <a:solidFill>
                <a:schemeClr val="accent1"/>
              </a:solidFill>
            </a:endParaRPr>
          </a:p>
        </p:txBody>
      </p:sp>
      <p:sp>
        <p:nvSpPr>
          <p:cNvPr id="52231" name="AutoShape 6">
            <a:hlinkClick r:id="rId3" action="ppaction://program" highlightClick="1"/>
            <a:extLst>
              <a:ext uri="{FF2B5EF4-FFF2-40B4-BE49-F238E27FC236}">
                <a16:creationId xmlns:a16="http://schemas.microsoft.com/office/drawing/2014/main" id="{28F6F792-983F-4912-868A-5DC776F75D23}"/>
              </a:ext>
            </a:extLst>
          </p:cNvPr>
          <p:cNvSpPr>
            <a:spLocks noChangeArrowheads="1"/>
          </p:cNvSpPr>
          <p:nvPr/>
        </p:nvSpPr>
        <p:spPr bwMode="auto">
          <a:xfrm>
            <a:off x="4187825" y="49276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
        <p:nvSpPr>
          <p:cNvPr id="52232" name="Rectangle 7">
            <a:extLst>
              <a:ext uri="{FF2B5EF4-FFF2-40B4-BE49-F238E27FC236}">
                <a16:creationId xmlns:a16="http://schemas.microsoft.com/office/drawing/2014/main" id="{4AFD695B-5E5C-4F65-9693-B77499D155DD}"/>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pic>
        <p:nvPicPr>
          <p:cNvPr id="52233" name="Picture 8">
            <a:extLst>
              <a:ext uri="{FF2B5EF4-FFF2-40B4-BE49-F238E27FC236}">
                <a16:creationId xmlns:a16="http://schemas.microsoft.com/office/drawing/2014/main" id="{7D58301E-073E-4F2F-A155-63AD70675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63" y="2968625"/>
            <a:ext cx="357187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714DAD82-3A0D-484F-8DAB-417F9F1EB97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01D28A8-48DC-480F-A180-C9CF2BA13F7B}" type="slidenum">
              <a:rPr lang="en-US" altLang="en-US" sz="1400"/>
              <a:pPr/>
              <a:t>45</a:t>
            </a:fld>
            <a:endParaRPr lang="en-US" altLang="en-US" sz="1400"/>
          </a:p>
        </p:txBody>
      </p:sp>
      <p:sp>
        <p:nvSpPr>
          <p:cNvPr id="53251" name="Rectangle 2">
            <a:extLst>
              <a:ext uri="{FF2B5EF4-FFF2-40B4-BE49-F238E27FC236}">
                <a16:creationId xmlns:a16="http://schemas.microsoft.com/office/drawing/2014/main" id="{FAB778AC-49B9-432A-84A7-06B096645BAD}"/>
              </a:ext>
            </a:extLst>
          </p:cNvPr>
          <p:cNvSpPr>
            <a:spLocks noGrp="1" noChangeArrowheads="1"/>
          </p:cNvSpPr>
          <p:nvPr>
            <p:ph type="title"/>
          </p:nvPr>
        </p:nvSpPr>
        <p:spPr>
          <a:xfrm>
            <a:off x="152400" y="228600"/>
            <a:ext cx="8763000" cy="742950"/>
          </a:xfrm>
        </p:spPr>
        <p:txBody>
          <a:bodyPr/>
          <a:lstStyle/>
          <a:p>
            <a:r>
              <a:rPr lang="en-US" altLang="en-US" sz="4000"/>
              <a:t>Escape Sequences for Special Characters</a:t>
            </a:r>
          </a:p>
        </p:txBody>
      </p:sp>
      <p:sp>
        <p:nvSpPr>
          <p:cNvPr id="53252" name="Text Box 3">
            <a:extLst>
              <a:ext uri="{FF2B5EF4-FFF2-40B4-BE49-F238E27FC236}">
                <a16:creationId xmlns:a16="http://schemas.microsoft.com/office/drawing/2014/main" id="{B19B7762-74A1-49F2-B86E-6EAF95BEBBD6}"/>
              </a:ext>
            </a:extLst>
          </p:cNvPr>
          <p:cNvSpPr txBox="1">
            <a:spLocks noChangeArrowheads="1"/>
          </p:cNvSpPr>
          <p:nvPr/>
        </p:nvSpPr>
        <p:spPr bwMode="auto">
          <a:xfrm>
            <a:off x="457200" y="1143000"/>
            <a:ext cx="82296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r>
              <a:rPr lang="en-US" altLang="en-US" sz="2800" i="1"/>
              <a:t>Description       Escape Sequence 		Unicode</a:t>
            </a:r>
            <a:endParaRPr lang="en-US" altLang="en-US" sz="2800"/>
          </a:p>
          <a:p>
            <a:pPr>
              <a:spcBef>
                <a:spcPct val="50000"/>
              </a:spcBef>
            </a:pPr>
            <a:r>
              <a:rPr lang="en-US" altLang="en-US" sz="2800"/>
              <a:t>Backspace         </a:t>
            </a:r>
            <a:r>
              <a:rPr lang="en-US" altLang="en-US" sz="2600">
                <a:latin typeface="Courier New" panose="02070309020205020404" pitchFamily="49" charset="0"/>
              </a:rPr>
              <a:t>\b</a:t>
            </a:r>
            <a:r>
              <a:rPr lang="en-US" altLang="en-US" sz="2800"/>
              <a:t>			</a:t>
            </a:r>
            <a:r>
              <a:rPr lang="en-US" altLang="en-US" sz="2600">
                <a:latin typeface="Courier New" panose="02070309020205020404" pitchFamily="49" charset="0"/>
              </a:rPr>
              <a:t>\u0008</a:t>
            </a:r>
            <a:endParaRPr lang="en-US" altLang="en-US" sz="2800"/>
          </a:p>
          <a:p>
            <a:pPr>
              <a:spcBef>
                <a:spcPct val="50000"/>
              </a:spcBef>
            </a:pPr>
            <a:r>
              <a:rPr lang="en-US" altLang="en-US" sz="2800"/>
              <a:t>Tab                    </a:t>
            </a:r>
            <a:r>
              <a:rPr lang="en-US" altLang="en-US" sz="2600">
                <a:latin typeface="Courier New" panose="02070309020205020404" pitchFamily="49" charset="0"/>
              </a:rPr>
              <a:t>\t</a:t>
            </a:r>
            <a:r>
              <a:rPr lang="en-US" altLang="en-US" sz="2800"/>
              <a:t>			</a:t>
            </a:r>
            <a:r>
              <a:rPr lang="en-US" altLang="en-US" sz="2600">
                <a:latin typeface="Courier New" panose="02070309020205020404" pitchFamily="49" charset="0"/>
              </a:rPr>
              <a:t>\u0009</a:t>
            </a:r>
            <a:endParaRPr lang="en-US" altLang="en-US" sz="2800"/>
          </a:p>
          <a:p>
            <a:pPr>
              <a:spcBef>
                <a:spcPct val="50000"/>
              </a:spcBef>
            </a:pPr>
            <a:r>
              <a:rPr lang="en-US" altLang="en-US" sz="2800"/>
              <a:t>Linefeed            </a:t>
            </a:r>
            <a:r>
              <a:rPr lang="en-US" altLang="en-US" sz="2600">
                <a:latin typeface="Courier New" panose="02070309020205020404" pitchFamily="49" charset="0"/>
              </a:rPr>
              <a:t>\n</a:t>
            </a:r>
            <a:r>
              <a:rPr lang="en-US" altLang="en-US" sz="2800"/>
              <a:t>			</a:t>
            </a:r>
            <a:r>
              <a:rPr lang="en-US" altLang="en-US" sz="2600">
                <a:latin typeface="Courier New" panose="02070309020205020404" pitchFamily="49" charset="0"/>
              </a:rPr>
              <a:t>\u000A</a:t>
            </a:r>
            <a:endParaRPr lang="en-US" altLang="en-US" sz="2800"/>
          </a:p>
          <a:p>
            <a:pPr>
              <a:spcBef>
                <a:spcPct val="50000"/>
              </a:spcBef>
            </a:pPr>
            <a:r>
              <a:rPr lang="en-US" altLang="en-US" sz="2800"/>
              <a:t>Carriage return  </a:t>
            </a:r>
            <a:r>
              <a:rPr lang="en-US" altLang="en-US" sz="2600">
                <a:latin typeface="Courier New" panose="02070309020205020404" pitchFamily="49" charset="0"/>
              </a:rPr>
              <a:t>\r</a:t>
            </a:r>
            <a:r>
              <a:rPr lang="en-US" altLang="en-US" sz="2800"/>
              <a:t>			</a:t>
            </a:r>
            <a:r>
              <a:rPr lang="en-US" altLang="en-US" sz="2600">
                <a:latin typeface="Courier New" panose="02070309020205020404" pitchFamily="49" charset="0"/>
              </a:rPr>
              <a:t>\u000D</a:t>
            </a:r>
          </a:p>
          <a:p>
            <a:pPr>
              <a:spcBef>
                <a:spcPct val="50000"/>
              </a:spcBef>
            </a:pPr>
            <a:r>
              <a:rPr lang="en-US" altLang="en-US" sz="2800"/>
              <a:t>Backslash          </a:t>
            </a:r>
            <a:r>
              <a:rPr lang="en-US" altLang="en-US" sz="2600">
                <a:latin typeface="Courier New" panose="02070309020205020404" pitchFamily="49" charset="0"/>
              </a:rPr>
              <a:t>\\</a:t>
            </a:r>
            <a:r>
              <a:rPr lang="en-US" altLang="en-US" sz="2800"/>
              <a:t>			</a:t>
            </a:r>
            <a:r>
              <a:rPr lang="en-US" altLang="en-US" sz="2600">
                <a:latin typeface="Courier New" panose="02070309020205020404" pitchFamily="49" charset="0"/>
              </a:rPr>
              <a:t>\u005C</a:t>
            </a:r>
          </a:p>
          <a:p>
            <a:pPr>
              <a:spcBef>
                <a:spcPct val="50000"/>
              </a:spcBef>
            </a:pPr>
            <a:r>
              <a:rPr lang="en-US" altLang="en-US" sz="2800"/>
              <a:t>Single Quote      </a:t>
            </a:r>
            <a:r>
              <a:rPr lang="en-US" altLang="en-US" sz="2600">
                <a:latin typeface="Courier New" panose="02070309020205020404" pitchFamily="49" charset="0"/>
              </a:rPr>
              <a:t>\</a:t>
            </a:r>
            <a:r>
              <a:rPr lang="en-US" altLang="en-US" sz="2600">
                <a:latin typeface="Courier" charset="0"/>
                <a:cs typeface="Times New Roman" panose="02020603050405020304" pitchFamily="18" charset="0"/>
              </a:rPr>
              <a:t>'</a:t>
            </a:r>
            <a:r>
              <a:rPr lang="en-US" altLang="en-US" sz="2600">
                <a:latin typeface="Courier New" panose="02070309020205020404" pitchFamily="49" charset="0"/>
              </a:rPr>
              <a:t> </a:t>
            </a:r>
            <a:r>
              <a:rPr lang="en-US" altLang="en-US" sz="2800"/>
              <a:t>			</a:t>
            </a:r>
            <a:r>
              <a:rPr lang="en-US" altLang="en-US" sz="2600">
                <a:latin typeface="Courier New" panose="02070309020205020404" pitchFamily="49" charset="0"/>
              </a:rPr>
              <a:t>\u0027</a:t>
            </a:r>
          </a:p>
          <a:p>
            <a:pPr>
              <a:spcBef>
                <a:spcPct val="50000"/>
              </a:spcBef>
            </a:pPr>
            <a:r>
              <a:rPr lang="en-US" altLang="en-US" sz="2800"/>
              <a:t>Double Quote     </a:t>
            </a:r>
            <a:r>
              <a:rPr lang="en-US" altLang="en-US" sz="2600">
                <a:latin typeface="Courier New" panose="02070309020205020404" pitchFamily="49" charset="0"/>
              </a:rPr>
              <a:t>\</a:t>
            </a:r>
            <a:r>
              <a:rPr lang="en-US" altLang="en-US" sz="2600">
                <a:latin typeface="Courier" charset="0"/>
                <a:cs typeface="Times New Roman" panose="02020603050405020304" pitchFamily="18" charset="0"/>
              </a:rPr>
              <a:t>"</a:t>
            </a:r>
            <a:r>
              <a:rPr lang="en-US" altLang="en-US" sz="2600">
                <a:latin typeface="Courier New" panose="02070309020205020404" pitchFamily="49" charset="0"/>
              </a:rPr>
              <a:t> </a:t>
            </a:r>
            <a:r>
              <a:rPr lang="en-US" altLang="en-US" sz="2800"/>
              <a:t>			</a:t>
            </a:r>
            <a:r>
              <a:rPr lang="en-US" altLang="en-US" sz="2600">
                <a:latin typeface="Courier New" panose="02070309020205020404" pitchFamily="49" charset="0"/>
              </a:rPr>
              <a:t>\u0022</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a:extLst>
              <a:ext uri="{FF2B5EF4-FFF2-40B4-BE49-F238E27FC236}">
                <a16:creationId xmlns:a16="http://schemas.microsoft.com/office/drawing/2014/main" id="{DA4DB6E3-0616-447D-A56E-6649239E303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DEB82A5-EA6A-4BEA-ACE1-16AEB67D50AD}" type="slidenum">
              <a:rPr lang="en-US" altLang="en-US" sz="1400"/>
              <a:pPr/>
              <a:t>46</a:t>
            </a:fld>
            <a:endParaRPr lang="en-US" altLang="en-US" sz="1400"/>
          </a:p>
        </p:txBody>
      </p:sp>
      <p:sp>
        <p:nvSpPr>
          <p:cNvPr id="11268" name="Rectangle 2">
            <a:extLst>
              <a:ext uri="{FF2B5EF4-FFF2-40B4-BE49-F238E27FC236}">
                <a16:creationId xmlns:a16="http://schemas.microsoft.com/office/drawing/2014/main" id="{7B5DC2F3-54D1-4615-8B9E-693190F00BAC}"/>
              </a:ext>
            </a:extLst>
          </p:cNvPr>
          <p:cNvSpPr>
            <a:spLocks noGrp="1" noChangeArrowheads="1"/>
          </p:cNvSpPr>
          <p:nvPr>
            <p:ph type="title"/>
          </p:nvPr>
        </p:nvSpPr>
        <p:spPr>
          <a:xfrm>
            <a:off x="152400" y="228600"/>
            <a:ext cx="8763000" cy="685800"/>
          </a:xfrm>
        </p:spPr>
        <p:txBody>
          <a:bodyPr/>
          <a:lstStyle/>
          <a:p>
            <a:r>
              <a:rPr lang="en-US" altLang="en-US"/>
              <a:t>Appendix B: ASCII Character Set</a:t>
            </a:r>
            <a:endParaRPr lang="en-US" altLang="en-US">
              <a:latin typeface="Book Antiqua" panose="02040602050305030304" pitchFamily="18" charset="0"/>
            </a:endParaRPr>
          </a:p>
        </p:txBody>
      </p:sp>
      <p:sp>
        <p:nvSpPr>
          <p:cNvPr id="11269" name="Text Box 3">
            <a:extLst>
              <a:ext uri="{FF2B5EF4-FFF2-40B4-BE49-F238E27FC236}">
                <a16:creationId xmlns:a16="http://schemas.microsoft.com/office/drawing/2014/main" id="{5C33FCBD-231E-4AF5-B2AC-863C43E7C094}"/>
              </a:ext>
            </a:extLst>
          </p:cNvPr>
          <p:cNvSpPr txBox="1">
            <a:spLocks noChangeArrowheads="1"/>
          </p:cNvSpPr>
          <p:nvPr/>
        </p:nvSpPr>
        <p:spPr bwMode="auto">
          <a:xfrm>
            <a:off x="228600" y="1143000"/>
            <a:ext cx="868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endParaRPr lang="en-US" altLang="en-US" sz="2600">
              <a:latin typeface="Courier New" panose="02070309020205020404" pitchFamily="49" charset="0"/>
            </a:endParaRPr>
          </a:p>
        </p:txBody>
      </p:sp>
      <p:sp>
        <p:nvSpPr>
          <p:cNvPr id="11270" name="Text Box 4">
            <a:extLst>
              <a:ext uri="{FF2B5EF4-FFF2-40B4-BE49-F238E27FC236}">
                <a16:creationId xmlns:a16="http://schemas.microsoft.com/office/drawing/2014/main" id="{EDC7B5A4-6743-426C-AA65-21FBC5B5DC3F}"/>
              </a:ext>
            </a:extLst>
          </p:cNvPr>
          <p:cNvSpPr txBox="1">
            <a:spLocks noChangeArrowheads="1"/>
          </p:cNvSpPr>
          <p:nvPr/>
        </p:nvSpPr>
        <p:spPr bwMode="auto">
          <a:xfrm>
            <a:off x="152400" y="11430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400"/>
              <a:t>ASCII Character Set is a subset of the Unicode from \u0000 to \u007f</a:t>
            </a:r>
          </a:p>
        </p:txBody>
      </p:sp>
      <p:graphicFrame>
        <p:nvGraphicFramePr>
          <p:cNvPr id="11266" name="Object 5">
            <a:extLst>
              <a:ext uri="{FF2B5EF4-FFF2-40B4-BE49-F238E27FC236}">
                <a16:creationId xmlns:a16="http://schemas.microsoft.com/office/drawing/2014/main" id="{0B697F4E-F741-49B1-B93B-9890FEBA59B7}"/>
              </a:ext>
            </a:extLst>
          </p:cNvPr>
          <p:cNvGraphicFramePr>
            <a:graphicFrameLocks noChangeAspect="1"/>
          </p:cNvGraphicFramePr>
          <p:nvPr/>
        </p:nvGraphicFramePr>
        <p:xfrm>
          <a:off x="228600" y="2209800"/>
          <a:ext cx="8763000" cy="3786188"/>
        </p:xfrm>
        <a:graphic>
          <a:graphicData uri="http://schemas.openxmlformats.org/presentationml/2006/ole">
            <mc:AlternateContent xmlns:mc="http://schemas.openxmlformats.org/markup-compatibility/2006">
              <mc:Choice xmlns:v="urn:schemas-microsoft-com:vml" Requires="v">
                <p:oleObj name="Bitmap Image" r:id="rId2" imgW="6828112" imgH="2949196" progId="Paint.Picture">
                  <p:embed/>
                </p:oleObj>
              </mc:Choice>
              <mc:Fallback>
                <p:oleObj name="Bitmap Image" r:id="rId2" imgW="6828112" imgH="2949196"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09800"/>
                        <a:ext cx="8763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a:extLst>
              <a:ext uri="{FF2B5EF4-FFF2-40B4-BE49-F238E27FC236}">
                <a16:creationId xmlns:a16="http://schemas.microsoft.com/office/drawing/2014/main" id="{4F2F7B26-6B9E-4BBA-8913-E690ABB5D7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F26E5FA-2256-4E0C-A3FE-F46C1448F9B1}" type="slidenum">
              <a:rPr lang="en-US" altLang="en-US" sz="1400"/>
              <a:pPr/>
              <a:t>47</a:t>
            </a:fld>
            <a:endParaRPr lang="en-US" altLang="en-US" sz="1400"/>
          </a:p>
        </p:txBody>
      </p:sp>
      <p:sp>
        <p:nvSpPr>
          <p:cNvPr id="12292" name="Rectangle 2">
            <a:extLst>
              <a:ext uri="{FF2B5EF4-FFF2-40B4-BE49-F238E27FC236}">
                <a16:creationId xmlns:a16="http://schemas.microsoft.com/office/drawing/2014/main" id="{A2BF5719-C56E-481E-B139-F3569463CE06}"/>
              </a:ext>
            </a:extLst>
          </p:cNvPr>
          <p:cNvSpPr>
            <a:spLocks noGrp="1" noChangeArrowheads="1"/>
          </p:cNvSpPr>
          <p:nvPr>
            <p:ph type="title"/>
          </p:nvPr>
        </p:nvSpPr>
        <p:spPr>
          <a:xfrm>
            <a:off x="609600" y="228600"/>
            <a:ext cx="7772400" cy="685800"/>
          </a:xfrm>
        </p:spPr>
        <p:txBody>
          <a:bodyPr/>
          <a:lstStyle/>
          <a:p>
            <a:r>
              <a:rPr lang="en-US" altLang="en-US"/>
              <a:t>ASCII Character Set, cont.</a:t>
            </a:r>
            <a:endParaRPr lang="en-US" altLang="en-US">
              <a:latin typeface="Book Antiqua" panose="02040602050305030304" pitchFamily="18" charset="0"/>
            </a:endParaRPr>
          </a:p>
        </p:txBody>
      </p:sp>
      <p:sp>
        <p:nvSpPr>
          <p:cNvPr id="12293" name="Text Box 3">
            <a:extLst>
              <a:ext uri="{FF2B5EF4-FFF2-40B4-BE49-F238E27FC236}">
                <a16:creationId xmlns:a16="http://schemas.microsoft.com/office/drawing/2014/main" id="{FAB6FAB6-3385-4C96-85B0-2AB4E686C355}"/>
              </a:ext>
            </a:extLst>
          </p:cNvPr>
          <p:cNvSpPr txBox="1">
            <a:spLocks noChangeArrowheads="1"/>
          </p:cNvSpPr>
          <p:nvPr/>
        </p:nvSpPr>
        <p:spPr bwMode="auto">
          <a:xfrm>
            <a:off x="228600" y="1143000"/>
            <a:ext cx="868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endParaRPr lang="en-US" altLang="en-US" sz="2600">
              <a:latin typeface="Courier New" panose="02070309020205020404" pitchFamily="49" charset="0"/>
            </a:endParaRPr>
          </a:p>
        </p:txBody>
      </p:sp>
      <p:sp>
        <p:nvSpPr>
          <p:cNvPr id="12294" name="Text Box 4">
            <a:extLst>
              <a:ext uri="{FF2B5EF4-FFF2-40B4-BE49-F238E27FC236}">
                <a16:creationId xmlns:a16="http://schemas.microsoft.com/office/drawing/2014/main" id="{9E954F5B-284C-47B1-9C21-4BCF29CD8C42}"/>
              </a:ext>
            </a:extLst>
          </p:cNvPr>
          <p:cNvSpPr txBox="1">
            <a:spLocks noChangeArrowheads="1"/>
          </p:cNvSpPr>
          <p:nvPr/>
        </p:nvSpPr>
        <p:spPr bwMode="auto">
          <a:xfrm>
            <a:off x="152400" y="11430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2400"/>
              <a:t>ASCII Character Set is a subset of the Unicode from \u0000 to \u007f</a:t>
            </a:r>
          </a:p>
        </p:txBody>
      </p:sp>
      <p:graphicFrame>
        <p:nvGraphicFramePr>
          <p:cNvPr id="12290" name="Object 6">
            <a:extLst>
              <a:ext uri="{FF2B5EF4-FFF2-40B4-BE49-F238E27FC236}">
                <a16:creationId xmlns:a16="http://schemas.microsoft.com/office/drawing/2014/main" id="{05DEC0C1-092C-47D8-BD39-4622FB6AA1A5}"/>
              </a:ext>
            </a:extLst>
          </p:cNvPr>
          <p:cNvGraphicFramePr>
            <a:graphicFrameLocks noChangeAspect="1"/>
          </p:cNvGraphicFramePr>
          <p:nvPr/>
        </p:nvGraphicFramePr>
        <p:xfrm>
          <a:off x="152400" y="2514600"/>
          <a:ext cx="8839200" cy="2828925"/>
        </p:xfrm>
        <a:graphic>
          <a:graphicData uri="http://schemas.openxmlformats.org/presentationml/2006/ole">
            <mc:AlternateContent xmlns:mc="http://schemas.openxmlformats.org/markup-compatibility/2006">
              <mc:Choice xmlns:v="urn:schemas-microsoft-com:vml" Requires="v">
                <p:oleObj name="Bitmap Image" r:id="rId2" imgW="6309907" imgH="2019048" progId="Paint.Picture">
                  <p:embed/>
                </p:oleObj>
              </mc:Choice>
              <mc:Fallback>
                <p:oleObj name="Bitmap Image" r:id="rId2" imgW="6309907" imgH="2019048" progId="Paint.Picture">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0"/>
                        <a:ext cx="8839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8E38054-05B8-4AC1-8C5D-45370793F72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7C55CE3-8938-45DB-A4E9-59CFAA2EB3BD}" type="slidenum">
              <a:rPr lang="en-US" altLang="en-US" sz="1400"/>
              <a:pPr/>
              <a:t>48</a:t>
            </a:fld>
            <a:endParaRPr lang="en-US" altLang="en-US" sz="1400"/>
          </a:p>
        </p:txBody>
      </p:sp>
      <p:sp>
        <p:nvSpPr>
          <p:cNvPr id="54275" name="Rectangle 2">
            <a:extLst>
              <a:ext uri="{FF2B5EF4-FFF2-40B4-BE49-F238E27FC236}">
                <a16:creationId xmlns:a16="http://schemas.microsoft.com/office/drawing/2014/main" id="{06F0D16E-5708-42F0-A19C-757780C95A15}"/>
              </a:ext>
            </a:extLst>
          </p:cNvPr>
          <p:cNvSpPr>
            <a:spLocks noGrp="1" noChangeArrowheads="1"/>
          </p:cNvSpPr>
          <p:nvPr>
            <p:ph type="title"/>
          </p:nvPr>
        </p:nvSpPr>
        <p:spPr>
          <a:xfrm>
            <a:off x="685800" y="0"/>
            <a:ext cx="7772400" cy="1428750"/>
          </a:xfrm>
        </p:spPr>
        <p:txBody>
          <a:bodyPr/>
          <a:lstStyle/>
          <a:p>
            <a:r>
              <a:rPr lang="en-US" altLang="en-US"/>
              <a:t>Casting between char and Numeric Types</a:t>
            </a:r>
            <a:endParaRPr lang="en-US" altLang="en-US">
              <a:latin typeface="Book Antiqua" panose="02040602050305030304" pitchFamily="18" charset="0"/>
            </a:endParaRPr>
          </a:p>
        </p:txBody>
      </p:sp>
      <p:sp>
        <p:nvSpPr>
          <p:cNvPr id="54276" name="Text Box 3">
            <a:extLst>
              <a:ext uri="{FF2B5EF4-FFF2-40B4-BE49-F238E27FC236}">
                <a16:creationId xmlns:a16="http://schemas.microsoft.com/office/drawing/2014/main" id="{4D7A48AB-A1C8-4EBB-B205-48F3B382EE4F}"/>
              </a:ext>
            </a:extLst>
          </p:cNvPr>
          <p:cNvSpPr txBox="1">
            <a:spLocks noChangeArrowheads="1"/>
          </p:cNvSpPr>
          <p:nvPr/>
        </p:nvSpPr>
        <p:spPr bwMode="auto">
          <a:xfrm>
            <a:off x="266700" y="1981200"/>
            <a:ext cx="8686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4229100" algn="l"/>
                <a:tab pos="5600700" algn="l"/>
              </a:tabLst>
              <a:defRPr sz="1600">
                <a:solidFill>
                  <a:schemeClr val="tx1"/>
                </a:solidFill>
                <a:latin typeface="Times New Roman" panose="02020603050405020304" pitchFamily="18" charset="0"/>
              </a:defRPr>
            </a:lvl1pPr>
            <a:lvl2pPr marL="742950" indent="-285750">
              <a:tabLst>
                <a:tab pos="4229100" algn="l"/>
                <a:tab pos="5600700" algn="l"/>
              </a:tabLst>
              <a:defRPr sz="1600">
                <a:solidFill>
                  <a:schemeClr val="tx1"/>
                </a:solidFill>
                <a:latin typeface="Times New Roman" panose="02020603050405020304" pitchFamily="18" charset="0"/>
              </a:defRPr>
            </a:lvl2pPr>
            <a:lvl3pPr marL="1143000" indent="-228600">
              <a:tabLst>
                <a:tab pos="4229100" algn="l"/>
                <a:tab pos="5600700" algn="l"/>
              </a:tabLst>
              <a:defRPr sz="1600">
                <a:solidFill>
                  <a:schemeClr val="tx1"/>
                </a:solidFill>
                <a:latin typeface="Times New Roman" panose="02020603050405020304" pitchFamily="18" charset="0"/>
              </a:defRPr>
            </a:lvl3pPr>
            <a:lvl4pPr marL="1600200" indent="-228600">
              <a:tabLst>
                <a:tab pos="4229100" algn="l"/>
                <a:tab pos="5600700" algn="l"/>
              </a:tabLst>
              <a:defRPr sz="1600">
                <a:solidFill>
                  <a:schemeClr val="tx1"/>
                </a:solidFill>
                <a:latin typeface="Times New Roman" panose="02020603050405020304" pitchFamily="18" charset="0"/>
              </a:defRPr>
            </a:lvl4pPr>
            <a:lvl5pPr marL="2057400" indent="-228600">
              <a:tabLst>
                <a:tab pos="4229100" algn="l"/>
                <a:tab pos="56007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anose="02020603050405020304" pitchFamily="18" charset="0"/>
              </a:defRPr>
            </a:lvl9pPr>
          </a:lstStyle>
          <a:p>
            <a:pPr>
              <a:spcBef>
                <a:spcPct val="50000"/>
              </a:spcBef>
            </a:pPr>
            <a:r>
              <a:rPr lang="en-US" altLang="en-US" sz="2600">
                <a:latin typeface="Courier New" panose="02070309020205020404" pitchFamily="49" charset="0"/>
              </a:rPr>
              <a:t>int i = </a:t>
            </a:r>
            <a:r>
              <a:rPr lang="en-US" altLang="en-US" sz="3000">
                <a:latin typeface="Courier New" panose="02070309020205020404" pitchFamily="49" charset="0"/>
              </a:rPr>
              <a:t>'</a:t>
            </a:r>
            <a:r>
              <a:rPr lang="en-US" altLang="en-US" sz="2600">
                <a:latin typeface="Courier New" panose="02070309020205020404" pitchFamily="49" charset="0"/>
              </a:rPr>
              <a:t>a</a:t>
            </a:r>
            <a:r>
              <a:rPr lang="en-US" altLang="en-US" sz="3000">
                <a:latin typeface="Courier New" panose="02070309020205020404" pitchFamily="49" charset="0"/>
              </a:rPr>
              <a:t>'</a:t>
            </a:r>
            <a:r>
              <a:rPr lang="en-US" altLang="en-US" sz="2600">
                <a:latin typeface="Courier New" panose="02070309020205020404" pitchFamily="49" charset="0"/>
              </a:rPr>
              <a:t>; </a:t>
            </a:r>
            <a:r>
              <a:rPr lang="en-US" altLang="en-US" sz="2600">
                <a:solidFill>
                  <a:srgbClr val="FFC000"/>
                </a:solidFill>
                <a:latin typeface="Courier New" panose="02070309020205020404" pitchFamily="49" charset="0"/>
              </a:rPr>
              <a:t>// Same as int i = (int)</a:t>
            </a:r>
            <a:r>
              <a:rPr lang="en-US" altLang="en-US" sz="3000">
                <a:solidFill>
                  <a:srgbClr val="FFC000"/>
                </a:solidFill>
                <a:latin typeface="Courier New" panose="02070309020205020404" pitchFamily="49" charset="0"/>
              </a:rPr>
              <a:t>'</a:t>
            </a:r>
            <a:r>
              <a:rPr lang="en-US" altLang="en-US" sz="2600">
                <a:solidFill>
                  <a:srgbClr val="FFC000"/>
                </a:solidFill>
                <a:latin typeface="Courier New" panose="02070309020205020404" pitchFamily="49" charset="0"/>
              </a:rPr>
              <a:t>a</a:t>
            </a:r>
            <a:r>
              <a:rPr lang="en-US" altLang="en-US" sz="3000">
                <a:solidFill>
                  <a:srgbClr val="FFC000"/>
                </a:solidFill>
                <a:latin typeface="Courier New" panose="02070309020205020404" pitchFamily="49" charset="0"/>
              </a:rPr>
              <a:t>'</a:t>
            </a:r>
            <a:r>
              <a:rPr lang="en-US" altLang="en-US" sz="2600">
                <a:solidFill>
                  <a:srgbClr val="FFC000"/>
                </a:solidFill>
                <a:latin typeface="Courier New" panose="02070309020205020404" pitchFamily="49" charset="0"/>
              </a:rPr>
              <a:t>;</a:t>
            </a:r>
          </a:p>
          <a:p>
            <a:pPr>
              <a:spcBef>
                <a:spcPct val="50000"/>
              </a:spcBef>
            </a:pPr>
            <a:endParaRPr lang="en-US" altLang="en-US" sz="2600">
              <a:latin typeface="Courier New" panose="02070309020205020404" pitchFamily="49" charset="0"/>
            </a:endParaRPr>
          </a:p>
          <a:p>
            <a:pPr>
              <a:spcBef>
                <a:spcPct val="50000"/>
              </a:spcBef>
            </a:pPr>
            <a:r>
              <a:rPr lang="en-US" altLang="en-US" sz="2600">
                <a:latin typeface="Courier New" panose="02070309020205020404" pitchFamily="49" charset="0"/>
              </a:rPr>
              <a:t>char c = 97; </a:t>
            </a:r>
            <a:r>
              <a:rPr lang="en-US" altLang="en-US" sz="2600">
                <a:solidFill>
                  <a:srgbClr val="FFC000"/>
                </a:solidFill>
                <a:latin typeface="Courier New" panose="02070309020205020404" pitchFamily="49" charset="0"/>
              </a:rPr>
              <a:t>// Same as char c = (char)97;</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ECF30B0A-FBF9-40D4-9B7F-A61FBE7A22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FE9D522-0632-4CA3-B4CC-D87865D48481}" type="slidenum">
              <a:rPr lang="en-US" altLang="en-US" sz="1400"/>
              <a:pPr/>
              <a:t>49</a:t>
            </a:fld>
            <a:endParaRPr lang="en-US" altLang="en-US" sz="1400"/>
          </a:p>
        </p:txBody>
      </p:sp>
      <p:sp>
        <p:nvSpPr>
          <p:cNvPr id="55299" name="Rectangle 2">
            <a:extLst>
              <a:ext uri="{FF2B5EF4-FFF2-40B4-BE49-F238E27FC236}">
                <a16:creationId xmlns:a16="http://schemas.microsoft.com/office/drawing/2014/main" id="{97E03087-A4C3-4B4B-9C47-62056BC6561C}"/>
              </a:ext>
            </a:extLst>
          </p:cNvPr>
          <p:cNvSpPr>
            <a:spLocks noGrp="1" noChangeArrowheads="1"/>
          </p:cNvSpPr>
          <p:nvPr>
            <p:ph type="title"/>
          </p:nvPr>
        </p:nvSpPr>
        <p:spPr>
          <a:xfrm>
            <a:off x="685800" y="0"/>
            <a:ext cx="7772400" cy="1428750"/>
          </a:xfrm>
        </p:spPr>
        <p:txBody>
          <a:bodyPr/>
          <a:lstStyle/>
          <a:p>
            <a:r>
              <a:rPr lang="en-US" altLang="en-US"/>
              <a:t>Problem: Monetary Units</a:t>
            </a:r>
            <a:endParaRPr lang="en-US" altLang="en-US" sz="5400"/>
          </a:p>
        </p:txBody>
      </p:sp>
      <p:sp>
        <p:nvSpPr>
          <p:cNvPr id="55300" name="Text Box 6">
            <a:extLst>
              <a:ext uri="{FF2B5EF4-FFF2-40B4-BE49-F238E27FC236}">
                <a16:creationId xmlns:a16="http://schemas.microsoft.com/office/drawing/2014/main" id="{89756E9C-41A2-41CB-AAAA-8516E3334227}"/>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55301" name="Text Box 7">
            <a:extLst>
              <a:ext uri="{FF2B5EF4-FFF2-40B4-BE49-F238E27FC236}">
                <a16:creationId xmlns:a16="http://schemas.microsoft.com/office/drawing/2014/main" id="{0DF2E5B6-E472-40A0-9D97-97A5EF3E8A54}"/>
              </a:ext>
            </a:extLst>
          </p:cNvPr>
          <p:cNvSpPr txBox="1">
            <a:spLocks noChangeArrowheads="1"/>
          </p:cNvSpPr>
          <p:nvPr/>
        </p:nvSpPr>
        <p:spPr bwMode="auto">
          <a:xfrm>
            <a:off x="381000" y="1676400"/>
            <a:ext cx="8382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3200"/>
              <a:t>This program lets the user enter the amount in decimal representing dollars and cents and output a report listing the monetary </a:t>
            </a:r>
            <a:r>
              <a:rPr lang="en-US" altLang="en-US" sz="2000"/>
              <a:t>(pertaining to money) </a:t>
            </a:r>
            <a:r>
              <a:rPr lang="en-US" altLang="en-US" sz="3200"/>
              <a:t>equivalent in single dollars, quarters, dimes, nickels, and pennies. Your program should report maximum number of dollars, then the maximum number of quarters, and so on, in this order.</a:t>
            </a:r>
            <a:r>
              <a:rPr lang="en-US" altLang="en-US" sz="2400">
                <a:latin typeface="Courier" charset="0"/>
              </a:rPr>
              <a:t> </a:t>
            </a:r>
          </a:p>
        </p:txBody>
      </p:sp>
      <p:sp>
        <p:nvSpPr>
          <p:cNvPr id="85000" name="AutoShape 8">
            <a:hlinkClick r:id="" action="ppaction://noaction" highlightClick="1"/>
            <a:extLst>
              <a:ext uri="{FF2B5EF4-FFF2-40B4-BE49-F238E27FC236}">
                <a16:creationId xmlns:a16="http://schemas.microsoft.com/office/drawing/2014/main" id="{96095CBC-BDD1-4E9C-AD09-370E3588033E}"/>
              </a:ext>
            </a:extLst>
          </p:cNvPr>
          <p:cNvSpPr>
            <a:spLocks noChangeArrowheads="1"/>
          </p:cNvSpPr>
          <p:nvPr/>
        </p:nvSpPr>
        <p:spPr bwMode="auto">
          <a:xfrm>
            <a:off x="3505200" y="57150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ComputeChange</a:t>
            </a:r>
            <a:endParaRPr lang="en-US" sz="2400" dirty="0">
              <a:solidFill>
                <a:schemeClr val="accent1"/>
              </a:solidFill>
            </a:endParaRPr>
          </a:p>
        </p:txBody>
      </p:sp>
      <p:sp>
        <p:nvSpPr>
          <p:cNvPr id="55303" name="AutoShape 9">
            <a:hlinkClick r:id="rId3" action="ppaction://program" highlightClick="1"/>
            <a:extLst>
              <a:ext uri="{FF2B5EF4-FFF2-40B4-BE49-F238E27FC236}">
                <a16:creationId xmlns:a16="http://schemas.microsoft.com/office/drawing/2014/main" id="{C5085658-0B0F-4173-8A5C-BC8BF8D48C2B}"/>
              </a:ext>
            </a:extLst>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E923A17D-372D-4A24-9897-9037066A388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81C444A-72FA-43F1-B59D-E5D25C536C37}" type="slidenum">
              <a:rPr lang="en-US" altLang="en-US" sz="1400"/>
              <a:pPr/>
              <a:t>5</a:t>
            </a:fld>
            <a:endParaRPr lang="en-US" altLang="en-US" sz="1400"/>
          </a:p>
        </p:txBody>
      </p:sp>
      <p:sp>
        <p:nvSpPr>
          <p:cNvPr id="22531" name="Rectangle 2">
            <a:extLst>
              <a:ext uri="{FF2B5EF4-FFF2-40B4-BE49-F238E27FC236}">
                <a16:creationId xmlns:a16="http://schemas.microsoft.com/office/drawing/2014/main" id="{48D08CB4-482C-4AFA-99B5-D693345E3348}"/>
              </a:ext>
            </a:extLst>
          </p:cNvPr>
          <p:cNvSpPr>
            <a:spLocks noGrp="1" noChangeArrowheads="1"/>
          </p:cNvSpPr>
          <p:nvPr>
            <p:ph type="title"/>
          </p:nvPr>
        </p:nvSpPr>
        <p:spPr>
          <a:xfrm>
            <a:off x="647700" y="152400"/>
            <a:ext cx="7772400" cy="876300"/>
          </a:xfrm>
          <a:noFill/>
        </p:spPr>
        <p:txBody>
          <a:bodyPr/>
          <a:lstStyle/>
          <a:p>
            <a:r>
              <a:rPr lang="en-US" altLang="en-US" sz="3200"/>
              <a:t>Introducing Programming with an Example</a:t>
            </a:r>
          </a:p>
        </p:txBody>
      </p:sp>
      <p:sp>
        <p:nvSpPr>
          <p:cNvPr id="22532" name="Rectangle 3">
            <a:extLst>
              <a:ext uri="{FF2B5EF4-FFF2-40B4-BE49-F238E27FC236}">
                <a16:creationId xmlns:a16="http://schemas.microsoft.com/office/drawing/2014/main" id="{E4550E88-6AF3-47DF-89C7-78B01647E742}"/>
              </a:ext>
            </a:extLst>
          </p:cNvPr>
          <p:cNvSpPr>
            <a:spLocks noChangeArrowheads="1"/>
          </p:cNvSpPr>
          <p:nvPr>
            <p:ph type="body" idx="1"/>
          </p:nvPr>
        </p:nvSpPr>
        <p:spPr>
          <a:xfrm>
            <a:off x="304800" y="1066800"/>
            <a:ext cx="8534400" cy="1143000"/>
          </a:xfrm>
          <a:noFill/>
        </p:spPr>
        <p:txBody>
          <a:bodyPr/>
          <a:lstStyle/>
          <a:p>
            <a:pPr>
              <a:spcBef>
                <a:spcPct val="50000"/>
              </a:spcBef>
              <a:buFont typeface="Monotype Sorts" pitchFamily="2" charset="2"/>
              <a:buNone/>
            </a:pPr>
            <a:r>
              <a:rPr lang="en-US" altLang="en-US" sz="3600"/>
              <a:t>Listing 2.1 Computing the Area of a Circle -   </a:t>
            </a:r>
            <a:r>
              <a:rPr lang="en-US" altLang="en-US" sz="2800"/>
              <a:t>This program computes the area of the circle.</a:t>
            </a:r>
            <a:endParaRPr lang="en-US" altLang="en-US" sz="2800">
              <a:latin typeface="Book Antiqua" panose="02040602050305030304" pitchFamily="18" charset="0"/>
            </a:endParaRPr>
          </a:p>
        </p:txBody>
      </p:sp>
      <p:sp>
        <p:nvSpPr>
          <p:cNvPr id="17414" name="AutoShape 6">
            <a:hlinkClick r:id="" action="ppaction://noaction" highlightClick="1"/>
            <a:extLst>
              <a:ext uri="{FF2B5EF4-FFF2-40B4-BE49-F238E27FC236}">
                <a16:creationId xmlns:a16="http://schemas.microsoft.com/office/drawing/2014/main" id="{D56F8D19-7F39-40D0-9901-5A5980DA1967}"/>
              </a:ext>
            </a:extLst>
          </p:cNvPr>
          <p:cNvSpPr>
            <a:spLocks noChangeArrowheads="1"/>
          </p:cNvSpPr>
          <p:nvPr/>
        </p:nvSpPr>
        <p:spPr bwMode="auto">
          <a:xfrm>
            <a:off x="7200900" y="2667000"/>
            <a:ext cx="1638300" cy="3810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dirty="0">
                <a:solidFill>
                  <a:schemeClr val="accent1"/>
                </a:solidFill>
                <a:latin typeface="Book Antiqua" pitchFamily="18" charset="0"/>
                <a:hlinkClick r:id="rId2" action="ppaction://program"/>
              </a:rPr>
              <a:t>ComputeArea</a:t>
            </a:r>
            <a:endParaRPr lang="en-US" sz="1800" dirty="0">
              <a:solidFill>
                <a:schemeClr val="accent1"/>
              </a:solidFill>
            </a:endParaRPr>
          </a:p>
        </p:txBody>
      </p:sp>
      <p:sp>
        <p:nvSpPr>
          <p:cNvPr id="22534" name="AutoShape 7">
            <a:hlinkClick r:id="rId3" action="ppaction://program" highlightClick="1"/>
            <a:extLst>
              <a:ext uri="{FF2B5EF4-FFF2-40B4-BE49-F238E27FC236}">
                <a16:creationId xmlns:a16="http://schemas.microsoft.com/office/drawing/2014/main" id="{36617110-AA2A-4860-A577-8B6BC37C1EC8}"/>
              </a:ext>
            </a:extLst>
          </p:cNvPr>
          <p:cNvSpPr>
            <a:spLocks noChangeArrowheads="1"/>
          </p:cNvSpPr>
          <p:nvPr/>
        </p:nvSpPr>
        <p:spPr bwMode="auto">
          <a:xfrm>
            <a:off x="7581900" y="3162300"/>
            <a:ext cx="990600" cy="3048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
        <p:nvSpPr>
          <p:cNvPr id="22535" name="Rectangle 6">
            <a:extLst>
              <a:ext uri="{FF2B5EF4-FFF2-40B4-BE49-F238E27FC236}">
                <a16:creationId xmlns:a16="http://schemas.microsoft.com/office/drawing/2014/main" id="{17927A37-8C2A-48AA-A5DF-F570EA921706}"/>
              </a:ext>
            </a:extLst>
          </p:cNvPr>
          <p:cNvSpPr>
            <a:spLocks noChangeArrowheads="1"/>
          </p:cNvSpPr>
          <p:nvPr/>
        </p:nvSpPr>
        <p:spPr bwMode="auto">
          <a:xfrm>
            <a:off x="266700" y="2362200"/>
            <a:ext cx="85725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latin typeface="Courier New" panose="02070309020205020404" pitchFamily="49" charset="0"/>
                <a:cs typeface="Courier New" panose="02070309020205020404" pitchFamily="49" charset="0"/>
              </a:rPr>
              <a:t>public class ComputeArea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public static void main(String[] args)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double radius; </a:t>
            </a:r>
            <a:r>
              <a:rPr lang="en-US" altLang="en-US">
                <a:solidFill>
                  <a:srgbClr val="FFC000"/>
                </a:solidFill>
                <a:latin typeface="Courier New" panose="02070309020205020404" pitchFamily="49" charset="0"/>
                <a:cs typeface="Courier New" panose="02070309020205020404" pitchFamily="49" charset="0"/>
              </a:rPr>
              <a:t>// Declare radius</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double area; </a:t>
            </a:r>
            <a:r>
              <a:rPr lang="en-US" altLang="en-US">
                <a:solidFill>
                  <a:srgbClr val="FFC000"/>
                </a:solidFill>
                <a:latin typeface="Courier New" panose="02070309020205020404" pitchFamily="49" charset="0"/>
                <a:cs typeface="Courier New" panose="02070309020205020404" pitchFamily="49" charset="0"/>
              </a:rPr>
              <a:t>// Declare area</a:t>
            </a:r>
            <a:br>
              <a:rPr lang="en-US" altLang="en-US">
                <a:latin typeface="Courier New" panose="02070309020205020404" pitchFamily="49" charset="0"/>
                <a:cs typeface="Courier New" panose="02070309020205020404" pitchFamily="49" charset="0"/>
              </a:rPr>
            </a:b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a:t>
            </a:r>
            <a:r>
              <a:rPr lang="en-US" altLang="en-US">
                <a:solidFill>
                  <a:srgbClr val="FFC000"/>
                </a:solidFill>
                <a:latin typeface="Courier New" panose="02070309020205020404" pitchFamily="49" charset="0"/>
                <a:cs typeface="Courier New" panose="02070309020205020404" pitchFamily="49" charset="0"/>
              </a:rPr>
              <a:t>// Assign a radius</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radius = 20; </a:t>
            </a:r>
            <a:r>
              <a:rPr lang="en-US" altLang="en-US">
                <a:solidFill>
                  <a:srgbClr val="FFC000"/>
                </a:solidFill>
                <a:latin typeface="Courier New" panose="02070309020205020404" pitchFamily="49" charset="0"/>
                <a:cs typeface="Courier New" panose="02070309020205020404" pitchFamily="49" charset="0"/>
              </a:rPr>
              <a:t>// New value is radius</a:t>
            </a:r>
            <a:br>
              <a:rPr lang="en-US" altLang="en-US">
                <a:solidFill>
                  <a:srgbClr val="FFC000"/>
                </a:solidFill>
                <a:latin typeface="Courier New" panose="02070309020205020404" pitchFamily="49" charset="0"/>
                <a:cs typeface="Courier New" panose="02070309020205020404" pitchFamily="49" charset="0"/>
              </a:rPr>
            </a:b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a:t>
            </a:r>
            <a:r>
              <a:rPr lang="en-US" altLang="en-US">
                <a:solidFill>
                  <a:srgbClr val="FFC000"/>
                </a:solidFill>
                <a:latin typeface="Courier New" panose="02070309020205020404" pitchFamily="49" charset="0"/>
                <a:cs typeface="Courier New" panose="02070309020205020404" pitchFamily="49" charset="0"/>
              </a:rPr>
              <a:t>// Compute area</a:t>
            </a:r>
          </a:p>
          <a:p>
            <a:r>
              <a:rPr lang="en-US" altLang="en-US">
                <a:solidFill>
                  <a:srgbClr val="FFC000"/>
                </a:solidFill>
                <a:latin typeface="Courier New" panose="02070309020205020404" pitchFamily="49" charset="0"/>
                <a:cs typeface="Courier New" panose="02070309020205020404" pitchFamily="49" charset="0"/>
              </a:rPr>
              <a:t>    // Statement assigned to area and line end with ;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area = radius * radius * 3.14159;  </a:t>
            </a:r>
          </a:p>
          <a:p>
            <a:br>
              <a:rPr lang="en-US" altLang="en-US">
                <a:solidFill>
                  <a:srgbClr val="FFC000"/>
                </a:solidFill>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a:t>
            </a:r>
            <a:r>
              <a:rPr lang="en-US" altLang="en-US">
                <a:solidFill>
                  <a:srgbClr val="FFC000"/>
                </a:solidFill>
                <a:latin typeface="Courier New" panose="02070309020205020404" pitchFamily="49" charset="0"/>
                <a:cs typeface="Courier New" panose="02070309020205020404" pitchFamily="49" charset="0"/>
              </a:rPr>
              <a:t>// Display results using print statement</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System.out.println("The area for the circle of radius "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radius + " is " + area);</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EC2944C-DA5B-41CF-AF04-9DE0B894F1E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6CCA721-78D3-4E6D-8E91-6FDDC2ACC052}" type="slidenum">
              <a:rPr lang="en-US" altLang="en-US" sz="1400"/>
              <a:pPr/>
              <a:t>50</a:t>
            </a:fld>
            <a:endParaRPr lang="en-US" altLang="en-US" sz="1400"/>
          </a:p>
        </p:txBody>
      </p:sp>
      <p:sp>
        <p:nvSpPr>
          <p:cNvPr id="56323" name="Rectangle 2">
            <a:extLst>
              <a:ext uri="{FF2B5EF4-FFF2-40B4-BE49-F238E27FC236}">
                <a16:creationId xmlns:a16="http://schemas.microsoft.com/office/drawing/2014/main" id="{356D4D54-DEAB-49A1-835F-E46AC0461B8B}"/>
              </a:ext>
            </a:extLst>
          </p:cNvPr>
          <p:cNvSpPr>
            <a:spLocks noGrp="1" noChangeArrowheads="1"/>
          </p:cNvSpPr>
          <p:nvPr>
            <p:ph type="title"/>
          </p:nvPr>
        </p:nvSpPr>
        <p:spPr>
          <a:xfrm>
            <a:off x="693738" y="165100"/>
            <a:ext cx="7772400" cy="422275"/>
          </a:xfrm>
          <a:noFill/>
        </p:spPr>
        <p:txBody>
          <a:bodyPr/>
          <a:lstStyle/>
          <a:p>
            <a:r>
              <a:rPr lang="en-US" altLang="en-US" sz="4000"/>
              <a:t>Trace ComputeChange</a:t>
            </a:r>
          </a:p>
        </p:txBody>
      </p:sp>
      <p:sp>
        <p:nvSpPr>
          <p:cNvPr id="56324" name="Rectangle 3">
            <a:extLst>
              <a:ext uri="{FF2B5EF4-FFF2-40B4-BE49-F238E27FC236}">
                <a16:creationId xmlns:a16="http://schemas.microsoft.com/office/drawing/2014/main" id="{BA349583-F8B1-446D-B5F4-F977C892B7F6}"/>
              </a:ext>
            </a:extLst>
          </p:cNvPr>
          <p:cNvSpPr>
            <a:spLocks noChangeArrowheads="1"/>
          </p:cNvSpPr>
          <p:nvPr>
            <p:ph type="body" idx="1"/>
          </p:nvPr>
        </p:nvSpPr>
        <p:spPr>
          <a:xfrm>
            <a:off x="155575" y="1239838"/>
            <a:ext cx="5562600" cy="5181600"/>
          </a:xfrm>
          <a:solidFill>
            <a:schemeClr val="tx1"/>
          </a:solidFill>
        </p:spPr>
        <p:txBody>
          <a:bodyPr/>
          <a:lstStyle/>
          <a:p>
            <a:pPr>
              <a:lnSpc>
                <a:spcPct val="80000"/>
              </a:lnSpc>
              <a:buFont typeface="Monotype Sorts" pitchFamily="2" charset="2"/>
              <a:buNone/>
            </a:pPr>
            <a:r>
              <a:rPr lang="en-US" altLang="en-US" sz="1600"/>
              <a:t> </a:t>
            </a:r>
            <a:r>
              <a:rPr lang="en-US" altLang="en-US" sz="1600">
                <a:solidFill>
                  <a:schemeClr val="bg2"/>
                </a:solidFill>
              </a:rPr>
              <a:t>int remainingAmount = (int)(amount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one dollars</a:t>
            </a:r>
          </a:p>
          <a:p>
            <a:pPr>
              <a:lnSpc>
                <a:spcPct val="80000"/>
              </a:lnSpc>
              <a:buFont typeface="Monotype Sorts" pitchFamily="2" charset="2"/>
              <a:buNone/>
            </a:pPr>
            <a:r>
              <a:rPr lang="en-US" altLang="en-US" sz="1600">
                <a:solidFill>
                  <a:schemeClr val="bg2"/>
                </a:solidFill>
              </a:rPr>
              <a:t> int numberOfOneDollars = remainingAmount / 100;</a:t>
            </a:r>
          </a:p>
          <a:p>
            <a:pPr>
              <a:lnSpc>
                <a:spcPct val="80000"/>
              </a:lnSpc>
              <a:buFont typeface="Monotype Sorts" pitchFamily="2" charset="2"/>
              <a:buNone/>
            </a:pPr>
            <a:r>
              <a:rPr lang="en-US" altLang="en-US" sz="1600">
                <a:solidFill>
                  <a:schemeClr val="bg2"/>
                </a:solidFill>
              </a:rPr>
              <a:t> remainingAmount = remainingAmount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quarters in the remaining amount</a:t>
            </a:r>
          </a:p>
          <a:p>
            <a:pPr>
              <a:lnSpc>
                <a:spcPct val="80000"/>
              </a:lnSpc>
              <a:buFont typeface="Monotype Sorts" pitchFamily="2" charset="2"/>
              <a:buNone/>
            </a:pPr>
            <a:r>
              <a:rPr lang="en-US" altLang="en-US" sz="1600">
                <a:solidFill>
                  <a:schemeClr val="bg2"/>
                </a:solidFill>
              </a:rPr>
              <a:t> int numberOfQuarters = remainingAmount / 25;</a:t>
            </a:r>
          </a:p>
          <a:p>
            <a:pPr>
              <a:lnSpc>
                <a:spcPct val="80000"/>
              </a:lnSpc>
              <a:buFont typeface="Monotype Sorts" pitchFamily="2" charset="2"/>
              <a:buNone/>
            </a:pPr>
            <a:r>
              <a:rPr lang="en-US" altLang="en-US" sz="1600">
                <a:solidFill>
                  <a:schemeClr val="bg2"/>
                </a:solidFill>
              </a:rPr>
              <a:t> remainingAmount = remainingAmount % 25;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dimes in the remaining amount</a:t>
            </a:r>
          </a:p>
          <a:p>
            <a:pPr>
              <a:lnSpc>
                <a:spcPct val="80000"/>
              </a:lnSpc>
              <a:buFont typeface="Monotype Sorts" pitchFamily="2" charset="2"/>
              <a:buNone/>
            </a:pPr>
            <a:r>
              <a:rPr lang="en-US" altLang="en-US" sz="1600">
                <a:solidFill>
                  <a:schemeClr val="bg2"/>
                </a:solidFill>
              </a:rPr>
              <a:t> int numberOfDimes = remainingAmount / 10;</a:t>
            </a:r>
          </a:p>
          <a:p>
            <a:pPr>
              <a:lnSpc>
                <a:spcPct val="80000"/>
              </a:lnSpc>
              <a:buFont typeface="Monotype Sorts" pitchFamily="2" charset="2"/>
              <a:buNone/>
            </a:pPr>
            <a:r>
              <a:rPr lang="en-US" altLang="en-US" sz="1600">
                <a:solidFill>
                  <a:schemeClr val="bg2"/>
                </a:solidFill>
              </a:rPr>
              <a:t> remainingAmount = remainingAmount % 10;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nickels in the remaining amount</a:t>
            </a:r>
          </a:p>
          <a:p>
            <a:pPr>
              <a:lnSpc>
                <a:spcPct val="80000"/>
              </a:lnSpc>
              <a:buFont typeface="Monotype Sorts" pitchFamily="2" charset="2"/>
              <a:buNone/>
            </a:pPr>
            <a:r>
              <a:rPr lang="en-US" altLang="en-US" sz="1600">
                <a:solidFill>
                  <a:schemeClr val="bg2"/>
                </a:solidFill>
              </a:rPr>
              <a:t> int numberOfNickels = remainingAmount / 5;</a:t>
            </a:r>
          </a:p>
          <a:p>
            <a:pPr>
              <a:lnSpc>
                <a:spcPct val="80000"/>
              </a:lnSpc>
              <a:buFont typeface="Monotype Sorts" pitchFamily="2" charset="2"/>
              <a:buNone/>
            </a:pPr>
            <a:r>
              <a:rPr lang="en-US" altLang="en-US" sz="1600">
                <a:solidFill>
                  <a:schemeClr val="bg2"/>
                </a:solidFill>
              </a:rPr>
              <a:t> remainingAmount = remainingAmount % 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pennies in the remaining amount</a:t>
            </a:r>
          </a:p>
          <a:p>
            <a:pPr>
              <a:lnSpc>
                <a:spcPct val="80000"/>
              </a:lnSpc>
              <a:buFont typeface="Monotype Sorts" pitchFamily="2" charset="2"/>
              <a:buNone/>
            </a:pPr>
            <a:r>
              <a:rPr lang="en-US" altLang="en-US" sz="1600">
                <a:solidFill>
                  <a:schemeClr val="bg2"/>
                </a:solidFill>
              </a:rPr>
              <a:t> int numberOfPennies = remainingAmount;</a:t>
            </a:r>
          </a:p>
        </p:txBody>
      </p:sp>
      <p:sp>
        <p:nvSpPr>
          <p:cNvPr id="56325" name="Rectangle 4">
            <a:extLst>
              <a:ext uri="{FF2B5EF4-FFF2-40B4-BE49-F238E27FC236}">
                <a16:creationId xmlns:a16="http://schemas.microsoft.com/office/drawing/2014/main" id="{65561983-82D9-4802-A192-396C418A4579}"/>
              </a:ext>
            </a:extLst>
          </p:cNvPr>
          <p:cNvSpPr>
            <a:spLocks noChangeArrowheads="1"/>
          </p:cNvSpPr>
          <p:nvPr/>
        </p:nvSpPr>
        <p:spPr bwMode="auto">
          <a:xfrm>
            <a:off x="7620000" y="127793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rgbClr val="FF5050"/>
                </a:solidFill>
              </a:rPr>
              <a:t>1156</a:t>
            </a:r>
          </a:p>
        </p:txBody>
      </p:sp>
      <p:sp>
        <p:nvSpPr>
          <p:cNvPr id="56326" name="Text Box 5">
            <a:extLst>
              <a:ext uri="{FF2B5EF4-FFF2-40B4-BE49-F238E27FC236}">
                <a16:creationId xmlns:a16="http://schemas.microsoft.com/office/drawing/2014/main" id="{CF2A61B6-500D-4AD4-8884-65C20DA9B9AB}"/>
              </a:ext>
            </a:extLst>
          </p:cNvPr>
          <p:cNvSpPr txBox="1">
            <a:spLocks noChangeArrowheads="1"/>
          </p:cNvSpPr>
          <p:nvPr/>
        </p:nvSpPr>
        <p:spPr bwMode="auto">
          <a:xfrm>
            <a:off x="5838825" y="1277938"/>
            <a:ext cx="1728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remainingAmount</a:t>
            </a:r>
          </a:p>
        </p:txBody>
      </p:sp>
      <p:sp>
        <p:nvSpPr>
          <p:cNvPr id="56327" name="Rectangle 6">
            <a:extLst>
              <a:ext uri="{FF2B5EF4-FFF2-40B4-BE49-F238E27FC236}">
                <a16:creationId xmlns:a16="http://schemas.microsoft.com/office/drawing/2014/main" id="{B3EE15AD-2352-4E4C-8630-C5227AFE63D9}"/>
              </a:ext>
            </a:extLst>
          </p:cNvPr>
          <p:cNvSpPr>
            <a:spLocks noChangeArrowheads="1"/>
          </p:cNvSpPr>
          <p:nvPr/>
        </p:nvSpPr>
        <p:spPr bwMode="auto">
          <a:xfrm>
            <a:off x="269875" y="1277938"/>
            <a:ext cx="5105400" cy="2952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41671" name="AutoShape 7">
            <a:extLst>
              <a:ext uri="{FF2B5EF4-FFF2-40B4-BE49-F238E27FC236}">
                <a16:creationId xmlns:a16="http://schemas.microsoft.com/office/drawing/2014/main" id="{21FE5D33-2CD4-4CF7-A467-39AD2D373591}"/>
              </a:ext>
            </a:extLst>
          </p:cNvPr>
          <p:cNvSpPr>
            <a:spLocks noChangeArrowheads="1"/>
          </p:cNvSpPr>
          <p:nvPr/>
        </p:nvSpPr>
        <p:spPr bwMode="auto">
          <a:xfrm>
            <a:off x="6530975" y="1970088"/>
            <a:ext cx="2457450" cy="615950"/>
          </a:xfrm>
          <a:prstGeom prst="wedgeRoundRectCallout">
            <a:avLst>
              <a:gd name="adj1" fmla="val 1162"/>
              <a:gd name="adj2" fmla="val -139690"/>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t>remainingAmount initialized</a:t>
            </a:r>
          </a:p>
        </p:txBody>
      </p:sp>
      <p:sp>
        <p:nvSpPr>
          <p:cNvPr id="241672" name="AutoShape 8">
            <a:extLst>
              <a:ext uri="{FF2B5EF4-FFF2-40B4-BE49-F238E27FC236}">
                <a16:creationId xmlns:a16="http://schemas.microsoft.com/office/drawing/2014/main" id="{3DD25019-BDB6-4759-99CE-896FA4BB9828}"/>
              </a:ext>
            </a:extLst>
          </p:cNvPr>
          <p:cNvSpPr>
            <a:spLocks noChangeArrowheads="1"/>
          </p:cNvSpPr>
          <p:nvPr/>
        </p:nvSpPr>
        <p:spPr bwMode="auto">
          <a:xfrm>
            <a:off x="2690813" y="77946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t>Suppose amount is 11.56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1671"/>
                                        </p:tgtEl>
                                        <p:attrNameLst>
                                          <p:attrName>style.visibility</p:attrName>
                                        </p:attrNameLst>
                                      </p:cBhvr>
                                      <p:to>
                                        <p:strVal val="visible"/>
                                      </p:to>
                                    </p:set>
                                    <p:anim calcmode="lin" valueType="num">
                                      <p:cBhvr additive="base">
                                        <p:cTn id="7" dur="500" fill="hold"/>
                                        <p:tgtEl>
                                          <p:spTgt spid="241671"/>
                                        </p:tgtEl>
                                        <p:attrNameLst>
                                          <p:attrName>ppt_x</p:attrName>
                                        </p:attrNameLst>
                                      </p:cBhvr>
                                      <p:tavLst>
                                        <p:tav tm="0">
                                          <p:val>
                                            <p:strVal val="0-#ppt_w/2"/>
                                          </p:val>
                                        </p:tav>
                                        <p:tav tm="100000">
                                          <p:val>
                                            <p:strVal val="#ppt_x"/>
                                          </p:val>
                                        </p:tav>
                                      </p:tavLst>
                                    </p:anim>
                                    <p:anim calcmode="lin" valueType="num">
                                      <p:cBhvr additive="base">
                                        <p:cTn id="8" dur="500" fill="hold"/>
                                        <p:tgtEl>
                                          <p:spTgt spid="24167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1672"/>
                                        </p:tgtEl>
                                        <p:attrNameLst>
                                          <p:attrName>style.visibility</p:attrName>
                                        </p:attrNameLst>
                                      </p:cBhvr>
                                      <p:to>
                                        <p:strVal val="visible"/>
                                      </p:to>
                                    </p:set>
                                    <p:anim calcmode="lin" valueType="num">
                                      <p:cBhvr additive="base">
                                        <p:cTn id="11" dur="500" fill="hold"/>
                                        <p:tgtEl>
                                          <p:spTgt spid="241672"/>
                                        </p:tgtEl>
                                        <p:attrNameLst>
                                          <p:attrName>ppt_x</p:attrName>
                                        </p:attrNameLst>
                                      </p:cBhvr>
                                      <p:tavLst>
                                        <p:tav tm="0">
                                          <p:val>
                                            <p:strVal val="0-#ppt_w/2"/>
                                          </p:val>
                                        </p:tav>
                                        <p:tav tm="100000">
                                          <p:val>
                                            <p:strVal val="#ppt_x"/>
                                          </p:val>
                                        </p:tav>
                                      </p:tavLst>
                                    </p:anim>
                                    <p:anim calcmode="lin" valueType="num">
                                      <p:cBhvr additive="base">
                                        <p:cTn id="12" dur="500" fill="hold"/>
                                        <p:tgtEl>
                                          <p:spTgt spid="2416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1" grpId="0" animBg="1"/>
      <p:bldP spid="24167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E260E6E6-2B3A-4DE3-AF71-D68B2DC461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6219156A-28B0-4919-93CE-16D497C3E495}" type="slidenum">
              <a:rPr lang="en-US" altLang="en-US" sz="1400"/>
              <a:pPr/>
              <a:t>51</a:t>
            </a:fld>
            <a:endParaRPr lang="en-US" altLang="en-US" sz="1400"/>
          </a:p>
        </p:txBody>
      </p:sp>
      <p:sp>
        <p:nvSpPr>
          <p:cNvPr id="57347" name="Rectangle 2">
            <a:extLst>
              <a:ext uri="{FF2B5EF4-FFF2-40B4-BE49-F238E27FC236}">
                <a16:creationId xmlns:a16="http://schemas.microsoft.com/office/drawing/2014/main" id="{AEBC0F2A-CF17-4F7A-834D-D2AB7A36707E}"/>
              </a:ext>
            </a:extLst>
          </p:cNvPr>
          <p:cNvSpPr>
            <a:spLocks noGrp="1" noChangeArrowheads="1"/>
          </p:cNvSpPr>
          <p:nvPr>
            <p:ph type="title"/>
          </p:nvPr>
        </p:nvSpPr>
        <p:spPr>
          <a:xfrm>
            <a:off x="693738" y="165100"/>
            <a:ext cx="7772400" cy="422275"/>
          </a:xfrm>
          <a:noFill/>
        </p:spPr>
        <p:txBody>
          <a:bodyPr/>
          <a:lstStyle/>
          <a:p>
            <a:r>
              <a:rPr lang="en-US" altLang="en-US" sz="4000"/>
              <a:t>Trace ComputeChange</a:t>
            </a:r>
          </a:p>
        </p:txBody>
      </p:sp>
      <p:sp>
        <p:nvSpPr>
          <p:cNvPr id="57348" name="Rectangle 3">
            <a:extLst>
              <a:ext uri="{FF2B5EF4-FFF2-40B4-BE49-F238E27FC236}">
                <a16:creationId xmlns:a16="http://schemas.microsoft.com/office/drawing/2014/main" id="{FB8B8BAF-6A7D-479A-9C2D-67979E613C8B}"/>
              </a:ext>
            </a:extLst>
          </p:cNvPr>
          <p:cNvSpPr>
            <a:spLocks noChangeArrowheads="1"/>
          </p:cNvSpPr>
          <p:nvPr>
            <p:ph type="body" idx="1"/>
          </p:nvPr>
        </p:nvSpPr>
        <p:spPr>
          <a:xfrm>
            <a:off x="155575" y="1239838"/>
            <a:ext cx="5562600" cy="5181600"/>
          </a:xfrm>
          <a:solidFill>
            <a:schemeClr val="tx1"/>
          </a:solidFill>
        </p:spPr>
        <p:txBody>
          <a:bodyPr/>
          <a:lstStyle/>
          <a:p>
            <a:pPr>
              <a:lnSpc>
                <a:spcPct val="80000"/>
              </a:lnSpc>
              <a:buFont typeface="Monotype Sorts" pitchFamily="2" charset="2"/>
              <a:buNone/>
            </a:pPr>
            <a:r>
              <a:rPr lang="en-US" altLang="en-US" sz="1600"/>
              <a:t> </a:t>
            </a:r>
            <a:r>
              <a:rPr lang="en-US" altLang="en-US" sz="1600">
                <a:solidFill>
                  <a:schemeClr val="bg2"/>
                </a:solidFill>
              </a:rPr>
              <a:t>int remainingAmount = (int)(amount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one dollars</a:t>
            </a:r>
          </a:p>
          <a:p>
            <a:pPr>
              <a:lnSpc>
                <a:spcPct val="80000"/>
              </a:lnSpc>
              <a:buFont typeface="Monotype Sorts" pitchFamily="2" charset="2"/>
              <a:buNone/>
            </a:pPr>
            <a:r>
              <a:rPr lang="en-US" altLang="en-US" sz="1600">
                <a:solidFill>
                  <a:schemeClr val="bg2"/>
                </a:solidFill>
              </a:rPr>
              <a:t> int numberOfOneDollars = remainingAmount / 100;</a:t>
            </a:r>
          </a:p>
          <a:p>
            <a:pPr>
              <a:lnSpc>
                <a:spcPct val="80000"/>
              </a:lnSpc>
              <a:buFont typeface="Monotype Sorts" pitchFamily="2" charset="2"/>
              <a:buNone/>
            </a:pPr>
            <a:r>
              <a:rPr lang="en-US" altLang="en-US" sz="1600">
                <a:solidFill>
                  <a:schemeClr val="bg2"/>
                </a:solidFill>
              </a:rPr>
              <a:t> remainingAmount = remainingAmount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quarters in the remaining amount</a:t>
            </a:r>
          </a:p>
          <a:p>
            <a:pPr>
              <a:lnSpc>
                <a:spcPct val="80000"/>
              </a:lnSpc>
              <a:buFont typeface="Monotype Sorts" pitchFamily="2" charset="2"/>
              <a:buNone/>
            </a:pPr>
            <a:r>
              <a:rPr lang="en-US" altLang="en-US" sz="1600">
                <a:solidFill>
                  <a:schemeClr val="bg2"/>
                </a:solidFill>
              </a:rPr>
              <a:t> int numberOfQuarters = remainingAmount / 25;</a:t>
            </a:r>
          </a:p>
          <a:p>
            <a:pPr>
              <a:lnSpc>
                <a:spcPct val="80000"/>
              </a:lnSpc>
              <a:buFont typeface="Monotype Sorts" pitchFamily="2" charset="2"/>
              <a:buNone/>
            </a:pPr>
            <a:r>
              <a:rPr lang="en-US" altLang="en-US" sz="1600">
                <a:solidFill>
                  <a:schemeClr val="bg2"/>
                </a:solidFill>
              </a:rPr>
              <a:t> remainingAmount = remainingAmount % 25;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dimes in the remaining amount</a:t>
            </a:r>
          </a:p>
          <a:p>
            <a:pPr>
              <a:lnSpc>
                <a:spcPct val="80000"/>
              </a:lnSpc>
              <a:buFont typeface="Monotype Sorts" pitchFamily="2" charset="2"/>
              <a:buNone/>
            </a:pPr>
            <a:r>
              <a:rPr lang="en-US" altLang="en-US" sz="1600">
                <a:solidFill>
                  <a:schemeClr val="bg2"/>
                </a:solidFill>
              </a:rPr>
              <a:t> int numberOfDimes = remainingAmount / 10;</a:t>
            </a:r>
          </a:p>
          <a:p>
            <a:pPr>
              <a:lnSpc>
                <a:spcPct val="80000"/>
              </a:lnSpc>
              <a:buFont typeface="Monotype Sorts" pitchFamily="2" charset="2"/>
              <a:buNone/>
            </a:pPr>
            <a:r>
              <a:rPr lang="en-US" altLang="en-US" sz="1600">
                <a:solidFill>
                  <a:schemeClr val="bg2"/>
                </a:solidFill>
              </a:rPr>
              <a:t> remainingAmount = remainingAmount % 10;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nickels in the remaining amount</a:t>
            </a:r>
          </a:p>
          <a:p>
            <a:pPr>
              <a:lnSpc>
                <a:spcPct val="80000"/>
              </a:lnSpc>
              <a:buFont typeface="Monotype Sorts" pitchFamily="2" charset="2"/>
              <a:buNone/>
            </a:pPr>
            <a:r>
              <a:rPr lang="en-US" altLang="en-US" sz="1600">
                <a:solidFill>
                  <a:schemeClr val="bg2"/>
                </a:solidFill>
              </a:rPr>
              <a:t> int numberOfNickels = remainingAmount / 5;</a:t>
            </a:r>
          </a:p>
          <a:p>
            <a:pPr>
              <a:lnSpc>
                <a:spcPct val="80000"/>
              </a:lnSpc>
              <a:buFont typeface="Monotype Sorts" pitchFamily="2" charset="2"/>
              <a:buNone/>
            </a:pPr>
            <a:r>
              <a:rPr lang="en-US" altLang="en-US" sz="1600">
                <a:solidFill>
                  <a:schemeClr val="bg2"/>
                </a:solidFill>
              </a:rPr>
              <a:t> remainingAmount = remainingAmount % 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pennies in the remaining amount</a:t>
            </a:r>
          </a:p>
          <a:p>
            <a:pPr>
              <a:lnSpc>
                <a:spcPct val="80000"/>
              </a:lnSpc>
              <a:buFont typeface="Monotype Sorts" pitchFamily="2" charset="2"/>
              <a:buNone/>
            </a:pPr>
            <a:r>
              <a:rPr lang="en-US" altLang="en-US" sz="1600">
                <a:solidFill>
                  <a:schemeClr val="bg2"/>
                </a:solidFill>
              </a:rPr>
              <a:t> int numberOfPennies = remainingAmount;</a:t>
            </a:r>
          </a:p>
        </p:txBody>
      </p:sp>
      <p:sp>
        <p:nvSpPr>
          <p:cNvPr id="57349" name="Rectangle 4">
            <a:extLst>
              <a:ext uri="{FF2B5EF4-FFF2-40B4-BE49-F238E27FC236}">
                <a16:creationId xmlns:a16="http://schemas.microsoft.com/office/drawing/2014/main" id="{BF481C93-1657-4029-B53C-6D23831AEAB7}"/>
              </a:ext>
            </a:extLst>
          </p:cNvPr>
          <p:cNvSpPr>
            <a:spLocks noChangeArrowheads="1"/>
          </p:cNvSpPr>
          <p:nvPr/>
        </p:nvSpPr>
        <p:spPr bwMode="auto">
          <a:xfrm>
            <a:off x="7951788" y="1277938"/>
            <a:ext cx="88265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1156</a:t>
            </a:r>
          </a:p>
        </p:txBody>
      </p:sp>
      <p:sp>
        <p:nvSpPr>
          <p:cNvPr id="57350" name="Text Box 5">
            <a:extLst>
              <a:ext uri="{FF2B5EF4-FFF2-40B4-BE49-F238E27FC236}">
                <a16:creationId xmlns:a16="http://schemas.microsoft.com/office/drawing/2014/main" id="{C8C50F33-ADF7-44A8-91F0-F0AF73B2229A}"/>
              </a:ext>
            </a:extLst>
          </p:cNvPr>
          <p:cNvSpPr txBox="1">
            <a:spLocks noChangeArrowheads="1"/>
          </p:cNvSpPr>
          <p:nvPr/>
        </p:nvSpPr>
        <p:spPr bwMode="auto">
          <a:xfrm>
            <a:off x="5838825" y="1277938"/>
            <a:ext cx="1728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remainingAmount</a:t>
            </a:r>
          </a:p>
        </p:txBody>
      </p:sp>
      <p:sp>
        <p:nvSpPr>
          <p:cNvPr id="57351" name="AutoShape 8">
            <a:extLst>
              <a:ext uri="{FF2B5EF4-FFF2-40B4-BE49-F238E27FC236}">
                <a16:creationId xmlns:a16="http://schemas.microsoft.com/office/drawing/2014/main" id="{676A1B93-87A2-40DD-89E3-86D620038305}"/>
              </a:ext>
            </a:extLst>
          </p:cNvPr>
          <p:cNvSpPr>
            <a:spLocks noChangeArrowheads="1"/>
          </p:cNvSpPr>
          <p:nvPr/>
        </p:nvSpPr>
        <p:spPr bwMode="auto">
          <a:xfrm>
            <a:off x="2690813" y="77946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t>Suppose amount is 11.56</a:t>
            </a:r>
          </a:p>
        </p:txBody>
      </p:sp>
      <p:sp>
        <p:nvSpPr>
          <p:cNvPr id="57352" name="Rectangle 9">
            <a:extLst>
              <a:ext uri="{FF2B5EF4-FFF2-40B4-BE49-F238E27FC236}">
                <a16:creationId xmlns:a16="http://schemas.microsoft.com/office/drawing/2014/main" id="{B6CDD0A4-DA3E-40EE-9B74-60E32228005A}"/>
              </a:ext>
            </a:extLst>
          </p:cNvPr>
          <p:cNvSpPr>
            <a:spLocks noChangeArrowheads="1"/>
          </p:cNvSpPr>
          <p:nvPr/>
        </p:nvSpPr>
        <p:spPr bwMode="auto">
          <a:xfrm>
            <a:off x="193675" y="1970088"/>
            <a:ext cx="5105400" cy="2952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7353" name="Rectangle 10">
            <a:extLst>
              <a:ext uri="{FF2B5EF4-FFF2-40B4-BE49-F238E27FC236}">
                <a16:creationId xmlns:a16="http://schemas.microsoft.com/office/drawing/2014/main" id="{426D5C35-CEEF-4382-98AE-ABF693781064}"/>
              </a:ext>
            </a:extLst>
          </p:cNvPr>
          <p:cNvSpPr>
            <a:spLocks noChangeArrowheads="1"/>
          </p:cNvSpPr>
          <p:nvPr/>
        </p:nvSpPr>
        <p:spPr bwMode="auto">
          <a:xfrm>
            <a:off x="7951788" y="1854200"/>
            <a:ext cx="882650"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rgbClr val="FF5050"/>
                </a:solidFill>
              </a:rPr>
              <a:t>11</a:t>
            </a:r>
          </a:p>
        </p:txBody>
      </p:sp>
      <p:sp>
        <p:nvSpPr>
          <p:cNvPr id="57354" name="Text Box 11">
            <a:extLst>
              <a:ext uri="{FF2B5EF4-FFF2-40B4-BE49-F238E27FC236}">
                <a16:creationId xmlns:a16="http://schemas.microsoft.com/office/drawing/2014/main" id="{927CE1D7-1588-4922-89C4-37E13361578D}"/>
              </a:ext>
            </a:extLst>
          </p:cNvPr>
          <p:cNvSpPr txBox="1">
            <a:spLocks noChangeArrowheads="1"/>
          </p:cNvSpPr>
          <p:nvPr/>
        </p:nvSpPr>
        <p:spPr bwMode="auto">
          <a:xfrm>
            <a:off x="5838825" y="1892300"/>
            <a:ext cx="2036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numberOfOneDollars</a:t>
            </a:r>
          </a:p>
        </p:txBody>
      </p:sp>
      <p:sp>
        <p:nvSpPr>
          <p:cNvPr id="242700" name="AutoShape 12">
            <a:extLst>
              <a:ext uri="{FF2B5EF4-FFF2-40B4-BE49-F238E27FC236}">
                <a16:creationId xmlns:a16="http://schemas.microsoft.com/office/drawing/2014/main" id="{6C788CC6-4B40-407B-9611-EB604A326315}"/>
              </a:ext>
            </a:extLst>
          </p:cNvPr>
          <p:cNvSpPr>
            <a:spLocks noChangeArrowheads="1"/>
          </p:cNvSpPr>
          <p:nvPr/>
        </p:nvSpPr>
        <p:spPr bwMode="auto">
          <a:xfrm>
            <a:off x="6530975" y="2584450"/>
            <a:ext cx="2303463" cy="615950"/>
          </a:xfrm>
          <a:prstGeom prst="wedgeRoundRectCallout">
            <a:avLst>
              <a:gd name="adj1" fmla="val 16574"/>
              <a:gd name="adj2" fmla="val -134537"/>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t>numberOfOneDollars assigned</a:t>
            </a:r>
          </a:p>
        </p:txBody>
      </p:sp>
      <p:sp>
        <p:nvSpPr>
          <p:cNvPr id="57356" name="Rectangle 13">
            <a:extLst>
              <a:ext uri="{FF2B5EF4-FFF2-40B4-BE49-F238E27FC236}">
                <a16:creationId xmlns:a16="http://schemas.microsoft.com/office/drawing/2014/main" id="{B42D6740-F6B2-4735-A062-C46F111DD95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2700"/>
                                        </p:tgtEl>
                                        <p:attrNameLst>
                                          <p:attrName>style.visibility</p:attrName>
                                        </p:attrNameLst>
                                      </p:cBhvr>
                                      <p:to>
                                        <p:strVal val="visible"/>
                                      </p:to>
                                    </p:set>
                                    <p:anim calcmode="lin" valueType="num">
                                      <p:cBhvr additive="base">
                                        <p:cTn id="7" dur="500" fill="hold"/>
                                        <p:tgtEl>
                                          <p:spTgt spid="242700"/>
                                        </p:tgtEl>
                                        <p:attrNameLst>
                                          <p:attrName>ppt_x</p:attrName>
                                        </p:attrNameLst>
                                      </p:cBhvr>
                                      <p:tavLst>
                                        <p:tav tm="0">
                                          <p:val>
                                            <p:strVal val="0-#ppt_w/2"/>
                                          </p:val>
                                        </p:tav>
                                        <p:tav tm="100000">
                                          <p:val>
                                            <p:strVal val="#ppt_x"/>
                                          </p:val>
                                        </p:tav>
                                      </p:tavLst>
                                    </p:anim>
                                    <p:anim calcmode="lin" valueType="num">
                                      <p:cBhvr additive="base">
                                        <p:cTn id="8" dur="500" fill="hold"/>
                                        <p:tgtEl>
                                          <p:spTgt spid="242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A393EEFD-8CA6-4124-936E-5E8F7FF21C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40BEFAF-B17E-4621-A59F-D30F038F439A}" type="slidenum">
              <a:rPr lang="en-US" altLang="en-US" sz="1400"/>
              <a:pPr/>
              <a:t>52</a:t>
            </a:fld>
            <a:endParaRPr lang="en-US" altLang="en-US" sz="1400"/>
          </a:p>
        </p:txBody>
      </p:sp>
      <p:sp>
        <p:nvSpPr>
          <p:cNvPr id="58371" name="Rectangle 2">
            <a:extLst>
              <a:ext uri="{FF2B5EF4-FFF2-40B4-BE49-F238E27FC236}">
                <a16:creationId xmlns:a16="http://schemas.microsoft.com/office/drawing/2014/main" id="{91394B43-244B-4A6B-9523-09347562D66A}"/>
              </a:ext>
            </a:extLst>
          </p:cNvPr>
          <p:cNvSpPr>
            <a:spLocks noGrp="1" noChangeArrowheads="1"/>
          </p:cNvSpPr>
          <p:nvPr>
            <p:ph type="title"/>
          </p:nvPr>
        </p:nvSpPr>
        <p:spPr>
          <a:xfrm>
            <a:off x="693738" y="165100"/>
            <a:ext cx="7772400" cy="422275"/>
          </a:xfrm>
          <a:noFill/>
        </p:spPr>
        <p:txBody>
          <a:bodyPr/>
          <a:lstStyle/>
          <a:p>
            <a:r>
              <a:rPr lang="en-US" altLang="en-US" sz="4000"/>
              <a:t>Trace ComputeChange</a:t>
            </a:r>
          </a:p>
        </p:txBody>
      </p:sp>
      <p:sp>
        <p:nvSpPr>
          <p:cNvPr id="58372" name="Rectangle 3">
            <a:extLst>
              <a:ext uri="{FF2B5EF4-FFF2-40B4-BE49-F238E27FC236}">
                <a16:creationId xmlns:a16="http://schemas.microsoft.com/office/drawing/2014/main" id="{EFE84960-FC80-4607-A8EC-7E117F922F6D}"/>
              </a:ext>
            </a:extLst>
          </p:cNvPr>
          <p:cNvSpPr>
            <a:spLocks noChangeArrowheads="1"/>
          </p:cNvSpPr>
          <p:nvPr>
            <p:ph type="body" idx="1"/>
          </p:nvPr>
        </p:nvSpPr>
        <p:spPr>
          <a:xfrm>
            <a:off x="155575" y="1239838"/>
            <a:ext cx="5562600" cy="5181600"/>
          </a:xfrm>
          <a:solidFill>
            <a:schemeClr val="tx1"/>
          </a:solidFill>
        </p:spPr>
        <p:txBody>
          <a:bodyPr/>
          <a:lstStyle/>
          <a:p>
            <a:pPr>
              <a:lnSpc>
                <a:spcPct val="80000"/>
              </a:lnSpc>
              <a:buFont typeface="Monotype Sorts" pitchFamily="2" charset="2"/>
              <a:buNone/>
            </a:pPr>
            <a:r>
              <a:rPr lang="en-US" altLang="en-US" sz="1600"/>
              <a:t> </a:t>
            </a:r>
            <a:r>
              <a:rPr lang="en-US" altLang="en-US" sz="1600">
                <a:solidFill>
                  <a:schemeClr val="bg2"/>
                </a:solidFill>
              </a:rPr>
              <a:t>int remainingAmount = (int)(amount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one dollars</a:t>
            </a:r>
          </a:p>
          <a:p>
            <a:pPr>
              <a:lnSpc>
                <a:spcPct val="80000"/>
              </a:lnSpc>
              <a:buFont typeface="Monotype Sorts" pitchFamily="2" charset="2"/>
              <a:buNone/>
            </a:pPr>
            <a:r>
              <a:rPr lang="en-US" altLang="en-US" sz="1600">
                <a:solidFill>
                  <a:schemeClr val="bg2"/>
                </a:solidFill>
              </a:rPr>
              <a:t> int numberOfOneDollars = remainingAmount / 100;</a:t>
            </a:r>
          </a:p>
          <a:p>
            <a:pPr>
              <a:lnSpc>
                <a:spcPct val="80000"/>
              </a:lnSpc>
              <a:buFont typeface="Monotype Sorts" pitchFamily="2" charset="2"/>
              <a:buNone/>
            </a:pPr>
            <a:r>
              <a:rPr lang="en-US" altLang="en-US" sz="1600">
                <a:solidFill>
                  <a:schemeClr val="bg2"/>
                </a:solidFill>
              </a:rPr>
              <a:t> remainingAmount = remainingAmount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quarters in the remaining amount</a:t>
            </a:r>
          </a:p>
          <a:p>
            <a:pPr>
              <a:lnSpc>
                <a:spcPct val="80000"/>
              </a:lnSpc>
              <a:buFont typeface="Monotype Sorts" pitchFamily="2" charset="2"/>
              <a:buNone/>
            </a:pPr>
            <a:r>
              <a:rPr lang="en-US" altLang="en-US" sz="1600">
                <a:solidFill>
                  <a:schemeClr val="bg2"/>
                </a:solidFill>
              </a:rPr>
              <a:t> int numberOfQuarters = remainingAmount / 25;</a:t>
            </a:r>
          </a:p>
          <a:p>
            <a:pPr>
              <a:lnSpc>
                <a:spcPct val="80000"/>
              </a:lnSpc>
              <a:buFont typeface="Monotype Sorts" pitchFamily="2" charset="2"/>
              <a:buNone/>
            </a:pPr>
            <a:r>
              <a:rPr lang="en-US" altLang="en-US" sz="1600">
                <a:solidFill>
                  <a:schemeClr val="bg2"/>
                </a:solidFill>
              </a:rPr>
              <a:t> remainingAmount = remainingAmount % 25;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dimes in the remaining amount</a:t>
            </a:r>
          </a:p>
          <a:p>
            <a:pPr>
              <a:lnSpc>
                <a:spcPct val="80000"/>
              </a:lnSpc>
              <a:buFont typeface="Monotype Sorts" pitchFamily="2" charset="2"/>
              <a:buNone/>
            </a:pPr>
            <a:r>
              <a:rPr lang="en-US" altLang="en-US" sz="1600">
                <a:solidFill>
                  <a:schemeClr val="bg2"/>
                </a:solidFill>
              </a:rPr>
              <a:t> int numberOfDimes = remainingAmount / 10;</a:t>
            </a:r>
          </a:p>
          <a:p>
            <a:pPr>
              <a:lnSpc>
                <a:spcPct val="80000"/>
              </a:lnSpc>
              <a:buFont typeface="Monotype Sorts" pitchFamily="2" charset="2"/>
              <a:buNone/>
            </a:pPr>
            <a:r>
              <a:rPr lang="en-US" altLang="en-US" sz="1600">
                <a:solidFill>
                  <a:schemeClr val="bg2"/>
                </a:solidFill>
              </a:rPr>
              <a:t> remainingAmount = remainingAmount % 10;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nickels in the remaining amount</a:t>
            </a:r>
          </a:p>
          <a:p>
            <a:pPr>
              <a:lnSpc>
                <a:spcPct val="80000"/>
              </a:lnSpc>
              <a:buFont typeface="Monotype Sorts" pitchFamily="2" charset="2"/>
              <a:buNone/>
            </a:pPr>
            <a:r>
              <a:rPr lang="en-US" altLang="en-US" sz="1600">
                <a:solidFill>
                  <a:schemeClr val="bg2"/>
                </a:solidFill>
              </a:rPr>
              <a:t> int numberOfNickels = remainingAmount / 5;</a:t>
            </a:r>
          </a:p>
          <a:p>
            <a:pPr>
              <a:lnSpc>
                <a:spcPct val="80000"/>
              </a:lnSpc>
              <a:buFont typeface="Monotype Sorts" pitchFamily="2" charset="2"/>
              <a:buNone/>
            </a:pPr>
            <a:r>
              <a:rPr lang="en-US" altLang="en-US" sz="1600">
                <a:solidFill>
                  <a:schemeClr val="bg2"/>
                </a:solidFill>
              </a:rPr>
              <a:t> remainingAmount = remainingAmount % 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pennies in the remaining amount</a:t>
            </a:r>
          </a:p>
          <a:p>
            <a:pPr>
              <a:lnSpc>
                <a:spcPct val="80000"/>
              </a:lnSpc>
              <a:buFont typeface="Monotype Sorts" pitchFamily="2" charset="2"/>
              <a:buNone/>
            </a:pPr>
            <a:r>
              <a:rPr lang="en-US" altLang="en-US" sz="1600">
                <a:solidFill>
                  <a:schemeClr val="bg2"/>
                </a:solidFill>
              </a:rPr>
              <a:t> int numberOfPennies = remainingAmount;</a:t>
            </a:r>
          </a:p>
        </p:txBody>
      </p:sp>
      <p:sp>
        <p:nvSpPr>
          <p:cNvPr id="58373" name="Rectangle 4">
            <a:extLst>
              <a:ext uri="{FF2B5EF4-FFF2-40B4-BE49-F238E27FC236}">
                <a16:creationId xmlns:a16="http://schemas.microsoft.com/office/drawing/2014/main" id="{64ADFB31-1044-4B90-A0BA-D879C54C9500}"/>
              </a:ext>
            </a:extLst>
          </p:cNvPr>
          <p:cNvSpPr>
            <a:spLocks noChangeArrowheads="1"/>
          </p:cNvSpPr>
          <p:nvPr/>
        </p:nvSpPr>
        <p:spPr bwMode="auto">
          <a:xfrm>
            <a:off x="7951788" y="1277938"/>
            <a:ext cx="88265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rgbClr val="FF5050"/>
                </a:solidFill>
              </a:rPr>
              <a:t>56</a:t>
            </a:r>
          </a:p>
        </p:txBody>
      </p:sp>
      <p:sp>
        <p:nvSpPr>
          <p:cNvPr id="58374" name="Text Box 5">
            <a:extLst>
              <a:ext uri="{FF2B5EF4-FFF2-40B4-BE49-F238E27FC236}">
                <a16:creationId xmlns:a16="http://schemas.microsoft.com/office/drawing/2014/main" id="{4AB4F7A8-8920-4C07-AA2C-9A1A039A3A20}"/>
              </a:ext>
            </a:extLst>
          </p:cNvPr>
          <p:cNvSpPr txBox="1">
            <a:spLocks noChangeArrowheads="1"/>
          </p:cNvSpPr>
          <p:nvPr/>
        </p:nvSpPr>
        <p:spPr bwMode="auto">
          <a:xfrm>
            <a:off x="5838825" y="1277938"/>
            <a:ext cx="1728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remainingAmount</a:t>
            </a:r>
          </a:p>
        </p:txBody>
      </p:sp>
      <p:sp>
        <p:nvSpPr>
          <p:cNvPr id="58375" name="AutoShape 7">
            <a:extLst>
              <a:ext uri="{FF2B5EF4-FFF2-40B4-BE49-F238E27FC236}">
                <a16:creationId xmlns:a16="http://schemas.microsoft.com/office/drawing/2014/main" id="{410EA3D1-0859-4AEF-B985-DF2B128C97E2}"/>
              </a:ext>
            </a:extLst>
          </p:cNvPr>
          <p:cNvSpPr>
            <a:spLocks noChangeArrowheads="1"/>
          </p:cNvSpPr>
          <p:nvPr/>
        </p:nvSpPr>
        <p:spPr bwMode="auto">
          <a:xfrm>
            <a:off x="2690813" y="77946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t>Suppose amount is 11.56</a:t>
            </a:r>
          </a:p>
        </p:txBody>
      </p:sp>
      <p:sp>
        <p:nvSpPr>
          <p:cNvPr id="58376" name="Rectangle 8">
            <a:extLst>
              <a:ext uri="{FF2B5EF4-FFF2-40B4-BE49-F238E27FC236}">
                <a16:creationId xmlns:a16="http://schemas.microsoft.com/office/drawing/2014/main" id="{5E14BEE4-6581-424A-925E-DCEAF08C8685}"/>
              </a:ext>
            </a:extLst>
          </p:cNvPr>
          <p:cNvSpPr>
            <a:spLocks noChangeArrowheads="1"/>
          </p:cNvSpPr>
          <p:nvPr/>
        </p:nvSpPr>
        <p:spPr bwMode="auto">
          <a:xfrm>
            <a:off x="193675" y="2238375"/>
            <a:ext cx="5105400" cy="2952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8377" name="Rectangle 9">
            <a:extLst>
              <a:ext uri="{FF2B5EF4-FFF2-40B4-BE49-F238E27FC236}">
                <a16:creationId xmlns:a16="http://schemas.microsoft.com/office/drawing/2014/main" id="{84338AD7-24A6-461F-AA01-0D69EC61F132}"/>
              </a:ext>
            </a:extLst>
          </p:cNvPr>
          <p:cNvSpPr>
            <a:spLocks noChangeArrowheads="1"/>
          </p:cNvSpPr>
          <p:nvPr/>
        </p:nvSpPr>
        <p:spPr bwMode="auto">
          <a:xfrm>
            <a:off x="7951788" y="1854200"/>
            <a:ext cx="882650"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11</a:t>
            </a:r>
          </a:p>
        </p:txBody>
      </p:sp>
      <p:sp>
        <p:nvSpPr>
          <p:cNvPr id="58378" name="Text Box 10">
            <a:extLst>
              <a:ext uri="{FF2B5EF4-FFF2-40B4-BE49-F238E27FC236}">
                <a16:creationId xmlns:a16="http://schemas.microsoft.com/office/drawing/2014/main" id="{E19CB1BD-9C4A-4CFD-89D1-00E6FA3C5715}"/>
              </a:ext>
            </a:extLst>
          </p:cNvPr>
          <p:cNvSpPr txBox="1">
            <a:spLocks noChangeArrowheads="1"/>
          </p:cNvSpPr>
          <p:nvPr/>
        </p:nvSpPr>
        <p:spPr bwMode="auto">
          <a:xfrm>
            <a:off x="5838825" y="1892300"/>
            <a:ext cx="2036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numberOfOneDollars</a:t>
            </a:r>
          </a:p>
        </p:txBody>
      </p:sp>
      <p:sp>
        <p:nvSpPr>
          <p:cNvPr id="243723" name="AutoShape 11">
            <a:extLst>
              <a:ext uri="{FF2B5EF4-FFF2-40B4-BE49-F238E27FC236}">
                <a16:creationId xmlns:a16="http://schemas.microsoft.com/office/drawing/2014/main" id="{BEE8FB86-568E-4E4E-9B6E-EEF5A01E9836}"/>
              </a:ext>
            </a:extLst>
          </p:cNvPr>
          <p:cNvSpPr>
            <a:spLocks noChangeArrowheads="1"/>
          </p:cNvSpPr>
          <p:nvPr/>
        </p:nvSpPr>
        <p:spPr bwMode="auto">
          <a:xfrm>
            <a:off x="5800725" y="2852738"/>
            <a:ext cx="2303463" cy="615950"/>
          </a:xfrm>
          <a:prstGeom prst="wedgeRoundRectCallout">
            <a:avLst>
              <a:gd name="adj1" fmla="val -55102"/>
              <a:gd name="adj2" fmla="val -184278"/>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t>remainingAmount updated</a:t>
            </a:r>
          </a:p>
        </p:txBody>
      </p:sp>
      <p:sp>
        <p:nvSpPr>
          <p:cNvPr id="58380" name="Line 12">
            <a:extLst>
              <a:ext uri="{FF2B5EF4-FFF2-40B4-BE49-F238E27FC236}">
                <a16:creationId xmlns:a16="http://schemas.microsoft.com/office/drawing/2014/main" id="{0298475C-D249-4C1F-876B-BF20D0BFA494}"/>
              </a:ext>
            </a:extLst>
          </p:cNvPr>
          <p:cNvSpPr>
            <a:spLocks noChangeShapeType="1"/>
          </p:cNvSpPr>
          <p:nvPr/>
        </p:nvSpPr>
        <p:spPr bwMode="auto">
          <a:xfrm flipV="1">
            <a:off x="4495800" y="1508125"/>
            <a:ext cx="3532188" cy="80645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8381" name="Rectangle 13">
            <a:extLst>
              <a:ext uri="{FF2B5EF4-FFF2-40B4-BE49-F238E27FC236}">
                <a16:creationId xmlns:a16="http://schemas.microsoft.com/office/drawing/2014/main" id="{55F13470-90F9-4382-A8E1-07D08F56D8B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3723"/>
                                        </p:tgtEl>
                                        <p:attrNameLst>
                                          <p:attrName>style.visibility</p:attrName>
                                        </p:attrNameLst>
                                      </p:cBhvr>
                                      <p:to>
                                        <p:strVal val="visible"/>
                                      </p:to>
                                    </p:set>
                                    <p:anim calcmode="lin" valueType="num">
                                      <p:cBhvr additive="base">
                                        <p:cTn id="7" dur="500" fill="hold"/>
                                        <p:tgtEl>
                                          <p:spTgt spid="243723"/>
                                        </p:tgtEl>
                                        <p:attrNameLst>
                                          <p:attrName>ppt_x</p:attrName>
                                        </p:attrNameLst>
                                      </p:cBhvr>
                                      <p:tavLst>
                                        <p:tav tm="0">
                                          <p:val>
                                            <p:strVal val="0-#ppt_w/2"/>
                                          </p:val>
                                        </p:tav>
                                        <p:tav tm="100000">
                                          <p:val>
                                            <p:strVal val="#ppt_x"/>
                                          </p:val>
                                        </p:tav>
                                      </p:tavLst>
                                    </p:anim>
                                    <p:anim calcmode="lin" valueType="num">
                                      <p:cBhvr additive="base">
                                        <p:cTn id="8" dur="500" fill="hold"/>
                                        <p:tgtEl>
                                          <p:spTgt spid="2437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ADE4804-EB55-4101-B257-BFCC34E53AA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AF5B433-BBE0-4F2B-BF10-9391B658CD01}" type="slidenum">
              <a:rPr lang="en-US" altLang="en-US" sz="1400"/>
              <a:pPr/>
              <a:t>53</a:t>
            </a:fld>
            <a:endParaRPr lang="en-US" altLang="en-US" sz="1400"/>
          </a:p>
        </p:txBody>
      </p:sp>
      <p:sp>
        <p:nvSpPr>
          <p:cNvPr id="59395" name="Rectangle 2">
            <a:extLst>
              <a:ext uri="{FF2B5EF4-FFF2-40B4-BE49-F238E27FC236}">
                <a16:creationId xmlns:a16="http://schemas.microsoft.com/office/drawing/2014/main" id="{CB16EADE-AE4F-4051-B150-D801915F2172}"/>
              </a:ext>
            </a:extLst>
          </p:cNvPr>
          <p:cNvSpPr>
            <a:spLocks noGrp="1" noChangeArrowheads="1"/>
          </p:cNvSpPr>
          <p:nvPr>
            <p:ph type="title"/>
          </p:nvPr>
        </p:nvSpPr>
        <p:spPr>
          <a:xfrm>
            <a:off x="693738" y="165100"/>
            <a:ext cx="7772400" cy="422275"/>
          </a:xfrm>
          <a:noFill/>
        </p:spPr>
        <p:txBody>
          <a:bodyPr/>
          <a:lstStyle/>
          <a:p>
            <a:r>
              <a:rPr lang="en-US" altLang="en-US" sz="4000"/>
              <a:t>Trace ComputeChange</a:t>
            </a:r>
          </a:p>
        </p:txBody>
      </p:sp>
      <p:sp>
        <p:nvSpPr>
          <p:cNvPr id="59396" name="Rectangle 3">
            <a:extLst>
              <a:ext uri="{FF2B5EF4-FFF2-40B4-BE49-F238E27FC236}">
                <a16:creationId xmlns:a16="http://schemas.microsoft.com/office/drawing/2014/main" id="{2389DB90-FB73-4B14-8EA3-8A4EF4407EDD}"/>
              </a:ext>
            </a:extLst>
          </p:cNvPr>
          <p:cNvSpPr>
            <a:spLocks noChangeArrowheads="1"/>
          </p:cNvSpPr>
          <p:nvPr>
            <p:ph type="body" idx="1"/>
          </p:nvPr>
        </p:nvSpPr>
        <p:spPr>
          <a:xfrm>
            <a:off x="155575" y="1239838"/>
            <a:ext cx="5562600" cy="5181600"/>
          </a:xfrm>
          <a:solidFill>
            <a:schemeClr val="tx1"/>
          </a:solidFill>
        </p:spPr>
        <p:txBody>
          <a:bodyPr/>
          <a:lstStyle/>
          <a:p>
            <a:pPr>
              <a:lnSpc>
                <a:spcPct val="80000"/>
              </a:lnSpc>
              <a:buFont typeface="Monotype Sorts" pitchFamily="2" charset="2"/>
              <a:buNone/>
            </a:pPr>
            <a:r>
              <a:rPr lang="en-US" altLang="en-US" sz="1600"/>
              <a:t> </a:t>
            </a:r>
            <a:r>
              <a:rPr lang="en-US" altLang="en-US" sz="1600">
                <a:solidFill>
                  <a:schemeClr val="bg2"/>
                </a:solidFill>
              </a:rPr>
              <a:t>int remainingAmount = (int)(amount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one dollars</a:t>
            </a:r>
          </a:p>
          <a:p>
            <a:pPr>
              <a:lnSpc>
                <a:spcPct val="80000"/>
              </a:lnSpc>
              <a:buFont typeface="Monotype Sorts" pitchFamily="2" charset="2"/>
              <a:buNone/>
            </a:pPr>
            <a:r>
              <a:rPr lang="en-US" altLang="en-US" sz="1600">
                <a:solidFill>
                  <a:schemeClr val="bg2"/>
                </a:solidFill>
              </a:rPr>
              <a:t> int numberOfOneDollars = remainingAmount / 100;</a:t>
            </a:r>
          </a:p>
          <a:p>
            <a:pPr>
              <a:lnSpc>
                <a:spcPct val="80000"/>
              </a:lnSpc>
              <a:buFont typeface="Monotype Sorts" pitchFamily="2" charset="2"/>
              <a:buNone/>
            </a:pPr>
            <a:r>
              <a:rPr lang="en-US" altLang="en-US" sz="1600">
                <a:solidFill>
                  <a:schemeClr val="bg2"/>
                </a:solidFill>
              </a:rPr>
              <a:t> remainingAmount = remainingAmount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quarters in the remaining amount</a:t>
            </a:r>
          </a:p>
          <a:p>
            <a:pPr>
              <a:lnSpc>
                <a:spcPct val="80000"/>
              </a:lnSpc>
              <a:buFont typeface="Monotype Sorts" pitchFamily="2" charset="2"/>
              <a:buNone/>
            </a:pPr>
            <a:r>
              <a:rPr lang="en-US" altLang="en-US" sz="1600">
                <a:solidFill>
                  <a:schemeClr val="bg2"/>
                </a:solidFill>
              </a:rPr>
              <a:t> int numberOfQuarters = remainingAmount / 25;</a:t>
            </a:r>
          </a:p>
          <a:p>
            <a:pPr>
              <a:lnSpc>
                <a:spcPct val="80000"/>
              </a:lnSpc>
              <a:buFont typeface="Monotype Sorts" pitchFamily="2" charset="2"/>
              <a:buNone/>
            </a:pPr>
            <a:r>
              <a:rPr lang="en-US" altLang="en-US" sz="1600">
                <a:solidFill>
                  <a:schemeClr val="bg2"/>
                </a:solidFill>
              </a:rPr>
              <a:t> remainingAmount = remainingAmount % 25;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dimes in the remaining amount</a:t>
            </a:r>
          </a:p>
          <a:p>
            <a:pPr>
              <a:lnSpc>
                <a:spcPct val="80000"/>
              </a:lnSpc>
              <a:buFont typeface="Monotype Sorts" pitchFamily="2" charset="2"/>
              <a:buNone/>
            </a:pPr>
            <a:r>
              <a:rPr lang="en-US" altLang="en-US" sz="1600">
                <a:solidFill>
                  <a:schemeClr val="bg2"/>
                </a:solidFill>
              </a:rPr>
              <a:t> int numberOfDimes = remainingAmount / 10;</a:t>
            </a:r>
          </a:p>
          <a:p>
            <a:pPr>
              <a:lnSpc>
                <a:spcPct val="80000"/>
              </a:lnSpc>
              <a:buFont typeface="Monotype Sorts" pitchFamily="2" charset="2"/>
              <a:buNone/>
            </a:pPr>
            <a:r>
              <a:rPr lang="en-US" altLang="en-US" sz="1600">
                <a:solidFill>
                  <a:schemeClr val="bg2"/>
                </a:solidFill>
              </a:rPr>
              <a:t> remainingAmount = remainingAmount % 10;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nickels in the remaining amount</a:t>
            </a:r>
          </a:p>
          <a:p>
            <a:pPr>
              <a:lnSpc>
                <a:spcPct val="80000"/>
              </a:lnSpc>
              <a:buFont typeface="Monotype Sorts" pitchFamily="2" charset="2"/>
              <a:buNone/>
            </a:pPr>
            <a:r>
              <a:rPr lang="en-US" altLang="en-US" sz="1600">
                <a:solidFill>
                  <a:schemeClr val="bg2"/>
                </a:solidFill>
              </a:rPr>
              <a:t> int numberOfNickels = remainingAmount / 5;</a:t>
            </a:r>
          </a:p>
          <a:p>
            <a:pPr>
              <a:lnSpc>
                <a:spcPct val="80000"/>
              </a:lnSpc>
              <a:buFont typeface="Monotype Sorts" pitchFamily="2" charset="2"/>
              <a:buNone/>
            </a:pPr>
            <a:r>
              <a:rPr lang="en-US" altLang="en-US" sz="1600">
                <a:solidFill>
                  <a:schemeClr val="bg2"/>
                </a:solidFill>
              </a:rPr>
              <a:t> remainingAmount = remainingAmount % 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pennies in the remaining amount</a:t>
            </a:r>
          </a:p>
          <a:p>
            <a:pPr>
              <a:lnSpc>
                <a:spcPct val="80000"/>
              </a:lnSpc>
              <a:buFont typeface="Monotype Sorts" pitchFamily="2" charset="2"/>
              <a:buNone/>
            </a:pPr>
            <a:r>
              <a:rPr lang="en-US" altLang="en-US" sz="1600">
                <a:solidFill>
                  <a:schemeClr val="bg2"/>
                </a:solidFill>
              </a:rPr>
              <a:t> int numberOfPennies = remainingAmount;</a:t>
            </a:r>
          </a:p>
        </p:txBody>
      </p:sp>
      <p:sp>
        <p:nvSpPr>
          <p:cNvPr id="59397" name="Rectangle 4">
            <a:extLst>
              <a:ext uri="{FF2B5EF4-FFF2-40B4-BE49-F238E27FC236}">
                <a16:creationId xmlns:a16="http://schemas.microsoft.com/office/drawing/2014/main" id="{616CA790-AF76-4F61-A0D4-ECFB35559C82}"/>
              </a:ext>
            </a:extLst>
          </p:cNvPr>
          <p:cNvSpPr>
            <a:spLocks noChangeArrowheads="1"/>
          </p:cNvSpPr>
          <p:nvPr/>
        </p:nvSpPr>
        <p:spPr bwMode="auto">
          <a:xfrm>
            <a:off x="7951788" y="1277938"/>
            <a:ext cx="88265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56</a:t>
            </a:r>
          </a:p>
        </p:txBody>
      </p:sp>
      <p:sp>
        <p:nvSpPr>
          <p:cNvPr id="59398" name="Text Box 5">
            <a:extLst>
              <a:ext uri="{FF2B5EF4-FFF2-40B4-BE49-F238E27FC236}">
                <a16:creationId xmlns:a16="http://schemas.microsoft.com/office/drawing/2014/main" id="{809F5893-6A77-4973-957A-248B087FF713}"/>
              </a:ext>
            </a:extLst>
          </p:cNvPr>
          <p:cNvSpPr txBox="1">
            <a:spLocks noChangeArrowheads="1"/>
          </p:cNvSpPr>
          <p:nvPr/>
        </p:nvSpPr>
        <p:spPr bwMode="auto">
          <a:xfrm>
            <a:off x="5838825" y="1277938"/>
            <a:ext cx="1728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remainingAmount</a:t>
            </a:r>
          </a:p>
        </p:txBody>
      </p:sp>
      <p:sp>
        <p:nvSpPr>
          <p:cNvPr id="59399" name="AutoShape 6">
            <a:extLst>
              <a:ext uri="{FF2B5EF4-FFF2-40B4-BE49-F238E27FC236}">
                <a16:creationId xmlns:a16="http://schemas.microsoft.com/office/drawing/2014/main" id="{620708DA-392E-4C31-8655-457AAA224DA7}"/>
              </a:ext>
            </a:extLst>
          </p:cNvPr>
          <p:cNvSpPr>
            <a:spLocks noChangeArrowheads="1"/>
          </p:cNvSpPr>
          <p:nvPr/>
        </p:nvSpPr>
        <p:spPr bwMode="auto">
          <a:xfrm>
            <a:off x="2690813" y="77946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t>Suppose amount is 11.56</a:t>
            </a:r>
          </a:p>
        </p:txBody>
      </p:sp>
      <p:sp>
        <p:nvSpPr>
          <p:cNvPr id="59400" name="Rectangle 7">
            <a:extLst>
              <a:ext uri="{FF2B5EF4-FFF2-40B4-BE49-F238E27FC236}">
                <a16:creationId xmlns:a16="http://schemas.microsoft.com/office/drawing/2014/main" id="{6E4BB0D4-78C2-44CE-BBCD-AB1793E0397D}"/>
              </a:ext>
            </a:extLst>
          </p:cNvPr>
          <p:cNvSpPr>
            <a:spLocks noChangeArrowheads="1"/>
          </p:cNvSpPr>
          <p:nvPr/>
        </p:nvSpPr>
        <p:spPr bwMode="auto">
          <a:xfrm>
            <a:off x="193675" y="2968625"/>
            <a:ext cx="5105400" cy="2682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59401" name="Rectangle 8">
            <a:extLst>
              <a:ext uri="{FF2B5EF4-FFF2-40B4-BE49-F238E27FC236}">
                <a16:creationId xmlns:a16="http://schemas.microsoft.com/office/drawing/2014/main" id="{7C5AE710-6445-4B27-A7D3-4BB7D2B64AD7}"/>
              </a:ext>
            </a:extLst>
          </p:cNvPr>
          <p:cNvSpPr>
            <a:spLocks noChangeArrowheads="1"/>
          </p:cNvSpPr>
          <p:nvPr/>
        </p:nvSpPr>
        <p:spPr bwMode="auto">
          <a:xfrm>
            <a:off x="7951788" y="1854200"/>
            <a:ext cx="882650"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11</a:t>
            </a:r>
          </a:p>
        </p:txBody>
      </p:sp>
      <p:sp>
        <p:nvSpPr>
          <p:cNvPr id="59402" name="Text Box 9">
            <a:extLst>
              <a:ext uri="{FF2B5EF4-FFF2-40B4-BE49-F238E27FC236}">
                <a16:creationId xmlns:a16="http://schemas.microsoft.com/office/drawing/2014/main" id="{47B68BEC-EAFA-4F57-8A1E-C08BC3FC30C6}"/>
              </a:ext>
            </a:extLst>
          </p:cNvPr>
          <p:cNvSpPr txBox="1">
            <a:spLocks noChangeArrowheads="1"/>
          </p:cNvSpPr>
          <p:nvPr/>
        </p:nvSpPr>
        <p:spPr bwMode="auto">
          <a:xfrm>
            <a:off x="5838825" y="1892300"/>
            <a:ext cx="2036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numberOfOneDollars</a:t>
            </a:r>
          </a:p>
        </p:txBody>
      </p:sp>
      <p:sp>
        <p:nvSpPr>
          <p:cNvPr id="59403" name="Rectangle 12">
            <a:extLst>
              <a:ext uri="{FF2B5EF4-FFF2-40B4-BE49-F238E27FC236}">
                <a16:creationId xmlns:a16="http://schemas.microsoft.com/office/drawing/2014/main" id="{B2232DE4-A9FC-4B25-A6C7-6C34119398C7}"/>
              </a:ext>
            </a:extLst>
          </p:cNvPr>
          <p:cNvSpPr>
            <a:spLocks noChangeArrowheads="1"/>
          </p:cNvSpPr>
          <p:nvPr/>
        </p:nvSpPr>
        <p:spPr bwMode="auto">
          <a:xfrm>
            <a:off x="7951788" y="2928938"/>
            <a:ext cx="88265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solidFill>
                  <a:srgbClr val="FF5050"/>
                </a:solidFill>
              </a:rPr>
              <a:t>2</a:t>
            </a:r>
          </a:p>
        </p:txBody>
      </p:sp>
      <p:sp>
        <p:nvSpPr>
          <p:cNvPr id="59404" name="Text Box 13">
            <a:extLst>
              <a:ext uri="{FF2B5EF4-FFF2-40B4-BE49-F238E27FC236}">
                <a16:creationId xmlns:a16="http://schemas.microsoft.com/office/drawing/2014/main" id="{933561A1-597A-4E4F-A8E2-54BBC6A974C7}"/>
              </a:ext>
            </a:extLst>
          </p:cNvPr>
          <p:cNvSpPr txBox="1">
            <a:spLocks noChangeArrowheads="1"/>
          </p:cNvSpPr>
          <p:nvPr/>
        </p:nvSpPr>
        <p:spPr bwMode="auto">
          <a:xfrm>
            <a:off x="5838825" y="2928938"/>
            <a:ext cx="2074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numberOfOneQuarters</a:t>
            </a:r>
          </a:p>
        </p:txBody>
      </p:sp>
      <p:sp>
        <p:nvSpPr>
          <p:cNvPr id="244750" name="AutoShape 14">
            <a:extLst>
              <a:ext uri="{FF2B5EF4-FFF2-40B4-BE49-F238E27FC236}">
                <a16:creationId xmlns:a16="http://schemas.microsoft.com/office/drawing/2014/main" id="{B1A27AA1-01C8-4E6E-87EF-E22739C82320}"/>
              </a:ext>
            </a:extLst>
          </p:cNvPr>
          <p:cNvSpPr>
            <a:spLocks noChangeArrowheads="1"/>
          </p:cNvSpPr>
          <p:nvPr/>
        </p:nvSpPr>
        <p:spPr bwMode="auto">
          <a:xfrm>
            <a:off x="6530975" y="3621088"/>
            <a:ext cx="2303463" cy="615950"/>
          </a:xfrm>
          <a:prstGeom prst="wedgeRoundRectCallout">
            <a:avLst>
              <a:gd name="adj1" fmla="val 16574"/>
              <a:gd name="adj2" fmla="val -134537"/>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t>numberOfOneQuarters assigned</a:t>
            </a:r>
          </a:p>
        </p:txBody>
      </p:sp>
      <p:sp>
        <p:nvSpPr>
          <p:cNvPr id="59406" name="Rectangle 17">
            <a:extLst>
              <a:ext uri="{FF2B5EF4-FFF2-40B4-BE49-F238E27FC236}">
                <a16:creationId xmlns:a16="http://schemas.microsoft.com/office/drawing/2014/main" id="{9854967F-48E2-4CEB-9A59-CB2571F7675C}"/>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4750"/>
                                        </p:tgtEl>
                                        <p:attrNameLst>
                                          <p:attrName>style.visibility</p:attrName>
                                        </p:attrNameLst>
                                      </p:cBhvr>
                                      <p:to>
                                        <p:strVal val="visible"/>
                                      </p:to>
                                    </p:set>
                                    <p:anim calcmode="lin" valueType="num">
                                      <p:cBhvr additive="base">
                                        <p:cTn id="7" dur="500" fill="hold"/>
                                        <p:tgtEl>
                                          <p:spTgt spid="244750"/>
                                        </p:tgtEl>
                                        <p:attrNameLst>
                                          <p:attrName>ppt_x</p:attrName>
                                        </p:attrNameLst>
                                      </p:cBhvr>
                                      <p:tavLst>
                                        <p:tav tm="0">
                                          <p:val>
                                            <p:strVal val="0-#ppt_w/2"/>
                                          </p:val>
                                        </p:tav>
                                        <p:tav tm="100000">
                                          <p:val>
                                            <p:strVal val="#ppt_x"/>
                                          </p:val>
                                        </p:tav>
                                      </p:tavLst>
                                    </p:anim>
                                    <p:anim calcmode="lin" valueType="num">
                                      <p:cBhvr additive="base">
                                        <p:cTn id="8" dur="500" fill="hold"/>
                                        <p:tgtEl>
                                          <p:spTgt spid="244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5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A5B51B7D-7465-45B3-8A25-69A0F4AB03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5536E06-15B4-4407-B353-B39BC2AC048D}" type="slidenum">
              <a:rPr lang="en-US" altLang="en-US" sz="1400"/>
              <a:pPr/>
              <a:t>54</a:t>
            </a:fld>
            <a:endParaRPr lang="en-US" altLang="en-US" sz="1400"/>
          </a:p>
        </p:txBody>
      </p:sp>
      <p:sp>
        <p:nvSpPr>
          <p:cNvPr id="60419" name="Rectangle 2">
            <a:extLst>
              <a:ext uri="{FF2B5EF4-FFF2-40B4-BE49-F238E27FC236}">
                <a16:creationId xmlns:a16="http://schemas.microsoft.com/office/drawing/2014/main" id="{070D76A9-907E-4CCA-A47F-54AA8BEEF63E}"/>
              </a:ext>
            </a:extLst>
          </p:cNvPr>
          <p:cNvSpPr>
            <a:spLocks noGrp="1" noChangeArrowheads="1"/>
          </p:cNvSpPr>
          <p:nvPr>
            <p:ph type="title"/>
          </p:nvPr>
        </p:nvSpPr>
        <p:spPr>
          <a:xfrm>
            <a:off x="693738" y="165100"/>
            <a:ext cx="7772400" cy="422275"/>
          </a:xfrm>
          <a:noFill/>
        </p:spPr>
        <p:txBody>
          <a:bodyPr/>
          <a:lstStyle/>
          <a:p>
            <a:r>
              <a:rPr lang="en-US" altLang="en-US" sz="4000"/>
              <a:t>Trace ComputeChange</a:t>
            </a:r>
          </a:p>
        </p:txBody>
      </p:sp>
      <p:sp>
        <p:nvSpPr>
          <p:cNvPr id="60420" name="Rectangle 3">
            <a:extLst>
              <a:ext uri="{FF2B5EF4-FFF2-40B4-BE49-F238E27FC236}">
                <a16:creationId xmlns:a16="http://schemas.microsoft.com/office/drawing/2014/main" id="{EED94396-7974-4221-8109-6CA5FEF02967}"/>
              </a:ext>
            </a:extLst>
          </p:cNvPr>
          <p:cNvSpPr>
            <a:spLocks noChangeArrowheads="1"/>
          </p:cNvSpPr>
          <p:nvPr>
            <p:ph type="body" idx="1"/>
          </p:nvPr>
        </p:nvSpPr>
        <p:spPr>
          <a:xfrm>
            <a:off x="155575" y="1239838"/>
            <a:ext cx="5562600" cy="5181600"/>
          </a:xfrm>
          <a:solidFill>
            <a:schemeClr val="tx1"/>
          </a:solidFill>
        </p:spPr>
        <p:txBody>
          <a:bodyPr/>
          <a:lstStyle/>
          <a:p>
            <a:pPr>
              <a:lnSpc>
                <a:spcPct val="80000"/>
              </a:lnSpc>
              <a:buFont typeface="Monotype Sorts" pitchFamily="2" charset="2"/>
              <a:buNone/>
            </a:pPr>
            <a:r>
              <a:rPr lang="en-US" altLang="en-US" sz="1600"/>
              <a:t> </a:t>
            </a:r>
            <a:r>
              <a:rPr lang="en-US" altLang="en-US" sz="1600">
                <a:solidFill>
                  <a:schemeClr val="bg2"/>
                </a:solidFill>
              </a:rPr>
              <a:t>int remainingAmount = (int)(amount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one dollars</a:t>
            </a:r>
          </a:p>
          <a:p>
            <a:pPr>
              <a:lnSpc>
                <a:spcPct val="80000"/>
              </a:lnSpc>
              <a:buFont typeface="Monotype Sorts" pitchFamily="2" charset="2"/>
              <a:buNone/>
            </a:pPr>
            <a:r>
              <a:rPr lang="en-US" altLang="en-US" sz="1600">
                <a:solidFill>
                  <a:schemeClr val="bg2"/>
                </a:solidFill>
              </a:rPr>
              <a:t> int numberOfOneDollars = remainingAmount / 100;</a:t>
            </a:r>
          </a:p>
          <a:p>
            <a:pPr>
              <a:lnSpc>
                <a:spcPct val="80000"/>
              </a:lnSpc>
              <a:buFont typeface="Monotype Sorts" pitchFamily="2" charset="2"/>
              <a:buNone/>
            </a:pPr>
            <a:r>
              <a:rPr lang="en-US" altLang="en-US" sz="1600">
                <a:solidFill>
                  <a:schemeClr val="bg2"/>
                </a:solidFill>
              </a:rPr>
              <a:t> remainingAmount = remainingAmount % 100;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quarters in the remaining amount</a:t>
            </a:r>
          </a:p>
          <a:p>
            <a:pPr>
              <a:lnSpc>
                <a:spcPct val="80000"/>
              </a:lnSpc>
              <a:buFont typeface="Monotype Sorts" pitchFamily="2" charset="2"/>
              <a:buNone/>
            </a:pPr>
            <a:r>
              <a:rPr lang="en-US" altLang="en-US" sz="1600">
                <a:solidFill>
                  <a:schemeClr val="bg2"/>
                </a:solidFill>
              </a:rPr>
              <a:t> int numberOfQuarters = remainingAmount / 25;</a:t>
            </a:r>
          </a:p>
          <a:p>
            <a:pPr>
              <a:lnSpc>
                <a:spcPct val="80000"/>
              </a:lnSpc>
              <a:buFont typeface="Monotype Sorts" pitchFamily="2" charset="2"/>
              <a:buNone/>
            </a:pPr>
            <a:r>
              <a:rPr lang="en-US" altLang="en-US" sz="1600">
                <a:solidFill>
                  <a:schemeClr val="bg2"/>
                </a:solidFill>
              </a:rPr>
              <a:t> remainingAmount = remainingAmount % 25;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dimes in the remaining amount</a:t>
            </a:r>
          </a:p>
          <a:p>
            <a:pPr>
              <a:lnSpc>
                <a:spcPct val="80000"/>
              </a:lnSpc>
              <a:buFont typeface="Monotype Sorts" pitchFamily="2" charset="2"/>
              <a:buNone/>
            </a:pPr>
            <a:r>
              <a:rPr lang="en-US" altLang="en-US" sz="1600">
                <a:solidFill>
                  <a:schemeClr val="bg2"/>
                </a:solidFill>
              </a:rPr>
              <a:t> int numberOfDimes = remainingAmount / 10;</a:t>
            </a:r>
          </a:p>
          <a:p>
            <a:pPr>
              <a:lnSpc>
                <a:spcPct val="80000"/>
              </a:lnSpc>
              <a:buFont typeface="Monotype Sorts" pitchFamily="2" charset="2"/>
              <a:buNone/>
            </a:pPr>
            <a:r>
              <a:rPr lang="en-US" altLang="en-US" sz="1600">
                <a:solidFill>
                  <a:schemeClr val="bg2"/>
                </a:solidFill>
              </a:rPr>
              <a:t> remainingAmount = remainingAmount % 10;</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nickels in the remaining amount</a:t>
            </a:r>
          </a:p>
          <a:p>
            <a:pPr>
              <a:lnSpc>
                <a:spcPct val="80000"/>
              </a:lnSpc>
              <a:buFont typeface="Monotype Sorts" pitchFamily="2" charset="2"/>
              <a:buNone/>
            </a:pPr>
            <a:r>
              <a:rPr lang="en-US" altLang="en-US" sz="1600">
                <a:solidFill>
                  <a:schemeClr val="bg2"/>
                </a:solidFill>
              </a:rPr>
              <a:t> int numberOfNickels = remainingAmount / 5;</a:t>
            </a:r>
          </a:p>
          <a:p>
            <a:pPr>
              <a:lnSpc>
                <a:spcPct val="80000"/>
              </a:lnSpc>
              <a:buFont typeface="Monotype Sorts" pitchFamily="2" charset="2"/>
              <a:buNone/>
            </a:pPr>
            <a:r>
              <a:rPr lang="en-US" altLang="en-US" sz="1600">
                <a:solidFill>
                  <a:schemeClr val="bg2"/>
                </a:solidFill>
              </a:rPr>
              <a:t> remainingAmount = remainingAmount % 5;</a:t>
            </a:r>
          </a:p>
          <a:p>
            <a:pPr>
              <a:lnSpc>
                <a:spcPct val="80000"/>
              </a:lnSpc>
              <a:buFont typeface="Monotype Sorts" pitchFamily="2" charset="2"/>
              <a:buNone/>
            </a:pPr>
            <a:r>
              <a:rPr lang="en-US" altLang="en-US" sz="1600">
                <a:solidFill>
                  <a:schemeClr val="bg2"/>
                </a:solidFill>
              </a:rPr>
              <a:t>    </a:t>
            </a:r>
          </a:p>
          <a:p>
            <a:pPr>
              <a:lnSpc>
                <a:spcPct val="80000"/>
              </a:lnSpc>
              <a:buFont typeface="Monotype Sorts" pitchFamily="2" charset="2"/>
              <a:buNone/>
            </a:pPr>
            <a:r>
              <a:rPr lang="en-US" altLang="en-US" sz="1600">
                <a:solidFill>
                  <a:schemeClr val="bg2"/>
                </a:solidFill>
              </a:rPr>
              <a:t> // Find the number of pennies in the remaining amount</a:t>
            </a:r>
          </a:p>
          <a:p>
            <a:pPr>
              <a:lnSpc>
                <a:spcPct val="80000"/>
              </a:lnSpc>
              <a:buFont typeface="Monotype Sorts" pitchFamily="2" charset="2"/>
              <a:buNone/>
            </a:pPr>
            <a:r>
              <a:rPr lang="en-US" altLang="en-US" sz="1600">
                <a:solidFill>
                  <a:schemeClr val="bg2"/>
                </a:solidFill>
              </a:rPr>
              <a:t> int numberOfPennies = remainingAmount;</a:t>
            </a:r>
          </a:p>
        </p:txBody>
      </p:sp>
      <p:sp>
        <p:nvSpPr>
          <p:cNvPr id="60421" name="Rectangle 4">
            <a:extLst>
              <a:ext uri="{FF2B5EF4-FFF2-40B4-BE49-F238E27FC236}">
                <a16:creationId xmlns:a16="http://schemas.microsoft.com/office/drawing/2014/main" id="{A4978734-4902-40E9-95E3-7285748A8F6D}"/>
              </a:ext>
            </a:extLst>
          </p:cNvPr>
          <p:cNvSpPr>
            <a:spLocks noChangeArrowheads="1"/>
          </p:cNvSpPr>
          <p:nvPr/>
        </p:nvSpPr>
        <p:spPr bwMode="auto">
          <a:xfrm>
            <a:off x="7951788" y="1277938"/>
            <a:ext cx="88265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rgbClr val="FF5050"/>
                </a:solidFill>
              </a:rPr>
              <a:t>6</a:t>
            </a:r>
          </a:p>
        </p:txBody>
      </p:sp>
      <p:sp>
        <p:nvSpPr>
          <p:cNvPr id="60422" name="Text Box 5">
            <a:extLst>
              <a:ext uri="{FF2B5EF4-FFF2-40B4-BE49-F238E27FC236}">
                <a16:creationId xmlns:a16="http://schemas.microsoft.com/office/drawing/2014/main" id="{01B27261-58CD-4AF8-A7A2-EAAE650DEDFD}"/>
              </a:ext>
            </a:extLst>
          </p:cNvPr>
          <p:cNvSpPr txBox="1">
            <a:spLocks noChangeArrowheads="1"/>
          </p:cNvSpPr>
          <p:nvPr/>
        </p:nvSpPr>
        <p:spPr bwMode="auto">
          <a:xfrm>
            <a:off x="5838825" y="1277938"/>
            <a:ext cx="1728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remainingAmount</a:t>
            </a:r>
          </a:p>
        </p:txBody>
      </p:sp>
      <p:sp>
        <p:nvSpPr>
          <p:cNvPr id="60423" name="AutoShape 6">
            <a:extLst>
              <a:ext uri="{FF2B5EF4-FFF2-40B4-BE49-F238E27FC236}">
                <a16:creationId xmlns:a16="http://schemas.microsoft.com/office/drawing/2014/main" id="{F4DA3D7B-D614-4169-806C-2AF234DEF84E}"/>
              </a:ext>
            </a:extLst>
          </p:cNvPr>
          <p:cNvSpPr>
            <a:spLocks noChangeArrowheads="1"/>
          </p:cNvSpPr>
          <p:nvPr/>
        </p:nvSpPr>
        <p:spPr bwMode="auto">
          <a:xfrm>
            <a:off x="2690813" y="77946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t>Suppose amount is 11.56</a:t>
            </a:r>
          </a:p>
        </p:txBody>
      </p:sp>
      <p:sp>
        <p:nvSpPr>
          <p:cNvPr id="60424" name="Rectangle 8">
            <a:extLst>
              <a:ext uri="{FF2B5EF4-FFF2-40B4-BE49-F238E27FC236}">
                <a16:creationId xmlns:a16="http://schemas.microsoft.com/office/drawing/2014/main" id="{C7E5807A-A975-4DC3-8ADC-D689324C4A23}"/>
              </a:ext>
            </a:extLst>
          </p:cNvPr>
          <p:cNvSpPr>
            <a:spLocks noChangeArrowheads="1"/>
          </p:cNvSpPr>
          <p:nvPr/>
        </p:nvSpPr>
        <p:spPr bwMode="auto">
          <a:xfrm>
            <a:off x="7951788" y="1854200"/>
            <a:ext cx="882650"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11</a:t>
            </a:r>
          </a:p>
        </p:txBody>
      </p:sp>
      <p:sp>
        <p:nvSpPr>
          <p:cNvPr id="60425" name="Text Box 9">
            <a:extLst>
              <a:ext uri="{FF2B5EF4-FFF2-40B4-BE49-F238E27FC236}">
                <a16:creationId xmlns:a16="http://schemas.microsoft.com/office/drawing/2014/main" id="{8937AF89-FC43-4B75-9822-2FE148BB2662}"/>
              </a:ext>
            </a:extLst>
          </p:cNvPr>
          <p:cNvSpPr txBox="1">
            <a:spLocks noChangeArrowheads="1"/>
          </p:cNvSpPr>
          <p:nvPr/>
        </p:nvSpPr>
        <p:spPr bwMode="auto">
          <a:xfrm>
            <a:off x="5838825" y="1892300"/>
            <a:ext cx="2036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numberOfOneDollars</a:t>
            </a:r>
          </a:p>
        </p:txBody>
      </p:sp>
      <p:sp>
        <p:nvSpPr>
          <p:cNvPr id="60426" name="Rectangle 10">
            <a:extLst>
              <a:ext uri="{FF2B5EF4-FFF2-40B4-BE49-F238E27FC236}">
                <a16:creationId xmlns:a16="http://schemas.microsoft.com/office/drawing/2014/main" id="{72212B0D-0933-4A9E-AABB-1B4E1F603A3A}"/>
              </a:ext>
            </a:extLst>
          </p:cNvPr>
          <p:cNvSpPr>
            <a:spLocks noChangeArrowheads="1"/>
          </p:cNvSpPr>
          <p:nvPr/>
        </p:nvSpPr>
        <p:spPr bwMode="auto">
          <a:xfrm>
            <a:off x="7951788" y="2928938"/>
            <a:ext cx="88265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solidFill>
                  <a:schemeClr val="bg2"/>
                </a:solidFill>
              </a:rPr>
              <a:t>2</a:t>
            </a:r>
          </a:p>
        </p:txBody>
      </p:sp>
      <p:sp>
        <p:nvSpPr>
          <p:cNvPr id="60427" name="Text Box 11">
            <a:extLst>
              <a:ext uri="{FF2B5EF4-FFF2-40B4-BE49-F238E27FC236}">
                <a16:creationId xmlns:a16="http://schemas.microsoft.com/office/drawing/2014/main" id="{A3A2AD66-960C-49D6-96A1-C0552607E70B}"/>
              </a:ext>
            </a:extLst>
          </p:cNvPr>
          <p:cNvSpPr txBox="1">
            <a:spLocks noChangeArrowheads="1"/>
          </p:cNvSpPr>
          <p:nvPr/>
        </p:nvSpPr>
        <p:spPr bwMode="auto">
          <a:xfrm>
            <a:off x="5838825" y="2928938"/>
            <a:ext cx="188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a:t>numberOfQuarters</a:t>
            </a:r>
          </a:p>
        </p:txBody>
      </p:sp>
      <p:sp>
        <p:nvSpPr>
          <p:cNvPr id="245772" name="AutoShape 12">
            <a:extLst>
              <a:ext uri="{FF2B5EF4-FFF2-40B4-BE49-F238E27FC236}">
                <a16:creationId xmlns:a16="http://schemas.microsoft.com/office/drawing/2014/main" id="{8D1EE4D3-E754-40CD-A064-1E83EEEB5914}"/>
              </a:ext>
            </a:extLst>
          </p:cNvPr>
          <p:cNvSpPr>
            <a:spLocks noChangeArrowheads="1"/>
          </p:cNvSpPr>
          <p:nvPr/>
        </p:nvSpPr>
        <p:spPr bwMode="auto">
          <a:xfrm>
            <a:off x="5724525" y="3889375"/>
            <a:ext cx="2303463" cy="615950"/>
          </a:xfrm>
          <a:prstGeom prst="wedgeRoundRectCallout">
            <a:avLst>
              <a:gd name="adj1" fmla="val -65162"/>
              <a:gd name="adj2" fmla="val -190463"/>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a:t>remainingAmount updated</a:t>
            </a:r>
          </a:p>
        </p:txBody>
      </p:sp>
      <p:sp>
        <p:nvSpPr>
          <p:cNvPr id="60429" name="Rectangle 13">
            <a:extLst>
              <a:ext uri="{FF2B5EF4-FFF2-40B4-BE49-F238E27FC236}">
                <a16:creationId xmlns:a16="http://schemas.microsoft.com/office/drawing/2014/main" id="{BB26F3EC-CBB3-4E9C-A446-BDEC4776FD4B}"/>
              </a:ext>
            </a:extLst>
          </p:cNvPr>
          <p:cNvSpPr>
            <a:spLocks noChangeArrowheads="1"/>
          </p:cNvSpPr>
          <p:nvPr/>
        </p:nvSpPr>
        <p:spPr bwMode="auto">
          <a:xfrm>
            <a:off x="193675" y="3236913"/>
            <a:ext cx="5105400"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60430" name="Line 14">
            <a:extLst>
              <a:ext uri="{FF2B5EF4-FFF2-40B4-BE49-F238E27FC236}">
                <a16:creationId xmlns:a16="http://schemas.microsoft.com/office/drawing/2014/main" id="{1126E6F1-3636-4B61-ABF3-FB2F948A4537}"/>
              </a:ext>
            </a:extLst>
          </p:cNvPr>
          <p:cNvSpPr>
            <a:spLocks noChangeShapeType="1"/>
          </p:cNvSpPr>
          <p:nvPr/>
        </p:nvSpPr>
        <p:spPr bwMode="auto">
          <a:xfrm flipV="1">
            <a:off x="4764088" y="1508125"/>
            <a:ext cx="3263900" cy="18827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60431" name="Rectangle 15">
            <a:extLst>
              <a:ext uri="{FF2B5EF4-FFF2-40B4-BE49-F238E27FC236}">
                <a16:creationId xmlns:a16="http://schemas.microsoft.com/office/drawing/2014/main" id="{09A6E47E-9160-4937-8F3A-2C26F3CD243A}"/>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5772"/>
                                        </p:tgtEl>
                                        <p:attrNameLst>
                                          <p:attrName>style.visibility</p:attrName>
                                        </p:attrNameLst>
                                      </p:cBhvr>
                                      <p:to>
                                        <p:strVal val="visible"/>
                                      </p:to>
                                    </p:set>
                                    <p:anim calcmode="lin" valueType="num">
                                      <p:cBhvr additive="base">
                                        <p:cTn id="7" dur="500" fill="hold"/>
                                        <p:tgtEl>
                                          <p:spTgt spid="245772"/>
                                        </p:tgtEl>
                                        <p:attrNameLst>
                                          <p:attrName>ppt_x</p:attrName>
                                        </p:attrNameLst>
                                      </p:cBhvr>
                                      <p:tavLst>
                                        <p:tav tm="0">
                                          <p:val>
                                            <p:strVal val="0-#ppt_w/2"/>
                                          </p:val>
                                        </p:tav>
                                        <p:tav tm="100000">
                                          <p:val>
                                            <p:strVal val="#ppt_x"/>
                                          </p:val>
                                        </p:tav>
                                      </p:tavLst>
                                    </p:anim>
                                    <p:anim calcmode="lin" valueType="num">
                                      <p:cBhvr additive="base">
                                        <p:cTn id="8" dur="500" fill="hold"/>
                                        <p:tgtEl>
                                          <p:spTgt spid="245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4FAAC84B-50D8-4E93-8A86-306F39FB635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B34C976-4869-4CC5-94AD-0976C01F4E68}" type="slidenum">
              <a:rPr lang="en-US" altLang="en-US" sz="1400"/>
              <a:pPr/>
              <a:t>55</a:t>
            </a:fld>
            <a:endParaRPr lang="en-US" altLang="en-US" sz="1400"/>
          </a:p>
        </p:txBody>
      </p:sp>
      <p:sp>
        <p:nvSpPr>
          <p:cNvPr id="61443" name="Rectangle 2">
            <a:extLst>
              <a:ext uri="{FF2B5EF4-FFF2-40B4-BE49-F238E27FC236}">
                <a16:creationId xmlns:a16="http://schemas.microsoft.com/office/drawing/2014/main" id="{54141D41-3941-4CC7-AEA1-8A347F284AC3}"/>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The String Type </a:t>
            </a:r>
          </a:p>
        </p:txBody>
      </p:sp>
      <p:sp>
        <p:nvSpPr>
          <p:cNvPr id="61444" name="Rectangle 3">
            <a:extLst>
              <a:ext uri="{FF2B5EF4-FFF2-40B4-BE49-F238E27FC236}">
                <a16:creationId xmlns:a16="http://schemas.microsoft.com/office/drawing/2014/main" id="{1DD4F386-0A1B-419E-8BB1-B69FA68A352A}"/>
              </a:ext>
            </a:extLst>
          </p:cNvPr>
          <p:cNvSpPr>
            <a:spLocks noGrp="1" noChangeArrowheads="1"/>
          </p:cNvSpPr>
          <p:nvPr>
            <p:ph type="body" idx="1"/>
          </p:nvPr>
        </p:nvSpPr>
        <p:spPr>
          <a:xfrm>
            <a:off x="228600" y="952500"/>
            <a:ext cx="8686800" cy="5257800"/>
          </a:xfrm>
          <a:noFill/>
        </p:spPr>
        <p:txBody>
          <a:bodyPr/>
          <a:lstStyle/>
          <a:p>
            <a:pPr marL="0" indent="0">
              <a:spcBef>
                <a:spcPct val="0"/>
              </a:spcBef>
              <a:buClrTx/>
              <a:buSzTx/>
              <a:buFontTx/>
              <a:buNone/>
            </a:pPr>
            <a:r>
              <a:rPr lang="en-US" altLang="en-US" sz="2500">
                <a:cs typeface="Courier New" panose="02070309020205020404" pitchFamily="49" charset="0"/>
              </a:rPr>
              <a:t>The char type only represents one character. To represent a string of characters, use the data type called </a:t>
            </a:r>
            <a:r>
              <a:rPr lang="en-US" altLang="en-US" sz="2500" u="sng">
                <a:cs typeface="Courier New" panose="02070309020205020404" pitchFamily="49" charset="0"/>
              </a:rPr>
              <a:t>String</a:t>
            </a:r>
            <a:r>
              <a:rPr lang="en-US" altLang="en-US" sz="2500">
                <a:cs typeface="Courier New" panose="02070309020205020404" pitchFamily="49" charset="0"/>
              </a:rPr>
              <a:t>. For example, </a:t>
            </a:r>
          </a:p>
          <a:p>
            <a:pPr marL="0" indent="0">
              <a:spcBef>
                <a:spcPct val="0"/>
              </a:spcBef>
              <a:buClrTx/>
              <a:buSzTx/>
              <a:buFontTx/>
              <a:buNone/>
            </a:pPr>
            <a:r>
              <a:rPr lang="en-US" altLang="en-US" sz="2500">
                <a:solidFill>
                  <a:srgbClr val="92D050"/>
                </a:solidFill>
                <a:cs typeface="Courier New" panose="02070309020205020404" pitchFamily="49" charset="0"/>
              </a:rPr>
              <a:t>String message = "Welcome to Java“;</a:t>
            </a:r>
            <a:r>
              <a:rPr lang="en-US" altLang="en-US" sz="2500">
                <a:cs typeface="Courier New" panose="02070309020205020404" pitchFamily="49" charset="0"/>
              </a:rPr>
              <a:t> </a:t>
            </a:r>
          </a:p>
          <a:p>
            <a:pPr marL="0" indent="0">
              <a:spcBef>
                <a:spcPct val="0"/>
              </a:spcBef>
              <a:buClrTx/>
              <a:buSzTx/>
              <a:buFontTx/>
              <a:buNone/>
            </a:pPr>
            <a:endParaRPr lang="en-US" altLang="en-US" sz="2500">
              <a:cs typeface="Courier New" panose="02070309020205020404" pitchFamily="49" charset="0"/>
            </a:endParaRPr>
          </a:p>
          <a:p>
            <a:pPr marL="0" indent="0">
              <a:spcBef>
                <a:spcPct val="0"/>
              </a:spcBef>
              <a:buClrTx/>
              <a:buSzTx/>
              <a:buFontTx/>
              <a:buNone/>
            </a:pPr>
            <a:r>
              <a:rPr lang="en-US" altLang="en-US" sz="2500" b="1" u="sng">
                <a:cs typeface="Courier New" panose="02070309020205020404" pitchFamily="49" charset="0"/>
              </a:rPr>
              <a:t>String</a:t>
            </a:r>
            <a:r>
              <a:rPr lang="en-US" altLang="en-US" sz="2500">
                <a:cs typeface="Courier New" panose="02070309020205020404" pitchFamily="49" charset="0"/>
              </a:rPr>
              <a:t> is actually a </a:t>
            </a:r>
            <a:r>
              <a:rPr lang="en-US" altLang="en-US" sz="2500" u="sng">
                <a:cs typeface="Courier New" panose="02070309020205020404" pitchFamily="49" charset="0"/>
              </a:rPr>
              <a:t>predefined class</a:t>
            </a:r>
            <a:r>
              <a:rPr lang="en-US" altLang="en-US" sz="2500">
                <a:cs typeface="Courier New" panose="02070309020205020404" pitchFamily="49" charset="0"/>
              </a:rPr>
              <a:t> in the Java library just like the </a:t>
            </a:r>
            <a:r>
              <a:rPr lang="en-US" altLang="en-US" sz="2500" u="sng">
                <a:cs typeface="Courier New" panose="02070309020205020404" pitchFamily="49" charset="0"/>
              </a:rPr>
              <a:t>System</a:t>
            </a:r>
            <a:r>
              <a:rPr lang="en-US" altLang="en-US" sz="2500">
                <a:cs typeface="Courier New" panose="02070309020205020404" pitchFamily="49" charset="0"/>
              </a:rPr>
              <a:t> class and </a:t>
            </a:r>
            <a:r>
              <a:rPr lang="en-US" altLang="en-US" sz="2500" u="sng">
                <a:cs typeface="Courier New" panose="02070309020205020404" pitchFamily="49" charset="0"/>
              </a:rPr>
              <a:t>JOptionPane</a:t>
            </a:r>
            <a:r>
              <a:rPr lang="en-US" altLang="en-US" sz="2500">
                <a:cs typeface="Courier New" panose="02070309020205020404" pitchFamily="49" charset="0"/>
              </a:rPr>
              <a:t> class &amp; Scanner. </a:t>
            </a:r>
          </a:p>
          <a:p>
            <a:pPr marL="0" indent="0">
              <a:spcBef>
                <a:spcPct val="0"/>
              </a:spcBef>
              <a:buClrTx/>
              <a:buSzTx/>
              <a:buFontTx/>
              <a:buNone/>
            </a:pPr>
            <a:r>
              <a:rPr lang="en-US" altLang="en-US" sz="2500">
                <a:cs typeface="Courier New" panose="02070309020205020404" pitchFamily="49" charset="0"/>
              </a:rPr>
              <a:t>The </a:t>
            </a:r>
            <a:r>
              <a:rPr lang="en-US" altLang="en-US" sz="2500" u="sng">
                <a:cs typeface="Courier New" panose="02070309020205020404" pitchFamily="49" charset="0"/>
              </a:rPr>
              <a:t>String</a:t>
            </a:r>
            <a:r>
              <a:rPr lang="en-US" altLang="en-US" sz="2500">
                <a:cs typeface="Courier New" panose="02070309020205020404" pitchFamily="49" charset="0"/>
              </a:rPr>
              <a:t> type is not a primitive type, more like a </a:t>
            </a:r>
            <a:r>
              <a:rPr lang="en-US" altLang="en-US" sz="2500" i="1">
                <a:cs typeface="Courier New" panose="02070309020205020404" pitchFamily="49" charset="0"/>
              </a:rPr>
              <a:t>reference type</a:t>
            </a:r>
            <a:r>
              <a:rPr lang="en-US" altLang="en-US" sz="2500">
                <a:cs typeface="Courier New" panose="02070309020205020404" pitchFamily="49" charset="0"/>
              </a:rPr>
              <a:t>. </a:t>
            </a:r>
          </a:p>
          <a:p>
            <a:pPr marL="0" indent="0">
              <a:spcBef>
                <a:spcPct val="0"/>
              </a:spcBef>
              <a:buClrTx/>
              <a:buSzTx/>
              <a:buFontTx/>
              <a:buNone/>
            </a:pPr>
            <a:endParaRPr lang="en-US" altLang="en-US" sz="900">
              <a:cs typeface="Courier New" panose="02070309020205020404" pitchFamily="49" charset="0"/>
            </a:endParaRPr>
          </a:p>
          <a:p>
            <a:pPr marL="0" indent="0">
              <a:spcBef>
                <a:spcPct val="0"/>
              </a:spcBef>
              <a:buClrTx/>
              <a:buSzTx/>
              <a:buFontTx/>
              <a:buNone/>
            </a:pPr>
            <a:r>
              <a:rPr lang="en-US" altLang="en-US" sz="2500">
                <a:cs typeface="Courier New" panose="02070309020205020404" pitchFamily="49" charset="0"/>
              </a:rPr>
              <a:t>Any Java class can be used as a reference type for a variable. Reference data types will be thoroughly discussed in </a:t>
            </a:r>
            <a:r>
              <a:rPr lang="en-US" altLang="en-US" sz="2500">
                <a:solidFill>
                  <a:srgbClr val="92D050"/>
                </a:solidFill>
                <a:cs typeface="Courier New" panose="02070309020205020404" pitchFamily="49" charset="0"/>
              </a:rPr>
              <a:t>Chapter 7</a:t>
            </a:r>
            <a:r>
              <a:rPr lang="en-US" altLang="en-US" sz="2500">
                <a:cs typeface="Courier New" panose="02070309020205020404" pitchFamily="49" charset="0"/>
              </a:rPr>
              <a:t>, “Objects and Classes.” For the time being, you just need to know --  how to </a:t>
            </a:r>
            <a:r>
              <a:rPr lang="en-US" altLang="en-US" sz="2500" u="sng">
                <a:cs typeface="Courier New" panose="02070309020205020404" pitchFamily="49" charset="0"/>
              </a:rPr>
              <a:t>declare</a:t>
            </a:r>
            <a:r>
              <a:rPr lang="en-US" altLang="en-US" sz="2500">
                <a:cs typeface="Courier New" panose="02070309020205020404" pitchFamily="49" charset="0"/>
              </a:rPr>
              <a:t> a string variable, </a:t>
            </a:r>
          </a:p>
          <a:p>
            <a:pPr marL="0" indent="0">
              <a:spcBef>
                <a:spcPct val="0"/>
              </a:spcBef>
              <a:buClrTx/>
              <a:buSzTx/>
              <a:buFontTx/>
              <a:buNone/>
            </a:pPr>
            <a:r>
              <a:rPr lang="en-US" altLang="en-US" sz="2500">
                <a:cs typeface="Courier New" panose="02070309020205020404" pitchFamily="49" charset="0"/>
              </a:rPr>
              <a:t> - how to </a:t>
            </a:r>
            <a:r>
              <a:rPr lang="en-US" altLang="en-US" sz="2500" u="sng">
                <a:cs typeface="Courier New" panose="02070309020205020404" pitchFamily="49" charset="0"/>
              </a:rPr>
              <a:t>assign</a:t>
            </a:r>
            <a:r>
              <a:rPr lang="en-US" altLang="en-US" sz="2500">
                <a:cs typeface="Courier New" panose="02070309020205020404" pitchFamily="49" charset="0"/>
              </a:rPr>
              <a:t> a string to the variable, </a:t>
            </a:r>
          </a:p>
          <a:p>
            <a:pPr marL="0" indent="0">
              <a:spcBef>
                <a:spcPct val="0"/>
              </a:spcBef>
              <a:buClrTx/>
              <a:buSzTx/>
              <a:buFontTx/>
              <a:buNone/>
            </a:pPr>
            <a:r>
              <a:rPr lang="en-US" altLang="en-US" sz="2500">
                <a:cs typeface="Courier New" panose="02070309020205020404" pitchFamily="49" charset="0"/>
              </a:rPr>
              <a:t> - and how to </a:t>
            </a:r>
            <a:r>
              <a:rPr lang="en-US" altLang="en-US" sz="2500" b="1" u="sng">
                <a:cs typeface="Courier New" panose="02070309020205020404" pitchFamily="49" charset="0"/>
              </a:rPr>
              <a:t>concatenate</a:t>
            </a:r>
            <a:r>
              <a:rPr lang="en-US" altLang="en-US" sz="2500">
                <a:cs typeface="Courier New" panose="02070309020205020404" pitchFamily="49" charset="0"/>
              </a:rPr>
              <a:t> </a:t>
            </a:r>
            <a:r>
              <a:rPr lang="en-US" altLang="en-US" sz="1600" i="1">
                <a:cs typeface="Courier New" panose="02070309020205020404" pitchFamily="49" charset="0"/>
              </a:rPr>
              <a:t>(</a:t>
            </a:r>
            <a:r>
              <a:rPr lang="en-US" altLang="en-US" sz="1600" b="1" i="1">
                <a:solidFill>
                  <a:srgbClr val="FF0000"/>
                </a:solidFill>
                <a:cs typeface="Courier New" panose="02070309020205020404" pitchFamily="49" charset="0"/>
              </a:rPr>
              <a:t>link </a:t>
            </a:r>
            <a:r>
              <a:rPr lang="en-US" altLang="en-US" sz="1600" i="1">
                <a:cs typeface="Courier New" panose="02070309020205020404" pitchFamily="49" charset="0"/>
              </a:rPr>
              <a:t>two or more information) </a:t>
            </a:r>
            <a:r>
              <a:rPr lang="en-US" altLang="en-US" sz="2500">
                <a:cs typeface="Courier New" panose="02070309020205020404" pitchFamily="49" charset="0"/>
              </a:rPr>
              <a:t>strings.</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F76B9155-70C8-42F2-ABF3-8FC8D116FE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4434626-D039-47E3-BEEC-AAE8682133CC}" type="slidenum">
              <a:rPr lang="en-US" altLang="en-US" sz="1400"/>
              <a:pPr/>
              <a:t>56</a:t>
            </a:fld>
            <a:endParaRPr lang="en-US" altLang="en-US" sz="1400"/>
          </a:p>
        </p:txBody>
      </p:sp>
      <p:sp>
        <p:nvSpPr>
          <p:cNvPr id="62467" name="Rectangle 2">
            <a:extLst>
              <a:ext uri="{FF2B5EF4-FFF2-40B4-BE49-F238E27FC236}">
                <a16:creationId xmlns:a16="http://schemas.microsoft.com/office/drawing/2014/main" id="{82DB34B8-1C98-4BA5-8A09-1E1CA8BD9BCB}"/>
              </a:ext>
            </a:extLst>
          </p:cNvPr>
          <p:cNvSpPr>
            <a:spLocks noGrp="1" noChangeArrowheads="1"/>
          </p:cNvSpPr>
          <p:nvPr>
            <p:ph type="title"/>
          </p:nvPr>
        </p:nvSpPr>
        <p:spPr>
          <a:xfrm>
            <a:off x="228600" y="152400"/>
            <a:ext cx="8686800" cy="685800"/>
          </a:xfrm>
          <a:noFill/>
        </p:spPr>
        <p:txBody>
          <a:bodyPr/>
          <a:lstStyle/>
          <a:p>
            <a:r>
              <a:rPr lang="en-US" altLang="en-US" sz="4500">
                <a:cs typeface="Times New Roman" panose="02020603050405020304" pitchFamily="18" charset="0"/>
              </a:rPr>
              <a:t>String Concatenation </a:t>
            </a:r>
          </a:p>
        </p:txBody>
      </p:sp>
      <p:sp>
        <p:nvSpPr>
          <p:cNvPr id="62468" name="Rectangle 3">
            <a:extLst>
              <a:ext uri="{FF2B5EF4-FFF2-40B4-BE49-F238E27FC236}">
                <a16:creationId xmlns:a16="http://schemas.microsoft.com/office/drawing/2014/main" id="{A19942DB-F99F-4EE9-9803-0396539BF997}"/>
              </a:ext>
            </a:extLst>
          </p:cNvPr>
          <p:cNvSpPr>
            <a:spLocks noGrp="1" noChangeArrowheads="1"/>
          </p:cNvSpPr>
          <p:nvPr>
            <p:ph type="body" idx="1"/>
          </p:nvPr>
        </p:nvSpPr>
        <p:spPr>
          <a:xfrm>
            <a:off x="419100" y="1028700"/>
            <a:ext cx="8420100" cy="5295900"/>
          </a:xfrm>
          <a:noFill/>
        </p:spPr>
        <p:txBody>
          <a:bodyPr/>
          <a:lstStyle/>
          <a:p>
            <a:pPr marL="0" indent="0">
              <a:spcBef>
                <a:spcPct val="0"/>
              </a:spcBef>
              <a:buClrTx/>
              <a:buSzTx/>
              <a:buFontTx/>
              <a:buNone/>
            </a:pPr>
            <a:r>
              <a:rPr lang="en-US" altLang="en-US" sz="2800">
                <a:cs typeface="Times New Roman" panose="02020603050405020304" pitchFamily="18" charset="0"/>
              </a:rPr>
              <a:t>Two string can be concatenated </a:t>
            </a:r>
            <a:r>
              <a:rPr lang="en-US" altLang="en-US" sz="2800">
                <a:solidFill>
                  <a:srgbClr val="FF0000"/>
                </a:solidFill>
                <a:cs typeface="Times New Roman" panose="02020603050405020304" pitchFamily="18" charset="0"/>
              </a:rPr>
              <a:t>(link together) </a:t>
            </a:r>
            <a:r>
              <a:rPr lang="en-US" altLang="en-US" sz="2800">
                <a:cs typeface="Times New Roman" panose="02020603050405020304" pitchFamily="18" charset="0"/>
              </a:rPr>
              <a:t>with sign </a:t>
            </a:r>
            <a:r>
              <a:rPr lang="en-US" altLang="en-US" sz="2800">
                <a:solidFill>
                  <a:srgbClr val="FF0000"/>
                </a:solidFill>
                <a:cs typeface="Times New Roman" panose="02020603050405020304" pitchFamily="18" charset="0"/>
              </a:rPr>
              <a:t>(+) </a:t>
            </a:r>
            <a:r>
              <a:rPr lang="en-US" altLang="en-US" sz="2800">
                <a:cs typeface="Times New Roman" panose="02020603050405020304" pitchFamily="18" charset="0"/>
              </a:rPr>
              <a:t>operator. If one of the operands is a nonstring (e.g., a number), the nonstring value is converted into a string and link with other string. Here are some examples:</a:t>
            </a:r>
          </a:p>
          <a:p>
            <a:pPr marL="0" indent="0">
              <a:spcBef>
                <a:spcPct val="0"/>
              </a:spcBef>
              <a:buClrTx/>
              <a:buSzTx/>
              <a:buFontTx/>
              <a:buNone/>
            </a:pPr>
            <a:endParaRPr lang="en-US" altLang="en-US" sz="700">
              <a:cs typeface="Times New Roman" panose="02020603050405020304" pitchFamily="18" charset="0"/>
            </a:endParaRPr>
          </a:p>
          <a:p>
            <a:pPr marL="0" indent="0">
              <a:spcBef>
                <a:spcPct val="0"/>
              </a:spcBef>
              <a:buClrTx/>
              <a:buSzTx/>
              <a:buFontTx/>
              <a:buNone/>
            </a:pPr>
            <a:r>
              <a:rPr lang="en-US" altLang="en-US" sz="2800">
                <a:solidFill>
                  <a:srgbClr val="FFCC00"/>
                </a:solidFill>
                <a:cs typeface="Times New Roman" panose="02020603050405020304" pitchFamily="18" charset="0"/>
              </a:rPr>
              <a:t>// Strings are concatenated</a:t>
            </a:r>
          </a:p>
          <a:p>
            <a:pPr marL="0" indent="0">
              <a:spcBef>
                <a:spcPct val="0"/>
              </a:spcBef>
              <a:buClrTx/>
              <a:buSzTx/>
              <a:buFontTx/>
              <a:buNone/>
            </a:pPr>
            <a:endParaRPr lang="en-US" altLang="en-US" sz="1400">
              <a:solidFill>
                <a:srgbClr val="92D050"/>
              </a:solidFill>
              <a:cs typeface="Times New Roman" panose="02020603050405020304" pitchFamily="18" charset="0"/>
            </a:endParaRPr>
          </a:p>
          <a:p>
            <a:pPr marL="0" indent="0">
              <a:spcBef>
                <a:spcPct val="0"/>
              </a:spcBef>
              <a:buClrTx/>
              <a:buSzTx/>
              <a:buFontTx/>
              <a:buNone/>
            </a:pPr>
            <a:r>
              <a:rPr lang="en-US" altLang="en-US" sz="2800">
                <a:solidFill>
                  <a:srgbClr val="92D050"/>
                </a:solidFill>
                <a:cs typeface="Times New Roman" panose="02020603050405020304" pitchFamily="18" charset="0"/>
              </a:rPr>
              <a:t>String </a:t>
            </a:r>
            <a:r>
              <a:rPr lang="en-US" altLang="en-US" sz="2800">
                <a:cs typeface="Times New Roman" panose="02020603050405020304" pitchFamily="18" charset="0"/>
              </a:rPr>
              <a:t>message</a:t>
            </a:r>
            <a:r>
              <a:rPr lang="en-US" altLang="en-US" sz="2800">
                <a:solidFill>
                  <a:srgbClr val="92D050"/>
                </a:solidFill>
                <a:cs typeface="Times New Roman" panose="02020603050405020304" pitchFamily="18" charset="0"/>
              </a:rPr>
              <a:t> = "Welcome " + "to " + "Java";</a:t>
            </a:r>
          </a:p>
          <a:p>
            <a:pPr marL="0" indent="0">
              <a:spcBef>
                <a:spcPct val="0"/>
              </a:spcBef>
              <a:buClrTx/>
              <a:buSzTx/>
              <a:buFontTx/>
              <a:buNone/>
            </a:pPr>
            <a:r>
              <a:rPr lang="en-US" altLang="en-US" sz="2400">
                <a:cs typeface="Times New Roman" panose="02020603050405020304" pitchFamily="18" charset="0"/>
              </a:rPr>
              <a:t>The shorthand </a:t>
            </a:r>
            <a:r>
              <a:rPr lang="en-US" altLang="en-US" sz="2400" b="1">
                <a:solidFill>
                  <a:srgbClr val="92D050"/>
                </a:solidFill>
                <a:cs typeface="Times New Roman" panose="02020603050405020304" pitchFamily="18" charset="0"/>
              </a:rPr>
              <a:t>+=</a:t>
            </a:r>
            <a:r>
              <a:rPr lang="en-US" altLang="en-US" sz="2400">
                <a:solidFill>
                  <a:srgbClr val="92D050"/>
                </a:solidFill>
                <a:cs typeface="Times New Roman" panose="02020603050405020304" pitchFamily="18" charset="0"/>
              </a:rPr>
              <a:t> </a:t>
            </a:r>
            <a:r>
              <a:rPr lang="en-US" altLang="en-US" sz="2400">
                <a:cs typeface="Times New Roman" panose="02020603050405020304" pitchFamily="18" charset="0"/>
              </a:rPr>
              <a:t>operator can also be used for string concatenate.</a:t>
            </a:r>
          </a:p>
          <a:p>
            <a:pPr marL="0" indent="0">
              <a:spcBef>
                <a:spcPct val="0"/>
              </a:spcBef>
              <a:buClrTx/>
              <a:buSzTx/>
              <a:buFontTx/>
              <a:buNone/>
            </a:pPr>
            <a:r>
              <a:rPr lang="en-US" altLang="en-US" sz="2800">
                <a:cs typeface="Times New Roman" panose="02020603050405020304" pitchFamily="18" charset="0"/>
              </a:rPr>
              <a:t> </a:t>
            </a:r>
            <a:r>
              <a:rPr lang="en-US" altLang="en-US" sz="2400">
                <a:cs typeface="Times New Roman" panose="02020603050405020304" pitchFamily="18" charset="0"/>
              </a:rPr>
              <a:t>for example  the following appends the string</a:t>
            </a:r>
          </a:p>
          <a:p>
            <a:pPr marL="0" indent="0">
              <a:spcBef>
                <a:spcPct val="0"/>
              </a:spcBef>
              <a:buClrTx/>
              <a:buSzTx/>
              <a:buFontTx/>
              <a:buNone/>
            </a:pPr>
            <a:r>
              <a:rPr lang="en-US" altLang="en-US" sz="2400">
                <a:cs typeface="Times New Roman" panose="02020603050405020304" pitchFamily="18" charset="0"/>
              </a:rPr>
              <a:t> </a:t>
            </a:r>
          </a:p>
          <a:p>
            <a:pPr marL="0" indent="0">
              <a:spcBef>
                <a:spcPct val="0"/>
              </a:spcBef>
              <a:buClrTx/>
              <a:buSzTx/>
              <a:buFontTx/>
              <a:buNone/>
            </a:pPr>
            <a:r>
              <a:rPr lang="en-US" altLang="en-US" sz="2400">
                <a:cs typeface="Times New Roman" panose="02020603050405020304" pitchFamily="18" charset="0"/>
              </a:rPr>
              <a:t>  </a:t>
            </a:r>
            <a:r>
              <a:rPr lang="en-US" altLang="en-US" sz="2400" b="1">
                <a:cs typeface="Times New Roman" panose="02020603050405020304" pitchFamily="18" charset="0"/>
              </a:rPr>
              <a:t>message </a:t>
            </a:r>
            <a:r>
              <a:rPr lang="en-US" altLang="en-US" sz="2400">
                <a:solidFill>
                  <a:srgbClr val="92D050"/>
                </a:solidFill>
                <a:cs typeface="Times New Roman" panose="02020603050405020304" pitchFamily="18" charset="0"/>
              </a:rPr>
              <a:t>+=</a:t>
            </a:r>
            <a:r>
              <a:rPr lang="en-US" altLang="en-US" sz="2400">
                <a:cs typeface="Times New Roman" panose="02020603050405020304" pitchFamily="18" charset="0"/>
              </a:rPr>
              <a:t> </a:t>
            </a:r>
            <a:r>
              <a:rPr lang="en-US" altLang="en-US" sz="2400">
                <a:solidFill>
                  <a:srgbClr val="92D050"/>
                </a:solidFill>
                <a:cs typeface="Times New Roman" panose="02020603050405020304" pitchFamily="18" charset="0"/>
              </a:rPr>
              <a:t>“and Java is fun”;</a:t>
            </a:r>
          </a:p>
          <a:p>
            <a:pPr marL="0" indent="0">
              <a:spcBef>
                <a:spcPct val="0"/>
              </a:spcBef>
              <a:buClrTx/>
              <a:buSzTx/>
              <a:buFontTx/>
              <a:buNone/>
            </a:pPr>
            <a:r>
              <a:rPr lang="en-US" altLang="en-US" sz="2400">
                <a:cs typeface="Times New Roman" panose="02020603050405020304" pitchFamily="18" charset="0"/>
              </a:rPr>
              <a:t>So, the new</a:t>
            </a:r>
            <a:r>
              <a:rPr lang="en-US" altLang="en-US" sz="2400">
                <a:solidFill>
                  <a:srgbClr val="92D050"/>
                </a:solidFill>
                <a:cs typeface="Times New Roman" panose="02020603050405020304" pitchFamily="18" charset="0"/>
              </a:rPr>
              <a:t> message </a:t>
            </a:r>
            <a:r>
              <a:rPr lang="en-US" altLang="en-US" sz="2400">
                <a:cs typeface="Times New Roman" panose="02020603050405020304" pitchFamily="18" charset="0"/>
              </a:rPr>
              <a:t>is</a:t>
            </a:r>
            <a:r>
              <a:rPr lang="en-US" altLang="en-US" sz="2400">
                <a:solidFill>
                  <a:srgbClr val="FF0000"/>
                </a:solidFill>
                <a:cs typeface="Times New Roman" panose="02020603050405020304" pitchFamily="18" charset="0"/>
              </a:rPr>
              <a:t> “Welcome to Java and Java is fun”.</a:t>
            </a:r>
          </a:p>
          <a:p>
            <a:pPr marL="0" indent="0">
              <a:spcBef>
                <a:spcPct val="0"/>
              </a:spcBef>
              <a:buClrTx/>
              <a:buSzTx/>
              <a:buFontTx/>
              <a:buNone/>
            </a:pPr>
            <a:endParaRPr lang="en-US" altLang="en-US" sz="1400">
              <a:solidFill>
                <a:srgbClr val="FF0000"/>
              </a:solidFill>
              <a:cs typeface="Times New Roman" panose="02020603050405020304" pitchFamily="18" charset="0"/>
            </a:endParaRPr>
          </a:p>
          <a:p>
            <a:pPr marL="0" indent="0">
              <a:spcBef>
                <a:spcPct val="0"/>
              </a:spcBef>
              <a:buClrTx/>
              <a:buSzTx/>
              <a:buFontTx/>
              <a:buNone/>
            </a:pPr>
            <a:r>
              <a:rPr lang="en-US" altLang="en-US" sz="1600">
                <a:latin typeface="Courier New" panose="02070309020205020404" pitchFamily="49" charset="0"/>
                <a:cs typeface="Courier New" panose="02070309020205020404" pitchFamily="49" charset="0"/>
              </a:rPr>
              <a:t> </a:t>
            </a:r>
            <a:endParaRPr lang="en-US" altLang="en-US" sz="2800">
              <a:solidFill>
                <a:srgbClr val="FF0000"/>
              </a:solidFill>
              <a:cs typeface="Times New Roman" panose="02020603050405020304" pitchFamily="18"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D374F25-5D05-462A-9F35-0486A74BE831}"/>
              </a:ext>
            </a:extLst>
          </p:cNvPr>
          <p:cNvSpPr>
            <a:spLocks noGrp="1"/>
          </p:cNvSpPr>
          <p:nvPr>
            <p:ph type="title"/>
          </p:nvPr>
        </p:nvSpPr>
        <p:spPr>
          <a:xfrm>
            <a:off x="647700" y="152400"/>
            <a:ext cx="7772400" cy="952500"/>
          </a:xfrm>
        </p:spPr>
        <p:txBody>
          <a:bodyPr/>
          <a:lstStyle/>
          <a:p>
            <a:r>
              <a:rPr lang="en-US" altLang="en-US">
                <a:cs typeface="Times New Roman" panose="02020603050405020304" pitchFamily="18" charset="0"/>
              </a:rPr>
              <a:t>String Concatenation  Cont..</a:t>
            </a:r>
            <a:endParaRPr lang="en-US" altLang="en-US"/>
          </a:p>
        </p:txBody>
      </p:sp>
      <p:sp>
        <p:nvSpPr>
          <p:cNvPr id="3" name="Content Placeholder 2">
            <a:extLst>
              <a:ext uri="{FF2B5EF4-FFF2-40B4-BE49-F238E27FC236}">
                <a16:creationId xmlns:a16="http://schemas.microsoft.com/office/drawing/2014/main" id="{A0045EC0-AEA0-4581-A5DE-9BBD5E96508A}"/>
              </a:ext>
            </a:extLst>
          </p:cNvPr>
          <p:cNvSpPr>
            <a:spLocks noGrp="1"/>
          </p:cNvSpPr>
          <p:nvPr>
            <p:ph idx="1"/>
          </p:nvPr>
        </p:nvSpPr>
        <p:spPr>
          <a:xfrm>
            <a:off x="342900" y="1181100"/>
            <a:ext cx="8496300" cy="5143500"/>
          </a:xfrm>
        </p:spPr>
        <p:txBody>
          <a:bodyPr/>
          <a:lstStyle/>
          <a:p>
            <a:pPr marL="0" indent="0">
              <a:spcBef>
                <a:spcPct val="0"/>
              </a:spcBef>
              <a:buClrTx/>
              <a:buSzTx/>
              <a:buFontTx/>
              <a:buNone/>
              <a:defRPr/>
            </a:pPr>
            <a:r>
              <a:rPr lang="en-US" sz="2400" dirty="0" err="1">
                <a:latin typeface="Courier New" pitchFamily="49" charset="0"/>
                <a:cs typeface="Courier New" pitchFamily="49" charset="0"/>
              </a:rPr>
              <a:t>System.out.println</a:t>
            </a:r>
            <a:r>
              <a:rPr lang="en-US" sz="2400" dirty="0">
                <a:latin typeface="Courier New" pitchFamily="49" charset="0"/>
                <a:cs typeface="Courier New" pitchFamily="49" charset="0"/>
              </a:rPr>
              <a:t>("The average of " + number1 + " " + number2  + " " + number3 + " is " + average);</a:t>
            </a:r>
          </a:p>
          <a:p>
            <a:pPr marL="0" indent="0">
              <a:spcBef>
                <a:spcPct val="0"/>
              </a:spcBef>
              <a:buClrTx/>
              <a:buSzTx/>
              <a:buFontTx/>
              <a:buNone/>
              <a:defRPr/>
            </a:pPr>
            <a:br>
              <a:rPr lang="en-US" dirty="0">
                <a:latin typeface="Courier New" pitchFamily="49" charset="0"/>
                <a:cs typeface="Courier New" pitchFamily="49" charset="0"/>
              </a:rPr>
            </a:br>
            <a:r>
              <a:rPr lang="en-US" sz="2800" dirty="0">
                <a:solidFill>
                  <a:srgbClr val="FFCC00"/>
                </a:solidFill>
                <a:cs typeface="Times New Roman" pitchFamily="18" charset="0"/>
              </a:rPr>
              <a:t>// String </a:t>
            </a:r>
            <a:r>
              <a:rPr lang="en-US" sz="2800" u="sng" dirty="0">
                <a:solidFill>
                  <a:srgbClr val="FFCC00"/>
                </a:solidFill>
                <a:cs typeface="Times New Roman" pitchFamily="18" charset="0"/>
              </a:rPr>
              <a:t>Chapter</a:t>
            </a:r>
            <a:r>
              <a:rPr lang="en-US" sz="2800" dirty="0">
                <a:solidFill>
                  <a:srgbClr val="FFCC00"/>
                </a:solidFill>
                <a:cs typeface="Times New Roman" pitchFamily="18" charset="0"/>
              </a:rPr>
              <a:t> is concatenated with number </a:t>
            </a:r>
            <a:r>
              <a:rPr lang="en-US" sz="2800" u="sng" dirty="0">
                <a:solidFill>
                  <a:srgbClr val="FFCC00"/>
                </a:solidFill>
                <a:cs typeface="Times New Roman" pitchFamily="18" charset="0"/>
              </a:rPr>
              <a:t>2</a:t>
            </a:r>
          </a:p>
          <a:p>
            <a:pPr marL="0" indent="0">
              <a:spcBef>
                <a:spcPct val="0"/>
              </a:spcBef>
              <a:buClrTx/>
              <a:buSzTx/>
              <a:buFontTx/>
              <a:buNone/>
              <a:defRPr/>
            </a:pPr>
            <a:r>
              <a:rPr lang="en-US" b="1" dirty="0">
                <a:solidFill>
                  <a:srgbClr val="92D050"/>
                </a:solidFill>
                <a:latin typeface="Courier New" pitchFamily="49" charset="0"/>
                <a:cs typeface="Courier New" pitchFamily="49" charset="0"/>
              </a:rPr>
              <a:t>String s = "Chapter" + 2; </a:t>
            </a:r>
          </a:p>
          <a:p>
            <a:pPr marL="0" indent="0">
              <a:spcBef>
                <a:spcPct val="0"/>
              </a:spcBef>
              <a:buClrTx/>
              <a:buSzTx/>
              <a:buFontTx/>
              <a:buNone/>
              <a:defRPr/>
            </a:pPr>
            <a:r>
              <a:rPr lang="en-US" sz="2800" dirty="0">
                <a:solidFill>
                  <a:srgbClr val="FFCC00"/>
                </a:solidFill>
                <a:cs typeface="Times New Roman" pitchFamily="18" charset="0"/>
              </a:rPr>
              <a:t>// s becomes Chapter2</a:t>
            </a:r>
            <a:r>
              <a:rPr lang="en-US" sz="2800" dirty="0">
                <a:solidFill>
                  <a:srgbClr val="FF0000"/>
                </a:solidFill>
                <a:cs typeface="Times New Roman" pitchFamily="18" charset="0"/>
              </a:rPr>
              <a:t> </a:t>
            </a:r>
          </a:p>
          <a:p>
            <a:pPr marL="0" indent="0">
              <a:spcBef>
                <a:spcPct val="0"/>
              </a:spcBef>
              <a:buClrTx/>
              <a:buSzTx/>
              <a:buFontTx/>
              <a:buNone/>
              <a:defRPr/>
            </a:pPr>
            <a:r>
              <a:rPr lang="en-US" sz="2800" dirty="0">
                <a:solidFill>
                  <a:srgbClr val="FFCC00"/>
                </a:solidFill>
                <a:cs typeface="Times New Roman" pitchFamily="18" charset="0"/>
              </a:rPr>
              <a:t>// String Supplement is concatenated with character B</a:t>
            </a:r>
          </a:p>
          <a:p>
            <a:pPr marL="0" indent="0">
              <a:spcBef>
                <a:spcPct val="0"/>
              </a:spcBef>
              <a:buClrTx/>
              <a:buSzTx/>
              <a:buFontTx/>
              <a:buNone/>
              <a:defRPr/>
            </a:pPr>
            <a:endParaRPr lang="en-US" sz="2800" dirty="0">
              <a:solidFill>
                <a:srgbClr val="FFCC00"/>
              </a:solidFill>
              <a:cs typeface="Times New Roman" pitchFamily="18" charset="0"/>
            </a:endParaRPr>
          </a:p>
          <a:p>
            <a:pPr marL="0" indent="0">
              <a:spcBef>
                <a:spcPct val="0"/>
              </a:spcBef>
              <a:buClrTx/>
              <a:buSzTx/>
              <a:buFontTx/>
              <a:buNone/>
              <a:defRPr/>
            </a:pPr>
            <a:r>
              <a:rPr lang="en-US" dirty="0">
                <a:solidFill>
                  <a:srgbClr val="92D050"/>
                </a:solidFill>
                <a:cs typeface="Times New Roman" pitchFamily="18" charset="0"/>
              </a:rPr>
              <a:t>String s1 = "Supplement" + 'B'; </a:t>
            </a:r>
          </a:p>
          <a:p>
            <a:pPr marL="0" indent="0">
              <a:spcBef>
                <a:spcPct val="0"/>
              </a:spcBef>
              <a:buClrTx/>
              <a:buSzTx/>
              <a:buFontTx/>
              <a:buNone/>
              <a:defRPr/>
            </a:pPr>
            <a:r>
              <a:rPr lang="en-US" sz="2800" dirty="0">
                <a:solidFill>
                  <a:srgbClr val="FFCC00"/>
                </a:solidFill>
                <a:cs typeface="Times New Roman" pitchFamily="18" charset="0"/>
              </a:rPr>
              <a:t>// s1 becomes </a:t>
            </a:r>
            <a:r>
              <a:rPr lang="en-US" sz="2800" dirty="0" err="1">
                <a:solidFill>
                  <a:srgbClr val="FFCC00"/>
                </a:solidFill>
                <a:cs typeface="Times New Roman" pitchFamily="18" charset="0"/>
              </a:rPr>
              <a:t>SupplementB</a:t>
            </a:r>
            <a:endParaRPr lang="en-US" sz="2800" dirty="0">
              <a:solidFill>
                <a:srgbClr val="FFCC00"/>
              </a:solidFill>
              <a:cs typeface="Times New Roman" pitchFamily="18" charset="0"/>
            </a:endParaRPr>
          </a:p>
          <a:p>
            <a:pPr>
              <a:defRPr/>
            </a:pPr>
            <a:endParaRPr lang="en-US" dirty="0"/>
          </a:p>
        </p:txBody>
      </p:sp>
      <p:sp>
        <p:nvSpPr>
          <p:cNvPr id="63492" name="Slide Number Placeholder 3">
            <a:extLst>
              <a:ext uri="{FF2B5EF4-FFF2-40B4-BE49-F238E27FC236}">
                <a16:creationId xmlns:a16="http://schemas.microsoft.com/office/drawing/2014/main" id="{BE569760-15B9-4CD5-B877-E40D99A8DE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8FD081E-AF14-43CB-9AD4-392B7927CCD6}" type="slidenum">
              <a:rPr lang="en-US" altLang="en-US" sz="1400"/>
              <a:pPr/>
              <a:t>57</a:t>
            </a:fld>
            <a:endParaRPr lang="en-US" alt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30E45333-0533-4144-9FC9-3F5427118C9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672011D-17A6-4233-A819-21D0624AF0E8}" type="slidenum">
              <a:rPr lang="en-US" altLang="en-US" sz="1400"/>
              <a:pPr/>
              <a:t>58</a:t>
            </a:fld>
            <a:endParaRPr lang="en-US" altLang="en-US" sz="1400"/>
          </a:p>
        </p:txBody>
      </p:sp>
      <p:sp>
        <p:nvSpPr>
          <p:cNvPr id="64515" name="Rectangle 2">
            <a:extLst>
              <a:ext uri="{FF2B5EF4-FFF2-40B4-BE49-F238E27FC236}">
                <a16:creationId xmlns:a16="http://schemas.microsoft.com/office/drawing/2014/main" id="{BE48A457-8224-4C0F-A40C-6BF6025D4015}"/>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64516" name="Rectangle 3">
            <a:extLst>
              <a:ext uri="{FF2B5EF4-FFF2-40B4-BE49-F238E27FC236}">
                <a16:creationId xmlns:a16="http://schemas.microsoft.com/office/drawing/2014/main" id="{BBFF997B-8A0B-4908-AD46-820886380EA9}"/>
              </a:ext>
            </a:extLst>
          </p:cNvPr>
          <p:cNvSpPr>
            <a:spLocks noGrp="1" noChangeArrowheads="1"/>
          </p:cNvSpPr>
          <p:nvPr>
            <p:ph type="body" idx="1"/>
          </p:nvPr>
        </p:nvSpPr>
        <p:spPr>
          <a:xfrm>
            <a:off x="457200" y="1981200"/>
            <a:ext cx="8343900" cy="3529013"/>
          </a:xfrm>
          <a:noFill/>
        </p:spPr>
        <p:txBody>
          <a:bodyPr/>
          <a:lstStyle/>
          <a:p>
            <a:pPr algn="just"/>
            <a:r>
              <a:rPr lang="en-US" altLang="en-US" sz="3600"/>
              <a:t>Appropriate Comments </a:t>
            </a:r>
            <a:r>
              <a:rPr lang="en-US" altLang="en-US" sz="3600">
                <a:solidFill>
                  <a:srgbClr val="FFC000"/>
                </a:solidFill>
              </a:rPr>
              <a:t>//comments</a:t>
            </a:r>
          </a:p>
          <a:p>
            <a:pPr algn="just"/>
            <a:r>
              <a:rPr lang="en-US" altLang="en-US" sz="3600"/>
              <a:t>Naming Conventions</a:t>
            </a:r>
          </a:p>
          <a:p>
            <a:pPr algn="just"/>
            <a:r>
              <a:rPr lang="en-US" altLang="en-US" sz="3600"/>
              <a:t>Proper Indentation and Spacing Lines</a:t>
            </a:r>
          </a:p>
          <a:p>
            <a:pPr algn="just"/>
            <a:r>
              <a:rPr lang="en-US" altLang="en-US" sz="3600"/>
              <a:t>Block Styles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98EB4A0E-492E-42AF-8849-9C09F79B98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F7D4996-FAED-4CF7-8C18-6E10C7EC7F57}" type="slidenum">
              <a:rPr lang="en-US" altLang="en-US" sz="1400"/>
              <a:pPr/>
              <a:t>59</a:t>
            </a:fld>
            <a:endParaRPr lang="en-US" altLang="en-US" sz="1400"/>
          </a:p>
        </p:txBody>
      </p:sp>
      <p:sp>
        <p:nvSpPr>
          <p:cNvPr id="65539" name="Rectangle 2">
            <a:extLst>
              <a:ext uri="{FF2B5EF4-FFF2-40B4-BE49-F238E27FC236}">
                <a16:creationId xmlns:a16="http://schemas.microsoft.com/office/drawing/2014/main" id="{92ADFE7B-576F-40D0-8471-B7FCDEDA8736}"/>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65540" name="Rectangle 3">
            <a:extLst>
              <a:ext uri="{FF2B5EF4-FFF2-40B4-BE49-F238E27FC236}">
                <a16:creationId xmlns:a16="http://schemas.microsoft.com/office/drawing/2014/main" id="{16CCDC8D-E866-4759-B625-B38F83F304F3}"/>
              </a:ext>
            </a:extLst>
          </p:cNvPr>
          <p:cNvSpPr>
            <a:spLocks noGrp="1" noChangeArrowheads="1"/>
          </p:cNvSpPr>
          <p:nvPr>
            <p:ph type="body" idx="1"/>
          </p:nvPr>
        </p:nvSpPr>
        <p:spPr>
          <a:xfrm>
            <a:off x="228600" y="1333500"/>
            <a:ext cx="8534400" cy="41529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include the following: </a:t>
            </a:r>
          </a:p>
          <a:p>
            <a:pPr marL="0" indent="0" algn="just">
              <a:lnSpc>
                <a:spcPct val="90000"/>
              </a:lnSpc>
              <a:buFont typeface="Monotype Sorts" pitchFamily="2" charset="2"/>
              <a:buNone/>
            </a:pPr>
            <a:endParaRPr lang="en-US" altLang="en-US" sz="1100">
              <a:cs typeface="Times New Roman" panose="02020603050405020304" pitchFamily="18" charset="0"/>
            </a:endParaRPr>
          </a:p>
          <a:p>
            <a:pPr marL="0" indent="0">
              <a:lnSpc>
                <a:spcPct val="90000"/>
              </a:lnSpc>
              <a:buFont typeface="Arial" panose="020B0604020202020204" pitchFamily="34" charset="0"/>
              <a:buChar char="•"/>
            </a:pPr>
            <a:r>
              <a:rPr lang="en-US" altLang="en-US">
                <a:cs typeface="Times New Roman" panose="02020603050405020304" pitchFamily="18" charset="0"/>
              </a:rPr>
              <a:t> your name, </a:t>
            </a:r>
          </a:p>
          <a:p>
            <a:pPr marL="0" indent="0">
              <a:lnSpc>
                <a:spcPct val="90000"/>
              </a:lnSpc>
              <a:buFont typeface="Arial" panose="020B0604020202020204" pitchFamily="34" charset="0"/>
              <a:buChar char="•"/>
            </a:pPr>
            <a:r>
              <a:rPr lang="en-US" altLang="en-US">
                <a:cs typeface="Times New Roman" panose="02020603050405020304" pitchFamily="18" charset="0"/>
              </a:rPr>
              <a:t> class section, instructor, </a:t>
            </a:r>
          </a:p>
          <a:p>
            <a:pPr marL="0" indent="0">
              <a:lnSpc>
                <a:spcPct val="90000"/>
              </a:lnSpc>
              <a:buFont typeface="Arial" panose="020B0604020202020204" pitchFamily="34" charset="0"/>
              <a:buChar char="•"/>
            </a:pPr>
            <a:r>
              <a:rPr lang="en-US" altLang="en-US">
                <a:cs typeface="Times New Roman" panose="02020603050405020304" pitchFamily="18" charset="0"/>
              </a:rPr>
              <a:t> program date </a:t>
            </a:r>
          </a:p>
          <a:p>
            <a:pPr marL="0" indent="0">
              <a:lnSpc>
                <a:spcPct val="90000"/>
              </a:lnSpc>
              <a:buFont typeface="Arial" panose="020B0604020202020204" pitchFamily="34" charset="0"/>
              <a:buChar char="•"/>
            </a:pPr>
            <a:r>
              <a:rPr lang="en-US" altLang="en-US">
                <a:cs typeface="Times New Roman" panose="02020603050405020304" pitchFamily="18" charset="0"/>
              </a:rPr>
              <a:t> and a brief description at the beginning of the program.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E7D2BB24-16F8-44F8-8CB4-A6B46ED6D1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86375BF-B28C-4F1D-8E11-86667E55399C}" type="slidenum">
              <a:rPr lang="en-US" altLang="en-US" sz="1400"/>
              <a:pPr/>
              <a:t>6</a:t>
            </a:fld>
            <a:endParaRPr lang="en-US" altLang="en-US" sz="1400"/>
          </a:p>
        </p:txBody>
      </p:sp>
      <p:sp>
        <p:nvSpPr>
          <p:cNvPr id="23555" name="Rectangle 2">
            <a:extLst>
              <a:ext uri="{FF2B5EF4-FFF2-40B4-BE49-F238E27FC236}">
                <a16:creationId xmlns:a16="http://schemas.microsoft.com/office/drawing/2014/main" id="{DDBB8151-0354-4BB3-8960-2F9CB5103311}"/>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3556" name="Rectangle 3">
            <a:extLst>
              <a:ext uri="{FF2B5EF4-FFF2-40B4-BE49-F238E27FC236}">
                <a16:creationId xmlns:a16="http://schemas.microsoft.com/office/drawing/2014/main" id="{8D3885A7-89D9-4BC3-A7C7-DB54531235AA}"/>
              </a:ext>
            </a:extLst>
          </p:cNvPr>
          <p:cNvSpPr>
            <a:spLocks noChangeArrowheads="1"/>
          </p:cNvSpPr>
          <p:nvPr>
            <p:ph type="body" idx="1"/>
          </p:nvPr>
        </p:nvSpPr>
        <p:spPr>
          <a:xfrm>
            <a:off x="152400" y="1066800"/>
            <a:ext cx="5562600" cy="5181600"/>
          </a:xfrm>
          <a:solidFill>
            <a:schemeClr val="tx1"/>
          </a:solidFill>
        </p:spPr>
        <p:txBody>
          <a:bodyPr/>
          <a:lstStyle/>
          <a:p>
            <a:pPr>
              <a:lnSpc>
                <a:spcPct val="80000"/>
              </a:lnSpc>
              <a:buFont typeface="Monotype Sorts" pitchFamily="2" charset="2"/>
              <a:buNone/>
            </a:pPr>
            <a:r>
              <a:rPr lang="en-US" altLang="en-US" sz="1800">
                <a:solidFill>
                  <a:schemeClr val="bg2"/>
                </a:solidFill>
              </a:rPr>
              <a:t>public class ComputeArea {</a:t>
            </a:r>
          </a:p>
          <a:p>
            <a:pPr>
              <a:lnSpc>
                <a:spcPct val="80000"/>
              </a:lnSpc>
              <a:buFont typeface="Monotype Sorts" pitchFamily="2" charset="2"/>
              <a:buNone/>
            </a:pPr>
            <a:r>
              <a:rPr lang="en-US" altLang="en-US" sz="1800">
                <a:solidFill>
                  <a:schemeClr val="bg2"/>
                </a:solidFill>
              </a:rPr>
              <a:t>  </a:t>
            </a:r>
            <a:r>
              <a:rPr lang="en-US" altLang="en-US" sz="1800" b="1">
                <a:solidFill>
                  <a:schemeClr val="bg2"/>
                </a:solidFill>
              </a:rPr>
              <a:t>/** Main method */</a:t>
            </a:r>
          </a:p>
          <a:p>
            <a:pPr>
              <a:lnSpc>
                <a:spcPct val="80000"/>
              </a:lnSpc>
              <a:buFont typeface="Monotype Sorts" pitchFamily="2" charset="2"/>
              <a:buNone/>
            </a:pPr>
            <a:r>
              <a:rPr lang="en-US" altLang="en-US" sz="1800">
                <a:solidFill>
                  <a:schemeClr val="bg2"/>
                </a:solidFill>
              </a:rPr>
              <a:t>  public static void main(String[] args) {</a:t>
            </a:r>
          </a:p>
          <a:p>
            <a:pPr>
              <a:lnSpc>
                <a:spcPct val="80000"/>
              </a:lnSpc>
              <a:buFont typeface="Monotype Sorts" pitchFamily="2" charset="2"/>
              <a:buNone/>
            </a:pPr>
            <a:r>
              <a:rPr lang="en-US" altLang="en-US" sz="1800">
                <a:solidFill>
                  <a:schemeClr val="bg2"/>
                </a:solidFill>
              </a:rPr>
              <a:t>    double radius;</a:t>
            </a:r>
          </a:p>
          <a:p>
            <a:pPr>
              <a:lnSpc>
                <a:spcPct val="80000"/>
              </a:lnSpc>
              <a:buFont typeface="Monotype Sorts" pitchFamily="2" charset="2"/>
              <a:buNone/>
            </a:pPr>
            <a:r>
              <a:rPr lang="en-US" altLang="en-US" sz="1800">
                <a:solidFill>
                  <a:schemeClr val="bg2"/>
                </a:solidFill>
              </a:rPr>
              <a:t>    double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Assign a radius</a:t>
            </a:r>
          </a:p>
          <a:p>
            <a:pPr>
              <a:lnSpc>
                <a:spcPct val="80000"/>
              </a:lnSpc>
              <a:buFont typeface="Monotype Sorts" pitchFamily="2" charset="2"/>
              <a:buNone/>
            </a:pPr>
            <a:r>
              <a:rPr lang="en-US" altLang="en-US" sz="1800">
                <a:solidFill>
                  <a:schemeClr val="bg2"/>
                </a:solidFill>
              </a:rPr>
              <a:t>    radius = 20;</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b="1">
                <a:solidFill>
                  <a:schemeClr val="bg2"/>
                </a:solidFill>
              </a:rPr>
              <a:t>    // Compute area</a:t>
            </a:r>
          </a:p>
          <a:p>
            <a:pPr>
              <a:lnSpc>
                <a:spcPct val="80000"/>
              </a:lnSpc>
              <a:buFont typeface="Monotype Sorts" pitchFamily="2" charset="2"/>
              <a:buNone/>
            </a:pPr>
            <a:r>
              <a:rPr lang="en-US" altLang="en-US" sz="1800">
                <a:solidFill>
                  <a:schemeClr val="bg2"/>
                </a:solidFill>
              </a:rPr>
              <a:t>    area = radius * radius * 3.14159;</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b="1">
                <a:solidFill>
                  <a:schemeClr val="bg2"/>
                </a:solidFill>
              </a:rPr>
              <a:t>    // Display results</a:t>
            </a:r>
          </a:p>
          <a:p>
            <a:pPr>
              <a:lnSpc>
                <a:spcPct val="80000"/>
              </a:lnSpc>
              <a:buFont typeface="Monotype Sorts" pitchFamily="2" charset="2"/>
              <a:buNone/>
            </a:pPr>
            <a:r>
              <a:rPr lang="en-US" altLang="en-US" sz="1800">
                <a:solidFill>
                  <a:schemeClr val="bg2"/>
                </a:solidFill>
              </a:rPr>
              <a:t>    System.out.println("The area for the circle of radius " +</a:t>
            </a:r>
          </a:p>
          <a:p>
            <a:pPr>
              <a:lnSpc>
                <a:spcPct val="80000"/>
              </a:lnSpc>
              <a:buFont typeface="Monotype Sorts" pitchFamily="2" charset="2"/>
              <a:buNone/>
            </a:pPr>
            <a:r>
              <a:rPr lang="en-US" altLang="en-US" sz="1800">
                <a:solidFill>
                  <a:schemeClr val="bg2"/>
                </a:solidFill>
              </a:rPr>
              <a:t>      radius + " is " +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a:t>
            </a:r>
          </a:p>
        </p:txBody>
      </p:sp>
      <p:sp>
        <p:nvSpPr>
          <p:cNvPr id="23557" name="Rectangle 8">
            <a:extLst>
              <a:ext uri="{FF2B5EF4-FFF2-40B4-BE49-F238E27FC236}">
                <a16:creationId xmlns:a16="http://schemas.microsoft.com/office/drawing/2014/main" id="{4A1A15D5-4660-4A68-80E2-D139D457296D}"/>
              </a:ext>
            </a:extLst>
          </p:cNvPr>
          <p:cNvSpPr>
            <a:spLocks noChangeArrowheads="1"/>
          </p:cNvSpPr>
          <p:nvPr/>
        </p:nvSpPr>
        <p:spPr bwMode="auto">
          <a:xfrm>
            <a:off x="6837363" y="1854200"/>
            <a:ext cx="1524000"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accent2"/>
                </a:solidFill>
              </a:rPr>
              <a:t>no value</a:t>
            </a:r>
          </a:p>
        </p:txBody>
      </p:sp>
      <p:sp>
        <p:nvSpPr>
          <p:cNvPr id="23558" name="Text Box 9">
            <a:extLst>
              <a:ext uri="{FF2B5EF4-FFF2-40B4-BE49-F238E27FC236}">
                <a16:creationId xmlns:a16="http://schemas.microsoft.com/office/drawing/2014/main" id="{ACF16F49-AF6C-4EB3-B103-E4D8FAD42F2A}"/>
              </a:ext>
            </a:extLst>
          </p:cNvPr>
          <p:cNvSpPr txBox="1">
            <a:spLocks noChangeArrowheads="1"/>
          </p:cNvSpPr>
          <p:nvPr/>
        </p:nvSpPr>
        <p:spPr bwMode="auto">
          <a:xfrm>
            <a:off x="6019800" y="1828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radius</a:t>
            </a:r>
          </a:p>
        </p:txBody>
      </p:sp>
      <p:sp>
        <p:nvSpPr>
          <p:cNvPr id="23559" name="Rectangle 10">
            <a:extLst>
              <a:ext uri="{FF2B5EF4-FFF2-40B4-BE49-F238E27FC236}">
                <a16:creationId xmlns:a16="http://schemas.microsoft.com/office/drawing/2014/main" id="{EE96AB3C-7237-4D3E-8E60-3DD54C94B660}"/>
              </a:ext>
            </a:extLst>
          </p:cNvPr>
          <p:cNvSpPr>
            <a:spLocks noChangeArrowheads="1"/>
          </p:cNvSpPr>
          <p:nvPr/>
        </p:nvSpPr>
        <p:spPr bwMode="auto">
          <a:xfrm>
            <a:off x="457200" y="1905000"/>
            <a:ext cx="5105400" cy="2952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186380" name="AutoShape 12">
            <a:extLst>
              <a:ext uri="{FF2B5EF4-FFF2-40B4-BE49-F238E27FC236}">
                <a16:creationId xmlns:a16="http://schemas.microsoft.com/office/drawing/2014/main" id="{0B6B4CE8-ED39-4ABF-8E95-EBAF9D2DCE1A}"/>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t>allocate memory for radius</a:t>
            </a:r>
          </a:p>
        </p:txBody>
      </p:sp>
      <p:sp>
        <p:nvSpPr>
          <p:cNvPr id="23561" name="Rectangle 13">
            <a:extLst>
              <a:ext uri="{FF2B5EF4-FFF2-40B4-BE49-F238E27FC236}">
                <a16:creationId xmlns:a16="http://schemas.microsoft.com/office/drawing/2014/main" id="{1010025B-3715-4973-B35F-140A66573E0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3562" name="TextBox 9">
            <a:extLst>
              <a:ext uri="{FF2B5EF4-FFF2-40B4-BE49-F238E27FC236}">
                <a16:creationId xmlns:a16="http://schemas.microsoft.com/office/drawing/2014/main" id="{ED87515B-9647-46EE-BD8A-F800B5F81E35}"/>
              </a:ext>
            </a:extLst>
          </p:cNvPr>
          <p:cNvSpPr txBox="1">
            <a:spLocks noChangeArrowheads="1"/>
          </p:cNvSpPr>
          <p:nvPr/>
        </p:nvSpPr>
        <p:spPr bwMode="auto">
          <a:xfrm>
            <a:off x="6057900" y="2552700"/>
            <a:ext cx="2857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b="1" i="1">
                <a:solidFill>
                  <a:srgbClr val="92D050"/>
                </a:solidFill>
              </a:rPr>
              <a:t>Note</a:t>
            </a:r>
            <a:r>
              <a:rPr lang="en-US" altLang="en-US"/>
              <a:t>: the plus sign </a:t>
            </a:r>
            <a:r>
              <a:rPr lang="en-US" altLang="en-US" b="1">
                <a:solidFill>
                  <a:srgbClr val="92D050"/>
                </a:solidFill>
              </a:rPr>
              <a:t>(+)</a:t>
            </a:r>
            <a:r>
              <a:rPr lang="en-US" altLang="en-US"/>
              <a:t> in the program allows string to link or continues into a larger strings, which it can display in the output.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CA841053-5D4F-488B-909A-E5C6454D59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EAE500A-BCB0-48D5-8A06-647BAA6CBFB5}" type="slidenum">
              <a:rPr lang="en-US" altLang="en-US" sz="1400"/>
              <a:pPr/>
              <a:t>60</a:t>
            </a:fld>
            <a:endParaRPr lang="en-US" altLang="en-US" sz="1400"/>
          </a:p>
        </p:txBody>
      </p:sp>
      <p:sp>
        <p:nvSpPr>
          <p:cNvPr id="66563" name="Rectangle 2">
            <a:extLst>
              <a:ext uri="{FF2B5EF4-FFF2-40B4-BE49-F238E27FC236}">
                <a16:creationId xmlns:a16="http://schemas.microsoft.com/office/drawing/2014/main" id="{4180CBB2-45BE-4B92-BEDE-5E64FED82D5D}"/>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66564" name="Rectangle 3">
            <a:extLst>
              <a:ext uri="{FF2B5EF4-FFF2-40B4-BE49-F238E27FC236}">
                <a16:creationId xmlns:a16="http://schemas.microsoft.com/office/drawing/2014/main" id="{D46969A2-D3EA-4CAA-8B71-42DE327DC19A}"/>
              </a:ext>
            </a:extLst>
          </p:cNvPr>
          <p:cNvSpPr>
            <a:spLocks noGrp="1" noChangeArrowheads="1"/>
          </p:cNvSpPr>
          <p:nvPr>
            <p:ph type="body" idx="1"/>
          </p:nvPr>
        </p:nvSpPr>
        <p:spPr>
          <a:xfrm>
            <a:off x="381000" y="1371600"/>
            <a:ext cx="8229600" cy="4495800"/>
          </a:xfrm>
          <a:noFill/>
        </p:spPr>
        <p:txBody>
          <a:bodyPr/>
          <a:lstStyle/>
          <a:p>
            <a:pPr algn="just"/>
            <a:r>
              <a:rPr lang="en-US" altLang="en-US"/>
              <a:t>Choose meaningful and descriptive names.</a:t>
            </a:r>
          </a:p>
          <a:p>
            <a:pPr algn="just"/>
            <a:r>
              <a:rPr lang="en-US" altLang="en-US"/>
              <a:t>Variables and method names:  </a:t>
            </a:r>
          </a:p>
          <a:p>
            <a:pPr lvl="1"/>
            <a:r>
              <a:rPr lang="en-US" altLang="en-US"/>
              <a:t>Use lowercase. If the name consists of several words, concatenate all in one, </a:t>
            </a:r>
            <a:r>
              <a:rPr lang="en-US" altLang="en-US" u="sng"/>
              <a:t>use lowercase for the first word</a:t>
            </a:r>
            <a:r>
              <a:rPr lang="en-US" altLang="en-US"/>
              <a:t>, and </a:t>
            </a:r>
            <a:r>
              <a:rPr lang="en-US" altLang="en-US" u="sng"/>
              <a:t>capitalize the first letter of each subsequent word in the name</a:t>
            </a:r>
            <a:r>
              <a:rPr lang="en-US" altLang="en-US"/>
              <a:t>. </a:t>
            </a:r>
          </a:p>
          <a:p>
            <a:pPr lvl="1"/>
            <a:r>
              <a:rPr lang="en-US" altLang="en-US"/>
              <a:t>For example, the variables </a:t>
            </a:r>
            <a:r>
              <a:rPr lang="en-US" altLang="en-US" sz="2600">
                <a:latin typeface="Courier New" panose="02070309020205020404" pitchFamily="49" charset="0"/>
              </a:rPr>
              <a:t>radius</a:t>
            </a:r>
            <a:r>
              <a:rPr lang="en-US" altLang="en-US"/>
              <a:t> and </a:t>
            </a:r>
            <a:r>
              <a:rPr lang="en-US" altLang="en-US" sz="2600">
                <a:latin typeface="Courier New" panose="02070309020205020404" pitchFamily="49" charset="0"/>
              </a:rPr>
              <a:t>area</a:t>
            </a:r>
            <a:r>
              <a:rPr lang="en-US" altLang="en-US"/>
              <a:t>, and the method </a:t>
            </a:r>
            <a:r>
              <a:rPr lang="en-US" altLang="en-US" sz="2600" b="1">
                <a:latin typeface="Courier New" panose="02070309020205020404" pitchFamily="49" charset="0"/>
              </a:rPr>
              <a:t>computeArea</a:t>
            </a:r>
            <a:r>
              <a:rPr lang="en-US" altLang="en-US"/>
              <a:t>.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3D2E653D-07BA-4A50-92D7-9B058CA8B0D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4BEB77C-DF81-450F-8BAC-E0B3F69220D3}" type="slidenum">
              <a:rPr lang="en-US" altLang="en-US" sz="1400"/>
              <a:pPr/>
              <a:t>61</a:t>
            </a:fld>
            <a:endParaRPr lang="en-US" altLang="en-US" sz="1400"/>
          </a:p>
        </p:txBody>
      </p:sp>
      <p:sp>
        <p:nvSpPr>
          <p:cNvPr id="67587" name="Rectangle 2">
            <a:extLst>
              <a:ext uri="{FF2B5EF4-FFF2-40B4-BE49-F238E27FC236}">
                <a16:creationId xmlns:a16="http://schemas.microsoft.com/office/drawing/2014/main" id="{50BF4F5E-B83C-4DEE-B050-D549F1317969}"/>
              </a:ext>
            </a:extLst>
          </p:cNvPr>
          <p:cNvSpPr>
            <a:spLocks noGrp="1" noChangeArrowheads="1"/>
          </p:cNvSpPr>
          <p:nvPr>
            <p:ph type="title"/>
          </p:nvPr>
        </p:nvSpPr>
        <p:spPr>
          <a:xfrm>
            <a:off x="685800" y="0"/>
            <a:ext cx="7772400" cy="1428750"/>
          </a:xfrm>
          <a:noFill/>
        </p:spPr>
        <p:txBody>
          <a:bodyPr/>
          <a:lstStyle/>
          <a:p>
            <a:r>
              <a:rPr lang="en-US" altLang="en-US" sz="4000"/>
              <a:t>Naming Conventions, cont.</a:t>
            </a:r>
            <a:endParaRPr lang="en-US" altLang="en-US"/>
          </a:p>
        </p:txBody>
      </p:sp>
      <p:sp>
        <p:nvSpPr>
          <p:cNvPr id="67588" name="Rectangle 3">
            <a:extLst>
              <a:ext uri="{FF2B5EF4-FFF2-40B4-BE49-F238E27FC236}">
                <a16:creationId xmlns:a16="http://schemas.microsoft.com/office/drawing/2014/main" id="{03DA7F89-B901-46CC-AC3E-40719218764E}"/>
              </a:ext>
            </a:extLst>
          </p:cNvPr>
          <p:cNvSpPr>
            <a:spLocks noGrp="1" noChangeArrowheads="1"/>
          </p:cNvSpPr>
          <p:nvPr>
            <p:ph type="body" idx="1"/>
          </p:nvPr>
        </p:nvSpPr>
        <p:spPr>
          <a:xfrm>
            <a:off x="685800" y="1371600"/>
            <a:ext cx="6172200" cy="4114800"/>
          </a:xfrm>
          <a:noFill/>
        </p:spPr>
        <p:txBody>
          <a:bodyPr/>
          <a:lstStyle/>
          <a:p>
            <a:pPr algn="just">
              <a:lnSpc>
                <a:spcPct val="90000"/>
              </a:lnSpc>
            </a:pPr>
            <a:r>
              <a:rPr lang="en-US" altLang="en-US" sz="2800"/>
              <a:t>Class names:</a:t>
            </a:r>
            <a:r>
              <a:rPr lang="en-US" altLang="en-US" sz="2800">
                <a:latin typeface="Book Antiqua" panose="02040602050305030304" pitchFamily="18" charset="0"/>
              </a:rPr>
              <a:t> </a:t>
            </a:r>
          </a:p>
          <a:p>
            <a:pPr lvl="1">
              <a:lnSpc>
                <a:spcPct val="90000"/>
              </a:lnSpc>
            </a:pPr>
            <a:r>
              <a:rPr lang="en-US" altLang="en-US" sz="2400" b="1"/>
              <a:t>Capitalize</a:t>
            </a:r>
            <a:r>
              <a:rPr lang="en-US" altLang="en-US" sz="2400"/>
              <a:t> the first letter of each word in the name.  For example, the </a:t>
            </a:r>
            <a:r>
              <a:rPr lang="en-US" altLang="en-US" sz="2400" b="1">
                <a:solidFill>
                  <a:srgbClr val="FF0000"/>
                </a:solidFill>
              </a:rPr>
              <a:t>class name </a:t>
            </a:r>
            <a:r>
              <a:rPr lang="en-US" altLang="en-US" sz="2200" b="1">
                <a:latin typeface="Courier New" panose="02070309020205020404" pitchFamily="49" charset="0"/>
              </a:rPr>
              <a:t>ComputeArea</a:t>
            </a:r>
            <a:r>
              <a:rPr lang="en-US" altLang="en-US" sz="2400"/>
              <a:t>.</a:t>
            </a:r>
            <a:endParaRPr lang="en-US" altLang="en-US" sz="2400">
              <a:latin typeface="Book Antiqua" panose="02040602050305030304" pitchFamily="18" charset="0"/>
            </a:endParaRPr>
          </a:p>
          <a:p>
            <a:pPr algn="just">
              <a:lnSpc>
                <a:spcPct val="90000"/>
              </a:lnSpc>
            </a:pPr>
            <a:endParaRPr lang="en-US" altLang="en-US" sz="2800">
              <a:latin typeface="Book Antiqua" panose="02040602050305030304" pitchFamily="18" charset="0"/>
            </a:endParaRPr>
          </a:p>
          <a:p>
            <a:pPr algn="just">
              <a:lnSpc>
                <a:spcPct val="90000"/>
              </a:lnSpc>
              <a:spcBef>
                <a:spcPct val="0"/>
              </a:spcBef>
            </a:pPr>
            <a:r>
              <a:rPr lang="en-US" altLang="en-US" sz="2800"/>
              <a:t>Constants: </a:t>
            </a:r>
          </a:p>
          <a:p>
            <a:pPr lvl="1">
              <a:lnSpc>
                <a:spcPct val="90000"/>
              </a:lnSpc>
            </a:pPr>
            <a:r>
              <a:rPr lang="en-US" altLang="en-US" sz="2400"/>
              <a:t>Capitalize all letters in </a:t>
            </a:r>
            <a:r>
              <a:rPr lang="en-US" altLang="en-US" sz="2400">
                <a:solidFill>
                  <a:srgbClr val="FF0000"/>
                </a:solidFill>
              </a:rPr>
              <a:t>constants</a:t>
            </a:r>
            <a:r>
              <a:rPr lang="en-US" altLang="en-US" sz="2400"/>
              <a:t>, and use underscores to connect words.  For example, the constant </a:t>
            </a:r>
            <a:r>
              <a:rPr lang="en-US" altLang="en-US" sz="2200">
                <a:latin typeface="Courier New" panose="02070309020205020404" pitchFamily="49" charset="0"/>
              </a:rPr>
              <a:t>PI and </a:t>
            </a:r>
            <a:r>
              <a:rPr lang="en-US" altLang="en-US" sz="2400" b="1"/>
              <a:t>MAX_VALUE</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1274375A-9963-409C-A264-55791D0F07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B6DC779-772C-4D09-8CB0-0C4B00283EFB}" type="slidenum">
              <a:rPr lang="en-US" altLang="en-US" sz="1400"/>
              <a:pPr/>
              <a:t>62</a:t>
            </a:fld>
            <a:endParaRPr lang="en-US" altLang="en-US" sz="1400"/>
          </a:p>
        </p:txBody>
      </p:sp>
      <p:sp>
        <p:nvSpPr>
          <p:cNvPr id="68611" name="Rectangle 2">
            <a:extLst>
              <a:ext uri="{FF2B5EF4-FFF2-40B4-BE49-F238E27FC236}">
                <a16:creationId xmlns:a16="http://schemas.microsoft.com/office/drawing/2014/main" id="{ACC974F2-39A2-4CED-B664-BCD382BD83C3}"/>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68612" name="Rectangle 3">
            <a:extLst>
              <a:ext uri="{FF2B5EF4-FFF2-40B4-BE49-F238E27FC236}">
                <a16:creationId xmlns:a16="http://schemas.microsoft.com/office/drawing/2014/main" id="{98FBF176-CE1A-4705-B441-CA15133932EE}"/>
              </a:ext>
            </a:extLst>
          </p:cNvPr>
          <p:cNvSpPr>
            <a:spLocks noGrp="1" noChangeArrowheads="1"/>
          </p:cNvSpPr>
          <p:nvPr>
            <p:ph type="body" idx="1"/>
          </p:nvPr>
        </p:nvSpPr>
        <p:spPr>
          <a:xfrm>
            <a:off x="685800" y="1371600"/>
            <a:ext cx="7924800" cy="4114800"/>
          </a:xfrm>
          <a:noFill/>
        </p:spPr>
        <p:txBody>
          <a:bodyPr/>
          <a:lstStyle/>
          <a:p>
            <a:pPr algn="just"/>
            <a:r>
              <a:rPr lang="en-US" altLang="en-US"/>
              <a:t>Indentation</a:t>
            </a:r>
            <a:endParaRPr lang="en-US" altLang="en-US">
              <a:latin typeface="Book Antiqua" panose="02040602050305030304" pitchFamily="18" charset="0"/>
            </a:endParaRPr>
          </a:p>
          <a:p>
            <a:pPr lvl="1"/>
            <a:r>
              <a:rPr lang="en-US" altLang="en-US"/>
              <a:t>Indent two spaces.</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a:extLst>
              <a:ext uri="{FF2B5EF4-FFF2-40B4-BE49-F238E27FC236}">
                <a16:creationId xmlns:a16="http://schemas.microsoft.com/office/drawing/2014/main" id="{E55E525E-19F7-4709-95D2-DBFE479DF0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3AD11A1-3418-4664-B074-E2E19A805E68}" type="slidenum">
              <a:rPr lang="en-US" altLang="en-US" sz="1400"/>
              <a:pPr/>
              <a:t>63</a:t>
            </a:fld>
            <a:endParaRPr lang="en-US" altLang="en-US" sz="1400"/>
          </a:p>
        </p:txBody>
      </p:sp>
      <p:sp>
        <p:nvSpPr>
          <p:cNvPr id="13316" name="Rectangle 2">
            <a:extLst>
              <a:ext uri="{FF2B5EF4-FFF2-40B4-BE49-F238E27FC236}">
                <a16:creationId xmlns:a16="http://schemas.microsoft.com/office/drawing/2014/main" id="{674FC5C8-0B9A-4C5C-B09E-5356C9A00CDB}"/>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13317" name="Rectangle 3">
            <a:extLst>
              <a:ext uri="{FF2B5EF4-FFF2-40B4-BE49-F238E27FC236}">
                <a16:creationId xmlns:a16="http://schemas.microsoft.com/office/drawing/2014/main" id="{EE85F27E-B775-467B-B56C-C775B87F9F3F}"/>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13318" name="Rectangle 5">
            <a:extLst>
              <a:ext uri="{FF2B5EF4-FFF2-40B4-BE49-F238E27FC236}">
                <a16:creationId xmlns:a16="http://schemas.microsoft.com/office/drawing/2014/main" id="{0DB1243C-ADF4-4B21-A8A9-70660857E9FD}"/>
              </a:ext>
            </a:extLst>
          </p:cNvPr>
          <p:cNvSpPr>
            <a:spLocks noChangeArrowheads="1"/>
          </p:cNvSpPr>
          <p:nvPr/>
        </p:nvSpPr>
        <p:spPr bwMode="auto">
          <a:xfrm>
            <a:off x="0" y="23622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800" u="sng">
                <a:latin typeface="Courier" charset="0"/>
                <a:cs typeface="Times New Roman" panose="02020603050405020304" pitchFamily="18" charset="0"/>
              </a:rPr>
              <a:t> </a:t>
            </a:r>
          </a:p>
          <a:p>
            <a:endParaRPr lang="en-US" altLang="en-US" sz="2400"/>
          </a:p>
        </p:txBody>
      </p:sp>
      <p:graphicFrame>
        <p:nvGraphicFramePr>
          <p:cNvPr id="13314" name="Object 4">
            <a:extLst>
              <a:ext uri="{FF2B5EF4-FFF2-40B4-BE49-F238E27FC236}">
                <a16:creationId xmlns:a16="http://schemas.microsoft.com/office/drawing/2014/main" id="{9804BDDF-4EFC-413B-92E5-E828258CE6EE}"/>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name="Picture" r:id="rId2" imgW="4648320" imgH="2133720" progId="Word.Picture.8">
                  <p:embed/>
                </p:oleObj>
              </mc:Choice>
              <mc:Fallback>
                <p:oleObj name="Picture" r:id="rId2" imgW="4648320" imgH="213372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solidFill>
                        <a:schemeClr val="tx1"/>
                      </a:solidFill>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72E2AE23-17E8-4B23-A39D-53274178ED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DF73146-1809-487C-ADB4-AA9FC9ABE7C2}" type="slidenum">
              <a:rPr lang="en-US" altLang="en-US" sz="1400"/>
              <a:pPr/>
              <a:t>64</a:t>
            </a:fld>
            <a:endParaRPr lang="en-US" altLang="en-US" sz="1400"/>
          </a:p>
        </p:txBody>
      </p:sp>
      <p:sp>
        <p:nvSpPr>
          <p:cNvPr id="69635" name="Rectangle 2">
            <a:extLst>
              <a:ext uri="{FF2B5EF4-FFF2-40B4-BE49-F238E27FC236}">
                <a16:creationId xmlns:a16="http://schemas.microsoft.com/office/drawing/2014/main" id="{86C7E261-8195-46E1-8A76-3132EB0D15E9}"/>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69636" name="Rectangle 3">
            <a:extLst>
              <a:ext uri="{FF2B5EF4-FFF2-40B4-BE49-F238E27FC236}">
                <a16:creationId xmlns:a16="http://schemas.microsoft.com/office/drawing/2014/main" id="{0A14FF8B-56F9-4C68-960A-7E46405C30A5}"/>
              </a:ext>
            </a:extLst>
          </p:cNvPr>
          <p:cNvSpPr>
            <a:spLocks noGrp="1" noChangeArrowheads="1"/>
          </p:cNvSpPr>
          <p:nvPr>
            <p:ph type="body" idx="1"/>
          </p:nvPr>
        </p:nvSpPr>
        <p:spPr>
          <a:xfrm>
            <a:off x="685800" y="1371600"/>
            <a:ext cx="7696200" cy="4114800"/>
          </a:xfrm>
          <a:noFill/>
        </p:spPr>
        <p:txBody>
          <a:bodyPr/>
          <a:lstStyle/>
          <a:p>
            <a:pPr algn="just"/>
            <a:r>
              <a:rPr lang="en-US" altLang="en-US" sz="2800"/>
              <a:t>Programming errors are unavoidable even for expert programmers. Errors can be categorized into three types.</a:t>
            </a:r>
          </a:p>
          <a:p>
            <a:pPr algn="just"/>
            <a:r>
              <a:rPr lang="en-US" altLang="en-US">
                <a:solidFill>
                  <a:srgbClr val="92D050"/>
                </a:solidFill>
              </a:rPr>
              <a:t>Syntax Errors</a:t>
            </a:r>
          </a:p>
          <a:p>
            <a:pPr lvl="1" algn="just"/>
            <a:r>
              <a:rPr lang="en-US" altLang="en-US"/>
              <a:t>Detected by the compiler</a:t>
            </a:r>
          </a:p>
          <a:p>
            <a:pPr algn="just"/>
            <a:r>
              <a:rPr lang="en-US" altLang="en-US">
                <a:solidFill>
                  <a:srgbClr val="92D050"/>
                </a:solidFill>
              </a:rPr>
              <a:t>Runtime Errors</a:t>
            </a:r>
          </a:p>
          <a:p>
            <a:pPr lvl="1" algn="just"/>
            <a:r>
              <a:rPr lang="en-US" altLang="en-US"/>
              <a:t>Causes the program to abort</a:t>
            </a:r>
          </a:p>
          <a:p>
            <a:pPr algn="just"/>
            <a:r>
              <a:rPr lang="en-US" altLang="en-US">
                <a:solidFill>
                  <a:srgbClr val="92D050"/>
                </a:solidFill>
              </a:rPr>
              <a:t>Logic Errors</a:t>
            </a:r>
          </a:p>
          <a:p>
            <a:pPr lvl="1" algn="just"/>
            <a:r>
              <a:rPr lang="en-US" altLang="en-US"/>
              <a:t>Produces incorrect result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35065E81-99BA-48B3-830A-E67C532CDB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823DBBD-B68E-43F0-9C3C-0DE3B4887BC1}" type="slidenum">
              <a:rPr lang="en-US" altLang="en-US" sz="1400"/>
              <a:pPr/>
              <a:t>65</a:t>
            </a:fld>
            <a:endParaRPr lang="en-US" altLang="en-US" sz="1400"/>
          </a:p>
        </p:txBody>
      </p:sp>
      <p:sp>
        <p:nvSpPr>
          <p:cNvPr id="70659" name="Rectangle 2">
            <a:extLst>
              <a:ext uri="{FF2B5EF4-FFF2-40B4-BE49-F238E27FC236}">
                <a16:creationId xmlns:a16="http://schemas.microsoft.com/office/drawing/2014/main" id="{D0135329-84EE-42EF-926F-E11CDC9833AA}"/>
              </a:ext>
            </a:extLst>
          </p:cNvPr>
          <p:cNvSpPr>
            <a:spLocks noGrp="1" noChangeArrowheads="1"/>
          </p:cNvSpPr>
          <p:nvPr>
            <p:ph type="title"/>
          </p:nvPr>
        </p:nvSpPr>
        <p:spPr>
          <a:xfrm>
            <a:off x="685800" y="0"/>
            <a:ext cx="7772400" cy="685800"/>
          </a:xfrm>
          <a:noFill/>
        </p:spPr>
        <p:txBody>
          <a:bodyPr/>
          <a:lstStyle/>
          <a:p>
            <a:r>
              <a:rPr lang="en-US" altLang="en-US"/>
              <a:t>Syntax Errors</a:t>
            </a:r>
          </a:p>
        </p:txBody>
      </p:sp>
      <p:sp>
        <p:nvSpPr>
          <p:cNvPr id="70660" name="Rectangle 3">
            <a:extLst>
              <a:ext uri="{FF2B5EF4-FFF2-40B4-BE49-F238E27FC236}">
                <a16:creationId xmlns:a16="http://schemas.microsoft.com/office/drawing/2014/main" id="{5EF9EF5A-F1A9-42FE-A81A-CD755F62BDBD}"/>
              </a:ext>
            </a:extLst>
          </p:cNvPr>
          <p:cNvSpPr>
            <a:spLocks noGrp="1" noChangeArrowheads="1"/>
          </p:cNvSpPr>
          <p:nvPr>
            <p:ph type="body" idx="1"/>
          </p:nvPr>
        </p:nvSpPr>
        <p:spPr>
          <a:xfrm>
            <a:off x="723900" y="4343400"/>
            <a:ext cx="8039100" cy="2095500"/>
          </a:xfrm>
          <a:solidFill>
            <a:schemeClr val="tx1"/>
          </a:solidFill>
        </p:spPr>
        <p:txBody>
          <a:bodyPr/>
          <a:lstStyle/>
          <a:p>
            <a:pPr algn="just">
              <a:lnSpc>
                <a:spcPct val="90000"/>
              </a:lnSpc>
              <a:buFont typeface="Monotype Sorts" pitchFamily="2" charset="2"/>
              <a:buNone/>
            </a:pPr>
            <a:r>
              <a:rPr lang="en-US" altLang="en-US" sz="2000">
                <a:solidFill>
                  <a:schemeClr val="bg2"/>
                </a:solidFill>
                <a:latin typeface="Courier New" panose="02070309020205020404" pitchFamily="49" charset="0"/>
                <a:cs typeface="Times New Roman" panose="02020603050405020304" pitchFamily="18" charset="0"/>
              </a:rPr>
              <a:t>public class ShowSyntaxErrors {</a:t>
            </a:r>
          </a:p>
          <a:p>
            <a:pPr algn="just">
              <a:lnSpc>
                <a:spcPct val="90000"/>
              </a:lnSpc>
              <a:buFont typeface="Monotype Sorts" pitchFamily="2" charset="2"/>
              <a:buNone/>
            </a:pPr>
            <a:r>
              <a:rPr lang="en-US" altLang="en-US" sz="2000">
                <a:solidFill>
                  <a:schemeClr val="bg2"/>
                </a:solidFill>
                <a:latin typeface="Courier New" panose="02070309020205020404" pitchFamily="49" charset="0"/>
                <a:cs typeface="Times New Roman" panose="02020603050405020304" pitchFamily="18" charset="0"/>
              </a:rPr>
              <a:t>  public static void main(String[] args) {</a:t>
            </a:r>
          </a:p>
          <a:p>
            <a:pPr algn="just">
              <a:lnSpc>
                <a:spcPct val="90000"/>
              </a:lnSpc>
              <a:buFont typeface="Monotype Sorts" pitchFamily="2" charset="2"/>
              <a:buNone/>
            </a:pPr>
            <a:r>
              <a:rPr lang="en-US" altLang="en-US" sz="2000">
                <a:solidFill>
                  <a:schemeClr val="bg2"/>
                </a:solidFill>
                <a:latin typeface="Courier New" panose="02070309020205020404" pitchFamily="49" charset="0"/>
                <a:cs typeface="Times New Roman" panose="02020603050405020304" pitchFamily="18" charset="0"/>
              </a:rPr>
              <a:t>    i = 30;</a:t>
            </a:r>
          </a:p>
          <a:p>
            <a:pPr algn="just">
              <a:lnSpc>
                <a:spcPct val="90000"/>
              </a:lnSpc>
              <a:buFont typeface="Monotype Sorts" pitchFamily="2" charset="2"/>
              <a:buNone/>
            </a:pPr>
            <a:r>
              <a:rPr lang="en-US" altLang="en-US" sz="2000">
                <a:solidFill>
                  <a:schemeClr val="bg2"/>
                </a:solidFill>
                <a:latin typeface="Courier New" panose="02070309020205020404" pitchFamily="49" charset="0"/>
                <a:cs typeface="Times New Roman" panose="02020603050405020304" pitchFamily="18" charset="0"/>
              </a:rPr>
              <a:t>    System.out.println(i + 4);</a:t>
            </a:r>
          </a:p>
          <a:p>
            <a:pPr algn="just">
              <a:lnSpc>
                <a:spcPct val="90000"/>
              </a:lnSpc>
              <a:buFont typeface="Monotype Sorts" pitchFamily="2" charset="2"/>
              <a:buNone/>
            </a:pPr>
            <a:r>
              <a:rPr lang="en-US" altLang="en-US" sz="2000">
                <a:solidFill>
                  <a:schemeClr val="bg2"/>
                </a:solidFill>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000">
                <a:solidFill>
                  <a:schemeClr val="bg2"/>
                </a:solidFill>
                <a:latin typeface="Courier New" panose="02070309020205020404" pitchFamily="49" charset="0"/>
                <a:cs typeface="Times New Roman" panose="02020603050405020304" pitchFamily="18" charset="0"/>
              </a:rPr>
              <a:t>}</a:t>
            </a:r>
          </a:p>
        </p:txBody>
      </p:sp>
      <p:sp>
        <p:nvSpPr>
          <p:cNvPr id="70661" name="TextBox 4">
            <a:extLst>
              <a:ext uri="{FF2B5EF4-FFF2-40B4-BE49-F238E27FC236}">
                <a16:creationId xmlns:a16="http://schemas.microsoft.com/office/drawing/2014/main" id="{F2BA2A3F-1B92-4BDD-B7A8-CC847603BD8D}"/>
              </a:ext>
            </a:extLst>
          </p:cNvPr>
          <p:cNvSpPr txBox="1">
            <a:spLocks noChangeArrowheads="1"/>
          </p:cNvSpPr>
          <p:nvPr/>
        </p:nvSpPr>
        <p:spPr bwMode="auto">
          <a:xfrm>
            <a:off x="800100" y="800100"/>
            <a:ext cx="7239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800"/>
              <a:t>Errors that occur during the compilation, during coding construction such as mistyping a keyword, omitted some necessary punctuation or opening brace without closing brace are called syntax error or compiler errors.  </a:t>
            </a:r>
          </a:p>
          <a:p>
            <a:r>
              <a:rPr lang="en-US" altLang="en-US" sz="2800"/>
              <a:t>Syntax error are usually easy to detect, because the compiler tells you where they are and what caused them.</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18517743-FA74-46C7-838A-D4BB5E3B13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A340C0A-2B40-4A76-AB37-3C60DF613743}" type="slidenum">
              <a:rPr lang="en-US" altLang="en-US" sz="1400"/>
              <a:pPr/>
              <a:t>66</a:t>
            </a:fld>
            <a:endParaRPr lang="en-US" altLang="en-US" sz="1400"/>
          </a:p>
        </p:txBody>
      </p:sp>
      <p:sp>
        <p:nvSpPr>
          <p:cNvPr id="71683" name="Rectangle 2">
            <a:extLst>
              <a:ext uri="{FF2B5EF4-FFF2-40B4-BE49-F238E27FC236}">
                <a16:creationId xmlns:a16="http://schemas.microsoft.com/office/drawing/2014/main" id="{EF379668-C332-4BEC-AD44-C91FEC6A899B}"/>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71684" name="Rectangle 3">
            <a:extLst>
              <a:ext uri="{FF2B5EF4-FFF2-40B4-BE49-F238E27FC236}">
                <a16:creationId xmlns:a16="http://schemas.microsoft.com/office/drawing/2014/main" id="{AB916A40-2B76-4CD4-890F-867AB930D3D9}"/>
              </a:ext>
            </a:extLst>
          </p:cNvPr>
          <p:cNvSpPr>
            <a:spLocks noGrp="1" noChangeArrowheads="1"/>
          </p:cNvSpPr>
          <p:nvPr>
            <p:ph type="body" idx="1"/>
          </p:nvPr>
        </p:nvSpPr>
        <p:spPr>
          <a:xfrm>
            <a:off x="419100" y="4000500"/>
            <a:ext cx="8305800" cy="2133600"/>
          </a:xfrm>
          <a:solidFill>
            <a:schemeClr val="tx1"/>
          </a:solidFill>
        </p:spPr>
        <p:txBody>
          <a:bodyPr/>
          <a:lstStyle/>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public class ShowRuntimeErrors {</a:t>
            </a:r>
          </a:p>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  public static void main(String[] args) {</a:t>
            </a:r>
          </a:p>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    int i = 1 / 0;</a:t>
            </a:r>
          </a:p>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a:t>
            </a:r>
          </a:p>
        </p:txBody>
      </p:sp>
      <p:sp>
        <p:nvSpPr>
          <p:cNvPr id="71685" name="TextBox 4">
            <a:extLst>
              <a:ext uri="{FF2B5EF4-FFF2-40B4-BE49-F238E27FC236}">
                <a16:creationId xmlns:a16="http://schemas.microsoft.com/office/drawing/2014/main" id="{CC2A612F-6667-49FF-AF8E-85DA2C9D649A}"/>
              </a:ext>
            </a:extLst>
          </p:cNvPr>
          <p:cNvSpPr txBox="1">
            <a:spLocks noChangeArrowheads="1"/>
          </p:cNvSpPr>
          <p:nvPr/>
        </p:nvSpPr>
        <p:spPr bwMode="auto">
          <a:xfrm>
            <a:off x="381000" y="1257300"/>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t>Runtime error cause a program to terminate abnormally.  </a:t>
            </a:r>
          </a:p>
          <a:p>
            <a:r>
              <a:rPr lang="en-US" altLang="en-US" sz="2400"/>
              <a:t>They occur while a program is running if then environment detects an operation is impossible to carry out.</a:t>
            </a:r>
          </a:p>
          <a:p>
            <a:r>
              <a:rPr lang="en-US" altLang="en-US" sz="2400"/>
              <a:t>Example is:</a:t>
            </a:r>
          </a:p>
          <a:p>
            <a:pPr>
              <a:buFont typeface="Wingdings" panose="05000000000000000000" pitchFamily="2" charset="2"/>
              <a:buChar char="§"/>
            </a:pPr>
            <a:r>
              <a:rPr lang="en-US" altLang="en-US" sz="2400"/>
              <a:t>  input incorrect type of value (</a:t>
            </a:r>
            <a:r>
              <a:rPr lang="en-US" altLang="en-US" sz="2000"/>
              <a:t>double value instead of integer value)</a:t>
            </a:r>
          </a:p>
          <a:p>
            <a:pPr>
              <a:buFont typeface="Wingdings" panose="05000000000000000000" pitchFamily="2" charset="2"/>
              <a:buChar char="§"/>
            </a:pPr>
            <a:r>
              <a:rPr lang="en-US" altLang="en-US" sz="2400"/>
              <a:t>  division by 0</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A21ECCC3-7D92-4C76-9D07-0BFF02946A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B951A0A-AB2A-40AC-893C-7C1399CC19D0}" type="slidenum">
              <a:rPr lang="en-US" altLang="en-US" sz="1400"/>
              <a:pPr/>
              <a:t>67</a:t>
            </a:fld>
            <a:endParaRPr lang="en-US" altLang="en-US" sz="1400"/>
          </a:p>
        </p:txBody>
      </p:sp>
      <p:sp>
        <p:nvSpPr>
          <p:cNvPr id="72707" name="Rectangle 2">
            <a:extLst>
              <a:ext uri="{FF2B5EF4-FFF2-40B4-BE49-F238E27FC236}">
                <a16:creationId xmlns:a16="http://schemas.microsoft.com/office/drawing/2014/main" id="{8206929B-1811-4C2A-AB09-13B8554D3549}"/>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72708" name="TextBox 5">
            <a:extLst>
              <a:ext uri="{FF2B5EF4-FFF2-40B4-BE49-F238E27FC236}">
                <a16:creationId xmlns:a16="http://schemas.microsoft.com/office/drawing/2014/main" id="{9D07E558-DA5A-458A-82F9-5FDD704EFE94}"/>
              </a:ext>
            </a:extLst>
          </p:cNvPr>
          <p:cNvSpPr txBox="1">
            <a:spLocks noChangeArrowheads="1"/>
          </p:cNvSpPr>
          <p:nvPr/>
        </p:nvSpPr>
        <p:spPr bwMode="auto">
          <a:xfrm>
            <a:off x="838200" y="3009900"/>
            <a:ext cx="76200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solidFill>
                  <a:srgbClr val="FFC000"/>
                </a:solidFill>
                <a:latin typeface="Courier New" panose="02070309020205020404" pitchFamily="49" charset="0"/>
                <a:cs typeface="Courier New" panose="02070309020205020404" pitchFamily="49" charset="0"/>
              </a:rPr>
              <a:t>// ShowLogicErrors.java: the program contains a logic error</a:t>
            </a:r>
            <a:br>
              <a:rPr lang="en-US" altLang="en-US">
                <a:solidFill>
                  <a:srgbClr val="FFC000"/>
                </a:solidFill>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public class ShowLogicErrors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public static void main (String [] args) {</a:t>
            </a:r>
            <a:br>
              <a:rPr lang="en-US" altLang="en-US">
                <a:latin typeface="Courier New" panose="02070309020205020404" pitchFamily="49" charset="0"/>
                <a:cs typeface="Courier New" panose="02070309020205020404" pitchFamily="49" charset="0"/>
              </a:rPr>
            </a:br>
            <a:r>
              <a:rPr lang="en-US" altLang="en-US">
                <a:solidFill>
                  <a:srgbClr val="FFC000"/>
                </a:solidFill>
                <a:latin typeface="Courier New" panose="02070309020205020404" pitchFamily="49" charset="0"/>
                <a:cs typeface="Courier New" panose="02070309020205020404" pitchFamily="49" charset="0"/>
              </a:rPr>
              <a:t>    // Add number1 to number2</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int number1 = 3;</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int number2 = 3;</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number2 += number1 + number2;</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System.out.println ("number2 is " + number2);</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a:t>
            </a:r>
            <a:br>
              <a:rPr lang="en-US" altLang="en-US"/>
            </a:br>
            <a:endParaRPr lang="en-US" altLang="en-US"/>
          </a:p>
        </p:txBody>
      </p:sp>
      <p:sp>
        <p:nvSpPr>
          <p:cNvPr id="72709" name="TextBox 6">
            <a:extLst>
              <a:ext uri="{FF2B5EF4-FFF2-40B4-BE49-F238E27FC236}">
                <a16:creationId xmlns:a16="http://schemas.microsoft.com/office/drawing/2014/main" id="{D17898EE-5D9B-46EB-A7BE-03BD5FE448DC}"/>
              </a:ext>
            </a:extLst>
          </p:cNvPr>
          <p:cNvSpPr txBox="1">
            <a:spLocks noChangeArrowheads="1"/>
          </p:cNvSpPr>
          <p:nvPr/>
        </p:nvSpPr>
        <p:spPr bwMode="auto">
          <a:xfrm>
            <a:off x="533400" y="876300"/>
            <a:ext cx="7620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800"/>
              <a:t>Logic error occur when a program does not perform the way it was intended to.  Error of this kind occur for many different reasons.  </a:t>
            </a:r>
          </a:p>
          <a:p>
            <a:endParaRPr lang="en-US" altLang="en-US" sz="1400"/>
          </a:p>
          <a:p>
            <a:r>
              <a:rPr lang="en-US" altLang="en-US" sz="2800"/>
              <a:t>Example below is add to </a:t>
            </a:r>
            <a:r>
              <a:rPr lang="en-US" altLang="en-US" sz="2800">
                <a:solidFill>
                  <a:srgbClr val="92D050"/>
                </a:solidFill>
              </a:rPr>
              <a:t>number1</a:t>
            </a:r>
            <a:r>
              <a:rPr lang="en-US" altLang="en-US" sz="2800"/>
              <a:t> to </a:t>
            </a:r>
            <a:r>
              <a:rPr lang="en-US" altLang="en-US" sz="2800">
                <a:solidFill>
                  <a:srgbClr val="92D050"/>
                </a:solidFill>
              </a:rPr>
              <a:t>number2</a:t>
            </a:r>
          </a:p>
        </p:txBody>
      </p:sp>
      <p:sp>
        <p:nvSpPr>
          <p:cNvPr id="72710" name="TextBox 7">
            <a:extLst>
              <a:ext uri="{FF2B5EF4-FFF2-40B4-BE49-F238E27FC236}">
                <a16:creationId xmlns:a16="http://schemas.microsoft.com/office/drawing/2014/main" id="{0F0F97B2-720B-49B9-8B41-5E79F3216B34}"/>
              </a:ext>
            </a:extLst>
          </p:cNvPr>
          <p:cNvSpPr txBox="1">
            <a:spLocks noChangeArrowheads="1"/>
          </p:cNvSpPr>
          <p:nvPr/>
        </p:nvSpPr>
        <p:spPr bwMode="auto">
          <a:xfrm>
            <a:off x="533400" y="5562600"/>
            <a:ext cx="7962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i="1">
                <a:solidFill>
                  <a:srgbClr val="FF0000"/>
                </a:solidFill>
              </a:rPr>
              <a:t>Note: </a:t>
            </a:r>
            <a:r>
              <a:rPr lang="en-US" altLang="en-US" i="1"/>
              <a:t>The program above have no syntax, runtime errors, but it doe not print the correct result for </a:t>
            </a:r>
            <a:r>
              <a:rPr lang="en-US" altLang="en-US" i="1">
                <a:solidFill>
                  <a:srgbClr val="92D050"/>
                </a:solidFill>
              </a:rPr>
              <a:t>number2</a:t>
            </a:r>
            <a:r>
              <a:rPr lang="en-US" altLang="en-US" i="1"/>
              <a:t>.  See if you can find the error.</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FFEEA92C-36AB-4DCD-AA3F-D0AC126EEB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7082997-A026-4085-972B-BC6FF4066314}" type="slidenum">
              <a:rPr lang="en-US" altLang="en-US" sz="1400"/>
              <a:pPr/>
              <a:t>68</a:t>
            </a:fld>
            <a:endParaRPr lang="en-US" altLang="en-US" sz="1400"/>
          </a:p>
        </p:txBody>
      </p:sp>
      <p:sp>
        <p:nvSpPr>
          <p:cNvPr id="73731" name="Rectangle 2">
            <a:extLst>
              <a:ext uri="{FF2B5EF4-FFF2-40B4-BE49-F238E27FC236}">
                <a16:creationId xmlns:a16="http://schemas.microsoft.com/office/drawing/2014/main" id="{77620285-80E1-4B76-8C13-550E2C6C4744}"/>
              </a:ext>
            </a:extLst>
          </p:cNvPr>
          <p:cNvSpPr>
            <a:spLocks noGrp="1" noChangeArrowheads="1"/>
          </p:cNvSpPr>
          <p:nvPr>
            <p:ph type="title"/>
          </p:nvPr>
        </p:nvSpPr>
        <p:spPr>
          <a:xfrm>
            <a:off x="685800" y="152400"/>
            <a:ext cx="7772400" cy="533400"/>
          </a:xfrm>
          <a:noFill/>
        </p:spPr>
        <p:txBody>
          <a:bodyPr/>
          <a:lstStyle/>
          <a:p>
            <a:r>
              <a:rPr lang="en-US" altLang="en-US">
                <a:cs typeface="Times New Roman" panose="02020603050405020304" pitchFamily="18" charset="0"/>
              </a:rPr>
              <a:t>Debugging</a:t>
            </a:r>
            <a:endParaRPr lang="en-US" altLang="en-US"/>
          </a:p>
        </p:txBody>
      </p:sp>
      <p:sp>
        <p:nvSpPr>
          <p:cNvPr id="73732" name="Rectangle 3">
            <a:extLst>
              <a:ext uri="{FF2B5EF4-FFF2-40B4-BE49-F238E27FC236}">
                <a16:creationId xmlns:a16="http://schemas.microsoft.com/office/drawing/2014/main" id="{7624DE22-0FF3-462F-94D3-F689BE13930A}"/>
              </a:ext>
            </a:extLst>
          </p:cNvPr>
          <p:cNvSpPr>
            <a:spLocks noGrp="1" noChangeArrowheads="1"/>
          </p:cNvSpPr>
          <p:nvPr>
            <p:ph type="body" idx="1"/>
          </p:nvPr>
        </p:nvSpPr>
        <p:spPr>
          <a:xfrm>
            <a:off x="304800" y="990600"/>
            <a:ext cx="8610600" cy="5410200"/>
          </a:xfrm>
          <a:noFill/>
        </p:spPr>
        <p:txBody>
          <a:bodyPr/>
          <a:lstStyle/>
          <a:p>
            <a:pPr marL="0" indent="0">
              <a:spcBef>
                <a:spcPct val="0"/>
              </a:spcBef>
              <a:buFont typeface="Monotype Sorts" pitchFamily="2" charset="2"/>
              <a:buNone/>
            </a:pPr>
            <a:r>
              <a:rPr lang="en-US" altLang="en-US" sz="2800">
                <a:cs typeface="Times New Roman" panose="02020603050405020304" pitchFamily="18" charset="0"/>
              </a:rPr>
              <a:t>Logic errors are called </a:t>
            </a:r>
            <a:r>
              <a:rPr lang="en-US" altLang="en-US" sz="2800" i="1">
                <a:cs typeface="Times New Roman" panose="02020603050405020304" pitchFamily="18" charset="0"/>
              </a:rPr>
              <a:t>bugs</a:t>
            </a:r>
            <a:r>
              <a:rPr lang="en-US" altLang="en-US" sz="2800">
                <a:cs typeface="Times New Roman" panose="02020603050405020304" pitchFamily="18" charset="0"/>
              </a:rPr>
              <a:t>. The process of finding and correcting errors is called debugging. </a:t>
            </a:r>
          </a:p>
          <a:p>
            <a:pPr marL="0" indent="0">
              <a:spcBef>
                <a:spcPct val="0"/>
              </a:spcBef>
              <a:buFont typeface="Monotype Sorts" pitchFamily="2" charset="2"/>
              <a:buNone/>
            </a:pPr>
            <a:r>
              <a:rPr lang="en-US" altLang="en-US" sz="2800">
                <a:cs typeface="Times New Roman" panose="02020603050405020304" pitchFamily="18" charset="0"/>
              </a:rPr>
              <a:t>A common approach to debugging is to use a combination of methods to narrow down to the part of the program where the bug is located. </a:t>
            </a:r>
          </a:p>
          <a:p>
            <a:pPr marL="0" indent="0">
              <a:spcBef>
                <a:spcPct val="0"/>
              </a:spcBef>
              <a:buFont typeface="Monotype Sorts" pitchFamily="2" charset="2"/>
              <a:buNone/>
            </a:pPr>
            <a:r>
              <a:rPr lang="en-US" altLang="en-US" sz="2800">
                <a:cs typeface="Times New Roman" panose="02020603050405020304" pitchFamily="18" charset="0"/>
              </a:rPr>
              <a:t>You can hand-trace the program (i.e., catch errors by reading the program), or you can insert print statements in order to show the values of the variables or the execution flow of the program. </a:t>
            </a:r>
          </a:p>
          <a:p>
            <a:pPr marL="0" indent="0">
              <a:spcBef>
                <a:spcPct val="0"/>
              </a:spcBef>
              <a:buFont typeface="Monotype Sorts" pitchFamily="2" charset="2"/>
              <a:buNone/>
            </a:pPr>
            <a:r>
              <a:rPr lang="en-US" altLang="en-US" sz="2800">
                <a:cs typeface="Times New Roman" panose="02020603050405020304" pitchFamily="18" charset="0"/>
              </a:rPr>
              <a:t>This approach might work for a short, simple program. But for a large, complex program, the most effective approach for debugging is to use a debugger utility.</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21A53F66-2E40-430D-85F3-94041F794B9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DD66097-E70E-4F0F-937E-F49B4DE47AE3}" type="slidenum">
              <a:rPr lang="en-US" altLang="en-US" sz="1400"/>
              <a:pPr/>
              <a:t>69</a:t>
            </a:fld>
            <a:endParaRPr lang="en-US" altLang="en-US" sz="1400"/>
          </a:p>
        </p:txBody>
      </p:sp>
      <p:sp>
        <p:nvSpPr>
          <p:cNvPr id="74755" name="Rectangle 2">
            <a:extLst>
              <a:ext uri="{FF2B5EF4-FFF2-40B4-BE49-F238E27FC236}">
                <a16:creationId xmlns:a16="http://schemas.microsoft.com/office/drawing/2014/main" id="{87989D39-B337-4F0E-8B98-7C65F4B0D18D}"/>
              </a:ext>
            </a:extLst>
          </p:cNvPr>
          <p:cNvSpPr>
            <a:spLocks noGrp="1" noChangeArrowheads="1"/>
          </p:cNvSpPr>
          <p:nvPr>
            <p:ph type="title"/>
          </p:nvPr>
        </p:nvSpPr>
        <p:spPr>
          <a:xfrm>
            <a:off x="685800" y="152400"/>
            <a:ext cx="7772400" cy="533400"/>
          </a:xfrm>
          <a:noFill/>
        </p:spPr>
        <p:txBody>
          <a:bodyPr/>
          <a:lstStyle/>
          <a:p>
            <a:r>
              <a:rPr lang="en-US" altLang="en-US">
                <a:cs typeface="Times New Roman" panose="02020603050405020304" pitchFamily="18" charset="0"/>
              </a:rPr>
              <a:t>Debugger</a:t>
            </a:r>
            <a:endParaRPr lang="en-US" altLang="en-US"/>
          </a:p>
        </p:txBody>
      </p:sp>
      <p:sp>
        <p:nvSpPr>
          <p:cNvPr id="74756" name="Rectangle 3">
            <a:extLst>
              <a:ext uri="{FF2B5EF4-FFF2-40B4-BE49-F238E27FC236}">
                <a16:creationId xmlns:a16="http://schemas.microsoft.com/office/drawing/2014/main" id="{18298E3D-44C5-455D-9FCF-438333FAB61D}"/>
              </a:ext>
            </a:extLst>
          </p:cNvPr>
          <p:cNvSpPr>
            <a:spLocks noGrp="1" noChangeArrowheads="1"/>
          </p:cNvSpPr>
          <p:nvPr>
            <p:ph type="body" idx="1"/>
          </p:nvPr>
        </p:nvSpPr>
        <p:spPr>
          <a:xfrm>
            <a:off x="304800" y="990600"/>
            <a:ext cx="8610600" cy="5410200"/>
          </a:xfrm>
          <a:noFill/>
        </p:spPr>
        <p:txBody>
          <a:bodyPr/>
          <a:lstStyle/>
          <a:p>
            <a:pPr marL="0" indent="0">
              <a:spcBef>
                <a:spcPct val="0"/>
              </a:spcBef>
              <a:buFont typeface="Monotype Sorts" pitchFamily="2" charset="2"/>
              <a:buNone/>
            </a:pPr>
            <a:r>
              <a:rPr lang="en-US" altLang="en-US">
                <a:cs typeface="Times New Roman" panose="02020603050405020304" pitchFamily="18" charset="0"/>
              </a:rPr>
              <a:t>Debugger is a program that facilitates debugging. You can use a debugger to</a:t>
            </a:r>
          </a:p>
          <a:p>
            <a:pPr marL="0" indent="0">
              <a:spcBef>
                <a:spcPct val="0"/>
              </a:spcBef>
              <a:buFont typeface="Monotype Sorts" pitchFamily="2" charset="2"/>
              <a:buNone/>
            </a:pPr>
            <a:endParaRPr lang="en-US" altLang="en-US">
              <a:cs typeface="Times New Roman" panose="02020603050405020304" pitchFamily="18" charset="0"/>
            </a:endParaRPr>
          </a:p>
          <a:p>
            <a:pPr marL="0" indent="0">
              <a:spcBef>
                <a:spcPct val="0"/>
              </a:spcBef>
            </a:pPr>
            <a:r>
              <a:rPr lang="en-US" altLang="en-US">
                <a:cs typeface="Times New Roman" panose="02020603050405020304" pitchFamily="18" charset="0"/>
              </a:rPr>
              <a:t>Execute a single statement at a time.</a:t>
            </a:r>
          </a:p>
          <a:p>
            <a:pPr marL="0" indent="0">
              <a:spcBef>
                <a:spcPct val="0"/>
              </a:spcBef>
            </a:pPr>
            <a:r>
              <a:rPr lang="en-US" altLang="en-US">
                <a:cs typeface="Times New Roman" panose="02020603050405020304" pitchFamily="18" charset="0"/>
              </a:rPr>
              <a:t>Trace into or stepping over a method.</a:t>
            </a:r>
          </a:p>
          <a:p>
            <a:pPr marL="0" indent="0">
              <a:spcBef>
                <a:spcPct val="0"/>
              </a:spcBef>
            </a:pPr>
            <a:r>
              <a:rPr lang="en-US" altLang="en-US">
                <a:cs typeface="Times New Roman" panose="02020603050405020304" pitchFamily="18" charset="0"/>
              </a:rPr>
              <a:t>Set breakpoints.</a:t>
            </a:r>
          </a:p>
          <a:p>
            <a:pPr marL="0" indent="0">
              <a:spcBef>
                <a:spcPct val="0"/>
              </a:spcBef>
            </a:pPr>
            <a:r>
              <a:rPr lang="en-US" altLang="en-US">
                <a:cs typeface="Times New Roman" panose="02020603050405020304" pitchFamily="18" charset="0"/>
              </a:rPr>
              <a:t>Display variables.</a:t>
            </a:r>
          </a:p>
          <a:p>
            <a:pPr marL="0" indent="0">
              <a:spcBef>
                <a:spcPct val="0"/>
              </a:spcBef>
            </a:pPr>
            <a:r>
              <a:rPr lang="en-US" altLang="en-US">
                <a:cs typeface="Times New Roman" panose="02020603050405020304" pitchFamily="18" charset="0"/>
              </a:rPr>
              <a:t>Display call stack.</a:t>
            </a:r>
          </a:p>
          <a:p>
            <a:pPr marL="0" indent="0">
              <a:spcBef>
                <a:spcPct val="0"/>
              </a:spcBef>
            </a:pPr>
            <a:r>
              <a:rPr lang="en-US" altLang="en-US">
                <a:cs typeface="Times New Roman" panose="02020603050405020304" pitchFamily="18" charset="0"/>
              </a:rPr>
              <a:t>Modify variables.</a:t>
            </a:r>
          </a:p>
          <a:p>
            <a:pPr marL="0" indent="0">
              <a:spcBef>
                <a:spcPct val="0"/>
              </a:spcBef>
              <a:buFont typeface="Monotype Sorts" pitchFamily="2" charset="2"/>
              <a:buNone/>
            </a:pPr>
            <a:endParaRPr lang="en-US" altLang="en-US">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F11C0F81-FBF2-4361-9E2D-540DAA8E267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129D361-432F-402F-9407-29A3E01740BA}" type="slidenum">
              <a:rPr lang="en-US" altLang="en-US" sz="1400"/>
              <a:pPr/>
              <a:t>7</a:t>
            </a:fld>
            <a:endParaRPr lang="en-US" altLang="en-US" sz="1400"/>
          </a:p>
        </p:txBody>
      </p:sp>
      <p:sp>
        <p:nvSpPr>
          <p:cNvPr id="24579" name="Rectangle 2">
            <a:extLst>
              <a:ext uri="{FF2B5EF4-FFF2-40B4-BE49-F238E27FC236}">
                <a16:creationId xmlns:a16="http://schemas.microsoft.com/office/drawing/2014/main" id="{6DC292B0-FA7F-46D7-9D39-DAC89703B025}"/>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4580" name="Rectangle 3">
            <a:extLst>
              <a:ext uri="{FF2B5EF4-FFF2-40B4-BE49-F238E27FC236}">
                <a16:creationId xmlns:a16="http://schemas.microsoft.com/office/drawing/2014/main" id="{E2D04C10-C8C0-4633-A9B3-3BB2C2055C43}"/>
              </a:ext>
            </a:extLst>
          </p:cNvPr>
          <p:cNvSpPr>
            <a:spLocks noChangeArrowheads="1"/>
          </p:cNvSpPr>
          <p:nvPr>
            <p:ph type="body" idx="1"/>
          </p:nvPr>
        </p:nvSpPr>
        <p:spPr>
          <a:xfrm>
            <a:off x="152400" y="1066800"/>
            <a:ext cx="5562600" cy="5181600"/>
          </a:xfrm>
          <a:solidFill>
            <a:schemeClr val="tx1"/>
          </a:solidFill>
        </p:spPr>
        <p:txBody>
          <a:bodyPr/>
          <a:lstStyle/>
          <a:p>
            <a:pPr>
              <a:lnSpc>
                <a:spcPct val="80000"/>
              </a:lnSpc>
              <a:buFont typeface="Monotype Sorts" pitchFamily="2" charset="2"/>
              <a:buNone/>
            </a:pPr>
            <a:r>
              <a:rPr lang="en-US" altLang="en-US" sz="1800">
                <a:solidFill>
                  <a:schemeClr val="bg2"/>
                </a:solidFill>
              </a:rPr>
              <a:t>public class ComputeArea {</a:t>
            </a:r>
          </a:p>
          <a:p>
            <a:pPr>
              <a:lnSpc>
                <a:spcPct val="80000"/>
              </a:lnSpc>
              <a:buFont typeface="Monotype Sorts" pitchFamily="2" charset="2"/>
              <a:buNone/>
            </a:pPr>
            <a:r>
              <a:rPr lang="en-US" altLang="en-US" sz="1800">
                <a:solidFill>
                  <a:schemeClr val="bg2"/>
                </a:solidFill>
              </a:rPr>
              <a:t>  /** Main method */</a:t>
            </a:r>
          </a:p>
          <a:p>
            <a:pPr>
              <a:lnSpc>
                <a:spcPct val="80000"/>
              </a:lnSpc>
              <a:buFont typeface="Monotype Sorts" pitchFamily="2" charset="2"/>
              <a:buNone/>
            </a:pPr>
            <a:r>
              <a:rPr lang="en-US" altLang="en-US" sz="1800">
                <a:solidFill>
                  <a:schemeClr val="bg2"/>
                </a:solidFill>
              </a:rPr>
              <a:t>  public static void main(String[] args) {</a:t>
            </a:r>
          </a:p>
          <a:p>
            <a:pPr>
              <a:lnSpc>
                <a:spcPct val="80000"/>
              </a:lnSpc>
              <a:buFont typeface="Monotype Sorts" pitchFamily="2" charset="2"/>
              <a:buNone/>
            </a:pPr>
            <a:r>
              <a:rPr lang="en-US" altLang="en-US" sz="1800">
                <a:solidFill>
                  <a:schemeClr val="bg2"/>
                </a:solidFill>
              </a:rPr>
              <a:t>    double radius;</a:t>
            </a:r>
          </a:p>
          <a:p>
            <a:pPr>
              <a:lnSpc>
                <a:spcPct val="80000"/>
              </a:lnSpc>
              <a:buFont typeface="Monotype Sorts" pitchFamily="2" charset="2"/>
              <a:buNone/>
            </a:pPr>
            <a:r>
              <a:rPr lang="en-US" altLang="en-US" sz="1800">
                <a:solidFill>
                  <a:schemeClr val="bg2"/>
                </a:solidFill>
              </a:rPr>
              <a:t>    double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Assign a radius</a:t>
            </a:r>
          </a:p>
          <a:p>
            <a:pPr>
              <a:lnSpc>
                <a:spcPct val="80000"/>
              </a:lnSpc>
              <a:buFont typeface="Monotype Sorts" pitchFamily="2" charset="2"/>
              <a:buNone/>
            </a:pPr>
            <a:r>
              <a:rPr lang="en-US" altLang="en-US" sz="1800">
                <a:solidFill>
                  <a:schemeClr val="bg2"/>
                </a:solidFill>
              </a:rPr>
              <a:t>    radius = 20;</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Compute area</a:t>
            </a:r>
          </a:p>
          <a:p>
            <a:pPr>
              <a:lnSpc>
                <a:spcPct val="80000"/>
              </a:lnSpc>
              <a:buFont typeface="Monotype Sorts" pitchFamily="2" charset="2"/>
              <a:buNone/>
            </a:pPr>
            <a:r>
              <a:rPr lang="en-US" altLang="en-US" sz="1800">
                <a:solidFill>
                  <a:schemeClr val="bg2"/>
                </a:solidFill>
              </a:rPr>
              <a:t>    area = radius * radius * 3.14159;</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Display results</a:t>
            </a:r>
          </a:p>
          <a:p>
            <a:pPr>
              <a:lnSpc>
                <a:spcPct val="80000"/>
              </a:lnSpc>
              <a:buFont typeface="Monotype Sorts" pitchFamily="2" charset="2"/>
              <a:buNone/>
            </a:pPr>
            <a:r>
              <a:rPr lang="en-US" altLang="en-US" sz="1800">
                <a:solidFill>
                  <a:schemeClr val="bg2"/>
                </a:solidFill>
              </a:rPr>
              <a:t>    System.out.println("The area for the circle of radius " +</a:t>
            </a:r>
          </a:p>
          <a:p>
            <a:pPr>
              <a:lnSpc>
                <a:spcPct val="80000"/>
              </a:lnSpc>
              <a:buFont typeface="Monotype Sorts" pitchFamily="2" charset="2"/>
              <a:buNone/>
            </a:pPr>
            <a:r>
              <a:rPr lang="en-US" altLang="en-US" sz="1800">
                <a:solidFill>
                  <a:schemeClr val="bg2"/>
                </a:solidFill>
              </a:rPr>
              <a:t>      radius + " is " +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a:t>
            </a:r>
          </a:p>
        </p:txBody>
      </p:sp>
      <p:sp>
        <p:nvSpPr>
          <p:cNvPr id="24581" name="Rectangle 4">
            <a:extLst>
              <a:ext uri="{FF2B5EF4-FFF2-40B4-BE49-F238E27FC236}">
                <a16:creationId xmlns:a16="http://schemas.microsoft.com/office/drawing/2014/main" id="{6CC6219C-0AA6-4E30-BBEE-C3F99AB1D48D}"/>
              </a:ext>
            </a:extLst>
          </p:cNvPr>
          <p:cNvSpPr>
            <a:spLocks noChangeArrowheads="1"/>
          </p:cNvSpPr>
          <p:nvPr/>
        </p:nvSpPr>
        <p:spPr bwMode="auto">
          <a:xfrm>
            <a:off x="6858000" y="1816100"/>
            <a:ext cx="1524000" cy="2682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no value</a:t>
            </a:r>
          </a:p>
        </p:txBody>
      </p:sp>
      <p:sp>
        <p:nvSpPr>
          <p:cNvPr id="24582" name="Text Box 5">
            <a:extLst>
              <a:ext uri="{FF2B5EF4-FFF2-40B4-BE49-F238E27FC236}">
                <a16:creationId xmlns:a16="http://schemas.microsoft.com/office/drawing/2014/main" id="{F4C21250-E529-4F54-A18B-888E66B6AC1A}"/>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radius</a:t>
            </a:r>
          </a:p>
        </p:txBody>
      </p:sp>
      <p:sp>
        <p:nvSpPr>
          <p:cNvPr id="24583" name="Rectangle 6">
            <a:extLst>
              <a:ext uri="{FF2B5EF4-FFF2-40B4-BE49-F238E27FC236}">
                <a16:creationId xmlns:a16="http://schemas.microsoft.com/office/drawing/2014/main" id="{334935B8-B774-41F0-A475-B84C274766EA}"/>
              </a:ext>
            </a:extLst>
          </p:cNvPr>
          <p:cNvSpPr>
            <a:spLocks noChangeArrowheads="1"/>
          </p:cNvSpPr>
          <p:nvPr/>
        </p:nvSpPr>
        <p:spPr bwMode="auto">
          <a:xfrm>
            <a:off x="457200" y="2162175"/>
            <a:ext cx="5105400" cy="3063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4584" name="Text Box 7">
            <a:extLst>
              <a:ext uri="{FF2B5EF4-FFF2-40B4-BE49-F238E27FC236}">
                <a16:creationId xmlns:a16="http://schemas.microsoft.com/office/drawing/2014/main" id="{FD625600-16C4-44D6-AB05-66D7370BF547}"/>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memory</a:t>
            </a:r>
          </a:p>
        </p:txBody>
      </p:sp>
      <p:sp>
        <p:nvSpPr>
          <p:cNvPr id="24585" name="Rectangle 8">
            <a:extLst>
              <a:ext uri="{FF2B5EF4-FFF2-40B4-BE49-F238E27FC236}">
                <a16:creationId xmlns:a16="http://schemas.microsoft.com/office/drawing/2014/main" id="{037B049B-00F6-413B-AB91-9A5232F31755}"/>
              </a:ext>
            </a:extLst>
          </p:cNvPr>
          <p:cNvSpPr>
            <a:spLocks noChangeArrowheads="1"/>
          </p:cNvSpPr>
          <p:nvPr/>
        </p:nvSpPr>
        <p:spPr bwMode="auto">
          <a:xfrm>
            <a:off x="6837363" y="2200275"/>
            <a:ext cx="1563687" cy="26987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accent2"/>
                </a:solidFill>
              </a:rPr>
              <a:t>no value</a:t>
            </a:r>
          </a:p>
        </p:txBody>
      </p:sp>
      <p:sp>
        <p:nvSpPr>
          <p:cNvPr id="24586" name="Text Box 9">
            <a:extLst>
              <a:ext uri="{FF2B5EF4-FFF2-40B4-BE49-F238E27FC236}">
                <a16:creationId xmlns:a16="http://schemas.microsoft.com/office/drawing/2014/main" id="{F16A9689-609C-4D34-8BDB-5A367FBE6E67}"/>
              </a:ext>
            </a:extLst>
          </p:cNvPr>
          <p:cNvSpPr txBox="1">
            <a:spLocks noChangeArrowheads="1"/>
          </p:cNvSpPr>
          <p:nvPr/>
        </p:nvSpPr>
        <p:spPr bwMode="auto">
          <a:xfrm>
            <a:off x="6019800" y="2133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area</a:t>
            </a:r>
          </a:p>
        </p:txBody>
      </p:sp>
      <p:sp>
        <p:nvSpPr>
          <p:cNvPr id="187403" name="AutoShape 11">
            <a:extLst>
              <a:ext uri="{FF2B5EF4-FFF2-40B4-BE49-F238E27FC236}">
                <a16:creationId xmlns:a16="http://schemas.microsoft.com/office/drawing/2014/main" id="{C25A9C43-2DC6-4536-9A0D-90FD12D1052E}"/>
              </a:ext>
            </a:extLst>
          </p:cNvPr>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t>allocate memory for area</a:t>
            </a:r>
          </a:p>
        </p:txBody>
      </p:sp>
      <p:sp>
        <p:nvSpPr>
          <p:cNvPr id="24588" name="Rectangle 12">
            <a:extLst>
              <a:ext uri="{FF2B5EF4-FFF2-40B4-BE49-F238E27FC236}">
                <a16:creationId xmlns:a16="http://schemas.microsoft.com/office/drawing/2014/main" id="{B3926013-6EDB-44CF-A0A8-A4D09F82C9B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15B9C313-B0F4-4C90-A72A-9C01BE0C545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070F26C-17E6-48EF-A2EC-838121CFCEB9}" type="slidenum">
              <a:rPr lang="en-US" altLang="en-US" sz="1400"/>
              <a:pPr/>
              <a:t>70</a:t>
            </a:fld>
            <a:endParaRPr lang="en-US" altLang="en-US" sz="1400"/>
          </a:p>
        </p:txBody>
      </p:sp>
      <p:sp>
        <p:nvSpPr>
          <p:cNvPr id="75779" name="Rectangle 2">
            <a:extLst>
              <a:ext uri="{FF2B5EF4-FFF2-40B4-BE49-F238E27FC236}">
                <a16:creationId xmlns:a16="http://schemas.microsoft.com/office/drawing/2014/main" id="{E50F2F64-6F48-4525-AD64-83C38A0D8894}"/>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JOptionPane Input</a:t>
            </a:r>
            <a:endParaRPr lang="en-US" altLang="en-US"/>
          </a:p>
        </p:txBody>
      </p:sp>
      <p:sp>
        <p:nvSpPr>
          <p:cNvPr id="75780" name="Rectangle 3">
            <a:extLst>
              <a:ext uri="{FF2B5EF4-FFF2-40B4-BE49-F238E27FC236}">
                <a16:creationId xmlns:a16="http://schemas.microsoft.com/office/drawing/2014/main" id="{EB6FEC7F-7D00-43AC-833D-8BD61CD5E794}"/>
              </a:ext>
            </a:extLst>
          </p:cNvPr>
          <p:cNvSpPr>
            <a:spLocks noGrp="1" noChangeArrowheads="1"/>
          </p:cNvSpPr>
          <p:nvPr>
            <p:ph type="body" idx="1"/>
          </p:nvPr>
        </p:nvSpPr>
        <p:spPr>
          <a:xfrm>
            <a:off x="228600" y="990600"/>
            <a:ext cx="8686800" cy="5257800"/>
          </a:xfrm>
          <a:noFill/>
        </p:spPr>
        <p:txBody>
          <a:bodyPr/>
          <a:lstStyle/>
          <a:p>
            <a:pPr marL="609600" indent="-609600">
              <a:buFont typeface="Monotype Sorts" pitchFamily="2" charset="2"/>
              <a:buNone/>
            </a:pPr>
            <a:r>
              <a:rPr lang="en-US" altLang="en-US" sz="2900">
                <a:cs typeface="Times New Roman" panose="02020603050405020304" pitchFamily="18" charset="0"/>
              </a:rPr>
              <a:t>This book provides two ways of obtaining input.</a:t>
            </a:r>
          </a:p>
          <a:p>
            <a:pPr marL="609600" indent="-609600">
              <a:buFont typeface="Monotype Sorts" pitchFamily="2" charset="2"/>
              <a:buNone/>
            </a:pPr>
            <a:endParaRPr lang="en-US" altLang="en-US" sz="2900">
              <a:cs typeface="Times New Roman" panose="02020603050405020304" pitchFamily="18" charset="0"/>
            </a:endParaRPr>
          </a:p>
          <a:p>
            <a:pPr marL="609600" indent="-609600">
              <a:buFont typeface="Monotype Sorts" pitchFamily="2" charset="2"/>
              <a:buAutoNum type="arabicPeriod"/>
            </a:pPr>
            <a:r>
              <a:rPr lang="en-US" altLang="en-US" sz="2900">
                <a:cs typeface="Times New Roman" panose="02020603050405020304" pitchFamily="18" charset="0"/>
              </a:rPr>
              <a:t>Using the Scanner class (console input)</a:t>
            </a:r>
          </a:p>
          <a:p>
            <a:pPr marL="609600" indent="-609600">
              <a:buFont typeface="Monotype Sorts" pitchFamily="2" charset="2"/>
              <a:buAutoNum type="arabicPeriod"/>
            </a:pPr>
            <a:r>
              <a:rPr lang="en-US" altLang="en-US" sz="2900">
                <a:cs typeface="Times New Roman" panose="02020603050405020304" pitchFamily="18" charset="0"/>
              </a:rPr>
              <a:t>Using JOptionPane input dialogs (obtain from an input dialog box by invoke the</a:t>
            </a:r>
          </a:p>
          <a:p>
            <a:pPr marL="609600" indent="-609600">
              <a:buFont typeface="Monotype Sorts" pitchFamily="2" charset="2"/>
              <a:buNone/>
            </a:pPr>
            <a:r>
              <a:rPr lang="en-US" altLang="en-US" sz="2900">
                <a:cs typeface="Times New Roman" panose="02020603050405020304" pitchFamily="18" charset="0"/>
              </a:rPr>
              <a:t>       </a:t>
            </a:r>
            <a:r>
              <a:rPr lang="en-US" altLang="en-US" sz="2900" b="1">
                <a:solidFill>
                  <a:srgbClr val="92D050"/>
                </a:solidFill>
                <a:cs typeface="Times New Roman" panose="02020603050405020304" pitchFamily="18" charset="0"/>
              </a:rPr>
              <a:t> JOptionPane.showInputDialog </a:t>
            </a:r>
            <a:r>
              <a:rPr lang="en-US" altLang="en-US" sz="2900">
                <a:cs typeface="Times New Roman" panose="02020603050405020304" pitchFamily="18" charset="0"/>
              </a:rPr>
              <a:t>methods</a:t>
            </a:r>
          </a:p>
          <a:p>
            <a:pPr marL="609600" indent="-609600">
              <a:buFont typeface="Monotype Sorts" pitchFamily="2" charset="2"/>
              <a:buNone/>
            </a:pPr>
            <a:r>
              <a:rPr lang="en-US" altLang="en-US" sz="2800"/>
              <a:t>JOptionPane makes it easy to pop up a standard dialog box that prompts users for a value or informs them of something.</a:t>
            </a:r>
            <a:endParaRPr lang="en-US" altLang="en-US" sz="2900">
              <a:cs typeface="Times New Roman" panose="02020603050405020304" pitchFamily="18" charset="0"/>
            </a:endParaRPr>
          </a:p>
          <a:p>
            <a:pPr marL="609600" indent="-609600">
              <a:buFont typeface="Monotype Sorts" pitchFamily="2" charset="2"/>
              <a:buNone/>
            </a:pPr>
            <a:r>
              <a:rPr lang="en-US" altLang="en-US" sz="2900" b="1" u="sng">
                <a:solidFill>
                  <a:schemeClr val="bg1"/>
                </a:solidFill>
                <a:cs typeface="Times New Roman" panose="02020603050405020304" pitchFamily="18" charset="0"/>
                <a:hlinkClick r:id="rId2"/>
              </a:rPr>
              <a:t> Class JOptionPane</a:t>
            </a:r>
            <a:endParaRPr lang="en-US" altLang="en-US" sz="2900" b="1" u="sng">
              <a:solidFill>
                <a:schemeClr val="bg1"/>
              </a:solidFill>
              <a:cs typeface="Times New Roman" panose="02020603050405020304" pitchFamily="18"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73F9F2E3-9516-43FB-9909-6D9BA0C3288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CD4F3BB9-5F98-4998-96C1-EE329542CE09}" type="slidenum">
              <a:rPr lang="en-US" altLang="en-US" sz="1400"/>
              <a:pPr/>
              <a:t>71</a:t>
            </a:fld>
            <a:endParaRPr lang="en-US" altLang="en-US" sz="1400"/>
          </a:p>
        </p:txBody>
      </p:sp>
      <p:sp>
        <p:nvSpPr>
          <p:cNvPr id="76803" name="Rectangle 2">
            <a:extLst>
              <a:ext uri="{FF2B5EF4-FFF2-40B4-BE49-F238E27FC236}">
                <a16:creationId xmlns:a16="http://schemas.microsoft.com/office/drawing/2014/main" id="{02BA0319-235D-4B26-8BE4-1A0EBF185A9D}"/>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Getting Input from Input Dialog Boxes</a:t>
            </a:r>
            <a:r>
              <a:rPr lang="en-US" altLang="en-US"/>
              <a:t> </a:t>
            </a:r>
          </a:p>
        </p:txBody>
      </p:sp>
      <p:sp>
        <p:nvSpPr>
          <p:cNvPr id="76804" name="Rectangle 3">
            <a:extLst>
              <a:ext uri="{FF2B5EF4-FFF2-40B4-BE49-F238E27FC236}">
                <a16:creationId xmlns:a16="http://schemas.microsoft.com/office/drawing/2014/main" id="{5866099E-C5E5-49DC-8498-F492A8AFDE32}"/>
              </a:ext>
            </a:extLst>
          </p:cNvPr>
          <p:cNvSpPr>
            <a:spLocks noGrp="1" noChangeArrowheads="1"/>
          </p:cNvSpPr>
          <p:nvPr>
            <p:ph type="body" idx="1"/>
          </p:nvPr>
        </p:nvSpPr>
        <p:spPr>
          <a:xfrm>
            <a:off x="228600" y="990600"/>
            <a:ext cx="8686800" cy="5257800"/>
          </a:xfrm>
          <a:noFill/>
        </p:spPr>
        <p:txBody>
          <a:bodyPr/>
          <a:lstStyle/>
          <a:p>
            <a:pPr marL="0" indent="0">
              <a:buFont typeface="Monotype Sorts" pitchFamily="2" charset="2"/>
              <a:buNone/>
            </a:pPr>
            <a:r>
              <a:rPr lang="en-US" altLang="en-US"/>
              <a:t>String input =  </a:t>
            </a:r>
            <a:r>
              <a:rPr lang="de-DE" altLang="en-US"/>
              <a:t>JOptionPane.showInputDialog( </a:t>
            </a:r>
          </a:p>
          <a:p>
            <a:pPr marL="0" indent="0">
              <a:buFont typeface="Monotype Sorts" pitchFamily="2" charset="2"/>
              <a:buNone/>
            </a:pPr>
            <a:r>
              <a:rPr lang="de-DE" altLang="en-US"/>
              <a:t>  "Enter an input");</a:t>
            </a:r>
            <a:endParaRPr lang="en-US" altLang="en-US"/>
          </a:p>
        </p:txBody>
      </p:sp>
      <p:pic>
        <p:nvPicPr>
          <p:cNvPr id="76805" name="Picture 9">
            <a:extLst>
              <a:ext uri="{FF2B5EF4-FFF2-40B4-BE49-F238E27FC236}">
                <a16:creationId xmlns:a16="http://schemas.microsoft.com/office/drawing/2014/main" id="{2568DBC3-202B-4D98-8876-9CC3AA267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0" y="3429000"/>
            <a:ext cx="4264025" cy="1825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6806" name="Rectangle 15">
            <a:extLst>
              <a:ext uri="{FF2B5EF4-FFF2-40B4-BE49-F238E27FC236}">
                <a16:creationId xmlns:a16="http://schemas.microsoft.com/office/drawing/2014/main" id="{14ED520F-ED9C-4F30-AE2F-973CFFD7AD63}"/>
              </a:ext>
            </a:extLst>
          </p:cNvPr>
          <p:cNvSpPr>
            <a:spLocks noChangeArrowheads="1"/>
          </p:cNvSpPr>
          <p:nvPr/>
        </p:nvSpPr>
        <p:spPr bwMode="auto">
          <a:xfrm>
            <a:off x="1957388" y="1360488"/>
            <a:ext cx="4286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indent="152400">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200">
                <a:latin typeface="Courier New" panose="02070309020205020404" pitchFamily="49" charset="0"/>
                <a:ea typeface="SimSun" panose="02010600030101010101" pitchFamily="2" charset="-122"/>
                <a:cs typeface="Courier New" panose="02070309020205020404" pitchFamily="49" charset="0"/>
              </a:rPr>
              <a:t> </a:t>
            </a:r>
            <a:endParaRPr lang="en-US" altLang="en-US" sz="600">
              <a:ea typeface="SimSun" panose="02010600030101010101" pitchFamily="2" charset="-122"/>
              <a:cs typeface="Courier New" panose="02070309020205020404" pitchFamily="49" charset="0"/>
            </a:endParaRPr>
          </a:p>
          <a:p>
            <a:endParaRPr lang="en-US" altLang="en-US" sz="2400">
              <a:ea typeface="SimSun" panose="02010600030101010101" pitchFamily="2" charset="-122"/>
              <a:cs typeface="Courier New" panose="02070309020205020404" pitchFamily="49" charset="0"/>
            </a:endParaRPr>
          </a:p>
        </p:txBody>
      </p:sp>
      <p:sp>
        <p:nvSpPr>
          <p:cNvPr id="76807" name="Rectangle 17">
            <a:extLst>
              <a:ext uri="{FF2B5EF4-FFF2-40B4-BE49-F238E27FC236}">
                <a16:creationId xmlns:a16="http://schemas.microsoft.com/office/drawing/2014/main" id="{C01351D4-5C37-4C1C-82F2-3C1440BFC0FF}"/>
              </a:ext>
            </a:extLst>
          </p:cNvPr>
          <p:cNvSpPr>
            <a:spLocks noChangeArrowheads="1"/>
          </p:cNvSpPr>
          <p:nvPr/>
        </p:nvSpPr>
        <p:spPr bwMode="auto">
          <a:xfrm>
            <a:off x="1957388" y="3227388"/>
            <a:ext cx="73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2400">
                <a:latin typeface="Courier New" panose="02070309020205020404" pitchFamily="49" charset="0"/>
                <a:cs typeface="Courier New" panose="02070309020205020404" pitchFamily="49" charset="0"/>
              </a:rPr>
              <a:t>   </a:t>
            </a:r>
            <a:endParaRPr lang="en-US" altLang="en-US" sz="2400"/>
          </a:p>
        </p:txBody>
      </p:sp>
      <p:sp>
        <p:nvSpPr>
          <p:cNvPr id="254981" name="Line 5">
            <a:extLst>
              <a:ext uri="{FF2B5EF4-FFF2-40B4-BE49-F238E27FC236}">
                <a16:creationId xmlns:a16="http://schemas.microsoft.com/office/drawing/2014/main" id="{50701487-D3AD-4705-B6E7-FB18B98F8C92}"/>
              </a:ext>
            </a:extLst>
          </p:cNvPr>
          <p:cNvSpPr>
            <a:spLocks noChangeShapeType="1"/>
          </p:cNvSpPr>
          <p:nvPr/>
        </p:nvSpPr>
        <p:spPr bwMode="auto">
          <a:xfrm>
            <a:off x="2036763" y="2046288"/>
            <a:ext cx="2919412" cy="1997075"/>
          </a:xfrm>
          <a:prstGeom prst="line">
            <a:avLst/>
          </a:prstGeom>
          <a:noFill/>
          <a:ln w="28575">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4981"/>
                                        </p:tgtEl>
                                        <p:attrNameLst>
                                          <p:attrName>style.visibility</p:attrName>
                                        </p:attrNameLst>
                                      </p:cBhvr>
                                      <p:to>
                                        <p:strVal val="visible"/>
                                      </p:to>
                                    </p:set>
                                    <p:anim calcmode="lin" valueType="num">
                                      <p:cBhvr additive="base">
                                        <p:cTn id="7" dur="500" fill="hold"/>
                                        <p:tgtEl>
                                          <p:spTgt spid="254981"/>
                                        </p:tgtEl>
                                        <p:attrNameLst>
                                          <p:attrName>ppt_x</p:attrName>
                                        </p:attrNameLst>
                                      </p:cBhvr>
                                      <p:tavLst>
                                        <p:tav tm="0">
                                          <p:val>
                                            <p:strVal val="0-#ppt_w/2"/>
                                          </p:val>
                                        </p:tav>
                                        <p:tav tm="100000">
                                          <p:val>
                                            <p:strVal val="#ppt_x"/>
                                          </p:val>
                                        </p:tav>
                                      </p:tavLst>
                                    </p:anim>
                                    <p:anim calcmode="lin" valueType="num">
                                      <p:cBhvr additive="base">
                                        <p:cTn id="8"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a:extLst>
              <a:ext uri="{FF2B5EF4-FFF2-40B4-BE49-F238E27FC236}">
                <a16:creationId xmlns:a16="http://schemas.microsoft.com/office/drawing/2014/main" id="{92AF9F06-D132-436E-AAD4-981D173D3F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81257D56-27A4-4048-9E11-F1FDD145DD64}" type="slidenum">
              <a:rPr lang="en-US" altLang="en-US" sz="1400"/>
              <a:pPr/>
              <a:t>72</a:t>
            </a:fld>
            <a:endParaRPr lang="en-US" altLang="en-US" sz="1400"/>
          </a:p>
        </p:txBody>
      </p:sp>
      <p:sp>
        <p:nvSpPr>
          <p:cNvPr id="14340" name="Rectangle 2">
            <a:extLst>
              <a:ext uri="{FF2B5EF4-FFF2-40B4-BE49-F238E27FC236}">
                <a16:creationId xmlns:a16="http://schemas.microsoft.com/office/drawing/2014/main" id="{73394A1B-FE00-4F28-9255-AB7E2ABA6F82}"/>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Getting Input from Input Dialog Boxes</a:t>
            </a:r>
            <a:r>
              <a:rPr lang="en-US" altLang="en-US"/>
              <a:t> </a:t>
            </a:r>
          </a:p>
        </p:txBody>
      </p:sp>
      <p:sp>
        <p:nvSpPr>
          <p:cNvPr id="14341" name="Rectangle 3">
            <a:extLst>
              <a:ext uri="{FF2B5EF4-FFF2-40B4-BE49-F238E27FC236}">
                <a16:creationId xmlns:a16="http://schemas.microsoft.com/office/drawing/2014/main" id="{6B99129F-FBEE-455B-8D64-DFD32974AE0D}"/>
              </a:ext>
            </a:extLst>
          </p:cNvPr>
          <p:cNvSpPr>
            <a:spLocks noGrp="1" noChangeArrowheads="1"/>
          </p:cNvSpPr>
          <p:nvPr>
            <p:ph type="body" idx="1"/>
          </p:nvPr>
        </p:nvSpPr>
        <p:spPr>
          <a:xfrm>
            <a:off x="228600" y="990600"/>
            <a:ext cx="8686800" cy="5257800"/>
          </a:xfrm>
          <a:noFill/>
        </p:spPr>
        <p:txBody>
          <a:bodyPr/>
          <a:lstStyle/>
          <a:p>
            <a:pPr marL="0" indent="0">
              <a:buFont typeface="Monotype Sorts" pitchFamily="2" charset="2"/>
              <a:buNone/>
            </a:pPr>
            <a:r>
              <a:rPr lang="en-US" altLang="en-US" sz="2900">
                <a:cs typeface="Times New Roman" panose="02020603050405020304" pitchFamily="18" charset="0"/>
              </a:rPr>
              <a:t>String string = JOptionPane.showInputDialog(</a:t>
            </a:r>
          </a:p>
          <a:p>
            <a:pPr marL="0" indent="0">
              <a:buFont typeface="Monotype Sorts" pitchFamily="2" charset="2"/>
              <a:buNone/>
            </a:pPr>
            <a:r>
              <a:rPr lang="en-US" altLang="en-US" sz="2900">
                <a:cs typeface="Times New Roman" panose="02020603050405020304" pitchFamily="18" charset="0"/>
              </a:rPr>
              <a:t>   null, “Prompting Message”,  “Dialog Title”,    </a:t>
            </a:r>
          </a:p>
          <a:p>
            <a:pPr marL="0" indent="0">
              <a:buFont typeface="Monotype Sorts" pitchFamily="2" charset="2"/>
              <a:buNone/>
            </a:pPr>
            <a:r>
              <a:rPr lang="en-US" altLang="en-US" sz="2900">
                <a:cs typeface="Times New Roman" panose="02020603050405020304" pitchFamily="18" charset="0"/>
              </a:rPr>
              <a:t>   JOptionPane.QUESTION_MESSAGE);</a:t>
            </a:r>
          </a:p>
        </p:txBody>
      </p:sp>
      <p:graphicFrame>
        <p:nvGraphicFramePr>
          <p:cNvPr id="14338" name="Object 4">
            <a:extLst>
              <a:ext uri="{FF2B5EF4-FFF2-40B4-BE49-F238E27FC236}">
                <a16:creationId xmlns:a16="http://schemas.microsoft.com/office/drawing/2014/main" id="{8430B320-FDCA-4738-B0A7-B0AAD726BEE1}"/>
              </a:ext>
            </a:extLst>
          </p:cNvPr>
          <p:cNvGraphicFramePr>
            <a:graphicFrameLocks noChangeAspect="1"/>
          </p:cNvGraphicFramePr>
          <p:nvPr/>
        </p:nvGraphicFramePr>
        <p:xfrm>
          <a:off x="2819400" y="3810000"/>
          <a:ext cx="6096000" cy="2895600"/>
        </p:xfrm>
        <a:graphic>
          <a:graphicData uri="http://schemas.openxmlformats.org/presentationml/2006/ole">
            <mc:AlternateContent xmlns:mc="http://schemas.openxmlformats.org/markup-compatibility/2006">
              <mc:Choice xmlns:v="urn:schemas-microsoft-com:vml" Requires="v">
                <p:oleObj name="Bitmap Image" r:id="rId2" imgW="3952381" imgH="1876190" progId="Paint.Picture">
                  <p:embed/>
                </p:oleObj>
              </mc:Choice>
              <mc:Fallback>
                <p:oleObj name="Bitmap Image" r:id="rId2" imgW="3952381" imgH="1876190"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10000"/>
                        <a:ext cx="6096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1" name="Line 5">
            <a:extLst>
              <a:ext uri="{FF2B5EF4-FFF2-40B4-BE49-F238E27FC236}">
                <a16:creationId xmlns:a16="http://schemas.microsoft.com/office/drawing/2014/main" id="{A177AF2E-3512-4C78-9939-BC85AA3FD812}"/>
              </a:ext>
            </a:extLst>
          </p:cNvPr>
          <p:cNvSpPr>
            <a:spLocks noChangeShapeType="1"/>
          </p:cNvSpPr>
          <p:nvPr/>
        </p:nvSpPr>
        <p:spPr bwMode="auto">
          <a:xfrm>
            <a:off x="2590800" y="1905000"/>
            <a:ext cx="2743200" cy="3352800"/>
          </a:xfrm>
          <a:prstGeom prst="line">
            <a:avLst/>
          </a:prstGeom>
          <a:noFill/>
          <a:ln w="28575">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21862" name="Line 6">
            <a:extLst>
              <a:ext uri="{FF2B5EF4-FFF2-40B4-BE49-F238E27FC236}">
                <a16:creationId xmlns:a16="http://schemas.microsoft.com/office/drawing/2014/main" id="{C5E3C985-1D27-4138-991C-129C23F86744}"/>
              </a:ext>
            </a:extLst>
          </p:cNvPr>
          <p:cNvSpPr>
            <a:spLocks noChangeShapeType="1"/>
          </p:cNvSpPr>
          <p:nvPr/>
        </p:nvSpPr>
        <p:spPr bwMode="auto">
          <a:xfrm>
            <a:off x="5486400" y="1981200"/>
            <a:ext cx="0" cy="2819400"/>
          </a:xfrm>
          <a:prstGeom prst="line">
            <a:avLst/>
          </a:prstGeom>
          <a:noFill/>
          <a:ln w="28575">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21863" name="Line 7">
            <a:extLst>
              <a:ext uri="{FF2B5EF4-FFF2-40B4-BE49-F238E27FC236}">
                <a16:creationId xmlns:a16="http://schemas.microsoft.com/office/drawing/2014/main" id="{DFCD0F3C-E7D7-4046-B9C0-AC5FFB2AAE55}"/>
              </a:ext>
            </a:extLst>
          </p:cNvPr>
          <p:cNvSpPr>
            <a:spLocks noChangeShapeType="1"/>
          </p:cNvSpPr>
          <p:nvPr/>
        </p:nvSpPr>
        <p:spPr bwMode="auto">
          <a:xfrm>
            <a:off x="4876800" y="2514600"/>
            <a:ext cx="0" cy="2667000"/>
          </a:xfrm>
          <a:prstGeom prst="line">
            <a:avLst/>
          </a:prstGeom>
          <a:noFill/>
          <a:ln w="28575">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0-#ppt_w/2"/>
                                          </p:val>
                                        </p:tav>
                                        <p:tav tm="100000">
                                          <p:val>
                                            <p:strVal val="#ppt_x"/>
                                          </p:val>
                                        </p:tav>
                                      </p:tavLst>
                                    </p:anim>
                                    <p:anim calcmode="lin" valueType="num">
                                      <p:cBhvr additive="base">
                                        <p:cTn id="8" dur="500" fill="hold"/>
                                        <p:tgtEl>
                                          <p:spTgt spid="1218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 calcmode="lin" valueType="num">
                                      <p:cBhvr additive="base">
                                        <p:cTn id="13" dur="500" fill="hold"/>
                                        <p:tgtEl>
                                          <p:spTgt spid="121862"/>
                                        </p:tgtEl>
                                        <p:attrNameLst>
                                          <p:attrName>ppt_x</p:attrName>
                                        </p:attrNameLst>
                                      </p:cBhvr>
                                      <p:tavLst>
                                        <p:tav tm="0">
                                          <p:val>
                                            <p:strVal val="0-#ppt_w/2"/>
                                          </p:val>
                                        </p:tav>
                                        <p:tav tm="100000">
                                          <p:val>
                                            <p:strVal val="#ppt_x"/>
                                          </p:val>
                                        </p:tav>
                                      </p:tavLst>
                                    </p:anim>
                                    <p:anim calcmode="lin" valueType="num">
                                      <p:cBhvr additive="base">
                                        <p:cTn id="14"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1863"/>
                                        </p:tgtEl>
                                        <p:attrNameLst>
                                          <p:attrName>style.visibility</p:attrName>
                                        </p:attrNameLst>
                                      </p:cBhvr>
                                      <p:to>
                                        <p:strVal val="visible"/>
                                      </p:to>
                                    </p:set>
                                    <p:anim calcmode="lin" valueType="num">
                                      <p:cBhvr additive="base">
                                        <p:cTn id="19" dur="500" fill="hold"/>
                                        <p:tgtEl>
                                          <p:spTgt spid="121863"/>
                                        </p:tgtEl>
                                        <p:attrNameLst>
                                          <p:attrName>ppt_x</p:attrName>
                                        </p:attrNameLst>
                                      </p:cBhvr>
                                      <p:tavLst>
                                        <p:tav tm="0">
                                          <p:val>
                                            <p:strVal val="0-#ppt_w/2"/>
                                          </p:val>
                                        </p:tav>
                                        <p:tav tm="100000">
                                          <p:val>
                                            <p:strVal val="#ppt_x"/>
                                          </p:val>
                                        </p:tav>
                                      </p:tavLst>
                                    </p:anim>
                                    <p:anim calcmode="lin" valueType="num">
                                      <p:cBhvr additive="base">
                                        <p:cTn id="20" dur="500" fill="hold"/>
                                        <p:tgtEl>
                                          <p:spTgt spid="121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9CBB4CC8-10A0-477C-817A-F7D5D516C0C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741C0E5F-6AB4-4E3A-A1B7-8D10E1D45E3D}" type="slidenum">
              <a:rPr lang="en-US" altLang="en-US" sz="1400"/>
              <a:pPr/>
              <a:t>73</a:t>
            </a:fld>
            <a:endParaRPr lang="en-US" altLang="en-US" sz="1400"/>
          </a:p>
        </p:txBody>
      </p:sp>
      <p:sp>
        <p:nvSpPr>
          <p:cNvPr id="77827" name="Rectangle 2">
            <a:extLst>
              <a:ext uri="{FF2B5EF4-FFF2-40B4-BE49-F238E27FC236}">
                <a16:creationId xmlns:a16="http://schemas.microsoft.com/office/drawing/2014/main" id="{CFCA6186-C344-4F15-93DE-BF7F7C570F61}"/>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Two Ways to Invoke the Method</a:t>
            </a:r>
            <a:r>
              <a:rPr lang="en-US" altLang="en-US"/>
              <a:t> </a:t>
            </a:r>
          </a:p>
        </p:txBody>
      </p:sp>
      <p:sp>
        <p:nvSpPr>
          <p:cNvPr id="77828" name="Rectangle 3">
            <a:extLst>
              <a:ext uri="{FF2B5EF4-FFF2-40B4-BE49-F238E27FC236}">
                <a16:creationId xmlns:a16="http://schemas.microsoft.com/office/drawing/2014/main" id="{E5C10C80-D7FB-4330-A717-F6D8D86B921B}"/>
              </a:ext>
            </a:extLst>
          </p:cNvPr>
          <p:cNvSpPr>
            <a:spLocks noGrp="1" noChangeArrowheads="1"/>
          </p:cNvSpPr>
          <p:nvPr>
            <p:ph type="body" idx="1"/>
          </p:nvPr>
        </p:nvSpPr>
        <p:spPr>
          <a:xfrm>
            <a:off x="228600" y="990600"/>
            <a:ext cx="8686800" cy="5257800"/>
          </a:xfrm>
          <a:noFill/>
        </p:spPr>
        <p:txBody>
          <a:bodyPr/>
          <a:lstStyle/>
          <a:p>
            <a:pPr marL="0" indent="0">
              <a:lnSpc>
                <a:spcPct val="90000"/>
              </a:lnSpc>
              <a:buFont typeface="Monotype Sorts" pitchFamily="2" charset="2"/>
              <a:buNone/>
            </a:pPr>
            <a:r>
              <a:rPr lang="en-US" altLang="en-US" sz="2500">
                <a:cs typeface="Times New Roman" panose="02020603050405020304" pitchFamily="18" charset="0"/>
              </a:rPr>
              <a:t>There are several ways to use the showInputDialog method. For the time being, you only need to know two ways to invoke it.</a:t>
            </a:r>
          </a:p>
          <a:p>
            <a:pPr marL="0" indent="0">
              <a:lnSpc>
                <a:spcPct val="90000"/>
              </a:lnSpc>
              <a:buFont typeface="Monotype Sorts" pitchFamily="2" charset="2"/>
              <a:buNone/>
            </a:pPr>
            <a:r>
              <a:rPr lang="en-US" altLang="en-US" sz="2500">
                <a:cs typeface="Times New Roman" panose="02020603050405020304" pitchFamily="18" charset="0"/>
              </a:rPr>
              <a:t>One is to use a statement as shown in the example:</a:t>
            </a:r>
          </a:p>
          <a:p>
            <a:pPr marL="0" indent="0">
              <a:lnSpc>
                <a:spcPct val="90000"/>
              </a:lnSpc>
              <a:buFont typeface="Monotype Sorts" pitchFamily="2" charset="2"/>
              <a:buNone/>
            </a:pPr>
            <a:endParaRPr lang="en-US" altLang="en-US" sz="2500">
              <a:cs typeface="Times New Roman" panose="02020603050405020304" pitchFamily="18" charset="0"/>
            </a:endParaRPr>
          </a:p>
          <a:p>
            <a:pPr lvl="1">
              <a:lnSpc>
                <a:spcPct val="90000"/>
              </a:lnSpc>
              <a:buFontTx/>
              <a:buNone/>
            </a:pPr>
            <a:r>
              <a:rPr lang="en-US" altLang="en-US" sz="2100">
                <a:solidFill>
                  <a:srgbClr val="FF5050"/>
                </a:solidFill>
                <a:cs typeface="Times New Roman" panose="02020603050405020304" pitchFamily="18" charset="0"/>
              </a:rPr>
              <a:t>String string = JOptionPane.showInputDialog(null, x, </a:t>
            </a:r>
          </a:p>
          <a:p>
            <a:pPr lvl="1">
              <a:lnSpc>
                <a:spcPct val="90000"/>
              </a:lnSpc>
              <a:buFontTx/>
              <a:buNone/>
            </a:pPr>
            <a:r>
              <a:rPr lang="en-US" altLang="en-US" sz="2100">
                <a:solidFill>
                  <a:srgbClr val="FF5050"/>
                </a:solidFill>
                <a:cs typeface="Times New Roman" panose="02020603050405020304" pitchFamily="18" charset="0"/>
              </a:rPr>
              <a:t>  y, JOptionPane.QUESTION_MESSAGE);</a:t>
            </a:r>
          </a:p>
          <a:p>
            <a:pPr marL="0" indent="0">
              <a:lnSpc>
                <a:spcPct val="90000"/>
              </a:lnSpc>
              <a:buFont typeface="Monotype Sorts" pitchFamily="2" charset="2"/>
              <a:buNone/>
            </a:pPr>
            <a:endParaRPr lang="en-US" altLang="en-US" sz="2500">
              <a:solidFill>
                <a:srgbClr val="FF5050"/>
              </a:solidFill>
              <a:cs typeface="Times New Roman" panose="02020603050405020304" pitchFamily="18" charset="0"/>
            </a:endParaRPr>
          </a:p>
          <a:p>
            <a:pPr marL="0" indent="0">
              <a:lnSpc>
                <a:spcPct val="90000"/>
              </a:lnSpc>
              <a:buFont typeface="Monotype Sorts" pitchFamily="2" charset="2"/>
              <a:buNone/>
            </a:pPr>
            <a:r>
              <a:rPr lang="en-US" altLang="en-US" sz="2500">
                <a:cs typeface="Times New Roman" panose="02020603050405020304" pitchFamily="18" charset="0"/>
              </a:rPr>
              <a:t>where x is a string for the prompting message, and y is a string for the title of the input dialog box.</a:t>
            </a:r>
          </a:p>
          <a:p>
            <a:pPr marL="0" indent="0">
              <a:lnSpc>
                <a:spcPct val="90000"/>
              </a:lnSpc>
              <a:buFont typeface="Monotype Sorts" pitchFamily="2" charset="2"/>
              <a:buNone/>
            </a:pPr>
            <a:endParaRPr lang="en-US" altLang="en-US" sz="2500">
              <a:cs typeface="Times New Roman" panose="02020603050405020304" pitchFamily="18" charset="0"/>
            </a:endParaRPr>
          </a:p>
          <a:p>
            <a:pPr marL="0" indent="0">
              <a:lnSpc>
                <a:spcPct val="90000"/>
              </a:lnSpc>
              <a:buFont typeface="Monotype Sorts" pitchFamily="2" charset="2"/>
              <a:buNone/>
            </a:pPr>
            <a:r>
              <a:rPr lang="en-US" altLang="en-US" sz="2500">
                <a:cs typeface="Times New Roman" panose="02020603050405020304" pitchFamily="18" charset="0"/>
              </a:rPr>
              <a:t>The other is to use a statement like this:</a:t>
            </a:r>
          </a:p>
          <a:p>
            <a:pPr lvl="1">
              <a:lnSpc>
                <a:spcPct val="90000"/>
              </a:lnSpc>
              <a:buFontTx/>
              <a:buNone/>
            </a:pPr>
            <a:r>
              <a:rPr lang="en-US" altLang="en-US" sz="2100">
                <a:solidFill>
                  <a:srgbClr val="FF5050"/>
                </a:solidFill>
                <a:cs typeface="Times New Roman" panose="02020603050405020304" pitchFamily="18" charset="0"/>
              </a:rPr>
              <a:t>JOptionPane.showInputDialog(x);</a:t>
            </a:r>
          </a:p>
          <a:p>
            <a:pPr marL="0" indent="0">
              <a:lnSpc>
                <a:spcPct val="90000"/>
              </a:lnSpc>
              <a:buFont typeface="Monotype Sorts" pitchFamily="2" charset="2"/>
              <a:buNone/>
            </a:pPr>
            <a:r>
              <a:rPr lang="en-US" altLang="en-US" sz="2500">
                <a:cs typeface="Times New Roman" panose="02020603050405020304" pitchFamily="18" charset="0"/>
              </a:rPr>
              <a:t>where x is a string for the prompting message.</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66C5C957-83D5-4678-91BA-39B5660297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32ED761A-908F-4DED-8140-BBB991F07209}" type="slidenum">
              <a:rPr lang="en-US" altLang="en-US" sz="1400"/>
              <a:pPr/>
              <a:t>74</a:t>
            </a:fld>
            <a:endParaRPr lang="en-US" altLang="en-US" sz="1400"/>
          </a:p>
        </p:txBody>
      </p:sp>
      <p:sp>
        <p:nvSpPr>
          <p:cNvPr id="78851" name="Rectangle 2">
            <a:extLst>
              <a:ext uri="{FF2B5EF4-FFF2-40B4-BE49-F238E27FC236}">
                <a16:creationId xmlns:a16="http://schemas.microsoft.com/office/drawing/2014/main" id="{F386AC16-41F4-4ED8-9170-3DDB84798BF8}"/>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Converting Strings to Integers</a:t>
            </a:r>
            <a:endParaRPr lang="en-US" altLang="en-US"/>
          </a:p>
        </p:txBody>
      </p:sp>
      <p:sp>
        <p:nvSpPr>
          <p:cNvPr id="78852" name="Rectangle 3">
            <a:extLst>
              <a:ext uri="{FF2B5EF4-FFF2-40B4-BE49-F238E27FC236}">
                <a16:creationId xmlns:a16="http://schemas.microsoft.com/office/drawing/2014/main" id="{1BCF63E8-7B13-4A3C-ADEC-0A37072D6131}"/>
              </a:ext>
            </a:extLst>
          </p:cNvPr>
          <p:cNvSpPr>
            <a:spLocks noGrp="1" noChangeArrowheads="1"/>
          </p:cNvSpPr>
          <p:nvPr>
            <p:ph type="body" idx="1"/>
          </p:nvPr>
        </p:nvSpPr>
        <p:spPr>
          <a:xfrm>
            <a:off x="228600" y="1143000"/>
            <a:ext cx="8763000" cy="5257800"/>
          </a:xfrm>
          <a:noFill/>
        </p:spPr>
        <p:txBody>
          <a:bodyPr/>
          <a:lstStyle/>
          <a:p>
            <a:pPr marL="0" indent="0">
              <a:lnSpc>
                <a:spcPct val="90000"/>
              </a:lnSpc>
              <a:buFont typeface="Monotype Sorts" pitchFamily="2" charset="2"/>
              <a:buNone/>
            </a:pPr>
            <a:r>
              <a:rPr lang="en-US" altLang="en-US" sz="2900">
                <a:cs typeface="Times New Roman" panose="02020603050405020304" pitchFamily="18" charset="0"/>
              </a:rPr>
              <a:t>The input returned from the input dialog box is a string. If you enter a numeric value such as 123, it returns “123”. To obtain the input as a number, you have to convert a string into a number. </a:t>
            </a:r>
          </a:p>
          <a:p>
            <a:pPr marL="0" indent="0">
              <a:lnSpc>
                <a:spcPct val="90000"/>
              </a:lnSpc>
              <a:buFont typeface="Monotype Sorts" pitchFamily="2" charset="2"/>
              <a:buNone/>
            </a:pPr>
            <a:r>
              <a:rPr lang="en-US" altLang="en-US" sz="2900">
                <a:cs typeface="Times New Roman" panose="02020603050405020304" pitchFamily="18" charset="0"/>
              </a:rPr>
              <a:t> </a:t>
            </a:r>
          </a:p>
          <a:p>
            <a:pPr marL="0" indent="0">
              <a:lnSpc>
                <a:spcPct val="90000"/>
              </a:lnSpc>
              <a:buFont typeface="Monotype Sorts" pitchFamily="2" charset="2"/>
              <a:buNone/>
            </a:pPr>
            <a:r>
              <a:rPr lang="en-US" altLang="en-US" sz="2900">
                <a:cs typeface="Times New Roman" panose="02020603050405020304" pitchFamily="18" charset="0"/>
              </a:rPr>
              <a:t>To convert a string into an </a:t>
            </a:r>
            <a:r>
              <a:rPr lang="en-US" altLang="en-US" sz="2900" u="sng">
                <a:cs typeface="Times New Roman" panose="02020603050405020304" pitchFamily="18" charset="0"/>
              </a:rPr>
              <a:t>int</a:t>
            </a:r>
            <a:r>
              <a:rPr lang="en-US" altLang="en-US" sz="2900">
                <a:cs typeface="Times New Roman" panose="02020603050405020304" pitchFamily="18" charset="0"/>
              </a:rPr>
              <a:t> value, you can use the static </a:t>
            </a:r>
            <a:r>
              <a:rPr lang="en-US" altLang="en-US" sz="2900" u="sng">
                <a:cs typeface="Times New Roman" panose="02020603050405020304" pitchFamily="18" charset="0"/>
              </a:rPr>
              <a:t>parseInt</a:t>
            </a:r>
            <a:r>
              <a:rPr lang="en-US" altLang="en-US" sz="2900">
                <a:cs typeface="Times New Roman" panose="02020603050405020304" pitchFamily="18" charset="0"/>
              </a:rPr>
              <a:t> method in the </a:t>
            </a:r>
            <a:r>
              <a:rPr lang="en-US" altLang="en-US" sz="2900" u="sng">
                <a:cs typeface="Times New Roman" panose="02020603050405020304" pitchFamily="18" charset="0"/>
              </a:rPr>
              <a:t>Integer</a:t>
            </a:r>
            <a:r>
              <a:rPr lang="en-US" altLang="en-US" sz="2900">
                <a:cs typeface="Times New Roman" panose="02020603050405020304" pitchFamily="18" charset="0"/>
              </a:rPr>
              <a:t> class as follows:</a:t>
            </a:r>
          </a:p>
          <a:p>
            <a:pPr marL="0" indent="0">
              <a:lnSpc>
                <a:spcPct val="90000"/>
              </a:lnSpc>
              <a:buFont typeface="Monotype Sorts" pitchFamily="2" charset="2"/>
              <a:buNone/>
            </a:pPr>
            <a:r>
              <a:rPr lang="en-US" altLang="en-US" sz="2900">
                <a:cs typeface="Times New Roman" panose="02020603050405020304" pitchFamily="18" charset="0"/>
              </a:rPr>
              <a:t> </a:t>
            </a:r>
          </a:p>
          <a:p>
            <a:pPr marL="0" indent="0">
              <a:lnSpc>
                <a:spcPct val="90000"/>
              </a:lnSpc>
              <a:buFont typeface="Monotype Sorts" pitchFamily="2" charset="2"/>
              <a:buNone/>
            </a:pPr>
            <a:r>
              <a:rPr lang="en-US" altLang="en-US" sz="2900" u="sng">
                <a:cs typeface="Times New Roman" panose="02020603050405020304" pitchFamily="18" charset="0"/>
              </a:rPr>
              <a:t>int intValue = Integer.parseInt(intString);</a:t>
            </a:r>
          </a:p>
          <a:p>
            <a:pPr marL="0" indent="0">
              <a:lnSpc>
                <a:spcPct val="90000"/>
              </a:lnSpc>
              <a:buFont typeface="Monotype Sorts" pitchFamily="2" charset="2"/>
              <a:buNone/>
            </a:pPr>
            <a:r>
              <a:rPr lang="en-US" altLang="en-US" sz="2900">
                <a:cs typeface="Times New Roman" panose="02020603050405020304" pitchFamily="18" charset="0"/>
              </a:rPr>
              <a:t> </a:t>
            </a:r>
          </a:p>
          <a:p>
            <a:pPr marL="0" indent="0">
              <a:lnSpc>
                <a:spcPct val="90000"/>
              </a:lnSpc>
              <a:buFont typeface="Monotype Sorts" pitchFamily="2" charset="2"/>
              <a:buNone/>
            </a:pPr>
            <a:r>
              <a:rPr lang="en-US" altLang="en-US" sz="2900">
                <a:cs typeface="Times New Roman" panose="02020603050405020304" pitchFamily="18" charset="0"/>
              </a:rPr>
              <a:t>where </a:t>
            </a:r>
            <a:r>
              <a:rPr lang="en-US" altLang="en-US" sz="2900" u="sng">
                <a:cs typeface="Times New Roman" panose="02020603050405020304" pitchFamily="18" charset="0"/>
              </a:rPr>
              <a:t>intString</a:t>
            </a:r>
            <a:r>
              <a:rPr lang="en-US" altLang="en-US" sz="2900">
                <a:cs typeface="Times New Roman" panose="02020603050405020304" pitchFamily="18" charset="0"/>
              </a:rPr>
              <a:t> is a numeric string such as “123”.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B1E79C21-C142-4129-9DEE-7F7C3E8344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F6D9581B-B6B1-4303-803C-3AB029F7DE65}" type="slidenum">
              <a:rPr lang="en-US" altLang="en-US" sz="1400"/>
              <a:pPr/>
              <a:t>75</a:t>
            </a:fld>
            <a:endParaRPr lang="en-US" altLang="en-US" sz="1400"/>
          </a:p>
        </p:txBody>
      </p:sp>
      <p:sp>
        <p:nvSpPr>
          <p:cNvPr id="79875" name="Rectangle 2">
            <a:extLst>
              <a:ext uri="{FF2B5EF4-FFF2-40B4-BE49-F238E27FC236}">
                <a16:creationId xmlns:a16="http://schemas.microsoft.com/office/drawing/2014/main" id="{0311D871-7904-466D-BC5B-14D47FF2D9BD}"/>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Converting Strings to Doubles</a:t>
            </a:r>
            <a:endParaRPr lang="en-US" altLang="en-US"/>
          </a:p>
        </p:txBody>
      </p:sp>
      <p:sp>
        <p:nvSpPr>
          <p:cNvPr id="79876" name="Rectangle 3">
            <a:extLst>
              <a:ext uri="{FF2B5EF4-FFF2-40B4-BE49-F238E27FC236}">
                <a16:creationId xmlns:a16="http://schemas.microsoft.com/office/drawing/2014/main" id="{6AB9B2AC-98F3-436B-B908-6E2A37155622}"/>
              </a:ext>
            </a:extLst>
          </p:cNvPr>
          <p:cNvSpPr>
            <a:spLocks noGrp="1" noChangeArrowheads="1"/>
          </p:cNvSpPr>
          <p:nvPr>
            <p:ph type="body" idx="1"/>
          </p:nvPr>
        </p:nvSpPr>
        <p:spPr>
          <a:xfrm>
            <a:off x="228600" y="1143000"/>
            <a:ext cx="8763000" cy="5257800"/>
          </a:xfrm>
          <a:noFill/>
        </p:spPr>
        <p:txBody>
          <a:bodyPr/>
          <a:lstStyle/>
          <a:p>
            <a:pPr marL="0" indent="0">
              <a:buFont typeface="Monotype Sorts" pitchFamily="2" charset="2"/>
              <a:buNone/>
            </a:pPr>
            <a:r>
              <a:rPr lang="en-US" altLang="en-US" sz="2900">
                <a:cs typeface="Times New Roman" panose="02020603050405020304" pitchFamily="18" charset="0"/>
              </a:rPr>
              <a:t>To convert a string into a </a:t>
            </a:r>
            <a:r>
              <a:rPr lang="en-US" altLang="en-US" sz="2900" u="sng">
                <a:cs typeface="Times New Roman" panose="02020603050405020304" pitchFamily="18" charset="0"/>
              </a:rPr>
              <a:t>double</a:t>
            </a:r>
            <a:r>
              <a:rPr lang="en-US" altLang="en-US" sz="2900">
                <a:cs typeface="Times New Roman" panose="02020603050405020304" pitchFamily="18" charset="0"/>
              </a:rPr>
              <a:t> value, you can use the static </a:t>
            </a:r>
            <a:r>
              <a:rPr lang="en-US" altLang="en-US" sz="2900" u="sng">
                <a:cs typeface="Times New Roman" panose="02020603050405020304" pitchFamily="18" charset="0"/>
              </a:rPr>
              <a:t>parseDouble</a:t>
            </a:r>
            <a:r>
              <a:rPr lang="en-US" altLang="en-US" sz="2900">
                <a:cs typeface="Times New Roman" panose="02020603050405020304" pitchFamily="18" charset="0"/>
              </a:rPr>
              <a:t> method in the </a:t>
            </a:r>
            <a:r>
              <a:rPr lang="en-US" altLang="en-US" sz="2900" u="sng">
                <a:cs typeface="Times New Roman" panose="02020603050405020304" pitchFamily="18" charset="0"/>
              </a:rPr>
              <a:t>Double</a:t>
            </a:r>
            <a:r>
              <a:rPr lang="en-US" altLang="en-US" sz="2900">
                <a:cs typeface="Times New Roman" panose="02020603050405020304" pitchFamily="18" charset="0"/>
              </a:rPr>
              <a:t> class as follows:</a:t>
            </a:r>
          </a:p>
          <a:p>
            <a:pPr marL="0" indent="0">
              <a:buFont typeface="Monotype Sorts" pitchFamily="2" charset="2"/>
              <a:buNone/>
            </a:pPr>
            <a:r>
              <a:rPr lang="en-US" altLang="en-US" sz="2900">
                <a:cs typeface="Times New Roman" panose="02020603050405020304" pitchFamily="18" charset="0"/>
              </a:rPr>
              <a:t> </a:t>
            </a:r>
          </a:p>
          <a:p>
            <a:pPr marL="0" indent="0">
              <a:buFont typeface="Monotype Sorts" pitchFamily="2" charset="2"/>
              <a:buNone/>
            </a:pPr>
            <a:r>
              <a:rPr lang="en-US" altLang="en-US" sz="2900" u="sng">
                <a:cs typeface="Times New Roman" panose="02020603050405020304" pitchFamily="18" charset="0"/>
              </a:rPr>
              <a:t>double doubleValue =Double.parseDouble(doubleString);</a:t>
            </a:r>
          </a:p>
          <a:p>
            <a:pPr marL="0" indent="0">
              <a:buFont typeface="Monotype Sorts" pitchFamily="2" charset="2"/>
              <a:buNone/>
            </a:pPr>
            <a:r>
              <a:rPr lang="en-US" altLang="en-US" sz="2900">
                <a:cs typeface="Times New Roman" panose="02020603050405020304" pitchFamily="18" charset="0"/>
              </a:rPr>
              <a:t> </a:t>
            </a:r>
          </a:p>
          <a:p>
            <a:pPr marL="0" indent="0">
              <a:buFont typeface="Monotype Sorts" pitchFamily="2" charset="2"/>
              <a:buNone/>
            </a:pPr>
            <a:r>
              <a:rPr lang="en-US" altLang="en-US" sz="2900">
                <a:cs typeface="Times New Roman" panose="02020603050405020304" pitchFamily="18" charset="0"/>
              </a:rPr>
              <a:t>where </a:t>
            </a:r>
            <a:r>
              <a:rPr lang="en-US" altLang="en-US" sz="2900" u="sng">
                <a:cs typeface="Times New Roman" panose="02020603050405020304" pitchFamily="18" charset="0"/>
              </a:rPr>
              <a:t>doubleString</a:t>
            </a:r>
            <a:r>
              <a:rPr lang="en-US" altLang="en-US" sz="2900">
                <a:cs typeface="Times New Roman" panose="02020603050405020304" pitchFamily="18" charset="0"/>
              </a:rPr>
              <a:t> is a numeric string such as “123.45”.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a:extLst>
              <a:ext uri="{FF2B5EF4-FFF2-40B4-BE49-F238E27FC236}">
                <a16:creationId xmlns:a16="http://schemas.microsoft.com/office/drawing/2014/main" id="{016E0197-E013-4A97-808B-880BCB36A7E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D4BD2DBC-CF2F-4DF3-A8B4-98A072AB5E99}" type="slidenum">
              <a:rPr lang="en-US" altLang="en-US" sz="1400"/>
              <a:pPr/>
              <a:t>76</a:t>
            </a:fld>
            <a:endParaRPr lang="en-US" altLang="en-US" sz="1400"/>
          </a:p>
        </p:txBody>
      </p:sp>
      <p:sp>
        <p:nvSpPr>
          <p:cNvPr id="15364" name="Rectangle 2">
            <a:extLst>
              <a:ext uri="{FF2B5EF4-FFF2-40B4-BE49-F238E27FC236}">
                <a16:creationId xmlns:a16="http://schemas.microsoft.com/office/drawing/2014/main" id="{26473CD2-1A40-46DE-B4AF-F9394724E21E}"/>
              </a:ext>
            </a:extLst>
          </p:cNvPr>
          <p:cNvSpPr>
            <a:spLocks noGrp="1" noChangeArrowheads="1"/>
          </p:cNvSpPr>
          <p:nvPr>
            <p:ph type="title"/>
          </p:nvPr>
        </p:nvSpPr>
        <p:spPr>
          <a:xfrm>
            <a:off x="193675" y="433388"/>
            <a:ext cx="8718550" cy="995362"/>
          </a:xfrm>
        </p:spPr>
        <p:txBody>
          <a:bodyPr/>
          <a:lstStyle/>
          <a:p>
            <a:r>
              <a:rPr lang="en-US" altLang="en-US"/>
              <a:t>Problem: Computing Loan Payments Using Input Dialogs</a:t>
            </a:r>
            <a:endParaRPr lang="en-US" altLang="en-US" sz="5400"/>
          </a:p>
        </p:txBody>
      </p:sp>
      <p:sp>
        <p:nvSpPr>
          <p:cNvPr id="256003" name="AutoShape 3">
            <a:hlinkClick r:id="" action="ppaction://noaction" highlightClick="1"/>
            <a:extLst>
              <a:ext uri="{FF2B5EF4-FFF2-40B4-BE49-F238E27FC236}">
                <a16:creationId xmlns:a16="http://schemas.microsoft.com/office/drawing/2014/main" id="{35770496-48DA-4C7C-BE8B-11453323CB48}"/>
              </a:ext>
            </a:extLst>
          </p:cNvPr>
          <p:cNvSpPr>
            <a:spLocks noChangeArrowheads="1"/>
          </p:cNvSpPr>
          <p:nvPr/>
        </p:nvSpPr>
        <p:spPr bwMode="auto">
          <a:xfrm>
            <a:off x="1905000" y="5848350"/>
            <a:ext cx="4702175" cy="55245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400" dirty="0">
                <a:solidFill>
                  <a:schemeClr val="accent1"/>
                </a:solidFill>
                <a:latin typeface="Book Antiqua" pitchFamily="18" charset="0"/>
                <a:hlinkClick r:id="rId2" action="ppaction://program"/>
              </a:rPr>
              <a:t>ComputeLoanUsingInputDialog</a:t>
            </a:r>
            <a:endParaRPr lang="en-US" sz="2400" dirty="0">
              <a:solidFill>
                <a:schemeClr val="accent1"/>
              </a:solidFill>
            </a:endParaRPr>
          </a:p>
        </p:txBody>
      </p:sp>
      <p:sp>
        <p:nvSpPr>
          <p:cNvPr id="15366" name="AutoShape 4">
            <a:hlinkClick r:id="rId3" action="ppaction://program" highlightClick="1"/>
            <a:extLst>
              <a:ext uri="{FF2B5EF4-FFF2-40B4-BE49-F238E27FC236}">
                <a16:creationId xmlns:a16="http://schemas.microsoft.com/office/drawing/2014/main" id="{CF46E7E9-6C76-4BBA-BC9C-88930A751421}"/>
              </a:ext>
            </a:extLst>
          </p:cNvPr>
          <p:cNvSpPr>
            <a:spLocks noChangeArrowheads="1"/>
          </p:cNvSpPr>
          <p:nvPr/>
        </p:nvSpPr>
        <p:spPr bwMode="auto">
          <a:xfrm>
            <a:off x="6799263" y="584835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latin typeface="Book Antiqua" panose="02040602050305030304" pitchFamily="18" charset="0"/>
              </a:rPr>
              <a:t>Run</a:t>
            </a:r>
            <a:endParaRPr lang="en-US" altLang="en-US" sz="2400"/>
          </a:p>
        </p:txBody>
      </p:sp>
      <p:sp>
        <p:nvSpPr>
          <p:cNvPr id="15367" name="Text Box 5">
            <a:extLst>
              <a:ext uri="{FF2B5EF4-FFF2-40B4-BE49-F238E27FC236}">
                <a16:creationId xmlns:a16="http://schemas.microsoft.com/office/drawing/2014/main" id="{63C45CA4-0026-42F9-8BDF-8CA65BD5E02F}"/>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endParaRPr lang="en-US" altLang="en-US" sz="2400"/>
          </a:p>
        </p:txBody>
      </p:sp>
      <p:sp>
        <p:nvSpPr>
          <p:cNvPr id="15368" name="Text Box 6">
            <a:extLst>
              <a:ext uri="{FF2B5EF4-FFF2-40B4-BE49-F238E27FC236}">
                <a16:creationId xmlns:a16="http://schemas.microsoft.com/office/drawing/2014/main" id="{698EAD1D-7610-4AE4-817F-0E92DC15FD9A}"/>
              </a:ext>
            </a:extLst>
          </p:cNvPr>
          <p:cNvSpPr txBox="1">
            <a:spLocks noChangeArrowheads="1"/>
          </p:cNvSpPr>
          <p:nvPr/>
        </p:nvSpPr>
        <p:spPr bwMode="auto">
          <a:xfrm>
            <a:off x="193675" y="1739900"/>
            <a:ext cx="87185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3200"/>
              <a:t>Same as the preceding program for computing loan payments, except that the input is entered from the input dialogs and the output is displayed in an output dialog.</a:t>
            </a:r>
          </a:p>
        </p:txBody>
      </p:sp>
      <p:graphicFrame>
        <p:nvGraphicFramePr>
          <p:cNvPr id="15362" name="Object 7">
            <a:extLst>
              <a:ext uri="{FF2B5EF4-FFF2-40B4-BE49-F238E27FC236}">
                <a16:creationId xmlns:a16="http://schemas.microsoft.com/office/drawing/2014/main" id="{D6A00CC5-16F9-4CBC-B5D2-FE721AC6626D}"/>
              </a:ext>
            </a:extLst>
          </p:cNvPr>
          <p:cNvGraphicFramePr>
            <a:graphicFrameLocks noChangeAspect="1"/>
          </p:cNvGraphicFramePr>
          <p:nvPr/>
        </p:nvGraphicFramePr>
        <p:xfrm>
          <a:off x="774700" y="3943350"/>
          <a:ext cx="7899400" cy="1782763"/>
        </p:xfrm>
        <a:graphic>
          <a:graphicData uri="http://schemas.openxmlformats.org/presentationml/2006/ole">
            <mc:AlternateContent xmlns:mc="http://schemas.openxmlformats.org/markup-compatibility/2006">
              <mc:Choice xmlns:v="urn:schemas-microsoft-com:vml" Requires="v">
                <p:oleObj name="Equation" r:id="rId4" imgW="2514600" imgH="571320" progId="Equation.3">
                  <p:embed/>
                </p:oleObj>
              </mc:Choice>
              <mc:Fallback>
                <p:oleObj name="Equation" r:id="rId4" imgW="2514600" imgH="57132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3943350"/>
                        <a:ext cx="7899400" cy="17827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C6F1DD30-8BD0-422F-B8CB-3185ED8AF6D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58CF075-1FA7-47F8-AAD7-D24C2EAD6E11}" type="slidenum">
              <a:rPr lang="en-US" altLang="en-US" sz="1400"/>
              <a:pPr/>
              <a:t>8</a:t>
            </a:fld>
            <a:endParaRPr lang="en-US" altLang="en-US" sz="1400"/>
          </a:p>
        </p:txBody>
      </p:sp>
      <p:sp>
        <p:nvSpPr>
          <p:cNvPr id="25603" name="Rectangle 2">
            <a:extLst>
              <a:ext uri="{FF2B5EF4-FFF2-40B4-BE49-F238E27FC236}">
                <a16:creationId xmlns:a16="http://schemas.microsoft.com/office/drawing/2014/main" id="{22C67EB9-F69A-49F1-86FC-54598D092B00}"/>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5604" name="Rectangle 3">
            <a:extLst>
              <a:ext uri="{FF2B5EF4-FFF2-40B4-BE49-F238E27FC236}">
                <a16:creationId xmlns:a16="http://schemas.microsoft.com/office/drawing/2014/main" id="{908816DF-972A-41BF-B78B-6CB63247D753}"/>
              </a:ext>
            </a:extLst>
          </p:cNvPr>
          <p:cNvSpPr>
            <a:spLocks noChangeArrowheads="1"/>
          </p:cNvSpPr>
          <p:nvPr>
            <p:ph type="body" idx="1"/>
          </p:nvPr>
        </p:nvSpPr>
        <p:spPr>
          <a:xfrm>
            <a:off x="152400" y="1066800"/>
            <a:ext cx="5562600" cy="5181600"/>
          </a:xfrm>
          <a:solidFill>
            <a:schemeClr val="tx1"/>
          </a:solidFill>
        </p:spPr>
        <p:txBody>
          <a:bodyPr/>
          <a:lstStyle/>
          <a:p>
            <a:pPr>
              <a:lnSpc>
                <a:spcPct val="80000"/>
              </a:lnSpc>
              <a:buFont typeface="Monotype Sorts" pitchFamily="2" charset="2"/>
              <a:buNone/>
            </a:pPr>
            <a:r>
              <a:rPr lang="en-US" altLang="en-US" sz="1800">
                <a:solidFill>
                  <a:schemeClr val="bg2"/>
                </a:solidFill>
              </a:rPr>
              <a:t>public class ComputeArea {</a:t>
            </a:r>
          </a:p>
          <a:p>
            <a:pPr>
              <a:lnSpc>
                <a:spcPct val="80000"/>
              </a:lnSpc>
              <a:buFont typeface="Monotype Sorts" pitchFamily="2" charset="2"/>
              <a:buNone/>
            </a:pPr>
            <a:r>
              <a:rPr lang="en-US" altLang="en-US" sz="1800">
                <a:solidFill>
                  <a:schemeClr val="bg2"/>
                </a:solidFill>
              </a:rPr>
              <a:t>  /** Main method */</a:t>
            </a:r>
          </a:p>
          <a:p>
            <a:pPr>
              <a:lnSpc>
                <a:spcPct val="80000"/>
              </a:lnSpc>
              <a:buFont typeface="Monotype Sorts" pitchFamily="2" charset="2"/>
              <a:buNone/>
            </a:pPr>
            <a:r>
              <a:rPr lang="en-US" altLang="en-US" sz="1800">
                <a:solidFill>
                  <a:schemeClr val="bg2"/>
                </a:solidFill>
              </a:rPr>
              <a:t>  public static void main(String[] args) {</a:t>
            </a:r>
          </a:p>
          <a:p>
            <a:pPr>
              <a:lnSpc>
                <a:spcPct val="80000"/>
              </a:lnSpc>
              <a:buFont typeface="Monotype Sorts" pitchFamily="2" charset="2"/>
              <a:buNone/>
            </a:pPr>
            <a:r>
              <a:rPr lang="en-US" altLang="en-US" sz="1800">
                <a:solidFill>
                  <a:schemeClr val="bg2"/>
                </a:solidFill>
              </a:rPr>
              <a:t>    double radius;</a:t>
            </a:r>
          </a:p>
          <a:p>
            <a:pPr>
              <a:lnSpc>
                <a:spcPct val="80000"/>
              </a:lnSpc>
              <a:buFont typeface="Monotype Sorts" pitchFamily="2" charset="2"/>
              <a:buNone/>
            </a:pPr>
            <a:r>
              <a:rPr lang="en-US" altLang="en-US" sz="1800">
                <a:solidFill>
                  <a:schemeClr val="bg2"/>
                </a:solidFill>
              </a:rPr>
              <a:t>    double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Assign a radius</a:t>
            </a:r>
          </a:p>
          <a:p>
            <a:pPr>
              <a:lnSpc>
                <a:spcPct val="80000"/>
              </a:lnSpc>
              <a:buFont typeface="Monotype Sorts" pitchFamily="2" charset="2"/>
              <a:buNone/>
            </a:pPr>
            <a:r>
              <a:rPr lang="en-US" altLang="en-US" sz="1800">
                <a:solidFill>
                  <a:schemeClr val="bg2"/>
                </a:solidFill>
              </a:rPr>
              <a:t>    radius = 20;</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Compute area</a:t>
            </a:r>
          </a:p>
          <a:p>
            <a:pPr>
              <a:lnSpc>
                <a:spcPct val="80000"/>
              </a:lnSpc>
              <a:buFont typeface="Monotype Sorts" pitchFamily="2" charset="2"/>
              <a:buNone/>
            </a:pPr>
            <a:r>
              <a:rPr lang="en-US" altLang="en-US" sz="1800">
                <a:solidFill>
                  <a:schemeClr val="bg2"/>
                </a:solidFill>
              </a:rPr>
              <a:t>    area = radius * radius * 3.14159;</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Display results</a:t>
            </a:r>
          </a:p>
          <a:p>
            <a:pPr>
              <a:lnSpc>
                <a:spcPct val="80000"/>
              </a:lnSpc>
              <a:buFont typeface="Monotype Sorts" pitchFamily="2" charset="2"/>
              <a:buNone/>
            </a:pPr>
            <a:r>
              <a:rPr lang="en-US" altLang="en-US" sz="1800">
                <a:solidFill>
                  <a:schemeClr val="bg2"/>
                </a:solidFill>
              </a:rPr>
              <a:t>    System.out.println("The area for the circle of radius " +</a:t>
            </a:r>
          </a:p>
          <a:p>
            <a:pPr>
              <a:lnSpc>
                <a:spcPct val="80000"/>
              </a:lnSpc>
              <a:buFont typeface="Monotype Sorts" pitchFamily="2" charset="2"/>
              <a:buNone/>
            </a:pPr>
            <a:r>
              <a:rPr lang="en-US" altLang="en-US" sz="1800">
                <a:solidFill>
                  <a:schemeClr val="bg2"/>
                </a:solidFill>
              </a:rPr>
              <a:t>      radius + " is " +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a:t>
            </a:r>
          </a:p>
        </p:txBody>
      </p:sp>
      <p:sp>
        <p:nvSpPr>
          <p:cNvPr id="25605" name="Rectangle 4">
            <a:extLst>
              <a:ext uri="{FF2B5EF4-FFF2-40B4-BE49-F238E27FC236}">
                <a16:creationId xmlns:a16="http://schemas.microsoft.com/office/drawing/2014/main" id="{BD12F9BA-187D-466D-9953-2F8778B73E90}"/>
              </a:ext>
            </a:extLst>
          </p:cNvPr>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accent2"/>
                </a:solidFill>
              </a:rPr>
              <a:t>20</a:t>
            </a:r>
          </a:p>
        </p:txBody>
      </p:sp>
      <p:sp>
        <p:nvSpPr>
          <p:cNvPr id="25606" name="Text Box 5">
            <a:extLst>
              <a:ext uri="{FF2B5EF4-FFF2-40B4-BE49-F238E27FC236}">
                <a16:creationId xmlns:a16="http://schemas.microsoft.com/office/drawing/2014/main" id="{177A7444-1A69-425B-B532-BCAF727C3FAD}"/>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radius</a:t>
            </a:r>
          </a:p>
        </p:txBody>
      </p:sp>
      <p:sp>
        <p:nvSpPr>
          <p:cNvPr id="25607" name="Rectangle 6">
            <a:extLst>
              <a:ext uri="{FF2B5EF4-FFF2-40B4-BE49-F238E27FC236}">
                <a16:creationId xmlns:a16="http://schemas.microsoft.com/office/drawing/2014/main" id="{2D859260-CD85-4A4B-B615-B894E5AC090F}"/>
              </a:ext>
            </a:extLst>
          </p:cNvPr>
          <p:cNvSpPr>
            <a:spLocks noChangeArrowheads="1"/>
          </p:cNvSpPr>
          <p:nvPr/>
        </p:nvSpPr>
        <p:spPr bwMode="auto">
          <a:xfrm>
            <a:off x="457200" y="3048000"/>
            <a:ext cx="51054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5608" name="Rectangle 8">
            <a:extLst>
              <a:ext uri="{FF2B5EF4-FFF2-40B4-BE49-F238E27FC236}">
                <a16:creationId xmlns:a16="http://schemas.microsoft.com/office/drawing/2014/main" id="{71E43624-470B-4980-A1E4-F050B9EDC02A}"/>
              </a:ext>
            </a:extLst>
          </p:cNvPr>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rPr>
              <a:t>no value</a:t>
            </a:r>
          </a:p>
        </p:txBody>
      </p:sp>
      <p:sp>
        <p:nvSpPr>
          <p:cNvPr id="25609" name="Text Box 9">
            <a:extLst>
              <a:ext uri="{FF2B5EF4-FFF2-40B4-BE49-F238E27FC236}">
                <a16:creationId xmlns:a16="http://schemas.microsoft.com/office/drawing/2014/main" id="{234AFA77-7F46-4CA0-94E6-7DC3C9EB6CAD}"/>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area</a:t>
            </a:r>
          </a:p>
        </p:txBody>
      </p:sp>
      <p:sp>
        <p:nvSpPr>
          <p:cNvPr id="188429" name="AutoShape 13">
            <a:extLst>
              <a:ext uri="{FF2B5EF4-FFF2-40B4-BE49-F238E27FC236}">
                <a16:creationId xmlns:a16="http://schemas.microsoft.com/office/drawing/2014/main" id="{0783D800-CD44-4515-965D-8F2B943C7773}"/>
              </a:ext>
            </a:extLst>
          </p:cNvPr>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assign 20 to radius</a:t>
            </a:r>
          </a:p>
        </p:txBody>
      </p:sp>
      <p:sp>
        <p:nvSpPr>
          <p:cNvPr id="25611" name="Line 14">
            <a:extLst>
              <a:ext uri="{FF2B5EF4-FFF2-40B4-BE49-F238E27FC236}">
                <a16:creationId xmlns:a16="http://schemas.microsoft.com/office/drawing/2014/main" id="{31477FB3-590A-486F-AC0B-CD1D4999BBDC}"/>
              </a:ext>
            </a:extLst>
          </p:cNvPr>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5612" name="Rectangle 16">
            <a:extLst>
              <a:ext uri="{FF2B5EF4-FFF2-40B4-BE49-F238E27FC236}">
                <a16:creationId xmlns:a16="http://schemas.microsoft.com/office/drawing/2014/main" id="{F2D83860-E8B2-4E2A-AFC4-4D5AB669611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C8E3EF8D-6DAF-4EF6-9304-44C6114653C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126114ED-D48D-4509-8082-AD7F5923F2D6}" type="slidenum">
              <a:rPr lang="en-US" altLang="en-US" sz="1400"/>
              <a:pPr/>
              <a:t>9</a:t>
            </a:fld>
            <a:endParaRPr lang="en-US" altLang="en-US" sz="1400"/>
          </a:p>
        </p:txBody>
      </p:sp>
      <p:sp>
        <p:nvSpPr>
          <p:cNvPr id="26627" name="Rectangle 2">
            <a:extLst>
              <a:ext uri="{FF2B5EF4-FFF2-40B4-BE49-F238E27FC236}">
                <a16:creationId xmlns:a16="http://schemas.microsoft.com/office/drawing/2014/main" id="{D89AA6A2-C0F8-4015-99AE-5F0B9C5117B1}"/>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6628" name="Rectangle 3">
            <a:extLst>
              <a:ext uri="{FF2B5EF4-FFF2-40B4-BE49-F238E27FC236}">
                <a16:creationId xmlns:a16="http://schemas.microsoft.com/office/drawing/2014/main" id="{392A7862-1A09-4B7B-B0B1-9E7B2C88B5AE}"/>
              </a:ext>
            </a:extLst>
          </p:cNvPr>
          <p:cNvSpPr>
            <a:spLocks noChangeArrowheads="1"/>
          </p:cNvSpPr>
          <p:nvPr>
            <p:ph type="body" idx="1"/>
          </p:nvPr>
        </p:nvSpPr>
        <p:spPr>
          <a:xfrm>
            <a:off x="152400" y="1066800"/>
            <a:ext cx="5562600" cy="5181600"/>
          </a:xfrm>
          <a:solidFill>
            <a:schemeClr val="tx1"/>
          </a:solidFill>
        </p:spPr>
        <p:txBody>
          <a:bodyPr/>
          <a:lstStyle/>
          <a:p>
            <a:pPr>
              <a:lnSpc>
                <a:spcPct val="80000"/>
              </a:lnSpc>
              <a:buFont typeface="Monotype Sorts" pitchFamily="2" charset="2"/>
              <a:buNone/>
            </a:pPr>
            <a:r>
              <a:rPr lang="en-US" altLang="en-US" sz="1800">
                <a:solidFill>
                  <a:schemeClr val="bg2"/>
                </a:solidFill>
              </a:rPr>
              <a:t>public class ComputeArea {</a:t>
            </a:r>
          </a:p>
          <a:p>
            <a:pPr>
              <a:lnSpc>
                <a:spcPct val="80000"/>
              </a:lnSpc>
              <a:buFont typeface="Monotype Sorts" pitchFamily="2" charset="2"/>
              <a:buNone/>
            </a:pPr>
            <a:r>
              <a:rPr lang="en-US" altLang="en-US" sz="1800">
                <a:solidFill>
                  <a:schemeClr val="bg2"/>
                </a:solidFill>
              </a:rPr>
              <a:t>  /** Main method */</a:t>
            </a:r>
          </a:p>
          <a:p>
            <a:pPr>
              <a:lnSpc>
                <a:spcPct val="80000"/>
              </a:lnSpc>
              <a:buFont typeface="Monotype Sorts" pitchFamily="2" charset="2"/>
              <a:buNone/>
            </a:pPr>
            <a:r>
              <a:rPr lang="en-US" altLang="en-US" sz="1800">
                <a:solidFill>
                  <a:schemeClr val="bg2"/>
                </a:solidFill>
              </a:rPr>
              <a:t>  public static void main(String[] args) {</a:t>
            </a:r>
          </a:p>
          <a:p>
            <a:pPr>
              <a:lnSpc>
                <a:spcPct val="80000"/>
              </a:lnSpc>
              <a:buFont typeface="Monotype Sorts" pitchFamily="2" charset="2"/>
              <a:buNone/>
            </a:pPr>
            <a:r>
              <a:rPr lang="en-US" altLang="en-US" sz="1800">
                <a:solidFill>
                  <a:schemeClr val="bg2"/>
                </a:solidFill>
              </a:rPr>
              <a:t>    double radius;</a:t>
            </a:r>
          </a:p>
          <a:p>
            <a:pPr>
              <a:lnSpc>
                <a:spcPct val="80000"/>
              </a:lnSpc>
              <a:buFont typeface="Monotype Sorts" pitchFamily="2" charset="2"/>
              <a:buNone/>
            </a:pPr>
            <a:r>
              <a:rPr lang="en-US" altLang="en-US" sz="1800">
                <a:solidFill>
                  <a:schemeClr val="bg2"/>
                </a:solidFill>
              </a:rPr>
              <a:t>    double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Assign a radius</a:t>
            </a:r>
          </a:p>
          <a:p>
            <a:pPr>
              <a:lnSpc>
                <a:spcPct val="80000"/>
              </a:lnSpc>
              <a:buFont typeface="Monotype Sorts" pitchFamily="2" charset="2"/>
              <a:buNone/>
            </a:pPr>
            <a:r>
              <a:rPr lang="en-US" altLang="en-US" sz="1800">
                <a:solidFill>
                  <a:schemeClr val="bg2"/>
                </a:solidFill>
              </a:rPr>
              <a:t>    radius = 20;</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Compute area</a:t>
            </a:r>
          </a:p>
          <a:p>
            <a:pPr>
              <a:lnSpc>
                <a:spcPct val="80000"/>
              </a:lnSpc>
              <a:buFont typeface="Monotype Sorts" pitchFamily="2" charset="2"/>
              <a:buNone/>
            </a:pPr>
            <a:r>
              <a:rPr lang="en-US" altLang="en-US" sz="1800">
                <a:solidFill>
                  <a:schemeClr val="bg2"/>
                </a:solidFill>
              </a:rPr>
              <a:t>    area = radius * radius * 3.14159;</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    // Display results</a:t>
            </a:r>
          </a:p>
          <a:p>
            <a:pPr>
              <a:lnSpc>
                <a:spcPct val="80000"/>
              </a:lnSpc>
              <a:buFont typeface="Monotype Sorts" pitchFamily="2" charset="2"/>
              <a:buNone/>
            </a:pPr>
            <a:r>
              <a:rPr lang="en-US" altLang="en-US" sz="1800">
                <a:solidFill>
                  <a:schemeClr val="bg2"/>
                </a:solidFill>
              </a:rPr>
              <a:t>    System.out.println("The area for the circle of radius " +</a:t>
            </a:r>
          </a:p>
          <a:p>
            <a:pPr>
              <a:lnSpc>
                <a:spcPct val="80000"/>
              </a:lnSpc>
              <a:buFont typeface="Monotype Sorts" pitchFamily="2" charset="2"/>
              <a:buNone/>
            </a:pPr>
            <a:r>
              <a:rPr lang="en-US" altLang="en-US" sz="1800">
                <a:solidFill>
                  <a:schemeClr val="bg2"/>
                </a:solidFill>
              </a:rPr>
              <a:t>      radius + " is " + area);</a:t>
            </a:r>
          </a:p>
          <a:p>
            <a:pPr>
              <a:lnSpc>
                <a:spcPct val="80000"/>
              </a:lnSpc>
              <a:buFont typeface="Monotype Sorts" pitchFamily="2" charset="2"/>
              <a:buNone/>
            </a:pPr>
            <a:r>
              <a:rPr lang="en-US" altLang="en-US" sz="1800">
                <a:solidFill>
                  <a:schemeClr val="bg2"/>
                </a:solidFill>
              </a:rPr>
              <a:t>  }</a:t>
            </a:r>
          </a:p>
          <a:p>
            <a:pPr>
              <a:lnSpc>
                <a:spcPct val="80000"/>
              </a:lnSpc>
              <a:buFont typeface="Monotype Sorts" pitchFamily="2" charset="2"/>
              <a:buNone/>
            </a:pPr>
            <a:r>
              <a:rPr lang="en-US" altLang="en-US" sz="1800">
                <a:solidFill>
                  <a:schemeClr val="bg2"/>
                </a:solidFill>
              </a:rPr>
              <a:t>}</a:t>
            </a:r>
          </a:p>
        </p:txBody>
      </p:sp>
      <p:sp>
        <p:nvSpPr>
          <p:cNvPr id="26629" name="Rectangle 4">
            <a:extLst>
              <a:ext uri="{FF2B5EF4-FFF2-40B4-BE49-F238E27FC236}">
                <a16:creationId xmlns:a16="http://schemas.microsoft.com/office/drawing/2014/main" id="{E226D7E0-6B72-4397-8230-44C0BEABEAE8}"/>
              </a:ext>
            </a:extLst>
          </p:cNvPr>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solidFill>
                  <a:schemeClr val="bg2"/>
                </a:solidFill>
              </a:rPr>
              <a:t>20</a:t>
            </a:r>
          </a:p>
        </p:txBody>
      </p:sp>
      <p:sp>
        <p:nvSpPr>
          <p:cNvPr id="26630" name="Text Box 5">
            <a:extLst>
              <a:ext uri="{FF2B5EF4-FFF2-40B4-BE49-F238E27FC236}">
                <a16:creationId xmlns:a16="http://schemas.microsoft.com/office/drawing/2014/main" id="{C4AEFF8E-010F-4BA9-8001-2C57D45F219C}"/>
              </a:ext>
            </a:extLst>
          </p:cNvPr>
          <p:cNvSpPr txBox="1">
            <a:spLocks noChangeArrowheads="1"/>
          </p:cNvSpPr>
          <p:nvPr/>
        </p:nvSpPr>
        <p:spPr bwMode="auto">
          <a:xfrm>
            <a:off x="6019800" y="175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radius</a:t>
            </a:r>
          </a:p>
        </p:txBody>
      </p:sp>
      <p:sp>
        <p:nvSpPr>
          <p:cNvPr id="26631" name="Text Box 7">
            <a:extLst>
              <a:ext uri="{FF2B5EF4-FFF2-40B4-BE49-F238E27FC236}">
                <a16:creationId xmlns:a16="http://schemas.microsoft.com/office/drawing/2014/main" id="{718D4F84-8FFF-4645-ACFA-7EF9AD6603F1}"/>
              </a:ext>
            </a:extLst>
          </p:cNvPr>
          <p:cNvSpPr txBox="1">
            <a:spLocks noChangeArrowheads="1"/>
          </p:cNvSpPr>
          <p:nvPr/>
        </p:nvSpPr>
        <p:spPr bwMode="auto">
          <a:xfrm>
            <a:off x="68580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memory</a:t>
            </a:r>
          </a:p>
        </p:txBody>
      </p:sp>
      <p:sp>
        <p:nvSpPr>
          <p:cNvPr id="26632" name="Rectangle 8">
            <a:extLst>
              <a:ext uri="{FF2B5EF4-FFF2-40B4-BE49-F238E27FC236}">
                <a16:creationId xmlns:a16="http://schemas.microsoft.com/office/drawing/2014/main" id="{998791AC-433D-40AB-B895-D01140DDEDF6}"/>
              </a:ext>
            </a:extLst>
          </p:cNvPr>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a:solidFill>
                  <a:schemeClr val="bg2"/>
                </a:solidFill>
              </a:rPr>
              <a:t>1256.636</a:t>
            </a:r>
          </a:p>
        </p:txBody>
      </p:sp>
      <p:sp>
        <p:nvSpPr>
          <p:cNvPr id="26633" name="Text Box 9">
            <a:extLst>
              <a:ext uri="{FF2B5EF4-FFF2-40B4-BE49-F238E27FC236}">
                <a16:creationId xmlns:a16="http://schemas.microsoft.com/office/drawing/2014/main" id="{1706EE5A-5929-4A17-8C03-3DC305A2891B}"/>
              </a:ext>
            </a:extLst>
          </p:cNvPr>
          <p:cNvSpPr txBox="1">
            <a:spLocks noChangeArrowheads="1"/>
          </p:cNvSpPr>
          <p:nvPr/>
        </p:nvSpPr>
        <p:spPr bwMode="auto">
          <a:xfrm>
            <a:off x="60198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area</a:t>
            </a:r>
          </a:p>
        </p:txBody>
      </p:sp>
      <p:sp>
        <p:nvSpPr>
          <p:cNvPr id="26634" name="Rectangle 10">
            <a:extLst>
              <a:ext uri="{FF2B5EF4-FFF2-40B4-BE49-F238E27FC236}">
                <a16:creationId xmlns:a16="http://schemas.microsoft.com/office/drawing/2014/main" id="{434D2916-5295-450C-9922-A781C5B46123}"/>
              </a:ext>
            </a:extLst>
          </p:cNvPr>
          <p:cNvSpPr>
            <a:spLocks noChangeArrowheads="1"/>
          </p:cNvSpPr>
          <p:nvPr/>
        </p:nvSpPr>
        <p:spPr bwMode="auto">
          <a:xfrm>
            <a:off x="457200" y="3810000"/>
            <a:ext cx="5105400" cy="309563"/>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6635" name="Line 12">
            <a:extLst>
              <a:ext uri="{FF2B5EF4-FFF2-40B4-BE49-F238E27FC236}">
                <a16:creationId xmlns:a16="http://schemas.microsoft.com/office/drawing/2014/main" id="{F04FC566-8B38-4FBC-97FF-DACE0E247AF0}"/>
              </a:ext>
            </a:extLst>
          </p:cNvPr>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89453" name="AutoShape 13">
            <a:extLst>
              <a:ext uri="{FF2B5EF4-FFF2-40B4-BE49-F238E27FC236}">
                <a16:creationId xmlns:a16="http://schemas.microsoft.com/office/drawing/2014/main" id="{BBA01861-4ABF-4CCF-95C2-BCC2DF57CC8C}"/>
              </a:ext>
            </a:extLst>
          </p:cNvPr>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50000"/>
              </a:spcBef>
            </a:pPr>
            <a:r>
              <a:rPr lang="en-US" altLang="en-US" sz="1800"/>
              <a:t>compute area and assign it to variable area</a:t>
            </a:r>
          </a:p>
        </p:txBody>
      </p:sp>
      <p:sp>
        <p:nvSpPr>
          <p:cNvPr id="26637" name="Rectangle 15">
            <a:extLst>
              <a:ext uri="{FF2B5EF4-FFF2-40B4-BE49-F238E27FC236}">
                <a16:creationId xmlns:a16="http://schemas.microsoft.com/office/drawing/2014/main" id="{1E3B9173-D76C-422C-9728-FBE1766B192F}"/>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15447</TotalTime>
  <Words>6352</Words>
  <Application>Microsoft Office PowerPoint</Application>
  <PresentationFormat>On-screen Show (4:3)</PresentationFormat>
  <Paragraphs>765</Paragraphs>
  <Slides>76</Slides>
  <Notes>4</Notes>
  <HiddenSlides>0</HiddenSlides>
  <MMClips>0</MMClips>
  <ScaleCrop>false</ScaleCrop>
  <HeadingPairs>
    <vt:vector size="10"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76</vt:i4>
      </vt:variant>
      <vt:variant>
        <vt:lpstr>Custom Shows</vt:lpstr>
      </vt:variant>
      <vt:variant>
        <vt:i4>1</vt:i4>
      </vt:variant>
    </vt:vector>
  </HeadingPairs>
  <TitlesOfParts>
    <vt:vector size="92" baseType="lpstr">
      <vt:lpstr>Times New Roman</vt:lpstr>
      <vt:lpstr>Arial</vt:lpstr>
      <vt:lpstr>Monotype Sorts</vt:lpstr>
      <vt:lpstr>Courier New</vt:lpstr>
      <vt:lpstr>Book Antiqua</vt:lpstr>
      <vt:lpstr>Forte</vt:lpstr>
      <vt:lpstr>Courier</vt:lpstr>
      <vt:lpstr>PMingLiU</vt:lpstr>
      <vt:lpstr>Palatino</vt:lpstr>
      <vt:lpstr>SimSun</vt:lpstr>
      <vt:lpstr>Wingdings</vt:lpstr>
      <vt:lpstr>International</vt:lpstr>
      <vt:lpstr>Microsoft Word Picture</vt:lpstr>
      <vt:lpstr>Microsoft Equation 3.0</vt:lpstr>
      <vt:lpstr>Bitmap Image</vt:lpstr>
      <vt:lpstr>Chapter 2 Elementary Programming</vt:lpstr>
      <vt:lpstr>Motivations</vt:lpstr>
      <vt:lpstr>Objectives</vt:lpstr>
      <vt:lpstr>Listing 2.3 - Computing Average</vt:lpstr>
      <vt:lpstr>Introducing Programming with an Example</vt:lpstr>
      <vt:lpstr>Trace a Program Execution</vt:lpstr>
      <vt:lpstr>Trace a Program Execution</vt:lpstr>
      <vt:lpstr>Trace a Program Execution</vt:lpstr>
      <vt:lpstr>Trace a Program Execution</vt:lpstr>
      <vt:lpstr>Trace a Program Execution</vt:lpstr>
      <vt:lpstr>Reading Input from the Console</vt:lpstr>
      <vt:lpstr>Class, Object and Methods in Java</vt:lpstr>
      <vt:lpstr>Identifiers</vt:lpstr>
      <vt:lpstr>Variables</vt:lpstr>
      <vt:lpstr>Declaring Variables</vt:lpstr>
      <vt:lpstr>Assignment Statements</vt:lpstr>
      <vt:lpstr>Constants</vt:lpstr>
      <vt:lpstr>Numerical Data Types</vt:lpstr>
      <vt:lpstr>Numeric Operators</vt:lpstr>
      <vt:lpstr>Integer Division</vt:lpstr>
      <vt:lpstr>Remainder Operator</vt:lpstr>
      <vt:lpstr>Problem: Displaying Time</vt:lpstr>
      <vt:lpstr>NOTE</vt:lpstr>
      <vt:lpstr>Number Literals</vt:lpstr>
      <vt:lpstr>Integer Literals</vt:lpstr>
      <vt:lpstr>Floating-Point Literals</vt:lpstr>
      <vt:lpstr>Scientific Notation</vt:lpstr>
      <vt:lpstr>Arithmetic Expressions</vt:lpstr>
      <vt:lpstr>How to Evaluate an Expression</vt:lpstr>
      <vt:lpstr>Problem: Converting Temperatures</vt:lpstr>
      <vt:lpstr>Problem: Displaying Current Time</vt:lpstr>
      <vt:lpstr>Shortcut Assignment Operators</vt:lpstr>
      <vt:lpstr>Increment &amp; Decrement Operators</vt:lpstr>
      <vt:lpstr>Assignment Statements</vt:lpstr>
      <vt:lpstr>Increment and Decrement Operators, cont.</vt:lpstr>
      <vt:lpstr>Numeric Type Conversion</vt:lpstr>
      <vt:lpstr>Conversion Rules</vt:lpstr>
      <vt:lpstr>Type Casting</vt:lpstr>
      <vt:lpstr>Problem: Keeping Two Digits After Decimal Points</vt:lpstr>
      <vt:lpstr>Problem:  Computing Loan Payments</vt:lpstr>
      <vt:lpstr>Character Data Type</vt:lpstr>
      <vt:lpstr>Unicode &amp; ASCII code</vt:lpstr>
      <vt:lpstr>Unicode Format</vt:lpstr>
      <vt:lpstr>Problem: Displaying Unicodes</vt:lpstr>
      <vt:lpstr>Escape Sequences for Special Characters</vt:lpstr>
      <vt:lpstr>Appendix B: ASCII Character Set</vt:lpstr>
      <vt:lpstr>ASCII Character Set, cont.</vt:lpstr>
      <vt:lpstr>Casting between char and Numeric Types</vt:lpstr>
      <vt:lpstr>Problem: Monetary Units</vt:lpstr>
      <vt:lpstr>Trace ComputeChange</vt:lpstr>
      <vt:lpstr>Trace ComputeChange</vt:lpstr>
      <vt:lpstr>Trace ComputeChange</vt:lpstr>
      <vt:lpstr>Trace ComputeChange</vt:lpstr>
      <vt:lpstr>Trace ComputeChange</vt:lpstr>
      <vt:lpstr>The String Type </vt:lpstr>
      <vt:lpstr>String Concatenation </vt:lpstr>
      <vt:lpstr>String Concatenation  Cont..</vt:lpstr>
      <vt:lpstr>Programming Style and Documentation</vt:lpstr>
      <vt:lpstr>Appropriate Comments</vt:lpstr>
      <vt:lpstr>Naming Conventions</vt:lpstr>
      <vt:lpstr>Naming Conventions, cont.</vt:lpstr>
      <vt:lpstr>Proper Indentation and Spacing</vt:lpstr>
      <vt:lpstr>Block Styles</vt:lpstr>
      <vt:lpstr>Programming Errors</vt:lpstr>
      <vt:lpstr>Syntax Errors</vt:lpstr>
      <vt:lpstr>Runtime Errors</vt:lpstr>
      <vt:lpstr>Logic Errors</vt:lpstr>
      <vt:lpstr>Debugging</vt:lpstr>
      <vt:lpstr>Debugger</vt:lpstr>
      <vt:lpstr>JOptionPane Input</vt:lpstr>
      <vt:lpstr>Getting Input from Input Dialog Boxes </vt:lpstr>
      <vt:lpstr>Getting Input from Input Dialog Boxes </vt:lpstr>
      <vt:lpstr>Two Ways to Invoke the Method </vt:lpstr>
      <vt:lpstr>Converting Strings to Integers</vt:lpstr>
      <vt:lpstr>Converting Strings to Doubles</vt:lpstr>
      <vt:lpstr>Problem: Computing Loan Payments Using Input Dialogs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Shafin Rahman</cp:lastModifiedBy>
  <cp:revision>789</cp:revision>
  <dcterms:created xsi:type="dcterms:W3CDTF">1995-06-10T17:31:50Z</dcterms:created>
  <dcterms:modified xsi:type="dcterms:W3CDTF">2021-06-08T06:09:21Z</dcterms:modified>
</cp:coreProperties>
</file>