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8"/>
  </p:notesMasterIdLst>
  <p:handoutMasterIdLst>
    <p:handoutMasterId r:id="rId49"/>
  </p:handoutMasterIdLst>
  <p:sldIdLst>
    <p:sldId id="615" r:id="rId2"/>
    <p:sldId id="333" r:id="rId3"/>
    <p:sldId id="481" r:id="rId4"/>
    <p:sldId id="482" r:id="rId5"/>
    <p:sldId id="483" r:id="rId6"/>
    <p:sldId id="484" r:id="rId7"/>
    <p:sldId id="486" r:id="rId8"/>
    <p:sldId id="544" r:id="rId9"/>
    <p:sldId id="561" r:id="rId10"/>
    <p:sldId id="566" r:id="rId11"/>
    <p:sldId id="567" r:id="rId12"/>
    <p:sldId id="568" r:id="rId13"/>
    <p:sldId id="569" r:id="rId14"/>
    <p:sldId id="570" r:id="rId15"/>
    <p:sldId id="571" r:id="rId16"/>
    <p:sldId id="572" r:id="rId17"/>
    <p:sldId id="622" r:id="rId18"/>
    <p:sldId id="623" r:id="rId19"/>
    <p:sldId id="624" r:id="rId20"/>
    <p:sldId id="617" r:id="rId21"/>
    <p:sldId id="626" r:id="rId22"/>
    <p:sldId id="627" r:id="rId23"/>
    <p:sldId id="628" r:id="rId24"/>
    <p:sldId id="629" r:id="rId25"/>
    <p:sldId id="630" r:id="rId26"/>
    <p:sldId id="631" r:id="rId27"/>
    <p:sldId id="632" r:id="rId28"/>
    <p:sldId id="651" r:id="rId29"/>
    <p:sldId id="633" r:id="rId30"/>
    <p:sldId id="634" r:id="rId31"/>
    <p:sldId id="635" r:id="rId32"/>
    <p:sldId id="636" r:id="rId33"/>
    <p:sldId id="637" r:id="rId34"/>
    <p:sldId id="638" r:id="rId35"/>
    <p:sldId id="639" r:id="rId36"/>
    <p:sldId id="640" r:id="rId37"/>
    <p:sldId id="641" r:id="rId38"/>
    <p:sldId id="642" r:id="rId39"/>
    <p:sldId id="643" r:id="rId40"/>
    <p:sldId id="644" r:id="rId41"/>
    <p:sldId id="645" r:id="rId42"/>
    <p:sldId id="646" r:id="rId43"/>
    <p:sldId id="647" r:id="rId44"/>
    <p:sldId id="648" r:id="rId45"/>
    <p:sldId id="649" r:id="rId46"/>
    <p:sldId id="650" r:id="rId47"/>
  </p:sldIdLst>
  <p:sldSz cx="9144000" cy="6858000" type="screen4x3"/>
  <p:notesSz cx="6858000" cy="9144000"/>
  <p:custDataLst>
    <p:tags r:id="rId5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E2C28"/>
    <a:srgbClr val="008000"/>
    <a:srgbClr val="FFCC66"/>
    <a:srgbClr val="F5E985"/>
    <a:srgbClr val="FF4C00"/>
    <a:srgbClr val="953A1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595" autoAdjust="0"/>
  </p:normalViewPr>
  <p:slideViewPr>
    <p:cSldViewPr>
      <p:cViewPr varScale="1">
        <p:scale>
          <a:sx n="86" d="100"/>
          <a:sy n="86" d="100"/>
        </p:scale>
        <p:origin x="1819" y="67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17E6CA73-648C-418A-A10A-28314B74CF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A9BF098-BFF6-40F2-9ED8-CFB4847D3F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0B0466A7-4E54-425E-A460-F3D19DBFC12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74A4512D-6DCD-47CC-B750-3441E8DDD00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3E7A4A-761A-41C1-BF00-1C4449E32DE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5E4587E-4627-40F3-82FB-17F390C1C7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1DB552F-7054-4961-B42F-8CA4A429277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98B7F80C-4878-4D43-8827-8637E1658C2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8FC8D61-1B2F-40B5-8E6D-42DAAB80C90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F696C49-3DF0-40A9-B616-FD1F58B03D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E830A7F-1E68-4343-8B9F-E6B8F1A194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D3470C-8548-4EA0-AB0C-36D7DFC7041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FD8522B-7738-4BB1-9EB6-0BD29B2414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fld id="{7C4828BA-11D6-4E68-93DF-367E4E9746C0}" type="slidenum">
              <a:rPr lang="en-US" altLang="en-US"/>
              <a:pPr algn="r"/>
              <a:t>1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240FCB7-C86C-45F5-949C-6867C97A7E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8D95B71-F92C-4A36-BE61-5C9A0E32D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8597A470-9253-4B4B-985E-629F8B0997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fld id="{88611F92-DB4C-4012-8CFE-25EB62F1A586}" type="slidenum">
              <a:rPr lang="en-US" altLang="en-US"/>
              <a:pPr algn="r"/>
              <a:t>2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A7B9157-1237-402D-AEDE-18A12E3166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3A8F93B-0592-4289-A22F-4997D04D5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2D43B6F-71B9-4763-A626-BEA4CE1754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fld id="{FB7AC9C3-35AF-43D6-8F62-FFD963613D0A}" type="slidenum">
              <a:rPr lang="en-US" altLang="en-US"/>
              <a:pPr algn="r"/>
              <a:t>16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CAAEE7B-E7BC-42F0-BB46-71668D75C9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C644970E-80F6-4488-BB64-224AD5B97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5D7057A-B6F4-4AF1-900B-EA6FB2147F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fld id="{95402B04-BE3F-45FC-9326-136BA9B179FE}" type="slidenum">
              <a:rPr lang="en-US" altLang="en-US"/>
              <a:pPr algn="r"/>
              <a:t>17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7E20C30-395D-4115-A1DB-27F4CDCD12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8668B46-9551-4A65-8733-E348BF53B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5E2D39E3-46FB-4B7B-A2EB-E744E864AE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fld id="{DBBE67E5-A40C-4D19-8878-99457E57D7C3}" type="slidenum">
              <a:rPr lang="en-US" altLang="en-US"/>
              <a:pPr algn="r"/>
              <a:t>18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C4676589-4DA1-4805-92A8-1508FE8BCE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673631AB-3F54-41BE-9E63-CE3C532C3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91B19D73-B41A-41F8-96F5-E43C3F3D1A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fld id="{7C8F24F0-D892-409C-A140-0A3DE0D53AA3}" type="slidenum">
              <a:rPr lang="en-US" altLang="en-US"/>
              <a:pPr algn="r"/>
              <a:t>19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84EA654-A720-470B-AACB-E5796A666D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4F5673A0-0B4D-470E-936B-8B0092B49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5841FFE2-BF7F-4172-A4AF-E2D53AE9E09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fld id="{0BF5DA5A-F58B-4ABB-B2EC-E1674C125BBC}" type="slidenum">
              <a:rPr lang="en-US" altLang="en-US" sz="1200"/>
              <a:pPr algn="r"/>
              <a:t>44</a:t>
            </a:fld>
            <a:endParaRPr lang="en-US" altLang="en-US" sz="12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575AD579-AF78-4D30-A84C-B4F7B6B197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6D5E36D0-A9E4-4C2A-B45A-C67A66BAF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A998943-5F9F-4EE4-BAB3-2D0DE78E9C8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fld id="{AB6EBF64-3163-434C-9C66-0C02B9DB6A38}" type="slidenum">
              <a:rPr lang="en-US" altLang="en-US" sz="1200"/>
              <a:pPr algn="r"/>
              <a:t>45</a:t>
            </a:fld>
            <a:endParaRPr lang="en-US" altLang="en-US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EFBBF886-6743-4EA9-A9E7-D71D8AB851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EA6DCEF6-8510-4568-BBBF-1C0D96C18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85A528F5-C095-4F49-B581-C7EA7A2F8BD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fld id="{76344761-D5D7-442E-AD65-0EDA17470A82}" type="slidenum">
              <a:rPr lang="en-US" altLang="en-US" sz="1200"/>
              <a:pPr algn="r"/>
              <a:t>46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411D9A02-2316-4AC8-A76F-3ABC031F3A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8D82B4C0-6991-490F-BE09-51833E789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apple">
            <a:extLst>
              <a:ext uri="{FF2B5EF4-FFF2-40B4-BE49-F238E27FC236}">
                <a16:creationId xmlns:a16="http://schemas.microsoft.com/office/drawing/2014/main" id="{DAF2ABCA-714D-4017-96E4-60F50B6D2D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36988"/>
            <a:ext cx="4648200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FEDD971-05A2-42EC-963E-254A4AB35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743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96E62-40BB-4695-B7CF-3BC8240FA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505200"/>
            <a:ext cx="12954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14CCDF-E535-4B83-A729-03E131F4DBB1}"/>
              </a:ext>
            </a:extLst>
          </p:cNvPr>
          <p:cNvGrpSpPr>
            <a:grpSpLocks/>
          </p:cNvGrpSpPr>
          <p:nvPr/>
        </p:nvGrpSpPr>
        <p:grpSpPr bwMode="auto">
          <a:xfrm>
            <a:off x="0" y="2514600"/>
            <a:ext cx="9144000" cy="914400"/>
            <a:chOff x="0" y="1200"/>
            <a:chExt cx="5760" cy="3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1AD983-C563-494D-B99F-64412C232D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8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FDE45F-BDCC-4B1B-95F3-CB8142DFDB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16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05B55B-0514-4BBD-BF0A-7C7BF7894C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04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F63F13-5D16-424C-B5F4-39DCE8B3A6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92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AE5BFA-8D8B-46E3-8DE1-E84DAC4A93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80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86274E-F526-4911-A763-0A93B7F1BD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68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F7A970-B18F-4EF9-84A8-0F783E2AC2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56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BD8031-E707-4228-920C-940EAA3F89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44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E9DC14-6E7A-4C0F-8D27-4298B1818B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32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D84754-0111-4CE1-B2E7-86149C0303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0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1F116D-A912-407F-A1B8-17726A99A7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08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053E988-F153-45EA-9550-3ADFEAC583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96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5314B4D-09D4-4C1B-8A0E-D1990B48FE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84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BEEF8D-3B95-44CA-96EC-43B0A3ED88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2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B9F227-C176-4546-B50C-4DEE5138ED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F1CCDB5-6E7F-4B94-9EB4-3531C48AF2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8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ED55A4-B8A9-4080-8DCB-5C5A3580E0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6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C46D93-0A66-4376-AC7A-12C884D014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7BA1E1-A123-4A34-BAE7-104B5502DB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2" y="1200"/>
              <a:ext cx="288" cy="384"/>
            </a:xfrm>
            <a:prstGeom prst="rect">
              <a:avLst/>
            </a:prstGeom>
            <a:solidFill>
              <a:srgbClr val="00984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EF7883E-D257-4E3C-BD46-95E8C950D2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0" y="1200"/>
              <a:ext cx="288" cy="384"/>
            </a:xfrm>
            <a:prstGeom prst="rect">
              <a:avLst/>
            </a:prstGeom>
            <a:solidFill>
              <a:srgbClr val="52B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8" name="Text Box 27">
            <a:extLst>
              <a:ext uri="{FF2B5EF4-FFF2-40B4-BE49-F238E27FC236}">
                <a16:creationId xmlns:a16="http://schemas.microsoft.com/office/drawing/2014/main" id="{5B916E60-93E6-4E0C-97D2-BABA5D90E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330450"/>
            <a:ext cx="56388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6600">
                <a:solidFill>
                  <a:schemeClr val="bg1"/>
                </a:solidFill>
                <a:latin typeface="AvantGarde" pitchFamily="34" charset="0"/>
              </a:rPr>
              <a:t>Chapter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" y="609600"/>
            <a:ext cx="5867400" cy="1676400"/>
          </a:xfrm>
        </p:spPr>
        <p:txBody>
          <a:bodyPr anchor="ctr"/>
          <a:lstStyle>
            <a:lvl1pPr marL="0" indent="0">
              <a:buFontTx/>
              <a:buNone/>
              <a:defRPr sz="6600">
                <a:solidFill>
                  <a:schemeClr val="bg1"/>
                </a:solidFill>
                <a:latin typeface="AvantGarde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01404" name="Rectangle 28"/>
          <p:cNvSpPr>
            <a:spLocks noGrp="1" noChangeArrowheads="1"/>
          </p:cNvSpPr>
          <p:nvPr>
            <p:ph type="ctrTitle"/>
          </p:nvPr>
        </p:nvSpPr>
        <p:spPr>
          <a:xfrm>
            <a:off x="5943600" y="609600"/>
            <a:ext cx="4191000" cy="36125150"/>
          </a:xfrm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</a:extLst>
        </p:spPr>
        <p:txBody>
          <a:bodyPr lIns="182880" tIns="137160" rIns="182880" bIns="137160" anchor="t">
            <a:spAutoFit/>
          </a:bodyPr>
          <a:lstStyle>
            <a:lvl1pPr>
              <a:defRPr sz="19600">
                <a:solidFill>
                  <a:srgbClr val="FFCC66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385203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095855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2250"/>
            <a:ext cx="2000250" cy="6254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2250"/>
            <a:ext cx="5848350" cy="6254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721595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574741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236263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3886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524000"/>
            <a:ext cx="3886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167769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35622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304343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1542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89466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589811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98D8502-EB29-4572-B2B8-C0064CB4D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ED57B69B-ADBD-4C2A-8BBE-B9E08E9A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951410AB-0013-460D-A2E6-2DFA6C494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2225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0380" name="Text Box 28">
            <a:extLst>
              <a:ext uri="{FF2B5EF4-FFF2-40B4-BE49-F238E27FC236}">
                <a16:creationId xmlns:a16="http://schemas.microsoft.com/office/drawing/2014/main" id="{B7DCE8D1-A59A-4EEE-9818-A13DF72BF19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86800" y="65532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l">
              <a:spcBef>
                <a:spcPct val="70000"/>
              </a:spcBef>
            </a:pPr>
            <a:fld id="{8BD52464-4E41-4C82-85E8-ADF929DDC42F}" type="slidenum">
              <a:rPr lang="en-US" altLang="en-US" sz="1200" b="1">
                <a:latin typeface="Arial" panose="020B0604020202020204" pitchFamily="34" charset="0"/>
              </a:rPr>
              <a:pPr algn="l">
                <a:spcBef>
                  <a:spcPct val="70000"/>
                </a:spcBef>
              </a:pPr>
              <a:t>‹#›</a:t>
            </a:fld>
            <a:endParaRPr lang="en-US" altLang="en-US" sz="1200" b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vantGar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vantGar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vantGar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vantGar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vantGar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vantGar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vantGar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vantGar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40C42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40C4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40C42"/>
        </a:buClr>
        <a:buChar char="•"/>
        <a:defRPr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40C42"/>
        </a:buClr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40C42"/>
        </a:buClr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40C42"/>
        </a:buClr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40C42"/>
        </a:buClr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40C42"/>
        </a:buClr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40C42"/>
        </a:buClr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7650C02-A286-4D61-BE71-1B2AE1556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800" b="0">
                <a:solidFill>
                  <a:schemeClr val="bg1"/>
                </a:solidFill>
                <a:latin typeface="AvantGarde" pitchFamily="34" charset="0"/>
              </a:rPr>
              <a:t>Chapter 4</a:t>
            </a:r>
            <a:br>
              <a:rPr lang="en-US" altLang="en-US" b="0">
                <a:solidFill>
                  <a:schemeClr val="bg1"/>
                </a:solidFill>
                <a:latin typeface="AvantGarde" pitchFamily="34" charset="0"/>
              </a:rPr>
            </a:br>
            <a:br>
              <a:rPr lang="en-US" altLang="en-US" b="0">
                <a:solidFill>
                  <a:schemeClr val="bg1"/>
                </a:solidFill>
                <a:latin typeface="AvantGarde" pitchFamily="34" charset="0"/>
              </a:rPr>
            </a:br>
            <a:r>
              <a:rPr lang="en-US" altLang="en-US" sz="4000" b="0">
                <a:solidFill>
                  <a:schemeClr val="bg1"/>
                </a:solidFill>
                <a:latin typeface="AvantGarde" pitchFamily="34" charset="0"/>
              </a:rPr>
              <a:t>Mathematical Functions, Characters, and Strings</a:t>
            </a:r>
            <a:endParaRPr lang="en-US" altLang="en-US" sz="4800" b="0">
              <a:solidFill>
                <a:schemeClr val="bg1"/>
              </a:solidFill>
              <a:latin typeface="AvantGarde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33A0263-EA04-4A86-AE09-A74AA86E35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7772400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Trigonometric Methods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FA091A7-849C-449A-BD9C-79D85B0683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2133600"/>
            <a:ext cx="2819400" cy="2895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sin(double 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cos(double 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tan(double 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acos(double 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asin(double 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atan(double a)</a:t>
            </a:r>
            <a:endParaRPr lang="en-US" altLang="en-US" sz="2000"/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9B37998B-ECDB-4EF0-B417-869FD7FC4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624013"/>
            <a:ext cx="5791200" cy="341788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100" u="sng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Math.sin(0) returns 0.0 </a:t>
            </a:r>
            <a:endParaRPr lang="en-US" altLang="en-US" sz="21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Math.sin(Math.PI/6) returns 0.5 </a:t>
            </a:r>
            <a:endParaRPr lang="en-US" altLang="en-US" sz="21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Math.sin(Math.PI/2) returns 1.0</a:t>
            </a:r>
            <a:endParaRPr lang="en-US" altLang="en-US" sz="21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Math.cos(0) returns 1.0</a:t>
            </a:r>
            <a:endParaRPr lang="en-US" altLang="en-US" sz="21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Math.cos(Math.PI/2) returns 0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Math.cos(Math.PI/6) returns 0.866</a:t>
            </a: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2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961F4E5-4478-4209-B611-C79D226CC9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7772400" cy="990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Exponent Methods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3EEB8C9-37C1-4EF9-974A-F9F4EC0CAE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7475" y="1524000"/>
            <a:ext cx="4759325" cy="4572000"/>
          </a:xfrm>
          <a:noFill/>
        </p:spPr>
        <p:txBody>
          <a:bodyPr lIns="92075" tIns="46038" rIns="92075" bIns="46038"/>
          <a:lstStyle/>
          <a:p>
            <a:pPr marL="341313" indent="-341313" eaLnBrk="1" hangingPunct="1">
              <a:lnSpc>
                <a:spcPct val="90000"/>
              </a:lnSpc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exp(double a)</a:t>
            </a:r>
            <a:endParaRPr lang="en-US" altLang="en-US" sz="1900">
              <a:solidFill>
                <a:srgbClr val="000000"/>
              </a:solidFill>
            </a:endParaRPr>
          </a:p>
          <a:p>
            <a:pPr marL="520700" lvl="1" indent="-1428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rgbClr val="000000"/>
                </a:solidFill>
              </a:rPr>
              <a:t>Returns </a:t>
            </a:r>
            <a:r>
              <a:rPr lang="en-US" altLang="en-US" b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altLang="en-US" b="0">
                <a:solidFill>
                  <a:srgbClr val="000000"/>
                </a:solidFill>
              </a:rPr>
              <a:t> raised to the power of </a:t>
            </a:r>
            <a:r>
              <a:rPr lang="en-US" altLang="en-US" b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b="0">
                <a:solidFill>
                  <a:srgbClr val="000000"/>
                </a:solidFill>
              </a:rPr>
              <a:t>.</a:t>
            </a:r>
          </a:p>
          <a:p>
            <a:pPr marL="341313" indent="-341313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log(double a)</a:t>
            </a:r>
            <a:endParaRPr lang="en-US" altLang="en-US" sz="1900">
              <a:solidFill>
                <a:srgbClr val="000000"/>
              </a:solidFill>
            </a:endParaRPr>
          </a:p>
          <a:p>
            <a:pPr marL="520700" lvl="1" indent="-1428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rgbClr val="000000"/>
                </a:solidFill>
              </a:rPr>
              <a:t>Returns the natural logarithm of </a:t>
            </a:r>
            <a:r>
              <a:rPr lang="en-US" altLang="en-US" b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b="0">
                <a:solidFill>
                  <a:srgbClr val="000000"/>
                </a:solidFill>
              </a:rPr>
              <a:t>.</a:t>
            </a:r>
          </a:p>
          <a:p>
            <a:pPr marL="341313" indent="-341313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log10(double a)</a:t>
            </a:r>
            <a:endParaRPr lang="en-US" altLang="en-US" sz="1900">
              <a:solidFill>
                <a:srgbClr val="000000"/>
              </a:solidFill>
            </a:endParaRPr>
          </a:p>
          <a:p>
            <a:pPr marL="520700" lvl="1" indent="-1428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rgbClr val="000000"/>
                </a:solidFill>
              </a:rPr>
              <a:t>Returns the 10-based logarithm of </a:t>
            </a:r>
            <a:r>
              <a:rPr lang="en-US" altLang="en-US" b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b="0">
                <a:solidFill>
                  <a:srgbClr val="000000"/>
                </a:solidFill>
              </a:rPr>
              <a:t>.</a:t>
            </a:r>
          </a:p>
          <a:p>
            <a:pPr marL="341313" indent="-341313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pow(double a, double b)</a:t>
            </a:r>
            <a:endParaRPr lang="en-US" altLang="en-US" sz="1900">
              <a:solidFill>
                <a:srgbClr val="000000"/>
              </a:solidFill>
            </a:endParaRPr>
          </a:p>
          <a:p>
            <a:pPr marL="520700" lvl="1" indent="-1428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rgbClr val="000000"/>
                </a:solidFill>
              </a:rPr>
              <a:t>Returns </a:t>
            </a:r>
            <a:r>
              <a:rPr lang="en-US" altLang="en-US" b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b="0">
                <a:solidFill>
                  <a:srgbClr val="000000"/>
                </a:solidFill>
              </a:rPr>
              <a:t> raised to the power of </a:t>
            </a:r>
            <a:r>
              <a:rPr lang="en-US" altLang="en-US" b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b="0">
                <a:solidFill>
                  <a:srgbClr val="000000"/>
                </a:solidFill>
              </a:rPr>
              <a:t>.</a:t>
            </a:r>
          </a:p>
          <a:p>
            <a:pPr marL="341313" indent="-34131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sqrt(double a)</a:t>
            </a:r>
            <a:endParaRPr lang="en-US" altLang="en-US" sz="1900">
              <a:solidFill>
                <a:srgbClr val="000000"/>
              </a:solidFill>
            </a:endParaRPr>
          </a:p>
          <a:p>
            <a:pPr marL="520700" lvl="1" indent="-1428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rgbClr val="000000"/>
                </a:solidFill>
              </a:rPr>
              <a:t>Returns the square root of </a:t>
            </a:r>
            <a:r>
              <a:rPr lang="en-US" altLang="en-US" b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b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48F969E1-138C-4934-8E7B-0BB006E68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447800"/>
            <a:ext cx="4148138" cy="37258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u="sng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1800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Math.exp(1) returns 2.71 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Math.log(2.71) returns 1.0 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Math.pow(2,3) returns 8.0 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Math.pow(3,2) returns 9.0 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Math.pow(3.5,2.5) returns 22.91765 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Math.sqrt(4) returns 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Math.sqrt(10.5) returns 3.24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7B728A6-A4F0-4AAE-9AD2-C758A8D38D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76200"/>
            <a:ext cx="7772400" cy="990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Rounding Methods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238578A-3B2F-4A95-A3AD-C2C457910D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001000" cy="4876800"/>
          </a:xfrm>
          <a:noFill/>
        </p:spPr>
        <p:txBody>
          <a:bodyPr lIns="92075" tIns="46038" rIns="92075" bIns="46038"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double ceil(double x)</a:t>
            </a:r>
            <a:endParaRPr lang="en-US" altLang="en-US" sz="1900">
              <a:solidFill>
                <a:srgbClr val="000000"/>
              </a:solidFill>
            </a:endParaRPr>
          </a:p>
          <a:p>
            <a:pPr marL="4064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rgbClr val="000000"/>
                </a:solidFill>
                <a:cs typeface="Arial" panose="020B0604020202020204" pitchFamily="34" charset="0"/>
              </a:rPr>
              <a:t>x is rounded up to its </a:t>
            </a:r>
            <a:r>
              <a:rPr lang="en-US" altLang="en-US" b="0" u="sng">
                <a:solidFill>
                  <a:srgbClr val="000000"/>
                </a:solidFill>
                <a:cs typeface="Arial" panose="020B0604020202020204" pitchFamily="34" charset="0"/>
              </a:rPr>
              <a:t>nearest integer</a:t>
            </a:r>
            <a:r>
              <a:rPr lang="en-US" altLang="en-US" b="0">
                <a:solidFill>
                  <a:srgbClr val="000000"/>
                </a:solidFill>
                <a:cs typeface="Arial" panose="020B0604020202020204" pitchFamily="34" charset="0"/>
              </a:rPr>
              <a:t>. This integer is  returned as a double value.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double floor(double x)</a:t>
            </a:r>
            <a:endParaRPr lang="en-US" altLang="en-US" sz="1900">
              <a:solidFill>
                <a:srgbClr val="000000"/>
              </a:solidFill>
            </a:endParaRPr>
          </a:p>
          <a:p>
            <a:pPr marL="4064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rgbClr val="000000"/>
                </a:solidFill>
                <a:cs typeface="Arial" panose="020B0604020202020204" pitchFamily="34" charset="0"/>
              </a:rPr>
              <a:t>x is rounded down to its </a:t>
            </a:r>
            <a:r>
              <a:rPr lang="en-US" altLang="en-US" b="0" u="sng">
                <a:solidFill>
                  <a:srgbClr val="000000"/>
                </a:solidFill>
                <a:cs typeface="Arial" panose="020B0604020202020204" pitchFamily="34" charset="0"/>
              </a:rPr>
              <a:t>nearest integer</a:t>
            </a:r>
            <a:r>
              <a:rPr lang="en-US" altLang="en-US" b="0">
                <a:solidFill>
                  <a:srgbClr val="000000"/>
                </a:solidFill>
                <a:cs typeface="Arial" panose="020B0604020202020204" pitchFamily="34" charset="0"/>
              </a:rPr>
              <a:t>. This integer is  returned as a double value.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double rint(double x)</a:t>
            </a:r>
            <a:endParaRPr lang="en-US" altLang="en-US" sz="1900">
              <a:solidFill>
                <a:srgbClr val="000000"/>
              </a:solidFill>
            </a:endParaRPr>
          </a:p>
          <a:p>
            <a:pPr marL="4064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rgbClr val="000000"/>
                </a:solidFill>
                <a:cs typeface="Arial" panose="020B0604020202020204" pitchFamily="34" charset="0"/>
              </a:rPr>
              <a:t>x is rounded to its nearest integer. </a:t>
            </a:r>
            <a:r>
              <a:rPr lang="en-US" altLang="en-US" b="0" u="sng">
                <a:solidFill>
                  <a:srgbClr val="000000"/>
                </a:solidFill>
                <a:cs typeface="Arial" panose="020B0604020202020204" pitchFamily="34" charset="0"/>
              </a:rPr>
              <a:t>If x is equally close to two integers, the even one is returned as a double.</a:t>
            </a:r>
          </a:p>
          <a:p>
            <a:pPr marL="228600" indent="-228600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int round(float x)</a:t>
            </a:r>
            <a:endParaRPr lang="en-US" altLang="en-US" sz="1900">
              <a:solidFill>
                <a:srgbClr val="000000"/>
              </a:solidFill>
            </a:endParaRPr>
          </a:p>
          <a:p>
            <a:pPr marL="4064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rgbClr val="000000"/>
                </a:solidFill>
                <a:cs typeface="Arial" panose="020B0604020202020204" pitchFamily="34" charset="0"/>
              </a:rPr>
              <a:t>returns</a:t>
            </a:r>
            <a:r>
              <a:rPr lang="en-US" altLang="en-US" sz="22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(int)Math.floor(x+0.5)</a:t>
            </a:r>
            <a:endParaRPr lang="en-US" altLang="en-US" sz="1900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long round(double x)</a:t>
            </a:r>
            <a:endParaRPr lang="en-US" altLang="en-US" sz="1900">
              <a:solidFill>
                <a:srgbClr val="000000"/>
              </a:solidFill>
            </a:endParaRPr>
          </a:p>
          <a:p>
            <a:pPr marL="4064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rgbClr val="000000"/>
                </a:solidFill>
                <a:cs typeface="Arial" panose="020B0604020202020204" pitchFamily="34" charset="0"/>
              </a:rPr>
              <a:t>returns</a:t>
            </a:r>
            <a:r>
              <a:rPr lang="en-US" altLang="en-US" sz="22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(long)Math.floor(x+0.5)</a:t>
            </a:r>
            <a:endParaRPr lang="en-US" altLang="en-US" sz="1900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3F70D10-0D9F-47EB-8ACE-236F1B57B6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772400" cy="7429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Rounding Methods Examples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2EDBE48-2210-4257-A869-0C2E3FA34B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077200" cy="5257800"/>
          </a:xfrm>
          <a:noFill/>
        </p:spPr>
        <p:txBody>
          <a:bodyPr lIns="92075" tIns="46038" rIns="92075" bIns="46038"/>
          <a:lstStyle/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Math.ceil(2.1) returns 3.0 </a:t>
            </a:r>
            <a:endParaRPr lang="en-US" altLang="en-US" sz="170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Math.ceil(2.0) returns 2.0</a:t>
            </a:r>
            <a:endParaRPr lang="en-US" altLang="en-US" sz="170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Math.ceil(-2.0) returns –2.0</a:t>
            </a:r>
            <a:endParaRPr lang="en-US" altLang="en-US" sz="170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Math.ceil(-2.1) returns -2.0</a:t>
            </a:r>
            <a:endParaRPr lang="en-US" altLang="en-US" sz="170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Math.floor(2.1) returns 2.0</a:t>
            </a:r>
            <a:endParaRPr lang="en-US" altLang="en-US" sz="170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Math.floor(2.0) returns 2.0</a:t>
            </a:r>
            <a:endParaRPr lang="en-US" altLang="en-US" sz="170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Math.floor(-2.0) returns –2.0</a:t>
            </a:r>
            <a:endParaRPr lang="en-US" altLang="en-US" sz="170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Math.floor(-2.1) returns -3.0</a:t>
            </a:r>
            <a:endParaRPr lang="en-US" altLang="en-US" sz="170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Math.rint(2.1) returns 2.0</a:t>
            </a:r>
            <a:endParaRPr lang="en-US" altLang="en-US" sz="170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Math.rint(2.0) returns 2.0</a:t>
            </a:r>
            <a:endParaRPr lang="en-US" altLang="en-US" sz="170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Math.rint(-2.0) returns –2.0</a:t>
            </a:r>
            <a:endParaRPr lang="en-US" altLang="en-US" sz="170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Math.rint(-2.1) returns -2.0</a:t>
            </a:r>
            <a:endParaRPr lang="en-US" altLang="en-US" sz="170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Math.rint(2.5) returns 2.0  </a:t>
            </a:r>
            <a:r>
              <a:rPr lang="en-US" altLang="en-US" sz="1700">
                <a:solidFill>
                  <a:srgbClr val="DE2C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even value as double</a:t>
            </a:r>
            <a:endParaRPr lang="en-US" altLang="en-US" sz="1700">
              <a:solidFill>
                <a:srgbClr val="DE2C28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Math.rint(-2.5) returns -2.0</a:t>
            </a:r>
            <a:endParaRPr lang="en-US" altLang="en-US" sz="170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Math.round(2.6f) returns 3  </a:t>
            </a:r>
            <a:r>
              <a:rPr lang="en-US" altLang="en-US" sz="1700">
                <a:solidFill>
                  <a:srgbClr val="DE2C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//round returns integers</a:t>
            </a:r>
            <a:endParaRPr lang="en-US" altLang="en-US" sz="1700">
              <a:solidFill>
                <a:srgbClr val="0000FF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Math.round(2.0) returns 2   </a:t>
            </a:r>
            <a:endParaRPr lang="en-US" altLang="en-US" sz="1700">
              <a:solidFill>
                <a:srgbClr val="0000FF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Math.round(-2.0f) returns -2</a:t>
            </a:r>
          </a:p>
          <a:p>
            <a:pPr marL="341313" indent="-341313" eaLnBrk="1" hangingPunct="1">
              <a:lnSpc>
                <a:spcPct val="90000"/>
              </a:lnSpc>
              <a:buFontTx/>
              <a:buNone/>
            </a:pPr>
            <a:r>
              <a:rPr lang="en-US" altLang="en-US" sz="17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Math.round(-2.6) returns -3</a:t>
            </a:r>
            <a:r>
              <a:rPr lang="en-US" altLang="en-US" sz="1800" b="0" u="sng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05691DF-C1F6-4773-AE7F-9940AAF2D8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88392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Min(), max(), and abs()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346E826-4010-4836-8C50-CD8D133074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890713"/>
            <a:ext cx="4114800" cy="2452687"/>
          </a:xfrm>
          <a:noFill/>
        </p:spPr>
        <p:txBody>
          <a:bodyPr lIns="92075" tIns="46038" rIns="92075" bIns="46038"/>
          <a:lstStyle/>
          <a:p>
            <a:pPr marL="228600" indent="-215900" eaLnBrk="1" hangingPunct="1">
              <a:spcBef>
                <a:spcPct val="50000"/>
              </a:spcBef>
            </a:pPr>
            <a:r>
              <a:rPr lang="en-US" altLang="en-US" sz="1900">
                <a:latin typeface="Courier New" panose="02070309020205020404" pitchFamily="49" charset="0"/>
              </a:rPr>
              <a:t>max(a,b)</a:t>
            </a:r>
            <a:r>
              <a:rPr lang="en-US" altLang="en-US" sz="1900" b="0"/>
              <a:t>and </a:t>
            </a:r>
            <a:r>
              <a:rPr lang="en-US" altLang="en-US" sz="1900"/>
              <a:t> </a:t>
            </a:r>
            <a:r>
              <a:rPr lang="en-US" altLang="en-US" sz="1900">
                <a:latin typeface="Courier New" panose="02070309020205020404" pitchFamily="49" charset="0"/>
              </a:rPr>
              <a:t>min(a,b)</a:t>
            </a:r>
            <a:endParaRPr lang="en-US" altLang="en-US" sz="1900"/>
          </a:p>
          <a:p>
            <a:pPr marL="342900" lvl="1" indent="0" eaLnBrk="1" hangingPunct="1">
              <a:buFont typeface="Wingdings" panose="05000000000000000000" pitchFamily="2" charset="2"/>
              <a:buNone/>
            </a:pPr>
            <a:r>
              <a:rPr lang="en-US" altLang="en-US" sz="1900" b="0"/>
              <a:t>Returns the maximum or minimum of two parameters.</a:t>
            </a:r>
          </a:p>
          <a:p>
            <a:pPr marL="228600" indent="-215900" algn="just" eaLnBrk="1" hangingPunct="1">
              <a:spcBef>
                <a:spcPct val="50000"/>
              </a:spcBef>
            </a:pPr>
            <a:r>
              <a:rPr lang="en-US" altLang="en-US" sz="1900">
                <a:latin typeface="Courier New" panose="02070309020205020404" pitchFamily="49" charset="0"/>
              </a:rPr>
              <a:t>abs(a)</a:t>
            </a:r>
            <a:endParaRPr lang="en-US" altLang="en-US" sz="1900"/>
          </a:p>
          <a:p>
            <a:pPr marL="342900" lvl="1" indent="0" eaLnBrk="1" hangingPunct="1">
              <a:buFont typeface="Wingdings" panose="05000000000000000000" pitchFamily="2" charset="2"/>
              <a:buNone/>
            </a:pPr>
            <a:r>
              <a:rPr lang="en-US" altLang="en-US" sz="1900" b="0"/>
              <a:t>Returns the absolute value of the parameter.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C383F82A-3565-4FD4-ADE8-79292F9FD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752600"/>
            <a:ext cx="457517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228600" indent="-228600"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u="sng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Math.max(2,3) returns 3 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Math.max(2.5,3) returns 3.0 </a:t>
            </a:r>
            <a:endParaRPr lang="en-US" alt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Math.min(2.5,3.6) returns 2.5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Math.abs(-2) returns 2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Math.abs(-2.1) returns 2.1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8F79648-00C2-443C-AF76-2A75B96D1B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7724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Method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random()</a:t>
            </a:r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CB6EEBE-E6CC-4B3A-94A4-9997C40A9B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838200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spcBef>
                <a:spcPct val="55000"/>
              </a:spcBef>
              <a:buFontTx/>
              <a:buNone/>
            </a:pPr>
            <a:r>
              <a:rPr lang="en-US" altLang="en-US" sz="2200" b="0">
                <a:cs typeface="Arial" panose="020B0604020202020204" pitchFamily="34" charset="0"/>
              </a:rPr>
              <a:t>Generates a random </a:t>
            </a:r>
            <a:r>
              <a:rPr lang="en-US" altLang="en-US" sz="2200" b="0" u="sng">
                <a:solidFill>
                  <a:srgbClr val="0000FF"/>
                </a:solidFill>
                <a:cs typeface="Arial" panose="020B0604020202020204" pitchFamily="34" charset="0"/>
              </a:rPr>
              <a:t>double</a:t>
            </a:r>
            <a:r>
              <a:rPr lang="en-US" altLang="en-US" sz="2200" b="0">
                <a:cs typeface="Arial" panose="020B0604020202020204" pitchFamily="34" charset="0"/>
              </a:rPr>
              <a:t> value greater than or equal to 0.0 and less than 1.0</a:t>
            </a:r>
            <a:r>
              <a:rPr lang="en-US" altLang="en-US" sz="2000" b="0">
                <a:cs typeface="Courier New" panose="02070309020205020404" pitchFamily="49" charset="0"/>
              </a:rPr>
              <a:t>   </a:t>
            </a:r>
            <a:r>
              <a:rPr lang="en-US" altLang="en-US" sz="2000">
                <a:cs typeface="Courier New" panose="02070309020205020404" pitchFamily="49" charset="0"/>
              </a:rPr>
              <a:t> (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 &lt;= Math.random() &lt; 1.0</a:t>
            </a:r>
            <a:r>
              <a:rPr lang="en-US" altLang="en-US" sz="2000">
                <a:cs typeface="Courier New" panose="02070309020205020404" pitchFamily="49" charset="0"/>
              </a:rPr>
              <a:t>)</a:t>
            </a:r>
            <a:endParaRPr lang="en-US" altLang="en-US" sz="2000"/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641AF980-7F72-4993-B6FC-0B2B2DD3C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20574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200" b="0">
                <a:cs typeface="Arial" panose="020B0604020202020204" pitchFamily="34" charset="0"/>
              </a:rPr>
              <a:t>Examples:</a:t>
            </a:r>
          </a:p>
        </p:txBody>
      </p:sp>
      <p:graphicFrame>
        <p:nvGraphicFramePr>
          <p:cNvPr id="17413" name="Object 6">
            <a:extLst>
              <a:ext uri="{FF2B5EF4-FFF2-40B4-BE49-F238E27FC236}">
                <a16:creationId xmlns:a16="http://schemas.microsoft.com/office/drawing/2014/main" id="{0A721801-2DB0-4507-93F3-960992133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590800"/>
          <a:ext cx="8269288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5359400" imgH="850900" progId="Word.Picture.8">
                  <p:embed/>
                </p:oleObj>
              </mc:Choice>
              <mc:Fallback>
                <p:oleObj name="Picture" r:id="rId2" imgW="5359400" imgH="8509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8269288" cy="1731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8">
            <a:extLst>
              <a:ext uri="{FF2B5EF4-FFF2-40B4-BE49-F238E27FC236}">
                <a16:creationId xmlns:a16="http://schemas.microsoft.com/office/drawing/2014/main" id="{D734ECF3-64A7-40A6-BBFE-0598525F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45720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200" b="0">
                <a:cs typeface="Arial" panose="020B0604020202020204" pitchFamily="34" charset="0"/>
              </a:rPr>
              <a:t>In general,</a:t>
            </a:r>
          </a:p>
        </p:txBody>
      </p:sp>
      <p:graphicFrame>
        <p:nvGraphicFramePr>
          <p:cNvPr id="17415" name="Object 9">
            <a:extLst>
              <a:ext uri="{FF2B5EF4-FFF2-40B4-BE49-F238E27FC236}">
                <a16:creationId xmlns:a16="http://schemas.microsoft.com/office/drawing/2014/main" id="{0315F105-2228-4AD7-A4B8-0961CB4E7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5181600"/>
          <a:ext cx="83327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5376333" imgH="397933" progId="Word.Picture.8">
                  <p:embed/>
                </p:oleObj>
              </mc:Choice>
              <mc:Fallback>
                <p:oleObj name="Picture" r:id="rId4" imgW="5376333" imgH="397933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181600"/>
                        <a:ext cx="8332788" cy="766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50C73A4-C2B5-43CA-B56E-2CCE1AB297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1066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Generating Random Characters</a:t>
            </a:r>
            <a:r>
              <a:rPr lang="en-US" altLang="en-US"/>
              <a:t>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DCBC6E1-F362-465E-B939-7BE6EF46A2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10600" cy="4800600"/>
          </a:xfrm>
        </p:spPr>
        <p:txBody>
          <a:bodyPr lIns="92075" tIns="46038" rIns="92075" bIns="46038"/>
          <a:lstStyle/>
          <a:p>
            <a:pPr marL="0" indent="0"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US" altLang="en-US" sz="2200" b="0">
                <a:cs typeface="Arial" panose="020B0604020202020204" pitchFamily="34" charset="0"/>
              </a:rPr>
              <a:t>Each character has a unique </a:t>
            </a:r>
            <a:r>
              <a:rPr lang="en-US" altLang="en-US" sz="2200" b="0" u="sng">
                <a:solidFill>
                  <a:srgbClr val="0000FF"/>
                </a:solidFill>
                <a:cs typeface="Arial" panose="020B0604020202020204" pitchFamily="34" charset="0"/>
              </a:rPr>
              <a:t>Unicode</a:t>
            </a:r>
            <a:r>
              <a:rPr lang="en-US" altLang="en-US" sz="2200" b="0">
                <a:cs typeface="Arial" panose="020B0604020202020204" pitchFamily="34" charset="0"/>
              </a:rPr>
              <a:t> between 0 and FFFF in hexadecimal (65535 in decimal). </a:t>
            </a:r>
          </a:p>
          <a:p>
            <a:pPr marL="0" indent="0"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endParaRPr lang="en-US" altLang="en-US" sz="1400" b="0"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US" altLang="en-US" sz="2200" b="0">
                <a:cs typeface="Arial" panose="020B0604020202020204" pitchFamily="34" charset="0"/>
              </a:rPr>
              <a:t>To generate a random character is to generate a random integer between </a:t>
            </a:r>
            <a:r>
              <a:rPr lang="en-US" altLang="en-US" sz="2200" b="0">
                <a:solidFill>
                  <a:srgbClr val="0000FF"/>
                </a:solidFill>
                <a:cs typeface="Arial" panose="020B0604020202020204" pitchFamily="34" charset="0"/>
              </a:rPr>
              <a:t>0</a:t>
            </a:r>
            <a:r>
              <a:rPr lang="en-US" altLang="en-US" sz="2200" b="0">
                <a:cs typeface="Arial" panose="020B0604020202020204" pitchFamily="34" charset="0"/>
              </a:rPr>
              <a:t> and </a:t>
            </a:r>
            <a:r>
              <a:rPr lang="en-US" altLang="en-US" sz="2200" b="0">
                <a:solidFill>
                  <a:srgbClr val="0000FF"/>
                </a:solidFill>
                <a:cs typeface="Arial" panose="020B0604020202020204" pitchFamily="34" charset="0"/>
              </a:rPr>
              <a:t>65535 </a:t>
            </a:r>
            <a:r>
              <a:rPr lang="en-US" altLang="en-US" sz="2200" b="0">
                <a:cs typeface="Arial" panose="020B0604020202020204" pitchFamily="34" charset="0"/>
              </a:rPr>
              <a:t>using the following expression:</a:t>
            </a:r>
          </a:p>
          <a:p>
            <a:pPr marL="0" indent="0"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endParaRPr lang="en-US" altLang="en-US" sz="1400" b="0">
              <a:cs typeface="Arial" panose="020B0604020202020204" pitchFamily="34" charset="0"/>
            </a:endParaRPr>
          </a:p>
          <a:p>
            <a:pPr lvl="1" indent="-628650" eaLnBrk="1" hangingPunct="1">
              <a:lnSpc>
                <a:spcPct val="9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(int)(Math.random() * (65535 + 1)) </a:t>
            </a:r>
          </a:p>
          <a:p>
            <a:pPr lvl="1" indent="-628650" eaLnBrk="1" hangingPunct="1">
              <a:lnSpc>
                <a:spcPct val="9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endParaRPr lang="en-US" altLang="en-US" sz="2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628650" eaLnBrk="1" hangingPunct="1">
              <a:lnSpc>
                <a:spcPct val="9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200" b="0" u="sng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altLang="en-US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indent="-628650" eaLnBrk="1" hangingPunct="1">
              <a:lnSpc>
                <a:spcPct val="9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0.0 &lt;= Math.random() &lt;1.0</a:t>
            </a:r>
            <a:r>
              <a:rPr lang="en-US" altLang="en-US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, you have to add 1 to 65535</a:t>
            </a:r>
          </a:p>
          <a:p>
            <a:pPr lvl="1" indent="-628650" eaLnBrk="1" hangingPunct="1">
              <a:lnSpc>
                <a:spcPct val="9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endParaRPr lang="en-US" altLang="en-US" sz="2200"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6907003-E124-4CCE-8BE3-64C068D399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9225" y="0"/>
            <a:ext cx="8918575" cy="1066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Generating Random Characters</a:t>
            </a:r>
            <a:endParaRPr lang="en-US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70DC18C-64DD-4061-9E47-E684ED2D0C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10600" cy="5257800"/>
          </a:xfrm>
        </p:spPr>
        <p:txBody>
          <a:bodyPr lIns="92075" tIns="46038" rIns="92075" bIns="46038"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b="0" u="sng">
                <a:cs typeface="Arial" panose="020B0604020202020204" pitchFamily="34" charset="0"/>
              </a:rPr>
              <a:t>Lowercase letter:</a:t>
            </a:r>
            <a:r>
              <a:rPr lang="en-US" altLang="en-US" sz="2000" b="0">
                <a:cs typeface="Arial" panose="020B0604020202020204" pitchFamily="34" charset="0"/>
              </a:rPr>
              <a:t> The Unicode for lowercase letters are </a:t>
            </a:r>
            <a:r>
              <a:rPr lang="en-US" altLang="en-US" sz="2000" b="0">
                <a:solidFill>
                  <a:srgbClr val="0000FF"/>
                </a:solidFill>
                <a:cs typeface="Arial" panose="020B0604020202020204" pitchFamily="34" charset="0"/>
              </a:rPr>
              <a:t>consecutive integers starting from the Unicode for 'a', 'b', 'c', ..., and 'z'.</a:t>
            </a:r>
            <a:r>
              <a:rPr lang="en-US" altLang="en-US" sz="2000" b="0">
                <a:cs typeface="Arial" panose="020B0604020202020204" pitchFamily="34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000" b="0"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b="0">
                <a:cs typeface="Arial" panose="020B0604020202020204" pitchFamily="34" charset="0"/>
              </a:rPr>
              <a:t>The Unicode for 'a' is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(int)'a'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800"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b="0">
                <a:cs typeface="Courier New" panose="02070309020205020404" pitchFamily="49" charset="0"/>
              </a:rPr>
              <a:t>A random integer between (int)'a' and (int)'z‘ is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(int)((int)'a'+ Math.random()*((int)'z'-(int)'a'+1)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b="0">
                <a:cs typeface="Courier New" panose="02070309020205020404" pitchFamily="49" charset="0"/>
              </a:rPr>
              <a:t>So, a random lowercase letter is:</a:t>
            </a:r>
            <a:endParaRPr lang="en-US" altLang="en-US" sz="2000" b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0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(char)('a' + Math.random() * ('z' - 'a' + 1))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000" b="0"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b="0">
                <a:cs typeface="Arial" panose="020B0604020202020204" pitchFamily="34" charset="0"/>
              </a:rPr>
              <a:t>To generalize, a random character between any two characters </a:t>
            </a:r>
            <a:r>
              <a:rPr lang="en-US" altLang="en-US" sz="2000" b="0">
                <a:solidFill>
                  <a:srgbClr val="0000FF"/>
                </a:solidFill>
                <a:cs typeface="Arial" panose="020B0604020202020204" pitchFamily="34" charset="0"/>
              </a:rPr>
              <a:t>ch1</a:t>
            </a:r>
            <a:r>
              <a:rPr lang="en-US" altLang="en-US" sz="2000" b="0">
                <a:cs typeface="Arial" panose="020B0604020202020204" pitchFamily="34" charset="0"/>
              </a:rPr>
              <a:t> and </a:t>
            </a:r>
            <a:r>
              <a:rPr lang="en-US" altLang="en-US" sz="2000" b="0">
                <a:solidFill>
                  <a:srgbClr val="0000FF"/>
                </a:solidFill>
                <a:cs typeface="Arial" panose="020B0604020202020204" pitchFamily="34" charset="0"/>
              </a:rPr>
              <a:t>ch2</a:t>
            </a:r>
            <a:r>
              <a:rPr lang="en-US" altLang="en-US" sz="2000" b="0">
                <a:cs typeface="Arial" panose="020B0604020202020204" pitchFamily="34" charset="0"/>
              </a:rPr>
              <a:t> with </a:t>
            </a:r>
            <a:r>
              <a:rPr lang="en-US" altLang="en-US" sz="2000" b="0">
                <a:solidFill>
                  <a:srgbClr val="0000FF"/>
                </a:solidFill>
                <a:cs typeface="Arial" panose="020B0604020202020204" pitchFamily="34" charset="0"/>
              </a:rPr>
              <a:t>ch1</a:t>
            </a:r>
            <a:r>
              <a:rPr lang="en-US" altLang="en-US" sz="2000" b="0">
                <a:cs typeface="Arial" panose="020B0604020202020204" pitchFamily="34" charset="0"/>
              </a:rPr>
              <a:t> &lt; </a:t>
            </a:r>
            <a:r>
              <a:rPr lang="en-US" altLang="en-US" sz="2000" b="0">
                <a:solidFill>
                  <a:srgbClr val="0000FF"/>
                </a:solidFill>
                <a:cs typeface="Arial" panose="020B0604020202020204" pitchFamily="34" charset="0"/>
              </a:rPr>
              <a:t>ch2</a:t>
            </a:r>
            <a:r>
              <a:rPr lang="en-US" altLang="en-US" sz="2000" b="0">
                <a:cs typeface="Arial" panose="020B0604020202020204" pitchFamily="34" charset="0"/>
              </a:rPr>
              <a:t> can be generated as follows: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b="0"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800" b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(char)(ch1 + Math.random() * (ch2 – ch1 + 1))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DE2C28"/>
                </a:solidFill>
                <a:cs typeface="Arial" panose="020B0604020202020204" pitchFamily="34" charset="0"/>
              </a:rPr>
              <a:t>See Appendix B, page 1266, for character set order.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01DCA500-1AC0-42E1-873A-303068ED990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ACE1E27-EAE6-4220-8792-F2DD1BED606B}" type="slidenum">
              <a:rPr lang="en-US" altLang="en-US" sz="1400" b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E3BFC83-88D0-41B0-AC5B-FF84F3B175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229600" cy="609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Class </a:t>
            </a:r>
            <a:r>
              <a:rPr lang="en-US" alt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RandomCharacter</a:t>
            </a:r>
            <a:endParaRPr lang="en-US" altLang="en-US" sz="3600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FE2E076-46F7-4929-AD1E-EF967A422B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534400" cy="5715000"/>
          </a:xfrm>
          <a:solidFill>
            <a:schemeClr val="bg1"/>
          </a:solidFill>
        </p:spPr>
        <p:txBody>
          <a:bodyPr lIns="92075" tIns="46038" rIns="92075" bIns="46038"/>
          <a:lstStyle/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RandomCharacter.java: Generate random characters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RandomCharacter {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 Generate a random character between ch1 and ch2 */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char getRandomCharacter(char ch1, char ch2) {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en-US" sz="1600" b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(char)(ch1 + Math.random() * (ch2 - ch1 + 1)); }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 Generate a random lowercase letter */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char getRandomLowerCaseLetter() {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b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getRandomCharacter('a', 'z')</a:t>
            </a:r>
            <a:r>
              <a:rPr lang="en-US" altLang="en-US" sz="16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 Generate a random uppercase letter */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char getRandomUpperCaseLetter() {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b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getRandomCharacter('A', 'Z')</a:t>
            </a:r>
            <a:r>
              <a:rPr lang="en-US" altLang="en-US" sz="16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 Generate a random digit character */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char getRandomDigitCharacter() {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b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getRandomCharacter('0', '9')</a:t>
            </a:r>
            <a:r>
              <a:rPr lang="en-US" altLang="en-US" sz="16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 Generate a random character */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char getRandomCharacter() {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b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getRandomCharacter('\u0000', '\uFFFF')</a:t>
            </a:r>
            <a:r>
              <a:rPr lang="en-US" altLang="en-US" sz="16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6C2E366-469A-452D-B490-4292645C13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229600" cy="609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Class </a:t>
            </a:r>
            <a:r>
              <a:rPr lang="en-US" alt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RandomCharacter</a:t>
            </a:r>
            <a:endParaRPr lang="en-US" altLang="en-US" sz="360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586DFDE-6739-457F-B342-9E636A4CAF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19200"/>
            <a:ext cx="8991600" cy="5257800"/>
          </a:xfrm>
          <a:solidFill>
            <a:schemeClr val="bg1"/>
          </a:solidFill>
        </p:spPr>
        <p:txBody>
          <a:bodyPr lIns="92075" tIns="46038" rIns="92075" bIns="46038"/>
          <a:lstStyle/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en-US" sz="1600">
                <a:solidFill>
                  <a:srgbClr val="FF4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Test class RandomCharacters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altLang="en-US" sz="1600">
                <a:solidFill>
                  <a:srgbClr val="FF4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 RandomCharacters methods are all static </a:t>
            </a:r>
            <a:br>
              <a:rPr lang="en-US" altLang="en-US" sz="1600">
                <a:solidFill>
                  <a:srgbClr val="FF4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public class TestRandomCharacters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System.out.print("A random character between 'a' and 'z' is: ");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System.out.println(RandomCharacter.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getRandomLowerCaseLetter()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System.out.print("A random character between 'A' and 'Z' is: ");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System.out.println(RandomCharacter.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getRandomUpperCaseLetter()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System.out.print("A random character between '0' and '9' is: ");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System.out.println(RandomCharacter.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getRandomDigitCharacter(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System.out.print("A random character between 'g' and 'm' is: ");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System.out.println(RandomCharacter.getRandomCharacter('g', 'm'));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System.out.print("A random character between '3' and '7' is: ");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System.out.println(RandomCharacter.getRandomCharacter('3', '7'));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System.out.print("A random character between '!' and '*' is: ");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System.out.println(RandomCharacter.getRandomCharacter('!', '*'));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4ADA8B5-40AE-4E4B-9D14-D79B9F5AD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225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4099" name="Text Box 5">
            <a:extLst>
              <a:ext uri="{FF2B5EF4-FFF2-40B4-BE49-F238E27FC236}">
                <a16:creationId xmlns:a16="http://schemas.microsoft.com/office/drawing/2014/main" id="{CFB2305B-62B0-4560-A15C-0470598E4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62075"/>
            <a:ext cx="80010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2400"/>
              <a:t> Java Class Library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2400"/>
              <a:t> Class </a:t>
            </a:r>
            <a:r>
              <a:rPr lang="en-US" altLang="en-US" sz="2400" i="1">
                <a:solidFill>
                  <a:srgbClr val="0000FF"/>
                </a:solidFill>
              </a:rPr>
              <a:t>Math</a:t>
            </a:r>
            <a:endParaRPr lang="en-US" altLang="en-US" sz="2400"/>
          </a:p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2400"/>
              <a:t>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en-US" sz="2400"/>
              <a:t> Data Type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2400"/>
              <a:t> Class </a:t>
            </a:r>
            <a:r>
              <a:rPr lang="en-US" altLang="en-US" sz="2400" i="1">
                <a:solidFill>
                  <a:srgbClr val="0000FF"/>
                </a:solidFill>
              </a:rPr>
              <a:t>String</a:t>
            </a:r>
            <a:r>
              <a:rPr lang="en-US" altLang="en-US" sz="2400"/>
              <a:t>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2400"/>
              <a:t>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/>
              <a:t> Statement</a:t>
            </a:r>
            <a:endParaRPr lang="en-US" altLang="en-US" sz="2400" i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6991AC8-075C-4D8A-89A7-B736CADEC7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41300"/>
            <a:ext cx="77724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3.  Character Data Type</a:t>
            </a: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744F04C3-68D7-4EDC-B25D-91A26009B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39963"/>
            <a:ext cx="8458200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4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en-US" sz="4400" i="1">
                <a:solidFill>
                  <a:schemeClr val="tx2"/>
                </a:solidFill>
                <a:latin typeface="Times New Roman" panose="02020603050405020304" pitchFamily="18" charset="0"/>
              </a:rPr>
              <a:t>Stop and Record…</a:t>
            </a:r>
          </a:p>
          <a:p>
            <a:pPr algn="ctr"/>
            <a:endParaRPr lang="en-US" alt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CE37A24-0F77-47B3-8426-57C7F9DE9E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41300"/>
            <a:ext cx="77724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3.  Character Data Type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17824F5-3713-4B2E-8379-DED12CDA32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9563" y="1201738"/>
            <a:ext cx="8602662" cy="5184775"/>
          </a:xfrm>
          <a:solidFill>
            <a:schemeClr val="bg1"/>
          </a:solidFill>
        </p:spPr>
        <p:txBody>
          <a:bodyPr lIns="92075" tIns="46038" rIns="92075" bIns="46038"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b="0">
                <a:solidFill>
                  <a:srgbClr val="000000"/>
                </a:solidFill>
                <a:cs typeface="Times New Roman" panose="02020603050405020304" pitchFamily="18" charset="0"/>
              </a:rPr>
              <a:t>A </a:t>
            </a:r>
            <a:r>
              <a:rPr lang="en-US" altLang="en-US" b="0">
                <a:solidFill>
                  <a:srgbClr val="000000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</a:rPr>
              <a:t> variable stores a single character.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Character literals are delimited by single quotes: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     </a:t>
            </a:r>
            <a:r>
              <a:rPr lang="en-US" altLang="en-US" sz="2000" b="0">
                <a:solidFill>
                  <a:srgbClr val="000000"/>
                </a:solidFill>
                <a:latin typeface="Courier New" panose="02070309020205020404" pitchFamily="49" charset="0"/>
              </a:rPr>
              <a:t>'a'   'X'    '7'    '$'    ','    '\n'  '\t'</a:t>
            </a:r>
          </a:p>
          <a:p>
            <a:pPr marL="0" indent="0" eaLnBrk="1" hangingPunct="1">
              <a:spcBef>
                <a:spcPct val="60000"/>
              </a:spcBef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Example declarations:</a:t>
            </a:r>
          </a:p>
          <a:p>
            <a:pPr marL="114300" lvl="1" indent="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rgbClr val="000000"/>
                </a:solidFill>
                <a:latin typeface="Courier New" panose="02070309020205020404" pitchFamily="49" charset="0"/>
              </a:rPr>
              <a:t>  char topGrade = 'A';</a:t>
            </a:r>
          </a:p>
          <a:p>
            <a:pPr marL="114300" lvl="1" indent="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rgbClr val="000000"/>
                </a:solidFill>
                <a:latin typeface="Courier New" panose="02070309020205020404" pitchFamily="49" charset="0"/>
              </a:rPr>
              <a:t>  char terminator = ';', separator = ' ';</a:t>
            </a:r>
          </a:p>
          <a:p>
            <a:pPr marL="0" indent="0" eaLnBrk="1" hangingPunct="1">
              <a:spcBef>
                <a:spcPct val="60000"/>
              </a:spcBef>
              <a:buFontTx/>
              <a:buNone/>
            </a:pPr>
            <a:r>
              <a:rPr lang="en-US" altLang="en-US" b="0">
                <a:solidFill>
                  <a:srgbClr val="000000"/>
                </a:solidFill>
              </a:rPr>
              <a:t>Note the distinction between a primitive </a:t>
            </a:r>
            <a:r>
              <a:rPr lang="en-US" altLang="en-US" b="0">
                <a:solidFill>
                  <a:srgbClr val="000000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b="0">
                <a:solidFill>
                  <a:srgbClr val="000000"/>
                </a:solidFill>
              </a:rPr>
              <a:t> variable, which holds </a:t>
            </a:r>
            <a:r>
              <a:rPr lang="en-US" altLang="en-US" b="0" u="sng">
                <a:solidFill>
                  <a:srgbClr val="000000"/>
                </a:solidFill>
              </a:rPr>
              <a:t>only one character</a:t>
            </a:r>
            <a:r>
              <a:rPr lang="en-US" altLang="en-US" b="0">
                <a:solidFill>
                  <a:srgbClr val="000000"/>
                </a:solidFill>
              </a:rPr>
              <a:t>, and a </a:t>
            </a:r>
            <a:r>
              <a:rPr lang="en-US" altLang="en-US" b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b="0">
                <a:solidFill>
                  <a:srgbClr val="000000"/>
                </a:solidFill>
              </a:rPr>
              <a:t> object, which can hold multiple characters.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556E019-CDC6-4F69-A3AA-A8B02BDC33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001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Character Type - Revisited</a:t>
            </a:r>
            <a:endParaRPr lang="en-US" altLang="en-US" b="1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51E3A51-78EB-4383-9018-43E0F15B60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643938" cy="2133600"/>
          </a:xfrm>
          <a:noFill/>
        </p:spPr>
        <p:txBody>
          <a:bodyPr lIns="92075" tIns="46038" rIns="92075" bIns="46038"/>
          <a:lstStyle/>
          <a:p>
            <a:pPr algn="just" eaLnBrk="1" hangingPunct="1">
              <a:buFontTx/>
              <a:buNone/>
            </a:pPr>
            <a:r>
              <a:rPr lang="en-US" altLang="en-US" b="0"/>
              <a:t>char letter = 'A';        </a:t>
            </a:r>
          </a:p>
          <a:p>
            <a:pPr algn="just" eaLnBrk="1" hangingPunct="1">
              <a:buFontTx/>
              <a:buNone/>
            </a:pPr>
            <a:r>
              <a:rPr lang="en-US" altLang="en-US" b="0"/>
              <a:t>char numChar = '4'; </a:t>
            </a:r>
          </a:p>
          <a:p>
            <a:pPr eaLnBrk="1" hangingPunct="1">
              <a:lnSpc>
                <a:spcPct val="30000"/>
              </a:lnSpc>
              <a:spcBef>
                <a:spcPct val="100000"/>
              </a:spcBef>
              <a:buFontTx/>
              <a:buNone/>
            </a:pPr>
            <a:r>
              <a:rPr lang="en-US" altLang="en-US" b="0"/>
              <a:t>char letter = '\u0041';   </a:t>
            </a:r>
            <a:r>
              <a:rPr lang="en-US" altLang="en-US" b="0">
                <a:solidFill>
                  <a:srgbClr val="DE2C28"/>
                </a:solidFill>
              </a:rPr>
              <a:t>//Unicode for A</a:t>
            </a:r>
          </a:p>
          <a:p>
            <a:pPr eaLnBrk="1" hangingPunct="1">
              <a:lnSpc>
                <a:spcPct val="30000"/>
              </a:lnSpc>
              <a:spcBef>
                <a:spcPct val="100000"/>
              </a:spcBef>
              <a:buFontTx/>
              <a:buNone/>
            </a:pPr>
            <a:r>
              <a:rPr lang="en-US" altLang="en-US" b="0"/>
              <a:t>char numChar = '\u0034';   </a:t>
            </a:r>
            <a:r>
              <a:rPr lang="en-US" altLang="en-US" b="0">
                <a:solidFill>
                  <a:srgbClr val="DE2C28"/>
                </a:solidFill>
              </a:rPr>
              <a:t>//Unicode for character 4</a:t>
            </a:r>
          </a:p>
        </p:txBody>
      </p:sp>
      <p:sp>
        <p:nvSpPr>
          <p:cNvPr id="63492" name="Rectangle 5">
            <a:extLst>
              <a:ext uri="{FF2B5EF4-FFF2-40B4-BE49-F238E27FC236}">
                <a16:creationId xmlns:a16="http://schemas.microsoft.com/office/drawing/2014/main" id="{647153D2-5AF9-49C5-94E6-060A12C76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2954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en-US" altLang="en-US" sz="1600"/>
              <a:t>Four hexadecimal digits. </a:t>
            </a:r>
          </a:p>
        </p:txBody>
      </p:sp>
      <p:sp>
        <p:nvSpPr>
          <p:cNvPr id="63493" name="Line 6">
            <a:extLst>
              <a:ext uri="{FF2B5EF4-FFF2-40B4-BE49-F238E27FC236}">
                <a16:creationId xmlns:a16="http://schemas.microsoft.com/office/drawing/2014/main" id="{DF8B589D-D956-49E3-B981-60B1B075A1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1447800"/>
            <a:ext cx="2057400" cy="8382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Rectangle 7">
            <a:extLst>
              <a:ext uri="{FF2B5EF4-FFF2-40B4-BE49-F238E27FC236}">
                <a16:creationId xmlns:a16="http://schemas.microsoft.com/office/drawing/2014/main" id="{1AE11BB6-EE42-4E8D-AE14-DF378954A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505200"/>
            <a:ext cx="8839200" cy="2895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en-US" altLang="en-US" sz="2000" u="sng">
                <a:solidFill>
                  <a:srgbClr val="000000"/>
                </a:solidFill>
                <a:cs typeface="Times New Roman" panose="02020603050405020304" pitchFamily="18" charset="0"/>
              </a:rPr>
              <a:t>NOTE:</a:t>
            </a:r>
            <a:r>
              <a:rPr lang="en-US" altLang="en-US" sz="2000" b="0">
                <a:solidFill>
                  <a:srgbClr val="000000"/>
                </a:solidFill>
                <a:cs typeface="Times New Roman" panose="02020603050405020304" pitchFamily="18" charset="0"/>
              </a:rPr>
              <a:t> The increment and decrement operators can also be used on </a:t>
            </a:r>
            <a:r>
              <a:rPr lang="en-US" altLang="en-US" sz="2000" b="0" u="sng">
                <a:solidFill>
                  <a:srgbClr val="000000"/>
                </a:solidFill>
                <a:cs typeface="Times New Roman" panose="02020603050405020304" pitchFamily="18" charset="0"/>
              </a:rPr>
              <a:t>char</a:t>
            </a:r>
            <a:r>
              <a:rPr lang="en-US" altLang="en-US" sz="2000" b="0">
                <a:solidFill>
                  <a:srgbClr val="000000"/>
                </a:solidFill>
                <a:cs typeface="Times New Roman" panose="02020603050405020304" pitchFamily="18" charset="0"/>
              </a:rPr>
              <a:t> variables to get the next or preceding Unicode character. For example, the following statements display character </a:t>
            </a:r>
            <a:r>
              <a:rPr lang="en-US" altLang="en-US" sz="2000" b="0" u="sng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2000" b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lnSpc>
                <a:spcPct val="90000"/>
              </a:lnSpc>
              <a:spcBef>
                <a:spcPct val="5000"/>
              </a:spcBef>
              <a:buFont typeface="Monotype Sorts" pitchFamily="2" charset="2"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5000"/>
              </a:spcBef>
              <a:buFont typeface="Monotype Sort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ch = 'c';</a:t>
            </a:r>
          </a:p>
          <a:p>
            <a:pPr lvl="1" algn="just" eaLnBrk="1" hangingPunct="1">
              <a:lnSpc>
                <a:spcPct val="90000"/>
              </a:lnSpc>
              <a:spcBef>
                <a:spcPct val="5000"/>
              </a:spcBef>
              <a:buFont typeface="Monotype Sort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 = ch + 1;</a:t>
            </a:r>
          </a:p>
          <a:p>
            <a:pPr lvl="1" algn="just" eaLnBrk="1" hangingPunct="1">
              <a:lnSpc>
                <a:spcPct val="90000"/>
              </a:lnSpc>
              <a:spcBef>
                <a:spcPct val="5000"/>
              </a:spcBef>
              <a:buFont typeface="Monotype Sort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System.out.println(ch); //prints character d</a:t>
            </a:r>
          </a:p>
          <a:p>
            <a:pPr lvl="1" algn="just" eaLnBrk="1" hangingPunct="1">
              <a:lnSpc>
                <a:spcPct val="90000"/>
              </a:lnSpc>
              <a:spcBef>
                <a:spcPct val="5000"/>
              </a:spcBef>
              <a:buFont typeface="Monotype Sort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 = ch - 2;</a:t>
            </a:r>
          </a:p>
          <a:p>
            <a:pPr lvl="1" algn="just" eaLnBrk="1" hangingPunct="1">
              <a:lnSpc>
                <a:spcPct val="90000"/>
              </a:lnSpc>
              <a:spcBef>
                <a:spcPct val="5000"/>
              </a:spcBef>
              <a:buFont typeface="Monotype Sort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System.out.println(ch); //prints character b</a:t>
            </a:r>
          </a:p>
          <a:p>
            <a:pPr lvl="1" algn="just" eaLnBrk="1" hangingPunct="1">
              <a:lnSpc>
                <a:spcPct val="90000"/>
              </a:lnSpc>
              <a:spcBef>
                <a:spcPct val="5000"/>
              </a:spcBef>
              <a:buFont typeface="Monotype Sorts" pitchFamily="2" charset="2"/>
              <a:buNone/>
            </a:pPr>
            <a:endParaRPr lang="en-US" alt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8F5F109-C6E9-4A21-BEEB-DB268B380B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28600"/>
            <a:ext cx="8763000" cy="685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ASCII Code in Decimal</a:t>
            </a: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8F245F95-1AE3-4088-94BB-ACD678F6F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686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40C42"/>
              </a:buClr>
              <a:buChar char="•"/>
              <a:tabLst>
                <a:tab pos="4229100" algn="l"/>
                <a:tab pos="56007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tabLst>
                <a:tab pos="4229100" algn="l"/>
                <a:tab pos="56007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</p:txBody>
      </p:sp>
      <p:graphicFrame>
        <p:nvGraphicFramePr>
          <p:cNvPr id="64516" name="Object 5">
            <a:extLst>
              <a:ext uri="{FF2B5EF4-FFF2-40B4-BE49-F238E27FC236}">
                <a16:creationId xmlns:a16="http://schemas.microsoft.com/office/drawing/2014/main" id="{9E7965B1-7076-4AD1-810E-09B4A31D10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990600"/>
          <a:ext cx="9144000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828112" imgH="2949196" progId="Paint.Picture">
                  <p:embed/>
                </p:oleObj>
              </mc:Choice>
              <mc:Fallback>
                <p:oleObj name="Bitmap Image" r:id="rId2" imgW="6828112" imgH="294919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9144000" cy="395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1">
            <a:extLst>
              <a:ext uri="{FF2B5EF4-FFF2-40B4-BE49-F238E27FC236}">
                <a16:creationId xmlns:a16="http://schemas.microsoft.com/office/drawing/2014/main" id="{F06A2126-3613-4170-93D5-B1332FF8E5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4800600"/>
          <a:ext cx="891540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3725889" imgH="851894" progId="Word.Picture.8">
                  <p:embed/>
                </p:oleObj>
              </mc:Choice>
              <mc:Fallback>
                <p:oleObj name="Picture" r:id="rId4" imgW="3725889" imgH="851894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800600"/>
                        <a:ext cx="8915400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00EBD9A-6602-4645-B741-29470FDDA5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7630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Casting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/>
              <a:t> Type</a:t>
            </a: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8B859D18-3B57-4342-9810-5ACA4A783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74800"/>
            <a:ext cx="86868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40C42"/>
              </a:buClr>
              <a:buChar char="•"/>
              <a:tabLst>
                <a:tab pos="4229100" algn="l"/>
                <a:tab pos="56007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tabLst>
                <a:tab pos="4229100" algn="l"/>
                <a:tab pos="56007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900">
                <a:solidFill>
                  <a:srgbClr val="0000FF"/>
                </a:solidFill>
                <a:latin typeface="Courier New" panose="02070309020205020404" pitchFamily="49" charset="0"/>
              </a:rPr>
              <a:t>int i = 'a';  </a:t>
            </a:r>
            <a:r>
              <a:rPr lang="en-US" altLang="en-US" sz="1900">
                <a:latin typeface="Courier New" panose="02070309020205020404" pitchFamily="49" charset="0"/>
              </a:rPr>
              <a:t>//Same as </a:t>
            </a:r>
            <a:r>
              <a:rPr lang="en-US" altLang="en-US" sz="1900">
                <a:solidFill>
                  <a:srgbClr val="0000FF"/>
                </a:solidFill>
                <a:latin typeface="Courier New" panose="02070309020205020404" pitchFamily="49" charset="0"/>
              </a:rPr>
              <a:t>int i = (int)'a';  which is 97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sz="19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900">
                <a:solidFill>
                  <a:srgbClr val="0000FF"/>
                </a:solidFill>
                <a:latin typeface="Courier New" panose="02070309020205020404" pitchFamily="49" charset="0"/>
              </a:rPr>
              <a:t>char ch = 97; </a:t>
            </a:r>
            <a:r>
              <a:rPr lang="en-US" altLang="en-US" sz="1900">
                <a:latin typeface="Courier New" panose="02070309020205020404" pitchFamily="49" charset="0"/>
              </a:rPr>
              <a:t>//Same as </a:t>
            </a:r>
            <a:r>
              <a:rPr lang="en-US" altLang="en-US" sz="1900">
                <a:solidFill>
                  <a:srgbClr val="0000FF"/>
                </a:solidFill>
                <a:latin typeface="Courier New" panose="02070309020205020404" pitchFamily="49" charset="0"/>
              </a:rPr>
              <a:t>char ch = (char)97</a:t>
            </a:r>
            <a:r>
              <a:rPr lang="en-US" altLang="en-US" sz="1900">
                <a:latin typeface="Courier New" panose="02070309020205020404" pitchFamily="49" charset="0"/>
              </a:rPr>
              <a:t>; </a:t>
            </a:r>
            <a:r>
              <a:rPr lang="en-US" altLang="en-US" sz="1900">
                <a:solidFill>
                  <a:srgbClr val="0000FF"/>
                </a:solidFill>
                <a:latin typeface="Courier New" panose="02070309020205020404" pitchFamily="49" charset="0"/>
              </a:rPr>
              <a:t>which is 'a'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>
            <a:extLst>
              <a:ext uri="{FF2B5EF4-FFF2-40B4-BE49-F238E27FC236}">
                <a16:creationId xmlns:a16="http://schemas.microsoft.com/office/drawing/2014/main" id="{CA3C1453-9E3B-47D3-AF95-6CBBF6BE3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752600"/>
            <a:ext cx="868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40C42"/>
              </a:buClr>
              <a:buChar char="•"/>
              <a:tabLst>
                <a:tab pos="4229100" algn="l"/>
                <a:tab pos="56007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tabLst>
                <a:tab pos="4229100" algn="l"/>
                <a:tab pos="56007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en-US" sz="19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(ch &gt;= 'A' &amp;&amp; ch &lt;= 'Z') </a:t>
            </a:r>
            <a:endParaRPr lang="en-US" altLang="en-US" sz="1900" u="sng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en-US" sz="19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System.out.println(ch + </a:t>
            </a:r>
            <a:r>
              <a:rPr lang="en-US" altLang="en-US" sz="19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is an uppercase letter"</a:t>
            </a:r>
            <a:r>
              <a:rPr lang="en-US" altLang="en-US" sz="19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900" u="sng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en-US" sz="19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(ch &gt;= 'a' &amp;&amp; ch &lt;= 'z') </a:t>
            </a:r>
            <a:endParaRPr lang="en-US" altLang="en-US" sz="1900" u="sng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en-US" sz="19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System.out.println(ch + </a:t>
            </a:r>
            <a:r>
              <a:rPr lang="en-US" altLang="en-US" sz="19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is a lowercase letter"</a:t>
            </a:r>
            <a:r>
              <a:rPr lang="en-US" altLang="en-US" sz="19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900" u="sng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en-US" sz="19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(ch &gt;= '0' &amp;&amp; ch &lt;= '9') </a:t>
            </a:r>
            <a:endParaRPr lang="en-US" altLang="en-US" sz="1900" u="sng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en-US" sz="19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System.out.println(ch + </a:t>
            </a:r>
            <a:r>
              <a:rPr lang="en-US" altLang="en-US" sz="19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is a numeric character"</a:t>
            </a:r>
            <a:r>
              <a:rPr lang="en-US" altLang="en-US" sz="19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1900" u="sng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FB9A67B-C7A8-463A-BCC6-FA9897721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chemeClr val="bg1"/>
                </a:solidFill>
                <a:latin typeface="AvantGarde" pitchFamily="34" charset="0"/>
              </a:rPr>
              <a:t>Comparing </a:t>
            </a:r>
            <a:r>
              <a:rPr lang="en-US" altLang="en-US" sz="4000" b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4000" b="0">
                <a:solidFill>
                  <a:schemeClr val="bg1"/>
                </a:solidFill>
                <a:latin typeface="AvantGarde" pitchFamily="34" charset="0"/>
              </a:rPr>
              <a:t> Type</a:t>
            </a:r>
            <a:endParaRPr lang="en-US" altLang="en-US" sz="4000" b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38FD821D-B262-42AA-85CC-73C9C50CFF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4400"/>
              <a:t>Class </a:t>
            </a:r>
            <a:r>
              <a:rPr lang="en-US" alt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en-US" sz="4400"/>
              <a:t> Methods</a:t>
            </a:r>
            <a:endParaRPr lang="en-US" altLang="en-US" sz="4100"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9C3A3B-D1F3-4F21-B78D-E1D3714F9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 sz="1600">
              <a:latin typeface="Times New Roman" pitchFamily="18" charset="0"/>
            </a:endParaRPr>
          </a:p>
        </p:txBody>
      </p:sp>
      <p:graphicFrame>
        <p:nvGraphicFramePr>
          <p:cNvPr id="67588" name="Object 3">
            <a:extLst>
              <a:ext uri="{FF2B5EF4-FFF2-40B4-BE49-F238E27FC236}">
                <a16:creationId xmlns:a16="http://schemas.microsoft.com/office/drawing/2014/main" id="{20F6B729-8EBF-4BA5-B8DF-E6AAD982D9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447800"/>
          <a:ext cx="8994775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025880" imgH="1638360" progId="Word.Picture.8">
                  <p:embed/>
                </p:oleObj>
              </mc:Choice>
              <mc:Fallback>
                <p:oleObj name="Picture" r:id="rId2" imgW="4025880" imgH="163836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47800"/>
                        <a:ext cx="8994775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A14FEA80-54F6-46D5-8266-614114AE7D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4400"/>
              <a:t>Class </a:t>
            </a:r>
            <a:r>
              <a:rPr lang="en-US" alt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en-US" sz="4400"/>
              <a:t> Methods</a:t>
            </a:r>
            <a:endParaRPr lang="en-US" altLang="en-US" sz="4100"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9A9355-89AA-42B5-AB33-E56D47D67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8308458-DFA7-4ABA-8B8F-EF739F893BDA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447800"/>
            <a:ext cx="8797925" cy="47244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Character ch1 = 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 Character('b'); </a:t>
            </a:r>
            <a:r>
              <a:rPr lang="en-US" altLang="en-US" sz="1800">
                <a:solidFill>
                  <a:srgbClr val="DE2C28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//object NOT char type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Character ch2 = 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 Character(‘9'); </a:t>
            </a:r>
            <a:r>
              <a:rPr lang="en-US" altLang="en-US" sz="1800">
                <a:solidFill>
                  <a:srgbClr val="DE2C28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//object NOT char type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en-US" sz="1800">
              <a:solidFill>
                <a:srgbClr val="DE2C28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Character.isLowerCase(ch1)         returns true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Character.isLetterOrDigit(ch1)     returns true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Character.isDigit(ch1)             returns false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Character.isDigit(ch2)             returns true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Character.toUpperCase(ch1)         returns B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23D244A-1D54-4314-A10C-4C8009FBC8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4400"/>
              <a:t>Class </a:t>
            </a:r>
            <a:r>
              <a:rPr lang="en-US" alt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en-US" sz="4400"/>
              <a:t> Test</a:t>
            </a:r>
            <a:endParaRPr lang="en-US" altLang="en-US" sz="4100"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5A8046-0AFE-4433-9CDB-618B0E2B9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1FC0424-02B0-47BF-AE2B-A9903F67621A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219200"/>
            <a:ext cx="8686800" cy="5410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// Class Character Test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public class CharacterTest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 (String[] args)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      Character ch1 = new Character('b'); //object NOT char type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      Character ch2 = new Character('9'); //object NOT char type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System.out.println(Character.isLowerCase(ch1));     //returns true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System.out.println(Character.isLetterOrDigit(ch1)); //returns true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System.out.println(Character.isDigit(ch1));         //returns false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System.out.println(Character.isDigit(ch2));         //returns true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System.out.println(Character.toUpperCase(ch1));     //returns B  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      char ch3 = 'R'; // char type variable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      char ch4 = '7'; // char type variable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      char ch5 = '*'; // char type variable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System.out.println(Character.isLowerCase(ch3));     //returns false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System.out.println(Character.isLetterOrDigit(ch5)); //returns false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System.out.println(Character.isDigit(ch4));         //returns true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System.out.println(Character.isDigit(ch5));         //returns false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System.out.println(Character.toLowerCase(ch3));     //returns r      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500" b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5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8525EBF-AF48-4C01-8177-B2694F163D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7924800" cy="74295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Escape Sequences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10A9268D-CF45-4633-B78E-D73C249B5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1384300"/>
            <a:ext cx="8037512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40C42"/>
              </a:buClr>
              <a:buChar char="•"/>
              <a:tabLst>
                <a:tab pos="4229100" algn="l"/>
                <a:tab pos="56007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tabLst>
                <a:tab pos="4229100" algn="l"/>
                <a:tab pos="560070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tabLst>
                <a:tab pos="4229100" algn="l"/>
                <a:tab pos="56007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200" b="0" i="1">
                <a:latin typeface="Times New Roman" panose="02020603050405020304" pitchFamily="18" charset="0"/>
              </a:rPr>
              <a:t>Description        Escape Sequence 	Unicode</a:t>
            </a:r>
            <a:endParaRPr lang="en-US" altLang="en-US" sz="2200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200" b="0">
                <a:latin typeface="Times New Roman" panose="02020603050405020304" pitchFamily="18" charset="0"/>
              </a:rPr>
              <a:t>Backspace              </a:t>
            </a:r>
            <a:r>
              <a:rPr lang="en-US" altLang="en-US" sz="2200" b="0">
                <a:latin typeface="Courier New" panose="02070309020205020404" pitchFamily="49" charset="0"/>
              </a:rPr>
              <a:t>\b</a:t>
            </a:r>
            <a:r>
              <a:rPr lang="en-US" altLang="en-US" sz="2200" b="0">
                <a:latin typeface="Times New Roman" panose="02020603050405020304" pitchFamily="18" charset="0"/>
              </a:rPr>
              <a:t>		</a:t>
            </a:r>
            <a:r>
              <a:rPr lang="en-US" altLang="en-US" sz="2200" b="0">
                <a:latin typeface="Courier New" panose="02070309020205020404" pitchFamily="49" charset="0"/>
              </a:rPr>
              <a:t>\u0008</a:t>
            </a:r>
            <a:endParaRPr lang="en-US" altLang="en-US" sz="2200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200" b="0">
                <a:latin typeface="Times New Roman" panose="02020603050405020304" pitchFamily="18" charset="0"/>
              </a:rPr>
              <a:t>Tab                         </a:t>
            </a:r>
            <a:r>
              <a:rPr lang="en-US" altLang="en-US" sz="2200" b="0">
                <a:latin typeface="Courier New" panose="02070309020205020404" pitchFamily="49" charset="0"/>
              </a:rPr>
              <a:t>\t</a:t>
            </a:r>
            <a:r>
              <a:rPr lang="en-US" altLang="en-US" sz="2200" b="0">
                <a:latin typeface="Times New Roman" panose="02020603050405020304" pitchFamily="18" charset="0"/>
              </a:rPr>
              <a:t>		</a:t>
            </a:r>
            <a:r>
              <a:rPr lang="en-US" altLang="en-US" sz="2200" b="0">
                <a:latin typeface="Courier New" panose="02070309020205020404" pitchFamily="49" charset="0"/>
              </a:rPr>
              <a:t>\u0009</a:t>
            </a:r>
            <a:endParaRPr lang="en-US" altLang="en-US" sz="2200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200" b="0">
                <a:latin typeface="Times New Roman" panose="02020603050405020304" pitchFamily="18" charset="0"/>
              </a:rPr>
              <a:t>Linefeed                 </a:t>
            </a:r>
            <a:r>
              <a:rPr lang="en-US" altLang="en-US" sz="2200" b="0">
                <a:latin typeface="Courier New" panose="02070309020205020404" pitchFamily="49" charset="0"/>
              </a:rPr>
              <a:t>\n</a:t>
            </a:r>
            <a:r>
              <a:rPr lang="en-US" altLang="en-US" sz="2200" b="0">
                <a:latin typeface="Times New Roman" panose="02020603050405020304" pitchFamily="18" charset="0"/>
              </a:rPr>
              <a:t>		</a:t>
            </a:r>
            <a:r>
              <a:rPr lang="en-US" altLang="en-US" sz="2200" b="0">
                <a:latin typeface="Courier New" panose="02070309020205020404" pitchFamily="49" charset="0"/>
              </a:rPr>
              <a:t>\u000A</a:t>
            </a:r>
            <a:endParaRPr lang="en-US" altLang="en-US" sz="2200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200" b="0">
                <a:latin typeface="Times New Roman" panose="02020603050405020304" pitchFamily="18" charset="0"/>
              </a:rPr>
              <a:t>Carriage return       </a:t>
            </a:r>
            <a:r>
              <a:rPr lang="en-US" altLang="en-US" sz="2200" b="0">
                <a:latin typeface="Courier New" panose="02070309020205020404" pitchFamily="49" charset="0"/>
              </a:rPr>
              <a:t>\r</a:t>
            </a:r>
            <a:r>
              <a:rPr lang="en-US" altLang="en-US" sz="2200" b="0">
                <a:latin typeface="Times New Roman" panose="02020603050405020304" pitchFamily="18" charset="0"/>
              </a:rPr>
              <a:t>		</a:t>
            </a:r>
            <a:r>
              <a:rPr lang="en-US" altLang="en-US" sz="2200" b="0">
                <a:latin typeface="Courier New" panose="02070309020205020404" pitchFamily="49" charset="0"/>
              </a:rPr>
              <a:t>\u000D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200" b="0">
                <a:latin typeface="Times New Roman" panose="02020603050405020304" pitchFamily="18" charset="0"/>
              </a:rPr>
              <a:t>------------------------------------------------------------------------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200" b="0">
                <a:latin typeface="Times New Roman" panose="02020603050405020304" pitchFamily="18" charset="0"/>
              </a:rPr>
              <a:t>Backslash               </a:t>
            </a:r>
            <a:r>
              <a:rPr lang="en-US" altLang="en-US" sz="2200" b="0">
                <a:latin typeface="Courier New" panose="02070309020205020404" pitchFamily="49" charset="0"/>
              </a:rPr>
              <a:t>\\</a:t>
            </a:r>
            <a:r>
              <a:rPr lang="en-US" altLang="en-US" sz="2200" b="0">
                <a:latin typeface="Times New Roman" panose="02020603050405020304" pitchFamily="18" charset="0"/>
              </a:rPr>
              <a:t>		</a:t>
            </a:r>
            <a:r>
              <a:rPr lang="en-US" altLang="en-US" sz="2200" b="0">
                <a:latin typeface="Courier New" panose="02070309020205020404" pitchFamily="49" charset="0"/>
              </a:rPr>
              <a:t>\u005C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200" b="0">
                <a:latin typeface="Times New Roman" panose="02020603050405020304" pitchFamily="18" charset="0"/>
              </a:rPr>
              <a:t>Single Quote           </a:t>
            </a:r>
            <a:r>
              <a:rPr lang="en-US" altLang="en-US" sz="2200" b="0">
                <a:latin typeface="Courier New" panose="02070309020205020404" pitchFamily="49" charset="0"/>
              </a:rPr>
              <a:t>\</a:t>
            </a:r>
            <a:r>
              <a:rPr lang="en-US" altLang="en-US" sz="2200" b="0">
                <a:latin typeface="Courier" pitchFamily="49" charset="0"/>
                <a:cs typeface="Times New Roman" panose="02020603050405020304" pitchFamily="18" charset="0"/>
              </a:rPr>
              <a:t>'</a:t>
            </a:r>
            <a:r>
              <a:rPr lang="en-US" altLang="en-US" sz="2200" b="0">
                <a:latin typeface="Courier New" panose="02070309020205020404" pitchFamily="49" charset="0"/>
              </a:rPr>
              <a:t> </a:t>
            </a:r>
            <a:r>
              <a:rPr lang="en-US" altLang="en-US" sz="2200" b="0">
                <a:latin typeface="Times New Roman" panose="02020603050405020304" pitchFamily="18" charset="0"/>
              </a:rPr>
              <a:t>		</a:t>
            </a:r>
            <a:r>
              <a:rPr lang="en-US" altLang="en-US" sz="2200" b="0">
                <a:latin typeface="Courier New" panose="02070309020205020404" pitchFamily="49" charset="0"/>
              </a:rPr>
              <a:t>\u0027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200" b="0">
                <a:latin typeface="Times New Roman" panose="02020603050405020304" pitchFamily="18" charset="0"/>
              </a:rPr>
              <a:t>Double Quote          </a:t>
            </a:r>
            <a:r>
              <a:rPr lang="en-US" altLang="en-US" sz="2200" b="0">
                <a:latin typeface="Courier New" panose="02070309020205020404" pitchFamily="49" charset="0"/>
              </a:rPr>
              <a:t>\</a:t>
            </a:r>
            <a:r>
              <a:rPr lang="en-US" altLang="en-US" sz="2200" b="0">
                <a:latin typeface="Courier" pitchFamily="49" charset="0"/>
                <a:cs typeface="Times New Roman" panose="02020603050405020304" pitchFamily="18" charset="0"/>
              </a:rPr>
              <a:t>"</a:t>
            </a:r>
            <a:r>
              <a:rPr lang="en-US" altLang="en-US" sz="2200" b="0">
                <a:latin typeface="Courier New" panose="02070309020205020404" pitchFamily="49" charset="0"/>
              </a:rPr>
              <a:t> </a:t>
            </a:r>
            <a:r>
              <a:rPr lang="en-US" altLang="en-US" sz="2200" b="0">
                <a:latin typeface="Times New Roman" panose="02020603050405020304" pitchFamily="18" charset="0"/>
              </a:rPr>
              <a:t>		</a:t>
            </a:r>
            <a:r>
              <a:rPr lang="en-US" altLang="en-US" sz="2200" b="0">
                <a:latin typeface="Courier New" panose="02070309020205020404" pitchFamily="49" charset="0"/>
              </a:rPr>
              <a:t>\u0022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9AAEB0D-AE21-4EAF-A0FB-7CAB9E8FE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225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/>
              <a:t>1.  Java Class Library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2DC0451-8C15-4D0B-A7E7-6A5731E9D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altLang="en-US" sz="2200"/>
              <a:t>A </a:t>
            </a:r>
            <a:r>
              <a:rPr lang="en-US" altLang="en-US" sz="2200" i="1"/>
              <a:t>class </a:t>
            </a:r>
            <a:r>
              <a:rPr lang="en-US" altLang="en-US" sz="2200" i="1">
                <a:solidFill>
                  <a:srgbClr val="0000FF"/>
                </a:solidFill>
              </a:rPr>
              <a:t>library</a:t>
            </a:r>
            <a:r>
              <a:rPr lang="en-US" altLang="en-US" sz="2200"/>
              <a:t> is a collection of classes that we use when developing programs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altLang="en-US" sz="2200"/>
              <a:t>The </a:t>
            </a:r>
            <a:r>
              <a:rPr lang="en-US" altLang="en-US" sz="2200" i="1">
                <a:solidFill>
                  <a:srgbClr val="0000FF"/>
                </a:solidFill>
              </a:rPr>
              <a:t>Java standard class library</a:t>
            </a:r>
            <a:r>
              <a:rPr lang="en-US" altLang="en-US" sz="2200"/>
              <a:t> is part of any Java development environment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altLang="en-US" sz="2200"/>
              <a:t>The library classes are not part of the Java language per se, but we rely on them heavily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altLang="en-US" sz="2200"/>
              <a:t>Various library classes we've already used in our programs, such as </a:t>
            </a:r>
            <a:r>
              <a:rPr lang="en-US" altLang="en-US" sz="2200">
                <a:latin typeface="Courier New" panose="02070309020205020404" pitchFamily="49" charset="0"/>
              </a:rPr>
              <a:t>System</a:t>
            </a:r>
            <a:r>
              <a:rPr lang="en-US" altLang="en-US" sz="2200"/>
              <a:t>, </a:t>
            </a:r>
            <a:r>
              <a:rPr lang="en-US" altLang="en-US" sz="2200">
                <a:latin typeface="Courier New" panose="02070309020205020404" pitchFamily="49" charset="0"/>
              </a:rPr>
              <a:t>Scanner,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altLang="en-US" sz="2200"/>
              <a:t> </a:t>
            </a:r>
            <a:r>
              <a:rPr lang="en-US" altLang="en-US" sz="2200">
                <a:latin typeface="Courier New" panose="02070309020205020404" pitchFamily="49" charset="0"/>
              </a:rPr>
              <a:t>Random</a:t>
            </a:r>
            <a:endParaRPr lang="en-US" altLang="en-US" sz="2200"/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altLang="en-US" sz="2200"/>
              <a:t>Other class libraries can be obtained through third party vendors, or you can create them yourself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altLang="en-US" sz="2200"/>
              <a:t>Classes must be imported into the program 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DD012EA4-61F1-49BB-AB2F-75C0D74695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/>
              <a:t>4. Class </a:t>
            </a:r>
            <a:r>
              <a:rPr lang="en-US" altLang="en-US" i="1"/>
              <a:t>String</a:t>
            </a:r>
            <a:endParaRPr lang="en-US" altLang="en-US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821F005-D651-4327-8852-67D40A7605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82000" cy="4953000"/>
          </a:xfrm>
        </p:spPr>
        <p:txBody>
          <a:bodyPr/>
          <a:lstStyle/>
          <a:p>
            <a:pPr eaLnBrk="1" hangingPunct="1">
              <a:spcBef>
                <a:spcPct val="85000"/>
              </a:spcBef>
            </a:pPr>
            <a:r>
              <a:rPr lang="en-US" altLang="en-US" b="0"/>
              <a:t>To create a </a:t>
            </a:r>
            <a:r>
              <a:rPr lang="en-US" altLang="en-US" b="0" i="1"/>
              <a:t>String</a:t>
            </a:r>
            <a:r>
              <a:rPr lang="en-US" altLang="en-US" b="0"/>
              <a:t> object, we need to declare a variables of type </a:t>
            </a:r>
            <a:r>
              <a:rPr lang="en-US" altLang="en-US" b="0" i="1"/>
              <a:t>String</a:t>
            </a:r>
            <a:r>
              <a:rPr lang="en-US" altLang="en-US" b="0"/>
              <a:t>:</a:t>
            </a:r>
            <a:endParaRPr lang="en-US" altLang="en-US" b="0">
              <a:solidFill>
                <a:srgbClr val="0000FF"/>
              </a:solidFill>
            </a:endParaRPr>
          </a:p>
          <a:p>
            <a:pPr algn="ctr" eaLnBrk="1" hangingPunct="1">
              <a:spcBef>
                <a:spcPct val="85000"/>
              </a:spcBef>
              <a:buFontTx/>
              <a:buNone/>
            </a:pPr>
            <a:r>
              <a:rPr lang="en-US" altLang="en-US" sz="2200" b="0">
                <a:latin typeface="Courier New" panose="02070309020205020404" pitchFamily="49" charset="0"/>
              </a:rPr>
              <a:t> String title = "Java Software Solutions";</a:t>
            </a:r>
            <a:endParaRPr lang="en-US" altLang="en-US" sz="2200" b="0"/>
          </a:p>
          <a:p>
            <a:pPr eaLnBrk="1" hangingPunct="1">
              <a:spcBef>
                <a:spcPct val="85000"/>
              </a:spcBef>
            </a:pPr>
            <a:r>
              <a:rPr lang="en-US" altLang="en-US" b="0"/>
              <a:t>Each string literal (enclosed in double quotes) represents a </a:t>
            </a:r>
            <a:r>
              <a:rPr lang="en-US" altLang="en-US" b="0">
                <a:latin typeface="Courier New" panose="02070309020205020404" pitchFamily="49" charset="0"/>
              </a:rPr>
              <a:t>String</a:t>
            </a:r>
            <a:r>
              <a:rPr lang="en-US" altLang="en-US" b="0"/>
              <a:t> object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b="0"/>
              <a:t>Once a </a:t>
            </a:r>
            <a:r>
              <a:rPr lang="en-US" altLang="en-US" b="0">
                <a:latin typeface="Courier New" panose="02070309020205020404" pitchFamily="49" charset="0"/>
              </a:rPr>
              <a:t>String</a:t>
            </a:r>
            <a:r>
              <a:rPr lang="en-US" altLang="en-US" b="0"/>
              <a:t> object has been created, </a:t>
            </a:r>
            <a:r>
              <a:rPr lang="en-US" altLang="en-US" b="0">
                <a:solidFill>
                  <a:srgbClr val="0000FF"/>
                </a:solidFill>
              </a:rPr>
              <a:t>neither its value nor its length can be changed. </a:t>
            </a:r>
            <a:r>
              <a:rPr lang="en-US" altLang="en-US" b="0"/>
              <a:t>Thus, </a:t>
            </a:r>
            <a:r>
              <a:rPr lang="en-US" altLang="en-US" b="0">
                <a:latin typeface="Courier New" panose="02070309020205020404" pitchFamily="49" charset="0"/>
              </a:rPr>
              <a:t>String</a:t>
            </a:r>
            <a:r>
              <a:rPr lang="en-US" altLang="en-US" b="0"/>
              <a:t> objects are </a:t>
            </a:r>
            <a:r>
              <a:rPr lang="en-US" altLang="en-US" b="0" i="1">
                <a:solidFill>
                  <a:srgbClr val="0000FF"/>
                </a:solidFill>
              </a:rPr>
              <a:t>immutable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b="0">
                <a:cs typeface="Courier New" panose="02070309020205020404" pitchFamily="49" charset="0"/>
              </a:rPr>
              <a:t>The String type is </a:t>
            </a:r>
            <a:r>
              <a:rPr lang="en-US" altLang="en-US" b="0" u="sng">
                <a:cs typeface="Courier New" panose="02070309020205020404" pitchFamily="49" charset="0"/>
              </a:rPr>
              <a:t>not a primitive type</a:t>
            </a:r>
            <a:r>
              <a:rPr lang="en-US" altLang="en-US" b="0">
                <a:cs typeface="Courier New" panose="02070309020205020404" pitchFamily="49" charset="0"/>
              </a:rPr>
              <a:t>. It is a class type and known as a </a:t>
            </a:r>
            <a:r>
              <a:rPr lang="en-US" altLang="en-US" b="0" i="1">
                <a:solidFill>
                  <a:srgbClr val="0000FF"/>
                </a:solidFill>
                <a:cs typeface="Courier New" panose="02070309020205020404" pitchFamily="49" charset="0"/>
              </a:rPr>
              <a:t>object </a:t>
            </a:r>
            <a:r>
              <a:rPr lang="en-US" altLang="en-US" b="0">
                <a:cs typeface="Courier New" panose="02070309020205020404" pitchFamily="49" charset="0"/>
              </a:rPr>
              <a:t>or</a:t>
            </a:r>
            <a:r>
              <a:rPr lang="en-US" altLang="en-US" b="0" i="1">
                <a:solidFill>
                  <a:srgbClr val="0000FF"/>
                </a:solidFill>
                <a:cs typeface="Courier New" panose="02070309020205020404" pitchFamily="49" charset="0"/>
              </a:rPr>
              <a:t> reference</a:t>
            </a:r>
            <a:r>
              <a:rPr lang="en-US" altLang="en-US" b="0" i="1">
                <a:cs typeface="Courier New" panose="02070309020205020404" pitchFamily="49" charset="0"/>
              </a:rPr>
              <a:t> type</a:t>
            </a:r>
            <a:r>
              <a:rPr lang="en-US" altLang="en-US" b="0">
                <a:cs typeface="Courier New" panose="02070309020205020404" pitchFamily="49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82CCFABC-33CA-47BF-9C28-E4AE33D06D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/>
              <a:t>String Methods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A6F03A3-E13F-4010-91B8-99785D20B5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05800" cy="49530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en-US" b="0"/>
              <a:t>However, several methods of the </a:t>
            </a:r>
            <a:r>
              <a:rPr lang="en-US" altLang="en-US" b="0">
                <a:latin typeface="Courier New" panose="02070309020205020404" pitchFamily="49" charset="0"/>
              </a:rPr>
              <a:t>String</a:t>
            </a:r>
            <a:r>
              <a:rPr lang="en-US" altLang="en-US" b="0"/>
              <a:t> class return </a:t>
            </a:r>
            <a:r>
              <a:rPr lang="en-US" altLang="en-US" b="0">
                <a:solidFill>
                  <a:srgbClr val="0000FF"/>
                </a:solidFill>
              </a:rPr>
              <a:t>new </a:t>
            </a:r>
            <a:r>
              <a:rPr lang="en-US" altLang="en-US" b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b="0">
                <a:solidFill>
                  <a:srgbClr val="0000FF"/>
                </a:solidFill>
              </a:rPr>
              <a:t> objects that are </a:t>
            </a:r>
            <a:r>
              <a:rPr lang="en-US" altLang="en-US" b="0" u="sng">
                <a:solidFill>
                  <a:srgbClr val="0000FF"/>
                </a:solidFill>
              </a:rPr>
              <a:t>modified versions of the original string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b="0"/>
              <a:t>A String object is a sequence of characters (known as </a:t>
            </a:r>
            <a:r>
              <a:rPr lang="en-US" altLang="en-US" b="0">
                <a:solidFill>
                  <a:srgbClr val="0000FF"/>
                </a:solidFill>
              </a:rPr>
              <a:t>Single-Dimensional Array</a:t>
            </a:r>
            <a:r>
              <a:rPr lang="en-US" altLang="en-US" b="0"/>
              <a:t>).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latin typeface="Courier New" panose="02070309020205020404" pitchFamily="49" charset="0"/>
              </a:rPr>
              <a:t>String courseName = "CS 2301";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</p:txBody>
      </p:sp>
      <p:grpSp>
        <p:nvGrpSpPr>
          <p:cNvPr id="71684" name="Group 20">
            <a:extLst>
              <a:ext uri="{FF2B5EF4-FFF2-40B4-BE49-F238E27FC236}">
                <a16:creationId xmlns:a16="http://schemas.microsoft.com/office/drawing/2014/main" id="{2D92340C-19C2-42A1-911D-EB08E58D2E2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318000"/>
            <a:ext cx="4267200" cy="787400"/>
            <a:chOff x="1104" y="3408"/>
            <a:chExt cx="2688" cy="496"/>
          </a:xfrm>
        </p:grpSpPr>
        <p:sp>
          <p:nvSpPr>
            <p:cNvPr id="71685" name="Text Box 4">
              <a:extLst>
                <a:ext uri="{FF2B5EF4-FFF2-40B4-BE49-F238E27FC236}">
                  <a16:creationId xmlns:a16="http://schemas.microsoft.com/office/drawing/2014/main" id="{E78CA0B0-55AD-4217-9B9C-1B326723B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648"/>
              <a:ext cx="38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71686" name="Text Box 5">
              <a:extLst>
                <a:ext uri="{FF2B5EF4-FFF2-40B4-BE49-F238E27FC236}">
                  <a16:creationId xmlns:a16="http://schemas.microsoft.com/office/drawing/2014/main" id="{1017C0CB-4467-4BEB-B348-675D4DA55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648"/>
              <a:ext cx="38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71687" name="Text Box 6">
              <a:extLst>
                <a:ext uri="{FF2B5EF4-FFF2-40B4-BE49-F238E27FC236}">
                  <a16:creationId xmlns:a16="http://schemas.microsoft.com/office/drawing/2014/main" id="{64D6E6FE-F289-4F90-BFE9-914A0471E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648"/>
              <a:ext cx="38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71688" name="Text Box 7">
              <a:extLst>
                <a:ext uri="{FF2B5EF4-FFF2-40B4-BE49-F238E27FC236}">
                  <a16:creationId xmlns:a16="http://schemas.microsoft.com/office/drawing/2014/main" id="{3533C7AD-1B6F-40A9-8210-D921E24A4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648"/>
              <a:ext cx="38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71689" name="Text Box 8">
              <a:extLst>
                <a:ext uri="{FF2B5EF4-FFF2-40B4-BE49-F238E27FC236}">
                  <a16:creationId xmlns:a16="http://schemas.microsoft.com/office/drawing/2014/main" id="{0D1E2A60-1D2B-4033-B346-AAC695D1E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648"/>
              <a:ext cx="38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71690" name="Text Box 9">
              <a:extLst>
                <a:ext uri="{FF2B5EF4-FFF2-40B4-BE49-F238E27FC236}">
                  <a16:creationId xmlns:a16="http://schemas.microsoft.com/office/drawing/2014/main" id="{E1D363B4-8502-48D2-B3B0-52AEAAFE2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648"/>
              <a:ext cx="38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1691" name="Text Box 10">
              <a:extLst>
                <a:ext uri="{FF2B5EF4-FFF2-40B4-BE49-F238E27FC236}">
                  <a16:creationId xmlns:a16="http://schemas.microsoft.com/office/drawing/2014/main" id="{2C80B96C-4878-4793-979E-ECA93E6CE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648"/>
              <a:ext cx="38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grpSp>
          <p:nvGrpSpPr>
            <p:cNvPr id="71692" name="Group 18">
              <a:extLst>
                <a:ext uri="{FF2B5EF4-FFF2-40B4-BE49-F238E27FC236}">
                  <a16:creationId xmlns:a16="http://schemas.microsoft.com/office/drawing/2014/main" id="{6BD9E55E-5469-4426-B167-F8229C3E47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408"/>
              <a:ext cx="2688" cy="250"/>
              <a:chOff x="1104" y="3408"/>
              <a:chExt cx="2688" cy="250"/>
            </a:xfrm>
          </p:grpSpPr>
          <p:sp>
            <p:nvSpPr>
              <p:cNvPr id="71693" name="Text Box 11">
                <a:extLst>
                  <a:ext uri="{FF2B5EF4-FFF2-40B4-BE49-F238E27FC236}">
                    <a16:creationId xmlns:a16="http://schemas.microsoft.com/office/drawing/2014/main" id="{98051F81-F377-4DE3-AEC3-DADF002BD1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340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  <p:sp>
            <p:nvSpPr>
              <p:cNvPr id="71694" name="Text Box 12">
                <a:extLst>
                  <a:ext uri="{FF2B5EF4-FFF2-40B4-BE49-F238E27FC236}">
                    <a16:creationId xmlns:a16="http://schemas.microsoft.com/office/drawing/2014/main" id="{57E97228-0B6D-46AE-80B3-5A12A86426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340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71695" name="Text Box 13">
                <a:extLst>
                  <a:ext uri="{FF2B5EF4-FFF2-40B4-BE49-F238E27FC236}">
                    <a16:creationId xmlns:a16="http://schemas.microsoft.com/office/drawing/2014/main" id="{1BB6080C-6530-4BF0-AF58-75346F3D0C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340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71696" name="Text Box 14">
                <a:extLst>
                  <a:ext uri="{FF2B5EF4-FFF2-40B4-BE49-F238E27FC236}">
                    <a16:creationId xmlns:a16="http://schemas.microsoft.com/office/drawing/2014/main" id="{B366FD67-189D-4C61-BB32-0BC5A0302D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40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71697" name="Text Box 15">
                <a:extLst>
                  <a:ext uri="{FF2B5EF4-FFF2-40B4-BE49-F238E27FC236}">
                    <a16:creationId xmlns:a16="http://schemas.microsoft.com/office/drawing/2014/main" id="{E549A429-9FDC-4A58-A2C3-BD8980CE78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340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71698" name="Text Box 16">
                <a:extLst>
                  <a:ext uri="{FF2B5EF4-FFF2-40B4-BE49-F238E27FC236}">
                    <a16:creationId xmlns:a16="http://schemas.microsoft.com/office/drawing/2014/main" id="{818020CC-A115-49B5-98CF-DDD1FEA284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340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71699" name="Text Box 17">
                <a:extLst>
                  <a:ext uri="{FF2B5EF4-FFF2-40B4-BE49-F238E27FC236}">
                    <a16:creationId xmlns:a16="http://schemas.microsoft.com/office/drawing/2014/main" id="{9D14F3E0-4905-4852-A3A0-194F98A33E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40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000" b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58DB4C1E-6E66-488B-94D4-4C36CC9E69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/>
              <a:t>String Index Values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86954A4-2D4F-424B-951A-803C686C32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en-US" b="0"/>
              <a:t>It is occasionally helpful to refer to a particular character within a string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b="0"/>
              <a:t>This can be done by specifying the character's numeric </a:t>
            </a:r>
            <a:r>
              <a:rPr lang="en-US" altLang="en-US" b="0" i="1">
                <a:solidFill>
                  <a:srgbClr val="0000FF"/>
                </a:solidFill>
              </a:rPr>
              <a:t>index</a:t>
            </a:r>
            <a:r>
              <a:rPr lang="en-US" altLang="en-US" b="0" i="1"/>
              <a:t> (position)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b="0"/>
              <a:t>The indexes begin at </a:t>
            </a:r>
            <a:r>
              <a:rPr lang="en-US" altLang="en-US" b="0">
                <a:solidFill>
                  <a:srgbClr val="0000FF"/>
                </a:solidFill>
              </a:rPr>
              <a:t>zero</a:t>
            </a:r>
            <a:r>
              <a:rPr lang="en-US" altLang="en-US" b="0"/>
              <a:t> in each string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b="0"/>
              <a:t>In the string </a:t>
            </a:r>
            <a:r>
              <a:rPr lang="en-US" altLang="en-US" b="0">
                <a:latin typeface="Courier New" panose="02070309020205020404" pitchFamily="49" charset="0"/>
              </a:rPr>
              <a:t>"Hello"</a:t>
            </a:r>
            <a:r>
              <a:rPr lang="en-US" altLang="en-US" b="0"/>
              <a:t>, the character </a:t>
            </a:r>
            <a:r>
              <a:rPr lang="en-US" altLang="en-US" b="0">
                <a:latin typeface="Courier New" panose="02070309020205020404" pitchFamily="49" charset="0"/>
              </a:rPr>
              <a:t>'H'</a:t>
            </a:r>
            <a:r>
              <a:rPr lang="en-US" altLang="en-US" b="0"/>
              <a:t> is at index </a:t>
            </a:r>
            <a:r>
              <a:rPr lang="en-US" altLang="en-US" b="0">
                <a:solidFill>
                  <a:srgbClr val="0000FF"/>
                </a:solidFill>
              </a:rPr>
              <a:t>0</a:t>
            </a:r>
            <a:r>
              <a:rPr lang="en-US" altLang="en-US" b="0"/>
              <a:t> and the </a:t>
            </a:r>
            <a:r>
              <a:rPr lang="en-US" altLang="en-US" b="0">
                <a:latin typeface="Courier New" panose="02070309020205020404" pitchFamily="49" charset="0"/>
              </a:rPr>
              <a:t>'o'</a:t>
            </a:r>
            <a:r>
              <a:rPr lang="en-US" altLang="en-US" b="0"/>
              <a:t> is at index </a:t>
            </a:r>
            <a:r>
              <a:rPr lang="en-US" altLang="en-US" b="0">
                <a:solidFill>
                  <a:srgbClr val="0000FF"/>
                </a:solidFill>
              </a:rPr>
              <a:t>4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B603373-53A6-494D-B138-285385E375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152400"/>
            <a:ext cx="9064625" cy="8572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Getting Characters from a String</a:t>
            </a:r>
            <a:r>
              <a:rPr lang="en-US" altLang="en-US" sz="4400"/>
              <a:t> 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60FFA4D-1E09-40D5-B16B-3F5D12E97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4517D21D-7D4C-48EA-BD0D-ED6346116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3733800"/>
            <a:ext cx="87566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String message = </a:t>
            </a: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"Welcome to Java"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ch = 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message.charAt(0);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"The first character in message is “ + ch);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3733" name="Picture 7">
            <a:extLst>
              <a:ext uri="{FF2B5EF4-FFF2-40B4-BE49-F238E27FC236}">
                <a16:creationId xmlns:a16="http://schemas.microsoft.com/office/drawing/2014/main" id="{45940E50-5A9F-4B23-B1EE-1767EE614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371600"/>
            <a:ext cx="90043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3734" name="Rectangle 3">
            <a:extLst>
              <a:ext uri="{FF2B5EF4-FFF2-40B4-BE49-F238E27FC236}">
                <a16:creationId xmlns:a16="http://schemas.microsoft.com/office/drawing/2014/main" id="{22596911-C4D4-4490-B4A3-9554ABE54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5089525"/>
            <a:ext cx="8756650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String message = </a:t>
            </a: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"Welcome to Java"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messageLength = 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message.length()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alt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"The length of message is " 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+ messageLength);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4AD3D7A5-EB5E-479B-92F0-6975B0D8CF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String Concatenation</a:t>
            </a:r>
            <a:r>
              <a:rPr lang="en-US" altLang="en-US" sz="410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09C1382-6A42-4713-A82A-25535AAF08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82700"/>
            <a:ext cx="8839200" cy="2755900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Three strings are concatenated</a:t>
            </a:r>
          </a:p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String message = "Welcome " + "to " + "Java";</a:t>
            </a:r>
          </a:p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String Chapter is concatenated with number 2</a:t>
            </a:r>
          </a:p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String s = "Chapter" + 2;  // s becomes Chapter2</a:t>
            </a:r>
          </a:p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String Supplement is concatenated with character B</a:t>
            </a:r>
          </a:p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String s1 = "Supplement" + 'B'; // s1 becomes SupplementB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AB92831-FA6D-4D25-848B-0BE40A45F2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CA055AD-C071-427F-9FE8-141CF1A858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19200"/>
            <a:ext cx="8839200" cy="54864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7500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</a:t>
            </a:r>
            <a:r>
              <a:rPr lang="en-US" altLang="en-US" sz="1400">
                <a:latin typeface="Courier New" panose="02070309020205020404" pitchFamily="49" charset="0"/>
              </a:rPr>
              <a:t> </a:t>
            </a:r>
            <a:r>
              <a:rPr lang="en-US" altLang="en-US" sz="1500">
                <a:latin typeface="Courier New" panose="02070309020205020404" pitchFamily="49" charset="0"/>
              </a:rPr>
              <a:t>public class StringMutation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{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FF0000"/>
                </a:solidFill>
                <a:latin typeface="Courier New" panose="02070309020205020404" pitchFamily="49" charset="0"/>
              </a:rPr>
              <a:t>   //  Prints a string and various mutations of it.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public static void main (String[] args)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{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  String phrase = "Change is inevitable";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  String mutation1, mutation2, mutation3, mutation4;</a:t>
            </a:r>
            <a:br>
              <a:rPr lang="en-US" altLang="en-US" sz="1500">
                <a:latin typeface="Courier New" panose="02070309020205020404" pitchFamily="49" charset="0"/>
              </a:rPr>
            </a:b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  System.out.println ("Original string: \"" + phrase + "\"");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  System.out.println ("Length of string: " + </a:t>
            </a:r>
            <a:r>
              <a:rPr lang="en-US" altLang="en-US" sz="1500">
                <a:solidFill>
                  <a:srgbClr val="0000FF"/>
                </a:solidFill>
                <a:latin typeface="Courier New" panose="02070309020205020404" pitchFamily="49" charset="0"/>
              </a:rPr>
              <a:t>phrase.length()</a:t>
            </a:r>
            <a:r>
              <a:rPr lang="en-US" altLang="en-US" sz="1500">
                <a:latin typeface="Courier New" panose="02070309020205020404" pitchFamily="49" charset="0"/>
              </a:rPr>
              <a:t>);</a:t>
            </a:r>
            <a:br>
              <a:rPr lang="en-US" altLang="en-US" sz="1500">
                <a:latin typeface="Courier New" panose="02070309020205020404" pitchFamily="49" charset="0"/>
              </a:rPr>
            </a:b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  mutation1 = </a:t>
            </a:r>
            <a:r>
              <a:rPr lang="en-US" altLang="en-US" sz="1500">
                <a:solidFill>
                  <a:srgbClr val="0000FF"/>
                </a:solidFill>
                <a:latin typeface="Courier New" panose="02070309020205020404" pitchFamily="49" charset="0"/>
              </a:rPr>
              <a:t>phrase.concat</a:t>
            </a:r>
            <a:r>
              <a:rPr lang="en-US" altLang="en-US" sz="1500">
                <a:latin typeface="Courier New" panose="02070309020205020404" pitchFamily="49" charset="0"/>
              </a:rPr>
              <a:t>(", except from vending machines.");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  mutation2 = </a:t>
            </a:r>
            <a:r>
              <a:rPr lang="en-US" altLang="en-US" sz="1500">
                <a:solidFill>
                  <a:srgbClr val="0000FF"/>
                </a:solidFill>
                <a:latin typeface="Courier New" panose="02070309020205020404" pitchFamily="49" charset="0"/>
              </a:rPr>
              <a:t>mutation1.toUpperCase()</a:t>
            </a:r>
            <a:r>
              <a:rPr lang="en-US" altLang="en-US" sz="1500">
                <a:latin typeface="Courier New" panose="02070309020205020404" pitchFamily="49" charset="0"/>
              </a:rPr>
              <a:t>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  mutation3 = </a:t>
            </a:r>
            <a:r>
              <a:rPr lang="en-US" altLang="en-US" sz="1500">
                <a:solidFill>
                  <a:srgbClr val="0000FF"/>
                </a:solidFill>
                <a:latin typeface="Courier New" panose="02070309020205020404" pitchFamily="49" charset="0"/>
              </a:rPr>
              <a:t>mutation2.replace</a:t>
            </a:r>
            <a:r>
              <a:rPr lang="en-US" altLang="en-US" sz="1500">
                <a:latin typeface="Courier New" panose="02070309020205020404" pitchFamily="49" charset="0"/>
              </a:rPr>
              <a:t> ('E', 'X');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  mutation4 = </a:t>
            </a:r>
            <a:r>
              <a:rPr lang="en-US" altLang="en-US" sz="1500">
                <a:solidFill>
                  <a:srgbClr val="0000FF"/>
                </a:solidFill>
                <a:latin typeface="Courier New" panose="02070309020205020404" pitchFamily="49" charset="0"/>
              </a:rPr>
              <a:t>mutation3.substring</a:t>
            </a:r>
            <a:r>
              <a:rPr lang="en-US" altLang="en-US" sz="1500">
                <a:latin typeface="Courier New" panose="02070309020205020404" pitchFamily="49" charset="0"/>
              </a:rPr>
              <a:t> (3, 30); </a:t>
            </a:r>
            <a:r>
              <a:rPr lang="en-US" altLang="en-US" sz="1500">
                <a:solidFill>
                  <a:srgbClr val="DE2C28"/>
                </a:solidFill>
                <a:latin typeface="Courier New" panose="02070309020205020404" pitchFamily="49" charset="0"/>
              </a:rPr>
              <a:t>//excluding position 30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  System.out.println ("Mutation #1: " + mutation1);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  System.out.println ("Mutation #2: " + mutation2);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  System.out.println ("Mutation #3: " + mutation3);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  System.out.println ("Mutation #4: " + mutation4);</a:t>
            </a:r>
            <a:br>
              <a:rPr lang="en-US" altLang="en-US" sz="1500">
                <a:latin typeface="Courier New" panose="02070309020205020404" pitchFamily="49" charset="0"/>
              </a:rPr>
            </a:b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   System.out.println ("Mutated length: " </a:t>
            </a:r>
            <a:r>
              <a:rPr lang="en-US" altLang="en-US" sz="1500">
                <a:solidFill>
                  <a:srgbClr val="0000FF"/>
                </a:solidFill>
                <a:latin typeface="Courier New" panose="02070309020205020404" pitchFamily="49" charset="0"/>
              </a:rPr>
              <a:t>+ mutation4.length()</a:t>
            </a:r>
            <a:r>
              <a:rPr lang="en-US" altLang="en-US" sz="1500">
                <a:latin typeface="Courier New" panose="02070309020205020404" pitchFamily="49" charset="0"/>
              </a:rPr>
              <a:t>);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   }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3BF2669-B935-4A70-82A2-C75E254FFF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5C75AF3-2ECA-4F5F-8963-7BE2DA8374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305800" cy="52578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en-US" u="sng">
                <a:latin typeface="Courier New" panose="02070309020205020404" pitchFamily="49" charset="0"/>
              </a:rPr>
              <a:t>Output: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Original string: "Change is inevitable"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Length of string: 20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Mutation #1: Change is inevitable, except from vending machines.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Mutation #2: CHANGE IS INEVITABLE, EXCEPT FROM VENDING MACHINES.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Mutation #3: CHANGX IS INXVITABLX, XXCXPT FROM VXNDING MACHINXS.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Mutation #4: NGX IS INXVITABLX, XXCXPT F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Mutated length: 27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37604F3-1923-473C-9B56-41305F9CDC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/>
              <a:t>Other String Methods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00047211-3F9C-4343-A366-0143FEC34B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10600" cy="5257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700">
                <a:solidFill>
                  <a:srgbClr val="0000FF"/>
                </a:solidFill>
                <a:latin typeface="Courier New" panose="02070309020205020404" pitchFamily="49" charset="0"/>
              </a:rPr>
              <a:t>String S1 = "Welcome";</a:t>
            </a:r>
          </a:p>
          <a:p>
            <a:pPr eaLnBrk="1" hangingPunct="1"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1700">
                <a:solidFill>
                  <a:srgbClr val="0000FF"/>
                </a:solidFill>
                <a:latin typeface="Courier New" panose="02070309020205020404" pitchFamily="49" charset="0"/>
              </a:rPr>
              <a:t>	String S2 = new String(char[]);</a:t>
            </a:r>
          </a:p>
          <a:p>
            <a:pPr eaLnBrk="1" hangingPunct="1"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1700">
                <a:solidFill>
                  <a:srgbClr val="0000FF"/>
                </a:solidFill>
                <a:latin typeface="Courier New" panose="02070309020205020404" pitchFamily="49" charset="0"/>
              </a:rPr>
              <a:t>	S2 = "   Hello!  ";</a:t>
            </a:r>
          </a:p>
          <a:p>
            <a:pPr eaLnBrk="1" hangingPunct="1"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	char ch = S1.charAt(index);</a:t>
            </a:r>
          </a:p>
          <a:p>
            <a:pPr eaLnBrk="1" hangingPunct="1"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	</a:t>
            </a:r>
            <a:r>
              <a:rPr lang="en-US" altLang="en-US" sz="1700">
                <a:solidFill>
                  <a:srgbClr val="DE2C28"/>
                </a:solidFill>
                <a:latin typeface="Courier New" panose="02070309020205020404" pitchFamily="49" charset="0"/>
              </a:rPr>
              <a:t>int length = S1.length();</a:t>
            </a:r>
          </a:p>
          <a:p>
            <a:pPr eaLnBrk="1" hangingPunct="1"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1700">
                <a:solidFill>
                  <a:srgbClr val="DE2C28"/>
                </a:solidFill>
                <a:latin typeface="Courier New" panose="02070309020205020404" pitchFamily="49" charset="0"/>
              </a:rPr>
              <a:t>	int index = S1.indexOf(ch);</a:t>
            </a:r>
          </a:p>
          <a:p>
            <a:pPr eaLnBrk="1" hangingPunct="1"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1700">
                <a:solidFill>
                  <a:srgbClr val="DE2C28"/>
                </a:solidFill>
                <a:latin typeface="Courier New" panose="02070309020205020404" pitchFamily="49" charset="0"/>
              </a:rPr>
              <a:t>	int index = S1.lastIndexOf(ch);</a:t>
            </a:r>
          </a:p>
          <a:p>
            <a:pPr eaLnBrk="1" hangingPunct="1"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	</a:t>
            </a:r>
            <a:r>
              <a:rPr lang="en-US" altLang="en-US" sz="1700">
                <a:solidFill>
                  <a:srgbClr val="0000FF"/>
                </a:solidFill>
                <a:latin typeface="Courier New" panose="02070309020205020404" pitchFamily="49" charset="0"/>
              </a:rPr>
              <a:t>boolean b = S1.equals(S2);</a:t>
            </a:r>
          </a:p>
          <a:p>
            <a:pPr eaLnBrk="1" hangingPunct="1"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	</a:t>
            </a:r>
            <a:r>
              <a:rPr lang="en-US" altLang="en-US" sz="1700">
                <a:solidFill>
                  <a:srgbClr val="0000FF"/>
                </a:solidFill>
                <a:latin typeface="Courier New" panose="02070309020205020404" pitchFamily="49" charset="0"/>
              </a:rPr>
              <a:t>boolean b = S1.equalsIgnoreCase(S2);</a:t>
            </a:r>
          </a:p>
          <a:p>
            <a:pPr eaLnBrk="1" hangingPunct="1"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1700">
                <a:solidFill>
                  <a:srgbClr val="0000FF"/>
                </a:solidFill>
                <a:latin typeface="Courier New" panose="02070309020205020404" pitchFamily="49" charset="0"/>
              </a:rPr>
              <a:t>	boolean b = S1.startsWith(S2);</a:t>
            </a:r>
          </a:p>
          <a:p>
            <a:pPr eaLnBrk="1" hangingPunct="1"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1700">
                <a:solidFill>
                  <a:srgbClr val="0000FF"/>
                </a:solidFill>
                <a:latin typeface="Courier New" panose="02070309020205020404" pitchFamily="49" charset="0"/>
              </a:rPr>
              <a:t>	Boolean b = S1.endsWith(S2);</a:t>
            </a:r>
          </a:p>
          <a:p>
            <a:pPr eaLnBrk="1" hangingPunct="1"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	String S = S1.toUpperCase();</a:t>
            </a:r>
          </a:p>
          <a:p>
            <a:pPr eaLnBrk="1" hangingPunct="1"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	String S = S2.toLowerCase();</a:t>
            </a:r>
          </a:p>
          <a:p>
            <a:pPr eaLnBrk="1" hangingPunct="1"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	String S = S2.substring(i); </a:t>
            </a:r>
            <a:r>
              <a:rPr lang="en-US" altLang="en-US" sz="1700">
                <a:solidFill>
                  <a:srgbClr val="DE2C28"/>
                </a:solidFill>
                <a:latin typeface="Courier New" panose="02070309020205020404" pitchFamily="49" charset="0"/>
              </a:rPr>
              <a:t>//from position i to last position</a:t>
            </a:r>
            <a:endParaRPr lang="en-US" altLang="en-US" sz="170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	String S = S2.substring(i,j); </a:t>
            </a:r>
            <a:r>
              <a:rPr lang="en-US" altLang="en-US" sz="1700">
                <a:solidFill>
                  <a:srgbClr val="DE2C28"/>
                </a:solidFill>
                <a:latin typeface="Courier New" panose="02070309020205020404" pitchFamily="49" charset="0"/>
              </a:rPr>
              <a:t>//excluding j position</a:t>
            </a:r>
          </a:p>
          <a:p>
            <a:pPr eaLnBrk="1" hangingPunct="1"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	String S = S2.replace(ch1,ch2);</a:t>
            </a:r>
          </a:p>
          <a:p>
            <a:pPr eaLnBrk="1" hangingPunct="1"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	String S = S2.trim(); </a:t>
            </a:r>
            <a:r>
              <a:rPr lang="en-US" altLang="en-US" sz="1700">
                <a:solidFill>
                  <a:srgbClr val="DE2C28"/>
                </a:solidFill>
                <a:latin typeface="Courier New" panose="02070309020205020404" pitchFamily="49" charset="0"/>
              </a:rPr>
              <a:t>//returns "Hello!", no spaces</a:t>
            </a:r>
            <a:endParaRPr lang="en-US" altLang="en-US" sz="17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18974F3B-AE81-40A8-B2F5-D9987BA4AF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6868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Reading Strings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07DD64B-D838-4661-BF8E-FBD6CC07E7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610600" cy="5257800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Scanner input = new Scanner(System.in);</a:t>
            </a:r>
            <a:endParaRPr lang="en-US" altLang="en-US" sz="1800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System.out.print("Enter three words separated by spaces: ");</a:t>
            </a:r>
            <a:endParaRPr lang="en-US" altLang="en-US" sz="1800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String s1 = 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input.next()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String s2 = 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input.next()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String s3 = 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input.next()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System.out.println(“First word is " + s1);</a:t>
            </a:r>
            <a:endParaRPr lang="en-US" altLang="en-US" sz="1800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System.out.println(“Second word is " + s2);</a:t>
            </a:r>
            <a:endParaRPr lang="en-US" altLang="en-US" sz="1800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System.out.println(“Third word is " + s3);</a:t>
            </a:r>
          </a:p>
          <a:p>
            <a:pPr marL="0" indent="0" eaLnBrk="1" hangingPunct="1"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200" u="sng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If we use </a:t>
            </a:r>
          </a:p>
          <a:p>
            <a:pPr marL="0" indent="0" eaLnBrk="1" hangingPunct="1">
              <a:buFontTx/>
              <a:buNone/>
            </a:pPr>
            <a:r>
              <a:rPr lang="en-US" altLang="en-US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String s1 = 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input.nextLine()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s1 </a:t>
            </a:r>
            <a:r>
              <a:rPr lang="en-US" altLang="en-US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all typed characters until we press the "Enter" key.</a:t>
            </a:r>
            <a:endParaRPr lang="en-US" altLang="en-US" sz="2200" b="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0FD8017-A530-45CD-A2DA-C5F2937FF0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6868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Reading Characters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E50149C-C17B-497B-8EE3-CC2DEAE600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371600"/>
            <a:ext cx="8686800" cy="3802063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>
                <a:solidFill>
                  <a:srgbClr val="DE2C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//Characters are read as strings</a:t>
            </a:r>
          </a:p>
          <a:p>
            <a:pPr marL="0" indent="0" eaLnBrk="1" hangingPunct="1"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Scanner input = new Scanner(System.in);</a:t>
            </a:r>
            <a:endParaRPr lang="en-US" altLang="en-US" sz="1800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System.out.print("Enter a character: ");</a:t>
            </a:r>
            <a:endParaRPr lang="en-US" altLang="en-US" sz="1800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input.nextLine()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en-US" sz="1800">
                <a:solidFill>
                  <a:srgbClr val="DE2C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//must press the Enter key</a:t>
            </a:r>
            <a:endParaRPr lang="en-US" altLang="en-US" sz="1800" u="sng">
              <a:solidFill>
                <a:srgbClr val="DE2C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ch = s.charAt(0);</a:t>
            </a:r>
            <a:endParaRPr lang="en-US" altLang="en-US" sz="1800" u="sng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System.out.println("The entered character is " + ch); 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436EA7E-6672-43E8-9ACB-B61331E99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225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/>
              <a:t>Packages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0E58D20-0687-43E4-A695-6686D97C7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924800" cy="16002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en-US" sz="2200"/>
              <a:t>The classes of the Java standard class library are </a:t>
            </a:r>
            <a:r>
              <a:rPr lang="en-US" altLang="en-US" sz="2200" u="sng"/>
              <a:t>organized</a:t>
            </a:r>
            <a:r>
              <a:rPr lang="en-US" altLang="en-US" sz="2200"/>
              <a:t> into </a:t>
            </a:r>
            <a:r>
              <a:rPr lang="en-US" altLang="en-US" sz="2200" i="1">
                <a:solidFill>
                  <a:srgbClr val="0000FF"/>
                </a:solidFill>
              </a:rPr>
              <a:t>packages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200"/>
              <a:t>Some of the packages in the standard class library are: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2320F4E8-475B-477E-A76F-E8A3B9C0E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70225"/>
            <a:ext cx="2022475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marL="60325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l"/>
            <a:r>
              <a:rPr lang="en-US" altLang="en-US" u="sng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br>
              <a:rPr lang="en-US" altLang="en-US" u="sng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1200" u="sng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java.lang</a:t>
            </a:r>
          </a:p>
          <a:p>
            <a:pPr algn="l"/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b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java.applet</a:t>
            </a:r>
          </a:p>
          <a:p>
            <a:pPr algn="l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java.awt</a:t>
            </a:r>
          </a:p>
          <a:p>
            <a:pPr algn="l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javax.swing</a:t>
            </a:r>
          </a:p>
          <a:p>
            <a:pPr algn="l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java.net</a:t>
            </a:r>
          </a:p>
          <a:p>
            <a:pPr algn="l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javax.xml.parsers</a:t>
            </a: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E6EF10F9-536A-41CF-B765-4154AEE18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63" y="3048000"/>
            <a:ext cx="6294437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l"/>
            <a:r>
              <a:rPr lang="en-US" altLang="en-US" u="sng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br>
              <a:rPr lang="en-US" altLang="en-US" u="sng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120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en-US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support (</a:t>
            </a:r>
            <a:r>
              <a:rPr lang="en-US" altLang="en-US" i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Character, Math, System, Number, …</a:t>
            </a:r>
            <a:r>
              <a:rPr lang="en-US" altLang="en-US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Utilities (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Date, Random, Calendar, …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Creating applets for the web</a:t>
            </a:r>
          </a:p>
          <a:p>
            <a:pPr algn="l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Graphics and graphical user interfaces</a:t>
            </a:r>
          </a:p>
          <a:p>
            <a:pPr algn="l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Additional graphics capabilities</a:t>
            </a:r>
          </a:p>
          <a:p>
            <a:pPr algn="l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Network communication</a:t>
            </a:r>
          </a:p>
          <a:p>
            <a:pPr algn="l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XML document processing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1F242C0-0D64-4103-BD94-2E5190452A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6868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Comparing Strings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2E6721-7E49-4C59-B567-F4AE5EF87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 sz="1600">
              <a:latin typeface="Times New Roman" pitchFamily="18" charset="0"/>
            </a:endParaRPr>
          </a:p>
        </p:txBody>
      </p:sp>
      <p:graphicFrame>
        <p:nvGraphicFramePr>
          <p:cNvPr id="80900" name="Object 3">
            <a:extLst>
              <a:ext uri="{FF2B5EF4-FFF2-40B4-BE49-F238E27FC236}">
                <a16:creationId xmlns:a16="http://schemas.microsoft.com/office/drawing/2014/main" id="{99CA53ED-EE0C-4C60-8D59-22039351E9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371600"/>
          <a:ext cx="9144000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912445" imgH="1398803" progId="Word.Picture.8">
                  <p:embed/>
                </p:oleObj>
              </mc:Choice>
              <mc:Fallback>
                <p:oleObj name="Picture" r:id="rId2" imgW="4912445" imgH="1398803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71600"/>
                        <a:ext cx="9144000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7D1B58F-37EE-4FDC-848C-7A0A7C5915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6868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Obtaining Substrings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C9685A-98EB-4E89-9787-6DF08BEAF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 sz="1600">
              <a:latin typeface="Times New Roman" pitchFamily="18" charset="0"/>
            </a:endParaRPr>
          </a:p>
        </p:txBody>
      </p:sp>
      <p:graphicFrame>
        <p:nvGraphicFramePr>
          <p:cNvPr id="81924" name="Object 3">
            <a:extLst>
              <a:ext uri="{FF2B5EF4-FFF2-40B4-BE49-F238E27FC236}">
                <a16:creationId xmlns:a16="http://schemas.microsoft.com/office/drawing/2014/main" id="{6E0500FD-C674-4B34-89BE-5F35236A73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" y="1277938"/>
          <a:ext cx="8751888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929338" imgH="1143787" progId="Word.Picture.8">
                  <p:embed/>
                </p:oleObj>
              </mc:Choice>
              <mc:Fallback>
                <p:oleObj name="Picture" r:id="rId2" imgW="4929338" imgH="1143787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277938"/>
                        <a:ext cx="8751888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25" name="Picture 3" descr="aakmnuh0">
            <a:extLst>
              <a:ext uri="{FF2B5EF4-FFF2-40B4-BE49-F238E27FC236}">
                <a16:creationId xmlns:a16="http://schemas.microsoft.com/office/drawing/2014/main" id="{ED7363C1-BD51-4985-931A-242707063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3621088"/>
            <a:ext cx="8329612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C0CC7B-1FD0-40CC-AF97-4CAF0CE08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EC6AD5-0278-4692-8753-DF00A1B0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 sz="1600">
              <a:latin typeface="Times New Roman" pitchFamily="18" charset="0"/>
            </a:endParaRPr>
          </a:p>
        </p:txBody>
      </p:sp>
      <p:graphicFrame>
        <p:nvGraphicFramePr>
          <p:cNvPr id="82948" name="Object 5">
            <a:extLst>
              <a:ext uri="{FF2B5EF4-FFF2-40B4-BE49-F238E27FC236}">
                <a16:creationId xmlns:a16="http://schemas.microsoft.com/office/drawing/2014/main" id="{869A6C53-ED89-450A-B40D-8DC193D02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143000"/>
          <a:ext cx="8915400" cy="444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918526" imgH="2453157" progId="Word.Picture.8">
                  <p:embed/>
                </p:oleObj>
              </mc:Choice>
              <mc:Fallback>
                <p:oleObj name="Picture" r:id="rId2" imgW="4918526" imgH="2453157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8915400" cy="444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Rectangle 2">
            <a:extLst>
              <a:ext uri="{FF2B5EF4-FFF2-40B4-BE49-F238E27FC236}">
                <a16:creationId xmlns:a16="http://schemas.microsoft.com/office/drawing/2014/main" id="{44732C93-7C1F-4E05-BC5B-C5A96865D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68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indexOf()</a:t>
            </a:r>
            <a:r>
              <a:rPr lang="en-US" altLang="en-US" sz="4000" b="0">
                <a:solidFill>
                  <a:schemeClr val="bg1"/>
                </a:solidFill>
                <a:latin typeface="AvantGarde" pitchFamily="34" charset="0"/>
              </a:rPr>
              <a:t> method</a:t>
            </a:r>
            <a:endParaRPr lang="en-US" altLang="en-US" sz="4000" b="0">
              <a:solidFill>
                <a:schemeClr val="bg1"/>
              </a:solidFill>
              <a:latin typeface="AvantGarde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F6CC33B7-078F-473D-ADAB-CA08EDADB2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6868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4400"/>
              <a:t>Conversion of Strings/Numbers</a:t>
            </a:r>
            <a:endParaRPr lang="en-US" altLang="en-US" sz="4100"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B09FEF-BA6A-40D5-9994-E47BA802E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E46FD2-7647-4693-B7A5-6DB8F7FA2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23A7528-1D55-4934-9A8B-8821A10A4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83974" name="Rectangle 2">
            <a:extLst>
              <a:ext uri="{FF2B5EF4-FFF2-40B4-BE49-F238E27FC236}">
                <a16:creationId xmlns:a16="http://schemas.microsoft.com/office/drawing/2014/main" id="{3A453181-5EC2-4364-BF5A-8917AA031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95400"/>
            <a:ext cx="8763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b="0">
                <a:solidFill>
                  <a:schemeClr val="tx2"/>
                </a:solidFill>
                <a:cs typeface="Arial" panose="020B0604020202020204" pitchFamily="34" charset="0"/>
              </a:rPr>
              <a:t>You can convert strings of digits to numbers: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en-US" sz="1000" b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intString = “123”;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intValue = 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Integer.parseInt(intString)</a:t>
            </a: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en-US" sz="200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doubleString = “123.456”;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doubleValue = 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Double.parseDouble(doubleString)</a:t>
            </a:r>
            <a:r>
              <a:rPr lang="en-US" altLang="en-US" sz="2000" b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000" b="0" u="sng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en-US" sz="2000" b="0" u="sng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b="0">
                <a:solidFill>
                  <a:schemeClr val="tx2"/>
                </a:solidFill>
                <a:cs typeface="Arial" panose="020B0604020202020204" pitchFamily="34" charset="0"/>
              </a:rPr>
              <a:t>You can convert numbers to strings: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en-US" sz="1000" b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number = 123456;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 = "" + number; </a:t>
            </a:r>
            <a:r>
              <a:rPr lang="en-US" altLang="en-US" sz="2000">
                <a:solidFill>
                  <a:srgbClr val="DE2C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//gives "123456"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solidFill>
                <a:srgbClr val="DE2C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0863F0A-C4D6-4632-A773-3C0A53737E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7702550" cy="8382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5.  </a:t>
            </a:r>
            <a:r>
              <a:rPr lang="en-US" alt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printf()</a:t>
            </a:r>
            <a:r>
              <a:rPr lang="en-US" altLang="en-US">
                <a:cs typeface="Courier New" panose="02070309020205020404" pitchFamily="49" charset="0"/>
              </a:rPr>
              <a:t> Statement</a:t>
            </a:r>
            <a:endParaRPr lang="en-US" altLang="en-US"/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FE79E9B0-14F0-4757-B719-EFF75F434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id="{0E7A31A9-7C6C-47AB-BDD0-27B410BE8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458200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en-US" sz="2200" b="0">
                <a:cs typeface="Courier New" panose="02070309020205020404" pitchFamily="49" charset="0"/>
              </a:rPr>
              <a:t>Use the </a:t>
            </a:r>
            <a:r>
              <a:rPr lang="en-US" altLang="en-US" sz="2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200" b="0">
                <a:cs typeface="Courier New" panose="02070309020205020404" pitchFamily="49" charset="0"/>
              </a:rPr>
              <a:t> statement.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en-US" altLang="en-US" sz="1000" b="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en-US" sz="2200" b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System.out.printf(format, items);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en-US" altLang="en-US" sz="1000" b="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en-US" sz="2200" b="0">
                <a:cs typeface="Courier New" panose="02070309020205020404" pitchFamily="49" charset="0"/>
              </a:rPr>
              <a:t>Where </a:t>
            </a: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2200" b="0">
                <a:cs typeface="Courier New" panose="02070309020205020404" pitchFamily="49" charset="0"/>
              </a:rPr>
              <a:t> is a string that may consist of substrings and format specifiers.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en-US" altLang="en-US" sz="1000" b="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en-US" sz="2200" b="0">
                <a:cs typeface="Courier New" panose="02070309020205020404" pitchFamily="49" charset="0"/>
              </a:rPr>
              <a:t>A format specifier specifies how an item should be displayed.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en-US" altLang="en-US" sz="1000" b="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en-US" sz="2200" b="0">
                <a:cs typeface="Courier New" panose="02070309020205020404" pitchFamily="49" charset="0"/>
              </a:rPr>
              <a:t>An item may be a numeric value, character, boolean value, or a string.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en-US" altLang="en-US" sz="1000" b="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en-US" sz="2200" b="0">
                <a:cs typeface="Courier New" panose="02070309020205020404" pitchFamily="49" charset="0"/>
              </a:rPr>
              <a:t>Each specifier begins with a percent (%) sign. 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3CA8E64-2A85-4814-B71F-1FC9CF6A02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7812088" cy="8382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Frequently-Used Specifiers</a:t>
            </a:r>
            <a:r>
              <a:rPr lang="en-US" altLang="en-US"/>
              <a:t> 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B378B473-3B74-4EF4-A9C0-737E9EDEA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87044" name="Text Box 5">
            <a:extLst>
              <a:ext uri="{FF2B5EF4-FFF2-40B4-BE49-F238E27FC236}">
                <a16:creationId xmlns:a16="http://schemas.microsoft.com/office/drawing/2014/main" id="{8A643195-8896-4A8C-82DE-07134A804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73175"/>
            <a:ext cx="8763000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 b="0" u="sng">
                <a:cs typeface="Courier New" panose="02070309020205020404" pitchFamily="49" charset="0"/>
              </a:rPr>
              <a:t>Specifier         Output				       Example                             </a:t>
            </a:r>
            <a:r>
              <a:rPr lang="en-US" altLang="en-US" sz="1600" b="0" u="sng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  <a:r>
              <a:rPr lang="en-US" altLang="en-US" sz="1600" b="0" u="sng"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%b 	   a boolean value  			   true or false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%c       a character  			   'a'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%d  	   a decimal integer 		   200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%f       a floating-point number 	   45.4600000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       a standard scientific notation   4.556000e+01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%s  	   a string  				   "Java is cool" </a:t>
            </a:r>
          </a:p>
        </p:txBody>
      </p:sp>
      <p:graphicFrame>
        <p:nvGraphicFramePr>
          <p:cNvPr id="87045" name="Object 8">
            <a:extLst>
              <a:ext uri="{FF2B5EF4-FFF2-40B4-BE49-F238E27FC236}">
                <a16:creationId xmlns:a16="http://schemas.microsoft.com/office/drawing/2014/main" id="{A8D8327E-F515-4534-87C5-E9DF460586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3581400"/>
          <a:ext cx="899160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696560" imgH="1181160" progId="Word.Picture.8">
                  <p:embed/>
                </p:oleObj>
              </mc:Choice>
              <mc:Fallback>
                <p:oleObj name="Picture" r:id="rId3" imgW="4696560" imgH="118116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581400"/>
                        <a:ext cx="8991600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Rectangle 6">
            <a:extLst>
              <a:ext uri="{FF2B5EF4-FFF2-40B4-BE49-F238E27FC236}">
                <a16:creationId xmlns:a16="http://schemas.microsoft.com/office/drawing/2014/main" id="{04C38B65-6F69-4285-A6A9-FAA380C3B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895975"/>
            <a:ext cx="8915400" cy="7334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100" b="1" u="sng">
                <a:solidFill>
                  <a:srgbClr val="DE2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Homework: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Type and run program </a:t>
            </a:r>
            <a:r>
              <a:rPr lang="en-US" altLang="en-US" sz="21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FormatDemo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, listing 4.6, page 148. It shows how to display tabulated outputs 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printf()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statement.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BFBEBE4F-6A6F-4732-85CC-255574711B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879725"/>
            <a:ext cx="7924800" cy="2225675"/>
          </a:xfrm>
        </p:spPr>
        <p:txBody>
          <a:bodyPr lIns="92075" tIns="46038" rIns="92075" bIns="46038"/>
          <a:lstStyle/>
          <a:p>
            <a:pPr algn="ctr" eaLnBrk="1" hangingPunct="1">
              <a:buFontTx/>
              <a:buNone/>
            </a:pPr>
            <a:endParaRPr lang="en-US" altLang="en-US" sz="2800"/>
          </a:p>
          <a:p>
            <a:pPr algn="ctr" eaLnBrk="1" hangingPunct="1">
              <a:buFontTx/>
              <a:buNone/>
            </a:pPr>
            <a:r>
              <a:rPr lang="en-US" altLang="en-US" sz="2800">
                <a:solidFill>
                  <a:schemeClr val="tx2"/>
                </a:solidFill>
              </a:rPr>
              <a:t>End of Chapter 4</a:t>
            </a:r>
          </a:p>
          <a:p>
            <a:pPr algn="ctr" eaLnBrk="1" hangingPunct="1">
              <a:buFontTx/>
              <a:buNone/>
            </a:pPr>
            <a:endParaRPr lang="en-US" altLang="en-US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77BC3EE-BD57-4E44-86CF-A2BCDC320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225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/>
              <a:t> Declaration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029C34B-361F-4B37-9775-C62D23F03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924800" cy="4953000"/>
          </a:xfrm>
        </p:spPr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altLang="en-US"/>
              <a:t>When you want to use a class from a package, you could use its </a:t>
            </a:r>
            <a:r>
              <a:rPr lang="en-US" altLang="en-US" i="1"/>
              <a:t>fully qualified name</a:t>
            </a:r>
            <a:endParaRPr lang="en-US" altLang="en-US"/>
          </a:p>
          <a:p>
            <a:pPr eaLnBrk="1" hangingPunct="1">
              <a:spcBef>
                <a:spcPct val="75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	java.util.Scanner</a:t>
            </a:r>
            <a:endParaRPr lang="en-US" altLang="en-US"/>
          </a:p>
          <a:p>
            <a:pPr eaLnBrk="1" hangingPunct="1">
              <a:spcBef>
                <a:spcPct val="75000"/>
              </a:spcBef>
            </a:pPr>
            <a:r>
              <a:rPr lang="en-US" altLang="en-US"/>
              <a:t>Or you can </a:t>
            </a:r>
            <a:r>
              <a:rPr lang="en-US" altLang="en-US" i="1">
                <a:solidFill>
                  <a:srgbClr val="0000FF"/>
                </a:solidFill>
              </a:rPr>
              <a:t>import</a:t>
            </a:r>
            <a:r>
              <a:rPr lang="en-US" altLang="en-US"/>
              <a:t> the class, and then use just the class name</a:t>
            </a:r>
          </a:p>
          <a:p>
            <a:pPr eaLnBrk="1" hangingPunct="1">
              <a:spcBef>
                <a:spcPct val="75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	import java.util.Scanner;</a:t>
            </a:r>
            <a:endParaRPr lang="en-US" altLang="en-US"/>
          </a:p>
          <a:p>
            <a:pPr eaLnBrk="1" hangingPunct="1">
              <a:spcBef>
                <a:spcPct val="75000"/>
              </a:spcBef>
            </a:pPr>
            <a:r>
              <a:rPr lang="en-US" altLang="en-US"/>
              <a:t>To import all classes in a particular package, you can use the </a:t>
            </a:r>
            <a:r>
              <a:rPr lang="en-US" altLang="en-US">
                <a:solidFill>
                  <a:srgbClr val="0000FF"/>
                </a:solidFill>
              </a:rPr>
              <a:t>* wildcard character</a:t>
            </a:r>
          </a:p>
          <a:p>
            <a:pPr eaLnBrk="1" hangingPunct="1">
              <a:spcBef>
                <a:spcPct val="75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	import java.util.*;  </a:t>
            </a:r>
            <a:r>
              <a:rPr lang="en-US" altLang="en-US" sz="2000">
                <a:solidFill>
                  <a:srgbClr val="DE2C28"/>
                </a:solidFill>
                <a:latin typeface="Courier New" panose="02070309020205020404" pitchFamily="49" charset="0"/>
              </a:rPr>
              <a:t>// wildcard</a:t>
            </a:r>
            <a:endParaRPr lang="en-US" altLang="en-US">
              <a:solidFill>
                <a:srgbClr val="DE2C28"/>
              </a:solidFill>
            </a:endParaRPr>
          </a:p>
          <a:p>
            <a:pPr eaLnBrk="1" hangingPunct="1"/>
            <a:endParaRPr lang="en-US" altLang="en-US">
              <a:solidFill>
                <a:srgbClr val="DE2C28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12CACEC-3BFB-4E3A-B509-A5A1FE6F8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/>
              <a:t> Declaration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6C0B1D4-C976-4565-B08B-2B98D9FCB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4953000"/>
          </a:xfrm>
        </p:spPr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altLang="en-US">
                <a:solidFill>
                  <a:srgbClr val="0000FF"/>
                </a:solidFill>
              </a:rPr>
              <a:t>All classes of the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java.lang</a:t>
            </a:r>
            <a:r>
              <a:rPr lang="en-US" altLang="en-US">
                <a:solidFill>
                  <a:srgbClr val="0000FF"/>
                </a:solidFill>
              </a:rPr>
              <a:t> package are imported automatically into all programs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/>
              <a:t>It's as if all programs contain the following line:</a:t>
            </a:r>
          </a:p>
          <a:p>
            <a:pPr algn="ctr" eaLnBrk="1" hangingPunct="1">
              <a:spcBef>
                <a:spcPct val="75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import java.lang.*;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/>
              <a:t>That's why we didn't have to import the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System</a:t>
            </a:r>
            <a:r>
              <a:rPr lang="en-US" altLang="en-US"/>
              <a:t> or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/>
              <a:t> classes explicitly in earlier programs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/>
              <a:t>The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Scanner</a:t>
            </a:r>
            <a:r>
              <a:rPr lang="en-US" altLang="en-US"/>
              <a:t> class, on the other hand, is part of the </a:t>
            </a:r>
            <a:r>
              <a:rPr lang="en-US" altLang="en-US">
                <a:latin typeface="Courier New" panose="02070309020205020404" pitchFamily="49" charset="0"/>
              </a:rPr>
              <a:t>java.util</a:t>
            </a:r>
            <a:r>
              <a:rPr lang="en-US" altLang="en-US"/>
              <a:t> package, and therefore must be imported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BC1143C-53E8-42FF-9DD7-3AB8ADA03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/>
              <a:t>2.  Class </a:t>
            </a:r>
            <a:r>
              <a:rPr lang="en-US" altLang="en-US" i="1"/>
              <a:t>Math</a:t>
            </a: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83AD4D2-F409-43F6-9B63-5FF5197D7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200"/>
              <a:t>The </a:t>
            </a:r>
            <a:r>
              <a:rPr lang="en-US" altLang="en-US" sz="2200">
                <a:solidFill>
                  <a:srgbClr val="0000FF"/>
                </a:solidFill>
                <a:latin typeface="Courier New" panose="02070309020205020404" pitchFamily="49" charset="0"/>
              </a:rPr>
              <a:t>Math</a:t>
            </a:r>
            <a:r>
              <a:rPr lang="en-US" altLang="en-US" sz="2200">
                <a:solidFill>
                  <a:srgbClr val="0000FF"/>
                </a:solidFill>
              </a:rPr>
              <a:t> class</a:t>
            </a:r>
            <a:r>
              <a:rPr lang="en-US" altLang="en-US" sz="2200"/>
              <a:t> is part of the </a:t>
            </a:r>
            <a:r>
              <a:rPr lang="en-US" altLang="en-US" sz="2200">
                <a:latin typeface="Courier New" panose="02070309020205020404" pitchFamily="49" charset="0"/>
              </a:rPr>
              <a:t>java.lang</a:t>
            </a:r>
            <a:r>
              <a:rPr lang="en-US" altLang="en-US" sz="2200"/>
              <a:t> package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200"/>
              <a:t>The </a:t>
            </a:r>
            <a:r>
              <a:rPr lang="en-US" altLang="en-US" sz="2200">
                <a:latin typeface="Courier New" panose="02070309020205020404" pitchFamily="49" charset="0"/>
              </a:rPr>
              <a:t>Math</a:t>
            </a:r>
            <a:r>
              <a:rPr lang="en-US" altLang="en-US" sz="2200"/>
              <a:t> class contains methods (called </a:t>
            </a:r>
            <a:r>
              <a:rPr lang="en-US" altLang="en-US" sz="2200" i="1">
                <a:solidFill>
                  <a:srgbClr val="0000FF"/>
                </a:solidFill>
              </a:rPr>
              <a:t>class methods) </a:t>
            </a:r>
            <a:r>
              <a:rPr lang="en-US" altLang="en-US" sz="2200"/>
              <a:t>that perform various mathematical functions:</a:t>
            </a:r>
            <a:br>
              <a:rPr lang="en-US" altLang="en-US" sz="2200"/>
            </a:br>
            <a:br>
              <a:rPr lang="en-US" altLang="en-US" sz="1000"/>
            </a:br>
            <a:endParaRPr lang="en-US" altLang="en-US" sz="1000"/>
          </a:p>
          <a:p>
            <a:pPr lvl="1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PI constant</a:t>
            </a:r>
          </a:p>
          <a:p>
            <a:pPr lvl="1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 (base of natural logarithms) constant</a:t>
            </a:r>
          </a:p>
          <a:p>
            <a:pPr lvl="1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Trigonometric Methods </a:t>
            </a:r>
          </a:p>
          <a:p>
            <a:pPr lvl="1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Exponent Methods</a:t>
            </a:r>
          </a:p>
          <a:p>
            <a:pPr lvl="1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Rounding Methods</a:t>
            </a:r>
          </a:p>
          <a:p>
            <a:pPr lvl="1"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min, max, abs, and random Methods</a:t>
            </a: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200"/>
              <a:t>Methods in the </a:t>
            </a:r>
            <a:r>
              <a:rPr lang="en-US" altLang="en-US" sz="2200">
                <a:latin typeface="Courier New" panose="02070309020205020404" pitchFamily="49" charset="0"/>
              </a:rPr>
              <a:t>Math</a:t>
            </a:r>
            <a:r>
              <a:rPr lang="en-US" altLang="en-US" sz="2200"/>
              <a:t> class are called </a:t>
            </a:r>
            <a:r>
              <a:rPr lang="en-US" altLang="en-US" sz="2200" i="1">
                <a:solidFill>
                  <a:srgbClr val="0000FF"/>
                </a:solidFill>
              </a:rPr>
              <a:t>static methods</a:t>
            </a:r>
            <a:endParaRPr lang="en-US" altLang="en-US" sz="2200"/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200" u="sng">
                <a:solidFill>
                  <a:srgbClr val="0000FF"/>
                </a:solidFill>
              </a:rPr>
              <a:t>Static methods</a:t>
            </a:r>
            <a:r>
              <a:rPr lang="en-US" altLang="en-US" sz="2200">
                <a:solidFill>
                  <a:srgbClr val="0000FF"/>
                </a:solidFill>
              </a:rPr>
              <a:t> can be invoked through the class name – no object of the </a:t>
            </a:r>
            <a:r>
              <a:rPr lang="en-US" altLang="en-US" sz="2200">
                <a:solidFill>
                  <a:srgbClr val="0000FF"/>
                </a:solidFill>
                <a:latin typeface="Courier New" panose="02070309020205020404" pitchFamily="49" charset="0"/>
              </a:rPr>
              <a:t>Math</a:t>
            </a:r>
            <a:r>
              <a:rPr lang="en-US" altLang="en-US" sz="2200">
                <a:solidFill>
                  <a:srgbClr val="0000FF"/>
                </a:solidFill>
              </a:rPr>
              <a:t> class is needed</a:t>
            </a:r>
            <a:endParaRPr lang="en-US" altLang="en-US" sz="10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  </a:t>
            </a:r>
            <a:br>
              <a:rPr lang="en-US" altLang="en-US" sz="10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Double value = Math.cos(90) + Math.sqrt(delta);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0444057-A946-4CB1-8EAA-766924A61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418EF21-068E-4089-8EF9-B32FD4863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2296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	</a:t>
            </a:r>
            <a:r>
              <a:rPr lang="en-US" altLang="en-US" sz="1400">
                <a:latin typeface="Courier New" panose="02070309020205020404" pitchFamily="49" charset="0"/>
              </a:rPr>
              <a:t>import java.util.Scanner;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public class Quadratic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{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public static void main (String[] args)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{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int a, b, c;  // ax^2 + bx + c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double discriminant, root1, root2;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Scanner scan = new Scanner (System.in);</a:t>
            </a:r>
            <a:br>
              <a:rPr lang="en-US" altLang="en-US" sz="1400">
                <a:latin typeface="Courier New" panose="02070309020205020404" pitchFamily="49" charset="0"/>
              </a:rPr>
            </a:b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System.out.print ("Enter the coefficient of x squared: ");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a = scan.nextInt();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System.out.print ("Enter the coefficient of x: ");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b = scan.nextInt();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System.out.print ("Enter the constant: ");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c = scan.nextInt();</a:t>
            </a:r>
            <a:br>
              <a:rPr lang="en-US" altLang="en-US" sz="1400">
                <a:latin typeface="Courier New" panose="02070309020205020404" pitchFamily="49" charset="0"/>
              </a:rPr>
            </a:b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</a:t>
            </a:r>
            <a:r>
              <a:rPr lang="en-US" altLang="en-US" sz="1400">
                <a:solidFill>
                  <a:srgbClr val="DE2C28"/>
                </a:solidFill>
                <a:latin typeface="Courier New" panose="02070309020205020404" pitchFamily="49" charset="0"/>
              </a:rPr>
              <a:t>// Use quadratic formula to compute the roots.</a:t>
            </a:r>
            <a:br>
              <a:rPr lang="en-US" altLang="en-US" sz="1400">
                <a:solidFill>
                  <a:srgbClr val="DE2C28"/>
                </a:solidFill>
                <a:latin typeface="Courier New" panose="02070309020205020404" pitchFamily="49" charset="0"/>
              </a:rPr>
            </a:br>
            <a:br>
              <a:rPr lang="en-US" altLang="en-US" sz="1400">
                <a:solidFill>
                  <a:srgbClr val="DE2C28"/>
                </a:solidFill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discriminant = 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</a:rPr>
              <a:t>Math.pow(b, 2)</a:t>
            </a:r>
            <a:r>
              <a:rPr lang="en-US" altLang="en-US" sz="1400">
                <a:latin typeface="Courier New" panose="02070309020205020404" pitchFamily="49" charset="0"/>
              </a:rPr>
              <a:t> - (4 * a * c);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root1 = ((-1 * b) + 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</a:rPr>
              <a:t>Math.sqrt(discriminant)</a:t>
            </a:r>
            <a:r>
              <a:rPr lang="en-US" altLang="en-US" sz="1400">
                <a:latin typeface="Courier New" panose="02070309020205020404" pitchFamily="49" charset="0"/>
              </a:rPr>
              <a:t>) / (2 * a);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root2 = ((-1 * b) - 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</a:rPr>
              <a:t>Math.sqrt(discriminant)</a:t>
            </a:r>
            <a:r>
              <a:rPr lang="en-US" altLang="en-US" sz="1400">
                <a:latin typeface="Courier New" panose="02070309020205020404" pitchFamily="49" charset="0"/>
              </a:rPr>
              <a:t>) / (2 * a);</a:t>
            </a:r>
            <a:br>
              <a:rPr lang="en-US" altLang="en-US" sz="1400">
                <a:latin typeface="Courier New" panose="02070309020205020404" pitchFamily="49" charset="0"/>
              </a:rPr>
            </a:b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System.out.println ("Root #1: " + root1);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System.out.println ("Root #2: " + root2);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}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3DDAFCD-B8F6-4A1F-A6AD-DC6520FC2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29C6175-C5BD-48A3-948E-2A57EC4E6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u="sng">
                <a:latin typeface="Courier New" panose="02070309020205020404" pitchFamily="49" charset="0"/>
              </a:rPr>
              <a:t>Output:</a:t>
            </a:r>
          </a:p>
          <a:p>
            <a:pPr marL="0" indent="0" eaLnBrk="1" hangingPunct="1">
              <a:spcBef>
                <a:spcPct val="70000"/>
              </a:spcBef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Enter the coefficient of x squared: 3</a:t>
            </a:r>
          </a:p>
          <a:p>
            <a:pPr marL="0" indent="0" eaLnBrk="1" hangingPunct="1"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Enter the coefficient of x: 8</a:t>
            </a:r>
          </a:p>
          <a:p>
            <a:pPr marL="0" indent="0" eaLnBrk="1" hangingPunct="1"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Enter the constant: 4</a:t>
            </a:r>
          </a:p>
          <a:p>
            <a:pPr marL="0" indent="0" eaLnBrk="1" hangingPunct="1"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Root #1: -0.6666666666666666</a:t>
            </a:r>
          </a:p>
          <a:p>
            <a:pPr marL="0" indent="0" eaLnBrk="1" hangingPunct="1"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Root #2: -2.0</a:t>
            </a:r>
          </a:p>
          <a:p>
            <a:pPr marL="0" indent="0" eaLnBrk="1" hangingPunct="1">
              <a:buFontTx/>
              <a:buNone/>
            </a:pPr>
            <a:endParaRPr lang="en-US" altLang="en-US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Enter the coefficient of x squared: 2</a:t>
            </a:r>
          </a:p>
          <a:p>
            <a:pPr marL="0" indent="0" eaLnBrk="1" hangingPunct="1"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Enter the coefficient of x: 4</a:t>
            </a:r>
          </a:p>
          <a:p>
            <a:pPr marL="0" indent="0" eaLnBrk="1" hangingPunct="1"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Enter the constant: 8</a:t>
            </a:r>
          </a:p>
          <a:p>
            <a:pPr marL="0" indent="0" eaLnBrk="1" hangingPunct="1"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Root #1: NaN</a:t>
            </a:r>
          </a:p>
          <a:p>
            <a:pPr marL="0" indent="0" eaLnBrk="1" hangingPunct="1"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Root #2: NaN</a:t>
            </a:r>
          </a:p>
          <a:p>
            <a:pPr marL="0" indent="0" eaLnBrk="1" hangingPunct="1">
              <a:buFontTx/>
              <a:buNone/>
            </a:pPr>
            <a:endParaRPr lang="en-US" altLang="en-US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 b="0">
                <a:solidFill>
                  <a:srgbClr val="DE2C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 indicates undefined root due to square root of negative value (sqrt of  b^2-4ac)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VERSION" val="XP"/>
</p:tagLst>
</file>

<file path=ppt/theme/theme1.xml><?xml version="1.0" encoding="utf-8"?>
<a:theme xmlns:a="http://schemas.openxmlformats.org/drawingml/2006/main" name="1_Blank">
  <a:themeElements>
    <a:clrScheme name="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">
      <a:majorFont>
        <a:latin typeface="AvantGard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Lewis_slides01</Template>
  <TotalTime>2033</TotalTime>
  <Words>4061</Words>
  <Application>Microsoft Office PowerPoint</Application>
  <PresentationFormat>On-screen Show (4:3)</PresentationFormat>
  <Paragraphs>412</Paragraphs>
  <Slides>46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Times</vt:lpstr>
      <vt:lpstr>Arial</vt:lpstr>
      <vt:lpstr>AvantGarde</vt:lpstr>
      <vt:lpstr>Wingdings</vt:lpstr>
      <vt:lpstr>Courier New</vt:lpstr>
      <vt:lpstr>Times New Roman</vt:lpstr>
      <vt:lpstr>Courier</vt:lpstr>
      <vt:lpstr>Monotype Sorts</vt:lpstr>
      <vt:lpstr>Book Antiqua</vt:lpstr>
      <vt:lpstr>1_Blank</vt:lpstr>
      <vt:lpstr>Microsoft Word Picture</vt:lpstr>
      <vt:lpstr>Bitmap Image</vt:lpstr>
      <vt:lpstr>PowerPoint Presentation</vt:lpstr>
      <vt:lpstr>Outline</vt:lpstr>
      <vt:lpstr>1.  Java Class Library</vt:lpstr>
      <vt:lpstr>Packages</vt:lpstr>
      <vt:lpstr>import Declaration</vt:lpstr>
      <vt:lpstr>import Declaration</vt:lpstr>
      <vt:lpstr>2.  Class Math</vt:lpstr>
      <vt:lpstr>Example</vt:lpstr>
      <vt:lpstr>Example</vt:lpstr>
      <vt:lpstr>Trigonometric Methods</vt:lpstr>
      <vt:lpstr>Exponent Methods</vt:lpstr>
      <vt:lpstr>Rounding Methods</vt:lpstr>
      <vt:lpstr>Rounding Methods Examples</vt:lpstr>
      <vt:lpstr>Min(), max(), and abs()</vt:lpstr>
      <vt:lpstr>Method random()</vt:lpstr>
      <vt:lpstr>Generating Random Characters </vt:lpstr>
      <vt:lpstr>Generating Random Characters</vt:lpstr>
      <vt:lpstr>Class RandomCharacter</vt:lpstr>
      <vt:lpstr>Class RandomCharacter</vt:lpstr>
      <vt:lpstr>3.  Character Data Type</vt:lpstr>
      <vt:lpstr>3.  Character Data Type</vt:lpstr>
      <vt:lpstr>Character Type - Revisited</vt:lpstr>
      <vt:lpstr>ASCII Code in Decimal</vt:lpstr>
      <vt:lpstr>Casting char Type</vt:lpstr>
      <vt:lpstr>PowerPoint Presentation</vt:lpstr>
      <vt:lpstr>Class Character Methods</vt:lpstr>
      <vt:lpstr>Class Character Methods</vt:lpstr>
      <vt:lpstr>Class Character Test</vt:lpstr>
      <vt:lpstr>Escape Sequences</vt:lpstr>
      <vt:lpstr>4. Class String</vt:lpstr>
      <vt:lpstr>String Methods</vt:lpstr>
      <vt:lpstr>String Index Values</vt:lpstr>
      <vt:lpstr>Getting Characters from a String </vt:lpstr>
      <vt:lpstr>String Concatenation </vt:lpstr>
      <vt:lpstr>Example</vt:lpstr>
      <vt:lpstr>Example</vt:lpstr>
      <vt:lpstr>Other String Methods</vt:lpstr>
      <vt:lpstr>Reading Strings</vt:lpstr>
      <vt:lpstr>Reading Characters</vt:lpstr>
      <vt:lpstr>Comparing Strings</vt:lpstr>
      <vt:lpstr>Obtaining Substrings</vt:lpstr>
      <vt:lpstr>PowerPoint Presentation</vt:lpstr>
      <vt:lpstr>Conversion of Strings/Numbers</vt:lpstr>
      <vt:lpstr>5.  printf() Statement</vt:lpstr>
      <vt:lpstr>Frequently-Used Specifiers </vt:lpstr>
      <vt:lpstr>PowerPoint Presentation</vt:lpstr>
    </vt:vector>
  </TitlesOfParts>
  <Company>Company: © 2007 Pearson Addison-Wesley.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</dc:subject>
  <dc:creator>Lewis and Loftus</dc:creator>
  <cp:lastModifiedBy>Shafin Rahman</cp:lastModifiedBy>
  <cp:revision>406</cp:revision>
  <dcterms:created xsi:type="dcterms:W3CDTF">2003-05-23T15:49:24Z</dcterms:created>
  <dcterms:modified xsi:type="dcterms:W3CDTF">2021-06-08T06:13:30Z</dcterms:modified>
</cp:coreProperties>
</file>