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5"/>
  </p:notesMasterIdLst>
  <p:sldIdLst>
    <p:sldId id="326" r:id="rId2"/>
    <p:sldId id="427" r:id="rId3"/>
    <p:sldId id="451" r:id="rId4"/>
    <p:sldId id="395" r:id="rId5"/>
    <p:sldId id="425" r:id="rId6"/>
    <p:sldId id="399" r:id="rId7"/>
    <p:sldId id="428" r:id="rId8"/>
    <p:sldId id="435" r:id="rId9"/>
    <p:sldId id="400" r:id="rId10"/>
    <p:sldId id="426" r:id="rId11"/>
    <p:sldId id="446" r:id="rId12"/>
    <p:sldId id="434" r:id="rId13"/>
    <p:sldId id="374" r:id="rId14"/>
    <p:sldId id="375" r:id="rId15"/>
    <p:sldId id="376" r:id="rId16"/>
    <p:sldId id="377" r:id="rId17"/>
    <p:sldId id="378" r:id="rId18"/>
    <p:sldId id="379" r:id="rId19"/>
    <p:sldId id="380" r:id="rId20"/>
    <p:sldId id="381" r:id="rId21"/>
    <p:sldId id="382" r:id="rId22"/>
    <p:sldId id="436" r:id="rId23"/>
    <p:sldId id="445" r:id="rId24"/>
    <p:sldId id="424" r:id="rId25"/>
    <p:sldId id="430" r:id="rId26"/>
    <p:sldId id="410" r:id="rId27"/>
    <p:sldId id="437" r:id="rId28"/>
    <p:sldId id="411" r:id="rId29"/>
    <p:sldId id="412" r:id="rId30"/>
    <p:sldId id="413" r:id="rId31"/>
    <p:sldId id="443" r:id="rId32"/>
    <p:sldId id="444" r:id="rId33"/>
    <p:sldId id="447" r:id="rId34"/>
    <p:sldId id="368" r:id="rId35"/>
    <p:sldId id="401" r:id="rId36"/>
    <p:sldId id="393" r:id="rId37"/>
    <p:sldId id="402" r:id="rId38"/>
    <p:sldId id="331" r:id="rId39"/>
    <p:sldId id="383" r:id="rId40"/>
    <p:sldId id="384" r:id="rId41"/>
    <p:sldId id="385" r:id="rId42"/>
    <p:sldId id="386" r:id="rId43"/>
    <p:sldId id="387" r:id="rId44"/>
    <p:sldId id="388" r:id="rId45"/>
    <p:sldId id="389" r:id="rId46"/>
    <p:sldId id="391" r:id="rId47"/>
    <p:sldId id="392" r:id="rId48"/>
    <p:sldId id="390" r:id="rId49"/>
    <p:sldId id="361" r:id="rId50"/>
    <p:sldId id="362" r:id="rId51"/>
    <p:sldId id="340" r:id="rId52"/>
    <p:sldId id="341" r:id="rId53"/>
    <p:sldId id="448" r:id="rId54"/>
    <p:sldId id="350" r:id="rId55"/>
    <p:sldId id="365" r:id="rId56"/>
    <p:sldId id="438" r:id="rId57"/>
    <p:sldId id="439" r:id="rId58"/>
    <p:sldId id="441" r:id="rId59"/>
    <p:sldId id="442" r:id="rId60"/>
    <p:sldId id="364" r:id="rId61"/>
    <p:sldId id="363" r:id="rId62"/>
    <p:sldId id="342" r:id="rId63"/>
    <p:sldId id="449" r:id="rId64"/>
    <p:sldId id="407" r:id="rId65"/>
    <p:sldId id="396" r:id="rId66"/>
    <p:sldId id="398" r:id="rId67"/>
    <p:sldId id="406" r:id="rId68"/>
    <p:sldId id="313" r:id="rId69"/>
    <p:sldId id="394" r:id="rId70"/>
    <p:sldId id="450" r:id="rId71"/>
    <p:sldId id="344" r:id="rId72"/>
    <p:sldId id="408" r:id="rId73"/>
    <p:sldId id="353" r:id="rId74"/>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6" autoAdjust="0"/>
    <p:restoredTop sz="94629" autoAdjust="0"/>
  </p:normalViewPr>
  <p:slideViewPr>
    <p:cSldViewPr>
      <p:cViewPr varScale="1">
        <p:scale>
          <a:sx n="86" d="100"/>
          <a:sy n="86" d="100"/>
        </p:scale>
        <p:origin x="1469" y="67"/>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CC9BD3E-00D1-42AE-B31F-40325CA8868E}"/>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a:extLst>
              <a:ext uri="{FF2B5EF4-FFF2-40B4-BE49-F238E27FC236}">
                <a16:creationId xmlns:a16="http://schemas.microsoft.com/office/drawing/2014/main" id="{D179B3E6-7776-4D7B-8391-30AF0E3F9D5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86EC744-FBFC-4248-9C57-A1DC666386C0}"/>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D4733B-93B0-42A0-9BA6-2E58E0A9BBF0}" type="slidenum">
              <a:rPr lang="en-US" altLang="en-US"/>
              <a:pPr/>
              <a:t>30</a:t>
            </a:fld>
            <a:endParaRPr lang="en-US" altLang="en-US"/>
          </a:p>
        </p:txBody>
      </p:sp>
      <p:sp>
        <p:nvSpPr>
          <p:cNvPr id="43011" name="Rectangle 2">
            <a:extLst>
              <a:ext uri="{FF2B5EF4-FFF2-40B4-BE49-F238E27FC236}">
                <a16:creationId xmlns:a16="http://schemas.microsoft.com/office/drawing/2014/main" id="{F7CE4314-9468-4273-9075-1E341D7D9D67}"/>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3012" name="Rectangle 3">
            <a:extLst>
              <a:ext uri="{FF2B5EF4-FFF2-40B4-BE49-F238E27FC236}">
                <a16:creationId xmlns:a16="http://schemas.microsoft.com/office/drawing/2014/main" id="{41F08F46-40FD-499C-A83A-7882F3D2D89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800"/>
              <a:t>1. Let's make sure you really understand how the </a:t>
            </a:r>
            <a:r>
              <a:rPr lang="en-US" altLang="en-US" sz="800" b="1"/>
              <a:t>for</a:t>
            </a:r>
            <a:r>
              <a:rPr lang="en-US" altLang="en-US" sz="800"/>
              <a:t> loop works by doing a trace …</a:t>
            </a:r>
          </a:p>
          <a:p>
            <a:pPr eaLnBrk="1" hangingPunct="1"/>
            <a:endParaRPr lang="en-US" altLang="en-US" sz="800"/>
          </a:p>
          <a:p>
            <a:pPr eaLnBrk="1" hangingPunct="1"/>
            <a:r>
              <a:rPr lang="en-US" altLang="en-US" sz="800"/>
              <a:t>2. I read the first callout.</a:t>
            </a:r>
          </a:p>
          <a:p>
            <a:pPr eaLnBrk="1" hangingPunct="1"/>
            <a:endParaRPr lang="en-US" altLang="en-US" sz="800"/>
          </a:p>
          <a:p>
            <a:pPr eaLnBrk="1" hangingPunct="1"/>
            <a:r>
              <a:rPr lang="en-US" altLang="en-US" sz="800"/>
              <a:t>3. I read the second callout.</a:t>
            </a:r>
          </a:p>
          <a:p>
            <a:pPr eaLnBrk="1" hangingPunct="1"/>
            <a:r>
              <a:rPr lang="en-US" altLang="en-US" sz="800"/>
              <a:t>With all other variable declarations, proper style suggests that you put variable declarations at the top of the method.</a:t>
            </a:r>
          </a:p>
          <a:p>
            <a:pPr eaLnBrk="1" hangingPunct="1"/>
            <a:r>
              <a:rPr lang="en-US" altLang="en-US" sz="800"/>
              <a:t>The exception is with for loop index variables.</a:t>
            </a:r>
          </a:p>
          <a:p>
            <a:pPr eaLnBrk="1" hangingPunct="1"/>
            <a:r>
              <a:rPr lang="en-US" altLang="en-US" sz="800"/>
              <a:t>It's legal to declare them at the top of the method along with all the other variable declarations, but most programmers declare them within the for loop heading.</a:t>
            </a:r>
          </a:p>
          <a:p>
            <a:pPr eaLnBrk="1" hangingPunct="1"/>
            <a:endParaRPr lang="en-US" altLang="en-US" sz="800"/>
          </a:p>
          <a:p>
            <a:pPr eaLnBrk="1" hangingPunct="1"/>
            <a:r>
              <a:rPr lang="en-US" altLang="en-US" sz="800"/>
              <a:t>4. Why use a double for factorial instead of an int?</a:t>
            </a:r>
          </a:p>
          <a:p>
            <a:pPr eaLnBrk="1" hangingPunct="1"/>
            <a:r>
              <a:rPr lang="en-US" altLang="en-US" sz="800"/>
              <a:t>Because factorials can get pretty big and doubles can handle bigger numbers than ints (Integer.MAX_VALUE </a:t>
            </a:r>
            <a:r>
              <a:rPr lang="en-US" altLang="en-US" sz="800">
                <a:cs typeface="Times New Roman" panose="02020603050405020304" pitchFamily="18" charset="0"/>
              </a:rPr>
              <a:t>≈</a:t>
            </a:r>
            <a:r>
              <a:rPr lang="en-US" altLang="en-US" sz="800"/>
              <a:t> 2 billion, Double.MAX_VALUE </a:t>
            </a:r>
            <a:r>
              <a:rPr lang="en-US" altLang="en-US" sz="800">
                <a:cs typeface="Times New Roman" panose="02020603050405020304" pitchFamily="18" charset="0"/>
              </a:rPr>
              <a:t>≈</a:t>
            </a:r>
            <a:r>
              <a:rPr lang="en-US" altLang="en-US" sz="800"/>
              <a:t> 1.8*10</a:t>
            </a:r>
            <a:r>
              <a:rPr lang="en-US" altLang="en-US" sz="800" baseline="30000"/>
              <a:t>308</a:t>
            </a:r>
            <a:r>
              <a:rPr lang="en-US" altLang="en-US" sz="800"/>
              <a:t>).</a:t>
            </a:r>
          </a:p>
          <a:p>
            <a:pPr eaLnBrk="1" hangingPunct="1"/>
            <a:endParaRPr lang="en-US" altLang="en-US" sz="800"/>
          </a:p>
          <a:p>
            <a:pPr eaLnBrk="1" hangingPunct="1"/>
            <a:r>
              <a:rPr lang="en-US" altLang="en-US" sz="800"/>
              <a:t>[To increase the number of significant digits stored, we could have used long (18 significant digits) as opposed to double (15 significant digits), but we wanted to be able to handle numbers larger than the maximum long value, 9 x 10</a:t>
            </a:r>
            <a:r>
              <a:rPr lang="en-US" altLang="en-US" sz="800" baseline="30000"/>
              <a:t>18</a:t>
            </a:r>
            <a:r>
              <a:rPr lang="en-US" altLang="en-US" sz="800"/>
              <a:t>.</a:t>
            </a:r>
          </a:p>
          <a:p>
            <a:pPr eaLnBrk="1" hangingPunct="1"/>
            <a:r>
              <a:rPr lang="en-US" altLang="en-US" sz="800"/>
              <a:t>With a long, if there’s an attempt to store a value larger than the maximum, then a horribly inaccurate result occurs, due to overflow.</a:t>
            </a:r>
          </a:p>
          <a:p>
            <a:pPr eaLnBrk="1" hangingPunct="1"/>
            <a:r>
              <a:rPr lang="en-US" altLang="en-US" sz="800"/>
              <a:t>With a double, if there’s an attempt to store a value larger than the maximum, then a slightly inaccurate result occurs, due to rounding.]</a:t>
            </a:r>
          </a:p>
          <a:p>
            <a:pPr eaLnBrk="1" hangingPunct="1"/>
            <a:endParaRPr lang="en-US" altLang="en-US" sz="800"/>
          </a:p>
          <a:p>
            <a:pPr eaLnBrk="1" hangingPunct="1"/>
            <a:r>
              <a:rPr lang="en-US" altLang="en-US" sz="800"/>
              <a:t>[5. I don't mention default variable values for traces until Chapter 5 when I discuss default values in depth for local variables vs. instance variables.]</a:t>
            </a:r>
          </a:p>
          <a:p>
            <a:pPr eaLnBrk="1" hangingPunct="1"/>
            <a:endParaRPr lang="en-US" altLang="en-US" sz="800"/>
          </a:p>
          <a:p>
            <a:pPr eaLnBrk="1" hangingPunct="1"/>
            <a:r>
              <a:rPr lang="en-US" altLang="en-US" sz="800"/>
              <a:t>6. Trace:</a:t>
            </a:r>
          </a:p>
          <a:p>
            <a:pPr eaLnBrk="1" hangingPunct="1"/>
            <a:r>
              <a:rPr lang="en-US" altLang="en-US" sz="800" u="sng">
                <a:latin typeface="Courier New" panose="02070309020205020404" pitchFamily="49" charset="0"/>
              </a:rPr>
              <a:t>input</a:t>
            </a:r>
            <a:r>
              <a:rPr lang="en-US" altLang="en-US" sz="800">
                <a:latin typeface="Courier New" panose="02070309020205020404" pitchFamily="49" charset="0"/>
              </a:rPr>
              <a:t> </a:t>
            </a:r>
            <a:r>
              <a:rPr lang="en-US" altLang="en-US" sz="800" u="sng">
                <a:latin typeface="Courier New" panose="02070309020205020404" pitchFamily="49" charset="0"/>
              </a:rPr>
              <a:t>number</a:t>
            </a:r>
            <a:r>
              <a:rPr lang="en-US" altLang="en-US" sz="800">
                <a:latin typeface="Courier New" panose="02070309020205020404" pitchFamily="49" charset="0"/>
              </a:rPr>
              <a:t> </a:t>
            </a:r>
            <a:r>
              <a:rPr lang="en-US" altLang="en-US" sz="800" u="sng">
                <a:latin typeface="Courier New" panose="02070309020205020404" pitchFamily="49" charset="0"/>
              </a:rPr>
              <a:t>factorial</a:t>
            </a:r>
            <a:r>
              <a:rPr lang="en-US" altLang="en-US" sz="800">
                <a:latin typeface="Courier New" panose="02070309020205020404" pitchFamily="49" charset="0"/>
              </a:rPr>
              <a:t>   </a:t>
            </a:r>
            <a:r>
              <a:rPr lang="en-US" altLang="en-US" sz="800" u="sng">
                <a:latin typeface="Courier New" panose="02070309020205020404" pitchFamily="49" charset="0"/>
              </a:rPr>
              <a:t>i</a:t>
            </a:r>
            <a:r>
              <a:rPr lang="en-US" altLang="en-US" sz="800">
                <a:latin typeface="Courier New" panose="02070309020205020404" pitchFamily="49" charset="0"/>
              </a:rPr>
              <a:t>   </a:t>
            </a:r>
            <a:r>
              <a:rPr lang="en-US" altLang="en-US" sz="800" u="sng">
                <a:latin typeface="Courier New" panose="02070309020205020404" pitchFamily="49" charset="0"/>
              </a:rPr>
              <a:t>output</a:t>
            </a:r>
          </a:p>
          <a:p>
            <a:pPr eaLnBrk="1" hangingPunct="1"/>
            <a:r>
              <a:rPr lang="en-US" altLang="en-US" sz="800">
                <a:latin typeface="Courier New" panose="02070309020205020404" pitchFamily="49" charset="0"/>
              </a:rPr>
              <a:t>  3      3       1.0     2   Enter a whole number:</a:t>
            </a:r>
          </a:p>
          <a:p>
            <a:pPr eaLnBrk="1" hangingPunct="1"/>
            <a:r>
              <a:rPr lang="en-US" altLang="en-US" sz="800">
                <a:latin typeface="Courier New" panose="02070309020205020404" pitchFamily="49" charset="0"/>
              </a:rPr>
              <a:t>                 2.0     3   3! = 6</a:t>
            </a:r>
          </a:p>
          <a:p>
            <a:pPr eaLnBrk="1" hangingPunct="1"/>
            <a:r>
              <a:rPr lang="en-US" altLang="en-US" sz="800">
                <a:latin typeface="Courier New" panose="02070309020205020404" pitchFamily="49" charset="0"/>
              </a:rPr>
              <a:t>                 6.0     4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AD4C9FB-B8BF-4167-9900-7DA1E79EE44C}"/>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0EF8EC-2657-4455-A68D-ED694233C783}" type="slidenum">
              <a:rPr lang="en-US" altLang="en-US"/>
              <a:pPr/>
              <a:t>56</a:t>
            </a:fld>
            <a:endParaRPr lang="en-US" altLang="en-US"/>
          </a:p>
        </p:txBody>
      </p:sp>
      <p:sp>
        <p:nvSpPr>
          <p:cNvPr id="70659" name="Rectangle 2">
            <a:extLst>
              <a:ext uri="{FF2B5EF4-FFF2-40B4-BE49-F238E27FC236}">
                <a16:creationId xmlns:a16="http://schemas.microsoft.com/office/drawing/2014/main" id="{C81E603E-7CE7-4118-9B0F-7A04C9E6B1E3}"/>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0660" name="Rectangle 3">
            <a:extLst>
              <a:ext uri="{FF2B5EF4-FFF2-40B4-BE49-F238E27FC236}">
                <a16:creationId xmlns:a16="http://schemas.microsoft.com/office/drawing/2014/main" id="{93D41FF4-C648-45DE-9A61-23ED4E5C276D}"/>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800"/>
              <a:t>1. With programming, there's usually lots of different ways to accomplish the same thing.</a:t>
            </a:r>
          </a:p>
          <a:p>
            <a:pPr eaLnBrk="1" hangingPunct="1"/>
            <a:r>
              <a:rPr lang="en-US" altLang="en-US" sz="800"/>
              <a:t>For example, for a problem that requires repetition, you can actually use any of the three loops to solve any repetition problem.</a:t>
            </a:r>
          </a:p>
          <a:p>
            <a:pPr eaLnBrk="1" hangingPunct="1"/>
            <a:endParaRPr lang="en-US" altLang="en-US" sz="800"/>
          </a:p>
          <a:p>
            <a:pPr eaLnBrk="1" hangingPunct="1"/>
            <a:r>
              <a:rPr lang="en-US" altLang="en-US" sz="800"/>
              <a:t>Even though that's the case, you should strive to make your programs elegant and that means choosing the most </a:t>
            </a:r>
            <a:r>
              <a:rPr lang="en-US" altLang="en-US" sz="800" u="sng"/>
              <a:t>appropriate</a:t>
            </a:r>
            <a:r>
              <a:rPr lang="en-US" altLang="en-US" sz="800"/>
              <a:t> loop even though any loop could be made to work.</a:t>
            </a:r>
          </a:p>
          <a:p>
            <a:pPr eaLnBrk="1" hangingPunct="1"/>
            <a:endParaRPr lang="en-US" altLang="en-US" sz="800"/>
          </a:p>
          <a:p>
            <a:pPr eaLnBrk="1" hangingPunct="1"/>
            <a:r>
              <a:rPr lang="en-US" altLang="en-US" sz="800"/>
              <a:t>2. All that flexibility makes programming fun if you like to be creative.</a:t>
            </a:r>
          </a:p>
          <a:p>
            <a:pPr eaLnBrk="1" hangingPunct="1"/>
            <a:r>
              <a:rPr lang="en-US" altLang="en-US" sz="800"/>
              <a:t>But if you're just starting out, that flexibility can lead to confusion.</a:t>
            </a:r>
          </a:p>
          <a:p>
            <a:pPr eaLnBrk="1" hangingPunct="1"/>
            <a:endParaRPr lang="en-US" altLang="en-US" sz="800"/>
          </a:p>
          <a:p>
            <a:pPr eaLnBrk="1" hangingPunct="1"/>
            <a:r>
              <a:rPr lang="en-US" altLang="en-US" sz="800"/>
              <a:t>Here's my attempt at alleviating some of that confusion.</a:t>
            </a:r>
          </a:p>
          <a:p>
            <a:pPr eaLnBrk="1" hangingPunct="1"/>
            <a:r>
              <a:rPr lang="en-US" altLang="en-US" sz="800"/>
              <a:t>The table explains how to choose the right loop and how to get started with the loop's code.</a:t>
            </a:r>
          </a:p>
          <a:p>
            <a:pPr eaLnBrk="1" hangingPunct="1"/>
            <a:endParaRPr lang="en-US" altLang="en-US" sz="800"/>
          </a:p>
          <a:p>
            <a:pPr eaLnBrk="1" hangingPunct="1"/>
            <a:r>
              <a:rPr lang="en-US" altLang="en-US" sz="800"/>
              <a:t>3. When figuring out which loop to use, it's best to think about the loops in the order that they appear here.</a:t>
            </a:r>
          </a:p>
          <a:p>
            <a:pPr eaLnBrk="1" hangingPunct="1"/>
            <a:r>
              <a:rPr lang="en-US" altLang="en-US" sz="800"/>
              <a:t>Why?</a:t>
            </a:r>
          </a:p>
          <a:p>
            <a:pPr eaLnBrk="1" hangingPunct="1"/>
            <a:r>
              <a:rPr lang="en-US" altLang="en-US" sz="800"/>
              <a:t>Note how the for loop uses the fewest lines, the do loop uses the next fewest lines, and the while loop uses the most lines.</a:t>
            </a:r>
          </a:p>
          <a:p>
            <a:pPr eaLnBrk="1" hangingPunct="1"/>
            <a:endParaRPr lang="en-US" altLang="en-US" sz="800"/>
          </a:p>
          <a:p>
            <a:pPr eaLnBrk="1" hangingPunct="1"/>
            <a:r>
              <a:rPr lang="en-US" altLang="en-US" sz="800"/>
              <a:t>Using fewer lines is one characteristic of elegance, and so from that perspective, the for loop is the most elegant and the do loop is the next most elegant.</a:t>
            </a:r>
          </a:p>
          <a:p>
            <a:pPr eaLnBrk="1" hangingPunct="1"/>
            <a:r>
              <a:rPr lang="en-US" altLang="en-US" sz="800"/>
              <a:t>But that does not mean that you should try to use for loops or do loops for all your programs.</a:t>
            </a:r>
          </a:p>
          <a:p>
            <a:pPr eaLnBrk="1" hangingPunct="1"/>
            <a:r>
              <a:rPr lang="en-US" altLang="en-US" sz="800"/>
              <a:t>Use the loop that's most appropriate for your particular problem!</a:t>
            </a:r>
          </a:p>
          <a:p>
            <a:pPr eaLnBrk="1" hangingPunct="1"/>
            <a:endParaRPr lang="en-US" altLang="en-US" sz="800"/>
          </a:p>
          <a:p>
            <a:pPr eaLnBrk="1" hangingPunct="1"/>
            <a:r>
              <a:rPr lang="en-US" altLang="en-US" sz="800"/>
              <a:t>4. In upcoming examples, you'll have to pick the loop that's the most appropriate.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4DB3882-3B86-401D-A5B2-2D7641B6FB51}"/>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976C54-B9BE-4CFA-A28E-61ABABF8B7A3}" type="slidenum">
              <a:rPr lang="en-US" altLang="en-US"/>
              <a:pPr/>
              <a:t>57</a:t>
            </a:fld>
            <a:endParaRPr lang="en-US" altLang="en-US"/>
          </a:p>
        </p:txBody>
      </p:sp>
      <p:sp>
        <p:nvSpPr>
          <p:cNvPr id="72707" name="Rectangle 2">
            <a:extLst>
              <a:ext uri="{FF2B5EF4-FFF2-40B4-BE49-F238E27FC236}">
                <a16:creationId xmlns:a16="http://schemas.microsoft.com/office/drawing/2014/main" id="{F2CB6796-D5FF-4011-B98C-7EEEF21983B5}"/>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2708" name="Rectangle 3">
            <a:extLst>
              <a:ext uri="{FF2B5EF4-FFF2-40B4-BE49-F238E27FC236}">
                <a16:creationId xmlns:a16="http://schemas.microsoft.com/office/drawing/2014/main" id="{71951B70-576D-4A40-8B8A-5189DF1CF86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80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BEAB4972-4665-4221-9B27-AC363DA50CC6}"/>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55F6F2-AA1C-41B4-9C18-D51396FE9D9E}" type="slidenum">
              <a:rPr lang="en-US" altLang="en-US"/>
              <a:pPr/>
              <a:t>58</a:t>
            </a:fld>
            <a:endParaRPr lang="en-US" altLang="en-US"/>
          </a:p>
        </p:txBody>
      </p:sp>
      <p:sp>
        <p:nvSpPr>
          <p:cNvPr id="74755" name="Rectangle 2">
            <a:extLst>
              <a:ext uri="{FF2B5EF4-FFF2-40B4-BE49-F238E27FC236}">
                <a16:creationId xmlns:a16="http://schemas.microsoft.com/office/drawing/2014/main" id="{26C18D12-D970-4D57-960B-2A26DE5528CF}"/>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4756" name="Rectangle 3">
            <a:extLst>
              <a:ext uri="{FF2B5EF4-FFF2-40B4-BE49-F238E27FC236}">
                <a16:creationId xmlns:a16="http://schemas.microsoft.com/office/drawing/2014/main" id="{75EE5550-C603-4FB4-82DD-AE5164177D7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a:t>1. To make sure you </a:t>
            </a:r>
            <a:r>
              <a:rPr lang="en-US" altLang="en-US" sz="800" u="sng"/>
              <a:t>really</a:t>
            </a:r>
            <a:r>
              <a:rPr lang="en-US" altLang="en-US" sz="800"/>
              <a:t> understand how this works, trace it on your own tonight!</a:t>
            </a:r>
          </a:p>
          <a:p>
            <a:pPr eaLnBrk="1" hangingPunct="1">
              <a:lnSpc>
                <a:spcPct val="80000"/>
              </a:lnSpc>
            </a:pPr>
            <a:endParaRPr lang="en-US" altLang="en-US" sz="800"/>
          </a:p>
          <a:p>
            <a:pPr eaLnBrk="1" hangingPunct="1">
              <a:lnSpc>
                <a:spcPct val="80000"/>
              </a:lnSpc>
            </a:pPr>
            <a:r>
              <a:rPr lang="en-US" altLang="en-US" sz="800"/>
              <a:t>2. For most problems where you're dealing with a two-dimensional picture like this rectangle example, you'll want to use nested </a:t>
            </a:r>
            <a:r>
              <a:rPr lang="en-US" altLang="en-US" sz="800" b="1"/>
              <a:t>for</a:t>
            </a:r>
            <a:r>
              <a:rPr lang="en-US" altLang="en-US" sz="800"/>
              <a:t> loops with </a:t>
            </a:r>
            <a:r>
              <a:rPr lang="en-US" altLang="en-US" sz="800" b="1"/>
              <a:t>row</a:t>
            </a:r>
            <a:r>
              <a:rPr lang="en-US" altLang="en-US" sz="800"/>
              <a:t> and </a:t>
            </a:r>
            <a:r>
              <a:rPr lang="en-US" altLang="en-US" sz="800" b="1"/>
              <a:t>column</a:t>
            </a:r>
            <a:r>
              <a:rPr lang="en-US" altLang="en-US" sz="800"/>
              <a:t> indices.</a:t>
            </a:r>
          </a:p>
          <a:p>
            <a:pPr eaLnBrk="1" hangingPunct="1">
              <a:lnSpc>
                <a:spcPct val="80000"/>
              </a:lnSpc>
            </a:pPr>
            <a:endParaRPr lang="en-US" altLang="en-US" sz="800"/>
          </a:p>
          <a:p>
            <a:pPr eaLnBrk="1" hangingPunct="1">
              <a:lnSpc>
                <a:spcPct val="80000"/>
              </a:lnSpc>
            </a:pPr>
            <a:r>
              <a:rPr lang="en-US" altLang="en-US" sz="800"/>
              <a:t>As an alternative to using </a:t>
            </a:r>
            <a:r>
              <a:rPr lang="en-US" altLang="en-US" sz="800" b="1"/>
              <a:t>row</a:t>
            </a:r>
            <a:r>
              <a:rPr lang="en-US" altLang="en-US" sz="800"/>
              <a:t> and </a:t>
            </a:r>
            <a:r>
              <a:rPr lang="en-US" altLang="en-US" sz="800" b="1"/>
              <a:t>column</a:t>
            </a:r>
            <a:r>
              <a:rPr lang="en-US" altLang="en-US" sz="800"/>
              <a:t> for your index variable names, </a:t>
            </a:r>
            <a:r>
              <a:rPr lang="en-US" altLang="en-US" sz="800" b="1"/>
              <a:t>i</a:t>
            </a:r>
            <a:r>
              <a:rPr lang="en-US" altLang="en-US" sz="800"/>
              <a:t> and </a:t>
            </a:r>
            <a:r>
              <a:rPr lang="en-US" altLang="en-US" sz="800" b="1"/>
              <a:t>j</a:t>
            </a:r>
            <a:r>
              <a:rPr lang="en-US" altLang="en-US" sz="800"/>
              <a:t> are also common names for the index variables for nested </a:t>
            </a:r>
            <a:r>
              <a:rPr lang="en-US" altLang="en-US" sz="800" b="1"/>
              <a:t>for</a:t>
            </a:r>
            <a:r>
              <a:rPr lang="en-US" altLang="en-US" sz="800"/>
              <a:t> loops.</a:t>
            </a:r>
          </a:p>
          <a:p>
            <a:pPr eaLnBrk="1" hangingPunct="1">
              <a:lnSpc>
                <a:spcPct val="80000"/>
              </a:lnSpc>
            </a:pPr>
            <a:endParaRPr lang="en-US" altLang="en-US" sz="800"/>
          </a:p>
          <a:p>
            <a:pPr eaLnBrk="1" hangingPunct="1">
              <a:lnSpc>
                <a:spcPct val="80000"/>
              </a:lnSpc>
            </a:pPr>
            <a:r>
              <a:rPr lang="en-US" altLang="en-US" sz="800"/>
              <a:t>3. The homework extra credit program prints a triangle, which is a two-dimensional picture.</a:t>
            </a:r>
          </a:p>
          <a:p>
            <a:pPr eaLnBrk="1" hangingPunct="1">
              <a:lnSpc>
                <a:spcPct val="80000"/>
              </a:lnSpc>
            </a:pPr>
            <a:r>
              <a:rPr lang="en-US" altLang="en-US" sz="800"/>
              <a:t>Thus, you'll want to use nested </a:t>
            </a:r>
            <a:r>
              <a:rPr lang="en-US" altLang="en-US" sz="800" b="1"/>
              <a:t>for</a:t>
            </a:r>
            <a:r>
              <a:rPr lang="en-US" altLang="en-US" sz="800"/>
              <a:t> loops.</a:t>
            </a:r>
          </a:p>
          <a:p>
            <a:pPr eaLnBrk="1" hangingPunct="1">
              <a:lnSpc>
                <a:spcPct val="80000"/>
              </a:lnSpc>
            </a:pPr>
            <a:endParaRPr lang="en-US" altLang="en-US" sz="800"/>
          </a:p>
          <a:p>
            <a:pPr eaLnBrk="1" hangingPunct="1">
              <a:lnSpc>
                <a:spcPct val="80000"/>
              </a:lnSpc>
            </a:pPr>
            <a:r>
              <a:rPr lang="en-US" altLang="en-US" sz="800"/>
              <a:t>The triangle program is similar to this rectangle program, but it's got a few twists ...</a:t>
            </a:r>
          </a:p>
          <a:p>
            <a:pPr eaLnBrk="1" hangingPunct="1">
              <a:lnSpc>
                <a:spcPct val="80000"/>
              </a:lnSpc>
            </a:pPr>
            <a:endParaRPr lang="en-US" altLang="en-US" sz="800"/>
          </a:p>
          <a:p>
            <a:pPr eaLnBrk="1" hangingPunct="1">
              <a:lnSpc>
                <a:spcPct val="80000"/>
              </a:lnSpc>
            </a:pPr>
            <a:r>
              <a:rPr lang="en-US" altLang="en-US" sz="800"/>
              <a:t>4. In this program, the inner </a:t>
            </a:r>
            <a:r>
              <a:rPr lang="en-US" altLang="en-US" sz="800" b="1"/>
              <a:t>for</a:t>
            </a:r>
            <a:r>
              <a:rPr lang="en-US" altLang="en-US" sz="800"/>
              <a:t> loop's </a:t>
            </a:r>
            <a:r>
              <a:rPr lang="en-US" altLang="en-US" sz="800" b="1"/>
              <a:t>col</a:t>
            </a:r>
            <a:r>
              <a:rPr lang="en-US" altLang="en-US" sz="800"/>
              <a:t> variable goes from 1 up to a specified width value.</a:t>
            </a:r>
          </a:p>
          <a:p>
            <a:pPr eaLnBrk="1" hangingPunct="1">
              <a:lnSpc>
                <a:spcPct val="80000"/>
              </a:lnSpc>
            </a:pPr>
            <a:r>
              <a:rPr lang="en-US" altLang="en-US" sz="800"/>
              <a:t>In the triangle program, it goes from 1 up to a value that you need to figure out.</a:t>
            </a:r>
          </a:p>
          <a:p>
            <a:pPr eaLnBrk="1" hangingPunct="1">
              <a:lnSpc>
                <a:spcPct val="80000"/>
              </a:lnSpc>
            </a:pPr>
            <a:r>
              <a:rPr lang="en-US" altLang="en-US" sz="800"/>
              <a:t>I draw the triangle program's triangle on the board and note how the number of columns is different for different rows:</a:t>
            </a:r>
          </a:p>
          <a:p>
            <a:pPr eaLnBrk="1" hangingPunct="1">
              <a:lnSpc>
                <a:spcPct val="80000"/>
              </a:lnSpc>
            </a:pPr>
            <a:r>
              <a:rPr lang="en-US" altLang="en-US" sz="800">
                <a:sym typeface="Wingdings 3" panose="05040102010807070707" pitchFamily="18" charset="2"/>
              </a:rPr>
              <a:t>Hollow version of this: </a:t>
            </a:r>
          </a:p>
          <a:p>
            <a:pPr eaLnBrk="1" hangingPunct="1">
              <a:lnSpc>
                <a:spcPct val="80000"/>
              </a:lnSpc>
            </a:pPr>
            <a:endParaRPr lang="en-US" altLang="en-US" sz="800"/>
          </a:p>
          <a:p>
            <a:pPr eaLnBrk="1" hangingPunct="1">
              <a:lnSpc>
                <a:spcPct val="80000"/>
              </a:lnSpc>
            </a:pPr>
            <a:r>
              <a:rPr lang="en-US" altLang="en-US" sz="800"/>
              <a:t>5. In the triangle program, instead of printing the same character every time, you need to print either the specified character or a blank space.</a:t>
            </a:r>
          </a:p>
          <a:p>
            <a:pPr eaLnBrk="1" hangingPunct="1">
              <a:lnSpc>
                <a:spcPct val="80000"/>
              </a:lnSpc>
            </a:pPr>
            <a:r>
              <a:rPr lang="en-US" altLang="en-US" sz="800"/>
              <a:t>How can you determine which to print, the specified character or a blank space?</a:t>
            </a:r>
          </a:p>
          <a:p>
            <a:pPr eaLnBrk="1" hangingPunct="1">
              <a:lnSpc>
                <a:spcPct val="80000"/>
              </a:lnSpc>
            </a:pPr>
            <a:r>
              <a:rPr lang="en-US" altLang="en-US" sz="800"/>
              <a:t>Use an </a:t>
            </a:r>
            <a:r>
              <a:rPr lang="en-US" altLang="en-US" sz="800" b="1"/>
              <a:t>if</a:t>
            </a:r>
            <a:r>
              <a:rPr lang="en-US" altLang="en-US" sz="800"/>
              <a:t> statement!</a:t>
            </a:r>
          </a:p>
          <a:p>
            <a:pPr eaLnBrk="1" hangingPunct="1">
              <a:lnSpc>
                <a:spcPct val="80000"/>
              </a:lnSpc>
            </a:pPr>
            <a:endParaRPr lang="en-US" altLang="en-US" sz="800"/>
          </a:p>
          <a:p>
            <a:pPr eaLnBrk="1" hangingPunct="1">
              <a:lnSpc>
                <a:spcPct val="80000"/>
              </a:lnSpc>
            </a:pPr>
            <a:r>
              <a:rPr lang="en-US" altLang="en-US" sz="800"/>
              <a:t>6. The bottom line of the triangle is a special case where you print the specified character at every position.</a:t>
            </a:r>
          </a:p>
          <a:p>
            <a:pPr eaLnBrk="1" hangingPunct="1">
              <a:lnSpc>
                <a:spcPct val="80000"/>
              </a:lnSpc>
            </a:pPr>
            <a:r>
              <a:rPr lang="en-US" altLang="en-US" sz="800"/>
              <a:t>Since it's a special case, don't include it in the nested </a:t>
            </a:r>
            <a:r>
              <a:rPr lang="en-US" altLang="en-US" sz="800" b="1"/>
              <a:t>for</a:t>
            </a:r>
            <a:r>
              <a:rPr lang="en-US" altLang="en-US" sz="800"/>
              <a:t> loops.</a:t>
            </a:r>
          </a:p>
          <a:p>
            <a:pPr eaLnBrk="1" hangingPunct="1">
              <a:lnSpc>
                <a:spcPct val="80000"/>
              </a:lnSpc>
            </a:pPr>
            <a:r>
              <a:rPr lang="en-US" altLang="en-US" sz="800"/>
              <a:t>Instead, put that code below and outside of your nested </a:t>
            </a:r>
            <a:r>
              <a:rPr lang="en-US" altLang="en-US" sz="800" b="1"/>
              <a:t>for</a:t>
            </a:r>
            <a:r>
              <a:rPr lang="en-US" altLang="en-US" sz="800"/>
              <a:t> loops.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9CD2652-4927-4E10-8A5B-31C56565961C}"/>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DD4DA3-FFE7-408B-ABD9-1C6C9B8C76D9}" type="slidenum">
              <a:rPr lang="en-US" altLang="en-US"/>
              <a:pPr/>
              <a:t>59</a:t>
            </a:fld>
            <a:endParaRPr lang="en-US" altLang="en-US"/>
          </a:p>
        </p:txBody>
      </p:sp>
      <p:sp>
        <p:nvSpPr>
          <p:cNvPr id="76803" name="Rectangle 2">
            <a:extLst>
              <a:ext uri="{FF2B5EF4-FFF2-40B4-BE49-F238E27FC236}">
                <a16:creationId xmlns:a16="http://schemas.microsoft.com/office/drawing/2014/main" id="{EE1EFC53-A925-4279-9484-FD21143369A0}"/>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6804" name="Rectangle 3">
            <a:extLst>
              <a:ext uri="{FF2B5EF4-FFF2-40B4-BE49-F238E27FC236}">
                <a16:creationId xmlns:a16="http://schemas.microsoft.com/office/drawing/2014/main" id="{66A9BAE7-A84A-45E5-9019-FA9BC86560C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800"/>
              <a:t>1. We've been talking about loops for a while now.</a:t>
            </a:r>
          </a:p>
          <a:p>
            <a:pPr eaLnBrk="1" hangingPunct="1"/>
            <a:r>
              <a:rPr lang="en-US" altLang="en-US" sz="800"/>
              <a:t>Sometimes within a loop, you'll want to change the truth or falsity of some condition.</a:t>
            </a:r>
          </a:p>
          <a:p>
            <a:pPr eaLnBrk="1" hangingPunct="1"/>
            <a:r>
              <a:rPr lang="en-US" altLang="en-US" sz="800"/>
              <a:t>boolean variables, our next topic, help you to keep track of the truth or falsity of some condition.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C41E74-01DF-422B-901E-5CDDF9A0F308}"/>
              </a:ext>
            </a:extLst>
          </p:cNvPr>
          <p:cNvSpPr>
            <a:spLocks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243" name="Rectangle 3">
            <a:extLst>
              <a:ext uri="{FF2B5EF4-FFF2-40B4-BE49-F238E27FC236}">
                <a16:creationId xmlns:a16="http://schemas.microsoft.com/office/drawing/2014/main" id="{AB99C0BA-18CA-4205-A3C4-96C93617F128}"/>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9706CF8-CC2E-472F-A46C-813357B13765}"/>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7B6FC1-6B76-479E-A75E-FD674CACF4A7}" type="slidenum">
              <a:rPr lang="en-US" altLang="en-US"/>
              <a:pPr/>
              <a:t>7</a:t>
            </a:fld>
            <a:endParaRPr lang="en-US" altLang="en-US"/>
          </a:p>
        </p:txBody>
      </p:sp>
      <p:sp>
        <p:nvSpPr>
          <p:cNvPr id="12291" name="Rectangle 2">
            <a:extLst>
              <a:ext uri="{FF2B5EF4-FFF2-40B4-BE49-F238E27FC236}">
                <a16:creationId xmlns:a16="http://schemas.microsoft.com/office/drawing/2014/main" id="{F35D0FA2-6F49-4126-B49E-6C94720B170C}"/>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41E6B8A8-739D-4BC5-B173-8DB4E36536A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800"/>
              <a:t>1. Here's a pseudocode vs. Java syntax comparison for the </a:t>
            </a:r>
            <a:r>
              <a:rPr lang="en-US" altLang="en-US" sz="800" b="1"/>
              <a:t>while</a:t>
            </a:r>
            <a:r>
              <a:rPr lang="en-US" altLang="en-US" sz="800"/>
              <a:t> loop.</a:t>
            </a:r>
          </a:p>
          <a:p>
            <a:pPr eaLnBrk="1" hangingPunct="1"/>
            <a:endParaRPr lang="en-US" altLang="en-US" sz="800"/>
          </a:p>
          <a:p>
            <a:pPr eaLnBrk="1" hangingPunct="1"/>
            <a:r>
              <a:rPr lang="en-US" altLang="en-US" sz="800"/>
              <a:t>2. What are the differences?</a:t>
            </a:r>
          </a:p>
          <a:p>
            <a:pPr eaLnBrk="1" hangingPunct="1"/>
            <a:r>
              <a:rPr lang="en-US" altLang="en-US" sz="800"/>
              <a:t>The Java </a:t>
            </a:r>
            <a:r>
              <a:rPr lang="en-US" altLang="en-US" sz="800" b="1"/>
              <a:t>while</a:t>
            </a:r>
            <a:r>
              <a:rPr lang="en-US" altLang="en-US" sz="800"/>
              <a:t> loop has:</a:t>
            </a:r>
          </a:p>
          <a:p>
            <a:pPr eaLnBrk="1" hangingPunct="1"/>
            <a:r>
              <a:rPr lang="en-US" altLang="en-US" sz="800"/>
              <a:t>a) parentheses around the condition</a:t>
            </a:r>
          </a:p>
          <a:p>
            <a:pPr eaLnBrk="1" hangingPunct="1"/>
            <a:r>
              <a:rPr lang="en-US" altLang="en-US" sz="800"/>
              <a:t>b) braces</a:t>
            </a:r>
          </a:p>
          <a:p>
            <a:pPr eaLnBrk="1" hangingPunct="1"/>
            <a:endParaRPr lang="en-US" altLang="en-US" sz="800"/>
          </a:p>
          <a:p>
            <a:pPr eaLnBrk="1" hangingPunct="1"/>
            <a:r>
              <a:rPr lang="en-US" altLang="en-US" sz="800"/>
              <a:t>3. Use braces for statements that are logically inside something else.</a:t>
            </a:r>
          </a:p>
          <a:p>
            <a:pPr eaLnBrk="1" hangingPunct="1"/>
            <a:r>
              <a:rPr lang="en-US" altLang="en-US" sz="800"/>
              <a:t>For example, use braces to surround the statements that are inside the </a:t>
            </a:r>
            <a:r>
              <a:rPr lang="en-US" altLang="en-US" sz="800" b="1"/>
              <a:t>main</a:t>
            </a:r>
            <a:r>
              <a:rPr lang="en-US" altLang="en-US" sz="800"/>
              <a:t> method.</a:t>
            </a:r>
          </a:p>
          <a:p>
            <a:pPr eaLnBrk="1" hangingPunct="1"/>
            <a:r>
              <a:rPr lang="en-US" altLang="en-US" sz="800"/>
              <a:t>Use braces to surround the statements that are inside the </a:t>
            </a:r>
            <a:r>
              <a:rPr lang="en-US" altLang="en-US" sz="800" b="1"/>
              <a:t>if</a:t>
            </a:r>
            <a:r>
              <a:rPr lang="en-US" altLang="en-US" sz="800"/>
              <a:t>.</a:t>
            </a:r>
          </a:p>
          <a:p>
            <a:pPr eaLnBrk="1" hangingPunct="1"/>
            <a:r>
              <a:rPr lang="en-US" altLang="en-US" sz="800"/>
              <a:t>Use braces to surround the statements that are inside the </a:t>
            </a:r>
            <a:r>
              <a:rPr lang="en-US" altLang="en-US" sz="800" b="1"/>
              <a:t>switch</a:t>
            </a:r>
            <a:r>
              <a:rPr lang="en-US" altLang="en-US" sz="800"/>
              <a:t>.</a:t>
            </a:r>
          </a:p>
          <a:p>
            <a:pPr eaLnBrk="1" hangingPunct="1"/>
            <a:endParaRPr lang="en-US" altLang="en-US" sz="800"/>
          </a:p>
          <a:p>
            <a:pPr eaLnBrk="1" hangingPunct="1"/>
            <a:r>
              <a:rPr lang="en-US" altLang="en-US" sz="800"/>
              <a:t>4. As before, don't include the &lt;&gt;'s in your program.</a:t>
            </a:r>
          </a:p>
          <a:p>
            <a:pPr eaLnBrk="1" hangingPunct="1"/>
            <a:r>
              <a:rPr lang="en-US" altLang="en-US" sz="800"/>
              <a:t>They are my classroom notation to indicate that the enclosed text is a </a:t>
            </a:r>
            <a:r>
              <a:rPr lang="en-US" altLang="en-US" sz="800" u="sng"/>
              <a:t>description</a:t>
            </a:r>
            <a:r>
              <a:rPr lang="en-US" altLang="en-US" sz="800"/>
              <a:t> of something.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98ED911-DE08-4735-9C74-150D5493614B}"/>
              </a:ext>
            </a:extLst>
          </p:cNvPr>
          <p:cNvSpPr>
            <a:spLocks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5363" name="Rectangle 3">
            <a:extLst>
              <a:ext uri="{FF2B5EF4-FFF2-40B4-BE49-F238E27FC236}">
                <a16:creationId xmlns:a16="http://schemas.microsoft.com/office/drawing/2014/main" id="{0CBBDBC0-A95F-4E5C-8FE0-220761B69C6C}"/>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8099A56-FAB6-47E9-9C33-5A12325A6F8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7A12ABF6-67AB-4819-B1A1-D841491EBC95}" type="slidenum">
              <a:rPr lang="en-US" altLang="en-US" sz="1200"/>
              <a:pPr algn="r"/>
              <a:t>11</a:t>
            </a:fld>
            <a:endParaRPr lang="en-US" altLang="en-US" sz="1200"/>
          </a:p>
        </p:txBody>
      </p:sp>
      <p:sp>
        <p:nvSpPr>
          <p:cNvPr id="18435" name="Rectangle 2">
            <a:extLst>
              <a:ext uri="{FF2B5EF4-FFF2-40B4-BE49-F238E27FC236}">
                <a16:creationId xmlns:a16="http://schemas.microsoft.com/office/drawing/2014/main" id="{DF692B51-C0A1-4640-A545-59001C01140D}"/>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8436" name="Rectangle 3">
            <a:extLst>
              <a:ext uri="{FF2B5EF4-FFF2-40B4-BE49-F238E27FC236}">
                <a16:creationId xmlns:a16="http://schemas.microsoft.com/office/drawing/2014/main" id="{F2477145-40EE-4B7F-B47B-74BF2B73AE7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800"/>
              <a:t>1. Note that the </a:t>
            </a:r>
            <a:r>
              <a:rPr lang="en-US" altLang="en-US" sz="800" b="1"/>
              <a:t>while</a:t>
            </a:r>
            <a:r>
              <a:rPr lang="en-US" altLang="en-US" sz="800"/>
              <a:t> loop format does match the pattern on the previous slide – ()'s and braces.</a:t>
            </a:r>
          </a:p>
          <a:p>
            <a:pPr eaLnBrk="1" hangingPunct="1"/>
            <a:endParaRPr lang="en-US" altLang="en-US" sz="800"/>
          </a:p>
          <a:p>
            <a:pPr eaLnBrk="1" hangingPunct="1"/>
            <a:r>
              <a:rPr lang="en-US" altLang="en-US" sz="800"/>
              <a:t>2. Note that the </a:t>
            </a:r>
            <a:r>
              <a:rPr lang="en-US" altLang="en-US" sz="800" b="1"/>
              <a:t>sum</a:t>
            </a:r>
            <a:r>
              <a:rPr lang="en-US" altLang="en-US" sz="800"/>
              <a:t> variable must be initialized to 0.</a:t>
            </a:r>
          </a:p>
          <a:p>
            <a:pPr eaLnBrk="1" hangingPunct="1"/>
            <a:endParaRPr lang="en-US" altLang="en-US" sz="800"/>
          </a:p>
          <a:p>
            <a:pPr eaLnBrk="1" hangingPunct="1"/>
            <a:r>
              <a:rPr lang="en-US" altLang="en-US" sz="800"/>
              <a:t>3. Note that the same prompt statements appear above the loop and also at the bottom of the loop – that's very common!</a:t>
            </a:r>
          </a:p>
          <a:p>
            <a:pPr eaLnBrk="1" hangingPunct="1"/>
            <a:endParaRPr lang="en-US" altLang="en-US" sz="800"/>
          </a:p>
          <a:p>
            <a:pPr eaLnBrk="1" hangingPunct="1"/>
            <a:r>
              <a:rPr lang="en-US" altLang="en-US" sz="800"/>
              <a:t>4. Does anyone see an improvement we can make in terms of style?</a:t>
            </a:r>
          </a:p>
          <a:p>
            <a:pPr eaLnBrk="1" hangingPunct="1"/>
            <a:r>
              <a:rPr lang="en-US" altLang="en-US" sz="800"/>
              <a:t>I change sum = sum + x to this:</a:t>
            </a:r>
          </a:p>
          <a:p>
            <a:pPr eaLnBrk="1" hangingPunct="1"/>
            <a:r>
              <a:rPr lang="en-US" altLang="en-US" sz="800">
                <a:latin typeface="Courier New" panose="02070309020205020404" pitchFamily="49" charset="0"/>
              </a:rPr>
              <a:t>sum += x;</a:t>
            </a:r>
          </a:p>
          <a:p>
            <a:pPr eaLnBrk="1" hangingPunct="1"/>
            <a:endParaRPr lang="en-US" altLang="en-US" sz="800">
              <a:latin typeface="Courier New" panose="02070309020205020404" pitchFamily="49" charset="0"/>
            </a:endParaRPr>
          </a:p>
          <a:p>
            <a:pPr eaLnBrk="1" hangingPunct="1"/>
            <a:r>
              <a:rPr lang="en-US" altLang="en-US" sz="800"/>
              <a:t>Also, you should insert a blank line between the three variable declarations and the rest of the program.</a:t>
            </a:r>
          </a:p>
          <a:p>
            <a:pPr eaLnBrk="1" hangingPunct="1"/>
            <a:r>
              <a:rPr lang="en-US" altLang="en-US" sz="800"/>
              <a:t>Why? Because you should separate logical chunks of code, and variable declarations are always considered to be a logical chunk of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DD86F47-35B2-472A-939C-10BA9A3D718F}"/>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1A81DC-3DC1-4A3C-86E9-D88D11BFA0B3}" type="slidenum">
              <a:rPr lang="en-US" altLang="en-US"/>
              <a:pPr/>
              <a:t>24</a:t>
            </a:fld>
            <a:endParaRPr lang="en-US" altLang="en-US"/>
          </a:p>
        </p:txBody>
      </p:sp>
      <p:sp>
        <p:nvSpPr>
          <p:cNvPr id="32771" name="Rectangle 2">
            <a:extLst>
              <a:ext uri="{FF2B5EF4-FFF2-40B4-BE49-F238E27FC236}">
                <a16:creationId xmlns:a16="http://schemas.microsoft.com/office/drawing/2014/main" id="{63D0D588-7D8F-4B72-9636-0287818EE014}"/>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2772" name="Rectangle 3">
            <a:extLst>
              <a:ext uri="{FF2B5EF4-FFF2-40B4-BE49-F238E27FC236}">
                <a16:creationId xmlns:a16="http://schemas.microsoft.com/office/drawing/2014/main" id="{83053D5E-921C-4652-9BF4-C49E797D3F4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We talked about only one type of loop in pseudocode – the </a:t>
            </a:r>
            <a:r>
              <a:rPr lang="en-US" altLang="en-US" b="1"/>
              <a:t>while</a:t>
            </a:r>
            <a:r>
              <a:rPr lang="en-US" altLang="en-US"/>
              <a:t> loop.</a:t>
            </a:r>
          </a:p>
          <a:p>
            <a:pPr eaLnBrk="1" hangingPunct="1"/>
            <a:r>
              <a:rPr lang="en-US" altLang="en-US"/>
              <a:t>There are three types of loops in Java – </a:t>
            </a:r>
            <a:r>
              <a:rPr lang="en-US" altLang="en-US" b="1"/>
              <a:t>while</a:t>
            </a:r>
            <a:r>
              <a:rPr lang="en-US" altLang="en-US"/>
              <a:t> loops, </a:t>
            </a:r>
            <a:r>
              <a:rPr lang="en-US" altLang="en-US" b="1"/>
              <a:t>do</a:t>
            </a:r>
            <a:r>
              <a:rPr lang="en-US" altLang="en-US"/>
              <a:t> loops, and </a:t>
            </a:r>
            <a:r>
              <a:rPr lang="en-US" altLang="en-US" b="1"/>
              <a:t>for</a:t>
            </a:r>
            <a:r>
              <a:rPr lang="en-US" altLang="en-US"/>
              <a:t> loops</a:t>
            </a:r>
          </a:p>
          <a:p>
            <a:pPr eaLnBrk="1" hangingPunct="1"/>
            <a:r>
              <a:rPr lang="en-US" altLang="en-US"/>
              <a:t>Let's now talk about </a:t>
            </a:r>
            <a:r>
              <a:rPr lang="en-US" altLang="en-US" b="1"/>
              <a:t>do</a:t>
            </a:r>
            <a:r>
              <a:rPr lang="en-US" altLang="en-US"/>
              <a:t> loops …</a:t>
            </a:r>
          </a:p>
          <a:p>
            <a:pPr eaLnBrk="1" hangingPunct="1"/>
            <a:endParaRPr lang="en-US" altLang="en-US"/>
          </a:p>
          <a:p>
            <a:pPr eaLnBrk="1" hangingPunct="1"/>
            <a:r>
              <a:rPr lang="en-US" altLang="en-US"/>
              <a:t>2. By testing the condition at the bottom, it means that you're always guaranteed to execute the body of the loop at least one time.</a:t>
            </a:r>
          </a:p>
          <a:p>
            <a:pPr eaLnBrk="1" hangingPunct="1"/>
            <a:endParaRPr lang="en-US" altLang="en-US"/>
          </a:p>
          <a:p>
            <a:pPr eaLnBrk="1" hangingPunct="1"/>
            <a:r>
              <a:rPr lang="en-US" altLang="en-US"/>
              <a:t>3. Why is this an important style rule?</a:t>
            </a:r>
          </a:p>
          <a:p>
            <a:pPr eaLnBrk="1" hangingPunct="1"/>
            <a:r>
              <a:rPr lang="en-US" altLang="en-US"/>
              <a:t>Because if you put the </a:t>
            </a:r>
            <a:r>
              <a:rPr lang="en-US" altLang="en-US" b="1"/>
              <a:t>while</a:t>
            </a:r>
            <a:r>
              <a:rPr lang="en-US" altLang="en-US"/>
              <a:t> part on a separate line, then it will look like the start of a </a:t>
            </a:r>
            <a:r>
              <a:rPr lang="en-US" altLang="en-US" b="1"/>
              <a:t>while</a:t>
            </a:r>
            <a:r>
              <a:rPr lang="en-US" altLang="en-US"/>
              <a:t> loop.</a:t>
            </a:r>
          </a:p>
          <a:p>
            <a:pPr eaLnBrk="1" hangingPunct="1"/>
            <a:r>
              <a:rPr lang="en-US" altLang="en-US"/>
              <a:t>Even though in reality, it's the end of a </a:t>
            </a:r>
            <a:r>
              <a:rPr lang="en-US" altLang="en-US" b="1"/>
              <a:t>do</a:t>
            </a:r>
            <a:r>
              <a:rPr lang="en-US" altLang="en-US"/>
              <a:t> loop!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1100534-0293-4142-BCD1-1D8822DD8679}"/>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8DCD50-B71B-4291-8A67-519ACCD55C56}" type="slidenum">
              <a:rPr lang="en-US" altLang="en-US"/>
              <a:pPr/>
              <a:t>26</a:t>
            </a:fld>
            <a:endParaRPr lang="en-US" altLang="en-US"/>
          </a:p>
        </p:txBody>
      </p:sp>
      <p:sp>
        <p:nvSpPr>
          <p:cNvPr id="35843" name="Rectangle 2">
            <a:extLst>
              <a:ext uri="{FF2B5EF4-FFF2-40B4-BE49-F238E27FC236}">
                <a16:creationId xmlns:a16="http://schemas.microsoft.com/office/drawing/2014/main" id="{D39F0E10-2BE3-4641-8AAD-68B762DC4C87}"/>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5844" name="Rectangle 3">
            <a:extLst>
              <a:ext uri="{FF2B5EF4-FFF2-40B4-BE49-F238E27FC236}">
                <a16:creationId xmlns:a16="http://schemas.microsoft.com/office/drawing/2014/main" id="{BE8E7352-E8C1-4A65-AFAF-0520FBA7E2E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800"/>
              <a:t>1. Why must next() be used instead of nextLine()?</a:t>
            </a:r>
          </a:p>
          <a:p>
            <a:pPr eaLnBrk="1" hangingPunct="1"/>
            <a:r>
              <a:rPr lang="en-US" altLang="en-US" sz="800"/>
              <a:t>You might recall from the end of Chapter 3 that the nextLine method doesn’t work well with the other next methods.</a:t>
            </a:r>
          </a:p>
          <a:p>
            <a:pPr eaLnBrk="1" hangingPunct="1"/>
            <a:r>
              <a:rPr lang="en-US" altLang="en-US" sz="800"/>
              <a:t>nextInt, nextDouble, and next all skip leading whitespace before reading their int, double, or string value.</a:t>
            </a:r>
          </a:p>
          <a:p>
            <a:pPr eaLnBrk="1" hangingPunct="1"/>
            <a:r>
              <a:rPr lang="en-US" altLang="en-US" sz="800"/>
              <a:t>nextLine does not skip leading whitespace, so in this program, if nextLine were used for the ”Any more rooms?” response, it would read the leftover newline character (from the prior call to nextDouble)  as the input and not read the next line.</a:t>
            </a:r>
          </a:p>
          <a:p>
            <a:pPr eaLnBrk="1" hangingPunct="1"/>
            <a:endParaRPr lang="en-US" altLang="en-US" sz="800"/>
          </a:p>
          <a:p>
            <a:pPr eaLnBrk="1" hangingPunct="1"/>
            <a:r>
              <a:rPr lang="en-US" altLang="en-US" sz="800"/>
              <a:t>2. Proper style dictates separating logical chunks of code with blank lines.</a:t>
            </a:r>
          </a:p>
          <a:p>
            <a:pPr eaLnBrk="1" hangingPunct="1"/>
            <a:r>
              <a:rPr lang="en-US" altLang="en-US" sz="800"/>
              <a:t>Since loops are considered a logical chunk of code, surround all your loops with blank lines unless they're very short loops.</a:t>
            </a:r>
          </a:p>
          <a:p>
            <a:pPr eaLnBrk="1" hangingPunct="1"/>
            <a:endParaRPr lang="en-US" altLang="en-US"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8D4D16D-B96B-4508-8677-55EE3CA74DFB}"/>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514D68-C8D1-4A2F-A1D3-92F71D818127}" type="slidenum">
              <a:rPr lang="en-US" altLang="en-US"/>
              <a:pPr/>
              <a:t>28</a:t>
            </a:fld>
            <a:endParaRPr lang="en-US" altLang="en-US"/>
          </a:p>
        </p:txBody>
      </p:sp>
      <p:sp>
        <p:nvSpPr>
          <p:cNvPr id="38915" name="Rectangle 2">
            <a:extLst>
              <a:ext uri="{FF2B5EF4-FFF2-40B4-BE49-F238E27FC236}">
                <a16:creationId xmlns:a16="http://schemas.microsoft.com/office/drawing/2014/main" id="{989344C7-FF58-4EBC-8FE8-D617EDD4FB72}"/>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8916" name="Rectangle 3">
            <a:extLst>
              <a:ext uri="{FF2B5EF4-FFF2-40B4-BE49-F238E27FC236}">
                <a16:creationId xmlns:a16="http://schemas.microsoft.com/office/drawing/2014/main" id="{11F09E41-5A79-44D6-9036-4B1538BC097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800"/>
              <a:t>1. Let's now talk about the third type of loop - the </a:t>
            </a:r>
            <a:r>
              <a:rPr lang="en-US" altLang="en-US" sz="800" b="1"/>
              <a:t>for</a:t>
            </a:r>
            <a:r>
              <a:rPr lang="en-US" altLang="en-US" sz="800"/>
              <a:t> loop …</a:t>
            </a:r>
          </a:p>
          <a:p>
            <a:pPr eaLnBrk="1" hangingPunct="1"/>
            <a:endParaRPr lang="en-US" altLang="en-US" sz="800"/>
          </a:p>
          <a:p>
            <a:pPr eaLnBrk="1" hangingPunct="1"/>
            <a:r>
              <a:rPr lang="en-US" altLang="en-US" sz="800"/>
              <a:t>2. In your program, you'll need to print ten numbers, and you should print each number with the help of a print statement inside a loop.</a:t>
            </a:r>
          </a:p>
          <a:p>
            <a:pPr eaLnBrk="1" hangingPunct="1"/>
            <a:r>
              <a:rPr lang="en-US" altLang="en-US" sz="800"/>
              <a:t>Since the print statement should execute ten times, you know the exact number of iterations for the loop, 10.</a:t>
            </a:r>
          </a:p>
          <a:p>
            <a:pPr eaLnBrk="1" hangingPunct="1"/>
            <a:r>
              <a:rPr lang="en-US" altLang="en-US" sz="800"/>
              <a:t>Therefore, you should use a for loop.</a:t>
            </a:r>
          </a:p>
          <a:p>
            <a:pPr eaLnBrk="1" hangingPunct="1"/>
            <a:r>
              <a:rPr lang="en-US" altLang="en-US" sz="800"/>
              <a:t>I'll show a for loop solution for this problem on the next slide.</a:t>
            </a:r>
          </a:p>
          <a:p>
            <a:pPr eaLnBrk="1" hangingPunct="1"/>
            <a:endParaRPr lang="en-US" altLang="en-US" sz="800"/>
          </a:p>
          <a:p>
            <a:pPr eaLnBrk="1" hangingPunct="1"/>
            <a:r>
              <a:rPr lang="en-US" altLang="en-US" sz="800"/>
              <a:t>3. How many loop iterations for this problem?</a:t>
            </a:r>
          </a:p>
          <a:p>
            <a:pPr eaLnBrk="1" hangingPunct="1"/>
            <a:r>
              <a:rPr lang="en-US" altLang="en-US" sz="800"/>
              <a:t>For 4 factorial, you need to multiply the values 1 through 4: 1 * 2 * 3 * 4 = 24 (I write on the board).</a:t>
            </a:r>
          </a:p>
          <a:p>
            <a:pPr eaLnBrk="1" hangingPunct="1"/>
            <a:r>
              <a:rPr lang="en-US" altLang="en-US" sz="800"/>
              <a:t>The three *'s indicate that three multiplications are necessary.</a:t>
            </a:r>
          </a:p>
          <a:p>
            <a:pPr eaLnBrk="1" hangingPunct="1"/>
            <a:r>
              <a:rPr lang="en-US" altLang="en-US" sz="800"/>
              <a:t>So 4 factorial requires three loop iterations.</a:t>
            </a:r>
          </a:p>
          <a:p>
            <a:pPr eaLnBrk="1" hangingPunct="1"/>
            <a:endParaRPr lang="en-US" altLang="en-US" sz="800"/>
          </a:p>
          <a:p>
            <a:pPr eaLnBrk="1" hangingPunct="1"/>
            <a:r>
              <a:rPr lang="en-US" altLang="en-US" sz="800"/>
              <a:t>For the general case, where you need to find the factorial for a user-entered number, store the user-entered number in a count variable.</a:t>
            </a:r>
          </a:p>
          <a:p>
            <a:pPr eaLnBrk="1" hangingPunct="1"/>
            <a:r>
              <a:rPr lang="en-US" altLang="en-US" sz="800"/>
              <a:t>Then multiply the values 1 through count like this:</a:t>
            </a:r>
          </a:p>
          <a:p>
            <a:pPr eaLnBrk="1" hangingPunct="1"/>
            <a:r>
              <a:rPr lang="en-US" altLang="en-US" sz="800"/>
              <a:t>1 * 2 * 3 * … * count</a:t>
            </a:r>
          </a:p>
          <a:p>
            <a:pPr eaLnBrk="1" hangingPunct="1"/>
            <a:endParaRPr lang="en-US" altLang="en-US" sz="800"/>
          </a:p>
          <a:p>
            <a:pPr eaLnBrk="1" hangingPunct="1"/>
            <a:r>
              <a:rPr lang="en-US" altLang="en-US" sz="800"/>
              <a:t>The *'s indicate that count - 1 multiplications are necessary. So count factorial requires count – 1 loop iterations. Since you know the number of iterations for the loop (count - 1), use a for loop.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B4F77A6-FCCC-42AA-80E3-801965E787F2}"/>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98C57E-AF8D-410A-9029-8F012F3A25E6}" type="slidenum">
              <a:rPr lang="en-US" altLang="en-US"/>
              <a:pPr/>
              <a:t>29</a:t>
            </a:fld>
            <a:endParaRPr lang="en-US" altLang="en-US"/>
          </a:p>
        </p:txBody>
      </p:sp>
      <p:sp>
        <p:nvSpPr>
          <p:cNvPr id="40963" name="Rectangle 2">
            <a:extLst>
              <a:ext uri="{FF2B5EF4-FFF2-40B4-BE49-F238E27FC236}">
                <a16:creationId xmlns:a16="http://schemas.microsoft.com/office/drawing/2014/main" id="{0CC1F388-AF53-4C1B-8A51-8A4262597536}"/>
              </a:ext>
            </a:extLst>
          </p:cNvPr>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64" name="Rectangle 3">
            <a:extLst>
              <a:ext uri="{FF2B5EF4-FFF2-40B4-BE49-F238E27FC236}">
                <a16:creationId xmlns:a16="http://schemas.microsoft.com/office/drawing/2014/main" id="{F3346329-A798-4E61-AEC2-4219618760B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a:t>1. Here's </a:t>
            </a:r>
            <a:r>
              <a:rPr lang="en-US" altLang="en-US" sz="800" b="1"/>
              <a:t>for</a:t>
            </a:r>
            <a:r>
              <a:rPr lang="en-US" altLang="en-US" sz="800"/>
              <a:t> loop syntax, for loop semantics, and a for loop example.</a:t>
            </a:r>
          </a:p>
          <a:p>
            <a:pPr eaLnBrk="1" hangingPunct="1">
              <a:lnSpc>
                <a:spcPct val="80000"/>
              </a:lnSpc>
            </a:pPr>
            <a:endParaRPr lang="en-US" altLang="en-US" sz="800"/>
          </a:p>
          <a:p>
            <a:pPr eaLnBrk="1" hangingPunct="1">
              <a:lnSpc>
                <a:spcPct val="80000"/>
              </a:lnSpc>
            </a:pPr>
            <a:r>
              <a:rPr lang="en-US" altLang="en-US" sz="800"/>
              <a:t>2. As with the while loop, use ()'s in the for loop heading and surround the body with braces.</a:t>
            </a:r>
          </a:p>
          <a:p>
            <a:pPr eaLnBrk="1" hangingPunct="1">
              <a:lnSpc>
                <a:spcPct val="80000"/>
              </a:lnSpc>
            </a:pPr>
            <a:endParaRPr lang="en-US" altLang="en-US" sz="800"/>
          </a:p>
          <a:p>
            <a:pPr eaLnBrk="1" hangingPunct="1">
              <a:lnSpc>
                <a:spcPct val="80000"/>
              </a:lnSpc>
            </a:pPr>
            <a:r>
              <a:rPr lang="en-US" altLang="en-US" sz="800"/>
              <a:t>3. Note the three components in the for loop heading.</a:t>
            </a:r>
          </a:p>
          <a:p>
            <a:pPr eaLnBrk="1" hangingPunct="1">
              <a:lnSpc>
                <a:spcPct val="80000"/>
              </a:lnSpc>
            </a:pPr>
            <a:r>
              <a:rPr lang="en-US" altLang="en-US" sz="800"/>
              <a:t>I'll explain the 3 components by reading the semantics bullets and referring to the example code.</a:t>
            </a:r>
          </a:p>
          <a:p>
            <a:pPr eaLnBrk="1" hangingPunct="1">
              <a:lnSpc>
                <a:spcPct val="80000"/>
              </a:lnSpc>
            </a:pPr>
            <a:r>
              <a:rPr lang="en-US" altLang="en-US" sz="800"/>
              <a:t>By the way, the example code implements the first example mentioned on the previous slide - it counts down from 10 to 1.</a:t>
            </a:r>
          </a:p>
          <a:p>
            <a:pPr eaLnBrk="1" hangingPunct="1">
              <a:lnSpc>
                <a:spcPct val="80000"/>
              </a:lnSpc>
            </a:pPr>
            <a:endParaRPr lang="en-US" altLang="en-US" sz="800"/>
          </a:p>
          <a:p>
            <a:pPr eaLnBrk="1" hangingPunct="1">
              <a:lnSpc>
                <a:spcPct val="80000"/>
              </a:lnSpc>
            </a:pPr>
            <a:r>
              <a:rPr lang="en-US" altLang="en-US" sz="800"/>
              <a:t>4. I read the semantics bullets and, for each item, I point out the associated syntax and example code.</a:t>
            </a:r>
          </a:p>
          <a:p>
            <a:pPr eaLnBrk="1" hangingPunct="1">
              <a:lnSpc>
                <a:spcPct val="80000"/>
              </a:lnSpc>
            </a:pPr>
            <a:endParaRPr lang="en-US" altLang="en-US" sz="800"/>
          </a:p>
          <a:p>
            <a:pPr eaLnBrk="1" hangingPunct="1">
              <a:lnSpc>
                <a:spcPct val="80000"/>
              </a:lnSpc>
            </a:pPr>
            <a:r>
              <a:rPr lang="en-US" altLang="en-US" sz="800"/>
              <a:t>5. I verbally trace the code:</a:t>
            </a:r>
          </a:p>
          <a:p>
            <a:pPr eaLnBrk="1" hangingPunct="1">
              <a:lnSpc>
                <a:spcPct val="80000"/>
              </a:lnSpc>
            </a:pPr>
            <a:r>
              <a:rPr lang="en-US" altLang="en-US" sz="800"/>
              <a:t>i starts at 10. Is i &gt; 0 ? Yes, so print 10 (because i is 10).</a:t>
            </a:r>
          </a:p>
          <a:p>
            <a:pPr eaLnBrk="1" hangingPunct="1">
              <a:lnSpc>
                <a:spcPct val="80000"/>
              </a:lnSpc>
            </a:pPr>
            <a:r>
              <a:rPr lang="en-US" altLang="en-US" sz="800"/>
              <a:t>Decrement i from 10 to 9.</a:t>
            </a:r>
          </a:p>
          <a:p>
            <a:pPr eaLnBrk="1" hangingPunct="1">
              <a:lnSpc>
                <a:spcPct val="80000"/>
              </a:lnSpc>
            </a:pPr>
            <a:r>
              <a:rPr lang="en-US" altLang="en-US" sz="800"/>
              <a:t>Is i &gt; 0 ? Yes, so print 9.</a:t>
            </a:r>
          </a:p>
          <a:p>
            <a:pPr eaLnBrk="1" hangingPunct="1">
              <a:lnSpc>
                <a:spcPct val="80000"/>
              </a:lnSpc>
            </a:pPr>
            <a:r>
              <a:rPr lang="en-US" altLang="en-US" sz="800"/>
              <a:t>Decrement i from 9 to 8.</a:t>
            </a:r>
          </a:p>
          <a:p>
            <a:pPr eaLnBrk="1" hangingPunct="1">
              <a:lnSpc>
                <a:spcPct val="80000"/>
              </a:lnSpc>
            </a:pPr>
            <a:r>
              <a:rPr lang="en-US" altLang="en-US" sz="800"/>
              <a:t>etc.</a:t>
            </a:r>
          </a:p>
          <a:p>
            <a:pPr eaLnBrk="1" hangingPunct="1">
              <a:lnSpc>
                <a:spcPct val="80000"/>
              </a:lnSpc>
            </a:pPr>
            <a:r>
              <a:rPr lang="en-US" altLang="en-US" sz="800"/>
              <a:t>Thus, you'll print 10 down to 1, and then print “Liftoff” after the loop.</a:t>
            </a:r>
          </a:p>
          <a:p>
            <a:pPr eaLnBrk="1" hangingPunct="1">
              <a:lnSpc>
                <a:spcPct val="80000"/>
              </a:lnSpc>
            </a:pPr>
            <a:endParaRPr lang="en-US" altLang="en-US" sz="800"/>
          </a:p>
          <a:p>
            <a:pPr eaLnBrk="1" hangingPunct="1">
              <a:lnSpc>
                <a:spcPct val="80000"/>
              </a:lnSpc>
            </a:pPr>
            <a:r>
              <a:rPr lang="en-US" altLang="en-US" sz="800"/>
              <a:t>6. Note that as an alternative, we could have implemented this solution using a while loop or a do loop.</a:t>
            </a:r>
          </a:p>
          <a:p>
            <a:pPr eaLnBrk="1" hangingPunct="1">
              <a:lnSpc>
                <a:spcPct val="80000"/>
              </a:lnSpc>
            </a:pPr>
            <a:r>
              <a:rPr lang="en-US" altLang="en-US" sz="800"/>
              <a:t>Why is the for loop preferable?</a:t>
            </a:r>
          </a:p>
          <a:p>
            <a:pPr eaLnBrk="1" hangingPunct="1">
              <a:lnSpc>
                <a:spcPct val="80000"/>
              </a:lnSpc>
            </a:pPr>
            <a:r>
              <a:rPr lang="en-US" altLang="en-US" sz="800"/>
              <a:t>With a while loop or a do loop, we'd need an extra statement to increment a count variable.</a:t>
            </a:r>
          </a:p>
          <a:p>
            <a:pPr eaLnBrk="1" hangingPunct="1">
              <a:lnSpc>
                <a:spcPct val="80000"/>
              </a:lnSpc>
            </a:pPr>
            <a:r>
              <a:rPr lang="en-US" altLang="en-US" sz="800"/>
              <a:t>That would work OK, but using a for loop is more elegant!</a:t>
            </a:r>
          </a:p>
          <a:p>
            <a:pPr eaLnBrk="1" hangingPunct="1">
              <a:lnSpc>
                <a:spcPct val="80000"/>
              </a:lnSpc>
            </a:pPr>
            <a:endParaRPr lang="en-US" altLang="en-US" sz="800"/>
          </a:p>
          <a:p>
            <a:pPr eaLnBrk="1" hangingPunct="1">
              <a:lnSpc>
                <a:spcPct val="80000"/>
              </a:lnSpc>
            </a:pPr>
            <a:r>
              <a:rPr lang="en-US" altLang="en-US" sz="800"/>
              <a:t>7. How would you know to use a for loop for this implementation instead of a while loop or do loop?</a:t>
            </a:r>
          </a:p>
          <a:p>
            <a:pPr eaLnBrk="1" hangingPunct="1">
              <a:lnSpc>
                <a:spcPct val="80000"/>
              </a:lnSpc>
            </a:pPr>
            <a:r>
              <a:rPr lang="en-US" altLang="en-US" sz="800"/>
              <a:t>I reread the previous slide's bullet item:</a:t>
            </a:r>
          </a:p>
          <a:p>
            <a:pPr eaLnBrk="1" hangingPunct="1">
              <a:lnSpc>
                <a:spcPct val="80000"/>
              </a:lnSpc>
            </a:pPr>
            <a:r>
              <a:rPr lang="en-US" altLang="en-US" sz="800"/>
              <a:t>If you know the exact number of loop iterations (before the loop begins), use a for loop.</a:t>
            </a:r>
          </a:p>
          <a:p>
            <a:pPr eaLnBrk="1" hangingPunct="1">
              <a:lnSpc>
                <a:spcPct val="80000"/>
              </a:lnSpc>
            </a:pPr>
            <a:r>
              <a:rPr lang="en-US" altLang="en-US" sz="800"/>
              <a:t>For this example, we knew the exact number of loop iterations in advance – ten!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1993BC10-93FF-4F00-802B-01A18B95309B}"/>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53A2B3A-FABA-48E1-937E-34FFB3902B51}"/>
                </a:ext>
              </a:extLst>
            </p:cNvPr>
            <p:cNvSpPr>
              <a:spLocks noChangeArrowheads="1"/>
            </p:cNvSpPr>
            <p:nvPr/>
          </p:nvSpPr>
          <p:spPr bwMode="hidden">
            <a:xfrm>
              <a:off x="0" y="2112"/>
              <a:ext cx="5759" cy="22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641508D5-7192-45CE-B8DB-19AFD7D5E602}"/>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7B94725C-EB41-4DF2-9765-BD49152E27C5}"/>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a:extLst>
                  <a:ext uri="{FF2B5EF4-FFF2-40B4-BE49-F238E27FC236}">
                    <a16:creationId xmlns:a16="http://schemas.microsoft.com/office/drawing/2014/main" id="{5D1D0674-7A50-4B94-B77D-0CAA687F1D4D}"/>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A55E4E00-DB9E-4077-8476-A2C3F2822B51}"/>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0" name="Line 5">
                  <a:extLst>
                    <a:ext uri="{FF2B5EF4-FFF2-40B4-BE49-F238E27FC236}">
                      <a16:creationId xmlns:a16="http://schemas.microsoft.com/office/drawing/2014/main" id="{D23CB0A8-4BCD-4C21-99FB-40FF9968759A}"/>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
                  <a:extLst>
                    <a:ext uri="{FF2B5EF4-FFF2-40B4-BE49-F238E27FC236}">
                      <a16:creationId xmlns:a16="http://schemas.microsoft.com/office/drawing/2014/main" id="{8C570CD1-2829-47B3-A304-209B74F9CBB0}"/>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7">
                  <a:extLst>
                    <a:ext uri="{FF2B5EF4-FFF2-40B4-BE49-F238E27FC236}">
                      <a16:creationId xmlns:a16="http://schemas.microsoft.com/office/drawing/2014/main" id="{B3BF314D-241F-45E6-8C99-FDB960C69F65}"/>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Freeform 8">
                  <a:extLst>
                    <a:ext uri="{FF2B5EF4-FFF2-40B4-BE49-F238E27FC236}">
                      <a16:creationId xmlns:a16="http://schemas.microsoft.com/office/drawing/2014/main" id="{6706A65B-8151-42AF-AB0E-5C082E987890}"/>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9" name="Oval 10">
                <a:extLst>
                  <a:ext uri="{FF2B5EF4-FFF2-40B4-BE49-F238E27FC236}">
                    <a16:creationId xmlns:a16="http://schemas.microsoft.com/office/drawing/2014/main" id="{30CD1D85-7C41-401F-B0C4-F6E3D4C40BB9}"/>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CE568BE3-6651-4FBE-A4A2-4D5B45A3A4D9}"/>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D1C345C0-E5B2-4F8C-9B22-14F3FA94265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 name="Freeform 12">
                  <a:extLst>
                    <a:ext uri="{FF2B5EF4-FFF2-40B4-BE49-F238E27FC236}">
                      <a16:creationId xmlns:a16="http://schemas.microsoft.com/office/drawing/2014/main" id="{C31A4C6F-78B3-48ED-AD15-55378F558D38}"/>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3" name="Freeform 13">
                  <a:extLst>
                    <a:ext uri="{FF2B5EF4-FFF2-40B4-BE49-F238E27FC236}">
                      <a16:creationId xmlns:a16="http://schemas.microsoft.com/office/drawing/2014/main" id="{B9220D2D-0FF0-4EBA-93AF-CBE9F55AA548}"/>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4" name="Freeform 14">
                  <a:extLst>
                    <a:ext uri="{FF2B5EF4-FFF2-40B4-BE49-F238E27FC236}">
                      <a16:creationId xmlns:a16="http://schemas.microsoft.com/office/drawing/2014/main" id="{3C38FE5D-917D-4EF7-B8C8-8266EDDB90B2}"/>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5" name="Freeform 15">
                  <a:extLst>
                    <a:ext uri="{FF2B5EF4-FFF2-40B4-BE49-F238E27FC236}">
                      <a16:creationId xmlns:a16="http://schemas.microsoft.com/office/drawing/2014/main" id="{7079CA06-875E-40FE-A33E-438940127E9C}"/>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6" name="Freeform 16">
                  <a:extLst>
                    <a:ext uri="{FF2B5EF4-FFF2-40B4-BE49-F238E27FC236}">
                      <a16:creationId xmlns:a16="http://schemas.microsoft.com/office/drawing/2014/main" id="{90E9565A-B09A-4E08-AD94-E8597D4BD65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7" name="Freeform 17">
                  <a:extLst>
                    <a:ext uri="{FF2B5EF4-FFF2-40B4-BE49-F238E27FC236}">
                      <a16:creationId xmlns:a16="http://schemas.microsoft.com/office/drawing/2014/main" id="{758F0BC2-69F2-47D9-87BA-C5EE794295E0}"/>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8" name="Freeform 18">
                  <a:extLst>
                    <a:ext uri="{FF2B5EF4-FFF2-40B4-BE49-F238E27FC236}">
                      <a16:creationId xmlns:a16="http://schemas.microsoft.com/office/drawing/2014/main" id="{33B9A5E4-A772-4142-9AE3-23AC71E11907}"/>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9" name="Freeform 19">
                  <a:extLst>
                    <a:ext uri="{FF2B5EF4-FFF2-40B4-BE49-F238E27FC236}">
                      <a16:creationId xmlns:a16="http://schemas.microsoft.com/office/drawing/2014/main" id="{126485EF-8D1C-48B4-BD72-B1B232CE7456}"/>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0" name="Freeform 20">
                  <a:extLst>
                    <a:ext uri="{FF2B5EF4-FFF2-40B4-BE49-F238E27FC236}">
                      <a16:creationId xmlns:a16="http://schemas.microsoft.com/office/drawing/2014/main" id="{7A6FFF80-BE84-47B9-8135-D26C1AC14824}"/>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 name="Freeform 21">
                  <a:extLst>
                    <a:ext uri="{FF2B5EF4-FFF2-40B4-BE49-F238E27FC236}">
                      <a16:creationId xmlns:a16="http://schemas.microsoft.com/office/drawing/2014/main" id="{453B9F64-C269-42E8-868F-97D0FEF3C505}"/>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2" name="Freeform 22">
                  <a:extLst>
                    <a:ext uri="{FF2B5EF4-FFF2-40B4-BE49-F238E27FC236}">
                      <a16:creationId xmlns:a16="http://schemas.microsoft.com/office/drawing/2014/main" id="{AEE01ED2-E3F5-483D-8E55-5E97F26C7B62}"/>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 name="Freeform 23">
                  <a:extLst>
                    <a:ext uri="{FF2B5EF4-FFF2-40B4-BE49-F238E27FC236}">
                      <a16:creationId xmlns:a16="http://schemas.microsoft.com/office/drawing/2014/main" id="{6B27FEC1-13FE-43C4-9151-8A9F15C89D5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4" name="Freeform 24">
                  <a:extLst>
                    <a:ext uri="{FF2B5EF4-FFF2-40B4-BE49-F238E27FC236}">
                      <a16:creationId xmlns:a16="http://schemas.microsoft.com/office/drawing/2014/main" id="{AED76FFA-A44D-434D-8746-BEE850ECE927}"/>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5" name="Freeform 25">
                  <a:extLst>
                    <a:ext uri="{FF2B5EF4-FFF2-40B4-BE49-F238E27FC236}">
                      <a16:creationId xmlns:a16="http://schemas.microsoft.com/office/drawing/2014/main" id="{E070FF82-D92D-4F10-B216-F21B39C67F28}"/>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6" name="Freeform 26">
                  <a:extLst>
                    <a:ext uri="{FF2B5EF4-FFF2-40B4-BE49-F238E27FC236}">
                      <a16:creationId xmlns:a16="http://schemas.microsoft.com/office/drawing/2014/main" id="{9B49088F-6A6A-48D9-8564-14FEAA738E4E}"/>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7" name="Freeform 27">
                  <a:extLst>
                    <a:ext uri="{FF2B5EF4-FFF2-40B4-BE49-F238E27FC236}">
                      <a16:creationId xmlns:a16="http://schemas.microsoft.com/office/drawing/2014/main" id="{EF76C70A-2443-432F-816D-2A49326ECA1A}"/>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 name="Freeform 28">
                  <a:extLst>
                    <a:ext uri="{FF2B5EF4-FFF2-40B4-BE49-F238E27FC236}">
                      <a16:creationId xmlns:a16="http://schemas.microsoft.com/office/drawing/2014/main" id="{CD8D53F8-F8F8-4213-9D9F-4DC319DCC3B7}"/>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4" name="Rectangle 34">
            <a:extLst>
              <a:ext uri="{FF2B5EF4-FFF2-40B4-BE49-F238E27FC236}">
                <a16:creationId xmlns:a16="http://schemas.microsoft.com/office/drawing/2014/main" id="{46D5CF18-554E-4FEE-9875-0DCCB08F6F01}"/>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159B069D-B788-440B-9341-C0816B002969}"/>
              </a:ext>
            </a:extLst>
          </p:cNvPr>
          <p:cNvSpPr>
            <a:spLocks noGrp="1" noChangeArrowheads="1"/>
          </p:cNvSpPr>
          <p:nvPr>
            <p:ph type="ftr" sz="quarter" idx="11"/>
          </p:nvPr>
        </p:nvSpPr>
        <p:spPr bwMode="auto">
          <a:xfrm>
            <a:off x="3124200" y="64008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Eighth Edition, (c) 2011 Pearson Education, Inc. All rights reserved. 0132130807</a:t>
            </a:r>
          </a:p>
        </p:txBody>
      </p:sp>
      <p:sp>
        <p:nvSpPr>
          <p:cNvPr id="36" name="Rectangle 36">
            <a:extLst>
              <a:ext uri="{FF2B5EF4-FFF2-40B4-BE49-F238E27FC236}">
                <a16:creationId xmlns:a16="http://schemas.microsoft.com/office/drawing/2014/main" id="{D40C87D0-52E3-40D4-BACC-47520CE3F375}"/>
              </a:ext>
            </a:extLst>
          </p:cNvPr>
          <p:cNvSpPr>
            <a:spLocks noGrp="1" noChangeArrowheads="1"/>
          </p:cNvSpPr>
          <p:nvPr>
            <p:ph type="sldNum" sz="quarter" idx="12"/>
          </p:nvPr>
        </p:nvSpPr>
        <p:spPr>
          <a:xfrm>
            <a:off x="6553200" y="6400800"/>
            <a:ext cx="1905000" cy="457200"/>
          </a:xfrm>
        </p:spPr>
        <p:txBody>
          <a:bodyPr/>
          <a:lstStyle>
            <a:lvl1pPr>
              <a:defRPr/>
            </a:lvl1pPr>
          </a:lstStyle>
          <a:p>
            <a:fld id="{9308FB97-FE7F-4831-83DA-545F955EE0CB}" type="slidenum">
              <a:rPr lang="en-US" altLang="en-US"/>
              <a:pPr/>
              <a:t>‹#›</a:t>
            </a:fld>
            <a:endParaRPr lang="en-US" altLang="en-US"/>
          </a:p>
        </p:txBody>
      </p:sp>
    </p:spTree>
    <p:extLst>
      <p:ext uri="{BB962C8B-B14F-4D97-AF65-F5344CB8AC3E}">
        <p14:creationId xmlns:p14="http://schemas.microsoft.com/office/powerpoint/2010/main" val="56873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0DC51CA-271B-4C8E-844D-9F83F8A711C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965A7A2-EACA-44AF-AAC3-9A1126D77EFB}"/>
              </a:ext>
            </a:extLst>
          </p:cNvPr>
          <p:cNvSpPr>
            <a:spLocks noGrp="1" noChangeArrowheads="1"/>
          </p:cNvSpPr>
          <p:nvPr>
            <p:ph type="sldNum" sz="quarter" idx="11"/>
          </p:nvPr>
        </p:nvSpPr>
        <p:spPr>
          <a:ln/>
        </p:spPr>
        <p:txBody>
          <a:bodyPr/>
          <a:lstStyle>
            <a:lvl1pPr>
              <a:defRPr/>
            </a:lvl1pPr>
          </a:lstStyle>
          <a:p>
            <a:fld id="{08B7B483-7040-4285-B8F5-F6CD63CD5C54}" type="slidenum">
              <a:rPr lang="en-US" altLang="en-US"/>
              <a:pPr/>
              <a:t>‹#›</a:t>
            </a:fld>
            <a:endParaRPr lang="en-US" altLang="en-US"/>
          </a:p>
        </p:txBody>
      </p:sp>
    </p:spTree>
    <p:extLst>
      <p:ext uri="{BB962C8B-B14F-4D97-AF65-F5344CB8AC3E}">
        <p14:creationId xmlns:p14="http://schemas.microsoft.com/office/powerpoint/2010/main" val="348833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506A956-9255-4DF7-8C4F-D0C0D32797C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C152FBF-386B-4CC0-82E1-E028E0E0B05B}"/>
              </a:ext>
            </a:extLst>
          </p:cNvPr>
          <p:cNvSpPr>
            <a:spLocks noGrp="1" noChangeArrowheads="1"/>
          </p:cNvSpPr>
          <p:nvPr>
            <p:ph type="sldNum" sz="quarter" idx="11"/>
          </p:nvPr>
        </p:nvSpPr>
        <p:spPr>
          <a:ln/>
        </p:spPr>
        <p:txBody>
          <a:bodyPr/>
          <a:lstStyle>
            <a:lvl1pPr>
              <a:defRPr/>
            </a:lvl1pPr>
          </a:lstStyle>
          <a:p>
            <a:fld id="{ED3399C0-4EF6-43D8-888C-D3658DE3C905}" type="slidenum">
              <a:rPr lang="en-US" altLang="en-US"/>
              <a:pPr/>
              <a:t>‹#›</a:t>
            </a:fld>
            <a:endParaRPr lang="en-US" altLang="en-US"/>
          </a:p>
        </p:txBody>
      </p:sp>
    </p:spTree>
    <p:extLst>
      <p:ext uri="{BB962C8B-B14F-4D97-AF65-F5344CB8AC3E}">
        <p14:creationId xmlns:p14="http://schemas.microsoft.com/office/powerpoint/2010/main" val="259593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7AB6CE-AF69-4F94-9BD4-9AB34CD7495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A591394E-48BD-4EF9-8483-12E2C67F213E}"/>
              </a:ext>
            </a:extLst>
          </p:cNvPr>
          <p:cNvSpPr>
            <a:spLocks noGrp="1" noChangeArrowheads="1"/>
          </p:cNvSpPr>
          <p:nvPr>
            <p:ph type="sldNum" sz="quarter" idx="11"/>
          </p:nvPr>
        </p:nvSpPr>
        <p:spPr>
          <a:ln/>
        </p:spPr>
        <p:txBody>
          <a:bodyPr/>
          <a:lstStyle>
            <a:lvl1pPr>
              <a:defRPr/>
            </a:lvl1pPr>
          </a:lstStyle>
          <a:p>
            <a:fld id="{21FCA7FC-B980-4CB6-BBD4-A88F405D870E}" type="slidenum">
              <a:rPr lang="en-US" altLang="en-US"/>
              <a:pPr/>
              <a:t>‹#›</a:t>
            </a:fld>
            <a:endParaRPr lang="en-US" altLang="en-US"/>
          </a:p>
        </p:txBody>
      </p:sp>
    </p:spTree>
    <p:extLst>
      <p:ext uri="{BB962C8B-B14F-4D97-AF65-F5344CB8AC3E}">
        <p14:creationId xmlns:p14="http://schemas.microsoft.com/office/powerpoint/2010/main" val="229411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a:extLst>
              <a:ext uri="{FF2B5EF4-FFF2-40B4-BE49-F238E27FC236}">
                <a16:creationId xmlns:a16="http://schemas.microsoft.com/office/drawing/2014/main" id="{F4D5DD0E-D8FE-4FCA-90A9-233AB220263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DC3196FB-FF41-474C-82BD-52A36DAAB741}"/>
              </a:ext>
            </a:extLst>
          </p:cNvPr>
          <p:cNvSpPr>
            <a:spLocks noGrp="1" noChangeArrowheads="1"/>
          </p:cNvSpPr>
          <p:nvPr>
            <p:ph type="sldNum" sz="quarter" idx="11"/>
          </p:nvPr>
        </p:nvSpPr>
        <p:spPr>
          <a:ln/>
        </p:spPr>
        <p:txBody>
          <a:bodyPr/>
          <a:lstStyle>
            <a:lvl1pPr>
              <a:defRPr/>
            </a:lvl1pPr>
          </a:lstStyle>
          <a:p>
            <a:fld id="{E524ACC5-02D9-4CEE-B2D7-0F9D60B38F37}" type="slidenum">
              <a:rPr lang="en-US" altLang="en-US"/>
              <a:pPr/>
              <a:t>‹#›</a:t>
            </a:fld>
            <a:endParaRPr lang="en-US" altLang="en-US"/>
          </a:p>
        </p:txBody>
      </p:sp>
    </p:spTree>
    <p:extLst>
      <p:ext uri="{BB962C8B-B14F-4D97-AF65-F5344CB8AC3E}">
        <p14:creationId xmlns:p14="http://schemas.microsoft.com/office/powerpoint/2010/main" val="169632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EA2DAB41-5A55-43A4-822B-74BC8FEE67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E11EC574-E127-4092-83E0-3C32A1644D29}"/>
              </a:ext>
            </a:extLst>
          </p:cNvPr>
          <p:cNvSpPr>
            <a:spLocks noGrp="1" noChangeArrowheads="1"/>
          </p:cNvSpPr>
          <p:nvPr>
            <p:ph type="sldNum" sz="quarter" idx="11"/>
          </p:nvPr>
        </p:nvSpPr>
        <p:spPr>
          <a:ln/>
        </p:spPr>
        <p:txBody>
          <a:bodyPr/>
          <a:lstStyle>
            <a:lvl1pPr>
              <a:defRPr/>
            </a:lvl1pPr>
          </a:lstStyle>
          <a:p>
            <a:fld id="{6CC64127-849B-4102-A1A1-19778CE47D37}" type="slidenum">
              <a:rPr lang="en-US" altLang="en-US"/>
              <a:pPr/>
              <a:t>‹#›</a:t>
            </a:fld>
            <a:endParaRPr lang="en-US" altLang="en-US"/>
          </a:p>
        </p:txBody>
      </p:sp>
    </p:spTree>
    <p:extLst>
      <p:ext uri="{BB962C8B-B14F-4D97-AF65-F5344CB8AC3E}">
        <p14:creationId xmlns:p14="http://schemas.microsoft.com/office/powerpoint/2010/main" val="381581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709CCB8F-3A19-4E4B-8716-4DE555EA1AF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EDF43A0C-3024-4653-B43C-2C81F1AE9CE8}"/>
              </a:ext>
            </a:extLst>
          </p:cNvPr>
          <p:cNvSpPr>
            <a:spLocks noGrp="1" noChangeArrowheads="1"/>
          </p:cNvSpPr>
          <p:nvPr>
            <p:ph type="sldNum" sz="quarter" idx="11"/>
          </p:nvPr>
        </p:nvSpPr>
        <p:spPr>
          <a:ln/>
        </p:spPr>
        <p:txBody>
          <a:bodyPr/>
          <a:lstStyle>
            <a:lvl1pPr>
              <a:defRPr/>
            </a:lvl1pPr>
          </a:lstStyle>
          <a:p>
            <a:fld id="{36156827-06BB-4917-80F8-E95C9C4B69A6}" type="slidenum">
              <a:rPr lang="en-US" altLang="en-US"/>
              <a:pPr/>
              <a:t>‹#›</a:t>
            </a:fld>
            <a:endParaRPr lang="en-US" altLang="en-US"/>
          </a:p>
        </p:txBody>
      </p:sp>
    </p:spTree>
    <p:extLst>
      <p:ext uri="{BB962C8B-B14F-4D97-AF65-F5344CB8AC3E}">
        <p14:creationId xmlns:p14="http://schemas.microsoft.com/office/powerpoint/2010/main" val="125480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3D8C7C27-D977-4369-BAE5-678D3237FAB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27BDDED4-678D-4868-8D4D-03817D09D843}"/>
              </a:ext>
            </a:extLst>
          </p:cNvPr>
          <p:cNvSpPr>
            <a:spLocks noGrp="1" noChangeArrowheads="1"/>
          </p:cNvSpPr>
          <p:nvPr>
            <p:ph type="sldNum" sz="quarter" idx="11"/>
          </p:nvPr>
        </p:nvSpPr>
        <p:spPr>
          <a:ln/>
        </p:spPr>
        <p:txBody>
          <a:bodyPr/>
          <a:lstStyle>
            <a:lvl1pPr>
              <a:defRPr/>
            </a:lvl1pPr>
          </a:lstStyle>
          <a:p>
            <a:fld id="{B105DCFD-5770-466E-B5FA-AD56386580BE}" type="slidenum">
              <a:rPr lang="en-US" altLang="en-US"/>
              <a:pPr/>
              <a:t>‹#›</a:t>
            </a:fld>
            <a:endParaRPr lang="en-US" altLang="en-US"/>
          </a:p>
        </p:txBody>
      </p:sp>
    </p:spTree>
    <p:extLst>
      <p:ext uri="{BB962C8B-B14F-4D97-AF65-F5344CB8AC3E}">
        <p14:creationId xmlns:p14="http://schemas.microsoft.com/office/powerpoint/2010/main" val="388901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B870AB0F-4A35-4456-9672-59C12553A52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27DBD575-D92F-478C-9B2A-F3A0B37D3C4C}"/>
              </a:ext>
            </a:extLst>
          </p:cNvPr>
          <p:cNvSpPr>
            <a:spLocks noGrp="1" noChangeArrowheads="1"/>
          </p:cNvSpPr>
          <p:nvPr>
            <p:ph type="sldNum" sz="quarter" idx="11"/>
          </p:nvPr>
        </p:nvSpPr>
        <p:spPr>
          <a:ln/>
        </p:spPr>
        <p:txBody>
          <a:bodyPr/>
          <a:lstStyle>
            <a:lvl1pPr>
              <a:defRPr/>
            </a:lvl1pPr>
          </a:lstStyle>
          <a:p>
            <a:fld id="{434F1B42-86B4-4301-A4BF-8655FD2510E6}" type="slidenum">
              <a:rPr lang="en-US" altLang="en-US"/>
              <a:pPr/>
              <a:t>‹#›</a:t>
            </a:fld>
            <a:endParaRPr lang="en-US" altLang="en-US"/>
          </a:p>
        </p:txBody>
      </p:sp>
    </p:spTree>
    <p:extLst>
      <p:ext uri="{BB962C8B-B14F-4D97-AF65-F5344CB8AC3E}">
        <p14:creationId xmlns:p14="http://schemas.microsoft.com/office/powerpoint/2010/main" val="326529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AE9F75A8-2AB5-41B6-9A2F-41C1BB25728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C4844F6-F978-4445-BD4B-D72FEC0DB6BA}"/>
              </a:ext>
            </a:extLst>
          </p:cNvPr>
          <p:cNvSpPr>
            <a:spLocks noGrp="1" noChangeArrowheads="1"/>
          </p:cNvSpPr>
          <p:nvPr>
            <p:ph type="sldNum" sz="quarter" idx="11"/>
          </p:nvPr>
        </p:nvSpPr>
        <p:spPr>
          <a:ln/>
        </p:spPr>
        <p:txBody>
          <a:bodyPr/>
          <a:lstStyle>
            <a:lvl1pPr>
              <a:defRPr/>
            </a:lvl1pPr>
          </a:lstStyle>
          <a:p>
            <a:fld id="{176D822F-B557-4819-9D33-2C79A3349A02}" type="slidenum">
              <a:rPr lang="en-US" altLang="en-US"/>
              <a:pPr/>
              <a:t>‹#›</a:t>
            </a:fld>
            <a:endParaRPr lang="en-US" altLang="en-US"/>
          </a:p>
        </p:txBody>
      </p:sp>
    </p:spTree>
    <p:extLst>
      <p:ext uri="{BB962C8B-B14F-4D97-AF65-F5344CB8AC3E}">
        <p14:creationId xmlns:p14="http://schemas.microsoft.com/office/powerpoint/2010/main" val="62111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B2159CCB-84DB-4EFC-B816-347E2010F6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63D4739-0CDB-4C0E-A028-56EC3548C387}"/>
              </a:ext>
            </a:extLst>
          </p:cNvPr>
          <p:cNvSpPr>
            <a:spLocks noGrp="1" noChangeArrowheads="1"/>
          </p:cNvSpPr>
          <p:nvPr>
            <p:ph type="sldNum" sz="quarter" idx="11"/>
          </p:nvPr>
        </p:nvSpPr>
        <p:spPr>
          <a:ln/>
        </p:spPr>
        <p:txBody>
          <a:bodyPr/>
          <a:lstStyle>
            <a:lvl1pPr>
              <a:defRPr/>
            </a:lvl1pPr>
          </a:lstStyle>
          <a:p>
            <a:fld id="{A9DD0405-FECB-48B1-8799-EBFFE191B8BE}" type="slidenum">
              <a:rPr lang="en-US" altLang="en-US"/>
              <a:pPr/>
              <a:t>‹#›</a:t>
            </a:fld>
            <a:endParaRPr lang="en-US" altLang="en-US"/>
          </a:p>
        </p:txBody>
      </p:sp>
    </p:spTree>
    <p:extLst>
      <p:ext uri="{BB962C8B-B14F-4D97-AF65-F5344CB8AC3E}">
        <p14:creationId xmlns:p14="http://schemas.microsoft.com/office/powerpoint/2010/main" val="299438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50F53C74-0A3D-4417-841F-054F56FD85C0}"/>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AF776AD4-1446-401C-AEF4-12921395E5FC}"/>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7C4691B0-0637-4BF6-87DF-CD989C22F725}"/>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E34262EE-3BC6-4935-A3A5-0018AF29B984}"/>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35" name="Line 4">
                <a:extLst>
                  <a:ext uri="{FF2B5EF4-FFF2-40B4-BE49-F238E27FC236}">
                    <a16:creationId xmlns:a16="http://schemas.microsoft.com/office/drawing/2014/main" id="{E42B803F-E362-469F-A157-66BF2EE9D8C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6" name="Line 5">
                <a:extLst>
                  <a:ext uri="{FF2B5EF4-FFF2-40B4-BE49-F238E27FC236}">
                    <a16:creationId xmlns:a16="http://schemas.microsoft.com/office/drawing/2014/main" id="{B3A88240-79ED-478F-9FCE-2A014D35FE2A}"/>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6">
                <a:extLst>
                  <a:ext uri="{FF2B5EF4-FFF2-40B4-BE49-F238E27FC236}">
                    <a16:creationId xmlns:a16="http://schemas.microsoft.com/office/drawing/2014/main" id="{76118C79-4467-4907-B1DA-748B3CCE91E5}"/>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8" name="Freeform 7">
                <a:extLst>
                  <a:ext uri="{FF2B5EF4-FFF2-40B4-BE49-F238E27FC236}">
                    <a16:creationId xmlns:a16="http://schemas.microsoft.com/office/drawing/2014/main" id="{27EAE470-3F8B-4393-A902-5B8AD41C541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39" name="Oval 8">
                <a:extLst>
                  <a:ext uri="{FF2B5EF4-FFF2-40B4-BE49-F238E27FC236}">
                    <a16:creationId xmlns:a16="http://schemas.microsoft.com/office/drawing/2014/main" id="{4E44F41A-EED6-4CCC-8877-5654A2C64C68}"/>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DF306D53-8BFA-4813-89BA-7A05620AB669}"/>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9D7F01D-AD14-46C1-8DDC-EA34F7C3E480}"/>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2" name="Freeform 10">
                  <a:extLst>
                    <a:ext uri="{FF2B5EF4-FFF2-40B4-BE49-F238E27FC236}">
                      <a16:creationId xmlns:a16="http://schemas.microsoft.com/office/drawing/2014/main" id="{FE9B3CA4-EC9B-4E8A-92CB-F3132F2CA705}"/>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3" name="Freeform 11">
                  <a:extLst>
                    <a:ext uri="{FF2B5EF4-FFF2-40B4-BE49-F238E27FC236}">
                      <a16:creationId xmlns:a16="http://schemas.microsoft.com/office/drawing/2014/main" id="{7EBBF27F-5DD1-4E9F-845A-1CADAEC77982}"/>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4" name="Freeform 12">
                  <a:extLst>
                    <a:ext uri="{FF2B5EF4-FFF2-40B4-BE49-F238E27FC236}">
                      <a16:creationId xmlns:a16="http://schemas.microsoft.com/office/drawing/2014/main" id="{59244CA2-7C3D-485F-93F6-1201CBF0FE0B}"/>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5" name="Freeform 13">
                  <a:extLst>
                    <a:ext uri="{FF2B5EF4-FFF2-40B4-BE49-F238E27FC236}">
                      <a16:creationId xmlns:a16="http://schemas.microsoft.com/office/drawing/2014/main" id="{9BF579B3-3971-432A-BCA1-1D94B01E8AAA}"/>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6" name="Freeform 14">
                  <a:extLst>
                    <a:ext uri="{FF2B5EF4-FFF2-40B4-BE49-F238E27FC236}">
                      <a16:creationId xmlns:a16="http://schemas.microsoft.com/office/drawing/2014/main" id="{98FD5E5C-854B-4B7F-8F8F-42E43D89DEED}"/>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7" name="Freeform 15">
                  <a:extLst>
                    <a:ext uri="{FF2B5EF4-FFF2-40B4-BE49-F238E27FC236}">
                      <a16:creationId xmlns:a16="http://schemas.microsoft.com/office/drawing/2014/main" id="{39C16E84-6D08-4244-A2C4-F7BAA259DB3C}"/>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8" name="Freeform 16">
                  <a:extLst>
                    <a:ext uri="{FF2B5EF4-FFF2-40B4-BE49-F238E27FC236}">
                      <a16:creationId xmlns:a16="http://schemas.microsoft.com/office/drawing/2014/main" id="{0F66A4D9-0159-426E-979D-70E4730169F8}"/>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9" name="Freeform 17">
                  <a:extLst>
                    <a:ext uri="{FF2B5EF4-FFF2-40B4-BE49-F238E27FC236}">
                      <a16:creationId xmlns:a16="http://schemas.microsoft.com/office/drawing/2014/main" id="{91310800-AB1F-4D42-93AF-5F7B0D1D8F94}"/>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0" name="Freeform 18">
                  <a:extLst>
                    <a:ext uri="{FF2B5EF4-FFF2-40B4-BE49-F238E27FC236}">
                      <a16:creationId xmlns:a16="http://schemas.microsoft.com/office/drawing/2014/main" id="{404DBADE-63C9-40AE-AB89-66A947332A98}"/>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1" name="Freeform 19">
                  <a:extLst>
                    <a:ext uri="{FF2B5EF4-FFF2-40B4-BE49-F238E27FC236}">
                      <a16:creationId xmlns:a16="http://schemas.microsoft.com/office/drawing/2014/main" id="{E834C70E-4D6E-402C-967B-11E2D57A0AD2}"/>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2" name="Freeform 20">
                  <a:extLst>
                    <a:ext uri="{FF2B5EF4-FFF2-40B4-BE49-F238E27FC236}">
                      <a16:creationId xmlns:a16="http://schemas.microsoft.com/office/drawing/2014/main" id="{61B14F60-D23D-405A-B743-25ADD5E0BFB2}"/>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3" name="Freeform 21">
                  <a:extLst>
                    <a:ext uri="{FF2B5EF4-FFF2-40B4-BE49-F238E27FC236}">
                      <a16:creationId xmlns:a16="http://schemas.microsoft.com/office/drawing/2014/main" id="{D5CB7FBC-9437-4384-A9FE-919A729C7165}"/>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4" name="Freeform 22">
                  <a:extLst>
                    <a:ext uri="{FF2B5EF4-FFF2-40B4-BE49-F238E27FC236}">
                      <a16:creationId xmlns:a16="http://schemas.microsoft.com/office/drawing/2014/main" id="{CED296DF-74C4-45E0-8EA0-9FB2910C50B0}"/>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5" name="Freeform 23">
                  <a:extLst>
                    <a:ext uri="{FF2B5EF4-FFF2-40B4-BE49-F238E27FC236}">
                      <a16:creationId xmlns:a16="http://schemas.microsoft.com/office/drawing/2014/main" id="{26341D29-4C65-4E5C-8EB1-DCB107CFE6A1}"/>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 name="Freeform 24">
                  <a:extLst>
                    <a:ext uri="{FF2B5EF4-FFF2-40B4-BE49-F238E27FC236}">
                      <a16:creationId xmlns:a16="http://schemas.microsoft.com/office/drawing/2014/main" id="{27C7448E-586F-4879-9A75-EB2DE57365DB}"/>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7" name="Freeform 25">
                  <a:extLst>
                    <a:ext uri="{FF2B5EF4-FFF2-40B4-BE49-F238E27FC236}">
                      <a16:creationId xmlns:a16="http://schemas.microsoft.com/office/drawing/2014/main" id="{537912C3-0667-464A-AA55-79E8CA4D801F}"/>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 name="Freeform 26">
                  <a:extLst>
                    <a:ext uri="{FF2B5EF4-FFF2-40B4-BE49-F238E27FC236}">
                      <a16:creationId xmlns:a16="http://schemas.microsoft.com/office/drawing/2014/main" id="{0B6B8B05-0B15-441F-BB04-200BA177F159}"/>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1027" name="Rectangle 30">
            <a:extLst>
              <a:ext uri="{FF2B5EF4-FFF2-40B4-BE49-F238E27FC236}">
                <a16:creationId xmlns:a16="http://schemas.microsoft.com/office/drawing/2014/main" id="{1BFFBA27-E72B-4C38-B640-9FC5AAB5BAB0}"/>
              </a:ext>
            </a:extLst>
          </p:cNvPr>
          <p:cNvSpPr>
            <a:spLocks noGrp="1" noChangeArrowheads="1"/>
          </p:cNvSpPr>
          <p:nvPr>
            <p:ph type="title"/>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D1935F00-D52A-4333-B893-3C51DD5523EA}"/>
              </a:ext>
            </a:extLst>
          </p:cNvPr>
          <p:cNvSpPr>
            <a:spLocks noGrp="1" noChangeArrowheads="1"/>
          </p:cNvSpPr>
          <p:nvPr>
            <p:ph type="body" idx="1"/>
          </p:nvPr>
        </p:nvSpPr>
        <p:spPr bwMode="auto">
          <a:xfrm>
            <a:off x="685800" y="1657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7429ACB9-AF45-4077-9C1E-7E2440BFDB74}"/>
              </a:ext>
            </a:extLst>
          </p:cNvPr>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37357022-34A0-486A-B43D-6C8B55A3265F}"/>
              </a:ext>
            </a:extLst>
          </p:cNvPr>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1C2B5E2F-041D-4DE4-B308-65FB7F4E53BE}" type="slidenum">
              <a:rPr lang="en-US" altLang="en-US"/>
              <a:pPr/>
              <a:t>‹#›</a:t>
            </a:fld>
            <a:endParaRPr lang="en-US" altLang="en-US"/>
          </a:p>
        </p:txBody>
      </p:sp>
      <p:sp>
        <p:nvSpPr>
          <p:cNvPr id="1031" name="Rectangle 35">
            <a:extLst>
              <a:ext uri="{FF2B5EF4-FFF2-40B4-BE49-F238E27FC236}">
                <a16:creationId xmlns:a16="http://schemas.microsoft.com/office/drawing/2014/main" id="{2896F4E5-18EF-4623-8CAF-A1947DD88B26}"/>
              </a:ext>
            </a:extLst>
          </p:cNvPr>
          <p:cNvSpPr>
            <a:spLocks noChangeArrowheads="1"/>
          </p:cNvSpPr>
          <p:nvPr userDrawn="1"/>
        </p:nvSpPr>
        <p:spPr bwMode="auto">
          <a:xfrm>
            <a:off x="1676400" y="6438900"/>
            <a:ext cx="55816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ml/GuessNumber.bat" TargetMode="External"/><Relationship Id="rId2" Type="http://schemas.openxmlformats.org/officeDocument/2006/relationships/hyperlink" Target="html/GuessNumber.html" TargetMode="External"/><Relationship Id="rId1" Type="http://schemas.openxmlformats.org/officeDocument/2006/relationships/slideLayout" Target="../slideLayouts/slideLayout2.xml"/><Relationship Id="rId5" Type="http://schemas.openxmlformats.org/officeDocument/2006/relationships/hyperlink" Target="http://media.pearsoncmg.com/ph/esm/ecs_liang_vnijp_8/LiangCh04-1.html" TargetMode="External"/><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media.pearsoncmg.com/ph/esm/ecs_liang_vnijp_8/LiangCh04-2.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ml/SubtractionQuizLoop.bat" TargetMode="External"/><Relationship Id="rId1" Type="http://schemas.openxmlformats.org/officeDocument/2006/relationships/slideLayout" Target="../slideLayouts/slideLayout2.xml"/><Relationship Id="rId4" Type="http://schemas.openxmlformats.org/officeDocument/2006/relationships/hyperlink" Target="html/SubtractionQuizLoop.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ml/SentinelValue.bat" TargetMode="External"/><Relationship Id="rId2" Type="http://schemas.openxmlformats.org/officeDocument/2006/relationships/hyperlink" Target="html/SentinelValue.html" TargetMode="Externa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ml/MultiplicationTable.bat" TargetMode="External"/><Relationship Id="rId2" Type="http://schemas.openxmlformats.org/officeDocument/2006/relationships/hyperlink" Target="html/MultiplicationTable.html" TargetMode="Externa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1.xml.rels><?xml version="1.0" encoding="UTF-8" standalone="yes"?>
<Relationships xmlns="http://schemas.openxmlformats.org/package/2006/relationships"><Relationship Id="rId3" Type="http://schemas.openxmlformats.org/officeDocument/2006/relationships/hyperlink" Target="html/TestSum.bat" TargetMode="External"/><Relationship Id="rId2" Type="http://schemas.openxmlformats.org/officeDocument/2006/relationships/hyperlink" Target="html/TestSum.html" TargetMode="External"/><Relationship Id="rId1" Type="http://schemas.openxmlformats.org/officeDocument/2006/relationships/slideLayout" Target="../slideLayouts/slideLayout2.xml"/><Relationship Id="rId5" Type="http://schemas.openxmlformats.org/officeDocument/2006/relationships/hyperlink" Target="http://media.pearsoncmg.com/ph/esm/ecs_liang_vnijp_8/LiangCh04-3.html" TargetMode="External"/><Relationship Id="rId4" Type="http://schemas.openxmlformats.org/officeDocument/2006/relationships/image" Target="../media/image6.wmf"/></Relationships>
</file>

<file path=ppt/slides/_rels/slide62.xml.rels><?xml version="1.0" encoding="UTF-8" standalone="yes"?>
<Relationships xmlns="http://schemas.openxmlformats.org/package/2006/relationships"><Relationship Id="rId3" Type="http://schemas.openxmlformats.org/officeDocument/2006/relationships/hyperlink" Target="html/GreatestCommonDivisor.bat" TargetMode="External"/><Relationship Id="rId2" Type="http://schemas.openxmlformats.org/officeDocument/2006/relationships/hyperlink" Target="html/GreatestCommonDivisor.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ml/FutureTuition.bat" TargetMode="External"/><Relationship Id="rId2" Type="http://schemas.openxmlformats.org/officeDocument/2006/relationships/hyperlink" Target="html/FutureTuition.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ml/FutureTuition.bat" TargetMode="External"/><Relationship Id="rId2" Type="http://schemas.openxmlformats.org/officeDocument/2006/relationships/hyperlink" Target="html/FutureTuition.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ml/MonteCarloSimulation.bat" TargetMode="External"/><Relationship Id="rId2" Type="http://schemas.openxmlformats.org/officeDocument/2006/relationships/hyperlink" Target="html/MonteCarloSimulation.html" TargetMode="Externa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67.xml.rels><?xml version="1.0" encoding="UTF-8" standalone="yes"?>
<Relationships xmlns="http://schemas.openxmlformats.org/package/2006/relationships"><Relationship Id="rId3" Type="http://schemas.openxmlformats.org/officeDocument/2006/relationships/hyperlink" Target="http://www.solver.com/simulation/monte-carlo-simulation/" TargetMode="External"/><Relationship Id="rId2" Type="http://schemas.openxmlformats.org/officeDocument/2006/relationships/hyperlink" Target="http://download.oracle.com/javase/1.4.2/docs/api/java/lang/Math.html"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hyperlink" Target="html/TestContinue.html" TargetMode="External"/><Relationship Id="rId2" Type="http://schemas.openxmlformats.org/officeDocument/2006/relationships/hyperlink" Target="html/TestBreak.html" TargetMode="External"/><Relationship Id="rId1" Type="http://schemas.openxmlformats.org/officeDocument/2006/relationships/slideLayout" Target="../slideLayouts/slideLayout2.xml"/><Relationship Id="rId6" Type="http://schemas.openxmlformats.org/officeDocument/2006/relationships/hyperlink" Target="html/TestContinue.bat" TargetMode="External"/><Relationship Id="rId5" Type="http://schemas.openxmlformats.org/officeDocument/2006/relationships/image" Target="../media/image6.wmf"/><Relationship Id="rId4" Type="http://schemas.openxmlformats.org/officeDocument/2006/relationships/hyperlink" Target="html/TestBreak.bat"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ml/GuessNumberUsingBreak.bat" TargetMode="External"/><Relationship Id="rId2" Type="http://schemas.openxmlformats.org/officeDocument/2006/relationships/hyperlink" Target="html/GuessNumberUsingBreak.html" TargetMode="Externa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ml/GuessNumberUsingBreak.bat" TargetMode="External"/><Relationship Id="rId2" Type="http://schemas.openxmlformats.org/officeDocument/2006/relationships/hyperlink" Target="html/GuessNumberUsingBreak.html" TargetMode="Externa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1.xml.rels><?xml version="1.0" encoding="UTF-8" standalone="yes"?>
<Relationships xmlns="http://schemas.openxmlformats.org/package/2006/relationships"><Relationship Id="rId3" Type="http://schemas.openxmlformats.org/officeDocument/2006/relationships/hyperlink" Target="html/PrimeNumber.bat" TargetMode="External"/><Relationship Id="rId2" Type="http://schemas.openxmlformats.org/officeDocument/2006/relationships/hyperlink" Target="html/PrimeNumber.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media.pearsoncmg.com/ph/esm/ecs_liang_vnijp_8/LiangCh04Ex22.html"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hyperlink" Target="html/SentinelValueUsingConfirmationDialog.bat" TargetMode="External"/><Relationship Id="rId2" Type="http://schemas.openxmlformats.org/officeDocument/2006/relationships/hyperlink" Target="html/SentinelValueUsingConfirmationDialo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a:extLst>
              <a:ext uri="{FF2B5EF4-FFF2-40B4-BE49-F238E27FC236}">
                <a16:creationId xmlns:a16="http://schemas.microsoft.com/office/drawing/2014/main" id="{21F23A40-60DA-4FB5-88AF-A2FA4EF4C63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Liang, Introduction to Java Programming, Eighth Edition, (c) 2011 Pearson Education, Inc. All rights reserved. 0132130807</a:t>
            </a:r>
          </a:p>
        </p:txBody>
      </p:sp>
      <p:sp>
        <p:nvSpPr>
          <p:cNvPr id="3075" name="Rectangle 36">
            <a:extLst>
              <a:ext uri="{FF2B5EF4-FFF2-40B4-BE49-F238E27FC236}">
                <a16:creationId xmlns:a16="http://schemas.microsoft.com/office/drawing/2014/main" id="{5293F01C-20AA-46EF-936E-96E95D0D9F1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A39885-D23D-4E9F-93B6-AC55B7BD71F1}" type="slidenum">
              <a:rPr lang="en-US" altLang="en-US" sz="1400"/>
              <a:pPr>
                <a:spcBef>
                  <a:spcPct val="0"/>
                </a:spcBef>
                <a:buClrTx/>
                <a:buSzTx/>
                <a:buFontTx/>
                <a:buNone/>
              </a:pPr>
              <a:t>1</a:t>
            </a:fld>
            <a:endParaRPr lang="en-US" altLang="en-US" sz="1400"/>
          </a:p>
        </p:txBody>
      </p:sp>
      <p:sp>
        <p:nvSpPr>
          <p:cNvPr id="3076" name="Rectangle 1026">
            <a:extLst>
              <a:ext uri="{FF2B5EF4-FFF2-40B4-BE49-F238E27FC236}">
                <a16:creationId xmlns:a16="http://schemas.microsoft.com/office/drawing/2014/main" id="{6268E7DA-FCD2-43B1-9BB9-DA174FB8A23C}"/>
              </a:ext>
            </a:extLst>
          </p:cNvPr>
          <p:cNvSpPr>
            <a:spLocks noGrp="1" noChangeArrowheads="1"/>
          </p:cNvSpPr>
          <p:nvPr>
            <p:ph type="ctrTitle"/>
          </p:nvPr>
        </p:nvSpPr>
        <p:spPr>
          <a:xfrm>
            <a:off x="381000" y="3390900"/>
            <a:ext cx="8334375" cy="1152525"/>
          </a:xfrm>
        </p:spPr>
        <p:txBody>
          <a:bodyPr/>
          <a:lstStyle/>
          <a:p>
            <a:r>
              <a:rPr lang="en-US" altLang="en-US" sz="4000"/>
              <a:t>Chapter 5 </a:t>
            </a:r>
            <a:br>
              <a:rPr lang="en-US" altLang="en-US" sz="4000"/>
            </a:br>
            <a:r>
              <a:rPr lang="en-US" altLang="en-US" sz="4000"/>
              <a:t>Loops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35AEB4F8-5B7E-4752-A808-9612365CDB8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EA4E12-B7B3-48F7-BB73-34AF7BAD7182}" type="slidenum">
              <a:rPr lang="en-US" altLang="en-US" sz="1400"/>
              <a:pPr>
                <a:spcBef>
                  <a:spcPct val="0"/>
                </a:spcBef>
                <a:buClrTx/>
                <a:buSzTx/>
                <a:buFontTx/>
                <a:buNone/>
              </a:pPr>
              <a:t>10</a:t>
            </a:fld>
            <a:endParaRPr lang="en-US" altLang="en-US" sz="1400"/>
          </a:p>
        </p:txBody>
      </p:sp>
      <p:sp>
        <p:nvSpPr>
          <p:cNvPr id="16387" name="Rectangle 6">
            <a:extLst>
              <a:ext uri="{FF2B5EF4-FFF2-40B4-BE49-F238E27FC236}">
                <a16:creationId xmlns:a16="http://schemas.microsoft.com/office/drawing/2014/main" id="{4D9CED34-1DCC-4373-9066-027EAA83F6D7}"/>
              </a:ext>
            </a:extLst>
          </p:cNvPr>
          <p:cNvSpPr>
            <a:spLocks noChangeArrowheads="1"/>
          </p:cNvSpPr>
          <p:nvPr/>
        </p:nvSpPr>
        <p:spPr bwMode="auto">
          <a:xfrm>
            <a:off x="342900" y="190500"/>
            <a:ext cx="8534400"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Here key point of the </a:t>
            </a:r>
            <a:r>
              <a:rPr lang="en-US" altLang="en-US" b="1" i="1"/>
              <a:t>while</a:t>
            </a:r>
            <a:r>
              <a:rPr lang="en-US" altLang="en-US" b="1"/>
              <a:t> loop </a:t>
            </a:r>
            <a:r>
              <a:rPr lang="en-US" altLang="en-US" sz="2400"/>
              <a:t>is that the loop might not ever run. When the expression is tested and the result is false, the loop body will be skipped and the first statement after the while loop will be executed.  </a:t>
            </a:r>
            <a:r>
              <a:rPr lang="en-US" altLang="en-US" sz="2400" b="1" u="sng">
                <a:solidFill>
                  <a:srgbClr val="92D050"/>
                </a:solidFill>
              </a:rPr>
              <a:t>Syntax</a:t>
            </a:r>
          </a:p>
          <a:p>
            <a:pPr>
              <a:spcBef>
                <a:spcPct val="0"/>
              </a:spcBef>
              <a:buClrTx/>
              <a:buSzTx/>
              <a:buFontTx/>
              <a:buNone/>
            </a:pPr>
            <a:r>
              <a:rPr lang="en-US" altLang="en-US" sz="2400"/>
              <a:t>  </a:t>
            </a:r>
            <a:r>
              <a:rPr lang="en-US" altLang="en-US" sz="2400">
                <a:latin typeface="Courier New" panose="02070309020205020404" pitchFamily="49" charset="0"/>
                <a:cs typeface="Courier New" panose="02070309020205020404" pitchFamily="49" charset="0"/>
              </a:rPr>
              <a:t>while(Boolean_expression) </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 </a:t>
            </a:r>
            <a:r>
              <a:rPr lang="en-US" altLang="en-US" sz="2400">
                <a:solidFill>
                  <a:srgbClr val="FFC000"/>
                </a:solidFill>
                <a:latin typeface="Courier New" panose="02070309020205020404" pitchFamily="49" charset="0"/>
                <a:cs typeface="Courier New" panose="02070309020205020404" pitchFamily="49" charset="0"/>
              </a:rPr>
              <a:t>//Statements </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a:t>
            </a:r>
          </a:p>
          <a:p>
            <a:pPr>
              <a:spcBef>
                <a:spcPct val="0"/>
              </a:spcBef>
              <a:buClrTx/>
              <a:buSzTx/>
              <a:buFontTx/>
              <a:buNone/>
            </a:pPr>
            <a:r>
              <a:rPr lang="en-US" altLang="en-US" sz="2000" b="1" u="sng">
                <a:solidFill>
                  <a:srgbClr val="92D050"/>
                </a:solidFill>
              </a:rPr>
              <a:t>Example:</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public class Test1 { </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public static void main(String args[]){ </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   int x= 10; </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while</a:t>
            </a:r>
            <a:r>
              <a:rPr lang="en-US" altLang="en-US" sz="2200">
                <a:latin typeface="Courier New" panose="02070309020205020404" pitchFamily="49" charset="0"/>
                <a:cs typeface="Courier New" panose="02070309020205020404" pitchFamily="49" charset="0"/>
              </a:rPr>
              <a:t>( x &lt; 20 )</a:t>
            </a:r>
            <a:r>
              <a:rPr lang="en-US" altLang="en-US" sz="2200" b="1">
                <a:latin typeface="Courier New" panose="02070309020205020404" pitchFamily="49" charset="0"/>
                <a:cs typeface="Courier New" panose="02070309020205020404" pitchFamily="49" charset="0"/>
              </a:rPr>
              <a:t>{ </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     System.out.print("value of x :" + x);  </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     x++; </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     System.out.print("\n"); </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a:t>
            </a:r>
            <a:r>
              <a:rPr lang="en-US" altLang="en-US" sz="2200">
                <a:latin typeface="Courier New" panose="02070309020205020404" pitchFamily="49" charset="0"/>
                <a:cs typeface="Courier New" panose="02070309020205020404" pitchFamily="49" charset="0"/>
              </a:rPr>
              <a:t> </a:t>
            </a:r>
            <a:r>
              <a:rPr lang="en-US" altLang="en-US" sz="2200">
                <a:solidFill>
                  <a:srgbClr val="FFC000"/>
                </a:solidFill>
                <a:latin typeface="Courier New" panose="02070309020205020404" pitchFamily="49" charset="0"/>
                <a:cs typeface="Courier New" panose="02070309020205020404" pitchFamily="49" charset="0"/>
              </a:rPr>
              <a:t>//end of while</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    } </a:t>
            </a:r>
            <a:r>
              <a:rPr lang="en-US" altLang="en-US" sz="2200">
                <a:solidFill>
                  <a:srgbClr val="FFC000"/>
                </a:solidFill>
                <a:latin typeface="Courier New" panose="02070309020205020404" pitchFamily="49" charset="0"/>
                <a:cs typeface="Courier New" panose="02070309020205020404" pitchFamily="49" charset="0"/>
              </a:rPr>
              <a:t>// end of main </a:t>
            </a:r>
          </a:p>
          <a:p>
            <a:pPr>
              <a:spcBef>
                <a:spcPct val="0"/>
              </a:spcBef>
              <a:buClrTx/>
              <a:buSzTx/>
              <a:buFontTx/>
              <a:buNone/>
            </a:pPr>
            <a:r>
              <a:rPr lang="en-US" altLang="en-US" sz="2200">
                <a:latin typeface="Courier New" panose="02070309020205020404" pitchFamily="49" charset="0"/>
                <a:cs typeface="Courier New" panose="02070309020205020404" pitchFamily="49" charset="0"/>
              </a:rPr>
              <a:t> } </a:t>
            </a:r>
            <a:r>
              <a:rPr lang="en-US" altLang="en-US" sz="2200">
                <a:solidFill>
                  <a:srgbClr val="FFC000"/>
                </a:solidFill>
                <a:latin typeface="Courier New" panose="02070309020205020404" pitchFamily="49" charset="0"/>
                <a:cs typeface="Courier New" panose="02070309020205020404" pitchFamily="49" charset="0"/>
              </a:rPr>
              <a:t>//end of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8A68A68-2DF3-4E77-A5EC-2B5F3DFA2197}"/>
              </a:ext>
            </a:extLst>
          </p:cNvPr>
          <p:cNvSpPr>
            <a:spLocks noGrp="1" noChangeArrowheads="1"/>
          </p:cNvSpPr>
          <p:nvPr>
            <p:ph type="title" idx="4294967295"/>
          </p:nvPr>
        </p:nvSpPr>
        <p:spPr>
          <a:xfrm>
            <a:off x="1028700" y="0"/>
            <a:ext cx="7078663" cy="754063"/>
          </a:xfrm>
        </p:spPr>
        <p:txBody>
          <a:bodyPr/>
          <a:lstStyle/>
          <a:p>
            <a:pPr eaLnBrk="1" hangingPunct="1"/>
            <a:r>
              <a:rPr lang="en-US" altLang="en-US">
                <a:latin typeface="Courier New" panose="02070309020205020404" pitchFamily="49" charset="0"/>
              </a:rPr>
              <a:t>while</a:t>
            </a:r>
            <a:r>
              <a:rPr lang="en-US" altLang="en-US"/>
              <a:t> Loop</a:t>
            </a:r>
          </a:p>
        </p:txBody>
      </p:sp>
      <p:sp>
        <p:nvSpPr>
          <p:cNvPr id="17411" name="Rectangle 3">
            <a:extLst>
              <a:ext uri="{FF2B5EF4-FFF2-40B4-BE49-F238E27FC236}">
                <a16:creationId xmlns:a16="http://schemas.microsoft.com/office/drawing/2014/main" id="{266A0485-70CC-425B-8E12-C28B37B0B28F}"/>
              </a:ext>
            </a:extLst>
          </p:cNvPr>
          <p:cNvSpPr>
            <a:spLocks noGrp="1" noChangeArrowheads="1"/>
          </p:cNvSpPr>
          <p:nvPr>
            <p:ph type="body" sz="half" idx="4294967295"/>
          </p:nvPr>
        </p:nvSpPr>
        <p:spPr>
          <a:xfrm>
            <a:off x="266700" y="762000"/>
            <a:ext cx="8648700" cy="5676900"/>
          </a:xfrm>
          <a:noFill/>
        </p:spPr>
        <p:txBody>
          <a:bodyPr/>
          <a:lstStyle/>
          <a:p>
            <a:pPr eaLnBrk="1" hangingPunct="1"/>
            <a:r>
              <a:rPr lang="en-US" altLang="en-US"/>
              <a:t>Write a </a:t>
            </a:r>
            <a:r>
              <a:rPr lang="en-US" altLang="en-US">
                <a:latin typeface="Courier New" panose="02070309020205020404" pitchFamily="49" charset="0"/>
              </a:rPr>
              <a:t>main</a:t>
            </a:r>
            <a:r>
              <a:rPr lang="en-US" altLang="en-US"/>
              <a:t> method that finds the sum of user-entered integers where -99999 is a sentinel value.</a:t>
            </a:r>
          </a:p>
          <a:p>
            <a:pPr lvl="1" eaLnBrk="1" hangingPunct="1">
              <a:spcBef>
                <a:spcPct val="50000"/>
              </a:spcBef>
              <a:buFont typeface="Wingdings" panose="05000000000000000000" pitchFamily="2" charset="2"/>
              <a:buNone/>
            </a:pPr>
            <a:r>
              <a:rPr lang="en-US" altLang="en-US" sz="1600">
                <a:latin typeface="Courier New" panose="02070309020205020404" pitchFamily="49" charset="0"/>
              </a:rPr>
              <a:t>public static void main(String[] args)</a:t>
            </a:r>
          </a:p>
          <a:p>
            <a:pPr lvl="1" eaLnBrk="1" hangingPunct="1">
              <a:buFont typeface="Wingdings" panose="05000000000000000000" pitchFamily="2" charset="2"/>
              <a:buNone/>
            </a:pPr>
            <a:r>
              <a:rPr lang="en-US" altLang="en-US" sz="1600">
                <a:latin typeface="Courier New" panose="02070309020205020404" pitchFamily="49" charset="0"/>
              </a:rPr>
              <a:t>{</a:t>
            </a:r>
          </a:p>
          <a:p>
            <a:pPr lvl="1" eaLnBrk="1" hangingPunct="1">
              <a:buFont typeface="Wingdings" panose="05000000000000000000" pitchFamily="2" charset="2"/>
              <a:buNone/>
            </a:pPr>
            <a:r>
              <a:rPr lang="en-US" altLang="en-US" sz="1600">
                <a:latin typeface="Courier New" panose="02070309020205020404" pitchFamily="49" charset="0"/>
              </a:rPr>
              <a:t>  Scanner stdIn = new Scanner(System.in);</a:t>
            </a:r>
          </a:p>
          <a:p>
            <a:pPr lvl="1" eaLnBrk="1" hangingPunct="1">
              <a:buFont typeface="Wingdings" panose="05000000000000000000" pitchFamily="2" charset="2"/>
              <a:buNone/>
            </a:pPr>
            <a:r>
              <a:rPr lang="en-US" altLang="en-US" sz="1600">
                <a:latin typeface="Courier New" panose="02070309020205020404" pitchFamily="49" charset="0"/>
              </a:rPr>
              <a:t>  int sum = 0;       </a:t>
            </a:r>
            <a:r>
              <a:rPr lang="en-US" altLang="en-US" sz="1600">
                <a:solidFill>
                  <a:srgbClr val="FFC000"/>
                </a:solidFill>
                <a:latin typeface="Courier New" panose="02070309020205020404" pitchFamily="49" charset="0"/>
              </a:rPr>
              <a:t>// sum of user-entered values</a:t>
            </a:r>
          </a:p>
          <a:p>
            <a:pPr lvl="1" eaLnBrk="1" hangingPunct="1">
              <a:buFont typeface="Wingdings" panose="05000000000000000000" pitchFamily="2" charset="2"/>
              <a:buNone/>
            </a:pPr>
            <a:r>
              <a:rPr lang="en-US" altLang="en-US" sz="1600">
                <a:latin typeface="Courier New" panose="02070309020205020404" pitchFamily="49" charset="0"/>
              </a:rPr>
              <a:t>  int x;             </a:t>
            </a:r>
            <a:r>
              <a:rPr lang="en-US" altLang="en-US" sz="1600">
                <a:solidFill>
                  <a:srgbClr val="FFC000"/>
                </a:solidFill>
                <a:latin typeface="Courier New" panose="02070309020205020404" pitchFamily="49" charset="0"/>
              </a:rPr>
              <a:t>// a user-entered value</a:t>
            </a:r>
          </a:p>
          <a:p>
            <a:pPr lvl="1" eaLnBrk="1" hangingPunct="1">
              <a:buFont typeface="Wingdings" panose="05000000000000000000" pitchFamily="2" charset="2"/>
              <a:buNone/>
            </a:pPr>
            <a:r>
              <a:rPr lang="en-US" altLang="en-US" sz="1600">
                <a:latin typeface="Courier New" panose="02070309020205020404" pitchFamily="49" charset="0"/>
              </a:rPr>
              <a:t>  System.out.print("Enter an integer (-99999 to quit): ");</a:t>
            </a:r>
          </a:p>
          <a:p>
            <a:pPr lvl="1" eaLnBrk="1" hangingPunct="1">
              <a:buFont typeface="Wingdings" panose="05000000000000000000" pitchFamily="2" charset="2"/>
              <a:buNone/>
            </a:pPr>
            <a:r>
              <a:rPr lang="en-US" altLang="en-US" sz="1600">
                <a:latin typeface="Courier New" panose="02070309020205020404" pitchFamily="49" charset="0"/>
              </a:rPr>
              <a:t>  x = stdIn.nextInt();</a:t>
            </a:r>
          </a:p>
          <a:p>
            <a:pPr lvl="1" eaLnBrk="1" hangingPunct="1">
              <a:buFont typeface="Wingdings" panose="05000000000000000000" pitchFamily="2" charset="2"/>
              <a:buNone/>
            </a:pPr>
            <a:r>
              <a:rPr lang="en-US" altLang="en-US" sz="1600">
                <a:latin typeface="Courier New" panose="02070309020205020404" pitchFamily="49" charset="0"/>
              </a:rPr>
              <a:t>  while (x != -99999)</a:t>
            </a:r>
          </a:p>
          <a:p>
            <a:pPr lvl="1" eaLnBrk="1" hangingPunct="1">
              <a:buFont typeface="Wingdings" panose="05000000000000000000" pitchFamily="2" charset="2"/>
              <a:buNone/>
            </a:pPr>
            <a:r>
              <a:rPr lang="en-US" altLang="en-US" sz="1600">
                <a:latin typeface="Courier New" panose="02070309020205020404" pitchFamily="49" charset="0"/>
              </a:rPr>
              <a:t>  {</a:t>
            </a:r>
          </a:p>
          <a:p>
            <a:pPr lvl="1" eaLnBrk="1" hangingPunct="1">
              <a:buFont typeface="Wingdings" panose="05000000000000000000" pitchFamily="2" charset="2"/>
              <a:buNone/>
            </a:pPr>
            <a:r>
              <a:rPr lang="en-US" altLang="en-US" sz="1600">
                <a:latin typeface="Courier New" panose="02070309020205020404" pitchFamily="49" charset="0"/>
              </a:rPr>
              <a:t>    sum = sum + x;</a:t>
            </a:r>
          </a:p>
          <a:p>
            <a:pPr lvl="1" eaLnBrk="1" hangingPunct="1">
              <a:buFont typeface="Wingdings" panose="05000000000000000000" pitchFamily="2" charset="2"/>
              <a:buNone/>
            </a:pPr>
            <a:r>
              <a:rPr lang="en-US" altLang="en-US" sz="1600">
                <a:latin typeface="Courier New" panose="02070309020205020404" pitchFamily="49" charset="0"/>
              </a:rPr>
              <a:t>    System.out.print("Enter an integer (-99999 to quit): ");</a:t>
            </a:r>
          </a:p>
          <a:p>
            <a:pPr lvl="1" eaLnBrk="1" hangingPunct="1">
              <a:buFont typeface="Wingdings" panose="05000000000000000000" pitchFamily="2" charset="2"/>
              <a:buNone/>
            </a:pPr>
            <a:r>
              <a:rPr lang="en-US" altLang="en-US" sz="1600">
                <a:latin typeface="Courier New" panose="02070309020205020404" pitchFamily="49" charset="0"/>
              </a:rPr>
              <a:t>    x = stdIn.nextInt();</a:t>
            </a:r>
          </a:p>
          <a:p>
            <a:pPr lvl="1" eaLnBrk="1" hangingPunct="1">
              <a:buFont typeface="Wingdings" panose="05000000000000000000" pitchFamily="2" charset="2"/>
              <a:buNone/>
            </a:pPr>
            <a:r>
              <a:rPr lang="en-US" altLang="en-US" sz="1600">
                <a:latin typeface="Courier New" panose="02070309020205020404" pitchFamily="49" charset="0"/>
              </a:rPr>
              <a:t>  }  </a:t>
            </a:r>
            <a:r>
              <a:rPr lang="en-US" altLang="en-US" sz="1600">
                <a:solidFill>
                  <a:srgbClr val="FFC000"/>
                </a:solidFill>
                <a:latin typeface="Courier New" panose="02070309020205020404" pitchFamily="49" charset="0"/>
              </a:rPr>
              <a:t>// end of while</a:t>
            </a:r>
          </a:p>
          <a:p>
            <a:pPr lvl="1" eaLnBrk="1" hangingPunct="1">
              <a:buFont typeface="Wingdings" panose="05000000000000000000" pitchFamily="2" charset="2"/>
              <a:buNone/>
            </a:pPr>
            <a:r>
              <a:rPr lang="en-US" altLang="en-US" sz="1600">
                <a:latin typeface="Courier New" panose="02070309020205020404" pitchFamily="49" charset="0"/>
              </a:rPr>
              <a:t>  System.out.println("The sum is " + sum);</a:t>
            </a:r>
          </a:p>
          <a:p>
            <a:pPr lvl="1" eaLnBrk="1" hangingPunct="1">
              <a:buFont typeface="Wingdings" panose="05000000000000000000" pitchFamily="2" charset="2"/>
              <a:buNone/>
            </a:pPr>
            <a:r>
              <a:rPr lang="en-US" altLang="en-US" sz="1600">
                <a:latin typeface="Courier New" panose="02070309020205020404" pitchFamily="49" charset="0"/>
              </a:rPr>
              <a:t>} </a:t>
            </a:r>
            <a:r>
              <a:rPr lang="en-US" altLang="en-US" sz="1600">
                <a:solidFill>
                  <a:srgbClr val="FFC000"/>
                </a:solidFill>
                <a:latin typeface="Courier New" panose="02070309020205020404" pitchFamily="49" charset="0"/>
              </a:rPr>
              <a:t>// end main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D051F496-F8A5-495F-B13B-4F72CC6FDE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8006CD-3A81-411F-BB3A-C57D11C3F55A}" type="slidenum">
              <a:rPr lang="en-US" altLang="en-US" sz="1400"/>
              <a:pPr>
                <a:spcBef>
                  <a:spcPct val="0"/>
                </a:spcBef>
                <a:buClrTx/>
                <a:buSzTx/>
                <a:buFontTx/>
                <a:buNone/>
              </a:pPr>
              <a:t>12</a:t>
            </a:fld>
            <a:endParaRPr lang="en-US" altLang="en-US" sz="1400"/>
          </a:p>
        </p:txBody>
      </p:sp>
      <p:sp>
        <p:nvSpPr>
          <p:cNvPr id="19459" name="Rectangle 2">
            <a:extLst>
              <a:ext uri="{FF2B5EF4-FFF2-40B4-BE49-F238E27FC236}">
                <a16:creationId xmlns:a16="http://schemas.microsoft.com/office/drawing/2014/main" id="{37E733C5-F39E-4963-B226-9526737458CE}"/>
              </a:ext>
            </a:extLst>
          </p:cNvPr>
          <p:cNvSpPr>
            <a:spLocks noChangeArrowheads="1"/>
          </p:cNvSpPr>
          <p:nvPr/>
        </p:nvSpPr>
        <p:spPr bwMode="auto">
          <a:xfrm>
            <a:off x="304800" y="304800"/>
            <a:ext cx="82677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import java.util.Scanner; </a:t>
            </a:r>
            <a:br>
              <a:rPr lang="en-US" altLang="en-US" sz="1600"/>
            </a:br>
            <a:r>
              <a:rPr lang="en-US" altLang="en-US" sz="1600"/>
              <a:t>public class SentinelValue {</a:t>
            </a:r>
            <a:br>
              <a:rPr lang="en-US" altLang="en-US" sz="1600"/>
            </a:br>
            <a:r>
              <a:rPr lang="en-US" altLang="en-US" sz="1600">
                <a:solidFill>
                  <a:srgbClr val="FFC000"/>
                </a:solidFill>
              </a:rPr>
              <a:t>  /** Main method */</a:t>
            </a:r>
            <a:br>
              <a:rPr lang="en-US" altLang="en-US" sz="1600"/>
            </a:br>
            <a:r>
              <a:rPr lang="en-US" altLang="en-US" sz="1600"/>
              <a:t>  public static void main(String[] args) {</a:t>
            </a:r>
            <a:br>
              <a:rPr lang="en-US" altLang="en-US" sz="1600"/>
            </a:br>
            <a:r>
              <a:rPr lang="en-US" altLang="en-US" sz="1600">
                <a:solidFill>
                  <a:srgbClr val="FFC000"/>
                </a:solidFill>
              </a:rPr>
              <a:t>    // Create a Scanner</a:t>
            </a:r>
            <a:br>
              <a:rPr lang="en-US" altLang="en-US" sz="1600"/>
            </a:br>
            <a:r>
              <a:rPr lang="en-US" altLang="en-US" sz="1600"/>
              <a:t>    Scanner input = new Scanner(System.in);</a:t>
            </a:r>
            <a:br>
              <a:rPr lang="en-US" altLang="en-US" sz="1600"/>
            </a:br>
            <a:r>
              <a:rPr lang="en-US" altLang="en-US" sz="1600"/>
              <a:t>    </a:t>
            </a:r>
            <a:r>
              <a:rPr lang="en-US" altLang="en-US" sz="1600">
                <a:solidFill>
                  <a:srgbClr val="FFC000"/>
                </a:solidFill>
              </a:rPr>
              <a:t>// Read an initial data</a:t>
            </a:r>
            <a:br>
              <a:rPr lang="en-US" altLang="en-US" sz="1600"/>
            </a:br>
            <a:r>
              <a:rPr lang="en-US" altLang="en-US" sz="1600"/>
              <a:t>    System.out.print(</a:t>
            </a:r>
            <a:br>
              <a:rPr lang="en-US" altLang="en-US" sz="1600"/>
            </a:br>
            <a:r>
              <a:rPr lang="en-US" altLang="en-US" sz="1600"/>
              <a:t>      "Enter an int value (the program exits if the input is 0): ");</a:t>
            </a:r>
            <a:br>
              <a:rPr lang="en-US" altLang="en-US" sz="1600"/>
            </a:br>
            <a:r>
              <a:rPr lang="en-US" altLang="en-US" sz="1600"/>
              <a:t>    int data = input.nextInt();</a:t>
            </a:r>
            <a:br>
              <a:rPr lang="en-US" altLang="en-US" sz="1600"/>
            </a:br>
            <a:br>
              <a:rPr lang="en-US" altLang="en-US" sz="1600"/>
            </a:br>
            <a:r>
              <a:rPr lang="en-US" altLang="en-US" sz="1600"/>
              <a:t>    </a:t>
            </a:r>
            <a:r>
              <a:rPr lang="en-US" altLang="en-US" sz="1600">
                <a:solidFill>
                  <a:srgbClr val="FFC000"/>
                </a:solidFill>
              </a:rPr>
              <a:t>// Keep reading data until the input is 0</a:t>
            </a:r>
            <a:br>
              <a:rPr lang="en-US" altLang="en-US" sz="1600"/>
            </a:br>
            <a:r>
              <a:rPr lang="en-US" altLang="en-US" sz="1600"/>
              <a:t>    int sum = 0;</a:t>
            </a:r>
            <a:br>
              <a:rPr lang="en-US" altLang="en-US" sz="1600"/>
            </a:br>
            <a:r>
              <a:rPr lang="en-US" altLang="en-US" sz="1600"/>
              <a:t>    while (data != 0) {</a:t>
            </a:r>
            <a:br>
              <a:rPr lang="en-US" altLang="en-US" sz="1600"/>
            </a:br>
            <a:r>
              <a:rPr lang="en-US" altLang="en-US" sz="1600"/>
              <a:t>     sum += data;</a:t>
            </a:r>
            <a:br>
              <a:rPr lang="en-US" altLang="en-US" sz="1600"/>
            </a:br>
            <a:br>
              <a:rPr lang="en-US" altLang="en-US" sz="1600"/>
            </a:br>
            <a:r>
              <a:rPr lang="en-US" altLang="en-US" sz="1600"/>
              <a:t>      </a:t>
            </a:r>
            <a:r>
              <a:rPr lang="en-US" altLang="en-US" sz="1600">
                <a:solidFill>
                  <a:srgbClr val="FFC000"/>
                </a:solidFill>
              </a:rPr>
              <a:t>// Read the next data</a:t>
            </a:r>
            <a:br>
              <a:rPr lang="en-US" altLang="en-US" sz="1600"/>
            </a:br>
            <a:r>
              <a:rPr lang="en-US" altLang="en-US" sz="1600"/>
              <a:t>      System.out.print(</a:t>
            </a:r>
            <a:br>
              <a:rPr lang="en-US" altLang="en-US" sz="1600"/>
            </a:br>
            <a:r>
              <a:rPr lang="en-US" altLang="en-US" sz="1600"/>
              <a:t>        "Enter an int value (the program exits if the input is 0): ");</a:t>
            </a:r>
            <a:br>
              <a:rPr lang="en-US" altLang="en-US" sz="1600"/>
            </a:br>
            <a:r>
              <a:rPr lang="en-US" altLang="en-US" sz="1600"/>
              <a:t>      data = input.nextInt();</a:t>
            </a:r>
            <a:br>
              <a:rPr lang="en-US" altLang="en-US" sz="1600"/>
            </a:br>
            <a:r>
              <a:rPr lang="en-US" altLang="en-US" sz="1600"/>
              <a:t>    }  </a:t>
            </a:r>
            <a:r>
              <a:rPr lang="en-US" altLang="en-US" sz="1600">
                <a:solidFill>
                  <a:srgbClr val="FFC000"/>
                </a:solidFill>
              </a:rPr>
              <a:t>//end of while</a:t>
            </a:r>
            <a:br>
              <a:rPr lang="en-US" altLang="en-US" sz="1600"/>
            </a:br>
            <a:r>
              <a:rPr lang="en-US" altLang="en-US" sz="1600"/>
              <a:t>    System.out.println("The sum is " + sum);</a:t>
            </a:r>
            <a:br>
              <a:rPr lang="en-US" altLang="en-US" sz="1600"/>
            </a:br>
            <a:r>
              <a:rPr lang="en-US" altLang="en-US" sz="1600"/>
              <a:t>  } </a:t>
            </a:r>
            <a:r>
              <a:rPr lang="en-US" altLang="en-US" sz="1600">
                <a:solidFill>
                  <a:srgbClr val="FFC000"/>
                </a:solidFill>
              </a:rPr>
              <a:t>//end of main</a:t>
            </a:r>
            <a:br>
              <a:rPr lang="en-US" altLang="en-US" sz="1600"/>
            </a:br>
            <a:r>
              <a:rPr lang="en-US" altLang="en-US" sz="1600"/>
              <a:t>}  </a:t>
            </a:r>
            <a:r>
              <a:rPr lang="en-US" altLang="en-US" sz="1600">
                <a:solidFill>
                  <a:srgbClr val="FFC000"/>
                </a:solidFill>
              </a:rPr>
              <a:t>//end of class</a:t>
            </a:r>
            <a:endParaRPr lang="en-US" altLang="en-US" sz="2400">
              <a:solidFill>
                <a:srgbClr val="FFC000"/>
              </a:solidFill>
            </a:endParaRPr>
          </a:p>
        </p:txBody>
      </p:sp>
      <p:sp>
        <p:nvSpPr>
          <p:cNvPr id="19460" name="TextBox 3">
            <a:extLst>
              <a:ext uri="{FF2B5EF4-FFF2-40B4-BE49-F238E27FC236}">
                <a16:creationId xmlns:a16="http://schemas.microsoft.com/office/drawing/2014/main" id="{2CD6483E-6B9F-409C-B44E-4CD11634F74C}"/>
              </a:ext>
            </a:extLst>
          </p:cNvPr>
          <p:cNvSpPr txBox="1">
            <a:spLocks noChangeArrowheads="1"/>
          </p:cNvSpPr>
          <p:nvPr/>
        </p:nvSpPr>
        <p:spPr bwMode="auto">
          <a:xfrm>
            <a:off x="5600700" y="5257800"/>
            <a:ext cx="3352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FF3300"/>
                </a:solidFill>
              </a:rPr>
              <a:t>Run </a:t>
            </a:r>
          </a:p>
          <a:p>
            <a:pPr>
              <a:spcBef>
                <a:spcPct val="0"/>
              </a:spcBef>
              <a:buClrTx/>
              <a:buSzTx/>
              <a:buFontTx/>
              <a:buNone/>
            </a:pPr>
            <a:r>
              <a:rPr lang="en-US" altLang="en-US" sz="1100"/>
              <a:t>Enter an int value (the program exits if the input is 0): 2</a:t>
            </a:r>
          </a:p>
          <a:p>
            <a:pPr>
              <a:spcBef>
                <a:spcPct val="0"/>
              </a:spcBef>
              <a:buClrTx/>
              <a:buSzTx/>
              <a:buFontTx/>
              <a:buNone/>
            </a:pPr>
            <a:r>
              <a:rPr lang="en-US" altLang="en-US" sz="1100"/>
              <a:t>Enter an int value (the program exits if the input is 0): 3</a:t>
            </a:r>
          </a:p>
          <a:p>
            <a:pPr>
              <a:spcBef>
                <a:spcPct val="0"/>
              </a:spcBef>
              <a:buClrTx/>
              <a:buSzTx/>
              <a:buFontTx/>
              <a:buNone/>
            </a:pPr>
            <a:r>
              <a:rPr lang="en-US" altLang="en-US" sz="1100"/>
              <a:t>Enter an int value (the program exits if the input is 0): 4</a:t>
            </a:r>
          </a:p>
          <a:p>
            <a:pPr>
              <a:spcBef>
                <a:spcPct val="0"/>
              </a:spcBef>
              <a:buClrTx/>
              <a:buSzTx/>
              <a:buFontTx/>
              <a:buNone/>
            </a:pPr>
            <a:r>
              <a:rPr lang="en-US" altLang="en-US" sz="1100"/>
              <a:t>Enter an int value (the program exits if the input is 0): 0</a:t>
            </a:r>
          </a:p>
          <a:p>
            <a:pPr>
              <a:spcBef>
                <a:spcPct val="0"/>
              </a:spcBef>
              <a:buClrTx/>
              <a:buSzTx/>
              <a:buFontTx/>
              <a:buNone/>
            </a:pPr>
            <a:r>
              <a:rPr lang="en-US" altLang="en-US" sz="1100"/>
              <a:t>The sum is 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1CF0C482-7D76-49F1-8486-7F300A7058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6CC782-F74B-4A5C-924F-805B7DE897B0}" type="slidenum">
              <a:rPr lang="en-US" altLang="en-US" sz="1400"/>
              <a:pPr>
                <a:spcBef>
                  <a:spcPct val="0"/>
                </a:spcBef>
                <a:buClrTx/>
                <a:buSzTx/>
                <a:buFontTx/>
                <a:buNone/>
              </a:pPr>
              <a:t>13</a:t>
            </a:fld>
            <a:endParaRPr lang="en-US" altLang="en-US" sz="1400"/>
          </a:p>
        </p:txBody>
      </p:sp>
      <p:sp>
        <p:nvSpPr>
          <p:cNvPr id="20483" name="Rectangle 2">
            <a:extLst>
              <a:ext uri="{FF2B5EF4-FFF2-40B4-BE49-F238E27FC236}">
                <a16:creationId xmlns:a16="http://schemas.microsoft.com/office/drawing/2014/main" id="{3692FA8B-2AC4-41F1-9681-3FD7313C2F97}"/>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20484" name="Rectangle 4">
            <a:extLst>
              <a:ext uri="{FF2B5EF4-FFF2-40B4-BE49-F238E27FC236}">
                <a16:creationId xmlns:a16="http://schemas.microsoft.com/office/drawing/2014/main" id="{E17B322B-DFAC-47B8-BD11-03175463F5D4}"/>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5">
            <a:extLst>
              <a:ext uri="{FF2B5EF4-FFF2-40B4-BE49-F238E27FC236}">
                <a16:creationId xmlns:a16="http://schemas.microsoft.com/office/drawing/2014/main" id="{5B82F0CC-8DAD-4F10-8645-55BFF80E6EC0}"/>
              </a:ext>
            </a:extLst>
          </p:cNvPr>
          <p:cNvSpPr>
            <a:spLocks noChangeArrowheads="1"/>
          </p:cNvSpPr>
          <p:nvPr/>
        </p:nvSpPr>
        <p:spPr bwMode="auto">
          <a:xfrm>
            <a:off x="228600" y="1447800"/>
            <a:ext cx="5334000" cy="24653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p:txBody>
      </p:sp>
      <p:sp>
        <p:nvSpPr>
          <p:cNvPr id="20486" name="Rectangle 8">
            <a:extLst>
              <a:ext uri="{FF2B5EF4-FFF2-40B4-BE49-F238E27FC236}">
                <a16:creationId xmlns:a16="http://schemas.microsoft.com/office/drawing/2014/main" id="{E7646ADD-FB99-40F9-A514-7BF046FD5911}"/>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10">
            <a:extLst>
              <a:ext uri="{FF2B5EF4-FFF2-40B4-BE49-F238E27FC236}">
                <a16:creationId xmlns:a16="http://schemas.microsoft.com/office/drawing/2014/main" id="{EA7FD191-9C86-453F-A6F7-4438A0EC0BDA}"/>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AutoShape 11">
            <a:extLst>
              <a:ext uri="{FF2B5EF4-FFF2-40B4-BE49-F238E27FC236}">
                <a16:creationId xmlns:a16="http://schemas.microsoft.com/office/drawing/2014/main" id="{EB3429B0-71CD-4BEF-80F5-4D9A6FBA3BDB}"/>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Initialize count</a:t>
            </a:r>
          </a:p>
        </p:txBody>
      </p:sp>
      <p:sp>
        <p:nvSpPr>
          <p:cNvPr id="20489" name="Rectangle 12">
            <a:extLst>
              <a:ext uri="{FF2B5EF4-FFF2-40B4-BE49-F238E27FC236}">
                <a16:creationId xmlns:a16="http://schemas.microsoft.com/office/drawing/2014/main" id="{BF5E212F-D4A2-4672-A706-5F390E2D4DF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88CF5A82-6FE9-4D43-BFCA-DFDD4EC02F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06573A-8A3B-46EF-9D94-6AAFB3BCF789}" type="slidenum">
              <a:rPr lang="en-US" altLang="en-US" sz="1400"/>
              <a:pPr>
                <a:spcBef>
                  <a:spcPct val="0"/>
                </a:spcBef>
                <a:buClrTx/>
                <a:buSzTx/>
                <a:buFontTx/>
                <a:buNone/>
              </a:pPr>
              <a:t>14</a:t>
            </a:fld>
            <a:endParaRPr lang="en-US" altLang="en-US" sz="1400"/>
          </a:p>
        </p:txBody>
      </p:sp>
      <p:sp>
        <p:nvSpPr>
          <p:cNvPr id="21507" name="Rectangle 2">
            <a:extLst>
              <a:ext uri="{FF2B5EF4-FFF2-40B4-BE49-F238E27FC236}">
                <a16:creationId xmlns:a16="http://schemas.microsoft.com/office/drawing/2014/main" id="{80C8F03F-895A-4304-99BB-3194147D99DC}"/>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1508" name="Rectangle 3">
            <a:extLst>
              <a:ext uri="{FF2B5EF4-FFF2-40B4-BE49-F238E27FC236}">
                <a16:creationId xmlns:a16="http://schemas.microsoft.com/office/drawing/2014/main" id="{F7517F0C-BF5D-401F-9EC6-EDBBFFF07392}"/>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a:extLst>
              <a:ext uri="{FF2B5EF4-FFF2-40B4-BE49-F238E27FC236}">
                <a16:creationId xmlns:a16="http://schemas.microsoft.com/office/drawing/2014/main" id="{DD5845F2-0E70-4AAD-A9FD-5DA508A8F240}"/>
              </a:ext>
            </a:extLst>
          </p:cNvPr>
          <p:cNvSpPr>
            <a:spLocks noChangeArrowheads="1"/>
          </p:cNvSpPr>
          <p:nvPr/>
        </p:nvSpPr>
        <p:spPr bwMode="auto">
          <a:xfrm>
            <a:off x="228600" y="1447800"/>
            <a:ext cx="5334000" cy="24653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p:txBody>
      </p:sp>
      <p:sp>
        <p:nvSpPr>
          <p:cNvPr id="21510" name="Rectangle 5">
            <a:extLst>
              <a:ext uri="{FF2B5EF4-FFF2-40B4-BE49-F238E27FC236}">
                <a16:creationId xmlns:a16="http://schemas.microsoft.com/office/drawing/2014/main" id="{A49FFEF8-0443-4364-830F-6B6208E36396}"/>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AutoShape 7">
            <a:extLst>
              <a:ext uri="{FF2B5EF4-FFF2-40B4-BE49-F238E27FC236}">
                <a16:creationId xmlns:a16="http://schemas.microsoft.com/office/drawing/2014/main" id="{99638CBC-CD09-43BE-96CC-20B1B88C3FFD}"/>
              </a:ext>
            </a:extLst>
          </p:cNvPr>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true</a:t>
            </a:r>
          </a:p>
        </p:txBody>
      </p:sp>
      <p:sp>
        <p:nvSpPr>
          <p:cNvPr id="21512" name="Rectangle 8">
            <a:extLst>
              <a:ext uri="{FF2B5EF4-FFF2-40B4-BE49-F238E27FC236}">
                <a16:creationId xmlns:a16="http://schemas.microsoft.com/office/drawing/2014/main" id="{72FB1AA6-2A2B-44E9-A051-4675F91B43ED}"/>
              </a:ext>
            </a:extLst>
          </p:cNvPr>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3" name="Rectangle 9">
            <a:extLst>
              <a:ext uri="{FF2B5EF4-FFF2-40B4-BE49-F238E27FC236}">
                <a16:creationId xmlns:a16="http://schemas.microsoft.com/office/drawing/2014/main" id="{095434C7-7808-45D7-9011-7265B2808039}"/>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55BC76D7-BCB6-44C2-BBE0-A3D424AF3F7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E031A7-4C43-4106-B047-15FFBFA06966}" type="slidenum">
              <a:rPr lang="en-US" altLang="en-US" sz="1400"/>
              <a:pPr>
                <a:spcBef>
                  <a:spcPct val="0"/>
                </a:spcBef>
                <a:buClrTx/>
                <a:buSzTx/>
                <a:buFontTx/>
                <a:buNone/>
              </a:pPr>
              <a:t>15</a:t>
            </a:fld>
            <a:endParaRPr lang="en-US" altLang="en-US" sz="1400"/>
          </a:p>
        </p:txBody>
      </p:sp>
      <p:sp>
        <p:nvSpPr>
          <p:cNvPr id="22531" name="Rectangle 2">
            <a:extLst>
              <a:ext uri="{FF2B5EF4-FFF2-40B4-BE49-F238E27FC236}">
                <a16:creationId xmlns:a16="http://schemas.microsoft.com/office/drawing/2014/main" id="{C27260FE-C9B5-49C5-B96F-04C05BBB7B38}"/>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2532" name="Rectangle 3">
            <a:extLst>
              <a:ext uri="{FF2B5EF4-FFF2-40B4-BE49-F238E27FC236}">
                <a16:creationId xmlns:a16="http://schemas.microsoft.com/office/drawing/2014/main" id="{7C7F5495-026B-44A6-A510-76D6788DB727}"/>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4">
            <a:extLst>
              <a:ext uri="{FF2B5EF4-FFF2-40B4-BE49-F238E27FC236}">
                <a16:creationId xmlns:a16="http://schemas.microsoft.com/office/drawing/2014/main" id="{6C4A83D2-7776-4D65-9B66-ABFDE9A06DA6}"/>
              </a:ext>
            </a:extLst>
          </p:cNvPr>
          <p:cNvSpPr>
            <a:spLocks noChangeArrowheads="1"/>
          </p:cNvSpPr>
          <p:nvPr/>
        </p:nvSpPr>
        <p:spPr bwMode="auto">
          <a:xfrm>
            <a:off x="228600" y="1447800"/>
            <a:ext cx="5334000" cy="24653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p:txBody>
      </p:sp>
      <p:sp>
        <p:nvSpPr>
          <p:cNvPr id="22534" name="Rectangle 5">
            <a:extLst>
              <a:ext uri="{FF2B5EF4-FFF2-40B4-BE49-F238E27FC236}">
                <a16:creationId xmlns:a16="http://schemas.microsoft.com/office/drawing/2014/main" id="{607EA9C2-67AB-4AF6-AF28-C4CAF40C8FB5}"/>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AutoShape 6">
            <a:extLst>
              <a:ext uri="{FF2B5EF4-FFF2-40B4-BE49-F238E27FC236}">
                <a16:creationId xmlns:a16="http://schemas.microsoft.com/office/drawing/2014/main" id="{D5646733-11B0-4C4D-AA89-4EE30B4A3309}"/>
              </a:ext>
            </a:extLst>
          </p:cNvPr>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22536" name="Rectangle 8">
            <a:extLst>
              <a:ext uri="{FF2B5EF4-FFF2-40B4-BE49-F238E27FC236}">
                <a16:creationId xmlns:a16="http://schemas.microsoft.com/office/drawing/2014/main" id="{C1C4EA6E-0F43-4F26-A422-F6A53FE624D7}"/>
              </a:ext>
            </a:extLst>
          </p:cNvPr>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7" name="Rectangle 9">
            <a:extLst>
              <a:ext uri="{FF2B5EF4-FFF2-40B4-BE49-F238E27FC236}">
                <a16:creationId xmlns:a16="http://schemas.microsoft.com/office/drawing/2014/main" id="{843EB787-B8A9-4D37-9467-7C045DE27E9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C6D93215-B9CB-4D1C-8A41-CF3D983D47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28C2AD-F52B-4B7A-946D-8F57CA2FFC78}" type="slidenum">
              <a:rPr lang="en-US" altLang="en-US" sz="1400"/>
              <a:pPr>
                <a:spcBef>
                  <a:spcPct val="0"/>
                </a:spcBef>
                <a:buClrTx/>
                <a:buSzTx/>
                <a:buFontTx/>
                <a:buNone/>
              </a:pPr>
              <a:t>16</a:t>
            </a:fld>
            <a:endParaRPr lang="en-US" altLang="en-US" sz="1400"/>
          </a:p>
        </p:txBody>
      </p:sp>
      <p:sp>
        <p:nvSpPr>
          <p:cNvPr id="23555" name="Rectangle 2">
            <a:extLst>
              <a:ext uri="{FF2B5EF4-FFF2-40B4-BE49-F238E27FC236}">
                <a16:creationId xmlns:a16="http://schemas.microsoft.com/office/drawing/2014/main" id="{79A866EA-9ABF-4C59-BBA4-AB57C160697D}"/>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3556" name="Rectangle 3">
            <a:extLst>
              <a:ext uri="{FF2B5EF4-FFF2-40B4-BE49-F238E27FC236}">
                <a16:creationId xmlns:a16="http://schemas.microsoft.com/office/drawing/2014/main" id="{6D05868E-B218-4964-BEA7-6B0ACB053D88}"/>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4">
            <a:extLst>
              <a:ext uri="{FF2B5EF4-FFF2-40B4-BE49-F238E27FC236}">
                <a16:creationId xmlns:a16="http://schemas.microsoft.com/office/drawing/2014/main" id="{AD7B2D44-9D78-4848-882C-4C1EF4FB84AD}"/>
              </a:ext>
            </a:extLst>
          </p:cNvPr>
          <p:cNvSpPr>
            <a:spLocks noChangeArrowheads="1"/>
          </p:cNvSpPr>
          <p:nvPr/>
        </p:nvSpPr>
        <p:spPr bwMode="auto">
          <a:xfrm>
            <a:off x="228600" y="1447800"/>
            <a:ext cx="5334000" cy="24653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p:txBody>
      </p:sp>
      <p:sp>
        <p:nvSpPr>
          <p:cNvPr id="23558" name="Rectangle 5">
            <a:extLst>
              <a:ext uri="{FF2B5EF4-FFF2-40B4-BE49-F238E27FC236}">
                <a16:creationId xmlns:a16="http://schemas.microsoft.com/office/drawing/2014/main" id="{5DFA9389-DE1D-4AB5-9E26-E2E9F80B759D}"/>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AutoShape 6">
            <a:extLst>
              <a:ext uri="{FF2B5EF4-FFF2-40B4-BE49-F238E27FC236}">
                <a16:creationId xmlns:a16="http://schemas.microsoft.com/office/drawing/2014/main" id="{4B86CB74-71F4-4949-924D-A07EB6FEDAD9}"/>
              </a:ext>
            </a:extLst>
          </p:cNvPr>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1 now</a:t>
            </a:r>
          </a:p>
        </p:txBody>
      </p:sp>
      <p:sp>
        <p:nvSpPr>
          <p:cNvPr id="23560" name="Rectangle 7">
            <a:extLst>
              <a:ext uri="{FF2B5EF4-FFF2-40B4-BE49-F238E27FC236}">
                <a16:creationId xmlns:a16="http://schemas.microsoft.com/office/drawing/2014/main" id="{5F38ADAA-7DEB-4F12-A6CF-A2787F4AFEBF}"/>
              </a:ext>
            </a:extLst>
          </p:cNvPr>
          <p:cNvSpPr>
            <a:spLocks noChangeArrowheads="1"/>
          </p:cNvSpPr>
          <p:nvPr/>
        </p:nvSpPr>
        <p:spPr bwMode="auto">
          <a:xfrm>
            <a:off x="309563" y="29686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8">
            <a:extLst>
              <a:ext uri="{FF2B5EF4-FFF2-40B4-BE49-F238E27FC236}">
                <a16:creationId xmlns:a16="http://schemas.microsoft.com/office/drawing/2014/main" id="{704855F6-AFEC-42E1-A9CB-B3EA34276906}"/>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BAA4679F-FDBB-42C6-AC00-9E023000E56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E7B85F-A34C-42C2-B122-A519B9F394A9}" type="slidenum">
              <a:rPr lang="en-US" altLang="en-US" sz="1400"/>
              <a:pPr>
                <a:spcBef>
                  <a:spcPct val="0"/>
                </a:spcBef>
                <a:buClrTx/>
                <a:buSzTx/>
                <a:buFontTx/>
                <a:buNone/>
              </a:pPr>
              <a:t>17</a:t>
            </a:fld>
            <a:endParaRPr lang="en-US" altLang="en-US" sz="1400"/>
          </a:p>
        </p:txBody>
      </p:sp>
      <p:sp>
        <p:nvSpPr>
          <p:cNvPr id="24579" name="Rectangle 2">
            <a:extLst>
              <a:ext uri="{FF2B5EF4-FFF2-40B4-BE49-F238E27FC236}">
                <a16:creationId xmlns:a16="http://schemas.microsoft.com/office/drawing/2014/main" id="{19B20B47-C75C-45D6-97EA-B57CBBB85602}"/>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4580" name="Rectangle 3">
            <a:extLst>
              <a:ext uri="{FF2B5EF4-FFF2-40B4-BE49-F238E27FC236}">
                <a16:creationId xmlns:a16="http://schemas.microsoft.com/office/drawing/2014/main" id="{205AA2CB-5E0A-4E88-AED4-40850B3D399E}"/>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a:extLst>
              <a:ext uri="{FF2B5EF4-FFF2-40B4-BE49-F238E27FC236}">
                <a16:creationId xmlns:a16="http://schemas.microsoft.com/office/drawing/2014/main" id="{6D590794-1070-495D-BCC2-9DC223A3ED4D}"/>
              </a:ext>
            </a:extLst>
          </p:cNvPr>
          <p:cNvSpPr>
            <a:spLocks noChangeArrowheads="1"/>
          </p:cNvSpPr>
          <p:nvPr/>
        </p:nvSpPr>
        <p:spPr bwMode="auto">
          <a:xfrm>
            <a:off x="228600" y="1447800"/>
            <a:ext cx="5334000" cy="24653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p:txBody>
      </p:sp>
      <p:sp>
        <p:nvSpPr>
          <p:cNvPr id="24582" name="Rectangle 5">
            <a:extLst>
              <a:ext uri="{FF2B5EF4-FFF2-40B4-BE49-F238E27FC236}">
                <a16:creationId xmlns:a16="http://schemas.microsoft.com/office/drawing/2014/main" id="{C378D6BE-59FF-4470-9E21-03961A0328BB}"/>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AutoShape 6">
            <a:extLst>
              <a:ext uri="{FF2B5EF4-FFF2-40B4-BE49-F238E27FC236}">
                <a16:creationId xmlns:a16="http://schemas.microsoft.com/office/drawing/2014/main" id="{29EF7F19-55FB-4A17-B15A-E7B09C5F2BA0}"/>
              </a:ext>
            </a:extLst>
          </p:cNvPr>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still true since count is 1</a:t>
            </a:r>
          </a:p>
        </p:txBody>
      </p:sp>
      <p:sp>
        <p:nvSpPr>
          <p:cNvPr id="24584" name="Rectangle 7">
            <a:extLst>
              <a:ext uri="{FF2B5EF4-FFF2-40B4-BE49-F238E27FC236}">
                <a16:creationId xmlns:a16="http://schemas.microsoft.com/office/drawing/2014/main" id="{EF7A7704-49FB-4EE3-8D23-C133C6EE2CC5}"/>
              </a:ext>
            </a:extLst>
          </p:cNvPr>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8">
            <a:extLst>
              <a:ext uri="{FF2B5EF4-FFF2-40B4-BE49-F238E27FC236}">
                <a16:creationId xmlns:a16="http://schemas.microsoft.com/office/drawing/2014/main" id="{6E112A3A-E413-457F-9E4D-60802A94582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60D9326D-9522-4455-B773-47DDAE1155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E4C969-3362-4F83-B970-64BB2FFD9DE3}" type="slidenum">
              <a:rPr lang="en-US" altLang="en-US" sz="1400"/>
              <a:pPr>
                <a:spcBef>
                  <a:spcPct val="0"/>
                </a:spcBef>
                <a:buClrTx/>
                <a:buSzTx/>
                <a:buFontTx/>
                <a:buNone/>
              </a:pPr>
              <a:t>18</a:t>
            </a:fld>
            <a:endParaRPr lang="en-US" altLang="en-US" sz="1400"/>
          </a:p>
        </p:txBody>
      </p:sp>
      <p:sp>
        <p:nvSpPr>
          <p:cNvPr id="25603" name="Rectangle 2">
            <a:extLst>
              <a:ext uri="{FF2B5EF4-FFF2-40B4-BE49-F238E27FC236}">
                <a16:creationId xmlns:a16="http://schemas.microsoft.com/office/drawing/2014/main" id="{82E73B14-223C-49F9-8EAD-07747D3B247F}"/>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5604" name="Rectangle 3">
            <a:extLst>
              <a:ext uri="{FF2B5EF4-FFF2-40B4-BE49-F238E27FC236}">
                <a16:creationId xmlns:a16="http://schemas.microsoft.com/office/drawing/2014/main" id="{DE026F81-FF4E-4487-8290-F05B141D24D4}"/>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a:extLst>
              <a:ext uri="{FF2B5EF4-FFF2-40B4-BE49-F238E27FC236}">
                <a16:creationId xmlns:a16="http://schemas.microsoft.com/office/drawing/2014/main" id="{6B722D7C-3514-448B-956D-1F91940C4EA8}"/>
              </a:ext>
            </a:extLst>
          </p:cNvPr>
          <p:cNvSpPr>
            <a:spLocks noChangeArrowheads="1"/>
          </p:cNvSpPr>
          <p:nvPr/>
        </p:nvSpPr>
        <p:spPr bwMode="auto">
          <a:xfrm>
            <a:off x="228600" y="1447800"/>
            <a:ext cx="5334000" cy="24653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p:txBody>
      </p:sp>
      <p:sp>
        <p:nvSpPr>
          <p:cNvPr id="25606" name="Rectangle 5">
            <a:extLst>
              <a:ext uri="{FF2B5EF4-FFF2-40B4-BE49-F238E27FC236}">
                <a16:creationId xmlns:a16="http://schemas.microsoft.com/office/drawing/2014/main" id="{8B1C8E1E-8CCE-49F1-A2BE-2469DED2F095}"/>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AutoShape 6">
            <a:extLst>
              <a:ext uri="{FF2B5EF4-FFF2-40B4-BE49-F238E27FC236}">
                <a16:creationId xmlns:a16="http://schemas.microsoft.com/office/drawing/2014/main" id="{38EC5E90-D668-44F7-BE0C-22F6D08CB071}"/>
              </a:ext>
            </a:extLst>
          </p:cNvPr>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25608" name="Rectangle 7">
            <a:extLst>
              <a:ext uri="{FF2B5EF4-FFF2-40B4-BE49-F238E27FC236}">
                <a16:creationId xmlns:a16="http://schemas.microsoft.com/office/drawing/2014/main" id="{3F21C711-295B-4434-97EC-867C311C6BCB}"/>
              </a:ext>
            </a:extLst>
          </p:cNvPr>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8">
            <a:extLst>
              <a:ext uri="{FF2B5EF4-FFF2-40B4-BE49-F238E27FC236}">
                <a16:creationId xmlns:a16="http://schemas.microsoft.com/office/drawing/2014/main" id="{0F67720A-C259-44F7-8D55-03092E064C3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57321D1A-2032-404C-9135-2BFA0CD81D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58050A-D0F3-4A9B-A3A1-853FF7F4D503}" type="slidenum">
              <a:rPr lang="en-US" altLang="en-US" sz="1400"/>
              <a:pPr>
                <a:spcBef>
                  <a:spcPct val="0"/>
                </a:spcBef>
                <a:buClrTx/>
                <a:buSzTx/>
                <a:buFontTx/>
                <a:buNone/>
              </a:pPr>
              <a:t>19</a:t>
            </a:fld>
            <a:endParaRPr lang="en-US" altLang="en-US" sz="1400"/>
          </a:p>
        </p:txBody>
      </p:sp>
      <p:sp>
        <p:nvSpPr>
          <p:cNvPr id="26627" name="Rectangle 2">
            <a:extLst>
              <a:ext uri="{FF2B5EF4-FFF2-40B4-BE49-F238E27FC236}">
                <a16:creationId xmlns:a16="http://schemas.microsoft.com/office/drawing/2014/main" id="{9D1CD9F1-DE9E-441F-AD2F-A695B02C486D}"/>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6628" name="Rectangle 3">
            <a:extLst>
              <a:ext uri="{FF2B5EF4-FFF2-40B4-BE49-F238E27FC236}">
                <a16:creationId xmlns:a16="http://schemas.microsoft.com/office/drawing/2014/main" id="{CFC869E6-1F5B-4971-82FA-57AF6434018D}"/>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a:extLst>
              <a:ext uri="{FF2B5EF4-FFF2-40B4-BE49-F238E27FC236}">
                <a16:creationId xmlns:a16="http://schemas.microsoft.com/office/drawing/2014/main" id="{CD334431-A107-42C5-8D65-283DB1C7A6F3}"/>
              </a:ext>
            </a:extLst>
          </p:cNvPr>
          <p:cNvSpPr>
            <a:spLocks noChangeArrowheads="1"/>
          </p:cNvSpPr>
          <p:nvPr/>
        </p:nvSpPr>
        <p:spPr bwMode="auto">
          <a:xfrm>
            <a:off x="228600" y="1447800"/>
            <a:ext cx="5334000" cy="24653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p:txBody>
      </p:sp>
      <p:sp>
        <p:nvSpPr>
          <p:cNvPr id="26630" name="Rectangle 5">
            <a:extLst>
              <a:ext uri="{FF2B5EF4-FFF2-40B4-BE49-F238E27FC236}">
                <a16:creationId xmlns:a16="http://schemas.microsoft.com/office/drawing/2014/main" id="{4F1791F2-04CA-4D39-A541-41407CFFD7AF}"/>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AutoShape 6">
            <a:extLst>
              <a:ext uri="{FF2B5EF4-FFF2-40B4-BE49-F238E27FC236}">
                <a16:creationId xmlns:a16="http://schemas.microsoft.com/office/drawing/2014/main" id="{064C3541-E2C0-4891-82F9-032388B3C8FF}"/>
              </a:ext>
            </a:extLst>
          </p:cNvPr>
          <p:cNvSpPr>
            <a:spLocks noChangeArrowheads="1"/>
          </p:cNvSpPr>
          <p:nvPr/>
        </p:nvSpPr>
        <p:spPr bwMode="auto">
          <a:xfrm>
            <a:off x="5257800" y="1219200"/>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2 now</a:t>
            </a:r>
          </a:p>
        </p:txBody>
      </p:sp>
      <p:sp>
        <p:nvSpPr>
          <p:cNvPr id="26632" name="Rectangle 8">
            <a:extLst>
              <a:ext uri="{FF2B5EF4-FFF2-40B4-BE49-F238E27FC236}">
                <a16:creationId xmlns:a16="http://schemas.microsoft.com/office/drawing/2014/main" id="{DAC02830-B08C-40F2-AADA-D35CF7C0F4C6}"/>
              </a:ext>
            </a:extLst>
          </p:cNvPr>
          <p:cNvSpPr>
            <a:spLocks noChangeArrowheads="1"/>
          </p:cNvSpPr>
          <p:nvPr/>
        </p:nvSpPr>
        <p:spPr bwMode="auto">
          <a:xfrm>
            <a:off x="269875" y="29686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9">
            <a:extLst>
              <a:ext uri="{FF2B5EF4-FFF2-40B4-BE49-F238E27FC236}">
                <a16:creationId xmlns:a16="http://schemas.microsoft.com/office/drawing/2014/main" id="{46BD11DD-062F-4E79-A41D-B6FB41A5017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5">
            <a:extLst>
              <a:ext uri="{FF2B5EF4-FFF2-40B4-BE49-F238E27FC236}">
                <a16:creationId xmlns:a16="http://schemas.microsoft.com/office/drawing/2014/main" id="{FFC99DBB-9058-4E2D-B292-5EA0B163477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Liang, Introduction to Java Programming, Eighth Edition, (c) 2011 Pearson Education, Inc. All rights reserved. 0132130807</a:t>
            </a:r>
          </a:p>
        </p:txBody>
      </p:sp>
      <p:sp>
        <p:nvSpPr>
          <p:cNvPr id="4099" name="Rectangle 36">
            <a:extLst>
              <a:ext uri="{FF2B5EF4-FFF2-40B4-BE49-F238E27FC236}">
                <a16:creationId xmlns:a16="http://schemas.microsoft.com/office/drawing/2014/main" id="{807476D1-8070-487F-BB5A-F36A90E4675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D55076-A4A2-4CDC-9B1A-14788AA44E31}" type="slidenum">
              <a:rPr lang="en-US" altLang="en-US" sz="1400"/>
              <a:pPr>
                <a:spcBef>
                  <a:spcPct val="0"/>
                </a:spcBef>
                <a:buClrTx/>
                <a:buSzTx/>
                <a:buFontTx/>
                <a:buNone/>
              </a:pPr>
              <a:t>2</a:t>
            </a:fld>
            <a:endParaRPr lang="en-US" altLang="en-US" sz="1400"/>
          </a:p>
        </p:txBody>
      </p:sp>
      <p:sp>
        <p:nvSpPr>
          <p:cNvPr id="4100" name="Rectangle 2">
            <a:extLst>
              <a:ext uri="{FF2B5EF4-FFF2-40B4-BE49-F238E27FC236}">
                <a16:creationId xmlns:a16="http://schemas.microsoft.com/office/drawing/2014/main" id="{EE9EF0C7-EFF6-466C-9C3D-4C9262609570}"/>
              </a:ext>
            </a:extLst>
          </p:cNvPr>
          <p:cNvSpPr>
            <a:spLocks noGrp="1" noChangeArrowheads="1"/>
          </p:cNvSpPr>
          <p:nvPr>
            <p:ph type="ctrTitle"/>
          </p:nvPr>
        </p:nvSpPr>
        <p:spPr>
          <a:xfrm>
            <a:off x="533400" y="0"/>
            <a:ext cx="7772400" cy="665163"/>
          </a:xfrm>
        </p:spPr>
        <p:txBody>
          <a:bodyPr/>
          <a:lstStyle/>
          <a:p>
            <a:r>
              <a:rPr lang="en-US" altLang="en-US" sz="4000"/>
              <a:t>Objectives</a:t>
            </a:r>
          </a:p>
        </p:txBody>
      </p:sp>
      <p:sp>
        <p:nvSpPr>
          <p:cNvPr id="4101" name="Rectangle 3">
            <a:extLst>
              <a:ext uri="{FF2B5EF4-FFF2-40B4-BE49-F238E27FC236}">
                <a16:creationId xmlns:a16="http://schemas.microsoft.com/office/drawing/2014/main" id="{FED3A34C-0903-4E55-B1B5-1E47ECF15063}"/>
              </a:ext>
            </a:extLst>
          </p:cNvPr>
          <p:cNvSpPr>
            <a:spLocks noChangeArrowheads="1"/>
          </p:cNvSpPr>
          <p:nvPr/>
        </p:nvSpPr>
        <p:spPr bwMode="auto">
          <a:xfrm>
            <a:off x="-228600" y="685800"/>
            <a:ext cx="9031288" cy="533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960438"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1800"/>
              <a:t>To write programs for executing statements repeatedly using a </a:t>
            </a:r>
            <a:r>
              <a:rPr lang="en-US" altLang="en-US" sz="2400" b="1" u="sng"/>
              <a:t>while</a:t>
            </a:r>
            <a:r>
              <a:rPr lang="en-US" altLang="en-US" sz="2400" b="1"/>
              <a:t> loop </a:t>
            </a:r>
            <a:r>
              <a:rPr lang="en-US" altLang="en-US" sz="1800"/>
              <a:t>(§5.2).</a:t>
            </a:r>
          </a:p>
          <a:p>
            <a:r>
              <a:rPr lang="en-US" altLang="en-US" sz="1800"/>
              <a:t>To develop a program for </a:t>
            </a:r>
            <a:r>
              <a:rPr lang="en-US" altLang="en-US" sz="1800" u="sng"/>
              <a:t>GuessNumber</a:t>
            </a:r>
            <a:r>
              <a:rPr lang="en-US" altLang="en-US" sz="1800"/>
              <a:t> and </a:t>
            </a:r>
            <a:r>
              <a:rPr lang="en-US" altLang="en-US" sz="1800" u="sng"/>
              <a:t>SubtractionQuizLoop</a:t>
            </a:r>
            <a:r>
              <a:rPr lang="en-US" altLang="en-US" sz="1800"/>
              <a:t> (§5.2.1).</a:t>
            </a:r>
          </a:p>
          <a:p>
            <a:r>
              <a:rPr lang="en-US" altLang="en-US" sz="1800"/>
              <a:t>To follow the loop design strategy to develop loops (§5.2.2).</a:t>
            </a:r>
          </a:p>
          <a:p>
            <a:r>
              <a:rPr lang="en-US" altLang="en-US" sz="1800"/>
              <a:t>To develop a program for </a:t>
            </a:r>
            <a:r>
              <a:rPr lang="en-US" altLang="en-US" sz="1800" u="sng"/>
              <a:t>SubtractionQuizLoop</a:t>
            </a:r>
            <a:r>
              <a:rPr lang="en-US" altLang="en-US" sz="1800"/>
              <a:t> (§5.2.3).</a:t>
            </a:r>
          </a:p>
          <a:p>
            <a:r>
              <a:rPr lang="en-US" altLang="en-US" sz="1800"/>
              <a:t>To control a loop with a sentinel value (§5.2.3).</a:t>
            </a:r>
          </a:p>
          <a:p>
            <a:r>
              <a:rPr lang="en-US" altLang="en-US" sz="1800"/>
              <a:t>To obtain large input from a file using input redirection rather than typing from the keyboard (§5.2.4).</a:t>
            </a:r>
          </a:p>
          <a:p>
            <a:r>
              <a:rPr lang="en-US" altLang="en-US" sz="1800"/>
              <a:t>To write loops using </a:t>
            </a:r>
            <a:r>
              <a:rPr lang="en-US" altLang="en-US" sz="2000" b="1" u="sng"/>
              <a:t>do-while</a:t>
            </a:r>
            <a:r>
              <a:rPr lang="en-US" altLang="en-US" sz="1800"/>
              <a:t> statements (§5.3).</a:t>
            </a:r>
          </a:p>
          <a:p>
            <a:r>
              <a:rPr lang="en-US" altLang="en-US" sz="1800"/>
              <a:t>To write loops using </a:t>
            </a:r>
            <a:r>
              <a:rPr lang="en-US" altLang="en-US" sz="2400" b="1" u="sng"/>
              <a:t>for</a:t>
            </a:r>
            <a:r>
              <a:rPr lang="en-US" altLang="en-US" sz="1800"/>
              <a:t> statements (§5.4).</a:t>
            </a:r>
          </a:p>
          <a:p>
            <a:r>
              <a:rPr lang="en-US" altLang="en-US" sz="1800"/>
              <a:t>To discover the similarities and differences of three types of loop statements (§5.5).</a:t>
            </a:r>
          </a:p>
          <a:p>
            <a:r>
              <a:rPr lang="en-US" altLang="en-US" sz="1800"/>
              <a:t>To write nested loops (§5.6).</a:t>
            </a:r>
          </a:p>
          <a:p>
            <a:r>
              <a:rPr lang="en-US" altLang="en-US" sz="1800"/>
              <a:t>To learn the techniques for minimizing numerical errors (§5.7).</a:t>
            </a:r>
          </a:p>
          <a:p>
            <a:r>
              <a:rPr lang="en-US" altLang="en-US" sz="1800"/>
              <a:t>To learn loops from a variety of examples (</a:t>
            </a:r>
            <a:r>
              <a:rPr lang="en-US" altLang="en-US" sz="1800" u="sng"/>
              <a:t>GCD</a:t>
            </a:r>
            <a:r>
              <a:rPr lang="en-US" altLang="en-US" sz="1800"/>
              <a:t>, </a:t>
            </a:r>
            <a:r>
              <a:rPr lang="en-US" altLang="en-US" sz="1800" u="sng"/>
              <a:t>FutureTuition</a:t>
            </a:r>
            <a:r>
              <a:rPr lang="en-US" altLang="en-US" sz="1800"/>
              <a:t>, </a:t>
            </a:r>
            <a:r>
              <a:rPr lang="en-US" altLang="en-US" sz="1800" u="sng"/>
              <a:t>MonteCarloSimulation</a:t>
            </a:r>
            <a:r>
              <a:rPr lang="en-US" altLang="en-US" sz="1800"/>
              <a:t>) (§5.8).</a:t>
            </a:r>
          </a:p>
          <a:p>
            <a:r>
              <a:rPr lang="en-US" altLang="en-US" sz="1800"/>
              <a:t>To implement program control with </a:t>
            </a:r>
            <a:r>
              <a:rPr lang="en-US" altLang="en-US" sz="1800" u="sng"/>
              <a:t>break</a:t>
            </a:r>
            <a:r>
              <a:rPr lang="en-US" altLang="en-US" sz="1800"/>
              <a:t> and </a:t>
            </a:r>
            <a:r>
              <a:rPr lang="en-US" altLang="en-US" sz="1800" u="sng"/>
              <a:t>continue</a:t>
            </a:r>
            <a:r>
              <a:rPr lang="en-US" altLang="en-US" sz="1800"/>
              <a:t> (§5.9).</a:t>
            </a:r>
          </a:p>
          <a:p>
            <a:r>
              <a:rPr lang="en-US" altLang="en-US" sz="1800"/>
              <a:t>(GUI) To control a loop with a confirmation dialog (§5.10).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85850601-CFED-49DC-95B9-63881BF93F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AFDD0C-D5BF-4105-8D55-2378508BF71A}" type="slidenum">
              <a:rPr lang="en-US" altLang="en-US" sz="1400"/>
              <a:pPr>
                <a:spcBef>
                  <a:spcPct val="0"/>
                </a:spcBef>
                <a:buClrTx/>
                <a:buSzTx/>
                <a:buFontTx/>
                <a:buNone/>
              </a:pPr>
              <a:t>20</a:t>
            </a:fld>
            <a:endParaRPr lang="en-US" altLang="en-US" sz="1400"/>
          </a:p>
        </p:txBody>
      </p:sp>
      <p:sp>
        <p:nvSpPr>
          <p:cNvPr id="27651" name="Rectangle 2">
            <a:extLst>
              <a:ext uri="{FF2B5EF4-FFF2-40B4-BE49-F238E27FC236}">
                <a16:creationId xmlns:a16="http://schemas.microsoft.com/office/drawing/2014/main" id="{45EE4AE1-D35D-4C98-A8C7-D08139793DA8}"/>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7652" name="Rectangle 3">
            <a:extLst>
              <a:ext uri="{FF2B5EF4-FFF2-40B4-BE49-F238E27FC236}">
                <a16:creationId xmlns:a16="http://schemas.microsoft.com/office/drawing/2014/main" id="{276D499D-D847-4C7A-A5E3-5676DF356AAA}"/>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a:extLst>
              <a:ext uri="{FF2B5EF4-FFF2-40B4-BE49-F238E27FC236}">
                <a16:creationId xmlns:a16="http://schemas.microsoft.com/office/drawing/2014/main" id="{6112850C-E1FE-486E-98D0-D7F099F6DA44}"/>
              </a:ext>
            </a:extLst>
          </p:cNvPr>
          <p:cNvSpPr>
            <a:spLocks noChangeArrowheads="1"/>
          </p:cNvSpPr>
          <p:nvPr/>
        </p:nvSpPr>
        <p:spPr bwMode="auto">
          <a:xfrm>
            <a:off x="228600" y="1447800"/>
            <a:ext cx="5334000" cy="24653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p:txBody>
      </p:sp>
      <p:sp>
        <p:nvSpPr>
          <p:cNvPr id="27654" name="Rectangle 5">
            <a:extLst>
              <a:ext uri="{FF2B5EF4-FFF2-40B4-BE49-F238E27FC236}">
                <a16:creationId xmlns:a16="http://schemas.microsoft.com/office/drawing/2014/main" id="{D58817BD-E78F-420E-97D8-B1E40972B11A}"/>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AutoShape 6">
            <a:extLst>
              <a:ext uri="{FF2B5EF4-FFF2-40B4-BE49-F238E27FC236}">
                <a16:creationId xmlns:a16="http://schemas.microsoft.com/office/drawing/2014/main" id="{B63F394A-07EB-4753-AB12-4C1AC90A6282}"/>
              </a:ext>
            </a:extLst>
          </p:cNvPr>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false since count is 2 now</a:t>
            </a:r>
          </a:p>
        </p:txBody>
      </p:sp>
      <p:sp>
        <p:nvSpPr>
          <p:cNvPr id="27656" name="Rectangle 7">
            <a:extLst>
              <a:ext uri="{FF2B5EF4-FFF2-40B4-BE49-F238E27FC236}">
                <a16:creationId xmlns:a16="http://schemas.microsoft.com/office/drawing/2014/main" id="{8261FBA5-D86E-4F5B-90A9-9BBEABFE595D}"/>
              </a:ext>
            </a:extLst>
          </p:cNvPr>
          <p:cNvSpPr>
            <a:spLocks noChangeArrowheads="1"/>
          </p:cNvSpPr>
          <p:nvPr/>
        </p:nvSpPr>
        <p:spPr bwMode="auto">
          <a:xfrm>
            <a:off x="309563" y="2008188"/>
            <a:ext cx="51435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8">
            <a:extLst>
              <a:ext uri="{FF2B5EF4-FFF2-40B4-BE49-F238E27FC236}">
                <a16:creationId xmlns:a16="http://schemas.microsoft.com/office/drawing/2014/main" id="{A4F1858A-4C03-4796-ADCE-5A465059BDED}"/>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FD9D356E-4055-43C2-A0EC-0695F01AB29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8814A0-5F0E-45F7-A54E-6BCD478799D5}" type="slidenum">
              <a:rPr lang="en-US" altLang="en-US" sz="1400"/>
              <a:pPr>
                <a:spcBef>
                  <a:spcPct val="0"/>
                </a:spcBef>
                <a:buClrTx/>
                <a:buSzTx/>
                <a:buFontTx/>
                <a:buNone/>
              </a:pPr>
              <a:t>21</a:t>
            </a:fld>
            <a:endParaRPr lang="en-US" altLang="en-US" sz="1400"/>
          </a:p>
        </p:txBody>
      </p:sp>
      <p:sp>
        <p:nvSpPr>
          <p:cNvPr id="28675" name="Rectangle 2">
            <a:extLst>
              <a:ext uri="{FF2B5EF4-FFF2-40B4-BE49-F238E27FC236}">
                <a16:creationId xmlns:a16="http://schemas.microsoft.com/office/drawing/2014/main" id="{BEE60A27-9BC0-40FB-8D79-FB17104EE679}"/>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28676" name="Rectangle 3">
            <a:extLst>
              <a:ext uri="{FF2B5EF4-FFF2-40B4-BE49-F238E27FC236}">
                <a16:creationId xmlns:a16="http://schemas.microsoft.com/office/drawing/2014/main" id="{DC4A216F-26A0-4E85-A669-CE5F2EA62CFF}"/>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9A8E60D7-C753-485F-A286-BA113073B192}"/>
              </a:ext>
            </a:extLst>
          </p:cNvPr>
          <p:cNvSpPr>
            <a:spLocks noChangeArrowheads="1"/>
          </p:cNvSpPr>
          <p:nvPr/>
        </p:nvSpPr>
        <p:spPr bwMode="auto">
          <a:xfrm>
            <a:off x="228600" y="1447800"/>
            <a:ext cx="5334000" cy="297656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int count = 0;</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while (count &lt; 2) {</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System.out.println("Welcome to Java!");</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  count++;</a:t>
            </a:r>
            <a:endParaRPr lang="en-US" altLang="en-US" sz="2400">
              <a:solidFill>
                <a:schemeClr val="bg2"/>
              </a:solidFill>
              <a:cs typeface="Times New Roman" panose="02020603050405020304" pitchFamily="18" charset="0"/>
            </a:endParaRPr>
          </a:p>
          <a:p>
            <a:pPr>
              <a:lnSpc>
                <a:spcPct val="90000"/>
              </a:lnSpc>
              <a:spcBef>
                <a:spcPct val="50000"/>
              </a:spcBef>
              <a:buFont typeface="Monotype Sorts" pitchFamily="2" charset="2"/>
              <a:buNone/>
            </a:pPr>
            <a:r>
              <a:rPr lang="en-US" altLang="en-US" sz="2400">
                <a:solidFill>
                  <a:schemeClr val="bg2"/>
                </a:solidFill>
                <a:cs typeface="Courier New" panose="02070309020205020404" pitchFamily="49" charset="0"/>
              </a:rPr>
              <a:t>}</a:t>
            </a:r>
          </a:p>
          <a:p>
            <a:pPr>
              <a:lnSpc>
                <a:spcPct val="90000"/>
              </a:lnSpc>
              <a:spcBef>
                <a:spcPct val="50000"/>
              </a:spcBef>
              <a:buFont typeface="Monotype Sorts" pitchFamily="2" charset="2"/>
              <a:buNone/>
            </a:pPr>
            <a:endParaRPr lang="en-US" altLang="en-US" sz="2400">
              <a:solidFill>
                <a:schemeClr val="bg2"/>
              </a:solidFill>
              <a:cs typeface="Courier New" panose="02070309020205020404" pitchFamily="49" charset="0"/>
            </a:endParaRPr>
          </a:p>
        </p:txBody>
      </p:sp>
      <p:sp>
        <p:nvSpPr>
          <p:cNvPr id="28678" name="Rectangle 5">
            <a:extLst>
              <a:ext uri="{FF2B5EF4-FFF2-40B4-BE49-F238E27FC236}">
                <a16:creationId xmlns:a16="http://schemas.microsoft.com/office/drawing/2014/main" id="{4E45155D-C7C7-4713-9010-3088AFA89D1D}"/>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AutoShape 6">
            <a:extLst>
              <a:ext uri="{FF2B5EF4-FFF2-40B4-BE49-F238E27FC236}">
                <a16:creationId xmlns:a16="http://schemas.microsoft.com/office/drawing/2014/main" id="{30212908-4F2E-4A4B-9412-FC2AD90DF48F}"/>
              </a:ext>
            </a:extLst>
          </p:cNvPr>
          <p:cNvSpPr>
            <a:spLocks noChangeArrowheads="1"/>
          </p:cNvSpPr>
          <p:nvPr/>
        </p:nvSpPr>
        <p:spPr bwMode="auto">
          <a:xfrm>
            <a:off x="5262563" y="1201738"/>
            <a:ext cx="3538537" cy="635000"/>
          </a:xfrm>
          <a:prstGeom prst="wedgeRoundRectCallout">
            <a:avLst>
              <a:gd name="adj1" fmla="val -64222"/>
              <a:gd name="adj2" fmla="val 41150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loop exits. Execute the next statement after the loop.</a:t>
            </a:r>
          </a:p>
        </p:txBody>
      </p:sp>
      <p:sp>
        <p:nvSpPr>
          <p:cNvPr id="28680" name="Rectangle 8">
            <a:extLst>
              <a:ext uri="{FF2B5EF4-FFF2-40B4-BE49-F238E27FC236}">
                <a16:creationId xmlns:a16="http://schemas.microsoft.com/office/drawing/2014/main" id="{AE592ABA-5350-48CB-A9DE-425598881044}"/>
              </a:ext>
            </a:extLst>
          </p:cNvPr>
          <p:cNvSpPr>
            <a:spLocks noChangeArrowheads="1"/>
          </p:cNvSpPr>
          <p:nvPr/>
        </p:nvSpPr>
        <p:spPr bwMode="auto">
          <a:xfrm>
            <a:off x="309563" y="3967163"/>
            <a:ext cx="51435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9">
            <a:extLst>
              <a:ext uri="{FF2B5EF4-FFF2-40B4-BE49-F238E27FC236}">
                <a16:creationId xmlns:a16="http://schemas.microsoft.com/office/drawing/2014/main" id="{AA29A578-C8F6-449C-918F-2309A196F5A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34EDE0A7-897A-4EB7-93CC-2124017F3C2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E2A0FD-230F-49C9-AEC0-300715856FD2}" type="slidenum">
              <a:rPr lang="en-US" altLang="en-US" sz="1400"/>
              <a:pPr>
                <a:spcBef>
                  <a:spcPct val="0"/>
                </a:spcBef>
                <a:buClrTx/>
                <a:buSzTx/>
                <a:buFontTx/>
                <a:buNone/>
              </a:pPr>
              <a:t>22</a:t>
            </a:fld>
            <a:endParaRPr lang="en-US" altLang="en-US" sz="1400"/>
          </a:p>
        </p:txBody>
      </p:sp>
      <p:sp>
        <p:nvSpPr>
          <p:cNvPr id="29699" name="Rectangle 2">
            <a:extLst>
              <a:ext uri="{FF2B5EF4-FFF2-40B4-BE49-F238E27FC236}">
                <a16:creationId xmlns:a16="http://schemas.microsoft.com/office/drawing/2014/main" id="{FA44CEE1-B6B4-4FF8-AA3C-948A229CD52D}"/>
              </a:ext>
            </a:extLst>
          </p:cNvPr>
          <p:cNvSpPr>
            <a:spLocks noGrp="1" noChangeArrowheads="1"/>
          </p:cNvSpPr>
          <p:nvPr>
            <p:ph type="title"/>
          </p:nvPr>
        </p:nvSpPr>
        <p:spPr>
          <a:xfrm>
            <a:off x="685800" y="76200"/>
            <a:ext cx="7772400" cy="685800"/>
          </a:xfrm>
        </p:spPr>
        <p:txBody>
          <a:bodyPr/>
          <a:lstStyle/>
          <a:p>
            <a:r>
              <a:rPr lang="en-US" altLang="en-US"/>
              <a:t>Caution</a:t>
            </a:r>
            <a:endParaRPr lang="en-US" altLang="en-US">
              <a:solidFill>
                <a:schemeClr val="tx1"/>
              </a:solidFill>
            </a:endParaRPr>
          </a:p>
        </p:txBody>
      </p:sp>
      <p:sp>
        <p:nvSpPr>
          <p:cNvPr id="29700" name="Rectangle 3">
            <a:extLst>
              <a:ext uri="{FF2B5EF4-FFF2-40B4-BE49-F238E27FC236}">
                <a16:creationId xmlns:a16="http://schemas.microsoft.com/office/drawing/2014/main" id="{03199E9A-E25B-4FD9-B7E0-921329B424C2}"/>
              </a:ext>
            </a:extLst>
          </p:cNvPr>
          <p:cNvSpPr>
            <a:spLocks noGrp="1" noChangeArrowheads="1"/>
          </p:cNvSpPr>
          <p:nvPr>
            <p:ph type="body" idx="1"/>
          </p:nvPr>
        </p:nvSpPr>
        <p:spPr>
          <a:xfrm>
            <a:off x="152400" y="914400"/>
            <a:ext cx="8839200" cy="5562600"/>
          </a:xfrm>
        </p:spPr>
        <p:txBody>
          <a:bodyPr/>
          <a:lstStyle/>
          <a:p>
            <a:pPr marL="0" indent="0">
              <a:lnSpc>
                <a:spcPct val="80000"/>
              </a:lnSpc>
              <a:buFont typeface="Monotype Sorts" pitchFamily="2" charset="2"/>
              <a:buNone/>
            </a:pPr>
            <a:r>
              <a:rPr lang="en-US" altLang="en-US" sz="2300"/>
              <a:t>Don’t use floating-point values for equality checking in a loop control. Since floating-point values are approximations for some values, using them could result in imprecise counter values and inaccurate results. Consider the following code for computing </a:t>
            </a:r>
            <a:r>
              <a:rPr lang="en-US" altLang="en-US" sz="2300" u="sng"/>
              <a:t>1 + 0.9 + 0.8 + ... + 0.1</a:t>
            </a:r>
            <a:r>
              <a:rPr lang="en-US" altLang="en-US" sz="2300"/>
              <a:t>:</a:t>
            </a:r>
            <a:endParaRPr lang="en-US" altLang="en-US" sz="2300" b="1" u="sng"/>
          </a:p>
          <a:p>
            <a:pPr marL="0" indent="0">
              <a:lnSpc>
                <a:spcPct val="80000"/>
              </a:lnSpc>
              <a:buFont typeface="Monotype Sorts" pitchFamily="2" charset="2"/>
              <a:buNone/>
            </a:pPr>
            <a:endParaRPr lang="en-US" altLang="en-US" sz="2300" b="1" u="sng"/>
          </a:p>
          <a:p>
            <a:pPr marL="0" indent="0">
              <a:lnSpc>
                <a:spcPct val="80000"/>
              </a:lnSpc>
              <a:buFont typeface="Monotype Sorts" pitchFamily="2" charset="2"/>
              <a:buNone/>
            </a:pPr>
            <a:r>
              <a:rPr lang="en-US" altLang="en-US" sz="2300" b="1"/>
              <a:t>double</a:t>
            </a:r>
            <a:r>
              <a:rPr lang="en-US" altLang="en-US" sz="2300"/>
              <a:t> item = 1; </a:t>
            </a:r>
            <a:r>
              <a:rPr lang="en-US" altLang="en-US" sz="2300" b="1"/>
              <a:t>double</a:t>
            </a:r>
            <a:r>
              <a:rPr lang="en-US" altLang="en-US" sz="2300"/>
              <a:t> sum = 0;</a:t>
            </a:r>
            <a:endParaRPr lang="en-US" altLang="en-US" sz="2300" b="1"/>
          </a:p>
          <a:p>
            <a:pPr marL="0" indent="0">
              <a:lnSpc>
                <a:spcPct val="80000"/>
              </a:lnSpc>
              <a:buFont typeface="Monotype Sorts" pitchFamily="2" charset="2"/>
              <a:buNone/>
            </a:pPr>
            <a:r>
              <a:rPr lang="en-US" altLang="en-US" sz="2300" b="1"/>
              <a:t>while</a:t>
            </a:r>
            <a:r>
              <a:rPr lang="en-US" altLang="en-US" sz="2300"/>
              <a:t> (item != 0) { // No guarantee item will be 0</a:t>
            </a:r>
          </a:p>
          <a:p>
            <a:pPr marL="0" indent="0">
              <a:lnSpc>
                <a:spcPct val="80000"/>
              </a:lnSpc>
              <a:buFont typeface="Monotype Sorts" pitchFamily="2" charset="2"/>
              <a:buNone/>
            </a:pPr>
            <a:r>
              <a:rPr lang="en-US" altLang="en-US" sz="2300"/>
              <a:t>  sum += item;</a:t>
            </a:r>
          </a:p>
          <a:p>
            <a:pPr marL="0" indent="0">
              <a:lnSpc>
                <a:spcPct val="80000"/>
              </a:lnSpc>
              <a:buFont typeface="Monotype Sorts" pitchFamily="2" charset="2"/>
              <a:buNone/>
            </a:pPr>
            <a:r>
              <a:rPr lang="en-US" altLang="en-US" sz="2300"/>
              <a:t>  item -= 0.1;</a:t>
            </a:r>
          </a:p>
          <a:p>
            <a:pPr marL="0" indent="0">
              <a:lnSpc>
                <a:spcPct val="80000"/>
              </a:lnSpc>
              <a:buFont typeface="Monotype Sorts" pitchFamily="2" charset="2"/>
              <a:buNone/>
            </a:pPr>
            <a:r>
              <a:rPr lang="en-US" altLang="en-US" sz="2300"/>
              <a:t>}</a:t>
            </a:r>
          </a:p>
          <a:p>
            <a:pPr marL="0" indent="0">
              <a:lnSpc>
                <a:spcPct val="80000"/>
              </a:lnSpc>
              <a:buFont typeface="Monotype Sorts" pitchFamily="2" charset="2"/>
              <a:buNone/>
            </a:pPr>
            <a:r>
              <a:rPr lang="en-US" altLang="en-US" sz="2300"/>
              <a:t>System.out.println(sum);</a:t>
            </a:r>
          </a:p>
          <a:p>
            <a:pPr marL="0" indent="0">
              <a:lnSpc>
                <a:spcPct val="80000"/>
              </a:lnSpc>
              <a:buFont typeface="Monotype Sorts" pitchFamily="2" charset="2"/>
              <a:buNone/>
            </a:pPr>
            <a:endParaRPr lang="en-US" altLang="en-US" sz="2300"/>
          </a:p>
          <a:p>
            <a:pPr marL="0" indent="0">
              <a:lnSpc>
                <a:spcPct val="80000"/>
              </a:lnSpc>
              <a:buFont typeface="Monotype Sorts" pitchFamily="2" charset="2"/>
              <a:buNone/>
            </a:pPr>
            <a:r>
              <a:rPr lang="en-US" altLang="en-US" sz="2300"/>
              <a:t>Variable item starts with 1 and is reduced by 0.1 every time the loop body is executed. The loop should terminate when item becomes 0. However, there is no guarantee that item will be exactly 0, because the floating-point arithmetic is approximated. This loop seems OK on the surface, but it is actually an infinite loop.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460622D-0013-473D-A705-CEF3E10E40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D99FB2-2A79-41BF-85BA-EF85A9E1FB29}" type="slidenum">
              <a:rPr lang="en-US" altLang="en-US" sz="1400"/>
              <a:pPr>
                <a:spcBef>
                  <a:spcPct val="0"/>
                </a:spcBef>
                <a:buClrTx/>
                <a:buSzTx/>
                <a:buFontTx/>
                <a:buNone/>
              </a:pPr>
              <a:t>23</a:t>
            </a:fld>
            <a:endParaRPr lang="en-US" altLang="en-US" sz="1400"/>
          </a:p>
        </p:txBody>
      </p:sp>
      <p:sp>
        <p:nvSpPr>
          <p:cNvPr id="30723" name="Rectangle 2">
            <a:extLst>
              <a:ext uri="{FF2B5EF4-FFF2-40B4-BE49-F238E27FC236}">
                <a16:creationId xmlns:a16="http://schemas.microsoft.com/office/drawing/2014/main" id="{CE82D3E0-060F-4712-BFC5-9F6973ABBA8C}"/>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do-while</a:t>
            </a:r>
            <a:r>
              <a:rPr lang="en-US" altLang="en-US"/>
              <a:t> Loop</a:t>
            </a:r>
            <a:endParaRPr lang="en-US" altLang="en-US">
              <a:solidFill>
                <a:schemeClr val="tx1"/>
              </a:solidFill>
            </a:endParaRPr>
          </a:p>
        </p:txBody>
      </p:sp>
      <p:sp>
        <p:nvSpPr>
          <p:cNvPr id="30724" name="Rectangle 12">
            <a:extLst>
              <a:ext uri="{FF2B5EF4-FFF2-40B4-BE49-F238E27FC236}">
                <a16:creationId xmlns:a16="http://schemas.microsoft.com/office/drawing/2014/main" id="{3256D63F-F902-4574-9908-A7147A44B623}"/>
              </a:ext>
            </a:extLst>
          </p:cNvPr>
          <p:cNvSpPr>
            <a:spLocks noChangeArrowheads="1"/>
          </p:cNvSpPr>
          <p:nvPr/>
        </p:nvSpPr>
        <p:spPr bwMode="auto">
          <a:xfrm>
            <a:off x="3455988" y="2228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13">
            <a:extLst>
              <a:ext uri="{FF2B5EF4-FFF2-40B4-BE49-F238E27FC236}">
                <a16:creationId xmlns:a16="http://schemas.microsoft.com/office/drawing/2014/main" id="{A7487D11-815B-4F8E-BC7F-E5F7647ED2B7}"/>
              </a:ext>
            </a:extLst>
          </p:cNvPr>
          <p:cNvSpPr>
            <a:spLocks noChangeArrowheads="1"/>
          </p:cNvSpPr>
          <p:nvPr/>
        </p:nvSpPr>
        <p:spPr bwMode="auto">
          <a:xfrm>
            <a:off x="152400" y="3810000"/>
            <a:ext cx="73152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2400">
                <a:latin typeface="Courier New" panose="02070309020205020404" pitchFamily="49" charset="0"/>
              </a:rPr>
              <a:t>do {</a:t>
            </a:r>
          </a:p>
          <a:p>
            <a:pPr>
              <a:spcBef>
                <a:spcPct val="50000"/>
              </a:spcBef>
              <a:buFont typeface="Monotype Sorts" pitchFamily="2" charset="2"/>
              <a:buNone/>
            </a:pPr>
            <a:r>
              <a:rPr lang="en-US" altLang="en-US" sz="2400">
                <a:latin typeface="Courier New" panose="02070309020205020404" pitchFamily="49" charset="0"/>
              </a:rPr>
              <a:t>  // Loop body;</a:t>
            </a:r>
          </a:p>
          <a:p>
            <a:pPr>
              <a:spcBef>
                <a:spcPct val="50000"/>
              </a:spcBef>
              <a:buFont typeface="Monotype Sorts" pitchFamily="2" charset="2"/>
              <a:buNone/>
            </a:pPr>
            <a:r>
              <a:rPr lang="en-US" altLang="en-US" sz="2400">
                <a:latin typeface="Courier New" panose="02070309020205020404" pitchFamily="49" charset="0"/>
              </a:rPr>
              <a:t>  Statement(s);</a:t>
            </a:r>
          </a:p>
          <a:p>
            <a:pPr>
              <a:spcBef>
                <a:spcPct val="50000"/>
              </a:spcBef>
              <a:buFont typeface="Monotype Sorts" pitchFamily="2" charset="2"/>
              <a:buNone/>
            </a:pPr>
            <a:r>
              <a:rPr lang="en-US" altLang="en-US" sz="2400">
                <a:latin typeface="Courier New" panose="02070309020205020404" pitchFamily="49" charset="0"/>
              </a:rPr>
              <a:t>} while (loop-continuation-condition);</a:t>
            </a:r>
          </a:p>
        </p:txBody>
      </p:sp>
      <p:sp>
        <p:nvSpPr>
          <p:cNvPr id="30726" name="Rectangle 15">
            <a:extLst>
              <a:ext uri="{FF2B5EF4-FFF2-40B4-BE49-F238E27FC236}">
                <a16:creationId xmlns:a16="http://schemas.microsoft.com/office/drawing/2014/main" id="{BA99C3C2-0F5C-443A-BDE5-791E40527AB8}"/>
              </a:ext>
            </a:extLst>
          </p:cNvPr>
          <p:cNvSpPr>
            <a:spLocks noChangeArrowheads="1"/>
          </p:cNvSpPr>
          <p:nvPr/>
        </p:nvSpPr>
        <p:spPr bwMode="auto">
          <a:xfrm>
            <a:off x="3667125"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19">
            <a:extLst>
              <a:ext uri="{FF2B5EF4-FFF2-40B4-BE49-F238E27FC236}">
                <a16:creationId xmlns:a16="http://schemas.microsoft.com/office/drawing/2014/main" id="{9A71B25D-3B7C-45A7-A84E-6CEFCA9E94C3}"/>
              </a:ext>
            </a:extLst>
          </p:cNvPr>
          <p:cNvSpPr>
            <a:spLocks noChangeArrowheads="1"/>
          </p:cNvSpPr>
          <p:nvPr/>
        </p:nvSpPr>
        <p:spPr bwMode="auto">
          <a:xfrm>
            <a:off x="3667125" y="2419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8" name="Object 18">
            <a:extLst>
              <a:ext uri="{FF2B5EF4-FFF2-40B4-BE49-F238E27FC236}">
                <a16:creationId xmlns:a16="http://schemas.microsoft.com/office/drawing/2014/main" id="{85D3539C-9156-4FB1-AFF6-E12A93A276CB}"/>
              </a:ext>
            </a:extLst>
          </p:cNvPr>
          <p:cNvGraphicFramePr>
            <a:graphicFrameLocks noChangeAspect="1"/>
          </p:cNvGraphicFramePr>
          <p:nvPr/>
        </p:nvGraphicFramePr>
        <p:xfrm>
          <a:off x="4495800" y="1295400"/>
          <a:ext cx="3619500" cy="4038600"/>
        </p:xfrm>
        <a:graphic>
          <a:graphicData uri="http://schemas.openxmlformats.org/presentationml/2006/ole">
            <mc:AlternateContent xmlns:mc="http://schemas.openxmlformats.org/markup-compatibility/2006">
              <mc:Choice xmlns:v="urn:schemas-microsoft-com:vml" Requires="v">
                <p:oleObj r:id="rId2" imgW="1807464" imgH="2016252" progId="Word.Picture.8">
                  <p:embed/>
                </p:oleObj>
              </mc:Choice>
              <mc:Fallback>
                <p:oleObj r:id="rId2" imgW="1807464" imgH="2016252" progId="Word.Picture.8">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95400"/>
                        <a:ext cx="3619500" cy="4038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TextBox 8">
            <a:extLst>
              <a:ext uri="{FF2B5EF4-FFF2-40B4-BE49-F238E27FC236}">
                <a16:creationId xmlns:a16="http://schemas.microsoft.com/office/drawing/2014/main" id="{20A21D77-5A26-4436-B1F6-DF37ACCF8B07}"/>
              </a:ext>
            </a:extLst>
          </p:cNvPr>
          <p:cNvSpPr txBox="1">
            <a:spLocks noChangeArrowheads="1"/>
          </p:cNvSpPr>
          <p:nvPr/>
        </p:nvSpPr>
        <p:spPr bwMode="auto">
          <a:xfrm>
            <a:off x="152400" y="2133600"/>
            <a:ext cx="419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The </a:t>
            </a:r>
            <a:r>
              <a:rPr lang="en-US" altLang="en-US" sz="2400" b="1">
                <a:solidFill>
                  <a:srgbClr val="FF0000"/>
                </a:solidFill>
              </a:rPr>
              <a:t>do-while</a:t>
            </a:r>
            <a:r>
              <a:rPr lang="en-US" altLang="en-US" sz="2400"/>
              <a:t> loop is a variation of the </a:t>
            </a:r>
            <a:r>
              <a:rPr lang="en-US" altLang="en-US" sz="2400" b="1">
                <a:solidFill>
                  <a:srgbClr val="FF0000"/>
                </a:solidFill>
              </a:rPr>
              <a:t>while</a:t>
            </a:r>
            <a:r>
              <a:rPr lang="en-US" altLang="en-US" sz="2400"/>
              <a:t> loop.  </a:t>
            </a:r>
          </a:p>
          <a:p>
            <a:pPr>
              <a:spcBef>
                <a:spcPct val="0"/>
              </a:spcBef>
              <a:buClrTx/>
              <a:buSzTx/>
              <a:buFontTx/>
              <a:buNone/>
            </a:pPr>
            <a:r>
              <a:rPr lang="en-US" altLang="en-US" sz="2400"/>
              <a:t>The syntax below: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A7C1CC04-D082-4FFC-8552-60C5738B0A4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1446E3-6D76-437A-9D59-7236EC8F6320}" type="slidenum">
              <a:rPr lang="en-US" altLang="en-US" sz="1400"/>
              <a:pPr>
                <a:spcBef>
                  <a:spcPct val="0"/>
                </a:spcBef>
                <a:buClrTx/>
                <a:buSzTx/>
                <a:buFontTx/>
                <a:buNone/>
              </a:pPr>
              <a:t>24</a:t>
            </a:fld>
            <a:endParaRPr lang="en-US" altLang="en-US" sz="1400"/>
          </a:p>
        </p:txBody>
      </p:sp>
      <p:sp>
        <p:nvSpPr>
          <p:cNvPr id="31747" name="Rectangle 2">
            <a:extLst>
              <a:ext uri="{FF2B5EF4-FFF2-40B4-BE49-F238E27FC236}">
                <a16:creationId xmlns:a16="http://schemas.microsoft.com/office/drawing/2014/main" id="{F53C1C95-D013-4FA2-84F3-25C89043F339}"/>
              </a:ext>
            </a:extLst>
          </p:cNvPr>
          <p:cNvSpPr>
            <a:spLocks noGrp="1" noChangeArrowheads="1"/>
          </p:cNvSpPr>
          <p:nvPr>
            <p:ph type="title"/>
          </p:nvPr>
        </p:nvSpPr>
        <p:spPr>
          <a:xfrm>
            <a:off x="1143000" y="0"/>
            <a:ext cx="6850063" cy="754063"/>
          </a:xfrm>
        </p:spPr>
        <p:txBody>
          <a:bodyPr/>
          <a:lstStyle/>
          <a:p>
            <a:pPr eaLnBrk="1" hangingPunct="1"/>
            <a:r>
              <a:rPr lang="en-US" altLang="en-US">
                <a:latin typeface="Courier New" panose="02070309020205020404" pitchFamily="49" charset="0"/>
              </a:rPr>
              <a:t>do</a:t>
            </a:r>
            <a:r>
              <a:rPr lang="en-US" altLang="en-US"/>
              <a:t> While Loop</a:t>
            </a:r>
          </a:p>
        </p:txBody>
      </p:sp>
      <p:sp>
        <p:nvSpPr>
          <p:cNvPr id="31748" name="Rectangle 3">
            <a:extLst>
              <a:ext uri="{FF2B5EF4-FFF2-40B4-BE49-F238E27FC236}">
                <a16:creationId xmlns:a16="http://schemas.microsoft.com/office/drawing/2014/main" id="{02C48B8F-E5A5-470E-AF0B-9715D44D59F9}"/>
              </a:ext>
            </a:extLst>
          </p:cNvPr>
          <p:cNvSpPr>
            <a:spLocks noGrp="1" noChangeArrowheads="1"/>
          </p:cNvSpPr>
          <p:nvPr>
            <p:ph type="body" idx="1"/>
          </p:nvPr>
        </p:nvSpPr>
        <p:spPr>
          <a:xfrm>
            <a:off x="152400" y="647700"/>
            <a:ext cx="8648700" cy="5029200"/>
          </a:xfrm>
        </p:spPr>
        <p:txBody>
          <a:bodyPr/>
          <a:lstStyle/>
          <a:p>
            <a:pPr eaLnBrk="1" hangingPunct="1"/>
            <a:r>
              <a:rPr lang="en-US" altLang="en-US"/>
              <a:t>When to use a </a:t>
            </a:r>
            <a:r>
              <a:rPr lang="en-US" altLang="en-US">
                <a:latin typeface="Courier New" panose="02070309020205020404" pitchFamily="49" charset="0"/>
              </a:rPr>
              <a:t>do</a:t>
            </a:r>
            <a:r>
              <a:rPr lang="en-US" altLang="en-US"/>
              <a:t> loop:</a:t>
            </a:r>
          </a:p>
          <a:p>
            <a:pPr lvl="1" eaLnBrk="1" hangingPunct="1"/>
            <a:r>
              <a:rPr lang="en-US" altLang="en-US" sz="3200" b="1"/>
              <a:t>If you know that the repeated thing will always have to be done at least one time.</a:t>
            </a:r>
          </a:p>
          <a:p>
            <a:pPr eaLnBrk="1" hangingPunct="1"/>
            <a:r>
              <a:rPr lang="en-US" altLang="en-US"/>
              <a:t>Syntax:</a:t>
            </a:r>
          </a:p>
          <a:p>
            <a:pPr lvl="1" eaLnBrk="1" hangingPunct="1">
              <a:spcBef>
                <a:spcPct val="50000"/>
              </a:spcBef>
              <a:buFont typeface="Wingdings" panose="05000000000000000000" pitchFamily="2" charset="2"/>
              <a:buNone/>
            </a:pPr>
            <a:r>
              <a:rPr lang="en-US" altLang="en-US" sz="1600" b="1">
                <a:latin typeface="Courier New" panose="02070309020205020404" pitchFamily="49" charset="0"/>
              </a:rPr>
              <a:t>do</a:t>
            </a:r>
          </a:p>
          <a:p>
            <a:pPr lvl="1" eaLnBrk="1" hangingPunct="1">
              <a:spcBef>
                <a:spcPct val="0"/>
              </a:spcBef>
              <a:buFont typeface="Wingdings" panose="05000000000000000000" pitchFamily="2" charset="2"/>
              <a:buNone/>
            </a:pPr>
            <a:r>
              <a:rPr lang="en-US" altLang="en-US" sz="1600" b="1">
                <a:latin typeface="Courier New" panose="02070309020205020404" pitchFamily="49" charset="0"/>
              </a:rPr>
              <a:t>{</a:t>
            </a:r>
          </a:p>
          <a:p>
            <a:pPr lvl="1" eaLnBrk="1" hangingPunct="1">
              <a:spcBef>
                <a:spcPct val="0"/>
              </a:spcBef>
              <a:buFont typeface="Wingdings" panose="05000000000000000000" pitchFamily="2" charset="2"/>
              <a:buNone/>
            </a:pPr>
            <a:r>
              <a:rPr lang="en-US" altLang="en-US" sz="1600" b="1">
                <a:latin typeface="Courier New" panose="02070309020205020404" pitchFamily="49" charset="0"/>
              </a:rPr>
              <a:t>  </a:t>
            </a:r>
            <a:r>
              <a:rPr lang="en-US" altLang="en-US" sz="1600" b="1" i="1"/>
              <a:t>&lt;statement(s)&gt;</a:t>
            </a:r>
          </a:p>
          <a:p>
            <a:pPr lvl="1" eaLnBrk="1" hangingPunct="1">
              <a:spcBef>
                <a:spcPct val="0"/>
              </a:spcBef>
              <a:spcAft>
                <a:spcPct val="50000"/>
              </a:spcAft>
              <a:buFont typeface="Wingdings" panose="05000000000000000000" pitchFamily="2" charset="2"/>
              <a:buNone/>
            </a:pPr>
            <a:r>
              <a:rPr lang="en-US" altLang="en-US" sz="1600" b="1">
                <a:latin typeface="Courier New" panose="02070309020205020404" pitchFamily="49" charset="0"/>
              </a:rPr>
              <a:t>} while (</a:t>
            </a:r>
            <a:r>
              <a:rPr lang="en-US" altLang="en-US" sz="1600" b="1" i="1"/>
              <a:t>&lt;condition&gt;</a:t>
            </a:r>
            <a:r>
              <a:rPr lang="en-US" altLang="en-US" sz="1600" b="1">
                <a:latin typeface="Courier New" panose="02070309020205020404" pitchFamily="49" charset="0"/>
              </a:rPr>
              <a:t>);</a:t>
            </a:r>
          </a:p>
          <a:p>
            <a:pPr lvl="1" eaLnBrk="1" hangingPunct="1"/>
            <a:r>
              <a:rPr lang="en-US" altLang="en-US" u="sng"/>
              <a:t>Note: </a:t>
            </a:r>
            <a:r>
              <a:rPr lang="en-US" altLang="en-US" sz="2400"/>
              <a:t>The condition is at the bottom of the loop (in contrast to the </a:t>
            </a:r>
            <a:r>
              <a:rPr lang="en-US" altLang="en-US" sz="2400">
                <a:latin typeface="Courier New" panose="02070309020205020404" pitchFamily="49" charset="0"/>
              </a:rPr>
              <a:t>while</a:t>
            </a:r>
            <a:r>
              <a:rPr lang="en-US" altLang="en-US" sz="2400"/>
              <a:t> loop, where the condition is at the top of the loop).</a:t>
            </a:r>
          </a:p>
          <a:p>
            <a:pPr lvl="1" eaLnBrk="1" hangingPunct="1"/>
            <a:r>
              <a:rPr lang="en-US" altLang="en-US" sz="2400"/>
              <a:t>The compiler requires putting a ";" at the very end, after the </a:t>
            </a:r>
            <a:r>
              <a:rPr lang="en-US" altLang="en-US" sz="2400">
                <a:latin typeface="Courier New" panose="02070309020205020404" pitchFamily="49" charset="0"/>
              </a:rPr>
              <a:t>do</a:t>
            </a:r>
            <a:r>
              <a:rPr lang="en-US" altLang="en-US" sz="2400"/>
              <a:t> loop's condition.</a:t>
            </a:r>
          </a:p>
          <a:p>
            <a:pPr lvl="1" eaLnBrk="1" hangingPunct="1"/>
            <a:r>
              <a:rPr lang="en-US" altLang="en-US" sz="2400"/>
              <a:t>Proper style dictates putting the "while" part on the same line as the "}"</a:t>
            </a:r>
          </a:p>
          <a:p>
            <a:pPr eaLnBrk="1" hangingPunct="1"/>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D9F7981-6DAB-4A1E-BF99-6A576E520847}"/>
              </a:ext>
            </a:extLst>
          </p:cNvPr>
          <p:cNvSpPr>
            <a:spLocks noGrp="1"/>
          </p:cNvSpPr>
          <p:nvPr>
            <p:ph type="title"/>
          </p:nvPr>
        </p:nvSpPr>
        <p:spPr>
          <a:xfrm>
            <a:off x="647700" y="152400"/>
            <a:ext cx="7772400" cy="819150"/>
          </a:xfrm>
        </p:spPr>
        <p:txBody>
          <a:bodyPr/>
          <a:lstStyle/>
          <a:p>
            <a:r>
              <a:rPr lang="en-US" altLang="en-US" b="1"/>
              <a:t>The do...while Loop</a:t>
            </a:r>
            <a:endParaRPr lang="en-US" altLang="en-US"/>
          </a:p>
        </p:txBody>
      </p:sp>
      <p:sp>
        <p:nvSpPr>
          <p:cNvPr id="33795" name="Slide Number Placeholder 3">
            <a:extLst>
              <a:ext uri="{FF2B5EF4-FFF2-40B4-BE49-F238E27FC236}">
                <a16:creationId xmlns:a16="http://schemas.microsoft.com/office/drawing/2014/main" id="{9C44C79F-247C-45C6-B94A-32A7DD046CA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046022-AA6C-4A18-8FE5-94D60C0A5D8B}" type="slidenum">
              <a:rPr lang="en-US" altLang="en-US" sz="1400"/>
              <a:pPr>
                <a:spcBef>
                  <a:spcPct val="0"/>
                </a:spcBef>
                <a:buClrTx/>
                <a:buSzTx/>
                <a:buFontTx/>
                <a:buNone/>
              </a:pPr>
              <a:t>25</a:t>
            </a:fld>
            <a:endParaRPr lang="en-US" altLang="en-US" sz="1400"/>
          </a:p>
        </p:txBody>
      </p:sp>
      <p:sp>
        <p:nvSpPr>
          <p:cNvPr id="33796" name="Rectangle 4">
            <a:extLst>
              <a:ext uri="{FF2B5EF4-FFF2-40B4-BE49-F238E27FC236}">
                <a16:creationId xmlns:a16="http://schemas.microsoft.com/office/drawing/2014/main" id="{5E1060B9-5B81-415A-99CF-29BFC1141C56}"/>
              </a:ext>
            </a:extLst>
          </p:cNvPr>
          <p:cNvSpPr>
            <a:spLocks noChangeArrowheads="1"/>
          </p:cNvSpPr>
          <p:nvPr/>
        </p:nvSpPr>
        <p:spPr bwMode="auto">
          <a:xfrm>
            <a:off x="152400" y="990600"/>
            <a:ext cx="8801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If the </a:t>
            </a:r>
            <a:r>
              <a:rPr lang="en-US" altLang="en-US" sz="2400" b="1"/>
              <a:t>Boolean expression is true</a:t>
            </a:r>
            <a:r>
              <a:rPr lang="en-US" altLang="en-US" sz="2400"/>
              <a:t>, the flow of </a:t>
            </a:r>
            <a:r>
              <a:rPr lang="en-US" altLang="en-US" sz="2400" b="1"/>
              <a:t>control jumps back up to </a:t>
            </a:r>
            <a:r>
              <a:rPr lang="en-US" altLang="en-US" sz="2400" b="1" u="sng"/>
              <a:t>do</a:t>
            </a:r>
            <a:r>
              <a:rPr lang="en-US" altLang="en-US" sz="2400" u="sng"/>
              <a:t>, </a:t>
            </a:r>
            <a:r>
              <a:rPr lang="en-US" altLang="en-US" sz="2400"/>
              <a:t>and the statements in the loop execute again. </a:t>
            </a:r>
          </a:p>
          <a:p>
            <a:pPr>
              <a:spcBef>
                <a:spcPct val="0"/>
              </a:spcBef>
              <a:buClrTx/>
              <a:buSzTx/>
              <a:buFontTx/>
              <a:buNone/>
            </a:pPr>
            <a:r>
              <a:rPr lang="en-US" altLang="en-US" sz="2400"/>
              <a:t>This process repeats until the Boolean expression is </a:t>
            </a:r>
            <a:r>
              <a:rPr lang="en-US" altLang="en-US" sz="2400" b="1"/>
              <a:t>false.</a:t>
            </a:r>
          </a:p>
        </p:txBody>
      </p:sp>
      <p:sp>
        <p:nvSpPr>
          <p:cNvPr id="117763" name="Rectangle 3">
            <a:extLst>
              <a:ext uri="{FF2B5EF4-FFF2-40B4-BE49-F238E27FC236}">
                <a16:creationId xmlns:a16="http://schemas.microsoft.com/office/drawing/2014/main" id="{57607ABD-936A-44C3-9880-83A518C685F0}"/>
              </a:ext>
            </a:extLst>
          </p:cNvPr>
          <p:cNvSpPr>
            <a:spLocks noChangeArrowheads="1"/>
          </p:cNvSpPr>
          <p:nvPr/>
        </p:nvSpPr>
        <p:spPr bwMode="auto">
          <a:xfrm>
            <a:off x="342900" y="2400300"/>
            <a:ext cx="8343900" cy="3786188"/>
          </a:xfrm>
          <a:prstGeom prst="rect">
            <a:avLst/>
          </a:prstGeom>
          <a:noFill/>
          <a:ln w="12700" cap="flat" cmpd="sng">
            <a:noFill/>
            <a:prstDash val="solid"/>
            <a:miter lim="800000"/>
            <a:headEnd type="none" w="sm" len="sm"/>
            <a:tailEnd type="none" w="sm" len="sm"/>
          </a:ln>
          <a:effectLst>
            <a:prstShdw prst="shdw17" dist="17961" dir="2700000">
              <a:schemeClr val="accent1">
                <a:gamma/>
                <a:shade val="60000"/>
                <a:invGamma/>
              </a:schemeClr>
            </a:prstShdw>
          </a:effectLst>
        </p:spPr>
        <p:txBody>
          <a:bodyPr anchor="ctr">
            <a:spAutoFit/>
          </a:bodyPr>
          <a:lstStyle/>
          <a:p>
            <a:pPr>
              <a:defRPr/>
            </a:pPr>
            <a:r>
              <a:rPr lang="en-US" dirty="0">
                <a:latin typeface="Courier New" pitchFamily="49" charset="0"/>
                <a:cs typeface="Courier New" pitchFamily="49" charset="0"/>
              </a:rPr>
              <a:t>public class Test2 { </a:t>
            </a:r>
          </a:p>
          <a:p>
            <a:pPr>
              <a:defRPr/>
            </a:pPr>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a:t>
            </a:r>
          </a:p>
          <a:p>
            <a:pPr>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x= 10; </a:t>
            </a:r>
          </a:p>
          <a:p>
            <a:pPr>
              <a:defRPr/>
            </a:pPr>
            <a:r>
              <a:rPr lang="en-US" dirty="0">
                <a:latin typeface="Courier New" pitchFamily="49" charset="0"/>
                <a:cs typeface="Courier New" pitchFamily="49" charset="0"/>
              </a:rPr>
              <a:t>  do { </a:t>
            </a:r>
          </a:p>
          <a:p>
            <a:pPr>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a:t>
            </a:r>
            <a:r>
              <a:rPr lang="en-US" dirty="0">
                <a:latin typeface="Courier New" pitchFamily="49" charset="0"/>
                <a:cs typeface="Courier New" pitchFamily="49" charset="0"/>
              </a:rPr>
              <a:t>("value of x : " + x ); </a:t>
            </a:r>
          </a:p>
          <a:p>
            <a:pPr>
              <a:defRPr/>
            </a:pPr>
            <a:r>
              <a:rPr lang="en-US" dirty="0">
                <a:latin typeface="Courier New" pitchFamily="49" charset="0"/>
                <a:cs typeface="Courier New" pitchFamily="49" charset="0"/>
              </a:rPr>
              <a:t>     x++; </a:t>
            </a:r>
          </a:p>
          <a:p>
            <a:pPr>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a:t>
            </a:r>
            <a:r>
              <a:rPr lang="en-US" dirty="0">
                <a:latin typeface="Courier New" pitchFamily="49" charset="0"/>
                <a:cs typeface="Courier New" pitchFamily="49" charset="0"/>
              </a:rPr>
              <a:t>("\n"); </a:t>
            </a:r>
          </a:p>
          <a:p>
            <a:pPr>
              <a:defRPr/>
            </a:pPr>
            <a:r>
              <a:rPr lang="en-US" dirty="0">
                <a:latin typeface="Courier New" pitchFamily="49" charset="0"/>
                <a:cs typeface="Courier New" pitchFamily="49" charset="0"/>
              </a:rPr>
              <a:t>  } while( x &lt; 20 ); </a:t>
            </a:r>
          </a:p>
          <a:p>
            <a:pPr>
              <a:defRPr/>
            </a:pPr>
            <a:r>
              <a:rPr lang="en-US" dirty="0">
                <a:latin typeface="Courier New" pitchFamily="49" charset="0"/>
                <a:cs typeface="Courier New" pitchFamily="49" charset="0"/>
              </a:rPr>
              <a:t> } </a:t>
            </a:r>
            <a:r>
              <a:rPr lang="en-US" dirty="0">
                <a:solidFill>
                  <a:srgbClr val="FFC000"/>
                </a:solidFill>
                <a:latin typeface="Courier New" pitchFamily="49" charset="0"/>
                <a:cs typeface="Courier New" pitchFamily="49" charset="0"/>
              </a:rPr>
              <a:t>// end of main</a:t>
            </a:r>
          </a:p>
          <a:p>
            <a:pPr>
              <a:defRPr/>
            </a:pPr>
            <a:r>
              <a:rPr lang="en-US" dirty="0">
                <a:latin typeface="Courier New" pitchFamily="49" charset="0"/>
                <a:cs typeface="Courier New" pitchFamily="49" charset="0"/>
              </a:rPr>
              <a:t>}  </a:t>
            </a:r>
            <a:r>
              <a:rPr lang="en-US" dirty="0">
                <a:solidFill>
                  <a:srgbClr val="FFC000"/>
                </a:solidFill>
                <a:latin typeface="Courier New" pitchFamily="49" charset="0"/>
                <a:cs typeface="Courier New" pitchFamily="49" charset="0"/>
              </a:rPr>
              <a:t>//end of class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C7F50427-0C14-4A2B-B111-A01F3745A9A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F4641B-8A06-4D65-8393-60755BB6081E}" type="slidenum">
              <a:rPr lang="en-US" altLang="en-US" sz="1400"/>
              <a:pPr>
                <a:spcBef>
                  <a:spcPct val="0"/>
                </a:spcBef>
                <a:buClrTx/>
                <a:buSzTx/>
                <a:buFontTx/>
                <a:buNone/>
              </a:pPr>
              <a:t>26</a:t>
            </a:fld>
            <a:endParaRPr lang="en-US" altLang="en-US" sz="1400"/>
          </a:p>
        </p:txBody>
      </p:sp>
      <p:sp>
        <p:nvSpPr>
          <p:cNvPr id="34819" name="Rectangle 2">
            <a:extLst>
              <a:ext uri="{FF2B5EF4-FFF2-40B4-BE49-F238E27FC236}">
                <a16:creationId xmlns:a16="http://schemas.microsoft.com/office/drawing/2014/main" id="{2E7013EF-4880-4B7C-AD90-359412CF0986}"/>
              </a:ext>
            </a:extLst>
          </p:cNvPr>
          <p:cNvSpPr>
            <a:spLocks noGrp="1" noChangeArrowheads="1"/>
          </p:cNvSpPr>
          <p:nvPr>
            <p:ph type="title"/>
          </p:nvPr>
        </p:nvSpPr>
        <p:spPr>
          <a:xfrm>
            <a:off x="1104900" y="0"/>
            <a:ext cx="6926263" cy="754063"/>
          </a:xfrm>
        </p:spPr>
        <p:txBody>
          <a:bodyPr/>
          <a:lstStyle/>
          <a:p>
            <a:pPr eaLnBrk="1" hangingPunct="1"/>
            <a:r>
              <a:rPr lang="en-US" altLang="en-US">
                <a:latin typeface="Courier New" panose="02070309020205020404" pitchFamily="49" charset="0"/>
              </a:rPr>
              <a:t>do</a:t>
            </a:r>
            <a:r>
              <a:rPr lang="en-US" altLang="en-US"/>
              <a:t> while Loop</a:t>
            </a:r>
          </a:p>
        </p:txBody>
      </p:sp>
      <p:sp>
        <p:nvSpPr>
          <p:cNvPr id="34820" name="Rectangle 3">
            <a:extLst>
              <a:ext uri="{FF2B5EF4-FFF2-40B4-BE49-F238E27FC236}">
                <a16:creationId xmlns:a16="http://schemas.microsoft.com/office/drawing/2014/main" id="{C20A94D0-031B-4B02-90CF-6DB1E7C53A55}"/>
              </a:ext>
            </a:extLst>
          </p:cNvPr>
          <p:cNvSpPr>
            <a:spLocks noGrp="1" noChangeArrowheads="1"/>
          </p:cNvSpPr>
          <p:nvPr>
            <p:ph type="body" idx="1"/>
          </p:nvPr>
        </p:nvSpPr>
        <p:spPr>
          <a:xfrm>
            <a:off x="304800" y="800100"/>
            <a:ext cx="8267700" cy="5791200"/>
          </a:xfrm>
        </p:spPr>
        <p:txBody>
          <a:bodyPr/>
          <a:lstStyle/>
          <a:p>
            <a:pPr eaLnBrk="1" hangingPunct="1">
              <a:lnSpc>
                <a:spcPct val="80000"/>
              </a:lnSpc>
              <a:buFont typeface="Wingdings" panose="05000000000000000000" pitchFamily="2" charset="2"/>
              <a:buNone/>
            </a:pPr>
            <a:r>
              <a:rPr lang="en-US" altLang="en-US" sz="1600">
                <a:solidFill>
                  <a:srgbClr val="FFC000"/>
                </a:solidFill>
                <a:latin typeface="Courier New" panose="02070309020205020404" pitchFamily="49" charset="0"/>
              </a:rPr>
              <a:t>// FloorSpace.java – Calculates total floor space in a house</a:t>
            </a:r>
          </a:p>
          <a:p>
            <a:pPr eaLnBrk="1" hangingPunct="1">
              <a:lnSpc>
                <a:spcPct val="80000"/>
              </a:lnSpc>
              <a:buFont typeface="Wingdings" panose="05000000000000000000" pitchFamily="2" charset="2"/>
              <a:buNone/>
            </a:pPr>
            <a:r>
              <a:rPr lang="en-US" altLang="en-US" sz="1600">
                <a:latin typeface="Courier New" panose="02070309020205020404" pitchFamily="49" charset="0"/>
              </a:rPr>
              <a:t>import java.util.Scanner;</a:t>
            </a:r>
          </a:p>
          <a:p>
            <a:pPr eaLnBrk="1" hangingPunct="1">
              <a:lnSpc>
                <a:spcPct val="80000"/>
              </a:lnSpc>
              <a:buFont typeface="Wingdings" panose="05000000000000000000" pitchFamily="2" charset="2"/>
              <a:buNone/>
            </a:pPr>
            <a:r>
              <a:rPr lang="en-US" altLang="en-US" sz="1600">
                <a:latin typeface="Courier New" panose="02070309020205020404" pitchFamily="49" charset="0"/>
              </a:rPr>
              <a:t>public class FloorSpace {</a:t>
            </a:r>
          </a:p>
          <a:p>
            <a:pPr eaLnBrk="1" hangingPunct="1">
              <a:lnSpc>
                <a:spcPct val="80000"/>
              </a:lnSpc>
              <a:buFont typeface="Wingdings" panose="05000000000000000000" pitchFamily="2" charset="2"/>
              <a:buNone/>
            </a:pPr>
            <a:r>
              <a:rPr lang="en-US" altLang="en-US" sz="1600">
                <a:latin typeface="Courier New" panose="02070309020205020404" pitchFamily="49" charset="0"/>
              </a:rPr>
              <a:t>public static void main(String[] args)</a:t>
            </a:r>
          </a:p>
          <a:p>
            <a:pPr eaLnBrk="1" hangingPunct="1">
              <a:lnSpc>
                <a:spcPct val="80000"/>
              </a:lnSpc>
              <a:buFont typeface="Wingdings" panose="05000000000000000000" pitchFamily="2" charset="2"/>
              <a:buNone/>
            </a:pPr>
            <a:r>
              <a:rPr lang="en-US" altLang="en-US" sz="160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Scanner stdIn = new Scanner(System.in);</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double length, width;    </a:t>
            </a:r>
            <a:r>
              <a:rPr lang="en-US" altLang="en-US" sz="1600">
                <a:solidFill>
                  <a:srgbClr val="FFC000"/>
                </a:solidFill>
                <a:latin typeface="Courier New" panose="02070309020205020404" pitchFamily="49" charset="0"/>
              </a:rPr>
              <a:t>// room dimensions</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double floorSpace = 0;   </a:t>
            </a:r>
            <a:r>
              <a:rPr lang="en-US" altLang="en-US" sz="1600">
                <a:solidFill>
                  <a:srgbClr val="FFC000"/>
                </a:solidFill>
                <a:latin typeface="Courier New" panose="02070309020205020404" pitchFamily="49" charset="0"/>
              </a:rPr>
              <a:t>// house's total floor space</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String response;         </a:t>
            </a:r>
            <a:r>
              <a:rPr lang="en-US" altLang="en-US" sz="1600">
                <a:solidFill>
                  <a:srgbClr val="FFC000"/>
                </a:solidFill>
                <a:latin typeface="Courier New" panose="02070309020205020404" pitchFamily="49" charset="0"/>
              </a:rPr>
              <a:t>// user's y/n response</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a:t>
            </a:r>
            <a:r>
              <a:rPr lang="en-US" altLang="en-US" sz="1600" b="1">
                <a:latin typeface="Courier New" panose="02070309020205020404" pitchFamily="49" charset="0"/>
              </a:rPr>
              <a:t>do</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a:t>
            </a:r>
            <a:r>
              <a:rPr lang="en-US" altLang="en-US" sz="1600" b="1">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System.out.print("Enter the length: ");</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length = stdIn.nextDouble();</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System.out.print("Enter the width: ");</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width = stdIn.nextDouble();</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floorSpace += length * width;</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System.out.print("Any more rooms? (y/n): ");</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response = stdIn.next();</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a:t>
            </a:r>
            <a:r>
              <a:rPr lang="en-US" altLang="en-US" sz="1600" b="1">
                <a:latin typeface="Courier New" panose="02070309020205020404" pitchFamily="49" charset="0"/>
              </a:rPr>
              <a:t>}</a:t>
            </a:r>
            <a:r>
              <a:rPr lang="en-US" altLang="en-US" sz="1600">
                <a:latin typeface="Courier New" panose="02070309020205020404" pitchFamily="49" charset="0"/>
              </a:rPr>
              <a:t> while (response.equalsIgnoreCase("y"));</a:t>
            </a:r>
          </a:p>
          <a:p>
            <a:pPr eaLnBrk="1" hangingPunct="1">
              <a:lnSpc>
                <a:spcPct val="80000"/>
              </a:lnSpc>
              <a:buFont typeface="Wingdings" panose="05000000000000000000" pitchFamily="2" charset="2"/>
              <a:buNone/>
            </a:pPr>
            <a:endParaRPr lang="en-US" altLang="en-US" sz="160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a:latin typeface="Courier New" panose="02070309020205020404" pitchFamily="49" charset="0"/>
              </a:rPr>
              <a:t>  System.out.println("The total floor space is " + floorSpace);</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 </a:t>
            </a:r>
            <a:r>
              <a:rPr lang="en-US" altLang="en-US" sz="1600">
                <a:solidFill>
                  <a:srgbClr val="FFC000"/>
                </a:solidFill>
                <a:latin typeface="Courier New" panose="02070309020205020404" pitchFamily="49" charset="0"/>
              </a:rPr>
              <a:t>// end main</a:t>
            </a:r>
          </a:p>
          <a:p>
            <a:pPr eaLnBrk="1" hangingPunct="1">
              <a:lnSpc>
                <a:spcPct val="80000"/>
              </a:lnSpc>
              <a:buFont typeface="Wingdings" panose="05000000000000000000" pitchFamily="2" charset="2"/>
              <a:buNone/>
            </a:pPr>
            <a:r>
              <a:rPr lang="en-US" altLang="en-US" sz="1600">
                <a:latin typeface="Courier New" panose="02070309020205020404" pitchFamily="49" charset="0"/>
              </a:rPr>
              <a:t>} </a:t>
            </a:r>
            <a:r>
              <a:rPr lang="en-US" altLang="en-US" sz="1600">
                <a:solidFill>
                  <a:srgbClr val="FFC000"/>
                </a:solidFill>
                <a:latin typeface="Courier New" panose="02070309020205020404" pitchFamily="49" charset="0"/>
              </a:rPr>
              <a:t>// end class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498F1A15-25E0-4DCE-B739-969AEAD73FB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5D6F6A-5DE8-4AF7-9AD1-63DE3695989E}" type="slidenum">
              <a:rPr lang="en-US" altLang="en-US" sz="1400"/>
              <a:pPr>
                <a:spcBef>
                  <a:spcPct val="0"/>
                </a:spcBef>
                <a:buClrTx/>
                <a:buSzTx/>
                <a:buFontTx/>
                <a:buNone/>
              </a:pPr>
              <a:t>27</a:t>
            </a:fld>
            <a:endParaRPr lang="en-US" altLang="en-US" sz="1400"/>
          </a:p>
        </p:txBody>
      </p:sp>
      <p:sp>
        <p:nvSpPr>
          <p:cNvPr id="36867" name="Rectangle 2">
            <a:extLst>
              <a:ext uri="{FF2B5EF4-FFF2-40B4-BE49-F238E27FC236}">
                <a16:creationId xmlns:a16="http://schemas.microsoft.com/office/drawing/2014/main" id="{1938A764-A61C-4FB4-821B-FD3ED3206460}"/>
              </a:ext>
            </a:extLst>
          </p:cNvPr>
          <p:cNvSpPr>
            <a:spLocks noGrp="1" noChangeArrowheads="1"/>
          </p:cNvSpPr>
          <p:nvPr>
            <p:ph type="title"/>
          </p:nvPr>
        </p:nvSpPr>
        <p:spPr>
          <a:xfrm>
            <a:off x="342900" y="304800"/>
            <a:ext cx="7772400" cy="685800"/>
          </a:xfrm>
        </p:spPr>
        <p:txBody>
          <a:bodyPr/>
          <a:lstStyle/>
          <a:p>
            <a:r>
              <a:rPr lang="en-US" altLang="en-US" sz="4200">
                <a:latin typeface="Courier New" panose="02070309020205020404" pitchFamily="49" charset="0"/>
              </a:rPr>
              <a:t>for</a:t>
            </a:r>
            <a:r>
              <a:rPr lang="en-US" altLang="en-US"/>
              <a:t> Loops</a:t>
            </a:r>
            <a:endParaRPr lang="en-US" altLang="en-US" b="1">
              <a:latin typeface="Book Antiqua" panose="02040602050305030304" pitchFamily="18" charset="0"/>
            </a:endParaRPr>
          </a:p>
        </p:txBody>
      </p:sp>
      <p:sp>
        <p:nvSpPr>
          <p:cNvPr id="36868" name="Rectangle 3">
            <a:extLst>
              <a:ext uri="{FF2B5EF4-FFF2-40B4-BE49-F238E27FC236}">
                <a16:creationId xmlns:a16="http://schemas.microsoft.com/office/drawing/2014/main" id="{2C5DBD0C-45B9-4FD2-9621-4877865A520F}"/>
              </a:ext>
            </a:extLst>
          </p:cNvPr>
          <p:cNvSpPr>
            <a:spLocks noGrp="1" noChangeArrowheads="1"/>
          </p:cNvSpPr>
          <p:nvPr>
            <p:ph type="body" idx="1"/>
          </p:nvPr>
        </p:nvSpPr>
        <p:spPr>
          <a:xfrm>
            <a:off x="228600" y="990600"/>
            <a:ext cx="4114800" cy="1981200"/>
          </a:xfrm>
        </p:spPr>
        <p:txBody>
          <a:bodyPr/>
          <a:lstStyle/>
          <a:p>
            <a:pPr>
              <a:lnSpc>
                <a:spcPct val="90000"/>
              </a:lnSpc>
              <a:spcBef>
                <a:spcPct val="0"/>
              </a:spcBef>
              <a:buFont typeface="Monotype Sorts" pitchFamily="2" charset="2"/>
              <a:buNone/>
            </a:pPr>
            <a:r>
              <a:rPr lang="en-US" altLang="en-US" sz="2400"/>
              <a:t>for (initial-action; loop-continuation-condition; action-after-each-iteration) {</a:t>
            </a:r>
          </a:p>
          <a:p>
            <a:pPr>
              <a:lnSpc>
                <a:spcPct val="90000"/>
              </a:lnSpc>
              <a:spcBef>
                <a:spcPct val="0"/>
              </a:spcBef>
              <a:buFont typeface="Monotype Sorts" pitchFamily="2" charset="2"/>
              <a:buNone/>
            </a:pPr>
            <a:r>
              <a:rPr lang="en-US" altLang="en-US" sz="2400"/>
              <a:t>   // loop body;</a:t>
            </a:r>
          </a:p>
          <a:p>
            <a:pPr>
              <a:lnSpc>
                <a:spcPct val="90000"/>
              </a:lnSpc>
              <a:spcBef>
                <a:spcPct val="0"/>
              </a:spcBef>
              <a:buFont typeface="Monotype Sorts" pitchFamily="2" charset="2"/>
              <a:buNone/>
            </a:pPr>
            <a:r>
              <a:rPr lang="en-US" altLang="en-US" sz="2400"/>
              <a:t>   Statement(s);</a:t>
            </a:r>
          </a:p>
          <a:p>
            <a:pPr>
              <a:lnSpc>
                <a:spcPct val="90000"/>
              </a:lnSpc>
              <a:spcBef>
                <a:spcPct val="0"/>
              </a:spcBef>
              <a:buFont typeface="Monotype Sorts" pitchFamily="2" charset="2"/>
              <a:buNone/>
            </a:pPr>
            <a:r>
              <a:rPr lang="en-US" altLang="en-US" sz="2400"/>
              <a:t>}</a:t>
            </a:r>
          </a:p>
        </p:txBody>
      </p:sp>
      <p:sp>
        <p:nvSpPr>
          <p:cNvPr id="36869" name="Rectangle 5">
            <a:extLst>
              <a:ext uri="{FF2B5EF4-FFF2-40B4-BE49-F238E27FC236}">
                <a16:creationId xmlns:a16="http://schemas.microsoft.com/office/drawing/2014/main" id="{5F1B35BD-B253-4AB5-B6A0-4D5435D495F4}"/>
              </a:ext>
            </a:extLst>
          </p:cNvPr>
          <p:cNvSpPr>
            <a:spLocks noChangeArrowheads="1"/>
          </p:cNvSpPr>
          <p:nvPr/>
        </p:nvSpPr>
        <p:spPr bwMode="auto">
          <a:xfrm>
            <a:off x="2243138" y="1933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Line 6">
            <a:extLst>
              <a:ext uri="{FF2B5EF4-FFF2-40B4-BE49-F238E27FC236}">
                <a16:creationId xmlns:a16="http://schemas.microsoft.com/office/drawing/2014/main" id="{E5D3FCAC-AB68-43BA-8C23-23759C266D1E}"/>
              </a:ext>
            </a:extLst>
          </p:cNvPr>
          <p:cNvSpPr>
            <a:spLocks noChangeShapeType="1"/>
          </p:cNvSpPr>
          <p:nvPr/>
        </p:nvSpPr>
        <p:spPr bwMode="auto">
          <a:xfrm>
            <a:off x="2286000" y="2286000"/>
            <a:ext cx="381000" cy="685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36871" name="Rectangle 7">
            <a:extLst>
              <a:ext uri="{FF2B5EF4-FFF2-40B4-BE49-F238E27FC236}">
                <a16:creationId xmlns:a16="http://schemas.microsoft.com/office/drawing/2014/main" id="{5A0347C4-AE95-451B-87D4-E839CACA65CA}"/>
              </a:ext>
            </a:extLst>
          </p:cNvPr>
          <p:cNvSpPr>
            <a:spLocks noChangeArrowheads="1"/>
          </p:cNvSpPr>
          <p:nvPr/>
        </p:nvSpPr>
        <p:spPr bwMode="auto">
          <a:xfrm>
            <a:off x="4953000" y="990600"/>
            <a:ext cx="3962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int i;</a:t>
            </a:r>
          </a:p>
          <a:p>
            <a:pPr>
              <a:spcBef>
                <a:spcPct val="0"/>
              </a:spcBef>
              <a:buFont typeface="Monotype Sorts" pitchFamily="2" charset="2"/>
              <a:buNone/>
            </a:pPr>
            <a:r>
              <a:rPr lang="en-US" altLang="en-US" sz="2400"/>
              <a:t>for (i = 0; i &lt; 100; i++) {	 </a:t>
            </a:r>
          </a:p>
          <a:p>
            <a:pPr>
              <a:spcBef>
                <a:spcPct val="0"/>
              </a:spcBef>
              <a:buFont typeface="Monotype Sorts" pitchFamily="2" charset="2"/>
              <a:buNone/>
            </a:pPr>
            <a:r>
              <a:rPr lang="en-US" altLang="en-US" sz="2400"/>
              <a:t>  System.out.println(</a:t>
            </a:r>
          </a:p>
          <a:p>
            <a:pPr>
              <a:spcBef>
                <a:spcPct val="0"/>
              </a:spcBef>
              <a:buFont typeface="Monotype Sorts" pitchFamily="2" charset="2"/>
              <a:buNone/>
            </a:pPr>
            <a:r>
              <a:rPr lang="en-US" altLang="en-US" sz="2400"/>
              <a:t>     "Welcome to Java!"); </a:t>
            </a:r>
          </a:p>
          <a:p>
            <a:pPr>
              <a:spcBef>
                <a:spcPct val="0"/>
              </a:spcBef>
              <a:buFont typeface="Monotype Sorts" pitchFamily="2" charset="2"/>
              <a:buNone/>
            </a:pPr>
            <a:r>
              <a:rPr lang="en-US" altLang="en-US" sz="2400"/>
              <a:t>}</a:t>
            </a:r>
          </a:p>
        </p:txBody>
      </p:sp>
      <p:sp>
        <p:nvSpPr>
          <p:cNvPr id="36872" name="Line 8">
            <a:extLst>
              <a:ext uri="{FF2B5EF4-FFF2-40B4-BE49-F238E27FC236}">
                <a16:creationId xmlns:a16="http://schemas.microsoft.com/office/drawing/2014/main" id="{4D70AB11-1754-42C6-9C18-5E537C4FF723}"/>
              </a:ext>
            </a:extLst>
          </p:cNvPr>
          <p:cNvSpPr>
            <a:spLocks noChangeShapeType="1"/>
          </p:cNvSpPr>
          <p:nvPr/>
        </p:nvSpPr>
        <p:spPr bwMode="auto">
          <a:xfrm>
            <a:off x="5257800" y="2286000"/>
            <a:ext cx="838200" cy="685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36873" name="Rectangle 10">
            <a:extLst>
              <a:ext uri="{FF2B5EF4-FFF2-40B4-BE49-F238E27FC236}">
                <a16:creationId xmlns:a16="http://schemas.microsoft.com/office/drawing/2014/main" id="{5D3C9AFC-02FE-44F5-ABE7-D9E3097C4B10}"/>
              </a:ext>
            </a:extLst>
          </p:cNvPr>
          <p:cNvSpPr>
            <a:spLocks noChangeArrowheads="1"/>
          </p:cNvSpPr>
          <p:nvPr/>
        </p:nvSpPr>
        <p:spPr bwMode="auto">
          <a:xfrm>
            <a:off x="2243138" y="1933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4" name="Rectangle 12">
            <a:extLst>
              <a:ext uri="{FF2B5EF4-FFF2-40B4-BE49-F238E27FC236}">
                <a16:creationId xmlns:a16="http://schemas.microsoft.com/office/drawing/2014/main" id="{323E9D3B-85E5-4517-A4BE-E57DFD0C7E25}"/>
              </a:ext>
            </a:extLst>
          </p:cNvPr>
          <p:cNvSpPr>
            <a:spLocks noChangeArrowheads="1"/>
          </p:cNvSpPr>
          <p:nvPr/>
        </p:nvSpPr>
        <p:spPr bwMode="auto">
          <a:xfrm>
            <a:off x="2243138" y="1933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5" name="Object 11">
            <a:extLst>
              <a:ext uri="{FF2B5EF4-FFF2-40B4-BE49-F238E27FC236}">
                <a16:creationId xmlns:a16="http://schemas.microsoft.com/office/drawing/2014/main" id="{4515BC5E-0B3B-41F7-A68F-D05C8F1B7F46}"/>
              </a:ext>
            </a:extLst>
          </p:cNvPr>
          <p:cNvGraphicFramePr>
            <a:graphicFrameLocks noChangeAspect="1"/>
          </p:cNvGraphicFramePr>
          <p:nvPr/>
        </p:nvGraphicFramePr>
        <p:xfrm>
          <a:off x="1752600" y="2971800"/>
          <a:ext cx="5257800" cy="3376613"/>
        </p:xfrm>
        <a:graphic>
          <a:graphicData uri="http://schemas.openxmlformats.org/presentationml/2006/ole">
            <mc:AlternateContent xmlns:mc="http://schemas.openxmlformats.org/markup-compatibility/2006">
              <mc:Choice xmlns:v="urn:schemas-microsoft-com:vml" Requires="v">
                <p:oleObj name="Picture" r:id="rId2" imgW="4664964" imgH="2991612" progId="Word.Picture.8">
                  <p:embed/>
                </p:oleObj>
              </mc:Choice>
              <mc:Fallback>
                <p:oleObj name="Picture" r:id="rId2" imgW="4664964" imgH="2991612" progId="Word.Picture.8">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71800"/>
                        <a:ext cx="5257800" cy="3376613"/>
                      </a:xfrm>
                      <a:prstGeom prst="rect">
                        <a:avLst/>
                      </a:prstGeom>
                      <a:solidFill>
                        <a:schemeClr val="tx1"/>
                      </a:solidFill>
                      <a:ln w="9525">
                        <a:solidFill>
                          <a:schemeClr val="tx1"/>
                        </a:solidFill>
                        <a:miter lim="800000"/>
                        <a:headEnd/>
                        <a:tailEnd/>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EA4EAEE1-6E72-4C0B-BBE5-290CCB6DBCD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31B280-8675-4A39-B49B-6049AD44D1EE}" type="slidenum">
              <a:rPr lang="en-US" altLang="en-US" sz="1400"/>
              <a:pPr>
                <a:spcBef>
                  <a:spcPct val="0"/>
                </a:spcBef>
                <a:buClrTx/>
                <a:buSzTx/>
                <a:buFontTx/>
                <a:buNone/>
              </a:pPr>
              <a:t>28</a:t>
            </a:fld>
            <a:endParaRPr lang="en-US" altLang="en-US" sz="1400"/>
          </a:p>
        </p:txBody>
      </p:sp>
      <p:sp>
        <p:nvSpPr>
          <p:cNvPr id="37891" name="Rectangle 2">
            <a:extLst>
              <a:ext uri="{FF2B5EF4-FFF2-40B4-BE49-F238E27FC236}">
                <a16:creationId xmlns:a16="http://schemas.microsoft.com/office/drawing/2014/main" id="{40BDF984-72B9-423D-BEEF-2635A3E1CE74}"/>
              </a:ext>
            </a:extLst>
          </p:cNvPr>
          <p:cNvSpPr>
            <a:spLocks noGrp="1" noChangeArrowheads="1"/>
          </p:cNvSpPr>
          <p:nvPr>
            <p:ph type="title"/>
          </p:nvPr>
        </p:nvSpPr>
        <p:spPr>
          <a:xfrm>
            <a:off x="1104900" y="266700"/>
            <a:ext cx="7002463" cy="754063"/>
          </a:xfrm>
        </p:spPr>
        <p:txBody>
          <a:bodyPr/>
          <a:lstStyle/>
          <a:p>
            <a:pPr eaLnBrk="1" hangingPunct="1"/>
            <a:r>
              <a:rPr lang="en-US" altLang="en-US">
                <a:latin typeface="Courier New" panose="02070309020205020404" pitchFamily="49" charset="0"/>
              </a:rPr>
              <a:t>for</a:t>
            </a:r>
            <a:r>
              <a:rPr lang="en-US" altLang="en-US"/>
              <a:t> Loop</a:t>
            </a:r>
          </a:p>
        </p:txBody>
      </p:sp>
      <p:sp>
        <p:nvSpPr>
          <p:cNvPr id="37892" name="Rectangle 3">
            <a:extLst>
              <a:ext uri="{FF2B5EF4-FFF2-40B4-BE49-F238E27FC236}">
                <a16:creationId xmlns:a16="http://schemas.microsoft.com/office/drawing/2014/main" id="{B98619C1-E86B-4CD0-827F-5B7091E21F65}"/>
              </a:ext>
            </a:extLst>
          </p:cNvPr>
          <p:cNvSpPr>
            <a:spLocks noGrp="1" noChangeArrowheads="1"/>
          </p:cNvSpPr>
          <p:nvPr>
            <p:ph type="body" idx="1"/>
          </p:nvPr>
        </p:nvSpPr>
        <p:spPr>
          <a:xfrm>
            <a:off x="685800" y="1181100"/>
            <a:ext cx="7848600" cy="4876800"/>
          </a:xfrm>
        </p:spPr>
        <p:txBody>
          <a:bodyPr/>
          <a:lstStyle/>
          <a:p>
            <a:pPr eaLnBrk="1" hangingPunct="1"/>
            <a:r>
              <a:rPr lang="en-US" altLang="en-US"/>
              <a:t>When to use a </a:t>
            </a:r>
            <a:r>
              <a:rPr lang="en-US" altLang="en-US" b="1">
                <a:latin typeface="Courier New" panose="02070309020205020404" pitchFamily="49" charset="0"/>
              </a:rPr>
              <a:t>for</a:t>
            </a:r>
            <a:r>
              <a:rPr lang="en-US" altLang="en-US"/>
              <a:t> loop:</a:t>
            </a:r>
          </a:p>
          <a:p>
            <a:pPr lvl="1" eaLnBrk="1" hangingPunct="1"/>
            <a:r>
              <a:rPr lang="en-US" altLang="en-US"/>
              <a:t>If you know the exact number of loop iterations before the loop begins.</a:t>
            </a:r>
          </a:p>
          <a:p>
            <a:pPr eaLnBrk="1" hangingPunct="1"/>
            <a:r>
              <a:rPr lang="en-US" altLang="en-US"/>
              <a:t>For example, use a </a:t>
            </a:r>
            <a:r>
              <a:rPr lang="en-US" altLang="en-US" b="1">
                <a:latin typeface="Courier New" panose="02070309020205020404" pitchFamily="49" charset="0"/>
              </a:rPr>
              <a:t>for</a:t>
            </a:r>
            <a:r>
              <a:rPr lang="en-US" altLang="en-US"/>
              <a:t> loop to:</a:t>
            </a:r>
          </a:p>
          <a:p>
            <a:pPr lvl="1" eaLnBrk="1" hangingPunct="1"/>
            <a:r>
              <a:rPr lang="en-US" altLang="en-US"/>
              <a:t>Print this countdown from 10.</a:t>
            </a:r>
          </a:p>
          <a:p>
            <a:pPr lvl="2" eaLnBrk="1" hangingPunct="1">
              <a:buFont typeface="Wingdings" panose="05000000000000000000" pitchFamily="2" charset="2"/>
              <a:buNone/>
            </a:pPr>
            <a:r>
              <a:rPr lang="en-US" altLang="en-US" sz="1800" u="sng"/>
              <a:t>Sample session</a:t>
            </a:r>
            <a:r>
              <a:rPr lang="en-US" altLang="en-US" sz="1800"/>
              <a:t>:</a:t>
            </a:r>
          </a:p>
          <a:p>
            <a:pPr lvl="2" eaLnBrk="1" hangingPunct="1">
              <a:buFont typeface="Wingdings" panose="05000000000000000000" pitchFamily="2" charset="2"/>
              <a:buNone/>
            </a:pPr>
            <a:r>
              <a:rPr lang="en-US" altLang="en-US" sz="1800">
                <a:latin typeface="Courier New" panose="02070309020205020404" pitchFamily="49" charset="0"/>
              </a:rPr>
              <a:t>10 9 8 7 6 5 4 3 2 1 Liftoff!</a:t>
            </a:r>
          </a:p>
          <a:p>
            <a:pPr lvl="1" eaLnBrk="1" hangingPunct="1"/>
            <a:r>
              <a:rPr lang="en-US" altLang="en-US"/>
              <a:t>Find the factorial of a user-entered number.</a:t>
            </a:r>
          </a:p>
          <a:p>
            <a:pPr lvl="2" eaLnBrk="1" hangingPunct="1">
              <a:buFont typeface="Wingdings" panose="05000000000000000000" pitchFamily="2" charset="2"/>
              <a:buNone/>
            </a:pPr>
            <a:r>
              <a:rPr lang="en-US" altLang="en-US" sz="1800" u="sng"/>
              <a:t>Sample session</a:t>
            </a:r>
            <a:r>
              <a:rPr lang="en-US" altLang="en-US" sz="1800"/>
              <a:t>:</a:t>
            </a:r>
          </a:p>
          <a:p>
            <a:pPr lvl="2" eaLnBrk="1" hangingPunct="1">
              <a:buFont typeface="Wingdings" panose="05000000000000000000" pitchFamily="2" charset="2"/>
              <a:buNone/>
            </a:pPr>
            <a:r>
              <a:rPr lang="en-US" altLang="en-US" sz="1800">
                <a:latin typeface="Courier New" panose="02070309020205020404" pitchFamily="49" charset="0"/>
              </a:rPr>
              <a:t>Enter a whole number: </a:t>
            </a:r>
            <a:r>
              <a:rPr lang="en-US" altLang="en-US" sz="1800" i="1">
                <a:latin typeface="Courier New" panose="02070309020205020404" pitchFamily="49" charset="0"/>
              </a:rPr>
              <a:t>4</a:t>
            </a:r>
          </a:p>
          <a:p>
            <a:pPr lvl="2" eaLnBrk="1" hangingPunct="1">
              <a:buFont typeface="Wingdings" panose="05000000000000000000" pitchFamily="2" charset="2"/>
              <a:buNone/>
            </a:pPr>
            <a:r>
              <a:rPr lang="en-US" altLang="en-US" sz="1800">
                <a:latin typeface="Courier New" panose="02070309020205020404" pitchFamily="49" charset="0"/>
              </a:rPr>
              <a:t>4! = 24</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9C332BCC-70F8-4D4D-B7A5-A13BBFC0F4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F4D3AF-FA3A-4455-B851-CF56EF16C2A7}" type="slidenum">
              <a:rPr lang="en-US" altLang="en-US" sz="1400"/>
              <a:pPr>
                <a:spcBef>
                  <a:spcPct val="0"/>
                </a:spcBef>
                <a:buClrTx/>
                <a:buSzTx/>
                <a:buFontTx/>
                <a:buNone/>
              </a:pPr>
              <a:t>29</a:t>
            </a:fld>
            <a:endParaRPr lang="en-US" altLang="en-US" sz="1400"/>
          </a:p>
        </p:txBody>
      </p:sp>
      <p:sp>
        <p:nvSpPr>
          <p:cNvPr id="39939" name="Rectangle 2">
            <a:extLst>
              <a:ext uri="{FF2B5EF4-FFF2-40B4-BE49-F238E27FC236}">
                <a16:creationId xmlns:a16="http://schemas.microsoft.com/office/drawing/2014/main" id="{5275D76A-A024-4B58-A609-E102CBBF0274}"/>
              </a:ext>
            </a:extLst>
          </p:cNvPr>
          <p:cNvSpPr>
            <a:spLocks noGrp="1" noChangeArrowheads="1"/>
          </p:cNvSpPr>
          <p:nvPr>
            <p:ph type="title"/>
          </p:nvPr>
        </p:nvSpPr>
        <p:spPr>
          <a:xfrm>
            <a:off x="1066800" y="0"/>
            <a:ext cx="6926263" cy="754063"/>
          </a:xfrm>
        </p:spPr>
        <p:txBody>
          <a:bodyPr/>
          <a:lstStyle/>
          <a:p>
            <a:pPr eaLnBrk="1" hangingPunct="1"/>
            <a:r>
              <a:rPr lang="en-US" altLang="en-US">
                <a:latin typeface="Courier New" panose="02070309020205020404" pitchFamily="49" charset="0"/>
              </a:rPr>
              <a:t>for</a:t>
            </a:r>
            <a:r>
              <a:rPr lang="en-US" altLang="en-US"/>
              <a:t> Loop</a:t>
            </a:r>
          </a:p>
        </p:txBody>
      </p:sp>
      <p:sp>
        <p:nvSpPr>
          <p:cNvPr id="39940" name="Rectangle 6">
            <a:extLst>
              <a:ext uri="{FF2B5EF4-FFF2-40B4-BE49-F238E27FC236}">
                <a16:creationId xmlns:a16="http://schemas.microsoft.com/office/drawing/2014/main" id="{2B2091EE-E159-404B-9484-325DB12B2E07}"/>
              </a:ext>
            </a:extLst>
          </p:cNvPr>
          <p:cNvSpPr>
            <a:spLocks noChangeArrowheads="1"/>
          </p:cNvSpPr>
          <p:nvPr/>
        </p:nvSpPr>
        <p:spPr bwMode="auto">
          <a:xfrm>
            <a:off x="457200" y="1066800"/>
            <a:ext cx="37719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Clr>
                <a:schemeClr val="folHlink"/>
              </a:buClr>
              <a:buSzPct val="60000"/>
              <a:buFont typeface="Wingdings" panose="05000000000000000000" pitchFamily="2" charset="2"/>
              <a:buNone/>
            </a:pPr>
            <a:r>
              <a:rPr lang="en-US" altLang="en-US" sz="2400" b="1" u="sng">
                <a:latin typeface="Courier New" panose="02070309020205020404" pitchFamily="49" charset="0"/>
              </a:rPr>
              <a:t>for</a:t>
            </a:r>
            <a:r>
              <a:rPr lang="en-US" altLang="en-US" sz="2400" b="1" u="sng"/>
              <a:t> loop syntax</a:t>
            </a:r>
          </a:p>
          <a:p>
            <a:pPr>
              <a:spcBef>
                <a:spcPct val="100000"/>
              </a:spcBef>
              <a:buClr>
                <a:schemeClr val="folHlink"/>
              </a:buClr>
              <a:buSzPct val="60000"/>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for (</a:t>
            </a:r>
            <a:r>
              <a:rPr lang="en-US" altLang="en-US" sz="1800" i="1">
                <a:latin typeface="Courier New" panose="02070309020205020404" pitchFamily="49" charset="0"/>
                <a:cs typeface="Courier New" panose="02070309020205020404" pitchFamily="49" charset="0"/>
              </a:rPr>
              <a:t>&lt;initialization&gt;</a:t>
            </a:r>
            <a:r>
              <a:rPr lang="en-US" altLang="en-US" sz="1800">
                <a:latin typeface="Courier New" panose="02070309020205020404" pitchFamily="49" charset="0"/>
                <a:cs typeface="Courier New" panose="02070309020205020404" pitchFamily="49" charset="0"/>
              </a:rPr>
              <a:t>; </a:t>
            </a:r>
            <a:r>
              <a:rPr lang="en-US" altLang="en-US" sz="1800" i="1">
                <a:latin typeface="Courier New" panose="02070309020205020404" pitchFamily="49" charset="0"/>
                <a:cs typeface="Courier New" panose="02070309020205020404" pitchFamily="49" charset="0"/>
              </a:rPr>
              <a:t>&lt;condition&gt;</a:t>
            </a:r>
            <a:r>
              <a:rPr lang="en-US" altLang="en-US" sz="1800">
                <a:latin typeface="Courier New" panose="02070309020205020404" pitchFamily="49" charset="0"/>
                <a:cs typeface="Courier New" panose="02070309020205020404" pitchFamily="49" charset="0"/>
              </a:rPr>
              <a:t>; </a:t>
            </a:r>
            <a:r>
              <a:rPr lang="en-US" altLang="en-US" sz="1800" i="1">
                <a:latin typeface="Courier New" panose="02070309020205020404" pitchFamily="49" charset="0"/>
                <a:cs typeface="Courier New" panose="02070309020205020404" pitchFamily="49" charset="0"/>
              </a:rPr>
              <a:t>&lt;update&gt;</a:t>
            </a:r>
            <a:r>
              <a:rPr lang="en-US" altLang="en-US" sz="1800">
                <a:latin typeface="Courier New" panose="02070309020205020404" pitchFamily="49" charset="0"/>
                <a:cs typeface="Courier New" panose="02070309020205020404" pitchFamily="49" charset="0"/>
              </a:rPr>
              <a:t>)</a:t>
            </a:r>
          </a:p>
          <a:p>
            <a:pPr>
              <a:buClr>
                <a:schemeClr val="folHlink"/>
              </a:buClr>
              <a:buSzPct val="60000"/>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a:t>
            </a:r>
          </a:p>
          <a:p>
            <a:pPr>
              <a:buClr>
                <a:schemeClr val="folHlink"/>
              </a:buClr>
              <a:buSzPct val="60000"/>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a:t>
            </a:r>
            <a:r>
              <a:rPr lang="en-US" altLang="en-US" sz="1800" i="1">
                <a:latin typeface="Courier New" panose="02070309020205020404" pitchFamily="49" charset="0"/>
                <a:cs typeface="Courier New" panose="02070309020205020404" pitchFamily="49" charset="0"/>
              </a:rPr>
              <a:t>&lt;statement(s)&gt;</a:t>
            </a:r>
          </a:p>
          <a:p>
            <a:pPr>
              <a:buClr>
                <a:schemeClr val="folHlink"/>
              </a:buClr>
              <a:buSzPct val="60000"/>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a:t>
            </a:r>
            <a:endParaRPr lang="en-US" altLang="en-US" sz="1800" i="1">
              <a:latin typeface="Courier New" panose="02070309020205020404" pitchFamily="49" charset="0"/>
              <a:cs typeface="Courier New" panose="02070309020205020404" pitchFamily="49" charset="0"/>
            </a:endParaRPr>
          </a:p>
        </p:txBody>
      </p:sp>
      <p:sp>
        <p:nvSpPr>
          <p:cNvPr id="39941" name="Rectangle 7">
            <a:extLst>
              <a:ext uri="{FF2B5EF4-FFF2-40B4-BE49-F238E27FC236}">
                <a16:creationId xmlns:a16="http://schemas.microsoft.com/office/drawing/2014/main" id="{04F9E56D-E522-4449-B7EA-BC65DB3AAD64}"/>
              </a:ext>
            </a:extLst>
          </p:cNvPr>
          <p:cNvSpPr>
            <a:spLocks noChangeArrowheads="1"/>
          </p:cNvSpPr>
          <p:nvPr/>
        </p:nvSpPr>
        <p:spPr bwMode="auto">
          <a:xfrm>
            <a:off x="4419600" y="1028700"/>
            <a:ext cx="4495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Clr>
                <a:schemeClr val="folHlink"/>
              </a:buClr>
              <a:buSzPct val="60000"/>
              <a:buFont typeface="Wingdings" panose="05000000000000000000" pitchFamily="2" charset="2"/>
              <a:buNone/>
            </a:pPr>
            <a:r>
              <a:rPr lang="en-US" altLang="en-US" sz="2400" b="1" u="sng">
                <a:latin typeface="Courier New" panose="02070309020205020404" pitchFamily="49" charset="0"/>
              </a:rPr>
              <a:t>for</a:t>
            </a:r>
            <a:r>
              <a:rPr lang="en-US" altLang="en-US" sz="2400" b="1" u="sng"/>
              <a:t> loop example</a:t>
            </a:r>
          </a:p>
          <a:p>
            <a:pPr>
              <a:spcBef>
                <a:spcPct val="100000"/>
              </a:spcBef>
              <a:buClr>
                <a:schemeClr val="folHlink"/>
              </a:buClr>
              <a:buSzPct val="60000"/>
              <a:buFont typeface="Wingdings" panose="05000000000000000000" pitchFamily="2" charset="2"/>
              <a:buNone/>
            </a:pPr>
            <a:r>
              <a:rPr lang="en-US" altLang="en-US" sz="1800">
                <a:latin typeface="Courier New" panose="02070309020205020404" pitchFamily="49" charset="0"/>
              </a:rPr>
              <a:t>for (int i=10; i&gt;0; i--)</a:t>
            </a:r>
          </a:p>
          <a:p>
            <a:pPr>
              <a:buClr>
                <a:schemeClr val="folHlink"/>
              </a:buClr>
              <a:buSzPct val="60000"/>
              <a:buFont typeface="Wingdings" panose="05000000000000000000" pitchFamily="2" charset="2"/>
              <a:buNone/>
            </a:pPr>
            <a:r>
              <a:rPr lang="en-US" altLang="en-US" sz="1800">
                <a:latin typeface="Courier New" panose="02070309020205020404" pitchFamily="49" charset="0"/>
              </a:rPr>
              <a:t>{</a:t>
            </a:r>
          </a:p>
          <a:p>
            <a:pPr>
              <a:buClr>
                <a:schemeClr val="folHlink"/>
              </a:buClr>
              <a:buSzPct val="60000"/>
              <a:buFont typeface="Wingdings" panose="05000000000000000000" pitchFamily="2" charset="2"/>
              <a:buNone/>
            </a:pPr>
            <a:r>
              <a:rPr lang="en-US" altLang="en-US" sz="1800">
                <a:latin typeface="Courier New" panose="02070309020205020404" pitchFamily="49" charset="0"/>
              </a:rPr>
              <a:t>  System.out.print(i + " ");</a:t>
            </a:r>
          </a:p>
          <a:p>
            <a:pPr>
              <a:buClr>
                <a:schemeClr val="folHlink"/>
              </a:buClr>
              <a:buSzPct val="60000"/>
              <a:buFont typeface="Wingdings" panose="05000000000000000000" pitchFamily="2" charset="2"/>
              <a:buNone/>
            </a:pPr>
            <a:r>
              <a:rPr lang="en-US" altLang="en-US" sz="1800">
                <a:latin typeface="Courier New" panose="02070309020205020404" pitchFamily="49" charset="0"/>
              </a:rPr>
              <a:t>}</a:t>
            </a:r>
          </a:p>
          <a:p>
            <a:pPr>
              <a:buClr>
                <a:schemeClr val="folHlink"/>
              </a:buClr>
              <a:buSzPct val="60000"/>
              <a:buFont typeface="Wingdings" panose="05000000000000000000" pitchFamily="2" charset="2"/>
              <a:buNone/>
            </a:pPr>
            <a:r>
              <a:rPr lang="en-US" altLang="en-US" sz="1800">
                <a:latin typeface="Courier New" panose="02070309020205020404" pitchFamily="49" charset="0"/>
              </a:rPr>
              <a:t>System.out.println("Liftoff!");</a:t>
            </a:r>
          </a:p>
        </p:txBody>
      </p:sp>
      <p:sp>
        <p:nvSpPr>
          <p:cNvPr id="39942" name="Rectangle 8">
            <a:extLst>
              <a:ext uri="{FF2B5EF4-FFF2-40B4-BE49-F238E27FC236}">
                <a16:creationId xmlns:a16="http://schemas.microsoft.com/office/drawing/2014/main" id="{F6ED845B-DEAB-4F51-92B7-F502A190E558}"/>
              </a:ext>
            </a:extLst>
          </p:cNvPr>
          <p:cNvSpPr>
            <a:spLocks noChangeArrowheads="1"/>
          </p:cNvSpPr>
          <p:nvPr/>
        </p:nvSpPr>
        <p:spPr bwMode="auto">
          <a:xfrm>
            <a:off x="152400" y="3886200"/>
            <a:ext cx="82677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838200" indent="-381000">
              <a:spcBef>
                <a:spcPct val="20000"/>
              </a:spcBef>
              <a:buClr>
                <a:schemeClr val="tx1"/>
              </a:buClr>
              <a:buChar char="–"/>
              <a:defRPr sz="2800">
                <a:solidFill>
                  <a:schemeClr val="tx1"/>
                </a:solidFill>
                <a:latin typeface="Times New Roman" panose="02020603050405020304" pitchFamily="18" charset="0"/>
              </a:defRPr>
            </a:lvl2pPr>
            <a:lvl3pPr marL="1257300" indent="-3429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Clr>
                <a:schemeClr val="folHlink"/>
              </a:buClr>
              <a:buSzPct val="60000"/>
              <a:buFont typeface="Wingdings" panose="05000000000000000000" pitchFamily="2" charset="2"/>
              <a:buChar char="n"/>
            </a:pPr>
            <a:r>
              <a:rPr lang="en-US" altLang="en-US" sz="2000">
                <a:latin typeface="Courier New" panose="02070309020205020404" pitchFamily="49" charset="0"/>
              </a:rPr>
              <a:t>for</a:t>
            </a:r>
            <a:r>
              <a:rPr lang="en-US" altLang="en-US" sz="2000"/>
              <a:t> loop semantics:</a:t>
            </a:r>
          </a:p>
          <a:p>
            <a:pPr lvl="1">
              <a:buClr>
                <a:schemeClr val="hlink"/>
              </a:buClr>
              <a:buSzPct val="55000"/>
              <a:buFont typeface="Wingdings" panose="05000000000000000000" pitchFamily="2" charset="2"/>
              <a:buChar char="n"/>
            </a:pPr>
            <a:r>
              <a:rPr lang="en-US" altLang="en-US" sz="1800"/>
              <a:t>Before the start of the </a:t>
            </a:r>
            <a:r>
              <a:rPr lang="en-US" altLang="en-US" sz="1800" u="sng"/>
              <a:t>first</a:t>
            </a:r>
            <a:r>
              <a:rPr lang="en-US" altLang="en-US" sz="1800"/>
              <a:t> loop iteration, execute the initialization component.</a:t>
            </a:r>
          </a:p>
          <a:p>
            <a:pPr lvl="1">
              <a:buClr>
                <a:schemeClr val="hlink"/>
              </a:buClr>
              <a:buSzPct val="55000"/>
              <a:buFont typeface="Wingdings" panose="05000000000000000000" pitchFamily="2" charset="2"/>
              <a:buChar char="n"/>
            </a:pPr>
            <a:r>
              <a:rPr lang="en-US" altLang="en-US" sz="1800"/>
              <a:t>At the </a:t>
            </a:r>
            <a:r>
              <a:rPr lang="en-US" altLang="en-US" sz="1800" u="sng"/>
              <a:t>top</a:t>
            </a:r>
            <a:r>
              <a:rPr lang="en-US" altLang="en-US" sz="1800"/>
              <a:t> of each loop iteration, evaluate the condition component:</a:t>
            </a:r>
          </a:p>
          <a:p>
            <a:pPr lvl="2">
              <a:buClr>
                <a:schemeClr val="folHlink"/>
              </a:buClr>
              <a:buSzPct val="50000"/>
              <a:buFont typeface="Wingdings" panose="05000000000000000000" pitchFamily="2" charset="2"/>
              <a:buChar char="n"/>
            </a:pPr>
            <a:r>
              <a:rPr lang="en-US" altLang="en-US" sz="1600"/>
              <a:t>If the condition is true, execute the body of the loop.</a:t>
            </a:r>
          </a:p>
          <a:p>
            <a:pPr lvl="2">
              <a:buClr>
                <a:schemeClr val="folHlink"/>
              </a:buClr>
              <a:buSzPct val="50000"/>
              <a:buFont typeface="Wingdings" panose="05000000000000000000" pitchFamily="2" charset="2"/>
              <a:buChar char="n"/>
            </a:pPr>
            <a:r>
              <a:rPr lang="en-US" altLang="en-US" sz="1600"/>
              <a:t>If the condition is false, terminate the loop (jump to the statement below the loop's closing brace).</a:t>
            </a:r>
          </a:p>
          <a:p>
            <a:pPr lvl="1">
              <a:buClr>
                <a:schemeClr val="hlink"/>
              </a:buClr>
              <a:buSzPct val="55000"/>
              <a:buFont typeface="Wingdings" panose="05000000000000000000" pitchFamily="2" charset="2"/>
              <a:buChar char="n"/>
            </a:pPr>
            <a:r>
              <a:rPr lang="en-US" altLang="en-US" sz="1800"/>
              <a:t>At the </a:t>
            </a:r>
            <a:r>
              <a:rPr lang="en-US" altLang="en-US" sz="1800" u="sng"/>
              <a:t>bottom</a:t>
            </a:r>
            <a:r>
              <a:rPr lang="en-US" altLang="en-US" sz="1800"/>
              <a:t> of each loop iteration, execute the update component and then jump to the top of the loop.</a:t>
            </a:r>
          </a:p>
        </p:txBody>
      </p:sp>
      <p:grpSp>
        <p:nvGrpSpPr>
          <p:cNvPr id="39943" name="Group 22">
            <a:extLst>
              <a:ext uri="{FF2B5EF4-FFF2-40B4-BE49-F238E27FC236}">
                <a16:creationId xmlns:a16="http://schemas.microsoft.com/office/drawing/2014/main" id="{07302CA7-A5A1-46A9-B1C4-A86F61B26C66}"/>
              </a:ext>
            </a:extLst>
          </p:cNvPr>
          <p:cNvGrpSpPr>
            <a:grpSpLocks/>
          </p:cNvGrpSpPr>
          <p:nvPr/>
        </p:nvGrpSpPr>
        <p:grpSpPr bwMode="auto">
          <a:xfrm>
            <a:off x="6934200" y="4495800"/>
            <a:ext cx="1752600" cy="1714500"/>
            <a:chOff x="4368" y="2832"/>
            <a:chExt cx="1104" cy="1080"/>
          </a:xfrm>
        </p:grpSpPr>
        <p:sp>
          <p:nvSpPr>
            <p:cNvPr id="39944" name="Line 19">
              <a:extLst>
                <a:ext uri="{FF2B5EF4-FFF2-40B4-BE49-F238E27FC236}">
                  <a16:creationId xmlns:a16="http://schemas.microsoft.com/office/drawing/2014/main" id="{479AC8DE-16FD-4790-A446-DE8C03082975}"/>
                </a:ext>
              </a:extLst>
            </p:cNvPr>
            <p:cNvSpPr>
              <a:spLocks noChangeShapeType="1"/>
            </p:cNvSpPr>
            <p:nvPr/>
          </p:nvSpPr>
          <p:spPr bwMode="auto">
            <a:xfrm>
              <a:off x="4368" y="3912"/>
              <a:ext cx="1104"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9945" name="Line 20">
              <a:extLst>
                <a:ext uri="{FF2B5EF4-FFF2-40B4-BE49-F238E27FC236}">
                  <a16:creationId xmlns:a16="http://schemas.microsoft.com/office/drawing/2014/main" id="{6CFFCC84-4962-48C7-9EF4-D43662ECD787}"/>
                </a:ext>
              </a:extLst>
            </p:cNvPr>
            <p:cNvSpPr>
              <a:spLocks noChangeShapeType="1"/>
            </p:cNvSpPr>
            <p:nvPr/>
          </p:nvSpPr>
          <p:spPr bwMode="auto">
            <a:xfrm flipV="1">
              <a:off x="5472" y="2832"/>
              <a:ext cx="0" cy="108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9946" name="Line 21">
              <a:extLst>
                <a:ext uri="{FF2B5EF4-FFF2-40B4-BE49-F238E27FC236}">
                  <a16:creationId xmlns:a16="http://schemas.microsoft.com/office/drawing/2014/main" id="{B90D3852-3E63-4D9E-984A-D046D9784728}"/>
                </a:ext>
              </a:extLst>
            </p:cNvPr>
            <p:cNvSpPr>
              <a:spLocks noChangeShapeType="1"/>
            </p:cNvSpPr>
            <p:nvPr/>
          </p:nvSpPr>
          <p:spPr bwMode="auto">
            <a:xfrm flipH="1">
              <a:off x="4752" y="2832"/>
              <a:ext cx="72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A067B824-4A79-4C02-A36D-25862F1406D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F9D4D1-2671-431D-AA25-03C42A59C46B}" type="slidenum">
              <a:rPr lang="en-US" altLang="en-US" sz="1400"/>
              <a:pPr>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B13E56E0-98C4-4A93-B378-872FC0172C25}"/>
              </a:ext>
            </a:extLst>
          </p:cNvPr>
          <p:cNvSpPr>
            <a:spLocks noGrp="1" noChangeArrowheads="1"/>
          </p:cNvSpPr>
          <p:nvPr>
            <p:ph type="title"/>
          </p:nvPr>
        </p:nvSpPr>
        <p:spPr>
          <a:xfrm>
            <a:off x="152400" y="228600"/>
            <a:ext cx="8763000" cy="1066800"/>
          </a:xfrm>
          <a:noFill/>
        </p:spPr>
        <p:txBody>
          <a:bodyPr/>
          <a:lstStyle/>
          <a:p>
            <a:r>
              <a:rPr lang="en-US" altLang="en-US"/>
              <a:t>Program Execution Structure</a:t>
            </a:r>
          </a:p>
        </p:txBody>
      </p:sp>
      <p:sp>
        <p:nvSpPr>
          <p:cNvPr id="5124" name="Rectangle 3">
            <a:extLst>
              <a:ext uri="{FF2B5EF4-FFF2-40B4-BE49-F238E27FC236}">
                <a16:creationId xmlns:a16="http://schemas.microsoft.com/office/drawing/2014/main" id="{44DFC495-9321-4DE3-B243-A7167897D972}"/>
              </a:ext>
            </a:extLst>
          </p:cNvPr>
          <p:cNvSpPr>
            <a:spLocks noGrp="1" noChangeArrowheads="1"/>
          </p:cNvSpPr>
          <p:nvPr>
            <p:ph type="body" idx="1"/>
          </p:nvPr>
        </p:nvSpPr>
        <p:spPr>
          <a:xfrm>
            <a:off x="304800" y="1371600"/>
            <a:ext cx="8610600" cy="4114800"/>
          </a:xfrm>
          <a:noFill/>
        </p:spPr>
        <p:txBody>
          <a:bodyPr/>
          <a:lstStyle/>
          <a:p>
            <a:pPr marL="0" indent="0">
              <a:buFont typeface="Monotype Sorts" pitchFamily="2" charset="2"/>
              <a:buNone/>
            </a:pPr>
            <a:r>
              <a:rPr lang="en-US" altLang="en-US"/>
              <a:t>Compiler executes in three different ways:</a:t>
            </a:r>
          </a:p>
          <a:p>
            <a:pPr marL="0" indent="0">
              <a:buFont typeface="Monotype Sorts" pitchFamily="2" charset="2"/>
              <a:buNone/>
            </a:pPr>
            <a:r>
              <a:rPr lang="en-US" altLang="en-US" sz="2400"/>
              <a:t>   </a:t>
            </a:r>
          </a:p>
          <a:p>
            <a:pPr marL="0" indent="0">
              <a:buFont typeface="Monotype Sorts" pitchFamily="2" charset="2"/>
              <a:buNone/>
            </a:pPr>
            <a:r>
              <a:rPr lang="en-US" altLang="en-US" sz="2400"/>
              <a:t>     Sequences                 Selection</a:t>
            </a:r>
            <a:r>
              <a:rPr lang="en-US" altLang="en-US" sz="1200"/>
              <a:t> (</a:t>
            </a:r>
            <a:r>
              <a:rPr lang="en-US" altLang="en-US" sz="1100"/>
              <a:t>If Statement)                         </a:t>
            </a:r>
            <a:r>
              <a:rPr lang="en-US" altLang="en-US" sz="2400"/>
              <a:t>Loop</a:t>
            </a:r>
            <a:r>
              <a:rPr lang="en-US" altLang="en-US" sz="1100"/>
              <a:t> ( Repetition /Iteration)</a:t>
            </a:r>
          </a:p>
          <a:p>
            <a:pPr marL="0" indent="0">
              <a:buFont typeface="Monotype Sorts" pitchFamily="2" charset="2"/>
              <a:buNone/>
            </a:pPr>
            <a:r>
              <a:rPr lang="en-US" altLang="en-US" sz="1100"/>
              <a:t>                                                                                                                                                                         </a:t>
            </a:r>
          </a:p>
        </p:txBody>
      </p:sp>
      <p:sp>
        <p:nvSpPr>
          <p:cNvPr id="5" name="Rectangle 4">
            <a:extLst>
              <a:ext uri="{FF2B5EF4-FFF2-40B4-BE49-F238E27FC236}">
                <a16:creationId xmlns:a16="http://schemas.microsoft.com/office/drawing/2014/main" id="{6C4AB551-FE96-4C66-A738-D7233502A9FC}"/>
              </a:ext>
            </a:extLst>
          </p:cNvPr>
          <p:cNvSpPr/>
          <p:nvPr/>
        </p:nvSpPr>
        <p:spPr bwMode="auto">
          <a:xfrm>
            <a:off x="685800" y="2857500"/>
            <a:ext cx="1409700" cy="5334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pPr>
              <a:defRPr/>
            </a:pPr>
            <a:endParaRPr lang="en-US">
              <a:solidFill>
                <a:schemeClr val="tx1"/>
              </a:solidFill>
            </a:endParaRPr>
          </a:p>
        </p:txBody>
      </p:sp>
      <p:sp>
        <p:nvSpPr>
          <p:cNvPr id="10" name="Rectangle 9">
            <a:extLst>
              <a:ext uri="{FF2B5EF4-FFF2-40B4-BE49-F238E27FC236}">
                <a16:creationId xmlns:a16="http://schemas.microsoft.com/office/drawing/2014/main" id="{4309D82B-E19E-40CE-ABB7-9B93239724CB}"/>
              </a:ext>
            </a:extLst>
          </p:cNvPr>
          <p:cNvSpPr/>
          <p:nvPr/>
        </p:nvSpPr>
        <p:spPr bwMode="auto">
          <a:xfrm>
            <a:off x="723900" y="3695700"/>
            <a:ext cx="1409700" cy="5334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pPr>
              <a:defRPr/>
            </a:pPr>
            <a:endParaRPr lang="en-US">
              <a:solidFill>
                <a:schemeClr val="tx1"/>
              </a:solidFill>
            </a:endParaRPr>
          </a:p>
        </p:txBody>
      </p:sp>
      <p:sp>
        <p:nvSpPr>
          <p:cNvPr id="11" name="Rectangle 10">
            <a:extLst>
              <a:ext uri="{FF2B5EF4-FFF2-40B4-BE49-F238E27FC236}">
                <a16:creationId xmlns:a16="http://schemas.microsoft.com/office/drawing/2014/main" id="{7BEA0F03-8FB1-4047-810F-38E76EE57540}"/>
              </a:ext>
            </a:extLst>
          </p:cNvPr>
          <p:cNvSpPr/>
          <p:nvPr/>
        </p:nvSpPr>
        <p:spPr bwMode="auto">
          <a:xfrm>
            <a:off x="723900" y="4572000"/>
            <a:ext cx="1409700" cy="5334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pPr>
              <a:defRPr/>
            </a:pPr>
            <a:endParaRPr lang="en-US">
              <a:solidFill>
                <a:schemeClr val="tx1"/>
              </a:solidFill>
            </a:endParaRPr>
          </a:p>
        </p:txBody>
      </p:sp>
      <p:cxnSp>
        <p:nvCxnSpPr>
          <p:cNvPr id="5128" name="Straight Arrow Connector 34">
            <a:extLst>
              <a:ext uri="{FF2B5EF4-FFF2-40B4-BE49-F238E27FC236}">
                <a16:creationId xmlns:a16="http://schemas.microsoft.com/office/drawing/2014/main" id="{D55F756C-4CB0-4217-A0BE-EE1F7067C8F8}"/>
              </a:ext>
            </a:extLst>
          </p:cNvPr>
          <p:cNvCxnSpPr>
            <a:cxnSpLocks noChangeShapeType="1"/>
            <a:stCxn id="5" idx="2"/>
          </p:cNvCxnSpPr>
          <p:nvPr/>
        </p:nvCxnSpPr>
        <p:spPr bwMode="auto">
          <a:xfrm rot="5400000">
            <a:off x="1208088" y="3552825"/>
            <a:ext cx="344488" cy="206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129" name="Straight Arrow Connector 37">
            <a:extLst>
              <a:ext uri="{FF2B5EF4-FFF2-40B4-BE49-F238E27FC236}">
                <a16:creationId xmlns:a16="http://schemas.microsoft.com/office/drawing/2014/main" id="{3725EB62-5AA8-4D3A-8AA9-F3A3304AEC02}"/>
              </a:ext>
            </a:extLst>
          </p:cNvPr>
          <p:cNvCxnSpPr>
            <a:cxnSpLocks noChangeShapeType="1"/>
            <a:stCxn id="10" idx="2"/>
          </p:cNvCxnSpPr>
          <p:nvPr/>
        </p:nvCxnSpPr>
        <p:spPr bwMode="auto">
          <a:xfrm rot="5400000">
            <a:off x="1266825" y="4371975"/>
            <a:ext cx="304800" cy="1905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130" name="TextBox 41">
            <a:extLst>
              <a:ext uri="{FF2B5EF4-FFF2-40B4-BE49-F238E27FC236}">
                <a16:creationId xmlns:a16="http://schemas.microsoft.com/office/drawing/2014/main" id="{D282C42A-5292-42A2-8478-6D97E6E26E49}"/>
              </a:ext>
            </a:extLst>
          </p:cNvPr>
          <p:cNvSpPr txBox="1">
            <a:spLocks noChangeArrowheads="1"/>
          </p:cNvSpPr>
          <p:nvPr/>
        </p:nvSpPr>
        <p:spPr bwMode="auto">
          <a:xfrm>
            <a:off x="876300" y="2895600"/>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chemeClr val="bg2"/>
                </a:solidFill>
              </a:rPr>
              <a:t>Process 1</a:t>
            </a:r>
          </a:p>
        </p:txBody>
      </p:sp>
      <p:sp>
        <p:nvSpPr>
          <p:cNvPr id="5131" name="TextBox 42">
            <a:extLst>
              <a:ext uri="{FF2B5EF4-FFF2-40B4-BE49-F238E27FC236}">
                <a16:creationId xmlns:a16="http://schemas.microsoft.com/office/drawing/2014/main" id="{7DA4679E-64E6-44C5-A78D-0285D14E5B6F}"/>
              </a:ext>
            </a:extLst>
          </p:cNvPr>
          <p:cNvSpPr txBox="1">
            <a:spLocks noChangeArrowheads="1"/>
          </p:cNvSpPr>
          <p:nvPr/>
        </p:nvSpPr>
        <p:spPr bwMode="auto">
          <a:xfrm>
            <a:off x="952500" y="4724400"/>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chemeClr val="bg2"/>
                </a:solidFill>
              </a:rPr>
              <a:t>Process 3</a:t>
            </a:r>
          </a:p>
        </p:txBody>
      </p:sp>
      <p:sp>
        <p:nvSpPr>
          <p:cNvPr id="5132" name="TextBox 43">
            <a:extLst>
              <a:ext uri="{FF2B5EF4-FFF2-40B4-BE49-F238E27FC236}">
                <a16:creationId xmlns:a16="http://schemas.microsoft.com/office/drawing/2014/main" id="{E3B980BB-508E-4748-BA95-0DE301A4A8E8}"/>
              </a:ext>
            </a:extLst>
          </p:cNvPr>
          <p:cNvSpPr txBox="1">
            <a:spLocks noChangeArrowheads="1"/>
          </p:cNvSpPr>
          <p:nvPr/>
        </p:nvSpPr>
        <p:spPr bwMode="auto">
          <a:xfrm>
            <a:off x="914400" y="3848100"/>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chemeClr val="bg2"/>
                </a:solidFill>
              </a:rPr>
              <a:t>Process 2</a:t>
            </a:r>
          </a:p>
        </p:txBody>
      </p:sp>
      <p:pic>
        <p:nvPicPr>
          <p:cNvPr id="5133" name="Picture 5">
            <a:extLst>
              <a:ext uri="{FF2B5EF4-FFF2-40B4-BE49-F238E27FC236}">
                <a16:creationId xmlns:a16="http://schemas.microsoft.com/office/drawing/2014/main" id="{2206A874-49EC-41C5-B985-0B412FD10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895600"/>
            <a:ext cx="21336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134" name="Picture 6">
            <a:extLst>
              <a:ext uri="{FF2B5EF4-FFF2-40B4-BE49-F238E27FC236}">
                <a16:creationId xmlns:a16="http://schemas.microsoft.com/office/drawing/2014/main" id="{C3973E24-131A-4057-8E00-DDD69D7061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8956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DEC2F547-57EA-4A12-991E-9AA8A3D3E7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3D316C-1131-478D-9171-A7329D010C45}" type="slidenum">
              <a:rPr lang="en-US" altLang="en-US" sz="1400"/>
              <a:pPr>
                <a:spcBef>
                  <a:spcPct val="0"/>
                </a:spcBef>
                <a:buClrTx/>
                <a:buSzTx/>
                <a:buFontTx/>
                <a:buNone/>
              </a:pPr>
              <a:t>30</a:t>
            </a:fld>
            <a:endParaRPr lang="en-US" altLang="en-US" sz="1400"/>
          </a:p>
        </p:txBody>
      </p:sp>
      <p:sp>
        <p:nvSpPr>
          <p:cNvPr id="41987" name="Rectangle 2">
            <a:extLst>
              <a:ext uri="{FF2B5EF4-FFF2-40B4-BE49-F238E27FC236}">
                <a16:creationId xmlns:a16="http://schemas.microsoft.com/office/drawing/2014/main" id="{CBC5857D-141E-4574-B33B-F418122ACB82}"/>
              </a:ext>
            </a:extLst>
          </p:cNvPr>
          <p:cNvSpPr>
            <a:spLocks noGrp="1" noChangeArrowheads="1"/>
          </p:cNvSpPr>
          <p:nvPr>
            <p:ph type="title"/>
          </p:nvPr>
        </p:nvSpPr>
        <p:spPr>
          <a:xfrm>
            <a:off x="1150938" y="312738"/>
            <a:ext cx="6926262" cy="754062"/>
          </a:xfrm>
        </p:spPr>
        <p:txBody>
          <a:bodyPr/>
          <a:lstStyle/>
          <a:p>
            <a:pPr eaLnBrk="1" hangingPunct="1"/>
            <a:r>
              <a:rPr lang="en-US" altLang="en-US">
                <a:latin typeface="Courier New" panose="02070309020205020404" pitchFamily="49" charset="0"/>
              </a:rPr>
              <a:t>for</a:t>
            </a:r>
            <a:r>
              <a:rPr lang="en-US" altLang="en-US"/>
              <a:t> Loop</a:t>
            </a:r>
          </a:p>
        </p:txBody>
      </p:sp>
      <p:sp>
        <p:nvSpPr>
          <p:cNvPr id="41988" name="Rectangle 3">
            <a:extLst>
              <a:ext uri="{FF2B5EF4-FFF2-40B4-BE49-F238E27FC236}">
                <a16:creationId xmlns:a16="http://schemas.microsoft.com/office/drawing/2014/main" id="{B1C66FB2-38C2-46DA-8FC7-D6F513AF8DBD}"/>
              </a:ext>
            </a:extLst>
          </p:cNvPr>
          <p:cNvSpPr>
            <a:spLocks noGrp="1" noChangeArrowheads="1"/>
          </p:cNvSpPr>
          <p:nvPr>
            <p:ph type="body" idx="1"/>
          </p:nvPr>
        </p:nvSpPr>
        <p:spPr>
          <a:xfrm>
            <a:off x="152400" y="1295400"/>
            <a:ext cx="8763000" cy="4876800"/>
          </a:xfrm>
        </p:spPr>
        <p:txBody>
          <a:bodyPr/>
          <a:lstStyle/>
          <a:p>
            <a:pPr eaLnBrk="1" hangingPunct="1">
              <a:lnSpc>
                <a:spcPct val="90000"/>
              </a:lnSpc>
            </a:pPr>
            <a:r>
              <a:rPr lang="en-US" altLang="en-US"/>
              <a:t>Trace this code fragment with an input value of 3.</a:t>
            </a:r>
          </a:p>
          <a:p>
            <a:pPr lvl="1" eaLnBrk="1" hangingPunct="1">
              <a:lnSpc>
                <a:spcPct val="90000"/>
              </a:lnSpc>
              <a:spcBef>
                <a:spcPct val="50000"/>
              </a:spcBef>
              <a:buFont typeface="Wingdings" panose="05000000000000000000" pitchFamily="2" charset="2"/>
              <a:buNone/>
            </a:pPr>
            <a:r>
              <a:rPr lang="en-US" altLang="en-US" sz="1600">
                <a:latin typeface="Courier New" panose="02070309020205020404" pitchFamily="49" charset="0"/>
              </a:rPr>
              <a:t>Scanner stdIn = new Scanner(System.in);</a:t>
            </a: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int number;             </a:t>
            </a:r>
            <a:r>
              <a:rPr lang="en-US" altLang="en-US" sz="1600">
                <a:solidFill>
                  <a:srgbClr val="FFC000"/>
                </a:solidFill>
                <a:latin typeface="Courier New" panose="02070309020205020404" pitchFamily="49" charset="0"/>
              </a:rPr>
              <a:t>// user entered number</a:t>
            </a: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double factorial = 1.0; </a:t>
            </a:r>
            <a:r>
              <a:rPr lang="en-US" altLang="en-US" sz="1600">
                <a:solidFill>
                  <a:srgbClr val="FFC000"/>
                </a:solidFill>
                <a:latin typeface="Courier New" panose="02070309020205020404" pitchFamily="49" charset="0"/>
              </a:rPr>
              <a:t>// factorial of user entry</a:t>
            </a:r>
          </a:p>
          <a:p>
            <a:pPr lvl="1" eaLnBrk="1" hangingPunct="1">
              <a:lnSpc>
                <a:spcPct val="90000"/>
              </a:lnSpc>
              <a:buFont typeface="Wingdings" panose="05000000000000000000" pitchFamily="2" charset="2"/>
              <a:buNone/>
            </a:pPr>
            <a:endParaRPr lang="en-US" altLang="en-US" sz="1600">
              <a:latin typeface="Courier New" panose="02070309020205020404" pitchFamily="49" charset="0"/>
            </a:endParaRP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System.out.print("Enter a whole number: ");</a:t>
            </a: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number = stdIn.nextInt();</a:t>
            </a:r>
          </a:p>
          <a:p>
            <a:pPr lvl="1" eaLnBrk="1" hangingPunct="1">
              <a:lnSpc>
                <a:spcPct val="90000"/>
              </a:lnSpc>
              <a:buFont typeface="Wingdings" panose="05000000000000000000" pitchFamily="2" charset="2"/>
              <a:buNone/>
            </a:pPr>
            <a:endParaRPr lang="en-US" altLang="en-US" sz="1600">
              <a:latin typeface="Courier New" panose="02070309020205020404" pitchFamily="49" charset="0"/>
            </a:endParaRP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for (int i=2; i&lt;=number; i++)</a:t>
            </a: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a:t>
            </a: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  factorial *= i;</a:t>
            </a: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a:t>
            </a:r>
          </a:p>
          <a:p>
            <a:pPr lvl="1" eaLnBrk="1" hangingPunct="1">
              <a:lnSpc>
                <a:spcPct val="90000"/>
              </a:lnSpc>
              <a:buFont typeface="Wingdings" panose="05000000000000000000" pitchFamily="2" charset="2"/>
              <a:buNone/>
            </a:pPr>
            <a:endParaRPr lang="en-US" altLang="en-US" sz="1600">
              <a:latin typeface="Courier New" panose="02070309020205020404" pitchFamily="49" charset="0"/>
            </a:endParaRPr>
          </a:p>
          <a:p>
            <a:pPr lvl="1" eaLnBrk="1" hangingPunct="1">
              <a:lnSpc>
                <a:spcPct val="90000"/>
              </a:lnSpc>
              <a:buFont typeface="Wingdings" panose="05000000000000000000" pitchFamily="2" charset="2"/>
              <a:buNone/>
            </a:pPr>
            <a:r>
              <a:rPr lang="en-US" altLang="en-US" sz="1600">
                <a:latin typeface="Courier New" panose="02070309020205020404" pitchFamily="49" charset="0"/>
              </a:rPr>
              <a:t>System.out.println(number + "! = " + factorial);</a:t>
            </a:r>
          </a:p>
        </p:txBody>
      </p:sp>
      <p:sp>
        <p:nvSpPr>
          <p:cNvPr id="41989" name="Text Box 7">
            <a:extLst>
              <a:ext uri="{FF2B5EF4-FFF2-40B4-BE49-F238E27FC236}">
                <a16:creationId xmlns:a16="http://schemas.microsoft.com/office/drawing/2014/main" id="{C29B3A63-42DA-44ED-B7E5-F3DF20F60A69}"/>
              </a:ext>
            </a:extLst>
          </p:cNvPr>
          <p:cNvSpPr txBox="1">
            <a:spLocks noChangeArrowheads="1"/>
          </p:cNvSpPr>
          <p:nvPr/>
        </p:nvSpPr>
        <p:spPr bwMode="auto">
          <a:xfrm>
            <a:off x="5010150" y="3352800"/>
            <a:ext cx="3448050" cy="59055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b="1">
                <a:solidFill>
                  <a:schemeClr val="bg2"/>
                </a:solidFill>
                <a:latin typeface="Courier New" panose="02070309020205020404" pitchFamily="49" charset="0"/>
              </a:rPr>
              <a:t>for</a:t>
            </a:r>
            <a:r>
              <a:rPr lang="en-US" altLang="en-US" sz="1600" b="1">
                <a:solidFill>
                  <a:schemeClr val="bg2"/>
                </a:solidFill>
              </a:rPr>
              <a:t> loop </a:t>
            </a:r>
            <a:r>
              <a:rPr lang="en-US" altLang="en-US" sz="1600" b="1" i="1">
                <a:solidFill>
                  <a:schemeClr val="bg2"/>
                </a:solidFill>
              </a:rPr>
              <a:t>index variables</a:t>
            </a:r>
            <a:r>
              <a:rPr lang="en-US" altLang="en-US" sz="1600" b="1">
                <a:solidFill>
                  <a:schemeClr val="bg2"/>
                </a:solidFill>
              </a:rPr>
              <a:t> are often, but not always, named i for “index.”</a:t>
            </a:r>
          </a:p>
        </p:txBody>
      </p:sp>
      <p:sp>
        <p:nvSpPr>
          <p:cNvPr id="41990" name="Line 15">
            <a:extLst>
              <a:ext uri="{FF2B5EF4-FFF2-40B4-BE49-F238E27FC236}">
                <a16:creationId xmlns:a16="http://schemas.microsoft.com/office/drawing/2014/main" id="{C97CBABE-3BF4-4BDF-A660-3A1ADBB329F1}"/>
              </a:ext>
            </a:extLst>
          </p:cNvPr>
          <p:cNvSpPr>
            <a:spLocks noChangeShapeType="1"/>
          </p:cNvSpPr>
          <p:nvPr/>
        </p:nvSpPr>
        <p:spPr bwMode="auto">
          <a:xfrm flipH="1">
            <a:off x="2476500" y="3676650"/>
            <a:ext cx="0" cy="9525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991" name="Line 20">
            <a:extLst>
              <a:ext uri="{FF2B5EF4-FFF2-40B4-BE49-F238E27FC236}">
                <a16:creationId xmlns:a16="http://schemas.microsoft.com/office/drawing/2014/main" id="{F44686CF-175F-401E-BEA1-5A15C8E1C350}"/>
              </a:ext>
            </a:extLst>
          </p:cNvPr>
          <p:cNvSpPr>
            <a:spLocks noChangeShapeType="1"/>
          </p:cNvSpPr>
          <p:nvPr/>
        </p:nvSpPr>
        <p:spPr bwMode="auto">
          <a:xfrm flipH="1">
            <a:off x="2476500" y="3657600"/>
            <a:ext cx="2514600"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1992" name="Text Box 21">
            <a:extLst>
              <a:ext uri="{FF2B5EF4-FFF2-40B4-BE49-F238E27FC236}">
                <a16:creationId xmlns:a16="http://schemas.microsoft.com/office/drawing/2014/main" id="{C1074A88-BC8E-43E9-AF22-8C26A02F8173}"/>
              </a:ext>
            </a:extLst>
          </p:cNvPr>
          <p:cNvSpPr txBox="1">
            <a:spLocks noChangeArrowheads="1"/>
          </p:cNvSpPr>
          <p:nvPr/>
        </p:nvSpPr>
        <p:spPr bwMode="auto">
          <a:xfrm>
            <a:off x="4991100" y="4152900"/>
            <a:ext cx="3448050" cy="59055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b="1">
                <a:solidFill>
                  <a:schemeClr val="bg2"/>
                </a:solidFill>
              </a:rPr>
              <a:t>Declare </a:t>
            </a:r>
            <a:r>
              <a:rPr lang="en-US" altLang="en-US" sz="1600" b="1">
                <a:solidFill>
                  <a:schemeClr val="bg2"/>
                </a:solidFill>
                <a:latin typeface="Courier New" panose="02070309020205020404" pitchFamily="49" charset="0"/>
              </a:rPr>
              <a:t>for</a:t>
            </a:r>
            <a:r>
              <a:rPr lang="en-US" altLang="en-US" sz="1600" b="1">
                <a:solidFill>
                  <a:schemeClr val="bg2"/>
                </a:solidFill>
              </a:rPr>
              <a:t> loop </a:t>
            </a:r>
            <a:r>
              <a:rPr lang="en-US" altLang="en-US" sz="1600" b="1" i="1">
                <a:solidFill>
                  <a:schemeClr val="bg2"/>
                </a:solidFill>
              </a:rPr>
              <a:t>index variables</a:t>
            </a:r>
            <a:r>
              <a:rPr lang="en-US" altLang="en-US" sz="1600" b="1">
                <a:solidFill>
                  <a:schemeClr val="bg2"/>
                </a:solidFill>
              </a:rPr>
              <a:t> within the </a:t>
            </a:r>
            <a:r>
              <a:rPr lang="en-US" altLang="en-US" sz="1600" b="1">
                <a:solidFill>
                  <a:schemeClr val="bg2"/>
                </a:solidFill>
                <a:latin typeface="Courier New" panose="02070309020205020404" pitchFamily="49" charset="0"/>
              </a:rPr>
              <a:t>for</a:t>
            </a:r>
            <a:r>
              <a:rPr lang="en-US" altLang="en-US" sz="1600" b="1">
                <a:solidFill>
                  <a:schemeClr val="bg2"/>
                </a:solidFill>
              </a:rPr>
              <a:t> loop heading.</a:t>
            </a:r>
          </a:p>
        </p:txBody>
      </p:sp>
      <p:sp>
        <p:nvSpPr>
          <p:cNvPr id="41993" name="Line 22">
            <a:extLst>
              <a:ext uri="{FF2B5EF4-FFF2-40B4-BE49-F238E27FC236}">
                <a16:creationId xmlns:a16="http://schemas.microsoft.com/office/drawing/2014/main" id="{581514BC-706A-4CBC-8687-4C9BCC68B457}"/>
              </a:ext>
            </a:extLst>
          </p:cNvPr>
          <p:cNvSpPr>
            <a:spLocks noChangeShapeType="1"/>
          </p:cNvSpPr>
          <p:nvPr/>
        </p:nvSpPr>
        <p:spPr bwMode="auto">
          <a:xfrm flipH="1">
            <a:off x="2247900" y="4572000"/>
            <a:ext cx="2895600"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1994" name="Line 24">
            <a:extLst>
              <a:ext uri="{FF2B5EF4-FFF2-40B4-BE49-F238E27FC236}">
                <a16:creationId xmlns:a16="http://schemas.microsoft.com/office/drawing/2014/main" id="{34966818-74AE-46A6-AFFC-3CC7493FDE6C}"/>
              </a:ext>
            </a:extLst>
          </p:cNvPr>
          <p:cNvSpPr>
            <a:spLocks noChangeShapeType="1"/>
          </p:cNvSpPr>
          <p:nvPr/>
        </p:nvSpPr>
        <p:spPr bwMode="auto">
          <a:xfrm flipV="1">
            <a:off x="2171700" y="4495800"/>
            <a:ext cx="0" cy="1143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F8815616-BECF-4B20-99FB-1A896F9DDB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6D4969-5FE7-40F0-AB2C-3C593865D15D}" type="slidenum">
              <a:rPr lang="en-US" altLang="en-US" sz="1400"/>
              <a:pPr>
                <a:spcBef>
                  <a:spcPct val="0"/>
                </a:spcBef>
                <a:buClrTx/>
                <a:buSzTx/>
                <a:buFontTx/>
                <a:buNone/>
              </a:pPr>
              <a:t>31</a:t>
            </a:fld>
            <a:endParaRPr lang="en-US" altLang="en-US" sz="1400"/>
          </a:p>
        </p:txBody>
      </p:sp>
      <p:sp>
        <p:nvSpPr>
          <p:cNvPr id="44035" name="Rectangle 2">
            <a:extLst>
              <a:ext uri="{FF2B5EF4-FFF2-40B4-BE49-F238E27FC236}">
                <a16:creationId xmlns:a16="http://schemas.microsoft.com/office/drawing/2014/main" id="{A06B9DD9-A9FA-46FB-ADC7-0E31DA0591F0}"/>
              </a:ext>
            </a:extLst>
          </p:cNvPr>
          <p:cNvSpPr>
            <a:spLocks noChangeArrowheads="1"/>
          </p:cNvSpPr>
          <p:nvPr/>
        </p:nvSpPr>
        <p:spPr bwMode="auto">
          <a:xfrm>
            <a:off x="266700" y="914400"/>
            <a:ext cx="86487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A </a:t>
            </a:r>
            <a:r>
              <a:rPr lang="en-US" altLang="en-US" sz="2400" b="1"/>
              <a:t>for</a:t>
            </a:r>
            <a:r>
              <a:rPr lang="en-US" altLang="en-US" sz="2400"/>
              <a:t> loop is a repetition control structure that allows you to efficiently write a loop that needs to execute a specific number of times.</a:t>
            </a:r>
          </a:p>
          <a:p>
            <a:pPr>
              <a:spcBef>
                <a:spcPct val="0"/>
              </a:spcBef>
              <a:buClrTx/>
              <a:buSzTx/>
              <a:buFontTx/>
              <a:buNone/>
            </a:pPr>
            <a:r>
              <a:rPr lang="en-US" altLang="en-US" sz="2400"/>
              <a:t>A </a:t>
            </a:r>
            <a:r>
              <a:rPr lang="en-US" altLang="en-US" sz="2400" b="1"/>
              <a:t>for</a:t>
            </a:r>
            <a:r>
              <a:rPr lang="en-US" altLang="en-US" sz="2400"/>
              <a:t> loop is useful when you know how many times a task is to be repeated.</a:t>
            </a:r>
          </a:p>
          <a:p>
            <a:pPr>
              <a:spcBef>
                <a:spcPct val="0"/>
              </a:spcBef>
              <a:buClrTx/>
              <a:buSzTx/>
              <a:buFontTx/>
              <a:buNone/>
            </a:pPr>
            <a:endParaRPr lang="en-US" altLang="en-US" sz="2400"/>
          </a:p>
          <a:p>
            <a:pPr>
              <a:spcBef>
                <a:spcPct val="0"/>
              </a:spcBef>
              <a:buClrTx/>
              <a:buSzTx/>
              <a:buFontTx/>
              <a:buNone/>
            </a:pPr>
            <a:r>
              <a:rPr lang="en-US" altLang="en-US" sz="2400">
                <a:latin typeface="Courier New" panose="02070309020205020404" pitchFamily="49" charset="0"/>
                <a:cs typeface="Courier New" panose="02070309020205020404" pitchFamily="49" charset="0"/>
              </a:rPr>
              <a:t>public class Test3  { </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public static void main(String args[]) { </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for(int x = 10; x &lt; 20; x = x+1){</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System.out.print("value of x : " + x ); </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System.out.print("\n"); </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 </a:t>
            </a:r>
            <a:r>
              <a:rPr lang="en-US" altLang="en-US" sz="2400">
                <a:solidFill>
                  <a:srgbClr val="FFC000"/>
                </a:solidFill>
                <a:latin typeface="Courier New" panose="02070309020205020404" pitchFamily="49" charset="0"/>
                <a:cs typeface="Courier New" panose="02070309020205020404" pitchFamily="49" charset="0"/>
              </a:rPr>
              <a:t>//end of for loop</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 </a:t>
            </a:r>
            <a:r>
              <a:rPr lang="en-US" altLang="en-US" sz="2400">
                <a:solidFill>
                  <a:srgbClr val="FFC000"/>
                </a:solidFill>
                <a:latin typeface="Courier New" panose="02070309020205020404" pitchFamily="49" charset="0"/>
                <a:cs typeface="Courier New" panose="02070309020205020404" pitchFamily="49" charset="0"/>
              </a:rPr>
              <a:t>//end of main method</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a:t>
            </a:r>
            <a:r>
              <a:rPr lang="en-US" altLang="en-US" sz="2400">
                <a:solidFill>
                  <a:srgbClr val="FFC000"/>
                </a:solidFill>
                <a:latin typeface="Courier New" panose="02070309020205020404" pitchFamily="49" charset="0"/>
                <a:cs typeface="Courier New" panose="02070309020205020404" pitchFamily="49" charset="0"/>
              </a:rPr>
              <a:t>// end of class</a:t>
            </a:r>
          </a:p>
          <a:p>
            <a:pPr>
              <a:spcBef>
                <a:spcPct val="0"/>
              </a:spcBef>
              <a:buClrTx/>
              <a:buSzTx/>
              <a:buFontTx/>
              <a:buNone/>
            </a:pPr>
            <a:endParaRPr lang="en-US" altLang="en-US" sz="2400"/>
          </a:p>
        </p:txBody>
      </p:sp>
      <p:sp>
        <p:nvSpPr>
          <p:cNvPr id="44036" name="TextBox 3">
            <a:extLst>
              <a:ext uri="{FF2B5EF4-FFF2-40B4-BE49-F238E27FC236}">
                <a16:creationId xmlns:a16="http://schemas.microsoft.com/office/drawing/2014/main" id="{85B6935C-1DFB-4676-B98C-FF8C202D3222}"/>
              </a:ext>
            </a:extLst>
          </p:cNvPr>
          <p:cNvSpPr txBox="1">
            <a:spLocks noChangeArrowheads="1"/>
          </p:cNvSpPr>
          <p:nvPr/>
        </p:nvSpPr>
        <p:spPr bwMode="auto">
          <a:xfrm>
            <a:off x="1143000" y="152400"/>
            <a:ext cx="6819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000"/>
              <a:t>The </a:t>
            </a:r>
            <a:r>
              <a:rPr lang="en-US" altLang="en-US" sz="4000" b="1"/>
              <a:t>for</a:t>
            </a:r>
            <a:r>
              <a:rPr lang="en-US" altLang="en-US" sz="4000"/>
              <a:t> loop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266962EE-06CC-4797-B502-F411BE2FEFF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474531-1A3F-4210-B152-DCC7339B4706}" type="slidenum">
              <a:rPr lang="en-US" altLang="en-US" sz="1400"/>
              <a:pPr>
                <a:spcBef>
                  <a:spcPct val="0"/>
                </a:spcBef>
                <a:buClrTx/>
                <a:buSzTx/>
                <a:buFontTx/>
                <a:buNone/>
              </a:pPr>
              <a:t>32</a:t>
            </a:fld>
            <a:endParaRPr lang="en-US" altLang="en-US" sz="1400"/>
          </a:p>
        </p:txBody>
      </p:sp>
      <p:sp>
        <p:nvSpPr>
          <p:cNvPr id="45059" name="Rectangle 2">
            <a:extLst>
              <a:ext uri="{FF2B5EF4-FFF2-40B4-BE49-F238E27FC236}">
                <a16:creationId xmlns:a16="http://schemas.microsoft.com/office/drawing/2014/main" id="{4942AFF6-FDA9-4BBE-A8B6-75DFD4250AEF}"/>
              </a:ext>
            </a:extLst>
          </p:cNvPr>
          <p:cNvSpPr>
            <a:spLocks noChangeArrowheads="1"/>
          </p:cNvSpPr>
          <p:nvPr/>
        </p:nvSpPr>
        <p:spPr bwMode="auto">
          <a:xfrm>
            <a:off x="190500" y="152400"/>
            <a:ext cx="86868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u="sng"/>
              <a:t>Here is the flow of control in a for loop:</a:t>
            </a:r>
          </a:p>
          <a:p>
            <a:pPr>
              <a:spcBef>
                <a:spcPct val="0"/>
              </a:spcBef>
              <a:buClrTx/>
              <a:buSzTx/>
              <a:buFontTx/>
              <a:buNone/>
            </a:pPr>
            <a:endParaRPr lang="en-US" altLang="en-US" sz="1000" b="1" u="sng"/>
          </a:p>
          <a:p>
            <a:pPr>
              <a:spcBef>
                <a:spcPct val="0"/>
              </a:spcBef>
              <a:buClrTx/>
              <a:buSzTx/>
              <a:buFont typeface="Wingdings" panose="05000000000000000000" pitchFamily="2" charset="2"/>
              <a:buChar char="ü"/>
            </a:pPr>
            <a:r>
              <a:rPr lang="en-US" altLang="en-US" sz="2200"/>
              <a:t>The initialization step is executed first, and only once. This step allows you to declare and initialize any loop control variables. </a:t>
            </a:r>
          </a:p>
          <a:p>
            <a:pPr>
              <a:spcBef>
                <a:spcPct val="0"/>
              </a:spcBef>
              <a:buClrTx/>
              <a:buSzTx/>
              <a:buFontTx/>
              <a:buNone/>
            </a:pPr>
            <a:r>
              <a:rPr lang="en-US" altLang="en-US" sz="2400"/>
              <a:t>       </a:t>
            </a:r>
            <a:r>
              <a:rPr lang="en-US" altLang="en-US" sz="2400">
                <a:latin typeface="Courier New" panose="02070309020205020404" pitchFamily="49" charset="0"/>
                <a:cs typeface="Courier New" panose="02070309020205020404" pitchFamily="49" charset="0"/>
              </a:rPr>
              <a:t>for(int x = 10; x&lt;20; x = x + 1);</a:t>
            </a:r>
          </a:p>
          <a:p>
            <a:pPr>
              <a:spcBef>
                <a:spcPct val="0"/>
              </a:spcBef>
              <a:buClrTx/>
              <a:buSzTx/>
              <a:buFont typeface="Wingdings" panose="05000000000000000000" pitchFamily="2" charset="2"/>
              <a:buChar char="ü"/>
            </a:pPr>
            <a:r>
              <a:rPr lang="en-US" altLang="en-US" sz="2400"/>
              <a:t>Next, the Boolean expression is evaluated. If it is true, the body of the loop is executed.   </a:t>
            </a:r>
          </a:p>
          <a:p>
            <a:pPr>
              <a:spcBef>
                <a:spcPct val="0"/>
              </a:spcBef>
              <a:buClrTx/>
              <a:buSzTx/>
              <a:buFontTx/>
              <a:buNone/>
            </a:pPr>
            <a:r>
              <a:rPr lang="en-US" altLang="en-US" sz="2400">
                <a:latin typeface="Courier New" panose="02070309020205020404" pitchFamily="49" charset="0"/>
                <a:cs typeface="Courier New" panose="02070309020205020404" pitchFamily="49" charset="0"/>
              </a:rPr>
              <a:t>  </a:t>
            </a:r>
            <a:r>
              <a:rPr lang="en-US" altLang="en-US" sz="1800">
                <a:latin typeface="Courier New" panose="02070309020205020404" pitchFamily="49" charset="0"/>
                <a:cs typeface="Courier New" panose="02070309020205020404" pitchFamily="49" charset="0"/>
              </a:rPr>
              <a:t>x &lt; 20;     </a:t>
            </a:r>
            <a:r>
              <a:rPr lang="en-US" altLang="en-US" sz="1800">
                <a:solidFill>
                  <a:srgbClr val="FFC000"/>
                </a:solidFill>
                <a:latin typeface="Courier New" panose="02070309020205020404" pitchFamily="49" charset="0"/>
                <a:cs typeface="Courier New" panose="02070309020205020404" pitchFamily="49" charset="0"/>
              </a:rPr>
              <a:t>// true, then </a:t>
            </a:r>
          </a:p>
          <a:p>
            <a:pPr>
              <a:spcBef>
                <a:spcPct val="0"/>
              </a:spcBef>
              <a:buClrTx/>
              <a:buSzTx/>
              <a:buFontTx/>
              <a:buNone/>
            </a:pPr>
            <a:r>
              <a:rPr lang="en-US" altLang="en-US" sz="1800">
                <a:latin typeface="Courier New" panose="02070309020205020404" pitchFamily="49" charset="0"/>
                <a:cs typeface="Courier New" panose="02070309020205020404" pitchFamily="49" charset="0"/>
              </a:rPr>
              <a:t>   System.out.print("value of x : " + x ); </a:t>
            </a:r>
            <a:r>
              <a:rPr lang="en-US" altLang="en-US" sz="1800">
                <a:solidFill>
                  <a:srgbClr val="FFC000"/>
                </a:solidFill>
                <a:latin typeface="Courier New" panose="02070309020205020404" pitchFamily="49" charset="0"/>
                <a:cs typeface="Courier New" panose="02070309020205020404" pitchFamily="49" charset="0"/>
              </a:rPr>
              <a:t>// body of the loop</a:t>
            </a:r>
          </a:p>
          <a:p>
            <a:pPr>
              <a:spcBef>
                <a:spcPct val="0"/>
              </a:spcBef>
              <a:buClrTx/>
              <a:buSzTx/>
              <a:buFontTx/>
              <a:buNone/>
            </a:pPr>
            <a:r>
              <a:rPr lang="en-US" altLang="en-US" sz="1800">
                <a:latin typeface="Courier New" panose="02070309020205020404" pitchFamily="49" charset="0"/>
                <a:cs typeface="Courier New" panose="02070309020205020404" pitchFamily="49" charset="0"/>
              </a:rPr>
              <a:t>   System.out.print("\n");  </a:t>
            </a:r>
            <a:r>
              <a:rPr lang="en-US" altLang="en-US" sz="1800">
                <a:solidFill>
                  <a:srgbClr val="FFC000"/>
                </a:solidFill>
                <a:latin typeface="Courier New" panose="02070309020205020404" pitchFamily="49" charset="0"/>
                <a:cs typeface="Courier New" panose="02070309020205020404" pitchFamily="49" charset="0"/>
              </a:rPr>
              <a:t>//body of the for loop</a:t>
            </a:r>
          </a:p>
          <a:p>
            <a:pPr>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a:solidFill>
                  <a:srgbClr val="FFC000"/>
                </a:solidFill>
                <a:latin typeface="Courier New" panose="02070309020205020404" pitchFamily="49" charset="0"/>
                <a:cs typeface="Courier New" panose="02070309020205020404" pitchFamily="49" charset="0"/>
              </a:rPr>
              <a:t>// increment the statement and back to checking the condition</a:t>
            </a:r>
          </a:p>
          <a:p>
            <a:pPr>
              <a:spcBef>
                <a:spcPct val="0"/>
              </a:spcBef>
              <a:buClrTx/>
              <a:buSzTx/>
              <a:buFontTx/>
              <a:buNone/>
            </a:pPr>
            <a:endParaRPr lang="en-US" altLang="en-US" sz="1200">
              <a:solidFill>
                <a:srgbClr val="FFC000"/>
              </a:solidFill>
              <a:latin typeface="Courier New" panose="02070309020205020404" pitchFamily="49" charset="0"/>
              <a:cs typeface="Courier New" panose="02070309020205020404" pitchFamily="49" charset="0"/>
            </a:endParaRPr>
          </a:p>
          <a:p>
            <a:pPr>
              <a:spcBef>
                <a:spcPct val="0"/>
              </a:spcBef>
              <a:buClrTx/>
              <a:buSzTx/>
              <a:buFont typeface="Wingdings" panose="05000000000000000000" pitchFamily="2" charset="2"/>
              <a:buChar char="ü"/>
            </a:pPr>
            <a:r>
              <a:rPr lang="en-US" altLang="en-US" sz="2200"/>
              <a:t>If it is </a:t>
            </a:r>
            <a:r>
              <a:rPr lang="en-US" altLang="en-US" sz="2200" b="1"/>
              <a:t>false</a:t>
            </a:r>
            <a:r>
              <a:rPr lang="en-US" altLang="en-US" sz="2200"/>
              <a:t>, the body of the loop does not execute and flow of control jumps to the next statement past the for loop.</a:t>
            </a:r>
          </a:p>
          <a:p>
            <a:pPr>
              <a:spcBef>
                <a:spcPct val="0"/>
              </a:spcBef>
              <a:buClrTx/>
              <a:buSzTx/>
              <a:buFont typeface="Wingdings" panose="05000000000000000000" pitchFamily="2" charset="2"/>
              <a:buChar char="ü"/>
            </a:pPr>
            <a:r>
              <a:rPr lang="en-US" altLang="en-US" sz="2200"/>
              <a:t>  After the body of the for loop executes, the flow of control jumps back up to the update statement. </a:t>
            </a:r>
          </a:p>
          <a:p>
            <a:pPr>
              <a:spcBef>
                <a:spcPct val="0"/>
              </a:spcBef>
              <a:buClrTx/>
              <a:buSzTx/>
              <a:buFont typeface="Wingdings" panose="05000000000000000000" pitchFamily="2" charset="2"/>
              <a:buChar char="ü"/>
            </a:pPr>
            <a:r>
              <a:rPr lang="en-US" altLang="en-US" sz="2400"/>
              <a:t>  </a:t>
            </a:r>
            <a:r>
              <a:rPr lang="en-US" altLang="en-US" sz="2200"/>
              <a:t>The Boolean expression is now evaluated again.  If it is true, the loop executes and the process repeats itself (body of loop, then update step,then Boolean expression). After the Boolean expression is false, the for loop terminates.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a:extLst>
              <a:ext uri="{FF2B5EF4-FFF2-40B4-BE49-F238E27FC236}">
                <a16:creationId xmlns:a16="http://schemas.microsoft.com/office/drawing/2014/main" id="{963409B8-7FA2-424D-8BD0-2064531E40D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648E26-2FDE-4025-B7C0-5C9AFCF3E528}" type="slidenum">
              <a:rPr lang="en-US" altLang="en-US" sz="1400"/>
              <a:pPr>
                <a:spcBef>
                  <a:spcPct val="0"/>
                </a:spcBef>
                <a:buClrTx/>
                <a:buSzTx/>
                <a:buFontTx/>
                <a:buNone/>
              </a:pPr>
              <a:t>33</a:t>
            </a:fld>
            <a:endParaRPr lang="en-US" altLang="en-US" sz="1400"/>
          </a:p>
        </p:txBody>
      </p:sp>
      <p:sp>
        <p:nvSpPr>
          <p:cNvPr id="46083" name="TextBox 3">
            <a:extLst>
              <a:ext uri="{FF2B5EF4-FFF2-40B4-BE49-F238E27FC236}">
                <a16:creationId xmlns:a16="http://schemas.microsoft.com/office/drawing/2014/main" id="{247940D9-9749-46D3-B427-B31038EE1C7F}"/>
              </a:ext>
            </a:extLst>
          </p:cNvPr>
          <p:cNvSpPr txBox="1">
            <a:spLocks noChangeArrowheads="1"/>
          </p:cNvSpPr>
          <p:nvPr/>
        </p:nvSpPr>
        <p:spPr bwMode="auto">
          <a:xfrm>
            <a:off x="304800" y="671513"/>
            <a:ext cx="84963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The only thing that can make it faster would be to have less nesting of loops, and looping over less values.</a:t>
            </a:r>
          </a:p>
          <a:p>
            <a:pPr>
              <a:spcBef>
                <a:spcPct val="0"/>
              </a:spcBef>
              <a:buClrTx/>
              <a:buSzTx/>
              <a:buFontTx/>
              <a:buNone/>
            </a:pPr>
            <a:r>
              <a:rPr lang="en-US" altLang="en-US" sz="2400"/>
              <a:t>The only difference between a for loop and a while loop </a:t>
            </a:r>
            <a:r>
              <a:rPr lang="en-US" altLang="en-US" sz="2400" b="1"/>
              <a:t>is the syntax </a:t>
            </a:r>
            <a:r>
              <a:rPr lang="en-US" altLang="en-US" sz="2400"/>
              <a:t>for defining them. There is no performance difference at all.</a:t>
            </a:r>
          </a:p>
          <a:p>
            <a:pPr>
              <a:spcBef>
                <a:spcPct val="0"/>
              </a:spcBef>
              <a:buClrTx/>
              <a:buSzTx/>
              <a:buFontTx/>
              <a:buNone/>
            </a:pPr>
            <a:r>
              <a:rPr lang="en-US" altLang="en-US" sz="2400" b="1">
                <a:latin typeface="Courier New" panose="02070309020205020404" pitchFamily="49" charset="0"/>
                <a:cs typeface="Courier New" panose="02070309020205020404" pitchFamily="49" charset="0"/>
              </a:rPr>
              <a:t>   int i = 0; </a:t>
            </a:r>
            <a:br>
              <a:rPr lang="en-US" altLang="en-US" sz="2400">
                <a:solidFill>
                  <a:srgbClr val="00B050"/>
                </a:solidFill>
                <a:latin typeface="Courier New" panose="02070309020205020404" pitchFamily="49" charset="0"/>
                <a:cs typeface="Courier New" panose="02070309020205020404" pitchFamily="49" charset="0"/>
              </a:rPr>
            </a:br>
            <a:r>
              <a:rPr lang="en-US" altLang="en-US" sz="2400">
                <a:solidFill>
                  <a:srgbClr val="00B050"/>
                </a:solidFill>
                <a:latin typeface="Courier New" panose="02070309020205020404" pitchFamily="49" charset="0"/>
                <a:cs typeface="Courier New" panose="02070309020205020404" pitchFamily="49" charset="0"/>
              </a:rPr>
              <a:t>   </a:t>
            </a:r>
            <a:r>
              <a:rPr lang="en-US" altLang="en-US" sz="2400" b="1">
                <a:latin typeface="Courier New" panose="02070309020205020404" pitchFamily="49" charset="0"/>
                <a:cs typeface="Courier New" panose="02070309020205020404" pitchFamily="49" charset="0"/>
              </a:rPr>
              <a:t>while</a:t>
            </a:r>
            <a:r>
              <a:rPr lang="en-US" altLang="en-US" sz="2400">
                <a:latin typeface="Courier New" panose="02070309020205020404" pitchFamily="49" charset="0"/>
                <a:cs typeface="Courier New" panose="02070309020205020404" pitchFamily="49" charset="0"/>
              </a:rPr>
              <a:t> (i &lt; 20){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a:t>
            </a:r>
            <a:r>
              <a:rPr lang="en-US" altLang="en-US" sz="2400">
                <a:solidFill>
                  <a:srgbClr val="FFC000"/>
                </a:solidFill>
                <a:latin typeface="Courier New" panose="02070309020205020404" pitchFamily="49" charset="0"/>
                <a:cs typeface="Courier New" panose="02070309020205020404" pitchFamily="49" charset="0"/>
              </a:rPr>
              <a:t>// do stuff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i++;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 </a:t>
            </a:r>
          </a:p>
          <a:p>
            <a:pPr>
              <a:spcBef>
                <a:spcPct val="0"/>
              </a:spcBef>
              <a:buClrTx/>
              <a:buSzTx/>
              <a:buFontTx/>
              <a:buNone/>
            </a:pPr>
            <a:r>
              <a:rPr lang="en-US" altLang="en-US" sz="2400" b="1" u="sng">
                <a:latin typeface="Courier New" panose="02070309020205020404" pitchFamily="49" charset="0"/>
                <a:cs typeface="Courier New" panose="02070309020205020404" pitchFamily="49" charset="0"/>
              </a:rPr>
              <a:t>Is the same as:</a:t>
            </a:r>
          </a:p>
          <a:p>
            <a:pPr>
              <a:spcBef>
                <a:spcPct val="0"/>
              </a:spcBef>
              <a:buClrTx/>
              <a:buSzTx/>
              <a:buFontTx/>
              <a:buNone/>
            </a:pPr>
            <a:r>
              <a:rPr lang="en-US" altLang="en-US" sz="2400" b="1">
                <a:latin typeface="Courier New" panose="02070309020205020404" pitchFamily="49" charset="0"/>
                <a:cs typeface="Courier New" panose="02070309020205020404" pitchFamily="49" charset="0"/>
              </a:rPr>
              <a:t>    for</a:t>
            </a:r>
            <a:r>
              <a:rPr lang="en-US" altLang="en-US" sz="2400">
                <a:latin typeface="Courier New" panose="02070309020205020404" pitchFamily="49" charset="0"/>
                <a:cs typeface="Courier New" panose="02070309020205020404" pitchFamily="49" charset="0"/>
              </a:rPr>
              <a:t> (</a:t>
            </a:r>
            <a:r>
              <a:rPr lang="en-US" altLang="en-US" sz="2400" b="1">
                <a:latin typeface="Courier New" panose="02070309020205020404" pitchFamily="49" charset="0"/>
                <a:cs typeface="Courier New" panose="02070309020205020404" pitchFamily="49" charset="0"/>
              </a:rPr>
              <a:t>int i = 0</a:t>
            </a:r>
            <a:r>
              <a:rPr lang="en-US" altLang="en-US" sz="2400">
                <a:latin typeface="Courier New" panose="02070309020205020404" pitchFamily="49" charset="0"/>
                <a:cs typeface="Courier New" panose="02070309020205020404" pitchFamily="49" charset="0"/>
              </a:rPr>
              <a:t>; i &lt; 20; i++){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a:t>
            </a:r>
            <a:r>
              <a:rPr lang="en-US" altLang="en-US" sz="2400">
                <a:solidFill>
                  <a:srgbClr val="FFC000"/>
                </a:solidFill>
                <a:latin typeface="Courier New" panose="02070309020205020404" pitchFamily="49" charset="0"/>
                <a:cs typeface="Courier New" panose="02070309020205020404" pitchFamily="49" charset="0"/>
              </a:rPr>
              <a:t>// do Stuff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 </a:t>
            </a:r>
          </a:p>
          <a:p>
            <a:pPr>
              <a:spcBef>
                <a:spcPct val="0"/>
              </a:spcBef>
              <a:buClrTx/>
              <a:buSzTx/>
              <a:buFontTx/>
              <a:buNone/>
            </a:pPr>
            <a:r>
              <a:rPr lang="en-US" altLang="en-US" sz="1800"/>
              <a:t>(</a:t>
            </a:r>
            <a:r>
              <a:rPr lang="en-US" altLang="en-US" sz="2000"/>
              <a:t>Actually the for-loop is a little better because the i will be out of scope </a:t>
            </a:r>
          </a:p>
          <a:p>
            <a:pPr>
              <a:spcBef>
                <a:spcPct val="0"/>
              </a:spcBef>
              <a:buClrTx/>
              <a:buSzTx/>
              <a:buFontTx/>
              <a:buNone/>
            </a:pPr>
            <a:r>
              <a:rPr lang="en-US" altLang="en-US" sz="2000"/>
              <a:t>after the loop while the i will stick around in the while loop case.)</a:t>
            </a:r>
          </a:p>
          <a:p>
            <a:pPr>
              <a:spcBef>
                <a:spcPct val="0"/>
              </a:spcBef>
              <a:buClrTx/>
              <a:buSzTx/>
              <a:buFontTx/>
              <a:buNone/>
            </a:pPr>
            <a:r>
              <a:rPr lang="en-US" altLang="en-US" sz="2000"/>
              <a:t>A for loop is just a syntactically prettier way of looping</a:t>
            </a:r>
          </a:p>
          <a:p>
            <a:pPr>
              <a:spcBef>
                <a:spcPct val="0"/>
              </a:spcBef>
              <a:buClrTx/>
              <a:buSzTx/>
              <a:buFontTx/>
              <a:buNone/>
            </a:pPr>
            <a:endParaRPr lang="en-US" altLang="en-US" sz="2400"/>
          </a:p>
        </p:txBody>
      </p:sp>
      <p:sp>
        <p:nvSpPr>
          <p:cNvPr id="46084" name="TextBox 4">
            <a:extLst>
              <a:ext uri="{FF2B5EF4-FFF2-40B4-BE49-F238E27FC236}">
                <a16:creationId xmlns:a16="http://schemas.microsoft.com/office/drawing/2014/main" id="{ECB7961A-71B7-4802-9692-2FBC0D4D4EC8}"/>
              </a:ext>
            </a:extLst>
          </p:cNvPr>
          <p:cNvSpPr txBox="1">
            <a:spLocks noChangeArrowheads="1"/>
          </p:cNvSpPr>
          <p:nvPr/>
        </p:nvSpPr>
        <p:spPr bwMode="auto">
          <a:xfrm>
            <a:off x="1143000" y="0"/>
            <a:ext cx="6515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t>For Loop vs. While Loop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1CA3795D-DCD9-42F4-B2BE-675470CE2C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F66A90-8844-452A-8C6B-CB90BF87693D}" type="slidenum">
              <a:rPr lang="en-US" altLang="en-US" sz="1400"/>
              <a:pPr>
                <a:spcBef>
                  <a:spcPct val="0"/>
                </a:spcBef>
                <a:buClrTx/>
                <a:buSzTx/>
                <a:buFontTx/>
                <a:buNone/>
              </a:pPr>
              <a:t>34</a:t>
            </a:fld>
            <a:endParaRPr lang="en-US" altLang="en-US" sz="1400"/>
          </a:p>
        </p:txBody>
      </p:sp>
      <p:sp>
        <p:nvSpPr>
          <p:cNvPr id="47107" name="Rectangle 2">
            <a:extLst>
              <a:ext uri="{FF2B5EF4-FFF2-40B4-BE49-F238E27FC236}">
                <a16:creationId xmlns:a16="http://schemas.microsoft.com/office/drawing/2014/main" id="{75FC7A0E-9EEC-456D-A7EA-4DF4BE7EC1D0}"/>
              </a:ext>
            </a:extLst>
          </p:cNvPr>
          <p:cNvSpPr>
            <a:spLocks noGrp="1" noChangeArrowheads="1"/>
          </p:cNvSpPr>
          <p:nvPr>
            <p:ph type="title"/>
          </p:nvPr>
        </p:nvSpPr>
        <p:spPr>
          <a:xfrm>
            <a:off x="0" y="241300"/>
            <a:ext cx="9144000" cy="628650"/>
          </a:xfrm>
        </p:spPr>
        <p:txBody>
          <a:bodyPr/>
          <a:lstStyle/>
          <a:p>
            <a:r>
              <a:rPr lang="en-US" altLang="en-US" sz="3600"/>
              <a:t>Problem: Guessing Numbers</a:t>
            </a:r>
            <a:r>
              <a:rPr lang="en-US" altLang="en-US" sz="4000"/>
              <a:t> </a:t>
            </a:r>
          </a:p>
        </p:txBody>
      </p:sp>
      <p:sp>
        <p:nvSpPr>
          <p:cNvPr id="47108" name="Rectangle 3">
            <a:extLst>
              <a:ext uri="{FF2B5EF4-FFF2-40B4-BE49-F238E27FC236}">
                <a16:creationId xmlns:a16="http://schemas.microsoft.com/office/drawing/2014/main" id="{519722AC-5FA1-4F85-9F47-B467DB9D1206}"/>
              </a:ext>
            </a:extLst>
          </p:cNvPr>
          <p:cNvSpPr>
            <a:spLocks noGrp="1" noChangeArrowheads="1"/>
          </p:cNvSpPr>
          <p:nvPr>
            <p:ph type="body" idx="1"/>
          </p:nvPr>
        </p:nvSpPr>
        <p:spPr>
          <a:xfrm>
            <a:off x="309563" y="1009650"/>
            <a:ext cx="8534400" cy="4186238"/>
          </a:xfrm>
        </p:spPr>
        <p:txBody>
          <a:bodyPr/>
          <a:lstStyle/>
          <a:p>
            <a:pPr marL="0" indent="0">
              <a:spcBef>
                <a:spcPct val="100000"/>
              </a:spcBef>
              <a:buFont typeface="Monotype Sorts" pitchFamily="2" charset="2"/>
              <a:buNone/>
            </a:pPr>
            <a:r>
              <a:rPr lang="en-US" altLang="en-US"/>
              <a:t>Write a program that randomly generates an integer between </a:t>
            </a:r>
            <a:r>
              <a:rPr lang="en-US" altLang="en-US" u="sng"/>
              <a:t>0</a:t>
            </a:r>
            <a:r>
              <a:rPr lang="en-US" altLang="en-US"/>
              <a:t> and </a:t>
            </a:r>
            <a:r>
              <a:rPr lang="en-US" altLang="en-US" u="sng"/>
              <a:t>100</a:t>
            </a:r>
            <a:r>
              <a:rPr lang="en-US" altLang="en-US"/>
              <a:t>, inclusive. The program prompts the user to enter a number continuously until the number matches the randomly generated number. For each user input, the program tells the user whether the input is too low or too high, so the user can choose the next input intelligently. Here is a video and sample run: </a:t>
            </a:r>
          </a:p>
        </p:txBody>
      </p:sp>
      <p:sp>
        <p:nvSpPr>
          <p:cNvPr id="129034" name="AutoShape 10">
            <a:hlinkClick r:id="" action="ppaction://noaction" highlightClick="1"/>
            <a:extLst>
              <a:ext uri="{FF2B5EF4-FFF2-40B4-BE49-F238E27FC236}">
                <a16:creationId xmlns:a16="http://schemas.microsoft.com/office/drawing/2014/main" id="{DA1A1A5A-CBFA-4F6D-B51F-665CB802613C}"/>
              </a:ext>
            </a:extLst>
          </p:cNvPr>
          <p:cNvSpPr>
            <a:spLocks noChangeArrowheads="1"/>
          </p:cNvSpPr>
          <p:nvPr/>
        </p:nvSpPr>
        <p:spPr bwMode="auto">
          <a:xfrm>
            <a:off x="6169025" y="5276850"/>
            <a:ext cx="28194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GuessNumber</a:t>
            </a:r>
            <a:endParaRPr lang="en-US" dirty="0">
              <a:solidFill>
                <a:schemeClr val="accent1"/>
              </a:solidFill>
            </a:endParaRPr>
          </a:p>
        </p:txBody>
      </p:sp>
      <p:pic>
        <p:nvPicPr>
          <p:cNvPr id="47110" name="Picture 11">
            <a:hlinkClick r:id="rId3" action="ppaction://program"/>
            <a:extLst>
              <a:ext uri="{FF2B5EF4-FFF2-40B4-BE49-F238E27FC236}">
                <a16:creationId xmlns:a16="http://schemas.microsoft.com/office/drawing/2014/main" id="{34CF4FA1-385F-4455-B5B7-9AE00765E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9025" y="5810250"/>
            <a:ext cx="28194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TextBox 1">
            <a:hlinkClick r:id="rId5"/>
            <a:extLst>
              <a:ext uri="{FF2B5EF4-FFF2-40B4-BE49-F238E27FC236}">
                <a16:creationId xmlns:a16="http://schemas.microsoft.com/office/drawing/2014/main" id="{610E4CD6-EA2C-4B14-BBD2-99DDDFB84D53}"/>
              </a:ext>
            </a:extLst>
          </p:cNvPr>
          <p:cNvSpPr txBox="1"/>
          <p:nvPr/>
        </p:nvSpPr>
        <p:spPr>
          <a:xfrm>
            <a:off x="461963" y="5313363"/>
            <a:ext cx="3419475" cy="4603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endParaRPr lang="en-US" dirty="0"/>
          </a:p>
        </p:txBody>
      </p:sp>
      <p:sp>
        <p:nvSpPr>
          <p:cNvPr id="3" name="TextBox 2">
            <a:extLst>
              <a:ext uri="{FF2B5EF4-FFF2-40B4-BE49-F238E27FC236}">
                <a16:creationId xmlns:a16="http://schemas.microsoft.com/office/drawing/2014/main" id="{2B6DA355-09ED-4AFA-A8DD-FE9739F27824}"/>
              </a:ext>
            </a:extLst>
          </p:cNvPr>
          <p:cNvSpPr txBox="1"/>
          <p:nvPr/>
        </p:nvSpPr>
        <p:spPr>
          <a:xfrm>
            <a:off x="461963" y="5313363"/>
            <a:ext cx="5416550" cy="460375"/>
          </a:xfrm>
          <a:prstGeom prst="rect">
            <a:avLst/>
          </a:prstGeom>
          <a:solidFill>
            <a:srgbClr val="92D050"/>
          </a:solidFill>
        </p:spPr>
        <p:txBody>
          <a:bodyPr>
            <a:spAutoFit/>
          </a:bodyPr>
          <a:lstStyle/>
          <a:p>
            <a:pPr>
              <a:spcBef>
                <a:spcPct val="100000"/>
              </a:spcBef>
              <a:buFont typeface="Monotype Sorts" pitchFamily="2" charset="2"/>
              <a:buNone/>
              <a:defRPr/>
            </a:pPr>
            <a:r>
              <a:rPr lang="en-US" dirty="0">
                <a:solidFill>
                  <a:srgbClr val="FF3300"/>
                </a:solidFill>
              </a:rPr>
              <a:t>Video Link</a:t>
            </a:r>
            <a:r>
              <a:rPr lang="en-US" dirty="0">
                <a:solidFill>
                  <a:schemeClr val="bg2">
                    <a:lumMod val="95000"/>
                    <a:lumOff val="5000"/>
                  </a:schemeClr>
                </a:solidFill>
              </a:rPr>
              <a:t>: </a:t>
            </a:r>
            <a:r>
              <a:rPr lang="en-US" dirty="0">
                <a:solidFill>
                  <a:schemeClr val="bg2">
                    <a:lumMod val="95000"/>
                    <a:lumOff val="5000"/>
                  </a:schemeClr>
                </a:solidFill>
                <a:hlinkClick r:id="rId5"/>
              </a:rPr>
              <a:t>Problem Guessing Numbers </a:t>
            </a:r>
            <a:endParaRPr lang="en-US" dirty="0">
              <a:solidFill>
                <a:schemeClr val="bg2">
                  <a:lumMod val="95000"/>
                  <a:lumOff val="5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a:extLst>
              <a:ext uri="{FF2B5EF4-FFF2-40B4-BE49-F238E27FC236}">
                <a16:creationId xmlns:a16="http://schemas.microsoft.com/office/drawing/2014/main" id="{254B1E68-AA7F-4CB7-B6A8-07D28AE249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67E17C-2F5A-4EBC-BB09-11E3E661AB31}" type="slidenum">
              <a:rPr lang="en-US" altLang="en-US" sz="1400"/>
              <a:pPr>
                <a:spcBef>
                  <a:spcPct val="0"/>
                </a:spcBef>
                <a:buClrTx/>
                <a:buSzTx/>
                <a:buFontTx/>
                <a:buNone/>
              </a:pPr>
              <a:t>35</a:t>
            </a:fld>
            <a:endParaRPr lang="en-US" altLang="en-US" sz="1400"/>
          </a:p>
        </p:txBody>
      </p:sp>
      <p:sp>
        <p:nvSpPr>
          <p:cNvPr id="48131" name="Rectangle 4">
            <a:extLst>
              <a:ext uri="{FF2B5EF4-FFF2-40B4-BE49-F238E27FC236}">
                <a16:creationId xmlns:a16="http://schemas.microsoft.com/office/drawing/2014/main" id="{8D16766F-F9E4-4EF1-A39A-049F458F6638}"/>
              </a:ext>
            </a:extLst>
          </p:cNvPr>
          <p:cNvSpPr>
            <a:spLocks noChangeArrowheads="1"/>
          </p:cNvSpPr>
          <p:nvPr/>
        </p:nvSpPr>
        <p:spPr bwMode="auto">
          <a:xfrm>
            <a:off x="419100" y="266700"/>
            <a:ext cx="82296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import java.util.Scanner; </a:t>
            </a:r>
            <a:br>
              <a:rPr lang="en-US" altLang="en-US" sz="1600"/>
            </a:br>
            <a:br>
              <a:rPr lang="en-US" altLang="en-US" sz="1600"/>
            </a:br>
            <a:r>
              <a:rPr lang="en-US" altLang="en-US" sz="1600"/>
              <a:t>public class GuessNumber {</a:t>
            </a:r>
            <a:br>
              <a:rPr lang="en-US" altLang="en-US" sz="1600"/>
            </a:br>
            <a:r>
              <a:rPr lang="en-US" altLang="en-US" sz="1600"/>
              <a:t>  public static void main(String[] args) {</a:t>
            </a:r>
            <a:br>
              <a:rPr lang="en-US" altLang="en-US" sz="1600"/>
            </a:br>
            <a:r>
              <a:rPr lang="en-US" altLang="en-US" sz="1600">
                <a:solidFill>
                  <a:srgbClr val="FFC000"/>
                </a:solidFill>
              </a:rPr>
              <a:t>    // Generate a random number to be guessed</a:t>
            </a:r>
            <a:br>
              <a:rPr lang="en-US" altLang="en-US" sz="1600"/>
            </a:br>
            <a:r>
              <a:rPr lang="en-US" altLang="en-US" sz="1600"/>
              <a:t>    int number = (int)(Math.random() * 101);  </a:t>
            </a:r>
          </a:p>
          <a:p>
            <a:pPr>
              <a:spcBef>
                <a:spcPct val="0"/>
              </a:spcBef>
              <a:buClrTx/>
              <a:buSzTx/>
              <a:buFontTx/>
              <a:buNone/>
            </a:pPr>
            <a:r>
              <a:rPr lang="en-US" altLang="en-US" sz="1600">
                <a:solidFill>
                  <a:srgbClr val="FFC000"/>
                </a:solidFill>
              </a:rPr>
              <a:t>   // static double, </a:t>
            </a:r>
            <a:r>
              <a:rPr lang="en-US" altLang="en-US" sz="1600" b="1">
                <a:solidFill>
                  <a:srgbClr val="FFC000"/>
                </a:solidFill>
              </a:rPr>
              <a:t>random</a:t>
            </a:r>
            <a:r>
              <a:rPr lang="en-US" altLang="en-US" sz="1600">
                <a:solidFill>
                  <a:srgbClr val="FFC000"/>
                </a:solidFill>
              </a:rPr>
              <a:t>() Returns a double value with a positive sign, greater than or </a:t>
            </a:r>
            <a:br>
              <a:rPr lang="en-US" altLang="en-US" sz="1600">
                <a:solidFill>
                  <a:srgbClr val="FFC000"/>
                </a:solidFill>
              </a:rPr>
            </a:br>
            <a:br>
              <a:rPr lang="en-US" altLang="en-US" sz="1600"/>
            </a:br>
            <a:r>
              <a:rPr lang="en-US" altLang="en-US" sz="1600"/>
              <a:t>   Scanner input = new Scanner(System.in);  // scanner breakdown formatting/allocate input and their data type </a:t>
            </a:r>
            <a:br>
              <a:rPr lang="en-US" altLang="en-US" sz="1600"/>
            </a:br>
            <a:r>
              <a:rPr lang="en-US" altLang="en-US" sz="1600"/>
              <a:t>   System.out.println("Guess a magic number between 0 and 100");</a:t>
            </a:r>
            <a:br>
              <a:rPr lang="en-US" altLang="en-US" sz="1600"/>
            </a:br>
            <a:br>
              <a:rPr lang="en-US" altLang="en-US" sz="1600"/>
            </a:br>
            <a:r>
              <a:rPr lang="en-US" altLang="en-US" sz="1600"/>
              <a:t>    int guess = -1;</a:t>
            </a:r>
            <a:br>
              <a:rPr lang="en-US" altLang="en-US" sz="1600"/>
            </a:br>
            <a:r>
              <a:rPr lang="en-US" altLang="en-US" sz="1600"/>
              <a:t>    while (guess != number) {</a:t>
            </a:r>
            <a:br>
              <a:rPr lang="en-US" altLang="en-US" sz="1600"/>
            </a:br>
            <a:r>
              <a:rPr lang="en-US" altLang="en-US" sz="1600"/>
              <a:t>     </a:t>
            </a:r>
            <a:r>
              <a:rPr lang="en-US" altLang="en-US" sz="1600">
                <a:solidFill>
                  <a:srgbClr val="FFC000"/>
                </a:solidFill>
              </a:rPr>
              <a:t>// Prompt the user to guess the number</a:t>
            </a:r>
            <a:br>
              <a:rPr lang="en-US" altLang="en-US" sz="1600"/>
            </a:br>
            <a:r>
              <a:rPr lang="en-US" altLang="en-US" sz="1600"/>
              <a:t>      System.out.print("\nEnter your guess: ");</a:t>
            </a:r>
            <a:br>
              <a:rPr lang="en-US" altLang="en-US" sz="1600"/>
            </a:br>
            <a:r>
              <a:rPr lang="en-US" altLang="en-US" sz="1600"/>
              <a:t>      guess = input.nextInt();</a:t>
            </a:r>
            <a:br>
              <a:rPr lang="en-US" altLang="en-US" sz="1600"/>
            </a:br>
            <a:br>
              <a:rPr lang="en-US" altLang="en-US" sz="1600"/>
            </a:br>
            <a:r>
              <a:rPr lang="en-US" altLang="en-US" sz="1600"/>
              <a:t>      if (guess == number)</a:t>
            </a:r>
            <a:br>
              <a:rPr lang="en-US" altLang="en-US" sz="1600"/>
            </a:br>
            <a:r>
              <a:rPr lang="en-US" altLang="en-US" sz="1600"/>
              <a:t>        System.out.println("Yes, the number is " + number);</a:t>
            </a:r>
            <a:br>
              <a:rPr lang="en-US" altLang="en-US" sz="1600"/>
            </a:br>
            <a:r>
              <a:rPr lang="en-US" altLang="en-US" sz="1600"/>
              <a:t>      else if (guess &gt; number)</a:t>
            </a:r>
            <a:br>
              <a:rPr lang="en-US" altLang="en-US" sz="1600"/>
            </a:br>
            <a:r>
              <a:rPr lang="en-US" altLang="en-US" sz="1600"/>
              <a:t>        System.out.println("Your guess is too high");</a:t>
            </a:r>
            <a:br>
              <a:rPr lang="en-US" altLang="en-US" sz="1600"/>
            </a:br>
            <a:r>
              <a:rPr lang="en-US" altLang="en-US" sz="1600"/>
              <a:t>      else</a:t>
            </a:r>
            <a:br>
              <a:rPr lang="en-US" altLang="en-US" sz="1600"/>
            </a:br>
            <a:r>
              <a:rPr lang="en-US" altLang="en-US" sz="1600"/>
              <a:t>        System.out.println("Your guess is too low");</a:t>
            </a:r>
            <a:br>
              <a:rPr lang="en-US" altLang="en-US" sz="1600"/>
            </a:br>
            <a:r>
              <a:rPr lang="en-US" altLang="en-US" sz="1600"/>
              <a:t>    } </a:t>
            </a:r>
            <a:r>
              <a:rPr lang="en-US" altLang="en-US" sz="1600">
                <a:solidFill>
                  <a:srgbClr val="FFC000"/>
                </a:solidFill>
              </a:rPr>
              <a:t>// End of loop</a:t>
            </a:r>
            <a:br>
              <a:rPr lang="en-US" altLang="en-US" sz="1600"/>
            </a:br>
            <a:r>
              <a:rPr lang="en-US" altLang="en-US" sz="1600"/>
              <a:t>  }</a:t>
            </a:r>
            <a:br>
              <a:rPr lang="en-US" altLang="en-US" sz="1600"/>
            </a:br>
            <a:r>
              <a:rPr lang="en-US" altLang="en-US" sz="16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D320CD1B-85DF-4F4E-B730-3ABEED527F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7F9A5C-E082-4770-989F-7DBE2EEE7F48}" type="slidenum">
              <a:rPr lang="en-US" altLang="en-US" sz="1400"/>
              <a:pPr>
                <a:spcBef>
                  <a:spcPct val="0"/>
                </a:spcBef>
                <a:buClrTx/>
                <a:buSzTx/>
                <a:buFontTx/>
                <a:buNone/>
              </a:pPr>
              <a:t>36</a:t>
            </a:fld>
            <a:endParaRPr lang="en-US" altLang="en-US" sz="1400"/>
          </a:p>
        </p:txBody>
      </p:sp>
      <p:sp>
        <p:nvSpPr>
          <p:cNvPr id="49155" name="Rectangle 2">
            <a:extLst>
              <a:ext uri="{FF2B5EF4-FFF2-40B4-BE49-F238E27FC236}">
                <a16:creationId xmlns:a16="http://schemas.microsoft.com/office/drawing/2014/main" id="{777B4CBC-9D6D-4295-8C28-7D5DFE548ABE}"/>
              </a:ext>
            </a:extLst>
          </p:cNvPr>
          <p:cNvSpPr>
            <a:spLocks noGrp="1" noChangeArrowheads="1"/>
          </p:cNvSpPr>
          <p:nvPr>
            <p:ph type="title"/>
          </p:nvPr>
        </p:nvSpPr>
        <p:spPr>
          <a:xfrm>
            <a:off x="0" y="381000"/>
            <a:ext cx="9144000" cy="628650"/>
          </a:xfrm>
        </p:spPr>
        <p:txBody>
          <a:bodyPr/>
          <a:lstStyle/>
          <a:p>
            <a:r>
              <a:rPr lang="en-US" altLang="en-US" sz="3600"/>
              <a:t>Problem: An Advanced Math Learning Tool</a:t>
            </a:r>
            <a:r>
              <a:rPr lang="en-US" altLang="en-US" sz="4000"/>
              <a:t> </a:t>
            </a:r>
          </a:p>
        </p:txBody>
      </p:sp>
      <p:sp>
        <p:nvSpPr>
          <p:cNvPr id="49156" name="Rectangle 3">
            <a:extLst>
              <a:ext uri="{FF2B5EF4-FFF2-40B4-BE49-F238E27FC236}">
                <a16:creationId xmlns:a16="http://schemas.microsoft.com/office/drawing/2014/main" id="{2C0F471D-3288-417E-BCDA-DA074C2F3435}"/>
              </a:ext>
            </a:extLst>
          </p:cNvPr>
          <p:cNvSpPr>
            <a:spLocks noGrp="1" noChangeArrowheads="1"/>
          </p:cNvSpPr>
          <p:nvPr>
            <p:ph type="body" idx="1"/>
          </p:nvPr>
        </p:nvSpPr>
        <p:spPr>
          <a:xfrm>
            <a:off x="309563" y="1431925"/>
            <a:ext cx="8534400" cy="3187700"/>
          </a:xfrm>
        </p:spPr>
        <p:txBody>
          <a:bodyPr/>
          <a:lstStyle/>
          <a:p>
            <a:pPr marL="0" indent="0">
              <a:spcBef>
                <a:spcPct val="100000"/>
              </a:spcBef>
              <a:buFont typeface="Monotype Sorts" pitchFamily="2" charset="2"/>
              <a:buNone/>
            </a:pPr>
            <a:r>
              <a:rPr lang="en-US" altLang="en-US"/>
              <a:t>The Math subtraction learning tool program generates just one question for each run. You can use a loop to generate questions repeatedly. This example gives a program that generates five questions and reports the number of the correct answers after a student answers all five questions.</a:t>
            </a:r>
          </a:p>
        </p:txBody>
      </p:sp>
      <p:sp>
        <p:nvSpPr>
          <p:cNvPr id="49157" name="TextBox 1">
            <a:extLst>
              <a:ext uri="{FF2B5EF4-FFF2-40B4-BE49-F238E27FC236}">
                <a16:creationId xmlns:a16="http://schemas.microsoft.com/office/drawing/2014/main" id="{E67FD67B-8B01-4F9D-A5AC-0403429218E5}"/>
              </a:ext>
            </a:extLst>
          </p:cNvPr>
          <p:cNvSpPr txBox="1">
            <a:spLocks noChangeArrowheads="1"/>
          </p:cNvSpPr>
          <p:nvPr/>
        </p:nvSpPr>
        <p:spPr bwMode="auto">
          <a:xfrm>
            <a:off x="231775" y="4725988"/>
            <a:ext cx="7159625" cy="4619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FF3300"/>
                </a:solidFill>
              </a:rPr>
              <a:t>Video Link</a:t>
            </a:r>
            <a:r>
              <a:rPr lang="en-US" altLang="en-US" sz="2400"/>
              <a:t>: </a:t>
            </a:r>
            <a:r>
              <a:rPr lang="en-US" altLang="en-US" sz="2400">
                <a:solidFill>
                  <a:schemeClr val="bg2"/>
                </a:solidFill>
                <a:hlinkClick r:id="rId2"/>
              </a:rPr>
              <a:t>Problem SubtractionQuizLoop</a:t>
            </a:r>
            <a:endParaRPr lang="en-US" altLang="en-US" sz="2400">
              <a:solidFill>
                <a:schemeClr val="bg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0A8D1EF8-F62C-4748-AC56-D9A0784348D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8B7131-7419-44B9-8A69-3B5AC068D5A2}" type="slidenum">
              <a:rPr lang="en-US" altLang="en-US" sz="1400"/>
              <a:pPr>
                <a:spcBef>
                  <a:spcPct val="0"/>
                </a:spcBef>
                <a:buClrTx/>
                <a:buSzTx/>
                <a:buFontTx/>
                <a:buNone/>
              </a:pPr>
              <a:t>37</a:t>
            </a:fld>
            <a:endParaRPr lang="en-US" altLang="en-US" sz="1400"/>
          </a:p>
        </p:txBody>
      </p:sp>
      <p:sp>
        <p:nvSpPr>
          <p:cNvPr id="50179" name="Rectangle 4">
            <a:extLst>
              <a:ext uri="{FF2B5EF4-FFF2-40B4-BE49-F238E27FC236}">
                <a16:creationId xmlns:a16="http://schemas.microsoft.com/office/drawing/2014/main" id="{17996AD3-2839-4C3E-B348-74D74438D25C}"/>
              </a:ext>
            </a:extLst>
          </p:cNvPr>
          <p:cNvSpPr>
            <a:spLocks noChangeArrowheads="1"/>
          </p:cNvSpPr>
          <p:nvPr/>
        </p:nvSpPr>
        <p:spPr bwMode="auto">
          <a:xfrm>
            <a:off x="457200" y="-158750"/>
            <a:ext cx="8001000" cy="717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000"/>
          </a:p>
          <a:p>
            <a:pPr>
              <a:spcBef>
                <a:spcPct val="0"/>
              </a:spcBef>
              <a:buClrTx/>
              <a:buSzTx/>
              <a:buFontTx/>
              <a:buNone/>
            </a:pPr>
            <a:r>
              <a:rPr lang="en-US" altLang="en-US" sz="1000"/>
              <a:t>import java.util.Scanner;</a:t>
            </a:r>
            <a:br>
              <a:rPr lang="en-US" altLang="en-US" sz="1000"/>
            </a:br>
            <a:r>
              <a:rPr lang="en-US" altLang="en-US" sz="1000"/>
              <a:t>public class SubtractionQuizLoop {</a:t>
            </a:r>
            <a:br>
              <a:rPr lang="en-US" altLang="en-US" sz="1000"/>
            </a:br>
            <a:r>
              <a:rPr lang="en-US" altLang="en-US" sz="1000"/>
              <a:t>  public static void main(String[] args) {</a:t>
            </a:r>
            <a:br>
              <a:rPr lang="en-US" altLang="en-US" sz="1000"/>
            </a:br>
            <a:r>
              <a:rPr lang="en-US" altLang="en-US" sz="1000"/>
              <a:t>    final int NUMBER_OF_QUESTIONS = 5; // Number of questions</a:t>
            </a:r>
            <a:br>
              <a:rPr lang="en-US" altLang="en-US" sz="1000"/>
            </a:br>
            <a:r>
              <a:rPr lang="en-US" altLang="en-US" sz="1000"/>
              <a:t>    int correctCount = 0;                            </a:t>
            </a:r>
            <a:r>
              <a:rPr lang="en-US" altLang="en-US" sz="1000" b="1">
                <a:solidFill>
                  <a:srgbClr val="FFC000"/>
                </a:solidFill>
              </a:rPr>
              <a:t>// Count the number of correct answers</a:t>
            </a:r>
            <a:br>
              <a:rPr lang="en-US" altLang="en-US" sz="1000"/>
            </a:br>
            <a:r>
              <a:rPr lang="en-US" altLang="en-US" sz="1000"/>
              <a:t>    int count = 0;                           </a:t>
            </a:r>
            <a:r>
              <a:rPr lang="en-US" altLang="en-US" sz="1000" b="1">
                <a:solidFill>
                  <a:srgbClr val="FFC000"/>
                </a:solidFill>
              </a:rPr>
              <a:t>  // Count the number of questions</a:t>
            </a:r>
            <a:br>
              <a:rPr lang="en-US" altLang="en-US" sz="1000"/>
            </a:br>
            <a:r>
              <a:rPr lang="en-US" altLang="en-US" sz="1000"/>
              <a:t>    long startTime = System.currentTimeMillis();</a:t>
            </a:r>
            <a:br>
              <a:rPr lang="en-US" altLang="en-US" sz="1000"/>
            </a:br>
            <a:r>
              <a:rPr lang="en-US" altLang="en-US" sz="1000"/>
              <a:t>    String output = "";                                 </a:t>
            </a:r>
            <a:r>
              <a:rPr lang="en-US" altLang="en-US" sz="1000" b="1">
                <a:solidFill>
                  <a:srgbClr val="FFC000"/>
                </a:solidFill>
              </a:rPr>
              <a:t>// output string is initially empty</a:t>
            </a:r>
            <a:br>
              <a:rPr lang="en-US" altLang="en-US" sz="1000"/>
            </a:br>
            <a:r>
              <a:rPr lang="en-US" altLang="en-US" sz="1000"/>
              <a:t>    Scanner input = new Scanner(System.in);</a:t>
            </a:r>
            <a:br>
              <a:rPr lang="en-US" altLang="en-US" sz="1000"/>
            </a:br>
            <a:r>
              <a:rPr lang="en-US" altLang="en-US" sz="1000"/>
              <a:t>    </a:t>
            </a:r>
            <a:br>
              <a:rPr lang="en-US" altLang="en-US" sz="1000"/>
            </a:br>
            <a:r>
              <a:rPr lang="en-US" altLang="en-US" sz="1000"/>
              <a:t>    while (count &lt; NUMBER_OF_QUESTIONS) {</a:t>
            </a:r>
            <a:br>
              <a:rPr lang="en-US" altLang="en-US" sz="1000"/>
            </a:br>
            <a:r>
              <a:rPr lang="en-US" altLang="en-US" sz="1000"/>
              <a:t>      </a:t>
            </a:r>
            <a:r>
              <a:rPr lang="en-US" altLang="en-US" sz="1000" b="1">
                <a:solidFill>
                  <a:srgbClr val="FFC000"/>
                </a:solidFill>
              </a:rPr>
              <a:t>// 1. Generate two random single-digit integers</a:t>
            </a:r>
            <a:br>
              <a:rPr lang="en-US" altLang="en-US" sz="1000"/>
            </a:br>
            <a:r>
              <a:rPr lang="en-US" altLang="en-US" sz="1000"/>
              <a:t>      int number1 = (int)(Math.random() * 10);</a:t>
            </a:r>
            <a:br>
              <a:rPr lang="en-US" altLang="en-US" sz="1000"/>
            </a:br>
            <a:r>
              <a:rPr lang="en-US" altLang="en-US" sz="1000"/>
              <a:t>     int number2 = (int)(Math.random() * 10);</a:t>
            </a:r>
            <a:br>
              <a:rPr lang="en-US" altLang="en-US" sz="1000"/>
            </a:br>
            <a:r>
              <a:rPr lang="en-US" altLang="en-US" sz="1000" b="1">
                <a:solidFill>
                  <a:srgbClr val="FFC000"/>
                </a:solidFill>
              </a:rPr>
              <a:t>      // 2. If number1 &lt; number2, swap number1 with number2</a:t>
            </a:r>
            <a:br>
              <a:rPr lang="en-US" altLang="en-US" sz="1000"/>
            </a:br>
            <a:r>
              <a:rPr lang="en-US" altLang="en-US" sz="1000"/>
              <a:t>      if (number1 &lt; number2) {</a:t>
            </a:r>
            <a:br>
              <a:rPr lang="en-US" altLang="en-US" sz="1000"/>
            </a:br>
            <a:r>
              <a:rPr lang="en-US" altLang="en-US" sz="1000"/>
              <a:t>        int temp = number1;</a:t>
            </a:r>
            <a:br>
              <a:rPr lang="en-US" altLang="en-US" sz="1000"/>
            </a:br>
            <a:r>
              <a:rPr lang="en-US" altLang="en-US" sz="1000"/>
              <a:t>        number1 = number2;</a:t>
            </a:r>
            <a:br>
              <a:rPr lang="en-US" altLang="en-US" sz="1000"/>
            </a:br>
            <a:r>
              <a:rPr lang="en-US" altLang="en-US" sz="1000"/>
              <a:t>        number2 = temp;</a:t>
            </a:r>
            <a:br>
              <a:rPr lang="en-US" altLang="en-US" sz="1000"/>
            </a:br>
            <a:r>
              <a:rPr lang="en-US" altLang="en-US" sz="1000"/>
              <a:t>      }</a:t>
            </a:r>
            <a:br>
              <a:rPr lang="en-US" altLang="en-US" sz="1000"/>
            </a:br>
            <a:r>
              <a:rPr lang="en-US" altLang="en-US" sz="1000"/>
              <a:t>      </a:t>
            </a:r>
            <a:r>
              <a:rPr lang="en-US" altLang="en-US" sz="1000" b="1">
                <a:solidFill>
                  <a:srgbClr val="FFC000"/>
                </a:solidFill>
              </a:rPr>
              <a:t>// 3. Prompt the student to answer “What is number1 – number2?”</a:t>
            </a:r>
            <a:br>
              <a:rPr lang="en-US" altLang="en-US" sz="1000"/>
            </a:br>
            <a:r>
              <a:rPr lang="en-US" altLang="en-US" sz="1000"/>
              <a:t>      System.out.print(</a:t>
            </a:r>
            <a:br>
              <a:rPr lang="en-US" altLang="en-US" sz="1000"/>
            </a:br>
            <a:r>
              <a:rPr lang="en-US" altLang="en-US" sz="1000"/>
              <a:t>        "What is " + number1 + " - " + number2 + "? ");</a:t>
            </a:r>
            <a:br>
              <a:rPr lang="en-US" altLang="en-US" sz="1000"/>
            </a:br>
            <a:r>
              <a:rPr lang="en-US" altLang="en-US" sz="1000"/>
              <a:t>      int answer = input.nextInt();</a:t>
            </a:r>
            <a:br>
              <a:rPr lang="en-US" altLang="en-US" sz="1000"/>
            </a:br>
            <a:r>
              <a:rPr lang="en-US" altLang="en-US" sz="1000"/>
              <a:t>      </a:t>
            </a:r>
            <a:r>
              <a:rPr lang="en-US" altLang="en-US" sz="1000">
                <a:solidFill>
                  <a:srgbClr val="FFC000"/>
                </a:solidFill>
              </a:rPr>
              <a:t>// 4. Grade the answer and display the result</a:t>
            </a:r>
            <a:br>
              <a:rPr lang="en-US" altLang="en-US" sz="1000">
                <a:solidFill>
                  <a:srgbClr val="FFC000"/>
                </a:solidFill>
              </a:rPr>
            </a:br>
            <a:r>
              <a:rPr lang="en-US" altLang="en-US" sz="1000"/>
              <a:t>      if (number1 - number2 == answer) {</a:t>
            </a:r>
            <a:br>
              <a:rPr lang="en-US" altLang="en-US" sz="1000"/>
            </a:br>
            <a:r>
              <a:rPr lang="en-US" altLang="en-US" sz="1000"/>
              <a:t>       System.out.println("You are correct!");</a:t>
            </a:r>
            <a:br>
              <a:rPr lang="en-US" altLang="en-US" sz="1000"/>
            </a:br>
            <a:r>
              <a:rPr lang="en-US" altLang="en-US" sz="1000"/>
              <a:t>        correctCount++;</a:t>
            </a:r>
            <a:br>
              <a:rPr lang="en-US" altLang="en-US" sz="1000"/>
            </a:br>
            <a:r>
              <a:rPr lang="en-US" altLang="en-US" sz="1000"/>
              <a:t>      }</a:t>
            </a:r>
            <a:br>
              <a:rPr lang="en-US" altLang="en-US" sz="1000"/>
            </a:br>
            <a:r>
              <a:rPr lang="en-US" altLang="en-US" sz="1000"/>
              <a:t>      else</a:t>
            </a:r>
            <a:br>
              <a:rPr lang="en-US" altLang="en-US" sz="1000"/>
            </a:br>
            <a:r>
              <a:rPr lang="en-US" altLang="en-US" sz="1000"/>
              <a:t>        System.out.println("Your answer is wrong.\n" + number1 </a:t>
            </a:r>
            <a:br>
              <a:rPr lang="en-US" altLang="en-US" sz="1000"/>
            </a:br>
            <a:r>
              <a:rPr lang="en-US" altLang="en-US" sz="1000"/>
              <a:t>          + " - " + number2 + " should be " + (number1 - number2));</a:t>
            </a:r>
            <a:br>
              <a:rPr lang="en-US" altLang="en-US" sz="1000"/>
            </a:br>
            <a:r>
              <a:rPr lang="en-US" altLang="en-US" sz="1000">
                <a:solidFill>
                  <a:srgbClr val="FFC000"/>
                </a:solidFill>
              </a:rPr>
              <a:t>      // Increase the count</a:t>
            </a:r>
            <a:br>
              <a:rPr lang="en-US" altLang="en-US" sz="1000"/>
            </a:br>
            <a:r>
              <a:rPr lang="en-US" altLang="en-US" sz="1000"/>
              <a:t>      count++;</a:t>
            </a:r>
            <a:br>
              <a:rPr lang="en-US" altLang="en-US" sz="1000"/>
            </a:br>
            <a:r>
              <a:rPr lang="en-US" altLang="en-US" sz="1000"/>
              <a:t>      output += "\n" + number1 + "-" + number2 + "=" + answer + </a:t>
            </a:r>
            <a:br>
              <a:rPr lang="en-US" altLang="en-US" sz="1000"/>
            </a:br>
            <a:r>
              <a:rPr lang="en-US" altLang="en-US" sz="1000"/>
              <a:t>        ((number1 - number2 == answer) ? " correct" : " wrong");</a:t>
            </a:r>
            <a:br>
              <a:rPr lang="en-US" altLang="en-US" sz="1000"/>
            </a:br>
            <a:r>
              <a:rPr lang="en-US" altLang="en-US" sz="1000"/>
              <a:t>    }</a:t>
            </a:r>
            <a:br>
              <a:rPr lang="en-US" altLang="en-US" sz="1000"/>
            </a:br>
            <a:r>
              <a:rPr lang="en-US" altLang="en-US" sz="1000"/>
              <a:t>    long endTime = System.currentTimeMillis();</a:t>
            </a:r>
            <a:br>
              <a:rPr lang="en-US" altLang="en-US" sz="1000"/>
            </a:br>
            <a:r>
              <a:rPr lang="en-US" altLang="en-US" sz="1000"/>
              <a:t>    long testTime = endTime - startTime;</a:t>
            </a:r>
            <a:br>
              <a:rPr lang="en-US" altLang="en-US" sz="1000"/>
            </a:br>
            <a:br>
              <a:rPr lang="en-US" altLang="en-US" sz="1000"/>
            </a:br>
            <a:r>
              <a:rPr lang="en-US" altLang="en-US" sz="1000"/>
              <a:t>    System.out.println("Correct count is " + correctCount + </a:t>
            </a:r>
            <a:br>
              <a:rPr lang="en-US" altLang="en-US" sz="1000"/>
            </a:br>
            <a:r>
              <a:rPr lang="en-US" altLang="en-US" sz="1000"/>
              <a:t>      "\nTest time is " + testTime / 1000 + " seconds\n" + output);</a:t>
            </a:r>
            <a:br>
              <a:rPr lang="en-US" altLang="en-US" sz="1000"/>
            </a:br>
            <a:r>
              <a:rPr lang="en-US" altLang="en-US" sz="1000"/>
              <a:t>  }</a:t>
            </a:r>
            <a:br>
              <a:rPr lang="en-US" altLang="en-US" sz="1000"/>
            </a:br>
            <a:r>
              <a:rPr lang="en-US" altLang="en-US" sz="1000"/>
              <a:t>}</a:t>
            </a:r>
          </a:p>
        </p:txBody>
      </p:sp>
      <p:pic>
        <p:nvPicPr>
          <p:cNvPr id="50180" name="Picture 7">
            <a:hlinkClick r:id="rId2" action="ppaction://program"/>
            <a:extLst>
              <a:ext uri="{FF2B5EF4-FFF2-40B4-BE49-F238E27FC236}">
                <a16:creationId xmlns:a16="http://schemas.microsoft.com/office/drawing/2014/main" id="{BB5B940E-0F90-470A-ADDF-49B94BEBF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013" y="5848350"/>
            <a:ext cx="28194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AutoShape 6">
            <a:hlinkClick r:id="" action="ppaction://noaction" highlightClick="1"/>
            <a:extLst>
              <a:ext uri="{FF2B5EF4-FFF2-40B4-BE49-F238E27FC236}">
                <a16:creationId xmlns:a16="http://schemas.microsoft.com/office/drawing/2014/main" id="{4CFFBDD6-2698-42C1-80ED-612BF6A906AC}"/>
              </a:ext>
            </a:extLst>
          </p:cNvPr>
          <p:cNvSpPr>
            <a:spLocks noChangeArrowheads="1"/>
          </p:cNvSpPr>
          <p:nvPr/>
        </p:nvSpPr>
        <p:spPr bwMode="auto">
          <a:xfrm>
            <a:off x="5911850" y="5221288"/>
            <a:ext cx="3271838"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4" action="ppaction://program"/>
              </a:rPr>
              <a:t>SubtractionQuizLoop</a:t>
            </a:r>
            <a:endParaRPr lang="en-US" dirty="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637A3AE9-F884-4CAA-A84A-FD6EDA66EB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102FF9-5536-478C-9F48-5785CD8D72E8}" type="slidenum">
              <a:rPr lang="en-US" altLang="en-US" sz="1400"/>
              <a:pPr>
                <a:spcBef>
                  <a:spcPct val="0"/>
                </a:spcBef>
                <a:buClrTx/>
                <a:buSzTx/>
                <a:buFontTx/>
                <a:buNone/>
              </a:pPr>
              <a:t>38</a:t>
            </a:fld>
            <a:endParaRPr lang="en-US" altLang="en-US" sz="1400"/>
          </a:p>
        </p:txBody>
      </p:sp>
      <p:sp>
        <p:nvSpPr>
          <p:cNvPr id="51203" name="Rectangle 2">
            <a:extLst>
              <a:ext uri="{FF2B5EF4-FFF2-40B4-BE49-F238E27FC236}">
                <a16:creationId xmlns:a16="http://schemas.microsoft.com/office/drawing/2014/main" id="{2C444912-23D9-47B9-BB4F-1561804F19E0}"/>
              </a:ext>
            </a:extLst>
          </p:cNvPr>
          <p:cNvSpPr>
            <a:spLocks noGrp="1" noChangeArrowheads="1"/>
          </p:cNvSpPr>
          <p:nvPr>
            <p:ph type="title"/>
          </p:nvPr>
        </p:nvSpPr>
        <p:spPr>
          <a:xfrm>
            <a:off x="152400" y="228600"/>
            <a:ext cx="8763000" cy="895350"/>
          </a:xfrm>
        </p:spPr>
        <p:txBody>
          <a:bodyPr/>
          <a:lstStyle/>
          <a:p>
            <a:r>
              <a:rPr lang="en-US" altLang="en-US"/>
              <a:t>Ending a Loop with a Sentinel Value </a:t>
            </a:r>
          </a:p>
        </p:txBody>
      </p:sp>
      <p:sp>
        <p:nvSpPr>
          <p:cNvPr id="51204" name="Rectangle 3">
            <a:extLst>
              <a:ext uri="{FF2B5EF4-FFF2-40B4-BE49-F238E27FC236}">
                <a16:creationId xmlns:a16="http://schemas.microsoft.com/office/drawing/2014/main" id="{7B893A41-7203-4014-820B-A35FB38B0F14}"/>
              </a:ext>
            </a:extLst>
          </p:cNvPr>
          <p:cNvSpPr>
            <a:spLocks noGrp="1" noChangeArrowheads="1"/>
          </p:cNvSpPr>
          <p:nvPr>
            <p:ph type="body" idx="1"/>
          </p:nvPr>
        </p:nvSpPr>
        <p:spPr>
          <a:xfrm>
            <a:off x="228600" y="1143000"/>
            <a:ext cx="8721725" cy="4092575"/>
          </a:xfrm>
        </p:spPr>
        <p:txBody>
          <a:bodyPr/>
          <a:lstStyle/>
          <a:p>
            <a:pPr marL="0" indent="0">
              <a:spcBef>
                <a:spcPct val="100000"/>
              </a:spcBef>
              <a:buFont typeface="Monotype Sorts" pitchFamily="2" charset="2"/>
              <a:buNone/>
            </a:pPr>
            <a:r>
              <a:rPr lang="en-US" altLang="en-US"/>
              <a:t>Another technique for lop control is to designate a special value. Often the number of times a loop is executed is not predetermined. You may use an input value to signify the end of the loop. Such a special input values is known as a </a:t>
            </a:r>
            <a:r>
              <a:rPr lang="en-US" altLang="en-US" i="1"/>
              <a:t>sentinel value</a:t>
            </a:r>
            <a:r>
              <a:rPr lang="en-US" altLang="en-US"/>
              <a:t>. </a:t>
            </a:r>
          </a:p>
          <a:p>
            <a:pPr marL="0" indent="0">
              <a:spcBef>
                <a:spcPct val="100000"/>
              </a:spcBef>
              <a:buFont typeface="Monotype Sorts" pitchFamily="2" charset="2"/>
              <a:buNone/>
            </a:pPr>
            <a:r>
              <a:rPr lang="en-US" altLang="en-US"/>
              <a:t>Write a program that reads and calculates the sum of an unspecified number of integers. The input 0 signifies the end of the input. </a:t>
            </a:r>
          </a:p>
        </p:txBody>
      </p:sp>
      <p:sp>
        <p:nvSpPr>
          <p:cNvPr id="87044" name="AutoShape 4">
            <a:hlinkClick r:id="" action="ppaction://noaction" highlightClick="1"/>
            <a:extLst>
              <a:ext uri="{FF2B5EF4-FFF2-40B4-BE49-F238E27FC236}">
                <a16:creationId xmlns:a16="http://schemas.microsoft.com/office/drawing/2014/main" id="{6524CE61-1D88-43E6-A486-52C6DA7F48F5}"/>
              </a:ext>
            </a:extLst>
          </p:cNvPr>
          <p:cNvSpPr>
            <a:spLocks noChangeArrowheads="1"/>
          </p:cNvSpPr>
          <p:nvPr/>
        </p:nvSpPr>
        <p:spPr bwMode="auto">
          <a:xfrm>
            <a:off x="6335713" y="5478463"/>
            <a:ext cx="21336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SentinelValue</a:t>
            </a:r>
            <a:endParaRPr lang="en-US" dirty="0">
              <a:solidFill>
                <a:schemeClr val="accent1"/>
              </a:solidFill>
            </a:endParaRPr>
          </a:p>
        </p:txBody>
      </p:sp>
      <p:pic>
        <p:nvPicPr>
          <p:cNvPr id="51206" name="Picture 5">
            <a:hlinkClick r:id="rId3" action="ppaction://program"/>
            <a:extLst>
              <a:ext uri="{FF2B5EF4-FFF2-40B4-BE49-F238E27FC236}">
                <a16:creationId xmlns:a16="http://schemas.microsoft.com/office/drawing/2014/main" id="{374732B4-D1DA-42C4-BB4E-5C3454FCC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713" y="60023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B1776117-A889-488D-84E2-EDAE90D272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6F36AD-0BA4-4E77-A1A2-7A2AD8509DC2}" type="slidenum">
              <a:rPr lang="en-US" altLang="en-US" sz="1400"/>
              <a:pPr>
                <a:spcBef>
                  <a:spcPct val="0"/>
                </a:spcBef>
                <a:buClrTx/>
                <a:buSzTx/>
                <a:buFontTx/>
                <a:buNone/>
              </a:pPr>
              <a:t>39</a:t>
            </a:fld>
            <a:endParaRPr lang="en-US" altLang="en-US" sz="1400"/>
          </a:p>
        </p:txBody>
      </p:sp>
      <p:sp>
        <p:nvSpPr>
          <p:cNvPr id="52227" name="Rectangle 2">
            <a:extLst>
              <a:ext uri="{FF2B5EF4-FFF2-40B4-BE49-F238E27FC236}">
                <a16:creationId xmlns:a16="http://schemas.microsoft.com/office/drawing/2014/main" id="{9C63A880-8556-42DD-9078-F7100C313DE7}"/>
              </a:ext>
            </a:extLst>
          </p:cNvPr>
          <p:cNvSpPr>
            <a:spLocks noGrp="1" noChangeArrowheads="1"/>
          </p:cNvSpPr>
          <p:nvPr>
            <p:ph type="title"/>
          </p:nvPr>
        </p:nvSpPr>
        <p:spPr>
          <a:xfrm>
            <a:off x="685800" y="228600"/>
            <a:ext cx="7772400" cy="762000"/>
          </a:xfrm>
        </p:spPr>
        <p:txBody>
          <a:bodyPr/>
          <a:lstStyle/>
          <a:p>
            <a:r>
              <a:rPr lang="en-US" altLang="en-US"/>
              <a:t>Trace for Loop</a:t>
            </a:r>
          </a:p>
        </p:txBody>
      </p:sp>
      <p:sp>
        <p:nvSpPr>
          <p:cNvPr id="52228" name="Rectangle 3">
            <a:extLst>
              <a:ext uri="{FF2B5EF4-FFF2-40B4-BE49-F238E27FC236}">
                <a16:creationId xmlns:a16="http://schemas.microsoft.com/office/drawing/2014/main" id="{51711B82-79F3-4D2F-881E-CE8D47344C46}"/>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4">
            <a:extLst>
              <a:ext uri="{FF2B5EF4-FFF2-40B4-BE49-F238E27FC236}">
                <a16:creationId xmlns:a16="http://schemas.microsoft.com/office/drawing/2014/main" id="{BEC1F66C-D688-409B-9793-03BADF3A3AA7}"/>
              </a:ext>
            </a:extLst>
          </p:cNvPr>
          <p:cNvSpPr>
            <a:spLocks noChangeArrowheads="1"/>
          </p:cNvSpPr>
          <p:nvPr/>
        </p:nvSpPr>
        <p:spPr bwMode="auto">
          <a:xfrm>
            <a:off x="228600" y="1447800"/>
            <a:ext cx="5334000"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a:t>
            </a:r>
          </a:p>
          <a:p>
            <a:pPr>
              <a:spcBef>
                <a:spcPct val="0"/>
              </a:spcBef>
              <a:buClrTx/>
              <a:buSzTx/>
              <a:buFontTx/>
              <a:buNone/>
            </a:pPr>
            <a:r>
              <a:rPr lang="en-US" altLang="en-US" sz="2400">
                <a:solidFill>
                  <a:schemeClr val="bg2"/>
                </a:solidFill>
              </a:rPr>
              <a:t>     "Welcome to Java!"); </a:t>
            </a:r>
          </a:p>
          <a:p>
            <a:pPr>
              <a:spcBef>
                <a:spcPct val="0"/>
              </a:spcBef>
              <a:buClrTx/>
              <a:buSzTx/>
              <a:buFontTx/>
              <a:buNone/>
            </a:pPr>
            <a:r>
              <a:rPr lang="en-US" altLang="en-US" sz="2400">
                <a:solidFill>
                  <a:schemeClr val="bg2"/>
                </a:solidFill>
              </a:rPr>
              <a:t>}</a:t>
            </a:r>
          </a:p>
        </p:txBody>
      </p:sp>
      <p:sp>
        <p:nvSpPr>
          <p:cNvPr id="52230" name="Rectangle 5">
            <a:extLst>
              <a:ext uri="{FF2B5EF4-FFF2-40B4-BE49-F238E27FC236}">
                <a16:creationId xmlns:a16="http://schemas.microsoft.com/office/drawing/2014/main" id="{0D21C77A-98F0-45E4-AB5A-E4533F0B23C7}"/>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6">
            <a:extLst>
              <a:ext uri="{FF2B5EF4-FFF2-40B4-BE49-F238E27FC236}">
                <a16:creationId xmlns:a16="http://schemas.microsoft.com/office/drawing/2014/main" id="{30FD00B9-A905-48EB-8CD2-B2F9EE5806CF}"/>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2" name="AutoShape 7">
            <a:extLst>
              <a:ext uri="{FF2B5EF4-FFF2-40B4-BE49-F238E27FC236}">
                <a16:creationId xmlns:a16="http://schemas.microsoft.com/office/drawing/2014/main" id="{7ED6FBEF-228B-4313-85A6-2945862B7C16}"/>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i</a:t>
            </a:r>
          </a:p>
        </p:txBody>
      </p:sp>
      <p:sp>
        <p:nvSpPr>
          <p:cNvPr id="52233" name="Rectangle 8">
            <a:extLst>
              <a:ext uri="{FF2B5EF4-FFF2-40B4-BE49-F238E27FC236}">
                <a16:creationId xmlns:a16="http://schemas.microsoft.com/office/drawing/2014/main" id="{5AADC6BB-A2A4-4699-A494-745D882417AA}"/>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DE898762-1391-425A-BCD4-8C36A8D45FA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9C37D4-4F02-46A8-BD20-CBE5115E4A87}"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97299BB7-26CF-4424-865B-1F4F55F21896}"/>
              </a:ext>
            </a:extLst>
          </p:cNvPr>
          <p:cNvSpPr>
            <a:spLocks noGrp="1" noChangeArrowheads="1"/>
          </p:cNvSpPr>
          <p:nvPr>
            <p:ph type="title"/>
          </p:nvPr>
        </p:nvSpPr>
        <p:spPr>
          <a:xfrm>
            <a:off x="190500" y="0"/>
            <a:ext cx="8763000" cy="1066800"/>
          </a:xfrm>
          <a:noFill/>
        </p:spPr>
        <p:txBody>
          <a:bodyPr/>
          <a:lstStyle/>
          <a:p>
            <a:r>
              <a:rPr lang="en-US" altLang="en-US"/>
              <a:t>Motivations</a:t>
            </a:r>
          </a:p>
        </p:txBody>
      </p:sp>
      <p:sp>
        <p:nvSpPr>
          <p:cNvPr id="7172" name="Rectangle 3">
            <a:extLst>
              <a:ext uri="{FF2B5EF4-FFF2-40B4-BE49-F238E27FC236}">
                <a16:creationId xmlns:a16="http://schemas.microsoft.com/office/drawing/2014/main" id="{44DDFB51-0D88-4303-B734-B2D23A686621}"/>
              </a:ext>
            </a:extLst>
          </p:cNvPr>
          <p:cNvSpPr>
            <a:spLocks noGrp="1" noChangeArrowheads="1"/>
          </p:cNvSpPr>
          <p:nvPr>
            <p:ph type="body" idx="1"/>
          </p:nvPr>
        </p:nvSpPr>
        <p:spPr>
          <a:xfrm>
            <a:off x="342900" y="1181100"/>
            <a:ext cx="8572500" cy="4419600"/>
          </a:xfrm>
          <a:noFill/>
        </p:spPr>
        <p:txBody>
          <a:bodyPr/>
          <a:lstStyle/>
          <a:p>
            <a:pPr marL="0" indent="0">
              <a:lnSpc>
                <a:spcPct val="90000"/>
              </a:lnSpc>
              <a:buFont typeface="Monotype Sorts" pitchFamily="2" charset="2"/>
              <a:buNone/>
            </a:pPr>
            <a:r>
              <a:rPr lang="en-US" altLang="en-US"/>
              <a:t>Suppose that you need to print a string </a:t>
            </a:r>
          </a:p>
          <a:p>
            <a:pPr marL="0" indent="0">
              <a:lnSpc>
                <a:spcPct val="90000"/>
              </a:lnSpc>
              <a:buFont typeface="Monotype Sorts" pitchFamily="2" charset="2"/>
              <a:buNone/>
            </a:pPr>
            <a:r>
              <a:rPr lang="en-US" altLang="en-US"/>
              <a:t>(e.g., </a:t>
            </a:r>
            <a:r>
              <a:rPr lang="en-US" altLang="en-US" u="sng"/>
              <a:t>"Welcome to Java!"</a:t>
            </a:r>
            <a:r>
              <a:rPr lang="en-US" altLang="en-US"/>
              <a:t>) a </a:t>
            </a:r>
            <a:r>
              <a:rPr lang="en-US" altLang="en-US" u="sng">
                <a:solidFill>
                  <a:srgbClr val="92D050"/>
                </a:solidFill>
              </a:rPr>
              <a:t>hundred times</a:t>
            </a:r>
            <a:r>
              <a:rPr lang="en-US" altLang="en-US"/>
              <a:t>. </a:t>
            </a:r>
          </a:p>
          <a:p>
            <a:pPr marL="0" indent="0">
              <a:lnSpc>
                <a:spcPct val="90000"/>
              </a:lnSpc>
              <a:buFont typeface="Monotype Sorts" pitchFamily="2" charset="2"/>
              <a:buNone/>
            </a:pPr>
            <a:r>
              <a:rPr lang="en-US" altLang="en-US"/>
              <a:t>It would be tedious to have to write the following statement a hundred times:</a:t>
            </a:r>
          </a:p>
          <a:p>
            <a:pPr marL="0" indent="0">
              <a:lnSpc>
                <a:spcPct val="90000"/>
              </a:lnSpc>
              <a:buFont typeface="Monotype Sorts" pitchFamily="2" charset="2"/>
              <a:buNone/>
            </a:pPr>
            <a:endParaRPr lang="en-US" altLang="en-US" sz="2400" u="sng"/>
          </a:p>
          <a:p>
            <a:pPr marL="0" indent="0">
              <a:lnSpc>
                <a:spcPct val="90000"/>
              </a:lnSpc>
              <a:buFont typeface="Monotype Sorts" pitchFamily="2" charset="2"/>
              <a:buNone/>
            </a:pPr>
            <a:r>
              <a:rPr lang="en-US" altLang="en-US" sz="2800" u="sng">
                <a:latin typeface="Courier New" panose="02070309020205020404" pitchFamily="49" charset="0"/>
                <a:cs typeface="Courier New" panose="02070309020205020404" pitchFamily="49" charset="0"/>
              </a:rPr>
              <a:t>System.out.println("Welcome to Java!");</a:t>
            </a:r>
          </a:p>
          <a:p>
            <a:pPr marL="0" indent="0">
              <a:lnSpc>
                <a:spcPct val="90000"/>
              </a:lnSpc>
              <a:buFont typeface="Monotype Sorts" pitchFamily="2" charset="2"/>
              <a:buNone/>
            </a:pPr>
            <a:endParaRPr lang="en-US" altLang="en-US" sz="1800"/>
          </a:p>
          <a:p>
            <a:pPr marL="0" indent="0">
              <a:lnSpc>
                <a:spcPct val="90000"/>
              </a:lnSpc>
              <a:buFont typeface="Monotype Sorts" pitchFamily="2" charset="2"/>
              <a:buNone/>
            </a:pPr>
            <a:r>
              <a:rPr lang="en-US" altLang="en-US"/>
              <a:t>So, how do you solve this problem?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48E92E68-32B7-4A27-81F9-6973AC34898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169D92-59FB-48C6-B201-FD7D8BFBF553}" type="slidenum">
              <a:rPr lang="en-US" altLang="en-US" sz="1400"/>
              <a:pPr>
                <a:spcBef>
                  <a:spcPct val="0"/>
                </a:spcBef>
                <a:buClrTx/>
                <a:buSzTx/>
                <a:buFontTx/>
                <a:buNone/>
              </a:pPr>
              <a:t>40</a:t>
            </a:fld>
            <a:endParaRPr lang="en-US" altLang="en-US" sz="1400"/>
          </a:p>
        </p:txBody>
      </p:sp>
      <p:sp>
        <p:nvSpPr>
          <p:cNvPr id="53251" name="Rectangle 2">
            <a:extLst>
              <a:ext uri="{FF2B5EF4-FFF2-40B4-BE49-F238E27FC236}">
                <a16:creationId xmlns:a16="http://schemas.microsoft.com/office/drawing/2014/main" id="{2B459D5E-061D-4EE0-B9FB-FCEFD2C7D1A5}"/>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53252" name="Rectangle 3">
            <a:extLst>
              <a:ext uri="{FF2B5EF4-FFF2-40B4-BE49-F238E27FC236}">
                <a16:creationId xmlns:a16="http://schemas.microsoft.com/office/drawing/2014/main" id="{C56DF3CA-8A14-4E85-9CA3-60BBA0FB87C4}"/>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3" name="Rectangle 4">
            <a:extLst>
              <a:ext uri="{FF2B5EF4-FFF2-40B4-BE49-F238E27FC236}">
                <a16:creationId xmlns:a16="http://schemas.microsoft.com/office/drawing/2014/main" id="{412B2D91-5D1A-4177-9F9E-01CAE86B7DB0}"/>
              </a:ext>
            </a:extLst>
          </p:cNvPr>
          <p:cNvSpPr>
            <a:spLocks noChangeArrowheads="1"/>
          </p:cNvSpPr>
          <p:nvPr/>
        </p:nvSpPr>
        <p:spPr bwMode="auto">
          <a:xfrm>
            <a:off x="228600" y="1447800"/>
            <a:ext cx="5334000"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a:t>
            </a:r>
          </a:p>
          <a:p>
            <a:pPr>
              <a:spcBef>
                <a:spcPct val="0"/>
              </a:spcBef>
              <a:buClrTx/>
              <a:buSzTx/>
              <a:buFontTx/>
              <a:buNone/>
            </a:pPr>
            <a:r>
              <a:rPr lang="en-US" altLang="en-US" sz="2400">
                <a:solidFill>
                  <a:schemeClr val="bg2"/>
                </a:solidFill>
              </a:rPr>
              <a:t>     "Welcome to Java!"); </a:t>
            </a:r>
          </a:p>
          <a:p>
            <a:pPr>
              <a:spcBef>
                <a:spcPct val="0"/>
              </a:spcBef>
              <a:buClrTx/>
              <a:buSzTx/>
              <a:buFontTx/>
              <a:buNone/>
            </a:pPr>
            <a:r>
              <a:rPr lang="en-US" altLang="en-US" sz="2400">
                <a:solidFill>
                  <a:schemeClr val="bg2"/>
                </a:solidFill>
              </a:rPr>
              <a:t>}</a:t>
            </a:r>
          </a:p>
        </p:txBody>
      </p:sp>
      <p:sp>
        <p:nvSpPr>
          <p:cNvPr id="53254" name="Rectangle 5">
            <a:extLst>
              <a:ext uri="{FF2B5EF4-FFF2-40B4-BE49-F238E27FC236}">
                <a16:creationId xmlns:a16="http://schemas.microsoft.com/office/drawing/2014/main" id="{8E5CC057-ACE4-457D-8E31-FA80A1CBDB80}"/>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5" name="Rectangle 6">
            <a:extLst>
              <a:ext uri="{FF2B5EF4-FFF2-40B4-BE49-F238E27FC236}">
                <a16:creationId xmlns:a16="http://schemas.microsoft.com/office/drawing/2014/main" id="{1BB8426C-EAB2-4D7F-BD10-EEA92CC2ECDB}"/>
              </a:ext>
            </a:extLst>
          </p:cNvPr>
          <p:cNvSpPr>
            <a:spLocks noChangeArrowheads="1"/>
          </p:cNvSpPr>
          <p:nvPr/>
        </p:nvSpPr>
        <p:spPr bwMode="auto">
          <a:xfrm>
            <a:off x="846138" y="1930400"/>
            <a:ext cx="6540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6" name="AutoShape 7">
            <a:extLst>
              <a:ext uri="{FF2B5EF4-FFF2-40B4-BE49-F238E27FC236}">
                <a16:creationId xmlns:a16="http://schemas.microsoft.com/office/drawing/2014/main" id="{188620B3-1546-4ED2-ABBA-F02C16C07F60}"/>
              </a:ext>
            </a:extLst>
          </p:cNvPr>
          <p:cNvSpPr>
            <a:spLocks noChangeArrowheads="1"/>
          </p:cNvSpPr>
          <p:nvPr/>
        </p:nvSpPr>
        <p:spPr bwMode="auto">
          <a:xfrm>
            <a:off x="5257800" y="1219200"/>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initializer</a:t>
            </a:r>
          </a:p>
          <a:p>
            <a:pPr algn="ctr">
              <a:spcBef>
                <a:spcPct val="0"/>
              </a:spcBef>
              <a:buClrTx/>
              <a:buSzTx/>
              <a:buFontTx/>
              <a:buNone/>
            </a:pPr>
            <a:r>
              <a:rPr lang="en-US" altLang="en-US" sz="1800"/>
              <a:t>i is now 0</a:t>
            </a:r>
          </a:p>
        </p:txBody>
      </p:sp>
      <p:sp>
        <p:nvSpPr>
          <p:cNvPr id="53257" name="Rectangle 8">
            <a:extLst>
              <a:ext uri="{FF2B5EF4-FFF2-40B4-BE49-F238E27FC236}">
                <a16:creationId xmlns:a16="http://schemas.microsoft.com/office/drawing/2014/main" id="{4714DB5F-45CA-402F-8ED6-295480CCFB49}"/>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9C934D77-4A20-454C-BD18-B57787C9413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ADDB4F-22F9-4637-9FF8-C3226E0500A1}" type="slidenum">
              <a:rPr lang="en-US" altLang="en-US" sz="1400"/>
              <a:pPr>
                <a:spcBef>
                  <a:spcPct val="0"/>
                </a:spcBef>
                <a:buClrTx/>
                <a:buSzTx/>
                <a:buFontTx/>
                <a:buNone/>
              </a:pPr>
              <a:t>41</a:t>
            </a:fld>
            <a:endParaRPr lang="en-US" altLang="en-US" sz="1400"/>
          </a:p>
        </p:txBody>
      </p:sp>
      <p:sp>
        <p:nvSpPr>
          <p:cNvPr id="54275" name="Rectangle 2">
            <a:extLst>
              <a:ext uri="{FF2B5EF4-FFF2-40B4-BE49-F238E27FC236}">
                <a16:creationId xmlns:a16="http://schemas.microsoft.com/office/drawing/2014/main" id="{7C8CAE2E-E8A5-4181-B050-1C53F7515914}"/>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54276" name="Rectangle 3">
            <a:extLst>
              <a:ext uri="{FF2B5EF4-FFF2-40B4-BE49-F238E27FC236}">
                <a16:creationId xmlns:a16="http://schemas.microsoft.com/office/drawing/2014/main" id="{25E0AD84-C092-4776-AC34-8469B9EFC01F}"/>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7" name="Rectangle 4">
            <a:extLst>
              <a:ext uri="{FF2B5EF4-FFF2-40B4-BE49-F238E27FC236}">
                <a16:creationId xmlns:a16="http://schemas.microsoft.com/office/drawing/2014/main" id="{85149320-8A0A-4806-A5E9-C8E5A4CC0B5D}"/>
              </a:ext>
            </a:extLst>
          </p:cNvPr>
          <p:cNvSpPr>
            <a:spLocks noChangeArrowheads="1"/>
          </p:cNvSpPr>
          <p:nvPr/>
        </p:nvSpPr>
        <p:spPr bwMode="auto">
          <a:xfrm>
            <a:off x="228600" y="1447800"/>
            <a:ext cx="5418138" cy="15525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 "Welcome to Java!"); </a:t>
            </a:r>
          </a:p>
          <a:p>
            <a:pPr>
              <a:spcBef>
                <a:spcPct val="0"/>
              </a:spcBef>
              <a:buClrTx/>
              <a:buSzTx/>
              <a:buFontTx/>
              <a:buNone/>
            </a:pPr>
            <a:r>
              <a:rPr lang="en-US" altLang="en-US" sz="2400">
                <a:solidFill>
                  <a:schemeClr val="bg2"/>
                </a:solidFill>
              </a:rPr>
              <a:t>}</a:t>
            </a:r>
          </a:p>
        </p:txBody>
      </p:sp>
      <p:sp>
        <p:nvSpPr>
          <p:cNvPr id="54278" name="Rectangle 5">
            <a:extLst>
              <a:ext uri="{FF2B5EF4-FFF2-40B4-BE49-F238E27FC236}">
                <a16:creationId xmlns:a16="http://schemas.microsoft.com/office/drawing/2014/main" id="{7617F76F-39AE-44D1-8F87-EC6A0129A06C}"/>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9" name="Rectangle 6">
            <a:extLst>
              <a:ext uri="{FF2B5EF4-FFF2-40B4-BE49-F238E27FC236}">
                <a16:creationId xmlns:a16="http://schemas.microsoft.com/office/drawing/2014/main" id="{30FF1616-A2BB-40DF-93EB-26FACC1899DD}"/>
              </a:ext>
            </a:extLst>
          </p:cNvPr>
          <p:cNvSpPr>
            <a:spLocks noChangeArrowheads="1"/>
          </p:cNvSpPr>
          <p:nvPr/>
        </p:nvSpPr>
        <p:spPr bwMode="auto">
          <a:xfrm>
            <a:off x="1576388" y="1930400"/>
            <a:ext cx="6540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80" name="AutoShape 7">
            <a:extLst>
              <a:ext uri="{FF2B5EF4-FFF2-40B4-BE49-F238E27FC236}">
                <a16:creationId xmlns:a16="http://schemas.microsoft.com/office/drawing/2014/main" id="{D051AB61-F0CD-40F1-B0C1-4EB5F266F763}"/>
              </a:ext>
            </a:extLst>
          </p:cNvPr>
          <p:cNvSpPr>
            <a:spLocks noChangeArrowheads="1"/>
          </p:cNvSpPr>
          <p:nvPr/>
        </p:nvSpPr>
        <p:spPr bwMode="auto">
          <a:xfrm>
            <a:off x="5110163" y="1163638"/>
            <a:ext cx="3533775" cy="728662"/>
          </a:xfrm>
          <a:prstGeom prst="wedgeRoundRectCallout">
            <a:avLst>
              <a:gd name="adj1" fmla="val -137199"/>
              <a:gd name="adj2" fmla="val 6024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true </a:t>
            </a:r>
          </a:p>
          <a:p>
            <a:pPr algn="ctr">
              <a:spcBef>
                <a:spcPct val="0"/>
              </a:spcBef>
              <a:buClrTx/>
              <a:buSzTx/>
              <a:buFontTx/>
              <a:buNone/>
            </a:pPr>
            <a:r>
              <a:rPr lang="en-US" altLang="en-US" sz="1800"/>
              <a:t>since i is 0</a:t>
            </a:r>
          </a:p>
        </p:txBody>
      </p:sp>
      <p:sp>
        <p:nvSpPr>
          <p:cNvPr id="54281" name="Rectangle 8">
            <a:extLst>
              <a:ext uri="{FF2B5EF4-FFF2-40B4-BE49-F238E27FC236}">
                <a16:creationId xmlns:a16="http://schemas.microsoft.com/office/drawing/2014/main" id="{CFCAEB19-F030-46B4-B7E6-B15FC8062F59}"/>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6438C615-2EED-4D3B-A83D-567C8B745DE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6A17B7-584C-4162-A651-1194995082E9}" type="slidenum">
              <a:rPr lang="en-US" altLang="en-US" sz="1400"/>
              <a:pPr>
                <a:spcBef>
                  <a:spcPct val="0"/>
                </a:spcBef>
                <a:buClrTx/>
                <a:buSzTx/>
                <a:buFontTx/>
                <a:buNone/>
              </a:pPr>
              <a:t>42</a:t>
            </a:fld>
            <a:endParaRPr lang="en-US" altLang="en-US" sz="1400"/>
          </a:p>
        </p:txBody>
      </p:sp>
      <p:sp>
        <p:nvSpPr>
          <p:cNvPr id="55299" name="Rectangle 2">
            <a:extLst>
              <a:ext uri="{FF2B5EF4-FFF2-40B4-BE49-F238E27FC236}">
                <a16:creationId xmlns:a16="http://schemas.microsoft.com/office/drawing/2014/main" id="{6251BC09-4548-43B9-B0DC-9E26FD700D45}"/>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55300" name="Rectangle 3">
            <a:extLst>
              <a:ext uri="{FF2B5EF4-FFF2-40B4-BE49-F238E27FC236}">
                <a16:creationId xmlns:a16="http://schemas.microsoft.com/office/drawing/2014/main" id="{D435BA59-DB6C-4E1C-9FCC-00C673386FA7}"/>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1" name="Rectangle 4">
            <a:extLst>
              <a:ext uri="{FF2B5EF4-FFF2-40B4-BE49-F238E27FC236}">
                <a16:creationId xmlns:a16="http://schemas.microsoft.com/office/drawing/2014/main" id="{563CA1C6-F53E-427E-9AAF-2D6968DCC8CB}"/>
              </a:ext>
            </a:extLst>
          </p:cNvPr>
          <p:cNvSpPr>
            <a:spLocks noChangeArrowheads="1"/>
          </p:cNvSpPr>
          <p:nvPr/>
        </p:nvSpPr>
        <p:spPr bwMode="auto">
          <a:xfrm>
            <a:off x="228600" y="1447800"/>
            <a:ext cx="5334000" cy="15525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55302" name="Rectangle 5">
            <a:extLst>
              <a:ext uri="{FF2B5EF4-FFF2-40B4-BE49-F238E27FC236}">
                <a16:creationId xmlns:a16="http://schemas.microsoft.com/office/drawing/2014/main" id="{DF7AC6B4-79A8-4934-83C7-CB8C17FF9471}"/>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3" name="Rectangle 6">
            <a:extLst>
              <a:ext uri="{FF2B5EF4-FFF2-40B4-BE49-F238E27FC236}">
                <a16:creationId xmlns:a16="http://schemas.microsoft.com/office/drawing/2014/main" id="{A14B70A2-3A55-444B-8C37-874E0F1F0787}"/>
              </a:ext>
            </a:extLst>
          </p:cNvPr>
          <p:cNvSpPr>
            <a:spLocks noChangeArrowheads="1"/>
          </p:cNvSpPr>
          <p:nvPr/>
        </p:nvSpPr>
        <p:spPr bwMode="auto">
          <a:xfrm>
            <a:off x="423863" y="2276475"/>
            <a:ext cx="50307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4" name="AutoShape 7">
            <a:extLst>
              <a:ext uri="{FF2B5EF4-FFF2-40B4-BE49-F238E27FC236}">
                <a16:creationId xmlns:a16="http://schemas.microsoft.com/office/drawing/2014/main" id="{EDEAA933-6BC0-47F3-8B1E-3EC20211C24C}"/>
              </a:ext>
            </a:extLst>
          </p:cNvPr>
          <p:cNvSpPr>
            <a:spLocks noChangeArrowheads="1"/>
          </p:cNvSpPr>
          <p:nvPr/>
        </p:nvSpPr>
        <p:spPr bwMode="auto">
          <a:xfrm>
            <a:off x="5110163" y="1163638"/>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55305" name="Rectangle 9">
            <a:extLst>
              <a:ext uri="{FF2B5EF4-FFF2-40B4-BE49-F238E27FC236}">
                <a16:creationId xmlns:a16="http://schemas.microsoft.com/office/drawing/2014/main" id="{C499B65A-ECC1-431B-BCCC-E5D984FD71E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F2604E56-92D4-44B7-88FD-2B766B34CC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2D5ECA-2E78-4D45-AFA0-27C15E707B77}" type="slidenum">
              <a:rPr lang="en-US" altLang="en-US" sz="1400"/>
              <a:pPr>
                <a:spcBef>
                  <a:spcPct val="0"/>
                </a:spcBef>
                <a:buClrTx/>
                <a:buSzTx/>
                <a:buFontTx/>
                <a:buNone/>
              </a:pPr>
              <a:t>43</a:t>
            </a:fld>
            <a:endParaRPr lang="en-US" altLang="en-US" sz="1400"/>
          </a:p>
        </p:txBody>
      </p:sp>
      <p:sp>
        <p:nvSpPr>
          <p:cNvPr id="56323" name="Rectangle 2">
            <a:extLst>
              <a:ext uri="{FF2B5EF4-FFF2-40B4-BE49-F238E27FC236}">
                <a16:creationId xmlns:a16="http://schemas.microsoft.com/office/drawing/2014/main" id="{A5BE335C-8DB0-4F27-ABCE-480DCFFF494E}"/>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56324" name="Rectangle 3">
            <a:extLst>
              <a:ext uri="{FF2B5EF4-FFF2-40B4-BE49-F238E27FC236}">
                <a16:creationId xmlns:a16="http://schemas.microsoft.com/office/drawing/2014/main" id="{DF501E22-5A9A-47C1-95A8-AE93EDD07138}"/>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4">
            <a:extLst>
              <a:ext uri="{FF2B5EF4-FFF2-40B4-BE49-F238E27FC236}">
                <a16:creationId xmlns:a16="http://schemas.microsoft.com/office/drawing/2014/main" id="{B8D46DF1-D72F-4611-879A-DCBA4D6FA74D}"/>
              </a:ext>
            </a:extLst>
          </p:cNvPr>
          <p:cNvSpPr>
            <a:spLocks noChangeArrowheads="1"/>
          </p:cNvSpPr>
          <p:nvPr/>
        </p:nvSpPr>
        <p:spPr bwMode="auto">
          <a:xfrm>
            <a:off x="228600" y="1447800"/>
            <a:ext cx="5334000" cy="15525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56326" name="Rectangle 5">
            <a:extLst>
              <a:ext uri="{FF2B5EF4-FFF2-40B4-BE49-F238E27FC236}">
                <a16:creationId xmlns:a16="http://schemas.microsoft.com/office/drawing/2014/main" id="{4C593E1A-0961-49A8-AC92-F68D1842A825}"/>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7" name="Rectangle 6">
            <a:extLst>
              <a:ext uri="{FF2B5EF4-FFF2-40B4-BE49-F238E27FC236}">
                <a16:creationId xmlns:a16="http://schemas.microsoft.com/office/drawing/2014/main" id="{FB4DE01A-FF63-4B8A-9CC1-6F86C3970B7F}"/>
              </a:ext>
            </a:extLst>
          </p:cNvPr>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8" name="AutoShape 7">
            <a:extLst>
              <a:ext uri="{FF2B5EF4-FFF2-40B4-BE49-F238E27FC236}">
                <a16:creationId xmlns:a16="http://schemas.microsoft.com/office/drawing/2014/main" id="{EE09B991-987A-49F0-83AE-C6BE9330769C}"/>
              </a:ext>
            </a:extLst>
          </p:cNvPr>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1</a:t>
            </a:r>
          </a:p>
        </p:txBody>
      </p:sp>
      <p:sp>
        <p:nvSpPr>
          <p:cNvPr id="56329" name="Rectangle 8">
            <a:extLst>
              <a:ext uri="{FF2B5EF4-FFF2-40B4-BE49-F238E27FC236}">
                <a16:creationId xmlns:a16="http://schemas.microsoft.com/office/drawing/2014/main" id="{69BD63D7-284C-4186-8E09-1D2A4C8A7BE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B36B4EDF-F3E5-4234-86BA-E892E64D3B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94FB46-19C3-4EEB-ACDA-84C521CDD0D0}" type="slidenum">
              <a:rPr lang="en-US" altLang="en-US" sz="1400"/>
              <a:pPr>
                <a:spcBef>
                  <a:spcPct val="0"/>
                </a:spcBef>
                <a:buClrTx/>
                <a:buSzTx/>
                <a:buFontTx/>
                <a:buNone/>
              </a:pPr>
              <a:t>44</a:t>
            </a:fld>
            <a:endParaRPr lang="en-US" altLang="en-US" sz="1400"/>
          </a:p>
        </p:txBody>
      </p:sp>
      <p:sp>
        <p:nvSpPr>
          <p:cNvPr id="57347" name="Rectangle 2">
            <a:extLst>
              <a:ext uri="{FF2B5EF4-FFF2-40B4-BE49-F238E27FC236}">
                <a16:creationId xmlns:a16="http://schemas.microsoft.com/office/drawing/2014/main" id="{1C9FD121-70F5-42C6-A639-A8F717ED098B}"/>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57348" name="Rectangle 3">
            <a:extLst>
              <a:ext uri="{FF2B5EF4-FFF2-40B4-BE49-F238E27FC236}">
                <a16:creationId xmlns:a16="http://schemas.microsoft.com/office/drawing/2014/main" id="{69A79565-35A1-44C4-B3A4-387FD93F0DCB}"/>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49" name="Rectangle 4">
            <a:extLst>
              <a:ext uri="{FF2B5EF4-FFF2-40B4-BE49-F238E27FC236}">
                <a16:creationId xmlns:a16="http://schemas.microsoft.com/office/drawing/2014/main" id="{998128BD-7C31-44EA-8429-C1BEFB550E6D}"/>
              </a:ext>
            </a:extLst>
          </p:cNvPr>
          <p:cNvSpPr>
            <a:spLocks noChangeArrowheads="1"/>
          </p:cNvSpPr>
          <p:nvPr/>
        </p:nvSpPr>
        <p:spPr bwMode="auto">
          <a:xfrm>
            <a:off x="228600" y="1447800"/>
            <a:ext cx="5334000" cy="15525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57350" name="Rectangle 5">
            <a:extLst>
              <a:ext uri="{FF2B5EF4-FFF2-40B4-BE49-F238E27FC236}">
                <a16:creationId xmlns:a16="http://schemas.microsoft.com/office/drawing/2014/main" id="{3CFA2D92-A5DA-45BF-9BDF-170D3733FB98}"/>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1" name="Rectangle 6">
            <a:extLst>
              <a:ext uri="{FF2B5EF4-FFF2-40B4-BE49-F238E27FC236}">
                <a16:creationId xmlns:a16="http://schemas.microsoft.com/office/drawing/2014/main" id="{C8EA207E-C102-4F8A-8137-08F5ED50CDEC}"/>
              </a:ext>
            </a:extLst>
          </p:cNvPr>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2" name="AutoShape 7">
            <a:extLst>
              <a:ext uri="{FF2B5EF4-FFF2-40B4-BE49-F238E27FC236}">
                <a16:creationId xmlns:a16="http://schemas.microsoft.com/office/drawing/2014/main" id="{1762A80A-B96C-48DC-B2DF-44880C6AA6A9}"/>
              </a:ext>
            </a:extLst>
          </p:cNvPr>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still true  </a:t>
            </a:r>
          </a:p>
          <a:p>
            <a:pPr algn="ctr">
              <a:spcBef>
                <a:spcPct val="0"/>
              </a:spcBef>
              <a:buClrTx/>
              <a:buSzTx/>
              <a:buFontTx/>
              <a:buNone/>
            </a:pPr>
            <a:r>
              <a:rPr lang="en-US" altLang="en-US" sz="1800"/>
              <a:t>since i is 1</a:t>
            </a:r>
          </a:p>
        </p:txBody>
      </p:sp>
      <p:sp>
        <p:nvSpPr>
          <p:cNvPr id="57353" name="Rectangle 8">
            <a:extLst>
              <a:ext uri="{FF2B5EF4-FFF2-40B4-BE49-F238E27FC236}">
                <a16:creationId xmlns:a16="http://schemas.microsoft.com/office/drawing/2014/main" id="{2C5F4B67-E138-4555-90DC-FAD12611CC8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6F87DA0A-CB5D-4E36-9216-16D91E3449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CF1EFC-2867-419A-AF46-6663365E9658}" type="slidenum">
              <a:rPr lang="en-US" altLang="en-US" sz="1400"/>
              <a:pPr>
                <a:spcBef>
                  <a:spcPct val="0"/>
                </a:spcBef>
                <a:buClrTx/>
                <a:buSzTx/>
                <a:buFontTx/>
                <a:buNone/>
              </a:pPr>
              <a:t>45</a:t>
            </a:fld>
            <a:endParaRPr lang="en-US" altLang="en-US" sz="1400"/>
          </a:p>
        </p:txBody>
      </p:sp>
      <p:sp>
        <p:nvSpPr>
          <p:cNvPr id="58371" name="Rectangle 2">
            <a:extLst>
              <a:ext uri="{FF2B5EF4-FFF2-40B4-BE49-F238E27FC236}">
                <a16:creationId xmlns:a16="http://schemas.microsoft.com/office/drawing/2014/main" id="{B44FB733-8CA7-41A3-A459-9DBC7DDB5478}"/>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58372" name="Rectangle 3">
            <a:extLst>
              <a:ext uri="{FF2B5EF4-FFF2-40B4-BE49-F238E27FC236}">
                <a16:creationId xmlns:a16="http://schemas.microsoft.com/office/drawing/2014/main" id="{9427E061-F477-4E33-9D3C-D43427B4F995}"/>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3" name="Rectangle 4">
            <a:extLst>
              <a:ext uri="{FF2B5EF4-FFF2-40B4-BE49-F238E27FC236}">
                <a16:creationId xmlns:a16="http://schemas.microsoft.com/office/drawing/2014/main" id="{D2820AA5-4199-4C42-AB3E-E947A243DED7}"/>
              </a:ext>
            </a:extLst>
          </p:cNvPr>
          <p:cNvSpPr>
            <a:spLocks noChangeArrowheads="1"/>
          </p:cNvSpPr>
          <p:nvPr/>
        </p:nvSpPr>
        <p:spPr bwMode="auto">
          <a:xfrm>
            <a:off x="228600" y="1447800"/>
            <a:ext cx="5334000" cy="15525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58374" name="Rectangle 5">
            <a:extLst>
              <a:ext uri="{FF2B5EF4-FFF2-40B4-BE49-F238E27FC236}">
                <a16:creationId xmlns:a16="http://schemas.microsoft.com/office/drawing/2014/main" id="{98F840C6-9236-4FA4-8E78-28A71A046DC2}"/>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5" name="Rectangle 6">
            <a:extLst>
              <a:ext uri="{FF2B5EF4-FFF2-40B4-BE49-F238E27FC236}">
                <a16:creationId xmlns:a16="http://schemas.microsoft.com/office/drawing/2014/main" id="{E44D9A43-0483-46F0-83B3-CDD14B19D099}"/>
              </a:ext>
            </a:extLst>
          </p:cNvPr>
          <p:cNvSpPr>
            <a:spLocks noChangeArrowheads="1"/>
          </p:cNvSpPr>
          <p:nvPr/>
        </p:nvSpPr>
        <p:spPr bwMode="auto">
          <a:xfrm>
            <a:off x="461963" y="2276475"/>
            <a:ext cx="49926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6" name="AutoShape 7">
            <a:extLst>
              <a:ext uri="{FF2B5EF4-FFF2-40B4-BE49-F238E27FC236}">
                <a16:creationId xmlns:a16="http://schemas.microsoft.com/office/drawing/2014/main" id="{0DD11765-339A-4F7D-AE1C-72EFD2C2B0F8}"/>
              </a:ext>
            </a:extLst>
          </p:cNvPr>
          <p:cNvSpPr>
            <a:spLocks noChangeArrowheads="1"/>
          </p:cNvSpPr>
          <p:nvPr/>
        </p:nvSpPr>
        <p:spPr bwMode="auto">
          <a:xfrm>
            <a:off x="5110163" y="1163638"/>
            <a:ext cx="3533775" cy="728662"/>
          </a:xfrm>
          <a:prstGeom prst="wedgeRoundRectCallout">
            <a:avLst>
              <a:gd name="adj1" fmla="val -77944"/>
              <a:gd name="adj2" fmla="val 11187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58377" name="Rectangle 8">
            <a:extLst>
              <a:ext uri="{FF2B5EF4-FFF2-40B4-BE49-F238E27FC236}">
                <a16:creationId xmlns:a16="http://schemas.microsoft.com/office/drawing/2014/main" id="{11B79C32-DDAF-4D1B-8E7A-FBF3EF3FD01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01C80FEB-612A-4897-92C0-9D8B286AF34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D3761-DE7E-423C-9634-F0EEC7A0A974}" type="slidenum">
              <a:rPr lang="en-US" altLang="en-US" sz="1400"/>
              <a:pPr>
                <a:spcBef>
                  <a:spcPct val="0"/>
                </a:spcBef>
                <a:buClrTx/>
                <a:buSzTx/>
                <a:buFontTx/>
                <a:buNone/>
              </a:pPr>
              <a:t>46</a:t>
            </a:fld>
            <a:endParaRPr lang="en-US" altLang="en-US" sz="1400"/>
          </a:p>
        </p:txBody>
      </p:sp>
      <p:sp>
        <p:nvSpPr>
          <p:cNvPr id="59395" name="Rectangle 2">
            <a:extLst>
              <a:ext uri="{FF2B5EF4-FFF2-40B4-BE49-F238E27FC236}">
                <a16:creationId xmlns:a16="http://schemas.microsoft.com/office/drawing/2014/main" id="{52CEE03F-FA37-4CC3-991E-CDE12905E5EB}"/>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59396" name="Rectangle 3">
            <a:extLst>
              <a:ext uri="{FF2B5EF4-FFF2-40B4-BE49-F238E27FC236}">
                <a16:creationId xmlns:a16="http://schemas.microsoft.com/office/drawing/2014/main" id="{8C02BBC9-FE3A-442F-A617-8F0F040E1546}"/>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7" name="Rectangle 4">
            <a:extLst>
              <a:ext uri="{FF2B5EF4-FFF2-40B4-BE49-F238E27FC236}">
                <a16:creationId xmlns:a16="http://schemas.microsoft.com/office/drawing/2014/main" id="{618BA850-795F-45CF-9CD0-3E6C59F9ED53}"/>
              </a:ext>
            </a:extLst>
          </p:cNvPr>
          <p:cNvSpPr>
            <a:spLocks noChangeArrowheads="1"/>
          </p:cNvSpPr>
          <p:nvPr/>
        </p:nvSpPr>
        <p:spPr bwMode="auto">
          <a:xfrm>
            <a:off x="228600" y="1447800"/>
            <a:ext cx="5334000" cy="15525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59398" name="Rectangle 5">
            <a:extLst>
              <a:ext uri="{FF2B5EF4-FFF2-40B4-BE49-F238E27FC236}">
                <a16:creationId xmlns:a16="http://schemas.microsoft.com/office/drawing/2014/main" id="{5C32AAEC-E101-4167-A349-82B5426AF5A0}"/>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9" name="Rectangle 6">
            <a:extLst>
              <a:ext uri="{FF2B5EF4-FFF2-40B4-BE49-F238E27FC236}">
                <a16:creationId xmlns:a16="http://schemas.microsoft.com/office/drawing/2014/main" id="{CB3B199C-0B6F-4636-B640-A9B918D986C1}"/>
              </a:ext>
            </a:extLst>
          </p:cNvPr>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400" name="AutoShape 7">
            <a:extLst>
              <a:ext uri="{FF2B5EF4-FFF2-40B4-BE49-F238E27FC236}">
                <a16:creationId xmlns:a16="http://schemas.microsoft.com/office/drawing/2014/main" id="{B09A42AF-1503-46F2-9D41-5B6431897B8D}"/>
              </a:ext>
            </a:extLst>
          </p:cNvPr>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2</a:t>
            </a:r>
          </a:p>
        </p:txBody>
      </p:sp>
      <p:sp>
        <p:nvSpPr>
          <p:cNvPr id="59401" name="Rectangle 8">
            <a:extLst>
              <a:ext uri="{FF2B5EF4-FFF2-40B4-BE49-F238E27FC236}">
                <a16:creationId xmlns:a16="http://schemas.microsoft.com/office/drawing/2014/main" id="{C7E9C73E-FAA7-4CF6-8CFC-75CC2160254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8B7163FC-B8A3-4540-9559-5A4B579AC4F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F6B1E0-E261-4307-B89E-54BED4563740}" type="slidenum">
              <a:rPr lang="en-US" altLang="en-US" sz="1400"/>
              <a:pPr>
                <a:spcBef>
                  <a:spcPct val="0"/>
                </a:spcBef>
                <a:buClrTx/>
                <a:buSzTx/>
                <a:buFontTx/>
                <a:buNone/>
              </a:pPr>
              <a:t>47</a:t>
            </a:fld>
            <a:endParaRPr lang="en-US" altLang="en-US" sz="1400"/>
          </a:p>
        </p:txBody>
      </p:sp>
      <p:sp>
        <p:nvSpPr>
          <p:cNvPr id="60419" name="Rectangle 2">
            <a:extLst>
              <a:ext uri="{FF2B5EF4-FFF2-40B4-BE49-F238E27FC236}">
                <a16:creationId xmlns:a16="http://schemas.microsoft.com/office/drawing/2014/main" id="{3CA5AB81-6C6E-4B4E-8775-51E6782EB121}"/>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60420" name="Rectangle 3">
            <a:extLst>
              <a:ext uri="{FF2B5EF4-FFF2-40B4-BE49-F238E27FC236}">
                <a16:creationId xmlns:a16="http://schemas.microsoft.com/office/drawing/2014/main" id="{8FC1E431-352E-4517-939F-02198FD317CE}"/>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1" name="Rectangle 4">
            <a:extLst>
              <a:ext uri="{FF2B5EF4-FFF2-40B4-BE49-F238E27FC236}">
                <a16:creationId xmlns:a16="http://schemas.microsoft.com/office/drawing/2014/main" id="{E738347D-35BE-4834-AE1C-18210EE5ABED}"/>
              </a:ext>
            </a:extLst>
          </p:cNvPr>
          <p:cNvSpPr>
            <a:spLocks noChangeArrowheads="1"/>
          </p:cNvSpPr>
          <p:nvPr/>
        </p:nvSpPr>
        <p:spPr bwMode="auto">
          <a:xfrm>
            <a:off x="228600" y="1447800"/>
            <a:ext cx="5334000" cy="15525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60422" name="Rectangle 5">
            <a:extLst>
              <a:ext uri="{FF2B5EF4-FFF2-40B4-BE49-F238E27FC236}">
                <a16:creationId xmlns:a16="http://schemas.microsoft.com/office/drawing/2014/main" id="{F6F572A6-DC61-46D0-B0A4-D42EBFF69958}"/>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3" name="Rectangle 6">
            <a:extLst>
              <a:ext uri="{FF2B5EF4-FFF2-40B4-BE49-F238E27FC236}">
                <a16:creationId xmlns:a16="http://schemas.microsoft.com/office/drawing/2014/main" id="{60593117-C2A8-4B35-A9C4-CE636378F1F8}"/>
              </a:ext>
            </a:extLst>
          </p:cNvPr>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4" name="AutoShape 7">
            <a:extLst>
              <a:ext uri="{FF2B5EF4-FFF2-40B4-BE49-F238E27FC236}">
                <a16:creationId xmlns:a16="http://schemas.microsoft.com/office/drawing/2014/main" id="{AC97046C-3D6A-427F-9EA1-1D419AA27F79}"/>
              </a:ext>
            </a:extLst>
          </p:cNvPr>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false  </a:t>
            </a:r>
          </a:p>
          <a:p>
            <a:pPr algn="ctr">
              <a:spcBef>
                <a:spcPct val="0"/>
              </a:spcBef>
              <a:buClrTx/>
              <a:buSzTx/>
              <a:buFontTx/>
              <a:buNone/>
            </a:pPr>
            <a:r>
              <a:rPr lang="en-US" altLang="en-US" sz="1800"/>
              <a:t>since i is 2</a:t>
            </a:r>
          </a:p>
        </p:txBody>
      </p:sp>
      <p:sp>
        <p:nvSpPr>
          <p:cNvPr id="60425" name="Rectangle 8">
            <a:extLst>
              <a:ext uri="{FF2B5EF4-FFF2-40B4-BE49-F238E27FC236}">
                <a16:creationId xmlns:a16="http://schemas.microsoft.com/office/drawing/2014/main" id="{8477DF91-F292-4786-BDEA-14CC161EDC4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8D9EBB7C-1BD8-48AD-ACE8-0E479A159D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CEAF45-548B-49CD-B7D1-072D7C97DF56}" type="slidenum">
              <a:rPr lang="en-US" altLang="en-US" sz="1400"/>
              <a:pPr>
                <a:spcBef>
                  <a:spcPct val="0"/>
                </a:spcBef>
                <a:buClrTx/>
                <a:buSzTx/>
                <a:buFontTx/>
                <a:buNone/>
              </a:pPr>
              <a:t>48</a:t>
            </a:fld>
            <a:endParaRPr lang="en-US" altLang="en-US" sz="1400"/>
          </a:p>
        </p:txBody>
      </p:sp>
      <p:sp>
        <p:nvSpPr>
          <p:cNvPr id="61443" name="Rectangle 2">
            <a:extLst>
              <a:ext uri="{FF2B5EF4-FFF2-40B4-BE49-F238E27FC236}">
                <a16:creationId xmlns:a16="http://schemas.microsoft.com/office/drawing/2014/main" id="{5FF1EEA8-DCAC-4B3E-B212-73A3511C9884}"/>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61444" name="Rectangle 3">
            <a:extLst>
              <a:ext uri="{FF2B5EF4-FFF2-40B4-BE49-F238E27FC236}">
                <a16:creationId xmlns:a16="http://schemas.microsoft.com/office/drawing/2014/main" id="{2E6A6F3C-219D-4772-B114-7399657DB662}"/>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5" name="Rectangle 4">
            <a:extLst>
              <a:ext uri="{FF2B5EF4-FFF2-40B4-BE49-F238E27FC236}">
                <a16:creationId xmlns:a16="http://schemas.microsoft.com/office/drawing/2014/main" id="{18D0873A-6625-4602-B8DB-494B63ED5763}"/>
              </a:ext>
            </a:extLst>
          </p:cNvPr>
          <p:cNvSpPr>
            <a:spLocks noChangeArrowheads="1"/>
          </p:cNvSpPr>
          <p:nvPr/>
        </p:nvSpPr>
        <p:spPr bwMode="auto">
          <a:xfrm>
            <a:off x="228600" y="1447800"/>
            <a:ext cx="5334000"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a:p>
            <a:pPr>
              <a:spcBef>
                <a:spcPct val="0"/>
              </a:spcBef>
              <a:buClrTx/>
              <a:buSzTx/>
              <a:buFontTx/>
              <a:buNone/>
            </a:pPr>
            <a:endParaRPr lang="en-US" altLang="en-US" sz="2400">
              <a:solidFill>
                <a:schemeClr val="bg2"/>
              </a:solidFill>
            </a:endParaRPr>
          </a:p>
        </p:txBody>
      </p:sp>
      <p:sp>
        <p:nvSpPr>
          <p:cNvPr id="61446" name="Rectangle 5">
            <a:extLst>
              <a:ext uri="{FF2B5EF4-FFF2-40B4-BE49-F238E27FC236}">
                <a16:creationId xmlns:a16="http://schemas.microsoft.com/office/drawing/2014/main" id="{53DCC18D-15B1-4B17-AC58-4BE31105845F}"/>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7" name="Rectangle 6">
            <a:extLst>
              <a:ext uri="{FF2B5EF4-FFF2-40B4-BE49-F238E27FC236}">
                <a16:creationId xmlns:a16="http://schemas.microsoft.com/office/drawing/2014/main" id="{A2A65985-D221-46E2-8F31-2CD37F17BBAB}"/>
              </a:ext>
            </a:extLst>
          </p:cNvPr>
          <p:cNvSpPr>
            <a:spLocks noChangeArrowheads="1"/>
          </p:cNvSpPr>
          <p:nvPr/>
        </p:nvSpPr>
        <p:spPr bwMode="auto">
          <a:xfrm>
            <a:off x="347663" y="3006725"/>
            <a:ext cx="4992687"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8" name="AutoShape 7">
            <a:extLst>
              <a:ext uri="{FF2B5EF4-FFF2-40B4-BE49-F238E27FC236}">
                <a16:creationId xmlns:a16="http://schemas.microsoft.com/office/drawing/2014/main" id="{B5475F54-C4D8-4140-AFD6-606C1AFE8738}"/>
              </a:ext>
            </a:extLst>
          </p:cNvPr>
          <p:cNvSpPr>
            <a:spLocks noChangeArrowheads="1"/>
          </p:cNvSpPr>
          <p:nvPr/>
        </p:nvSpPr>
        <p:spPr bwMode="auto">
          <a:xfrm>
            <a:off x="5110163" y="1163638"/>
            <a:ext cx="3533775" cy="728662"/>
          </a:xfrm>
          <a:prstGeom prst="wedgeRoundRectCallout">
            <a:avLst>
              <a:gd name="adj1" fmla="val -75069"/>
              <a:gd name="adj2" fmla="val 216449"/>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loop. Execute the next statement after the loop</a:t>
            </a:r>
          </a:p>
        </p:txBody>
      </p:sp>
      <p:sp>
        <p:nvSpPr>
          <p:cNvPr id="61449" name="Rectangle 8">
            <a:extLst>
              <a:ext uri="{FF2B5EF4-FFF2-40B4-BE49-F238E27FC236}">
                <a16:creationId xmlns:a16="http://schemas.microsoft.com/office/drawing/2014/main" id="{67DA62D7-1A14-405C-BAA0-5D0222B66B0D}"/>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6EDEA495-EA90-4FAE-A3E1-8DE92452C84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FAF34F-CB08-406D-AA6F-3DBD3748768B}" type="slidenum">
              <a:rPr lang="en-US" altLang="en-US" sz="1400"/>
              <a:pPr>
                <a:spcBef>
                  <a:spcPct val="0"/>
                </a:spcBef>
                <a:buClrTx/>
                <a:buSzTx/>
                <a:buFontTx/>
                <a:buNone/>
              </a:pPr>
              <a:t>49</a:t>
            </a:fld>
            <a:endParaRPr lang="en-US" altLang="en-US" sz="1400"/>
          </a:p>
        </p:txBody>
      </p:sp>
      <p:sp>
        <p:nvSpPr>
          <p:cNvPr id="62467" name="Rectangle 2">
            <a:extLst>
              <a:ext uri="{FF2B5EF4-FFF2-40B4-BE49-F238E27FC236}">
                <a16:creationId xmlns:a16="http://schemas.microsoft.com/office/drawing/2014/main" id="{9CADDF51-2F6C-4193-96A7-9DA688CEEA63}"/>
              </a:ext>
            </a:extLst>
          </p:cNvPr>
          <p:cNvSpPr>
            <a:spLocks noGrp="1" noChangeArrowheads="1"/>
          </p:cNvSpPr>
          <p:nvPr>
            <p:ph type="title"/>
          </p:nvPr>
        </p:nvSpPr>
        <p:spPr>
          <a:xfrm>
            <a:off x="685800" y="228600"/>
            <a:ext cx="7772400" cy="609600"/>
          </a:xfrm>
        </p:spPr>
        <p:txBody>
          <a:bodyPr/>
          <a:lstStyle/>
          <a:p>
            <a:r>
              <a:rPr lang="en-US" altLang="en-US"/>
              <a:t>Note</a:t>
            </a:r>
          </a:p>
        </p:txBody>
      </p:sp>
      <p:sp>
        <p:nvSpPr>
          <p:cNvPr id="62468" name="Text Box 3">
            <a:extLst>
              <a:ext uri="{FF2B5EF4-FFF2-40B4-BE49-F238E27FC236}">
                <a16:creationId xmlns:a16="http://schemas.microsoft.com/office/drawing/2014/main" id="{555D9C0D-6FF6-4E45-B314-FD5607F62DFF}"/>
              </a:ext>
            </a:extLst>
          </p:cNvPr>
          <p:cNvSpPr txBox="1">
            <a:spLocks noChangeArrowheads="1"/>
          </p:cNvSpPr>
          <p:nvPr/>
        </p:nvSpPr>
        <p:spPr bwMode="auto">
          <a:xfrm>
            <a:off x="304800" y="990600"/>
            <a:ext cx="8610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The </a:t>
            </a:r>
            <a:r>
              <a:rPr lang="en-US" altLang="en-US" sz="2800" u="sng">
                <a:cs typeface="Courier New" panose="02070309020205020404" pitchFamily="49" charset="0"/>
              </a:rPr>
              <a:t>initial-action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can be a list of zero or more comma-separated expressions. The </a:t>
            </a:r>
            <a:r>
              <a:rPr lang="en-US" altLang="en-US" sz="2800" u="sng">
                <a:cs typeface="Courier New" panose="02070309020205020404" pitchFamily="49" charset="0"/>
              </a:rPr>
              <a:t>action-after-each-iteration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can be a list of zero or more comma-separated statements. Therefore, the following two </a:t>
            </a:r>
            <a:r>
              <a:rPr lang="en-US" altLang="en-US" sz="2800" u="sng">
                <a:cs typeface="Courier New" panose="02070309020205020404" pitchFamily="49" charset="0"/>
              </a:rPr>
              <a:t>for</a:t>
            </a:r>
            <a:r>
              <a:rPr lang="en-US" altLang="en-US" sz="2800">
                <a:cs typeface="Courier New" panose="02070309020205020404" pitchFamily="49" charset="0"/>
              </a:rPr>
              <a:t> loops are correct. They are rarely used in practice, however.</a:t>
            </a:r>
          </a:p>
          <a:p>
            <a:pPr lvl="1">
              <a:spcBef>
                <a:spcPct val="50000"/>
              </a:spcBef>
              <a:buClrTx/>
              <a:buFontTx/>
              <a:buNone/>
            </a:pPr>
            <a:r>
              <a:rPr lang="en-US" altLang="en-US" sz="2400">
                <a:cs typeface="Courier New" panose="02070309020205020404" pitchFamily="49" charset="0"/>
              </a:rPr>
              <a:t>for (int i = 1; i &lt; 100; System.out.println(i++));</a:t>
            </a:r>
            <a:endParaRPr lang="en-US" altLang="en-US" sz="2400">
              <a:cs typeface="Times New Roman" panose="02020603050405020304" pitchFamily="18" charset="0"/>
            </a:endParaRPr>
          </a:p>
          <a:p>
            <a:pPr lvl="1">
              <a:spcBef>
                <a:spcPct val="50000"/>
              </a:spcBef>
              <a:buClrTx/>
              <a:buFontTx/>
              <a:buNone/>
            </a:pPr>
            <a:r>
              <a:rPr lang="en-US" altLang="en-US" sz="2400">
                <a:cs typeface="Courier New" panose="02070309020205020404" pitchFamily="49" charset="0"/>
              </a:rPr>
              <a:t> </a:t>
            </a:r>
            <a:endParaRPr lang="en-US" altLang="en-US" sz="2400">
              <a:cs typeface="Times New Roman" panose="02020603050405020304" pitchFamily="18" charset="0"/>
            </a:endParaRPr>
          </a:p>
          <a:p>
            <a:pPr lvl="1">
              <a:spcBef>
                <a:spcPct val="50000"/>
              </a:spcBef>
              <a:buClrTx/>
              <a:buFontTx/>
              <a:buNone/>
            </a:pPr>
            <a:r>
              <a:rPr lang="en-US" altLang="en-US" sz="2400">
                <a:cs typeface="Courier New" panose="02070309020205020404" pitchFamily="49" charset="0"/>
              </a:rPr>
              <a:t>for (int i = 0, j = 0; (i + j &lt; 10); i++, j++) {</a:t>
            </a:r>
            <a:endParaRPr lang="en-US" altLang="en-US" sz="2400">
              <a:cs typeface="Times New Roman" panose="02020603050405020304" pitchFamily="18" charset="0"/>
            </a:endParaRPr>
          </a:p>
          <a:p>
            <a:pPr lvl="1">
              <a:spcBef>
                <a:spcPct val="50000"/>
              </a:spcBef>
              <a:buClrTx/>
              <a:buFontTx/>
              <a:buNone/>
            </a:pPr>
            <a:r>
              <a:rPr lang="en-US" altLang="en-US" sz="2400">
                <a:cs typeface="Courier New" panose="02070309020205020404" pitchFamily="49" charset="0"/>
              </a:rPr>
              <a:t>  // Do something</a:t>
            </a:r>
            <a:endParaRPr lang="en-US" altLang="en-US" sz="2400">
              <a:cs typeface="Times New Roman" panose="02020603050405020304" pitchFamily="18" charset="0"/>
            </a:endParaRPr>
          </a:p>
          <a:p>
            <a:pPr lvl="1">
              <a:spcBef>
                <a:spcPct val="50000"/>
              </a:spcBef>
              <a:buClrTx/>
              <a:buFontTx/>
              <a:buNone/>
            </a:pPr>
            <a:r>
              <a:rPr lang="en-US" altLang="en-US" sz="2400">
                <a:cs typeface="Courier New" panose="02070309020205020404" pitchFamily="49" charset="0"/>
              </a:rPr>
              <a:t>}</a:t>
            </a:r>
            <a:r>
              <a:rPr lang="en-US" altLang="en-US" u="sng">
                <a:latin typeface="Courier New" panose="02070309020205020404" pitchFamily="49" charset="0"/>
                <a:cs typeface="Courier New" panose="02070309020205020404" pitchFamily="49" charset="0"/>
              </a:rPr>
              <a:t>     </a:t>
            </a:r>
            <a:endParaRPr lang="en-US" altLang="en-US">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47C47C6-33AF-4C30-8229-4F9674C58FA1}"/>
              </a:ext>
            </a:extLst>
          </p:cNvPr>
          <p:cNvSpPr>
            <a:spLocks noGrp="1"/>
          </p:cNvSpPr>
          <p:nvPr>
            <p:ph type="title"/>
          </p:nvPr>
        </p:nvSpPr>
        <p:spPr>
          <a:xfrm>
            <a:off x="342900" y="0"/>
            <a:ext cx="8420100" cy="1143000"/>
          </a:xfrm>
        </p:spPr>
        <p:txBody>
          <a:bodyPr/>
          <a:lstStyle/>
          <a:p>
            <a:r>
              <a:rPr lang="en-US" altLang="en-US"/>
              <a:t>Java Loops –</a:t>
            </a:r>
            <a:r>
              <a:rPr lang="en-US" altLang="en-US" sz="3600"/>
              <a:t> </a:t>
            </a:r>
            <a:r>
              <a:rPr lang="en-US" altLang="en-US" sz="3600" b="1"/>
              <a:t>while</a:t>
            </a:r>
            <a:r>
              <a:rPr lang="en-US" altLang="en-US" sz="3600"/>
              <a:t>, </a:t>
            </a:r>
            <a:r>
              <a:rPr lang="en-US" altLang="en-US" sz="3600" b="1"/>
              <a:t>do…While, &amp; for</a:t>
            </a:r>
          </a:p>
        </p:txBody>
      </p:sp>
      <p:sp>
        <p:nvSpPr>
          <p:cNvPr id="8195" name="Slide Number Placeholder 2">
            <a:extLst>
              <a:ext uri="{FF2B5EF4-FFF2-40B4-BE49-F238E27FC236}">
                <a16:creationId xmlns:a16="http://schemas.microsoft.com/office/drawing/2014/main" id="{23914E0C-7B24-43BE-BCD4-782DE72BFC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012E85-8E02-44CB-A5CE-BCE994A6E7AD}" type="slidenum">
              <a:rPr lang="en-US" altLang="en-US" sz="1400"/>
              <a:pPr>
                <a:spcBef>
                  <a:spcPct val="0"/>
                </a:spcBef>
                <a:buClrTx/>
                <a:buSzTx/>
                <a:buFontTx/>
                <a:buNone/>
              </a:pPr>
              <a:t>5</a:t>
            </a:fld>
            <a:endParaRPr lang="en-US" altLang="en-US" sz="1400"/>
          </a:p>
        </p:txBody>
      </p:sp>
      <p:sp>
        <p:nvSpPr>
          <p:cNvPr id="8196" name="Rectangle 3">
            <a:extLst>
              <a:ext uri="{FF2B5EF4-FFF2-40B4-BE49-F238E27FC236}">
                <a16:creationId xmlns:a16="http://schemas.microsoft.com/office/drawing/2014/main" id="{B15E14C1-ECA6-429C-B4BF-093A47DD6966}"/>
              </a:ext>
            </a:extLst>
          </p:cNvPr>
          <p:cNvSpPr>
            <a:spLocks noChangeArrowheads="1"/>
          </p:cNvSpPr>
          <p:nvPr/>
        </p:nvSpPr>
        <p:spPr bwMode="auto">
          <a:xfrm>
            <a:off x="419100" y="1028700"/>
            <a:ext cx="84201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 typeface="Wingdings" panose="05000000000000000000" pitchFamily="2" charset="2"/>
              <a:buChar char="§"/>
            </a:pPr>
            <a:r>
              <a:rPr lang="en-US" altLang="en-US" sz="3600"/>
              <a:t> There may be a situation when we need to execute a block of code several number of times, and is often referred to as a </a:t>
            </a:r>
            <a:r>
              <a:rPr lang="en-US" altLang="en-US" sz="3600" b="1" u="sng"/>
              <a:t>loop</a:t>
            </a:r>
            <a:r>
              <a:rPr lang="en-US" altLang="en-US" sz="3600"/>
              <a:t>. </a:t>
            </a:r>
          </a:p>
          <a:p>
            <a:pPr>
              <a:spcBef>
                <a:spcPct val="0"/>
              </a:spcBef>
              <a:buClrTx/>
              <a:buSzTx/>
              <a:buFont typeface="Wingdings" panose="05000000000000000000" pitchFamily="2" charset="2"/>
              <a:buChar char="§"/>
            </a:pPr>
            <a:r>
              <a:rPr lang="en-US" altLang="en-US" sz="3600"/>
              <a:t> Java has very flexible </a:t>
            </a:r>
            <a:r>
              <a:rPr lang="en-US" altLang="en-US" sz="3600" b="1" u="sng"/>
              <a:t>three looping mechanisms</a:t>
            </a:r>
            <a:r>
              <a:rPr lang="en-US" altLang="en-US" sz="3600"/>
              <a:t>. You can use one of the following three loops:</a:t>
            </a:r>
          </a:p>
          <a:p>
            <a:pPr>
              <a:spcBef>
                <a:spcPct val="0"/>
              </a:spcBef>
              <a:buClrTx/>
              <a:buSzTx/>
              <a:buFontTx/>
              <a:buNone/>
            </a:pPr>
            <a:endParaRPr lang="en-US" altLang="en-US" sz="1000"/>
          </a:p>
          <a:p>
            <a:pPr>
              <a:spcBef>
                <a:spcPct val="0"/>
              </a:spcBef>
              <a:buClrTx/>
              <a:buSzTx/>
              <a:buFont typeface="Wingdings" panose="05000000000000000000" pitchFamily="2" charset="2"/>
              <a:buChar char="ü"/>
            </a:pPr>
            <a:r>
              <a:rPr lang="en-US" altLang="en-US" sz="3600" b="1">
                <a:latin typeface="Courier New" panose="02070309020205020404" pitchFamily="49" charset="0"/>
                <a:cs typeface="Courier New" panose="02070309020205020404" pitchFamily="49" charset="0"/>
              </a:rPr>
              <a:t>while Loop  </a:t>
            </a:r>
          </a:p>
          <a:p>
            <a:pPr>
              <a:spcBef>
                <a:spcPct val="0"/>
              </a:spcBef>
              <a:buClrTx/>
              <a:buSzTx/>
              <a:buFont typeface="Wingdings" panose="05000000000000000000" pitchFamily="2" charset="2"/>
              <a:buChar char="ü"/>
            </a:pPr>
            <a:r>
              <a:rPr lang="en-US" altLang="en-US" sz="3600" b="1">
                <a:latin typeface="Courier New" panose="02070309020205020404" pitchFamily="49" charset="0"/>
                <a:cs typeface="Courier New" panose="02070309020205020404" pitchFamily="49" charset="0"/>
              </a:rPr>
              <a:t>do...while Loop</a:t>
            </a:r>
          </a:p>
          <a:p>
            <a:pPr>
              <a:spcBef>
                <a:spcPct val="0"/>
              </a:spcBef>
              <a:buClrTx/>
              <a:buSzTx/>
              <a:buFont typeface="Wingdings" panose="05000000000000000000" pitchFamily="2" charset="2"/>
              <a:buChar char="ü"/>
            </a:pPr>
            <a:r>
              <a:rPr lang="en-US" altLang="en-US" sz="3600" b="1">
                <a:latin typeface="Courier New" panose="02070309020205020404" pitchFamily="49" charset="0"/>
                <a:cs typeface="Courier New" panose="02070309020205020404" pitchFamily="49" charset="0"/>
              </a:rPr>
              <a:t>for Loop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B1C73C43-8DB9-43D9-94B3-DB6E009D22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5C0BB6-6805-4961-B55A-554ABAEF7AC4}" type="slidenum">
              <a:rPr lang="en-US" altLang="en-US" sz="1400"/>
              <a:pPr>
                <a:spcBef>
                  <a:spcPct val="0"/>
                </a:spcBef>
                <a:buClrTx/>
                <a:buSzTx/>
                <a:buFontTx/>
                <a:buNone/>
              </a:pPr>
              <a:t>50</a:t>
            </a:fld>
            <a:endParaRPr lang="en-US" altLang="en-US" sz="1400"/>
          </a:p>
        </p:txBody>
      </p:sp>
      <p:sp>
        <p:nvSpPr>
          <p:cNvPr id="63491" name="Rectangle 2">
            <a:extLst>
              <a:ext uri="{FF2B5EF4-FFF2-40B4-BE49-F238E27FC236}">
                <a16:creationId xmlns:a16="http://schemas.microsoft.com/office/drawing/2014/main" id="{E4CC764C-C9F3-41AB-958D-FE96E126E392}"/>
              </a:ext>
            </a:extLst>
          </p:cNvPr>
          <p:cNvSpPr>
            <a:spLocks noGrp="1" noChangeArrowheads="1"/>
          </p:cNvSpPr>
          <p:nvPr>
            <p:ph type="title"/>
          </p:nvPr>
        </p:nvSpPr>
        <p:spPr>
          <a:xfrm>
            <a:off x="685800" y="228600"/>
            <a:ext cx="7772400" cy="609600"/>
          </a:xfrm>
        </p:spPr>
        <p:txBody>
          <a:bodyPr/>
          <a:lstStyle/>
          <a:p>
            <a:r>
              <a:rPr lang="en-US" altLang="en-US"/>
              <a:t>Note</a:t>
            </a:r>
          </a:p>
        </p:txBody>
      </p:sp>
      <p:sp>
        <p:nvSpPr>
          <p:cNvPr id="63492" name="Text Box 3">
            <a:extLst>
              <a:ext uri="{FF2B5EF4-FFF2-40B4-BE49-F238E27FC236}">
                <a16:creationId xmlns:a16="http://schemas.microsoft.com/office/drawing/2014/main" id="{E6B0F4A2-AF29-474F-8E4A-073D0E7A4697}"/>
              </a:ext>
            </a:extLst>
          </p:cNvPr>
          <p:cNvSpPr txBox="1">
            <a:spLocks noChangeArrowheads="1"/>
          </p:cNvSpPr>
          <p:nvPr/>
        </p:nvSpPr>
        <p:spPr bwMode="auto">
          <a:xfrm>
            <a:off x="304800" y="990600"/>
            <a:ext cx="8610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If the </a:t>
            </a:r>
            <a:r>
              <a:rPr lang="en-US" altLang="en-US" sz="2800" u="sng">
                <a:cs typeface="Courier New" panose="02070309020205020404" pitchFamily="49" charset="0"/>
              </a:rPr>
              <a:t>loop-continuation-condition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is omitted, it is implicitly true. Thus the statement given below in (a), which is an infinite loop, is correct. Nevertheless, it is better to use the equivalent loop in (b) to avoid confusion:</a:t>
            </a:r>
            <a:endParaRPr lang="en-US" altLang="en-US" sz="2800">
              <a:cs typeface="Times New Roman" panose="02020603050405020304" pitchFamily="18" charset="0"/>
            </a:endParaRPr>
          </a:p>
        </p:txBody>
      </p:sp>
      <p:sp>
        <p:nvSpPr>
          <p:cNvPr id="63493" name="Rectangle 5">
            <a:extLst>
              <a:ext uri="{FF2B5EF4-FFF2-40B4-BE49-F238E27FC236}">
                <a16:creationId xmlns:a16="http://schemas.microsoft.com/office/drawing/2014/main" id="{BE7D806B-F437-4B56-92FC-F61D8CFF14D8}"/>
              </a:ext>
            </a:extLst>
          </p:cNvPr>
          <p:cNvSpPr>
            <a:spLocks noChangeArrowheads="1"/>
          </p:cNvSpPr>
          <p:nvPr/>
        </p:nvSpPr>
        <p:spPr bwMode="auto">
          <a:xfrm>
            <a:off x="3024188" y="3133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3494" name="Object 4">
            <a:extLst>
              <a:ext uri="{FF2B5EF4-FFF2-40B4-BE49-F238E27FC236}">
                <a16:creationId xmlns:a16="http://schemas.microsoft.com/office/drawing/2014/main" id="{C674354E-A1B3-4DD7-90F5-58153CF70A50}"/>
              </a:ext>
            </a:extLst>
          </p:cNvPr>
          <p:cNvGraphicFramePr>
            <a:graphicFrameLocks noChangeAspect="1"/>
          </p:cNvGraphicFramePr>
          <p:nvPr/>
        </p:nvGraphicFramePr>
        <p:xfrm>
          <a:off x="304800" y="3733800"/>
          <a:ext cx="8458200" cy="1612900"/>
        </p:xfrm>
        <a:graphic>
          <a:graphicData uri="http://schemas.openxmlformats.org/presentationml/2006/ole">
            <mc:AlternateContent xmlns:mc="http://schemas.openxmlformats.org/markup-compatibility/2006">
              <mc:Choice xmlns:v="urn:schemas-microsoft-com:vml" Requires="v">
                <p:oleObj name="Picture" r:id="rId2" imgW="3203448" imgH="612648" progId="Word.Picture.8">
                  <p:embed/>
                </p:oleObj>
              </mc:Choice>
              <mc:Fallback>
                <p:oleObj name="Picture" r:id="rId2" imgW="3203448" imgH="612648"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33800"/>
                        <a:ext cx="8458200" cy="16129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711A6BBC-CD7F-43B2-8CAC-9AE4A60A75C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02B39C-A9A3-4C3F-B3FE-E10D99858D5E}" type="slidenum">
              <a:rPr lang="en-US" altLang="en-US" sz="1400"/>
              <a:pPr>
                <a:spcBef>
                  <a:spcPct val="0"/>
                </a:spcBef>
                <a:buClrTx/>
                <a:buSzTx/>
                <a:buFontTx/>
                <a:buNone/>
              </a:pPr>
              <a:t>51</a:t>
            </a:fld>
            <a:endParaRPr lang="en-US" altLang="en-US" sz="1400"/>
          </a:p>
        </p:txBody>
      </p:sp>
      <p:sp>
        <p:nvSpPr>
          <p:cNvPr id="64515" name="Rectangle 2">
            <a:extLst>
              <a:ext uri="{FF2B5EF4-FFF2-40B4-BE49-F238E27FC236}">
                <a16:creationId xmlns:a16="http://schemas.microsoft.com/office/drawing/2014/main" id="{02DE21F7-8A12-4EBE-A611-FA53C5F8B166}"/>
              </a:ext>
            </a:extLst>
          </p:cNvPr>
          <p:cNvSpPr>
            <a:spLocks noGrp="1" noChangeArrowheads="1"/>
          </p:cNvSpPr>
          <p:nvPr>
            <p:ph type="title"/>
          </p:nvPr>
        </p:nvSpPr>
        <p:spPr>
          <a:xfrm>
            <a:off x="693738" y="317500"/>
            <a:ext cx="7772400" cy="685800"/>
          </a:xfrm>
        </p:spPr>
        <p:txBody>
          <a:bodyPr/>
          <a:lstStyle/>
          <a:p>
            <a:r>
              <a:rPr lang="en-US" altLang="en-US"/>
              <a:t>Caution</a:t>
            </a:r>
            <a:endParaRPr lang="en-US" altLang="en-US">
              <a:solidFill>
                <a:schemeClr val="tx1"/>
              </a:solidFill>
            </a:endParaRPr>
          </a:p>
        </p:txBody>
      </p:sp>
      <p:sp>
        <p:nvSpPr>
          <p:cNvPr id="64516" name="Rectangle 3">
            <a:extLst>
              <a:ext uri="{FF2B5EF4-FFF2-40B4-BE49-F238E27FC236}">
                <a16:creationId xmlns:a16="http://schemas.microsoft.com/office/drawing/2014/main" id="{1A669A2F-20BF-4CAC-83CA-B0413608EBCF}"/>
              </a:ext>
            </a:extLst>
          </p:cNvPr>
          <p:cNvSpPr>
            <a:spLocks noGrp="1" noChangeArrowheads="1"/>
          </p:cNvSpPr>
          <p:nvPr>
            <p:ph type="body" idx="1"/>
          </p:nvPr>
        </p:nvSpPr>
        <p:spPr>
          <a:xfrm>
            <a:off x="304800" y="1316038"/>
            <a:ext cx="8645525" cy="1055687"/>
          </a:xfrm>
        </p:spPr>
        <p:txBody>
          <a:bodyPr/>
          <a:lstStyle/>
          <a:p>
            <a:pPr marL="0" indent="0">
              <a:buFont typeface="Monotype Sorts" pitchFamily="2" charset="2"/>
              <a:buNone/>
            </a:pPr>
            <a:r>
              <a:rPr lang="en-US" altLang="en-US" sz="3000">
                <a:cs typeface="Times New Roman" panose="02020603050405020304" pitchFamily="18" charset="0"/>
              </a:rPr>
              <a:t>Adding a semicolon at the end of the </a:t>
            </a:r>
            <a:r>
              <a:rPr lang="en-US" altLang="en-US" sz="3000" u="sng">
                <a:cs typeface="Times New Roman" panose="02020603050405020304" pitchFamily="18" charset="0"/>
              </a:rPr>
              <a:t>for</a:t>
            </a:r>
            <a:r>
              <a:rPr lang="en-US" altLang="en-US" sz="3000">
                <a:cs typeface="Times New Roman" panose="02020603050405020304" pitchFamily="18" charset="0"/>
              </a:rPr>
              <a:t> clause before the loop body is a common mistake, as shown below:</a:t>
            </a:r>
          </a:p>
        </p:txBody>
      </p:sp>
      <p:sp>
        <p:nvSpPr>
          <p:cNvPr id="64517" name="Text Box 4">
            <a:extLst>
              <a:ext uri="{FF2B5EF4-FFF2-40B4-BE49-F238E27FC236}">
                <a16:creationId xmlns:a16="http://schemas.microsoft.com/office/drawing/2014/main" id="{E049B252-6C39-4960-B73B-08804A779D25}"/>
              </a:ext>
            </a:extLst>
          </p:cNvPr>
          <p:cNvSpPr txBox="1">
            <a:spLocks noChangeArrowheads="1"/>
          </p:cNvSpPr>
          <p:nvPr/>
        </p:nvSpPr>
        <p:spPr bwMode="auto">
          <a:xfrm>
            <a:off x="6286500" y="2438400"/>
            <a:ext cx="952500" cy="83026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64518" name="Rectangle 6">
            <a:extLst>
              <a:ext uri="{FF2B5EF4-FFF2-40B4-BE49-F238E27FC236}">
                <a16:creationId xmlns:a16="http://schemas.microsoft.com/office/drawing/2014/main" id="{0AEFEE19-AE20-4E0C-AE36-ED81A31DB41E}"/>
              </a:ext>
            </a:extLst>
          </p:cNvPr>
          <p:cNvSpPr>
            <a:spLocks noChangeArrowheads="1"/>
          </p:cNvSpPr>
          <p:nvPr/>
        </p:nvSpPr>
        <p:spPr bwMode="auto">
          <a:xfrm>
            <a:off x="501650" y="3544888"/>
            <a:ext cx="7181850" cy="1919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600">
                <a:solidFill>
                  <a:schemeClr val="bg2"/>
                </a:solidFill>
                <a:latin typeface="Courier New" panose="02070309020205020404" pitchFamily="49" charset="0"/>
              </a:rPr>
              <a:t>for (int i=0; i&lt;10; i++)</a:t>
            </a:r>
            <a:r>
              <a:rPr lang="en-US" altLang="en-US" sz="2600">
                <a:solidFill>
                  <a:srgbClr val="FF0000"/>
                </a:solidFill>
                <a:latin typeface="Courier New" panose="02070309020205020404" pitchFamily="49" charset="0"/>
              </a:rPr>
              <a:t>;</a:t>
            </a:r>
          </a:p>
          <a:p>
            <a:pPr>
              <a:buFont typeface="Monotype Sorts" pitchFamily="2" charset="2"/>
              <a:buNone/>
            </a:pPr>
            <a:r>
              <a:rPr lang="en-US" altLang="en-US" sz="2600">
                <a:solidFill>
                  <a:schemeClr val="bg2"/>
                </a:solidFill>
                <a:latin typeface="Courier New" panose="02070309020205020404" pitchFamily="49" charset="0"/>
              </a:rPr>
              <a:t>{</a:t>
            </a:r>
          </a:p>
          <a:p>
            <a:pPr>
              <a:buFont typeface="Monotype Sorts" pitchFamily="2" charset="2"/>
              <a:buNone/>
            </a:pPr>
            <a:r>
              <a:rPr lang="en-US" altLang="en-US" sz="2600">
                <a:solidFill>
                  <a:schemeClr val="bg2"/>
                </a:solidFill>
                <a:latin typeface="Courier New" panose="02070309020205020404" pitchFamily="49" charset="0"/>
              </a:rPr>
              <a:t>  System.out.println("i is " + i);</a:t>
            </a:r>
          </a:p>
          <a:p>
            <a:pPr>
              <a:buFont typeface="Monotype Sorts" pitchFamily="2" charset="2"/>
              <a:buNone/>
            </a:pPr>
            <a:r>
              <a:rPr lang="en-US" altLang="en-US" sz="2600">
                <a:solidFill>
                  <a:schemeClr val="bg2"/>
                </a:solidFill>
                <a:latin typeface="Courier New" panose="02070309020205020404" pitchFamily="49" charset="0"/>
              </a:rPr>
              <a:t>}</a:t>
            </a:r>
          </a:p>
        </p:txBody>
      </p:sp>
      <p:sp>
        <p:nvSpPr>
          <p:cNvPr id="64519" name="Line 5">
            <a:extLst>
              <a:ext uri="{FF2B5EF4-FFF2-40B4-BE49-F238E27FC236}">
                <a16:creationId xmlns:a16="http://schemas.microsoft.com/office/drawing/2014/main" id="{7D8D5E45-1591-47DE-8D59-61F8F9A84BB4}"/>
              </a:ext>
            </a:extLst>
          </p:cNvPr>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0055E62A-BEFD-4DD8-9D04-F49E865425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760953-DF55-4C04-9CD2-2518E4F80E44}" type="slidenum">
              <a:rPr lang="en-US" altLang="en-US" sz="1400"/>
              <a:pPr>
                <a:spcBef>
                  <a:spcPct val="0"/>
                </a:spcBef>
                <a:buClrTx/>
                <a:buSzTx/>
                <a:buFontTx/>
                <a:buNone/>
              </a:pPr>
              <a:t>52</a:t>
            </a:fld>
            <a:endParaRPr lang="en-US" altLang="en-US" sz="1400"/>
          </a:p>
        </p:txBody>
      </p:sp>
      <p:sp>
        <p:nvSpPr>
          <p:cNvPr id="65539" name="Rectangle 2">
            <a:extLst>
              <a:ext uri="{FF2B5EF4-FFF2-40B4-BE49-F238E27FC236}">
                <a16:creationId xmlns:a16="http://schemas.microsoft.com/office/drawing/2014/main" id="{634BC525-529B-4DB0-BAAF-C272E6C8327B}"/>
              </a:ext>
            </a:extLst>
          </p:cNvPr>
          <p:cNvSpPr>
            <a:spLocks noGrp="1" noChangeArrowheads="1"/>
          </p:cNvSpPr>
          <p:nvPr>
            <p:ph type="title"/>
          </p:nvPr>
        </p:nvSpPr>
        <p:spPr>
          <a:xfrm>
            <a:off x="685800" y="76200"/>
            <a:ext cx="7772400" cy="685800"/>
          </a:xfrm>
        </p:spPr>
        <p:txBody>
          <a:bodyPr/>
          <a:lstStyle/>
          <a:p>
            <a:r>
              <a:rPr lang="en-US" altLang="en-US"/>
              <a:t>Caution, cont.</a:t>
            </a:r>
            <a:endParaRPr lang="en-US" altLang="en-US">
              <a:solidFill>
                <a:schemeClr val="tx1"/>
              </a:solidFill>
            </a:endParaRPr>
          </a:p>
        </p:txBody>
      </p:sp>
      <p:sp>
        <p:nvSpPr>
          <p:cNvPr id="65540" name="Rectangle 3">
            <a:extLst>
              <a:ext uri="{FF2B5EF4-FFF2-40B4-BE49-F238E27FC236}">
                <a16:creationId xmlns:a16="http://schemas.microsoft.com/office/drawing/2014/main" id="{0B16C6A2-20E3-4A35-9FF6-FAD500B2BCA1}"/>
              </a:ext>
            </a:extLst>
          </p:cNvPr>
          <p:cNvSpPr>
            <a:spLocks noGrp="1" noChangeArrowheads="1"/>
          </p:cNvSpPr>
          <p:nvPr>
            <p:ph type="body" idx="1"/>
          </p:nvPr>
        </p:nvSpPr>
        <p:spPr>
          <a:xfrm>
            <a:off x="152400" y="838200"/>
            <a:ext cx="8839200" cy="5867400"/>
          </a:xfrm>
        </p:spPr>
        <p:txBody>
          <a:bodyPr/>
          <a:lstStyle/>
          <a:p>
            <a:pPr marL="0" indent="0">
              <a:lnSpc>
                <a:spcPct val="90000"/>
              </a:lnSpc>
              <a:buFont typeface="Monotype Sorts" pitchFamily="2" charset="2"/>
              <a:buNone/>
            </a:pPr>
            <a:r>
              <a:rPr lang="en-US" altLang="en-US" sz="3000">
                <a:cs typeface="Times New Roman" panose="02020603050405020304" pitchFamily="18" charset="0"/>
              </a:rPr>
              <a:t>Similarly, the following loop is also wrong:</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int i=0; </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while (i &lt; 10)</a:t>
            </a:r>
            <a:r>
              <a:rPr lang="en-US" altLang="en-US" sz="2600">
                <a:solidFill>
                  <a:srgbClr val="FF3300"/>
                </a:solidFill>
                <a:latin typeface="Courier New" panose="02070309020205020404" pitchFamily="49" charset="0"/>
                <a:cs typeface="Courier New" panose="02070309020205020404" pitchFamily="49" charset="0"/>
              </a:rPr>
              <a:t>;</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  System.out.println("i is " + i);</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  i++;</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a:t>
            </a:r>
            <a:endParaRPr lang="en-US" altLang="en-US" sz="3000">
              <a:latin typeface="Courier New" panose="02070309020205020404" pitchFamily="49" charset="0"/>
              <a:cs typeface="Courier New" panose="02070309020205020404" pitchFamily="49" charset="0"/>
            </a:endParaRPr>
          </a:p>
          <a:p>
            <a:pPr marL="0" indent="0">
              <a:lnSpc>
                <a:spcPct val="90000"/>
              </a:lnSpc>
              <a:buFont typeface="Monotype Sorts" pitchFamily="2" charset="2"/>
              <a:buNone/>
            </a:pPr>
            <a:r>
              <a:rPr lang="en-US" altLang="en-US" sz="3000">
                <a:cs typeface="Times New Roman" panose="02020603050405020304" pitchFamily="18" charset="0"/>
              </a:rPr>
              <a:t>In the case of the </a:t>
            </a:r>
            <a:r>
              <a:rPr lang="en-US" altLang="en-US" sz="3000" u="sng">
                <a:cs typeface="Times New Roman" panose="02020603050405020304" pitchFamily="18" charset="0"/>
              </a:rPr>
              <a:t>do</a:t>
            </a:r>
            <a:r>
              <a:rPr lang="en-US" altLang="en-US" sz="3000">
                <a:cs typeface="Times New Roman" panose="02020603050405020304" pitchFamily="18" charset="0"/>
              </a:rPr>
              <a:t> loop, the following semicolon is needed to end the loop.</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int i=0; </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do {</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  System.out.println("i is " + i);</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  i++;</a:t>
            </a:r>
          </a:p>
          <a:p>
            <a:pPr marL="0" indent="0">
              <a:lnSpc>
                <a:spcPct val="90000"/>
              </a:lnSpc>
              <a:spcBef>
                <a:spcPct val="0"/>
              </a:spcBef>
              <a:buFont typeface="Monotype Sorts" pitchFamily="2" charset="2"/>
              <a:buNone/>
            </a:pPr>
            <a:r>
              <a:rPr lang="en-US" altLang="en-US" sz="2600">
                <a:latin typeface="Courier New" panose="02070309020205020404" pitchFamily="49" charset="0"/>
                <a:cs typeface="Courier New" panose="02070309020205020404" pitchFamily="49" charset="0"/>
              </a:rPr>
              <a:t>} while (i&lt;10)</a:t>
            </a:r>
            <a:r>
              <a:rPr lang="en-US" altLang="en-US" sz="2600">
                <a:solidFill>
                  <a:srgbClr val="FF3300"/>
                </a:solidFill>
                <a:latin typeface="Courier New" panose="02070309020205020404" pitchFamily="49" charset="0"/>
                <a:cs typeface="Courier New" panose="02070309020205020404" pitchFamily="49" charset="0"/>
              </a:rPr>
              <a:t>;</a:t>
            </a:r>
          </a:p>
        </p:txBody>
      </p:sp>
      <p:sp>
        <p:nvSpPr>
          <p:cNvPr id="65541" name="Text Box 4">
            <a:extLst>
              <a:ext uri="{FF2B5EF4-FFF2-40B4-BE49-F238E27FC236}">
                <a16:creationId xmlns:a16="http://schemas.microsoft.com/office/drawing/2014/main" id="{BA189E32-7FA7-4003-A678-DBEEC57BC65D}"/>
              </a:ext>
            </a:extLst>
          </p:cNvPr>
          <p:cNvSpPr txBox="1">
            <a:spLocks noChangeArrowheads="1"/>
          </p:cNvSpPr>
          <p:nvPr/>
        </p:nvSpPr>
        <p:spPr bwMode="auto">
          <a:xfrm>
            <a:off x="3848100" y="1524000"/>
            <a:ext cx="1714500" cy="46196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65542" name="Line 5">
            <a:extLst>
              <a:ext uri="{FF2B5EF4-FFF2-40B4-BE49-F238E27FC236}">
                <a16:creationId xmlns:a16="http://schemas.microsoft.com/office/drawing/2014/main" id="{D9306DC2-6440-4A2F-92A5-369A9B959DC0}"/>
              </a:ext>
            </a:extLst>
          </p:cNvPr>
          <p:cNvSpPr>
            <a:spLocks noChangeShapeType="1"/>
          </p:cNvSpPr>
          <p:nvPr/>
        </p:nvSpPr>
        <p:spPr bwMode="auto">
          <a:xfrm flipH="1">
            <a:off x="3200400" y="1676400"/>
            <a:ext cx="762000" cy="1524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43" name="Text Box 6">
            <a:extLst>
              <a:ext uri="{FF2B5EF4-FFF2-40B4-BE49-F238E27FC236}">
                <a16:creationId xmlns:a16="http://schemas.microsoft.com/office/drawing/2014/main" id="{182424DB-17C6-4728-95BF-C8FFB9E3FD91}"/>
              </a:ext>
            </a:extLst>
          </p:cNvPr>
          <p:cNvSpPr txBox="1">
            <a:spLocks noChangeArrowheads="1"/>
          </p:cNvSpPr>
          <p:nvPr/>
        </p:nvSpPr>
        <p:spPr bwMode="auto">
          <a:xfrm>
            <a:off x="4038600" y="5600700"/>
            <a:ext cx="1295400" cy="457200"/>
          </a:xfrm>
          <a:prstGeom prst="rect">
            <a:avLst/>
          </a:prstGeom>
          <a:solidFill>
            <a:srgbClr val="FFC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Correct</a:t>
            </a:r>
          </a:p>
        </p:txBody>
      </p:sp>
      <p:sp>
        <p:nvSpPr>
          <p:cNvPr id="65544" name="Line 7">
            <a:extLst>
              <a:ext uri="{FF2B5EF4-FFF2-40B4-BE49-F238E27FC236}">
                <a16:creationId xmlns:a16="http://schemas.microsoft.com/office/drawing/2014/main" id="{39DFDA7E-E5B8-4B19-A959-358D841A9466}"/>
              </a:ext>
            </a:extLst>
          </p:cNvPr>
          <p:cNvSpPr>
            <a:spLocks noChangeShapeType="1"/>
          </p:cNvSpPr>
          <p:nvPr/>
        </p:nvSpPr>
        <p:spPr bwMode="auto">
          <a:xfrm flipH="1">
            <a:off x="3200400" y="5791200"/>
            <a:ext cx="914400" cy="1524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a:extLst>
              <a:ext uri="{FF2B5EF4-FFF2-40B4-BE49-F238E27FC236}">
                <a16:creationId xmlns:a16="http://schemas.microsoft.com/office/drawing/2014/main" id="{A1BFE34C-D87E-40B8-A078-7A341EA7056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5968E7-C3EA-4F49-B11C-179B047CBBCF}" type="slidenum">
              <a:rPr lang="en-US" altLang="en-US" sz="1400"/>
              <a:pPr>
                <a:spcBef>
                  <a:spcPct val="0"/>
                </a:spcBef>
                <a:buClrTx/>
                <a:buSzTx/>
                <a:buFontTx/>
                <a:buNone/>
              </a:pPr>
              <a:t>53</a:t>
            </a:fld>
            <a:endParaRPr lang="en-US" altLang="en-US" sz="1400"/>
          </a:p>
        </p:txBody>
      </p:sp>
      <p:sp>
        <p:nvSpPr>
          <p:cNvPr id="66563" name="TextBox 3">
            <a:extLst>
              <a:ext uri="{FF2B5EF4-FFF2-40B4-BE49-F238E27FC236}">
                <a16:creationId xmlns:a16="http://schemas.microsoft.com/office/drawing/2014/main" id="{A533AC3B-9152-4208-A19D-537A709064CE}"/>
              </a:ext>
            </a:extLst>
          </p:cNvPr>
          <p:cNvSpPr txBox="1">
            <a:spLocks noChangeArrowheads="1"/>
          </p:cNvSpPr>
          <p:nvPr/>
        </p:nvSpPr>
        <p:spPr bwMode="auto">
          <a:xfrm>
            <a:off x="304800" y="671513"/>
            <a:ext cx="84963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The only thing that can make it faster would be to have less nesting of loops, and looping over less values.</a:t>
            </a:r>
          </a:p>
          <a:p>
            <a:pPr>
              <a:spcBef>
                <a:spcPct val="0"/>
              </a:spcBef>
              <a:buClrTx/>
              <a:buSzTx/>
              <a:buFontTx/>
              <a:buNone/>
            </a:pPr>
            <a:r>
              <a:rPr lang="en-US" altLang="en-US" sz="2400"/>
              <a:t>The only difference between a for loop and a while loop </a:t>
            </a:r>
            <a:r>
              <a:rPr lang="en-US" altLang="en-US" sz="2400" b="1"/>
              <a:t>is the syntax </a:t>
            </a:r>
            <a:r>
              <a:rPr lang="en-US" altLang="en-US" sz="2400"/>
              <a:t>for defining them. There is no performance difference at all.</a:t>
            </a:r>
          </a:p>
          <a:p>
            <a:pPr>
              <a:spcBef>
                <a:spcPct val="0"/>
              </a:spcBef>
              <a:buClrTx/>
              <a:buSzTx/>
              <a:buFontTx/>
              <a:buNone/>
            </a:pPr>
            <a:r>
              <a:rPr lang="en-US" altLang="en-US" sz="2400" b="1">
                <a:latin typeface="Courier New" panose="02070309020205020404" pitchFamily="49" charset="0"/>
                <a:cs typeface="Courier New" panose="02070309020205020404" pitchFamily="49" charset="0"/>
              </a:rPr>
              <a:t>   int i = 0; </a:t>
            </a:r>
            <a:br>
              <a:rPr lang="en-US" altLang="en-US" sz="2400">
                <a:solidFill>
                  <a:srgbClr val="00B050"/>
                </a:solidFill>
                <a:latin typeface="Courier New" panose="02070309020205020404" pitchFamily="49" charset="0"/>
                <a:cs typeface="Courier New" panose="02070309020205020404" pitchFamily="49" charset="0"/>
              </a:rPr>
            </a:br>
            <a:r>
              <a:rPr lang="en-US" altLang="en-US" sz="2400">
                <a:solidFill>
                  <a:srgbClr val="00B050"/>
                </a:solidFill>
                <a:latin typeface="Courier New" panose="02070309020205020404" pitchFamily="49" charset="0"/>
                <a:cs typeface="Courier New" panose="02070309020205020404" pitchFamily="49" charset="0"/>
              </a:rPr>
              <a:t>   </a:t>
            </a:r>
            <a:r>
              <a:rPr lang="en-US" altLang="en-US" sz="2400" b="1">
                <a:latin typeface="Courier New" panose="02070309020205020404" pitchFamily="49" charset="0"/>
                <a:cs typeface="Courier New" panose="02070309020205020404" pitchFamily="49" charset="0"/>
              </a:rPr>
              <a:t>while</a:t>
            </a:r>
            <a:r>
              <a:rPr lang="en-US" altLang="en-US" sz="2400">
                <a:latin typeface="Courier New" panose="02070309020205020404" pitchFamily="49" charset="0"/>
                <a:cs typeface="Courier New" panose="02070309020205020404" pitchFamily="49" charset="0"/>
              </a:rPr>
              <a:t> (i &lt; 20){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a:t>
            </a:r>
            <a:r>
              <a:rPr lang="en-US" altLang="en-US" sz="2400">
                <a:solidFill>
                  <a:srgbClr val="FFC000"/>
                </a:solidFill>
                <a:latin typeface="Courier New" panose="02070309020205020404" pitchFamily="49" charset="0"/>
                <a:cs typeface="Courier New" panose="02070309020205020404" pitchFamily="49" charset="0"/>
              </a:rPr>
              <a:t>// do stuff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i++;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 </a:t>
            </a:r>
          </a:p>
          <a:p>
            <a:pPr>
              <a:spcBef>
                <a:spcPct val="0"/>
              </a:spcBef>
              <a:buClrTx/>
              <a:buSzTx/>
              <a:buFontTx/>
              <a:buNone/>
            </a:pPr>
            <a:r>
              <a:rPr lang="en-US" altLang="en-US" sz="2400" b="1" u="sng">
                <a:latin typeface="Courier New" panose="02070309020205020404" pitchFamily="49" charset="0"/>
                <a:cs typeface="Courier New" panose="02070309020205020404" pitchFamily="49" charset="0"/>
              </a:rPr>
              <a:t>Is the same as:</a:t>
            </a:r>
          </a:p>
          <a:p>
            <a:pPr>
              <a:spcBef>
                <a:spcPct val="0"/>
              </a:spcBef>
              <a:buClrTx/>
              <a:buSzTx/>
              <a:buFontTx/>
              <a:buNone/>
            </a:pPr>
            <a:r>
              <a:rPr lang="en-US" altLang="en-US" sz="2400" b="1">
                <a:latin typeface="Courier New" panose="02070309020205020404" pitchFamily="49" charset="0"/>
                <a:cs typeface="Courier New" panose="02070309020205020404" pitchFamily="49" charset="0"/>
              </a:rPr>
              <a:t>    for</a:t>
            </a:r>
            <a:r>
              <a:rPr lang="en-US" altLang="en-US" sz="2400">
                <a:latin typeface="Courier New" panose="02070309020205020404" pitchFamily="49" charset="0"/>
                <a:cs typeface="Courier New" panose="02070309020205020404" pitchFamily="49" charset="0"/>
              </a:rPr>
              <a:t> (</a:t>
            </a:r>
            <a:r>
              <a:rPr lang="en-US" altLang="en-US" sz="2400" b="1">
                <a:latin typeface="Courier New" panose="02070309020205020404" pitchFamily="49" charset="0"/>
                <a:cs typeface="Courier New" panose="02070309020205020404" pitchFamily="49" charset="0"/>
              </a:rPr>
              <a:t>int i = 0</a:t>
            </a:r>
            <a:r>
              <a:rPr lang="en-US" altLang="en-US" sz="2400">
                <a:latin typeface="Courier New" panose="02070309020205020404" pitchFamily="49" charset="0"/>
                <a:cs typeface="Courier New" panose="02070309020205020404" pitchFamily="49" charset="0"/>
              </a:rPr>
              <a:t>; i &lt; 20; i++){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a:t>
            </a:r>
            <a:r>
              <a:rPr lang="en-US" altLang="en-US" sz="2400">
                <a:solidFill>
                  <a:srgbClr val="FFC000"/>
                </a:solidFill>
                <a:latin typeface="Courier New" panose="02070309020205020404" pitchFamily="49" charset="0"/>
                <a:cs typeface="Courier New" panose="02070309020205020404" pitchFamily="49" charset="0"/>
              </a:rPr>
              <a:t>// do Stuff </a:t>
            </a:r>
            <a:br>
              <a:rPr lang="en-US" altLang="en-US" sz="240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 </a:t>
            </a:r>
          </a:p>
          <a:p>
            <a:pPr>
              <a:spcBef>
                <a:spcPct val="0"/>
              </a:spcBef>
              <a:buClrTx/>
              <a:buSzTx/>
              <a:buFontTx/>
              <a:buNone/>
            </a:pPr>
            <a:r>
              <a:rPr lang="en-US" altLang="en-US" sz="1800"/>
              <a:t>(</a:t>
            </a:r>
            <a:r>
              <a:rPr lang="en-US" altLang="en-US" sz="2000"/>
              <a:t>Actually the for-loop is a little better because the i will be out of scope </a:t>
            </a:r>
          </a:p>
          <a:p>
            <a:pPr>
              <a:spcBef>
                <a:spcPct val="0"/>
              </a:spcBef>
              <a:buClrTx/>
              <a:buSzTx/>
              <a:buFontTx/>
              <a:buNone/>
            </a:pPr>
            <a:r>
              <a:rPr lang="en-US" altLang="en-US" sz="2000"/>
              <a:t>after the loop while the i will stick around in the while loop case.)</a:t>
            </a:r>
          </a:p>
          <a:p>
            <a:pPr>
              <a:spcBef>
                <a:spcPct val="0"/>
              </a:spcBef>
              <a:buClrTx/>
              <a:buSzTx/>
              <a:buFontTx/>
              <a:buNone/>
            </a:pPr>
            <a:r>
              <a:rPr lang="en-US" altLang="en-US" sz="2000"/>
              <a:t>A for loop is just a syntactically prettier way of looping</a:t>
            </a:r>
          </a:p>
          <a:p>
            <a:pPr>
              <a:spcBef>
                <a:spcPct val="0"/>
              </a:spcBef>
              <a:buClrTx/>
              <a:buSzTx/>
              <a:buFontTx/>
              <a:buNone/>
            </a:pPr>
            <a:endParaRPr lang="en-US" altLang="en-US" sz="2400"/>
          </a:p>
        </p:txBody>
      </p:sp>
      <p:sp>
        <p:nvSpPr>
          <p:cNvPr id="66564" name="TextBox 4">
            <a:extLst>
              <a:ext uri="{FF2B5EF4-FFF2-40B4-BE49-F238E27FC236}">
                <a16:creationId xmlns:a16="http://schemas.microsoft.com/office/drawing/2014/main" id="{81F0350E-BF90-48CD-A7EF-0BA5F0A135FF}"/>
              </a:ext>
            </a:extLst>
          </p:cNvPr>
          <p:cNvSpPr txBox="1">
            <a:spLocks noChangeArrowheads="1"/>
          </p:cNvSpPr>
          <p:nvPr/>
        </p:nvSpPr>
        <p:spPr bwMode="auto">
          <a:xfrm>
            <a:off x="1143000" y="0"/>
            <a:ext cx="6515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t>For Loop vs. While Loop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DA9886CD-C308-42E5-84D6-024A27BFC8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B000E5-361F-47DA-AB51-65550A95FE70}" type="slidenum">
              <a:rPr lang="en-US" altLang="en-US" sz="1400"/>
              <a:pPr>
                <a:spcBef>
                  <a:spcPct val="0"/>
                </a:spcBef>
                <a:buClrTx/>
                <a:buSzTx/>
                <a:buFontTx/>
                <a:buNone/>
              </a:pPr>
              <a:t>54</a:t>
            </a:fld>
            <a:endParaRPr lang="en-US" altLang="en-US" sz="1400"/>
          </a:p>
        </p:txBody>
      </p:sp>
      <p:sp>
        <p:nvSpPr>
          <p:cNvPr id="67587" name="Rectangle 2">
            <a:extLst>
              <a:ext uri="{FF2B5EF4-FFF2-40B4-BE49-F238E27FC236}">
                <a16:creationId xmlns:a16="http://schemas.microsoft.com/office/drawing/2014/main" id="{6FBBF8E8-820D-429C-8570-AB14F2040B57}"/>
              </a:ext>
            </a:extLst>
          </p:cNvPr>
          <p:cNvSpPr>
            <a:spLocks noGrp="1" noChangeArrowheads="1"/>
          </p:cNvSpPr>
          <p:nvPr>
            <p:ph type="title"/>
          </p:nvPr>
        </p:nvSpPr>
        <p:spPr>
          <a:xfrm>
            <a:off x="685800" y="152400"/>
            <a:ext cx="7772400" cy="609600"/>
          </a:xfrm>
        </p:spPr>
        <p:txBody>
          <a:bodyPr/>
          <a:lstStyle/>
          <a:p>
            <a:r>
              <a:rPr lang="en-US" altLang="en-US"/>
              <a:t>Which Loop to Use?</a:t>
            </a:r>
          </a:p>
        </p:txBody>
      </p:sp>
      <p:sp>
        <p:nvSpPr>
          <p:cNvPr id="67588" name="Text Box 3">
            <a:extLst>
              <a:ext uri="{FF2B5EF4-FFF2-40B4-BE49-F238E27FC236}">
                <a16:creationId xmlns:a16="http://schemas.microsoft.com/office/drawing/2014/main" id="{BE37FDCB-EE4B-4B1C-B9CB-2BE95392024D}"/>
              </a:ext>
            </a:extLst>
          </p:cNvPr>
          <p:cNvSpPr txBox="1">
            <a:spLocks noChangeArrowheads="1"/>
          </p:cNvSpPr>
          <p:nvPr/>
        </p:nvSpPr>
        <p:spPr bwMode="auto">
          <a:xfrm>
            <a:off x="304800" y="9144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The three forms of loop statements, </a:t>
            </a:r>
            <a:r>
              <a:rPr lang="en-US" altLang="en-US" sz="2400" u="sng">
                <a:solidFill>
                  <a:srgbClr val="FF3300"/>
                </a:solidFill>
                <a:cs typeface="Times New Roman" panose="02020603050405020304" pitchFamily="18" charset="0"/>
              </a:rPr>
              <a:t>while</a:t>
            </a:r>
            <a:r>
              <a:rPr lang="en-US" altLang="en-US" sz="2400">
                <a:solidFill>
                  <a:srgbClr val="FF3300"/>
                </a:solidFill>
                <a:cs typeface="Times New Roman" panose="02020603050405020304" pitchFamily="18" charset="0"/>
              </a:rPr>
              <a:t>,</a:t>
            </a:r>
            <a:r>
              <a:rPr lang="en-US" altLang="en-US" sz="2400">
                <a:cs typeface="Times New Roman" panose="02020603050405020304" pitchFamily="18" charset="0"/>
              </a:rPr>
              <a:t> </a:t>
            </a:r>
            <a:r>
              <a:rPr lang="en-US" altLang="en-US" sz="2400" u="sng">
                <a:solidFill>
                  <a:srgbClr val="FF3300"/>
                </a:solidFill>
                <a:cs typeface="Times New Roman" panose="02020603050405020304" pitchFamily="18" charset="0"/>
              </a:rPr>
              <a:t>do-while</a:t>
            </a:r>
            <a:r>
              <a:rPr lang="en-US" altLang="en-US" sz="2400">
                <a:cs typeface="Times New Roman" panose="02020603050405020304" pitchFamily="18" charset="0"/>
              </a:rPr>
              <a:t>, and </a:t>
            </a:r>
            <a:r>
              <a:rPr lang="en-US" altLang="en-US" sz="2400" u="sng">
                <a:solidFill>
                  <a:srgbClr val="FF3300"/>
                </a:solidFill>
                <a:cs typeface="Times New Roman" panose="02020603050405020304" pitchFamily="18" charset="0"/>
              </a:rPr>
              <a:t>for</a:t>
            </a:r>
            <a:r>
              <a:rPr lang="en-US" altLang="en-US" sz="2400">
                <a:solidFill>
                  <a:srgbClr val="FF3300"/>
                </a:solidFill>
                <a:cs typeface="Times New Roman" panose="02020603050405020304" pitchFamily="18" charset="0"/>
              </a:rPr>
              <a:t>,</a:t>
            </a:r>
            <a:r>
              <a:rPr lang="en-US" altLang="en-US" sz="2400">
                <a:cs typeface="Times New Roman" panose="02020603050405020304" pitchFamily="18" charset="0"/>
              </a:rPr>
              <a:t> are expressively equivalent; that is, you can write a loop in any of these three forms.</a:t>
            </a:r>
            <a:r>
              <a:rPr lang="en-US" altLang="en-US" sz="2400"/>
              <a:t> </a:t>
            </a:r>
            <a:r>
              <a:rPr lang="en-US" altLang="en-US" sz="2400">
                <a:cs typeface="Courier New" panose="02070309020205020404" pitchFamily="49" charset="0"/>
              </a:rPr>
              <a:t>For example, a </a:t>
            </a:r>
            <a:r>
              <a:rPr lang="en-US" altLang="en-US" sz="2400" u="sng">
                <a:cs typeface="Courier New" panose="02070309020205020404" pitchFamily="49" charset="0"/>
              </a:rPr>
              <a:t>while</a:t>
            </a:r>
            <a:r>
              <a:rPr lang="en-US" altLang="en-US" sz="2400">
                <a:cs typeface="Courier New" panose="02070309020205020404" pitchFamily="49" charset="0"/>
              </a:rPr>
              <a:t> loop in (a) in the following figure can always be converted into the following </a:t>
            </a:r>
            <a:r>
              <a:rPr lang="en-US" altLang="en-US" sz="2400" u="sng">
                <a:cs typeface="Courier New" panose="02070309020205020404" pitchFamily="49" charset="0"/>
              </a:rPr>
              <a:t>for</a:t>
            </a:r>
            <a:r>
              <a:rPr lang="en-US" altLang="en-US" sz="2400">
                <a:cs typeface="Courier New" panose="02070309020205020404" pitchFamily="49" charset="0"/>
              </a:rPr>
              <a:t> loop in (b):</a:t>
            </a:r>
            <a:endParaRPr lang="en-US" altLang="en-US" sz="2400"/>
          </a:p>
        </p:txBody>
      </p:sp>
      <p:sp>
        <p:nvSpPr>
          <p:cNvPr id="67589" name="Rectangle 10">
            <a:extLst>
              <a:ext uri="{FF2B5EF4-FFF2-40B4-BE49-F238E27FC236}">
                <a16:creationId xmlns:a16="http://schemas.microsoft.com/office/drawing/2014/main" id="{8C5BFB18-DD34-4C89-B402-461ED947FDE6}"/>
              </a:ext>
            </a:extLst>
          </p:cNvPr>
          <p:cNvSpPr>
            <a:spLocks noChangeArrowheads="1"/>
          </p:cNvSpPr>
          <p:nvPr/>
        </p:nvSpPr>
        <p:spPr bwMode="auto">
          <a:xfrm>
            <a:off x="1976438" y="3133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90" name="Text Box 11">
            <a:extLst>
              <a:ext uri="{FF2B5EF4-FFF2-40B4-BE49-F238E27FC236}">
                <a16:creationId xmlns:a16="http://schemas.microsoft.com/office/drawing/2014/main" id="{5DB469BF-8A32-4C34-A0CC-1BFB96C18602}"/>
              </a:ext>
            </a:extLst>
          </p:cNvPr>
          <p:cNvSpPr txBox="1">
            <a:spLocks noChangeArrowheads="1"/>
          </p:cNvSpPr>
          <p:nvPr/>
        </p:nvSpPr>
        <p:spPr bwMode="auto">
          <a:xfrm>
            <a:off x="304800" y="3962400"/>
            <a:ext cx="8610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67591" name="Rectangle 13">
            <a:extLst>
              <a:ext uri="{FF2B5EF4-FFF2-40B4-BE49-F238E27FC236}">
                <a16:creationId xmlns:a16="http://schemas.microsoft.com/office/drawing/2014/main" id="{FF381BE3-D0F0-420E-8586-7057D07353B8}"/>
              </a:ext>
            </a:extLst>
          </p:cNvPr>
          <p:cNvSpPr>
            <a:spLocks noChangeArrowheads="1"/>
          </p:cNvSpPr>
          <p:nvPr/>
        </p:nvSpPr>
        <p:spPr bwMode="auto">
          <a:xfrm>
            <a:off x="2024063"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2" name="Object 12">
            <a:extLst>
              <a:ext uri="{FF2B5EF4-FFF2-40B4-BE49-F238E27FC236}">
                <a16:creationId xmlns:a16="http://schemas.microsoft.com/office/drawing/2014/main" id="{7FFF5DFA-C2E9-4AC8-A077-E565E90C5022}"/>
              </a:ext>
            </a:extLst>
          </p:cNvPr>
          <p:cNvGraphicFramePr>
            <a:graphicFrameLocks noChangeAspect="1"/>
          </p:cNvGraphicFramePr>
          <p:nvPr/>
        </p:nvGraphicFramePr>
        <p:xfrm>
          <a:off x="230188" y="5029200"/>
          <a:ext cx="8759825" cy="1441450"/>
        </p:xfrm>
        <a:graphic>
          <a:graphicData uri="http://schemas.openxmlformats.org/presentationml/2006/ole">
            <mc:AlternateContent xmlns:mc="http://schemas.openxmlformats.org/markup-compatibility/2006">
              <mc:Choice xmlns:v="urn:schemas-microsoft-com:vml" Requires="v">
                <p:oleObj name="Picture" r:id="rId2" imgW="5277612" imgH="870204" progId="Word.Picture.8">
                  <p:embed/>
                </p:oleObj>
              </mc:Choice>
              <mc:Fallback>
                <p:oleObj name="Picture" r:id="rId2" imgW="5277612" imgH="870204" progId="Word.Picture.8">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8" y="5029200"/>
                        <a:ext cx="8759825" cy="1441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3" name="Rectangle 15">
            <a:extLst>
              <a:ext uri="{FF2B5EF4-FFF2-40B4-BE49-F238E27FC236}">
                <a16:creationId xmlns:a16="http://schemas.microsoft.com/office/drawing/2014/main" id="{F5A9500F-5819-45CC-B193-CE3CC2C2C7FA}"/>
              </a:ext>
            </a:extLst>
          </p:cNvPr>
          <p:cNvSpPr>
            <a:spLocks noChangeArrowheads="1"/>
          </p:cNvSpPr>
          <p:nvPr/>
        </p:nvSpPr>
        <p:spPr bwMode="auto">
          <a:xfrm>
            <a:off x="1976438" y="3133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4" name="Object 14">
            <a:extLst>
              <a:ext uri="{FF2B5EF4-FFF2-40B4-BE49-F238E27FC236}">
                <a16:creationId xmlns:a16="http://schemas.microsoft.com/office/drawing/2014/main" id="{50E3121F-F6DC-4F9B-8D58-AFD393B54497}"/>
              </a:ext>
            </a:extLst>
          </p:cNvPr>
          <p:cNvGraphicFramePr>
            <a:graphicFrameLocks noChangeAspect="1"/>
          </p:cNvGraphicFramePr>
          <p:nvPr/>
        </p:nvGraphicFramePr>
        <p:xfrm>
          <a:off x="152400" y="2590800"/>
          <a:ext cx="8839200" cy="1022350"/>
        </p:xfrm>
        <a:graphic>
          <a:graphicData uri="http://schemas.openxmlformats.org/presentationml/2006/ole">
            <mc:AlternateContent xmlns:mc="http://schemas.openxmlformats.org/markup-compatibility/2006">
              <mc:Choice xmlns:v="urn:schemas-microsoft-com:vml" Requires="v">
                <p:oleObj name="Picture" r:id="rId4" imgW="5375148" imgH="612648" progId="Word.Picture.8">
                  <p:embed/>
                </p:oleObj>
              </mc:Choice>
              <mc:Fallback>
                <p:oleObj name="Picture" r:id="rId4" imgW="5375148" imgH="612648" progId="Word.Picture.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90800"/>
                        <a:ext cx="8839200" cy="1022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BDBC97BA-5BB4-4FBA-979C-C928885FD02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D2527E-E9C8-4D7D-8213-C80DA322BA71}" type="slidenum">
              <a:rPr lang="en-US" altLang="en-US" sz="1400"/>
              <a:pPr>
                <a:spcBef>
                  <a:spcPct val="0"/>
                </a:spcBef>
                <a:buClrTx/>
                <a:buSzTx/>
                <a:buFontTx/>
                <a:buNone/>
              </a:pPr>
              <a:t>55</a:t>
            </a:fld>
            <a:endParaRPr lang="en-US" altLang="en-US" sz="1400"/>
          </a:p>
        </p:txBody>
      </p:sp>
      <p:sp>
        <p:nvSpPr>
          <p:cNvPr id="68611" name="Rectangle 2">
            <a:extLst>
              <a:ext uri="{FF2B5EF4-FFF2-40B4-BE49-F238E27FC236}">
                <a16:creationId xmlns:a16="http://schemas.microsoft.com/office/drawing/2014/main" id="{4B798865-6244-4F82-AFAA-367BC5B3E98A}"/>
              </a:ext>
            </a:extLst>
          </p:cNvPr>
          <p:cNvSpPr>
            <a:spLocks noGrp="1" noChangeArrowheads="1"/>
          </p:cNvSpPr>
          <p:nvPr>
            <p:ph type="title"/>
          </p:nvPr>
        </p:nvSpPr>
        <p:spPr>
          <a:xfrm>
            <a:off x="685800" y="0"/>
            <a:ext cx="7772400" cy="1219200"/>
          </a:xfrm>
        </p:spPr>
        <p:txBody>
          <a:bodyPr/>
          <a:lstStyle/>
          <a:p>
            <a:r>
              <a:rPr lang="en-US" altLang="en-US"/>
              <a:t>Recommendations</a:t>
            </a:r>
          </a:p>
        </p:txBody>
      </p:sp>
      <p:sp>
        <p:nvSpPr>
          <p:cNvPr id="68612" name="Text Box 3">
            <a:extLst>
              <a:ext uri="{FF2B5EF4-FFF2-40B4-BE49-F238E27FC236}">
                <a16:creationId xmlns:a16="http://schemas.microsoft.com/office/drawing/2014/main" id="{8C6FDAE9-F13B-4431-A72C-DA28F53D16D0}"/>
              </a:ext>
            </a:extLst>
          </p:cNvPr>
          <p:cNvSpPr txBox="1">
            <a:spLocks noChangeArrowheads="1"/>
          </p:cNvSpPr>
          <p:nvPr/>
        </p:nvSpPr>
        <p:spPr bwMode="auto">
          <a:xfrm>
            <a:off x="342900" y="952500"/>
            <a:ext cx="84582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Use the one that is most intuitive and comfortable for you. </a:t>
            </a:r>
          </a:p>
          <a:p>
            <a:pPr>
              <a:spcBef>
                <a:spcPct val="50000"/>
              </a:spcBef>
              <a:buClrTx/>
              <a:buSzTx/>
              <a:buFont typeface="Courier New" panose="02070309020205020404" pitchFamily="49" charset="0"/>
              <a:buChar char="o"/>
            </a:pPr>
            <a:r>
              <a:rPr lang="en-US" altLang="en-US" sz="2800">
                <a:cs typeface="Times New Roman" panose="02020603050405020304" pitchFamily="18" charset="0"/>
              </a:rPr>
              <a:t> In general, a </a:t>
            </a:r>
            <a:r>
              <a:rPr lang="en-US" altLang="en-US" sz="2800" i="1">
                <a:solidFill>
                  <a:srgbClr val="FFC000"/>
                </a:solidFill>
                <a:cs typeface="Times New Roman" panose="02020603050405020304" pitchFamily="18" charset="0"/>
              </a:rPr>
              <a:t>for loop </a:t>
            </a:r>
            <a:r>
              <a:rPr lang="en-US" altLang="en-US" sz="2800">
                <a:cs typeface="Times New Roman" panose="02020603050405020304" pitchFamily="18" charset="0"/>
              </a:rPr>
              <a:t>may be </a:t>
            </a:r>
            <a:r>
              <a:rPr lang="en-US" altLang="en-US" sz="2800" b="1" u="sng">
                <a:cs typeface="Times New Roman" panose="02020603050405020304" pitchFamily="18" charset="0"/>
              </a:rPr>
              <a:t>used if the number of </a:t>
            </a:r>
            <a:r>
              <a:rPr lang="en-US" altLang="en-US" sz="2800" b="1" i="1" u="sng">
                <a:solidFill>
                  <a:srgbClr val="FFC000"/>
                </a:solidFill>
                <a:cs typeface="Times New Roman" panose="02020603050405020304" pitchFamily="18" charset="0"/>
              </a:rPr>
              <a:t>repetitions</a:t>
            </a:r>
            <a:r>
              <a:rPr lang="en-US" altLang="en-US" sz="2800" b="1" u="sng">
                <a:cs typeface="Times New Roman" panose="02020603050405020304" pitchFamily="18" charset="0"/>
              </a:rPr>
              <a:t> is known</a:t>
            </a:r>
            <a:r>
              <a:rPr lang="en-US" altLang="en-US" sz="2800">
                <a:cs typeface="Times New Roman" panose="02020603050405020304" pitchFamily="18" charset="0"/>
              </a:rPr>
              <a:t>, as, for example, when you need to print a message 100 times. </a:t>
            </a:r>
          </a:p>
          <a:p>
            <a:pPr>
              <a:spcBef>
                <a:spcPct val="50000"/>
              </a:spcBef>
              <a:buClrTx/>
              <a:buSzTx/>
              <a:buFont typeface="Courier New" panose="02070309020205020404" pitchFamily="49" charset="0"/>
              <a:buChar char="o"/>
            </a:pPr>
            <a:r>
              <a:rPr lang="en-US" altLang="en-US" sz="2800">
                <a:cs typeface="Times New Roman" panose="02020603050405020304" pitchFamily="18" charset="0"/>
              </a:rPr>
              <a:t> A </a:t>
            </a:r>
            <a:r>
              <a:rPr lang="en-US" altLang="en-US" sz="2800" i="1">
                <a:solidFill>
                  <a:srgbClr val="FFC000"/>
                </a:solidFill>
                <a:cs typeface="Times New Roman" panose="02020603050405020304" pitchFamily="18" charset="0"/>
              </a:rPr>
              <a:t>while loop </a:t>
            </a:r>
            <a:r>
              <a:rPr lang="en-US" altLang="en-US" sz="2800">
                <a:cs typeface="Times New Roman" panose="02020603050405020304" pitchFamily="18" charset="0"/>
              </a:rPr>
              <a:t>may be used if the </a:t>
            </a:r>
            <a:r>
              <a:rPr lang="en-US" altLang="en-US" sz="2800" b="1" u="sng">
                <a:cs typeface="Times New Roman" panose="02020603050405020304" pitchFamily="18" charset="0"/>
              </a:rPr>
              <a:t>number of repetitions is not known</a:t>
            </a:r>
            <a:r>
              <a:rPr lang="en-US" altLang="en-US" sz="2800">
                <a:cs typeface="Times New Roman" panose="02020603050405020304" pitchFamily="18" charset="0"/>
              </a:rPr>
              <a:t>, as in the case of reading the numbers until the </a:t>
            </a:r>
            <a:r>
              <a:rPr lang="en-US" altLang="en-US" sz="2800" i="1">
                <a:solidFill>
                  <a:srgbClr val="FFC000"/>
                </a:solidFill>
                <a:cs typeface="Times New Roman" panose="02020603050405020304" pitchFamily="18" charset="0"/>
              </a:rPr>
              <a:t>input is 0 </a:t>
            </a:r>
            <a:r>
              <a:rPr lang="en-US" altLang="en-US" sz="2800">
                <a:cs typeface="Times New Roman" panose="02020603050405020304" pitchFamily="18" charset="0"/>
              </a:rPr>
              <a:t>(</a:t>
            </a:r>
            <a:r>
              <a:rPr lang="en-US" altLang="en-US" sz="2800" u="sng">
                <a:solidFill>
                  <a:srgbClr val="FFC000"/>
                </a:solidFill>
                <a:cs typeface="Times New Roman" panose="02020603050405020304" pitchFamily="18" charset="0"/>
              </a:rPr>
              <a:t>use counter</a:t>
            </a:r>
            <a:r>
              <a:rPr lang="en-US" altLang="en-US" sz="2800">
                <a:cs typeface="Times New Roman" panose="02020603050405020304" pitchFamily="18" charset="0"/>
              </a:rPr>
              <a:t>). </a:t>
            </a:r>
          </a:p>
          <a:p>
            <a:pPr>
              <a:spcBef>
                <a:spcPct val="50000"/>
              </a:spcBef>
              <a:buClrTx/>
              <a:buSzTx/>
              <a:buFont typeface="Courier New" panose="02070309020205020404" pitchFamily="49" charset="0"/>
              <a:buChar char="o"/>
            </a:pPr>
            <a:r>
              <a:rPr lang="en-US" altLang="en-US" sz="2800">
                <a:cs typeface="Times New Roman" panose="02020603050405020304" pitchFamily="18" charset="0"/>
              </a:rPr>
              <a:t> A </a:t>
            </a:r>
            <a:r>
              <a:rPr lang="en-US" altLang="en-US" sz="2800" i="1">
                <a:solidFill>
                  <a:srgbClr val="FFC000"/>
                </a:solidFill>
                <a:cs typeface="Times New Roman" panose="02020603050405020304" pitchFamily="18" charset="0"/>
              </a:rPr>
              <a:t>do-while loop </a:t>
            </a:r>
            <a:r>
              <a:rPr lang="en-US" altLang="en-US" sz="2800">
                <a:cs typeface="Times New Roman" panose="02020603050405020304" pitchFamily="18" charset="0"/>
              </a:rPr>
              <a:t>can be used to </a:t>
            </a:r>
            <a:r>
              <a:rPr lang="en-US" altLang="en-US" sz="2800" u="sng">
                <a:cs typeface="Times New Roman" panose="02020603050405020304" pitchFamily="18" charset="0"/>
              </a:rPr>
              <a:t>replace a while loop if the loop body has to be executed before testing the </a:t>
            </a:r>
            <a:r>
              <a:rPr lang="en-US" altLang="en-US" sz="2800" u="sng">
                <a:solidFill>
                  <a:srgbClr val="FFC000"/>
                </a:solidFill>
                <a:cs typeface="Times New Roman" panose="02020603050405020304" pitchFamily="18" charset="0"/>
              </a:rPr>
              <a:t>continuation condition</a:t>
            </a:r>
            <a:r>
              <a:rPr lang="en-US" altLang="en-US" sz="2800">
                <a:cs typeface="Times New Roman" panose="02020603050405020304"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11DCA04C-4C79-4BD4-89BD-64B2CC9832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2869F2-1CC9-4D1C-953F-A55199DBD1FA}" type="slidenum">
              <a:rPr lang="en-US" altLang="en-US" sz="1400"/>
              <a:pPr>
                <a:spcBef>
                  <a:spcPct val="0"/>
                </a:spcBef>
                <a:buClrTx/>
                <a:buSzTx/>
                <a:buFontTx/>
                <a:buNone/>
              </a:pPr>
              <a:t>56</a:t>
            </a:fld>
            <a:endParaRPr lang="en-US" altLang="en-US" sz="1400"/>
          </a:p>
        </p:txBody>
      </p:sp>
      <p:sp>
        <p:nvSpPr>
          <p:cNvPr id="69635" name="Rectangle 2">
            <a:extLst>
              <a:ext uri="{FF2B5EF4-FFF2-40B4-BE49-F238E27FC236}">
                <a16:creationId xmlns:a16="http://schemas.microsoft.com/office/drawing/2014/main" id="{A170CFFF-4F42-4BDD-A95E-0AFDF9328CC5}"/>
              </a:ext>
            </a:extLst>
          </p:cNvPr>
          <p:cNvSpPr>
            <a:spLocks noGrp="1" noChangeArrowheads="1"/>
          </p:cNvSpPr>
          <p:nvPr>
            <p:ph type="title"/>
          </p:nvPr>
        </p:nvSpPr>
        <p:spPr>
          <a:xfrm>
            <a:off x="1150938" y="312738"/>
            <a:ext cx="7002462" cy="754062"/>
          </a:xfrm>
        </p:spPr>
        <p:txBody>
          <a:bodyPr/>
          <a:lstStyle/>
          <a:p>
            <a:pPr eaLnBrk="1" hangingPunct="1"/>
            <a:r>
              <a:rPr lang="en-US" altLang="en-US"/>
              <a:t>Loop Comparison</a:t>
            </a:r>
          </a:p>
        </p:txBody>
      </p:sp>
      <p:sp>
        <p:nvSpPr>
          <p:cNvPr id="69636" name="Rectangle 3">
            <a:extLst>
              <a:ext uri="{FF2B5EF4-FFF2-40B4-BE49-F238E27FC236}">
                <a16:creationId xmlns:a16="http://schemas.microsoft.com/office/drawing/2014/main" id="{5AD5C8E6-0D3A-428C-8FF9-0599D722B65C}"/>
              </a:ext>
            </a:extLst>
          </p:cNvPr>
          <p:cNvSpPr>
            <a:spLocks noGrp="1" noChangeArrowheads="1"/>
          </p:cNvSpPr>
          <p:nvPr>
            <p:ph type="body" idx="1"/>
          </p:nvPr>
        </p:nvSpPr>
        <p:spPr>
          <a:xfrm>
            <a:off x="266700" y="838200"/>
            <a:ext cx="2400300" cy="5181600"/>
          </a:xfrm>
        </p:spPr>
        <p:txBody>
          <a:bodyPr/>
          <a:lstStyle/>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latin typeface="Courier New" panose="02070309020205020404" pitchFamily="49" charset="0"/>
              </a:rPr>
              <a:t>for</a:t>
            </a:r>
            <a:r>
              <a:rPr lang="en-US" altLang="en-US"/>
              <a:t> loop:</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latin typeface="Courier New" panose="02070309020205020404" pitchFamily="49" charset="0"/>
              </a:rPr>
              <a:t>do</a:t>
            </a:r>
            <a:r>
              <a:rPr lang="en-US" altLang="en-US"/>
              <a:t> loop:</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spcBef>
                <a:spcPct val="0"/>
              </a:spcBef>
              <a:buFont typeface="Wingdings" panose="05000000000000000000" pitchFamily="2" charset="2"/>
              <a:buNone/>
            </a:pPr>
            <a:r>
              <a:rPr lang="en-US" altLang="en-US">
                <a:latin typeface="Courier New" panose="02070309020205020404" pitchFamily="49" charset="0"/>
              </a:rPr>
              <a:t>while</a:t>
            </a:r>
            <a:r>
              <a:rPr lang="en-US" altLang="en-US"/>
              <a:t> loop:</a:t>
            </a:r>
          </a:p>
        </p:txBody>
      </p:sp>
      <p:sp>
        <p:nvSpPr>
          <p:cNvPr id="69637" name="Rectangle 5">
            <a:extLst>
              <a:ext uri="{FF2B5EF4-FFF2-40B4-BE49-F238E27FC236}">
                <a16:creationId xmlns:a16="http://schemas.microsoft.com/office/drawing/2014/main" id="{A34FD96B-BC1B-4958-BA99-53051FEA3734}"/>
              </a:ext>
            </a:extLst>
          </p:cNvPr>
          <p:cNvSpPr>
            <a:spLocks noChangeArrowheads="1"/>
          </p:cNvSpPr>
          <p:nvPr/>
        </p:nvSpPr>
        <p:spPr bwMode="auto">
          <a:xfrm>
            <a:off x="2743200" y="1371600"/>
            <a:ext cx="2133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Clr>
                <a:schemeClr val="folHlink"/>
              </a:buClr>
              <a:buSzPct val="60000"/>
              <a:buFont typeface="Wingdings" panose="05000000000000000000" pitchFamily="2" charset="2"/>
              <a:buNone/>
            </a:pPr>
            <a:r>
              <a:rPr lang="en-US" altLang="en-US" sz="2400" u="sng"/>
              <a:t>When to use</a:t>
            </a:r>
          </a:p>
          <a:p>
            <a:pPr>
              <a:spcBef>
                <a:spcPct val="75000"/>
              </a:spcBef>
              <a:buClr>
                <a:schemeClr val="folHlink"/>
              </a:buClr>
              <a:buSzPct val="60000"/>
              <a:buFont typeface="Wingdings" panose="05000000000000000000" pitchFamily="2" charset="2"/>
              <a:buNone/>
            </a:pPr>
            <a:r>
              <a:rPr lang="en-US" altLang="en-US" sz="1600"/>
              <a:t>If you know, prior to the start of loop, how many times you want to repeat the loop.</a:t>
            </a:r>
          </a:p>
          <a:p>
            <a:pPr>
              <a:buClr>
                <a:schemeClr val="folHlink"/>
              </a:buClr>
              <a:buSzPct val="60000"/>
              <a:buFont typeface="Wingdings" panose="05000000000000000000" pitchFamily="2" charset="2"/>
              <a:buNone/>
            </a:pPr>
            <a:endParaRPr lang="en-US" altLang="en-US" sz="1600"/>
          </a:p>
          <a:p>
            <a:pPr>
              <a:buClr>
                <a:schemeClr val="folHlink"/>
              </a:buClr>
              <a:buSzPct val="60000"/>
              <a:buFont typeface="Wingdings" panose="05000000000000000000" pitchFamily="2" charset="2"/>
              <a:buNone/>
            </a:pPr>
            <a:r>
              <a:rPr lang="en-US" altLang="en-US" sz="1600"/>
              <a:t>If you always need to do the repeated thing at least one time.</a:t>
            </a:r>
          </a:p>
          <a:p>
            <a:pPr>
              <a:buClr>
                <a:schemeClr val="folHlink"/>
              </a:buClr>
              <a:buSzPct val="60000"/>
              <a:buFont typeface="Wingdings" panose="05000000000000000000" pitchFamily="2" charset="2"/>
              <a:buNone/>
            </a:pPr>
            <a:endParaRPr lang="en-US" altLang="en-US" sz="1600"/>
          </a:p>
          <a:p>
            <a:pPr>
              <a:buClr>
                <a:schemeClr val="folHlink"/>
              </a:buClr>
              <a:buSzPct val="60000"/>
              <a:buFont typeface="Wingdings" panose="05000000000000000000" pitchFamily="2" charset="2"/>
              <a:buNone/>
            </a:pPr>
            <a:endParaRPr lang="en-US" altLang="en-US" sz="1600"/>
          </a:p>
          <a:p>
            <a:pPr>
              <a:buClr>
                <a:schemeClr val="folHlink"/>
              </a:buClr>
              <a:buSzPct val="60000"/>
              <a:buFont typeface="Wingdings" panose="05000000000000000000" pitchFamily="2" charset="2"/>
              <a:buNone/>
            </a:pPr>
            <a:endParaRPr lang="en-US" altLang="en-US" sz="1600"/>
          </a:p>
          <a:p>
            <a:pPr>
              <a:spcBef>
                <a:spcPct val="5000"/>
              </a:spcBef>
              <a:buClr>
                <a:schemeClr val="folHlink"/>
              </a:buClr>
              <a:buSzPct val="60000"/>
              <a:buFont typeface="Wingdings" panose="05000000000000000000" pitchFamily="2" charset="2"/>
              <a:buNone/>
            </a:pPr>
            <a:r>
              <a:rPr lang="en-US" altLang="en-US" sz="1600"/>
              <a:t>If you can't use a </a:t>
            </a:r>
            <a:r>
              <a:rPr lang="en-US" altLang="en-US" sz="1600">
                <a:latin typeface="Courier New" panose="02070309020205020404" pitchFamily="49" charset="0"/>
              </a:rPr>
              <a:t>for</a:t>
            </a:r>
            <a:r>
              <a:rPr lang="en-US" altLang="en-US" sz="1600"/>
              <a:t> loop or a </a:t>
            </a:r>
            <a:r>
              <a:rPr lang="en-US" altLang="en-US" sz="1600">
                <a:latin typeface="Courier New" panose="02070309020205020404" pitchFamily="49" charset="0"/>
              </a:rPr>
              <a:t>do</a:t>
            </a:r>
            <a:r>
              <a:rPr lang="en-US" altLang="en-US" sz="1600"/>
              <a:t> loop.</a:t>
            </a:r>
          </a:p>
        </p:txBody>
      </p:sp>
      <p:sp>
        <p:nvSpPr>
          <p:cNvPr id="69638" name="Rectangle 6">
            <a:extLst>
              <a:ext uri="{FF2B5EF4-FFF2-40B4-BE49-F238E27FC236}">
                <a16:creationId xmlns:a16="http://schemas.microsoft.com/office/drawing/2014/main" id="{A2C48C59-F262-4611-943E-FBAC2609A6E7}"/>
              </a:ext>
            </a:extLst>
          </p:cNvPr>
          <p:cNvSpPr>
            <a:spLocks noChangeArrowheads="1"/>
          </p:cNvSpPr>
          <p:nvPr/>
        </p:nvSpPr>
        <p:spPr bwMode="auto">
          <a:xfrm>
            <a:off x="5181600" y="1371600"/>
            <a:ext cx="3505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Clr>
                <a:schemeClr val="folHlink"/>
              </a:buClr>
              <a:buSzPct val="60000"/>
              <a:buFont typeface="Wingdings" panose="05000000000000000000" pitchFamily="2" charset="2"/>
              <a:buNone/>
            </a:pPr>
            <a:r>
              <a:rPr lang="en-US" altLang="en-US" sz="2400" u="sng"/>
              <a:t>Template</a:t>
            </a:r>
          </a:p>
          <a:p>
            <a:pPr>
              <a:spcBef>
                <a:spcPct val="75000"/>
              </a:spcBef>
              <a:buClr>
                <a:schemeClr val="folHlink"/>
              </a:buClr>
              <a:buSzPct val="60000"/>
              <a:buFont typeface="Wingdings" panose="05000000000000000000" pitchFamily="2" charset="2"/>
              <a:buNone/>
            </a:pPr>
            <a:r>
              <a:rPr lang="en-US" altLang="en-US" sz="1600">
                <a:latin typeface="Courier New" panose="02070309020205020404" pitchFamily="49" charset="0"/>
              </a:rPr>
              <a:t>for (int i=0; i&lt;max; i++)</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  </a:t>
            </a:r>
            <a:r>
              <a:rPr lang="en-US" altLang="en-US" sz="1600" i="1"/>
              <a:t>&lt;statement(s)&gt;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a:t>
            </a:r>
          </a:p>
          <a:p>
            <a:pPr>
              <a:spcBef>
                <a:spcPct val="0"/>
              </a:spcBef>
              <a:buClr>
                <a:schemeClr val="folHlink"/>
              </a:buClr>
              <a:buSzPct val="60000"/>
              <a:buFont typeface="Wingdings" panose="05000000000000000000" pitchFamily="2" charset="2"/>
              <a:buNone/>
            </a:pPr>
            <a:endParaRPr lang="en-US" altLang="en-US" sz="1600">
              <a:latin typeface="Courier New" panose="02070309020205020404" pitchFamily="49" charset="0"/>
            </a:endParaRPr>
          </a:p>
          <a:p>
            <a:pPr>
              <a:spcBef>
                <a:spcPct val="45000"/>
              </a:spcBef>
              <a:buClr>
                <a:schemeClr val="folHlink"/>
              </a:buClr>
              <a:buSzPct val="60000"/>
              <a:buFont typeface="Wingdings" panose="05000000000000000000" pitchFamily="2" charset="2"/>
              <a:buNone/>
            </a:pPr>
            <a:r>
              <a:rPr lang="en-US" altLang="en-US" sz="1600">
                <a:latin typeface="Courier New" panose="02070309020205020404" pitchFamily="49" charset="0"/>
              </a:rPr>
              <a:t>do</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  </a:t>
            </a:r>
            <a:r>
              <a:rPr lang="en-US" altLang="en-US" sz="1600" i="1"/>
              <a:t>&lt;statement(s)&gt;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  </a:t>
            </a:r>
            <a:r>
              <a:rPr lang="en-US" altLang="en-US" sz="1600" i="1"/>
              <a:t>&lt;prompt - do it again (y/n)?&gt;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 while (</a:t>
            </a:r>
            <a:r>
              <a:rPr lang="en-US" altLang="en-US" sz="1600" i="1"/>
              <a:t>&lt;response == 'y'&gt;</a:t>
            </a:r>
            <a:r>
              <a:rPr lang="en-US" altLang="en-US" sz="1600">
                <a:latin typeface="Courier New" panose="02070309020205020404" pitchFamily="49" charset="0"/>
              </a:rPr>
              <a:t>);</a:t>
            </a:r>
          </a:p>
          <a:p>
            <a:pPr>
              <a:spcBef>
                <a:spcPct val="0"/>
              </a:spcBef>
              <a:buClr>
                <a:schemeClr val="folHlink"/>
              </a:buClr>
              <a:buSzPct val="60000"/>
              <a:buFont typeface="Wingdings" panose="05000000000000000000" pitchFamily="2" charset="2"/>
              <a:buNone/>
            </a:pPr>
            <a:endParaRPr lang="en-US" altLang="en-US" sz="1600">
              <a:latin typeface="Courier New" panose="02070309020205020404" pitchFamily="49" charset="0"/>
            </a:endParaRPr>
          </a:p>
          <a:p>
            <a:pPr>
              <a:spcBef>
                <a:spcPct val="60000"/>
              </a:spcBef>
              <a:buClr>
                <a:schemeClr val="folHlink"/>
              </a:buClr>
              <a:buSzPct val="60000"/>
              <a:buFont typeface="Wingdings" panose="05000000000000000000" pitchFamily="2" charset="2"/>
              <a:buNone/>
            </a:pPr>
            <a:r>
              <a:rPr lang="en-US" altLang="en-US" sz="1600" i="1"/>
              <a:t>&lt;prompt - do it (y/n)?&gt;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while (</a:t>
            </a:r>
            <a:r>
              <a:rPr lang="en-US" altLang="en-US" sz="1600" i="1"/>
              <a:t>&lt;response == 'y'&gt;</a:t>
            </a:r>
            <a:r>
              <a:rPr lang="en-US" altLang="en-US" sz="1600">
                <a:latin typeface="Courier New" panose="02070309020205020404" pitchFamily="49" charset="0"/>
              </a:rPr>
              <a: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  </a:t>
            </a:r>
            <a:r>
              <a:rPr lang="en-US" altLang="en-US" sz="1600" i="1"/>
              <a:t>&lt;statement(s)&gt;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  </a:t>
            </a:r>
            <a:r>
              <a:rPr lang="en-US" altLang="en-US" sz="1600" i="1"/>
              <a:t>&lt;prompt - do it again (y/n)?&gt;</a:t>
            </a:r>
          </a:p>
          <a:p>
            <a:pPr>
              <a:spcBef>
                <a:spcPct val="0"/>
              </a:spcBef>
              <a:buClr>
                <a:schemeClr val="folHlink"/>
              </a:buClr>
              <a:buSzPct val="60000"/>
              <a:buFont typeface="Wingdings" panose="05000000000000000000" pitchFamily="2" charset="2"/>
              <a:buNone/>
            </a:pPr>
            <a:r>
              <a:rPr lang="en-US" altLang="en-US" sz="1600">
                <a:latin typeface="Courier New" panose="02070309020205020404" pitchFamily="49"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59020A8C-B4E9-4733-A7B3-E3F55ACE08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31DF2B-D95D-4A0C-8704-B298547E9945}" type="slidenum">
              <a:rPr lang="en-US" altLang="en-US" sz="1400"/>
              <a:pPr>
                <a:spcBef>
                  <a:spcPct val="0"/>
                </a:spcBef>
                <a:buClrTx/>
                <a:buSzTx/>
                <a:buFontTx/>
                <a:buNone/>
              </a:pPr>
              <a:t>57</a:t>
            </a:fld>
            <a:endParaRPr lang="en-US" altLang="en-US" sz="1400"/>
          </a:p>
        </p:txBody>
      </p:sp>
      <p:sp>
        <p:nvSpPr>
          <p:cNvPr id="71683" name="Rectangle 2">
            <a:extLst>
              <a:ext uri="{FF2B5EF4-FFF2-40B4-BE49-F238E27FC236}">
                <a16:creationId xmlns:a16="http://schemas.microsoft.com/office/drawing/2014/main" id="{3DDF2BBD-CFB5-4A7A-A999-02BFDC49FFF7}"/>
              </a:ext>
            </a:extLst>
          </p:cNvPr>
          <p:cNvSpPr>
            <a:spLocks noGrp="1" noChangeArrowheads="1"/>
          </p:cNvSpPr>
          <p:nvPr>
            <p:ph type="title"/>
          </p:nvPr>
        </p:nvSpPr>
        <p:spPr>
          <a:xfrm>
            <a:off x="1066800" y="266700"/>
            <a:ext cx="7078663" cy="754063"/>
          </a:xfrm>
        </p:spPr>
        <p:txBody>
          <a:bodyPr/>
          <a:lstStyle/>
          <a:p>
            <a:pPr eaLnBrk="1" hangingPunct="1"/>
            <a:r>
              <a:rPr lang="en-US" altLang="en-US"/>
              <a:t>Nested Loops</a:t>
            </a:r>
          </a:p>
        </p:txBody>
      </p:sp>
      <p:sp>
        <p:nvSpPr>
          <p:cNvPr id="71684" name="Rectangle 3">
            <a:extLst>
              <a:ext uri="{FF2B5EF4-FFF2-40B4-BE49-F238E27FC236}">
                <a16:creationId xmlns:a16="http://schemas.microsoft.com/office/drawing/2014/main" id="{C4B70BD7-3A12-4279-ADC0-9D1C70F9C604}"/>
              </a:ext>
            </a:extLst>
          </p:cNvPr>
          <p:cNvSpPr>
            <a:spLocks noGrp="1" noChangeArrowheads="1"/>
          </p:cNvSpPr>
          <p:nvPr>
            <p:ph type="body" idx="1"/>
          </p:nvPr>
        </p:nvSpPr>
        <p:spPr>
          <a:xfrm>
            <a:off x="647700" y="990600"/>
            <a:ext cx="7848600" cy="5029200"/>
          </a:xfrm>
        </p:spPr>
        <p:txBody>
          <a:bodyPr/>
          <a:lstStyle/>
          <a:p>
            <a:pPr eaLnBrk="1" hangingPunct="1"/>
            <a:r>
              <a:rPr lang="en-US" altLang="en-US"/>
              <a:t>Nested loops = a loop within a loop.</a:t>
            </a:r>
          </a:p>
          <a:p>
            <a:pPr eaLnBrk="1" hangingPunct="1"/>
            <a:r>
              <a:rPr lang="en-US" altLang="en-US"/>
              <a:t>Example – Write a program that prints a rectangle of characters where the user specifies the rectangle's height, the rectangle's width, and the character's value.</a:t>
            </a:r>
          </a:p>
          <a:p>
            <a:pPr lvl="1" eaLnBrk="1" hangingPunct="1">
              <a:spcBef>
                <a:spcPct val="50000"/>
              </a:spcBef>
              <a:buFont typeface="Wingdings" panose="05000000000000000000" pitchFamily="2" charset="2"/>
              <a:buNone/>
            </a:pPr>
            <a:r>
              <a:rPr lang="en-US" altLang="en-US" u="sng"/>
              <a:t>Sample session</a:t>
            </a:r>
            <a:r>
              <a:rPr lang="en-US" altLang="en-US"/>
              <a:t>:</a:t>
            </a:r>
          </a:p>
          <a:p>
            <a:pPr lvl="1" eaLnBrk="1" hangingPunct="1">
              <a:buFont typeface="Wingdings" panose="05000000000000000000" pitchFamily="2" charset="2"/>
              <a:buNone/>
            </a:pPr>
            <a:r>
              <a:rPr lang="en-US" altLang="en-US" sz="1600">
                <a:latin typeface="Courier New" panose="02070309020205020404" pitchFamily="49" charset="0"/>
              </a:rPr>
              <a:t>Enter height: </a:t>
            </a:r>
            <a:r>
              <a:rPr lang="en-US" altLang="en-US" sz="1600" i="1">
                <a:latin typeface="Courier New" panose="02070309020205020404" pitchFamily="49" charset="0"/>
              </a:rPr>
              <a:t>4</a:t>
            </a:r>
          </a:p>
          <a:p>
            <a:pPr lvl="1" eaLnBrk="1" hangingPunct="1">
              <a:buFont typeface="Wingdings" panose="05000000000000000000" pitchFamily="2" charset="2"/>
              <a:buNone/>
            </a:pPr>
            <a:r>
              <a:rPr lang="en-US" altLang="en-US" sz="1600">
                <a:latin typeface="Courier New" panose="02070309020205020404" pitchFamily="49" charset="0"/>
              </a:rPr>
              <a:t>Enter width: </a:t>
            </a:r>
            <a:r>
              <a:rPr lang="en-US" altLang="en-US" sz="1600" i="1">
                <a:latin typeface="Courier New" panose="02070309020205020404" pitchFamily="49" charset="0"/>
              </a:rPr>
              <a:t>3</a:t>
            </a:r>
          </a:p>
          <a:p>
            <a:pPr lvl="1" eaLnBrk="1" hangingPunct="1">
              <a:buFont typeface="Wingdings" panose="05000000000000000000" pitchFamily="2" charset="2"/>
              <a:buNone/>
            </a:pPr>
            <a:r>
              <a:rPr lang="en-US" altLang="en-US" sz="1600">
                <a:latin typeface="Courier New" panose="02070309020205020404" pitchFamily="49" charset="0"/>
              </a:rPr>
              <a:t>Enter character: </a:t>
            </a:r>
            <a:r>
              <a:rPr lang="en-US" altLang="en-US" sz="1600" i="1">
                <a:latin typeface="Courier New" panose="02070309020205020404" pitchFamily="49" charset="0"/>
              </a:rPr>
              <a:t>&lt;</a:t>
            </a:r>
          </a:p>
          <a:p>
            <a:pPr lvl="1" eaLnBrk="1" hangingPunct="1">
              <a:buFont typeface="Wingdings" panose="05000000000000000000" pitchFamily="2" charset="2"/>
              <a:buNone/>
            </a:pPr>
            <a:r>
              <a:rPr lang="en-US" altLang="en-US" sz="1600">
                <a:latin typeface="Courier New" panose="02070309020205020404" pitchFamily="49" charset="0"/>
              </a:rPr>
              <a:t>&lt;&lt;&lt;</a:t>
            </a:r>
          </a:p>
          <a:p>
            <a:pPr lvl="1" eaLnBrk="1" hangingPunct="1">
              <a:buFont typeface="Wingdings" panose="05000000000000000000" pitchFamily="2" charset="2"/>
              <a:buNone/>
            </a:pPr>
            <a:r>
              <a:rPr lang="en-US" altLang="en-US" sz="1600">
                <a:latin typeface="Courier New" panose="02070309020205020404" pitchFamily="49" charset="0"/>
              </a:rPr>
              <a:t>&lt;&lt;&lt;</a:t>
            </a:r>
          </a:p>
          <a:p>
            <a:pPr lvl="1" eaLnBrk="1" hangingPunct="1">
              <a:buFont typeface="Wingdings" panose="05000000000000000000" pitchFamily="2" charset="2"/>
              <a:buNone/>
            </a:pPr>
            <a:r>
              <a:rPr lang="en-US" altLang="en-US" sz="1600">
                <a:latin typeface="Courier New" panose="02070309020205020404" pitchFamily="49" charset="0"/>
              </a:rPr>
              <a:t>&lt;&lt;&lt;</a:t>
            </a:r>
          </a:p>
          <a:p>
            <a:pPr lvl="1" eaLnBrk="1" hangingPunct="1">
              <a:buFont typeface="Wingdings" panose="05000000000000000000" pitchFamily="2" charset="2"/>
              <a:buNone/>
            </a:pPr>
            <a:r>
              <a:rPr lang="en-US" altLang="en-US" sz="1600">
                <a:latin typeface="Courier New" panose="02070309020205020404" pitchFamily="49" charset="0"/>
              </a:rPr>
              <a:t>&lt;&lt;&lt;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71D5FE46-1FA5-4271-B129-2C2548591A4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771371-CDD7-487A-8A8D-2326646B4BC8}" type="slidenum">
              <a:rPr lang="en-US" altLang="en-US" sz="1400"/>
              <a:pPr>
                <a:spcBef>
                  <a:spcPct val="0"/>
                </a:spcBef>
                <a:buClrTx/>
                <a:buSzTx/>
                <a:buFontTx/>
                <a:buNone/>
              </a:pPr>
              <a:t>58</a:t>
            </a:fld>
            <a:endParaRPr lang="en-US" altLang="en-US" sz="1400"/>
          </a:p>
        </p:txBody>
      </p:sp>
      <p:sp>
        <p:nvSpPr>
          <p:cNvPr id="73731" name="Rectangle 2">
            <a:extLst>
              <a:ext uri="{FF2B5EF4-FFF2-40B4-BE49-F238E27FC236}">
                <a16:creationId xmlns:a16="http://schemas.microsoft.com/office/drawing/2014/main" id="{F9AE2C09-521F-4578-9662-C77836182F91}"/>
              </a:ext>
            </a:extLst>
          </p:cNvPr>
          <p:cNvSpPr>
            <a:spLocks noGrp="1" noChangeArrowheads="1"/>
          </p:cNvSpPr>
          <p:nvPr>
            <p:ph type="title"/>
          </p:nvPr>
        </p:nvSpPr>
        <p:spPr>
          <a:xfrm>
            <a:off x="1257300" y="0"/>
            <a:ext cx="7002463" cy="754063"/>
          </a:xfrm>
        </p:spPr>
        <p:txBody>
          <a:bodyPr/>
          <a:lstStyle/>
          <a:p>
            <a:pPr eaLnBrk="1" hangingPunct="1"/>
            <a:r>
              <a:rPr lang="en-US" altLang="en-US"/>
              <a:t>Nested Loops</a:t>
            </a:r>
          </a:p>
        </p:txBody>
      </p:sp>
      <p:sp>
        <p:nvSpPr>
          <p:cNvPr id="73732" name="Rectangle 3">
            <a:extLst>
              <a:ext uri="{FF2B5EF4-FFF2-40B4-BE49-F238E27FC236}">
                <a16:creationId xmlns:a16="http://schemas.microsoft.com/office/drawing/2014/main" id="{F9F0D0D2-C8BA-456E-A462-D84C364E5B9E}"/>
              </a:ext>
            </a:extLst>
          </p:cNvPr>
          <p:cNvSpPr>
            <a:spLocks noGrp="1" noChangeArrowheads="1"/>
          </p:cNvSpPr>
          <p:nvPr>
            <p:ph type="body" idx="1"/>
          </p:nvPr>
        </p:nvSpPr>
        <p:spPr>
          <a:xfrm>
            <a:off x="609600" y="685800"/>
            <a:ext cx="7848600" cy="5905500"/>
          </a:xfrm>
        </p:spPr>
        <p:txBody>
          <a:bodyPr/>
          <a:lstStyle/>
          <a:p>
            <a:pPr eaLnBrk="1" hangingPunct="1">
              <a:lnSpc>
                <a:spcPct val="80000"/>
              </a:lnSpc>
              <a:buFont typeface="Wingdings" panose="05000000000000000000" pitchFamily="2" charset="2"/>
              <a:buNone/>
            </a:pPr>
            <a:r>
              <a:rPr lang="en-US" altLang="en-US" sz="1400">
                <a:latin typeface="Courier New" panose="02070309020205020404" pitchFamily="49" charset="0"/>
              </a:rPr>
              <a:t>import java.util.Scanner;</a:t>
            </a:r>
          </a:p>
          <a:p>
            <a:pPr eaLnBrk="1" hangingPunct="1">
              <a:lnSpc>
                <a:spcPct val="80000"/>
              </a:lnSpc>
              <a:buFont typeface="Wingdings" panose="05000000000000000000" pitchFamily="2" charset="2"/>
              <a:buNone/>
            </a:pPr>
            <a:endParaRPr lang="en-US" altLang="en-US" sz="140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a:latin typeface="Courier New" panose="02070309020205020404" pitchFamily="49" charset="0"/>
              </a:rPr>
              <a:t>public class RecAngle1</a:t>
            </a:r>
          </a:p>
          <a:p>
            <a:pPr eaLnBrk="1" hangingPunct="1">
              <a:lnSpc>
                <a:spcPct val="80000"/>
              </a:lnSpc>
              <a:buFont typeface="Wingdings" panose="05000000000000000000" pitchFamily="2" charset="2"/>
              <a:buNone/>
            </a:pPr>
            <a:r>
              <a:rPr lang="en-US" altLang="en-US" sz="140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public static void main(String[] args)</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Scanner stdIn = new Scanner(System.in);</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int height, width;   </a:t>
            </a:r>
            <a:r>
              <a:rPr lang="en-US" altLang="en-US" sz="1400">
                <a:solidFill>
                  <a:srgbClr val="FFC000"/>
                </a:solidFill>
                <a:latin typeface="Courier New" panose="02070309020205020404" pitchFamily="49" charset="0"/>
              </a:rPr>
              <a:t>// rectangle's dimensions</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char printCharacter; </a:t>
            </a:r>
            <a:r>
              <a:rPr lang="en-US" altLang="en-US" sz="1400">
                <a:solidFill>
                  <a:srgbClr val="FFC000"/>
                </a:solidFill>
                <a:latin typeface="Courier New" panose="02070309020205020404" pitchFamily="49" charset="0"/>
              </a:rPr>
              <a:t>// this character forms the rectangle</a:t>
            </a:r>
          </a:p>
          <a:p>
            <a:pPr eaLnBrk="1" hangingPunct="1">
              <a:lnSpc>
                <a:spcPct val="80000"/>
              </a:lnSpc>
              <a:buFont typeface="Wingdings" panose="05000000000000000000" pitchFamily="2" charset="2"/>
              <a:buNone/>
            </a:pPr>
            <a:endParaRPr lang="en-US" altLang="en-US" sz="140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a:latin typeface="Courier New" panose="02070309020205020404" pitchFamily="49" charset="0"/>
              </a:rPr>
              <a:t>    System.out.print("</a:t>
            </a:r>
            <a:r>
              <a:rPr lang="en-US" altLang="en-US" sz="1400">
                <a:solidFill>
                  <a:srgbClr val="92D050"/>
                </a:solidFill>
                <a:latin typeface="Courier New" panose="02070309020205020404" pitchFamily="49" charset="0"/>
              </a:rPr>
              <a:t>Enter height</a:t>
            </a:r>
            <a:r>
              <a:rPr lang="en-US" altLang="en-US" sz="140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height = stdIn.nextInt();</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System.out.print("</a:t>
            </a:r>
            <a:r>
              <a:rPr lang="en-US" altLang="en-US" sz="1400">
                <a:solidFill>
                  <a:srgbClr val="92D050"/>
                </a:solidFill>
                <a:latin typeface="Courier New" panose="02070309020205020404" pitchFamily="49" charset="0"/>
              </a:rPr>
              <a:t>Enter width</a:t>
            </a:r>
            <a:r>
              <a:rPr lang="en-US" altLang="en-US" sz="140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width = stdIn.nextInt();</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System.out.print("</a:t>
            </a:r>
            <a:r>
              <a:rPr lang="en-US" altLang="en-US" sz="1400">
                <a:solidFill>
                  <a:srgbClr val="92D050"/>
                </a:solidFill>
                <a:latin typeface="Courier New" panose="02070309020205020404" pitchFamily="49" charset="0"/>
              </a:rPr>
              <a:t>Enter character: </a:t>
            </a:r>
            <a:r>
              <a:rPr lang="en-US" altLang="en-US" sz="140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printCharacter = stdIn.next().charAt(0);</a:t>
            </a:r>
          </a:p>
          <a:p>
            <a:pPr eaLnBrk="1" hangingPunct="1">
              <a:lnSpc>
                <a:spcPct val="80000"/>
              </a:lnSpc>
              <a:buFont typeface="Wingdings" panose="05000000000000000000" pitchFamily="2" charset="2"/>
              <a:buNone/>
            </a:pPr>
            <a:endParaRPr lang="en-US" altLang="en-US" sz="140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a:latin typeface="Courier New" panose="02070309020205020404" pitchFamily="49" charset="0"/>
              </a:rPr>
              <a:t>    for (int row=1; row&lt;=height; row++)</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for (int col=1; col&lt;=width; col++)</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System.out.print(printCharacter);</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 </a:t>
            </a:r>
            <a:r>
              <a:rPr lang="en-US" altLang="en-US" sz="1400">
                <a:solidFill>
                  <a:srgbClr val="FFC000"/>
                </a:solidFill>
                <a:latin typeface="Courier New" panose="02070309020205020404" pitchFamily="49" charset="0"/>
              </a:rPr>
              <a:t>//end of nested for</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System.out.println();</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 </a:t>
            </a:r>
            <a:r>
              <a:rPr lang="en-US" altLang="en-US" sz="1400">
                <a:solidFill>
                  <a:srgbClr val="FFC000"/>
                </a:solidFill>
                <a:latin typeface="Courier New" panose="02070309020205020404" pitchFamily="49" charset="0"/>
              </a:rPr>
              <a:t>//end of for</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 </a:t>
            </a:r>
            <a:r>
              <a:rPr lang="en-US" altLang="en-US" sz="1400">
                <a:solidFill>
                  <a:srgbClr val="FFC000"/>
                </a:solidFill>
                <a:latin typeface="Courier New" panose="02070309020205020404" pitchFamily="49" charset="0"/>
              </a:rPr>
              <a:t>// end main</a:t>
            </a:r>
          </a:p>
          <a:p>
            <a:pPr eaLnBrk="1" hangingPunct="1">
              <a:lnSpc>
                <a:spcPct val="80000"/>
              </a:lnSpc>
              <a:buFont typeface="Wingdings" panose="05000000000000000000" pitchFamily="2" charset="2"/>
              <a:buNone/>
            </a:pPr>
            <a:r>
              <a:rPr lang="en-US" altLang="en-US" sz="1400">
                <a:latin typeface="Courier New" panose="02070309020205020404" pitchFamily="49" charset="0"/>
              </a:rPr>
              <a:t>} </a:t>
            </a:r>
            <a:r>
              <a:rPr lang="en-US" altLang="en-US" sz="1400">
                <a:solidFill>
                  <a:srgbClr val="FFC000"/>
                </a:solidFill>
                <a:latin typeface="Courier New" panose="02070309020205020404" pitchFamily="49" charset="0"/>
              </a:rPr>
              <a:t>// end class Rectangle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60BCE645-6CFD-4224-8C6E-68B01F3EA6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8A18F4-BDD0-4EB5-98D5-B4F7F61E85FE}" type="slidenum">
              <a:rPr lang="en-US" altLang="en-US" sz="1400"/>
              <a:pPr>
                <a:spcBef>
                  <a:spcPct val="0"/>
                </a:spcBef>
                <a:buClrTx/>
                <a:buSzTx/>
                <a:buFontTx/>
                <a:buNone/>
              </a:pPr>
              <a:t>59</a:t>
            </a:fld>
            <a:endParaRPr lang="en-US" altLang="en-US" sz="1400"/>
          </a:p>
        </p:txBody>
      </p:sp>
      <p:sp>
        <p:nvSpPr>
          <p:cNvPr id="75779" name="Rectangle 2">
            <a:extLst>
              <a:ext uri="{FF2B5EF4-FFF2-40B4-BE49-F238E27FC236}">
                <a16:creationId xmlns:a16="http://schemas.microsoft.com/office/drawing/2014/main" id="{D0B5708C-242D-43F4-8D24-7C43BC69DB6B}"/>
              </a:ext>
            </a:extLst>
          </p:cNvPr>
          <p:cNvSpPr>
            <a:spLocks noGrp="1" noChangeArrowheads="1"/>
          </p:cNvSpPr>
          <p:nvPr>
            <p:ph type="title"/>
          </p:nvPr>
        </p:nvSpPr>
        <p:spPr>
          <a:xfrm>
            <a:off x="1219200" y="0"/>
            <a:ext cx="7078663" cy="754063"/>
          </a:xfrm>
        </p:spPr>
        <p:txBody>
          <a:bodyPr/>
          <a:lstStyle/>
          <a:p>
            <a:pPr eaLnBrk="1" hangingPunct="1"/>
            <a:r>
              <a:rPr lang="en-US" altLang="en-US"/>
              <a:t>Boolean Variables</a:t>
            </a:r>
          </a:p>
        </p:txBody>
      </p:sp>
      <p:sp>
        <p:nvSpPr>
          <p:cNvPr id="75780" name="Rectangle 3">
            <a:extLst>
              <a:ext uri="{FF2B5EF4-FFF2-40B4-BE49-F238E27FC236}">
                <a16:creationId xmlns:a16="http://schemas.microsoft.com/office/drawing/2014/main" id="{255C0C0D-8622-4754-B842-734ACA81D4A5}"/>
              </a:ext>
            </a:extLst>
          </p:cNvPr>
          <p:cNvSpPr>
            <a:spLocks noGrp="1" noChangeArrowheads="1"/>
          </p:cNvSpPr>
          <p:nvPr>
            <p:ph type="body" idx="1"/>
          </p:nvPr>
        </p:nvSpPr>
        <p:spPr>
          <a:xfrm>
            <a:off x="266700" y="609600"/>
            <a:ext cx="8610600" cy="6400800"/>
          </a:xfrm>
        </p:spPr>
        <p:txBody>
          <a:bodyPr/>
          <a:lstStyle/>
          <a:p>
            <a:pPr eaLnBrk="1" hangingPunct="1"/>
            <a:r>
              <a:rPr lang="en-US" altLang="en-US" sz="2600"/>
              <a:t>Programs often need to keep track of the state of some condition.</a:t>
            </a:r>
          </a:p>
          <a:p>
            <a:pPr eaLnBrk="1" hangingPunct="1"/>
            <a:r>
              <a:rPr lang="en-US" altLang="en-US" sz="2600" u="sng"/>
              <a:t>For example</a:t>
            </a:r>
            <a:r>
              <a:rPr lang="en-US" altLang="en-US" sz="2600"/>
              <a:t>, if you're writing a program that simulates the operations of a garage door opener, you'll need to keep track of the state of the garage door's direction and  the direction up or down? </a:t>
            </a:r>
          </a:p>
          <a:p>
            <a:pPr eaLnBrk="1" hangingPunct="1"/>
            <a:r>
              <a:rPr lang="en-US" altLang="en-US" sz="2600"/>
              <a:t>You need to keep track of the direction "state" because the direction determines what happens when the garage door opener's button is pressed. </a:t>
            </a:r>
          </a:p>
          <a:p>
            <a:pPr eaLnBrk="1" hangingPunct="1"/>
            <a:r>
              <a:rPr lang="en-US" altLang="en-US" sz="2600"/>
              <a:t>If the direction state is up, then pressing the garage door button causes the direction to switch to down. </a:t>
            </a:r>
          </a:p>
          <a:p>
            <a:pPr eaLnBrk="1" hangingPunct="1"/>
            <a:r>
              <a:rPr lang="en-US" altLang="en-US" sz="2600"/>
              <a:t>If the direction state is down, then pressing the garage door button causes the direction to switch to up.</a:t>
            </a:r>
          </a:p>
          <a:p>
            <a:pPr eaLnBrk="1" hangingPunct="1"/>
            <a:r>
              <a:rPr lang="en-US" altLang="en-US" sz="2000"/>
              <a:t>To implement the state of some condition, use a </a:t>
            </a:r>
            <a:r>
              <a:rPr lang="en-US" altLang="en-US" sz="2000" i="1">
                <a:latin typeface="Courier New" panose="02070309020205020404" pitchFamily="49" charset="0"/>
              </a:rPr>
              <a:t>boolean</a:t>
            </a:r>
            <a:r>
              <a:rPr lang="en-US" altLang="en-US" sz="2000" i="1"/>
              <a:t> variable</a:t>
            </a:r>
            <a:r>
              <a:rPr lang="en-US" altLang="en-US" sz="2000"/>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7EBE011D-E738-478F-B393-328DCD6462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939BD3-E813-46B2-BF46-B7D11A8AFE25}"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BB17585D-C1C0-45BD-AB18-BD97335F62B2}"/>
              </a:ext>
            </a:extLst>
          </p:cNvPr>
          <p:cNvSpPr>
            <a:spLocks noGrp="1" noChangeArrowheads="1"/>
          </p:cNvSpPr>
          <p:nvPr>
            <p:ph type="title"/>
          </p:nvPr>
        </p:nvSpPr>
        <p:spPr>
          <a:xfrm>
            <a:off x="685800" y="228600"/>
            <a:ext cx="7772400" cy="857250"/>
          </a:xfrm>
        </p:spPr>
        <p:txBody>
          <a:bodyPr/>
          <a:lstStyle/>
          <a:p>
            <a:r>
              <a:rPr lang="en-US" altLang="en-US"/>
              <a:t>Opening Problem</a:t>
            </a:r>
          </a:p>
        </p:txBody>
      </p:sp>
      <p:sp>
        <p:nvSpPr>
          <p:cNvPr id="9220" name="Rectangle 3">
            <a:extLst>
              <a:ext uri="{FF2B5EF4-FFF2-40B4-BE49-F238E27FC236}">
                <a16:creationId xmlns:a16="http://schemas.microsoft.com/office/drawing/2014/main" id="{B6E240FB-01BB-4D89-96A9-81E82B3C094C}"/>
              </a:ext>
            </a:extLst>
          </p:cNvPr>
          <p:cNvSpPr>
            <a:spLocks noChangeArrowheads="1"/>
          </p:cNvSpPr>
          <p:nvPr/>
        </p:nvSpPr>
        <p:spPr bwMode="auto">
          <a:xfrm>
            <a:off x="0" y="237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4">
            <a:extLst>
              <a:ext uri="{FF2B5EF4-FFF2-40B4-BE49-F238E27FC236}">
                <a16:creationId xmlns:a16="http://schemas.microsoft.com/office/drawing/2014/main" id="{10981F86-EEA2-41B6-B0F2-BB9BDCA74C4E}"/>
              </a:ext>
            </a:extLst>
          </p:cNvPr>
          <p:cNvSpPr>
            <a:spLocks noChangeArrowheads="1"/>
          </p:cNvSpPr>
          <p:nvPr/>
        </p:nvSpPr>
        <p:spPr bwMode="auto">
          <a:xfrm>
            <a:off x="0" y="448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5">
            <a:extLst>
              <a:ext uri="{FF2B5EF4-FFF2-40B4-BE49-F238E27FC236}">
                <a16:creationId xmlns:a16="http://schemas.microsoft.com/office/drawing/2014/main" id="{29838FAD-8B0E-4FE6-AB18-C0C1654D0762}"/>
              </a:ext>
            </a:extLst>
          </p:cNvPr>
          <p:cNvSpPr>
            <a:spLocks noChangeArrowheads="1"/>
          </p:cNvSpPr>
          <p:nvPr/>
        </p:nvSpPr>
        <p:spPr bwMode="auto">
          <a:xfrm>
            <a:off x="0" y="218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Text Box 6">
            <a:extLst>
              <a:ext uri="{FF2B5EF4-FFF2-40B4-BE49-F238E27FC236}">
                <a16:creationId xmlns:a16="http://schemas.microsoft.com/office/drawing/2014/main" id="{651F7DAC-BD8A-4C6C-99BE-1804767A61B6}"/>
              </a:ext>
            </a:extLst>
          </p:cNvPr>
          <p:cNvSpPr txBox="1">
            <a:spLocks noChangeArrowheads="1"/>
          </p:cNvSpPr>
          <p:nvPr/>
        </p:nvSpPr>
        <p:spPr bwMode="auto">
          <a:xfrm>
            <a:off x="2074863" y="1892300"/>
            <a:ext cx="6223000" cy="442118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latin typeface="Courier New" panose="02070309020205020404" pitchFamily="49" charset="0"/>
              </a:rPr>
              <a:t>System.out.println("Welcome to Java!");</a:t>
            </a:r>
          </a:p>
          <a:p>
            <a:pPr>
              <a:spcBef>
                <a:spcPct val="0"/>
              </a:spcBef>
              <a:buClrTx/>
              <a:buSzTx/>
              <a:buFontTx/>
              <a:buNone/>
            </a:pPr>
            <a:r>
              <a:rPr lang="en-US" altLang="en-US" sz="2000">
                <a:solidFill>
                  <a:schemeClr val="bg2"/>
                </a:solidFill>
                <a:latin typeface="Courier New" panose="02070309020205020404" pitchFamily="49" charset="0"/>
              </a:rPr>
              <a:t>System.out.println("Welcome to Java!");</a:t>
            </a:r>
          </a:p>
          <a:p>
            <a:pPr>
              <a:spcBef>
                <a:spcPct val="0"/>
              </a:spcBef>
              <a:buClrTx/>
              <a:buSzTx/>
              <a:buFontTx/>
              <a:buNone/>
            </a:pPr>
            <a:r>
              <a:rPr lang="en-US" altLang="en-US" sz="2000">
                <a:solidFill>
                  <a:schemeClr val="bg2"/>
                </a:solidFill>
                <a:latin typeface="Courier New" panose="02070309020205020404" pitchFamily="49" charset="0"/>
              </a:rPr>
              <a:t>System.out.println("Welcome to Java!");</a:t>
            </a:r>
          </a:p>
          <a:p>
            <a:pPr>
              <a:spcBef>
                <a:spcPct val="0"/>
              </a:spcBef>
              <a:buClrTx/>
              <a:buSzTx/>
              <a:buFontTx/>
              <a:buNone/>
            </a:pPr>
            <a:r>
              <a:rPr lang="en-US" altLang="en-US" sz="2000">
                <a:solidFill>
                  <a:schemeClr val="bg2"/>
                </a:solidFill>
                <a:latin typeface="Courier New" panose="02070309020205020404" pitchFamily="49" charset="0"/>
              </a:rPr>
              <a:t>System.out.println("Welcome to Java!");</a:t>
            </a:r>
          </a:p>
          <a:p>
            <a:pPr>
              <a:spcBef>
                <a:spcPct val="0"/>
              </a:spcBef>
              <a:buClrTx/>
              <a:buSzTx/>
              <a:buFontTx/>
              <a:buNone/>
            </a:pPr>
            <a:r>
              <a:rPr lang="en-US" altLang="en-US" sz="2000">
                <a:solidFill>
                  <a:schemeClr val="bg2"/>
                </a:solidFill>
                <a:latin typeface="Courier New" panose="02070309020205020404" pitchFamily="49" charset="0"/>
              </a:rPr>
              <a:t>System.out.println("Welcome to Java!");</a:t>
            </a:r>
          </a:p>
          <a:p>
            <a:pPr>
              <a:spcBef>
                <a:spcPct val="0"/>
              </a:spcBef>
              <a:buClrTx/>
              <a:buSzTx/>
              <a:buFontTx/>
              <a:buNone/>
            </a:pPr>
            <a:r>
              <a:rPr lang="en-US" altLang="en-US" sz="2000">
                <a:solidFill>
                  <a:schemeClr val="bg2"/>
                </a:solidFill>
                <a:latin typeface="Courier New" panose="02070309020205020404" pitchFamily="49" charset="0"/>
              </a:rPr>
              <a:t>System.out.println("Welcome to Java!");</a:t>
            </a:r>
          </a:p>
          <a:p>
            <a:pPr>
              <a:spcBef>
                <a:spcPct val="0"/>
              </a:spcBef>
              <a:buClrTx/>
              <a:buSzTx/>
              <a:buFontTx/>
              <a:buNone/>
            </a:pPr>
            <a:endParaRPr lang="en-US" altLang="en-US" sz="2000">
              <a:solidFill>
                <a:schemeClr val="bg2"/>
              </a:solidFill>
              <a:latin typeface="Courier New" panose="02070309020205020404" pitchFamily="49" charset="0"/>
            </a:endParaRPr>
          </a:p>
          <a:p>
            <a:pPr>
              <a:spcBef>
                <a:spcPct val="0"/>
              </a:spcBef>
              <a:buClrTx/>
              <a:buSzTx/>
              <a:buFontTx/>
              <a:buNone/>
            </a:pPr>
            <a:r>
              <a:rPr lang="en-US" altLang="en-US" sz="2800">
                <a:solidFill>
                  <a:schemeClr val="bg2"/>
                </a:solidFill>
              </a:rPr>
              <a:t>…</a:t>
            </a:r>
            <a:r>
              <a:rPr lang="en-US" altLang="en-US" sz="2800"/>
              <a:t> </a:t>
            </a:r>
          </a:p>
          <a:p>
            <a:pPr>
              <a:spcBef>
                <a:spcPct val="0"/>
              </a:spcBef>
              <a:buClrTx/>
              <a:buSzTx/>
              <a:buFontTx/>
              <a:buNone/>
            </a:pPr>
            <a:r>
              <a:rPr lang="en-US" altLang="en-US" sz="2800">
                <a:solidFill>
                  <a:schemeClr val="bg2"/>
                </a:solidFill>
              </a:rPr>
              <a:t>…</a:t>
            </a:r>
            <a:r>
              <a:rPr lang="en-US" altLang="en-US" sz="2800"/>
              <a:t> </a:t>
            </a:r>
          </a:p>
          <a:p>
            <a:pPr>
              <a:spcBef>
                <a:spcPct val="0"/>
              </a:spcBef>
              <a:buClrTx/>
              <a:buSzTx/>
              <a:buFontTx/>
              <a:buNone/>
            </a:pPr>
            <a:r>
              <a:rPr lang="en-US" altLang="en-US" sz="2800">
                <a:solidFill>
                  <a:schemeClr val="bg2"/>
                </a:solidFill>
              </a:rPr>
              <a:t>…</a:t>
            </a:r>
            <a:r>
              <a:rPr lang="en-US" altLang="en-US" sz="2800"/>
              <a:t> </a:t>
            </a:r>
          </a:p>
          <a:p>
            <a:pPr>
              <a:spcBef>
                <a:spcPct val="0"/>
              </a:spcBef>
              <a:buClrTx/>
              <a:buSzTx/>
              <a:buFontTx/>
              <a:buNone/>
            </a:pPr>
            <a:r>
              <a:rPr lang="en-US" altLang="en-US" sz="2000">
                <a:solidFill>
                  <a:schemeClr val="bg2"/>
                </a:solidFill>
                <a:latin typeface="Courier New" panose="02070309020205020404" pitchFamily="49" charset="0"/>
              </a:rPr>
              <a:t>System.out.println("Welcome to Java!");</a:t>
            </a:r>
          </a:p>
          <a:p>
            <a:pPr>
              <a:spcBef>
                <a:spcPct val="0"/>
              </a:spcBef>
              <a:buClrTx/>
              <a:buSzTx/>
              <a:buFontTx/>
              <a:buNone/>
            </a:pPr>
            <a:r>
              <a:rPr lang="en-US" altLang="en-US" sz="2000">
                <a:solidFill>
                  <a:schemeClr val="bg2"/>
                </a:solidFill>
                <a:latin typeface="Courier New" panose="02070309020205020404" pitchFamily="49" charset="0"/>
              </a:rPr>
              <a:t>System.out.println("Welcome to Java!");</a:t>
            </a:r>
          </a:p>
          <a:p>
            <a:pPr>
              <a:spcBef>
                <a:spcPct val="0"/>
              </a:spcBef>
              <a:buClrTx/>
              <a:buSzTx/>
              <a:buFontTx/>
              <a:buNone/>
            </a:pPr>
            <a:r>
              <a:rPr lang="en-US" altLang="en-US" sz="2000">
                <a:solidFill>
                  <a:schemeClr val="bg2"/>
                </a:solidFill>
                <a:latin typeface="Courier New" panose="02070309020205020404" pitchFamily="49" charset="0"/>
              </a:rPr>
              <a:t>System.out.println("Welcome to Java!");</a:t>
            </a:r>
            <a:endParaRPr lang="en-US" altLang="en-US" sz="2400">
              <a:solidFill>
                <a:schemeClr val="bg2"/>
              </a:solidFill>
            </a:endParaRPr>
          </a:p>
        </p:txBody>
      </p:sp>
      <p:sp>
        <p:nvSpPr>
          <p:cNvPr id="9224" name="Rectangle 7">
            <a:extLst>
              <a:ext uri="{FF2B5EF4-FFF2-40B4-BE49-F238E27FC236}">
                <a16:creationId xmlns:a16="http://schemas.microsoft.com/office/drawing/2014/main" id="{7B406365-29D2-45EB-9ED9-BE07CC0FE7AD}"/>
              </a:ext>
            </a:extLst>
          </p:cNvPr>
          <p:cNvSpPr>
            <a:spLocks noGrp="1" noChangeArrowheads="1"/>
          </p:cNvSpPr>
          <p:nvPr>
            <p:ph type="body" idx="1"/>
          </p:nvPr>
        </p:nvSpPr>
        <p:spPr>
          <a:xfrm>
            <a:off x="193675" y="1085850"/>
            <a:ext cx="8718550" cy="500063"/>
          </a:xfrm>
          <a:noFill/>
        </p:spPr>
        <p:txBody>
          <a:bodyPr/>
          <a:lstStyle/>
          <a:p>
            <a:pPr marL="0" indent="0">
              <a:buFont typeface="Monotype Sorts" pitchFamily="2" charset="2"/>
              <a:buNone/>
            </a:pPr>
            <a:r>
              <a:rPr lang="en-US" altLang="en-US"/>
              <a:t>Problem:</a:t>
            </a:r>
          </a:p>
        </p:txBody>
      </p:sp>
      <p:sp>
        <p:nvSpPr>
          <p:cNvPr id="9225" name="AutoShape 8">
            <a:extLst>
              <a:ext uri="{FF2B5EF4-FFF2-40B4-BE49-F238E27FC236}">
                <a16:creationId xmlns:a16="http://schemas.microsoft.com/office/drawing/2014/main" id="{095CDD5C-EA5C-454E-BA9E-C19CDF2A1662}"/>
              </a:ext>
            </a:extLst>
          </p:cNvPr>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Text Box 9">
            <a:extLst>
              <a:ext uri="{FF2B5EF4-FFF2-40B4-BE49-F238E27FC236}">
                <a16:creationId xmlns:a16="http://schemas.microsoft.com/office/drawing/2014/main" id="{2299B430-EF41-4A2F-8A40-7AD45BFBBEF5}"/>
              </a:ext>
            </a:extLst>
          </p:cNvPr>
          <p:cNvSpPr txBox="1">
            <a:spLocks noChangeArrowheads="1"/>
          </p:cNvSpPr>
          <p:nvPr/>
        </p:nvSpPr>
        <p:spPr bwMode="auto">
          <a:xfrm>
            <a:off x="693738" y="3697288"/>
            <a:ext cx="958850" cy="7016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bg2"/>
                </a:solidFill>
                <a:latin typeface="Courier New" panose="02070309020205020404" pitchFamily="49" charset="0"/>
              </a:rPr>
              <a:t>100 times</a:t>
            </a:r>
            <a:endParaRPr lang="en-US" altLang="en-US" sz="2400" b="1">
              <a:solidFill>
                <a:schemeClr val="bg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2315CB3F-7A0C-44C6-B52D-988CA75A96A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08EA04-5147-4D44-B0B9-52A57BE3AC98}" type="slidenum">
              <a:rPr lang="en-US" altLang="en-US" sz="1400"/>
              <a:pPr>
                <a:spcBef>
                  <a:spcPct val="0"/>
                </a:spcBef>
                <a:buClrTx/>
                <a:buSzTx/>
                <a:buFontTx/>
                <a:buNone/>
              </a:pPr>
              <a:t>60</a:t>
            </a:fld>
            <a:endParaRPr lang="en-US" altLang="en-US" sz="1400"/>
          </a:p>
        </p:txBody>
      </p:sp>
      <p:sp>
        <p:nvSpPr>
          <p:cNvPr id="77827" name="Rectangle 2">
            <a:extLst>
              <a:ext uri="{FF2B5EF4-FFF2-40B4-BE49-F238E27FC236}">
                <a16:creationId xmlns:a16="http://schemas.microsoft.com/office/drawing/2014/main" id="{BEC1DBD4-C672-4B9B-8EC5-CE51568FF9EE}"/>
              </a:ext>
            </a:extLst>
          </p:cNvPr>
          <p:cNvSpPr>
            <a:spLocks noGrp="1" noChangeArrowheads="1"/>
          </p:cNvSpPr>
          <p:nvPr>
            <p:ph type="title"/>
          </p:nvPr>
        </p:nvSpPr>
        <p:spPr>
          <a:xfrm>
            <a:off x="228600" y="0"/>
            <a:ext cx="8534400" cy="838200"/>
          </a:xfrm>
        </p:spPr>
        <p:txBody>
          <a:bodyPr/>
          <a:lstStyle/>
          <a:p>
            <a:r>
              <a:rPr lang="en-US" altLang="en-US"/>
              <a:t>Nested Loops </a:t>
            </a:r>
          </a:p>
        </p:txBody>
      </p:sp>
      <p:sp>
        <p:nvSpPr>
          <p:cNvPr id="77828" name="Rectangle 3">
            <a:extLst>
              <a:ext uri="{FF2B5EF4-FFF2-40B4-BE49-F238E27FC236}">
                <a16:creationId xmlns:a16="http://schemas.microsoft.com/office/drawing/2014/main" id="{4A93894A-2475-4703-BB04-26F66E10801D}"/>
              </a:ext>
            </a:extLst>
          </p:cNvPr>
          <p:cNvSpPr>
            <a:spLocks noGrp="1" noChangeArrowheads="1"/>
          </p:cNvSpPr>
          <p:nvPr>
            <p:ph type="body" idx="1"/>
          </p:nvPr>
        </p:nvSpPr>
        <p:spPr>
          <a:xfrm>
            <a:off x="134938" y="701675"/>
            <a:ext cx="8686800" cy="1444625"/>
          </a:xfrm>
        </p:spPr>
        <p:txBody>
          <a:bodyPr/>
          <a:lstStyle/>
          <a:p>
            <a:pPr marL="0" indent="0">
              <a:buFont typeface="Monotype Sorts" pitchFamily="2" charset="2"/>
              <a:buNone/>
            </a:pPr>
            <a:r>
              <a:rPr lang="en-US" altLang="en-US" sz="2800" b="1" u="sng">
                <a:cs typeface="Courier New" panose="02070309020205020404" pitchFamily="49" charset="0"/>
              </a:rPr>
              <a:t>Problem: </a:t>
            </a:r>
            <a:r>
              <a:rPr lang="en-US" altLang="en-US" sz="2800">
                <a:cs typeface="Courier New" panose="02070309020205020404" pitchFamily="49" charset="0"/>
              </a:rPr>
              <a:t>Write a program that uses nested for loops to print a multiplication table.  </a:t>
            </a:r>
          </a:p>
        </p:txBody>
      </p:sp>
      <p:sp>
        <p:nvSpPr>
          <p:cNvPr id="124934" name="AutoShape 6">
            <a:hlinkClick r:id="" action="ppaction://noaction" highlightClick="1"/>
            <a:extLst>
              <a:ext uri="{FF2B5EF4-FFF2-40B4-BE49-F238E27FC236}">
                <a16:creationId xmlns:a16="http://schemas.microsoft.com/office/drawing/2014/main" id="{1196CC67-412D-49A1-8A9D-72F0DA1A381A}"/>
              </a:ext>
            </a:extLst>
          </p:cNvPr>
          <p:cNvSpPr>
            <a:spLocks noChangeArrowheads="1"/>
          </p:cNvSpPr>
          <p:nvPr/>
        </p:nvSpPr>
        <p:spPr bwMode="auto">
          <a:xfrm>
            <a:off x="6230938" y="1316038"/>
            <a:ext cx="2751137" cy="366712"/>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MultiplicationTable</a:t>
            </a:r>
            <a:endParaRPr lang="en-US" dirty="0">
              <a:solidFill>
                <a:schemeClr val="accent1"/>
              </a:solidFill>
            </a:endParaRPr>
          </a:p>
        </p:txBody>
      </p:sp>
      <p:pic>
        <p:nvPicPr>
          <p:cNvPr id="77830" name="Picture 7">
            <a:hlinkClick r:id="rId3" action="ppaction://program"/>
            <a:extLst>
              <a:ext uri="{FF2B5EF4-FFF2-40B4-BE49-F238E27FC236}">
                <a16:creationId xmlns:a16="http://schemas.microsoft.com/office/drawing/2014/main" id="{B2E122B6-D1C0-4618-A1DC-4D5BACD4D1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5713" y="6156325"/>
            <a:ext cx="14430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7831" name="Rectangle 1">
            <a:extLst>
              <a:ext uri="{FF2B5EF4-FFF2-40B4-BE49-F238E27FC236}">
                <a16:creationId xmlns:a16="http://schemas.microsoft.com/office/drawing/2014/main" id="{97D7B9D8-B95F-4CF5-86D6-21A707879E58}"/>
              </a:ext>
            </a:extLst>
          </p:cNvPr>
          <p:cNvSpPr>
            <a:spLocks noChangeArrowheads="1"/>
          </p:cNvSpPr>
          <p:nvPr/>
        </p:nvSpPr>
        <p:spPr bwMode="auto">
          <a:xfrm>
            <a:off x="79375" y="1585913"/>
            <a:ext cx="864076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public class MultiTable {</a:t>
            </a:r>
            <a:br>
              <a:rPr lang="en-US" altLang="en-US" sz="1400"/>
            </a:br>
            <a:r>
              <a:rPr lang="en-US" altLang="en-US" sz="1400"/>
              <a:t>  </a:t>
            </a:r>
            <a:r>
              <a:rPr lang="en-US" altLang="en-US" sz="1400">
                <a:solidFill>
                  <a:srgbClr val="FFC000"/>
                </a:solidFill>
              </a:rPr>
              <a:t>/** Main method */</a:t>
            </a:r>
            <a:br>
              <a:rPr lang="en-US" altLang="en-US" sz="1400"/>
            </a:br>
            <a:r>
              <a:rPr lang="en-US" altLang="en-US" sz="1400"/>
              <a:t>  public static void main(String[] args) {</a:t>
            </a:r>
            <a:br>
              <a:rPr lang="en-US" altLang="en-US" sz="1400"/>
            </a:br>
            <a:r>
              <a:rPr lang="en-US" altLang="en-US" sz="1400"/>
              <a:t>    </a:t>
            </a:r>
            <a:r>
              <a:rPr lang="en-US" altLang="en-US" sz="1400">
                <a:solidFill>
                  <a:srgbClr val="FFC000"/>
                </a:solidFill>
              </a:rPr>
              <a:t>// Display the table heading</a:t>
            </a:r>
            <a:br>
              <a:rPr lang="en-US" altLang="en-US" sz="1400"/>
            </a:br>
            <a:r>
              <a:rPr lang="en-US" altLang="en-US" sz="1400"/>
              <a:t>    System.out.println("           Multiplication Table");  </a:t>
            </a:r>
            <a:r>
              <a:rPr lang="en-US" altLang="en-US" sz="1400">
                <a:solidFill>
                  <a:srgbClr val="FFC000"/>
                </a:solidFill>
              </a:rPr>
              <a:t>// table title – display a title  on the first line in the output</a:t>
            </a:r>
            <a:br>
              <a:rPr lang="en-US" altLang="en-US" sz="1400">
                <a:solidFill>
                  <a:srgbClr val="FFC000"/>
                </a:solidFill>
              </a:rPr>
            </a:br>
            <a:br>
              <a:rPr lang="en-US" altLang="en-US" sz="1400"/>
            </a:br>
            <a:r>
              <a:rPr lang="en-US" altLang="en-US" sz="1400">
                <a:solidFill>
                  <a:srgbClr val="FFC000"/>
                </a:solidFill>
              </a:rPr>
              <a:t>    // Display the number title</a:t>
            </a:r>
            <a:br>
              <a:rPr lang="en-US" altLang="en-US" sz="1400"/>
            </a:br>
            <a:r>
              <a:rPr lang="en-US" altLang="en-US" sz="1400"/>
              <a:t>    System.out.print("    ");</a:t>
            </a:r>
            <a:br>
              <a:rPr lang="en-US" altLang="en-US" sz="1400"/>
            </a:br>
            <a:r>
              <a:rPr lang="en-US" altLang="en-US" sz="1400"/>
              <a:t>    for (int j = 1; j &lt;= 9; j++)            </a:t>
            </a:r>
            <a:r>
              <a:rPr lang="en-US" altLang="en-US" sz="1400">
                <a:solidFill>
                  <a:srgbClr val="FFC000"/>
                </a:solidFill>
              </a:rPr>
              <a:t>//this for loop display the numbers 1 through 9 on the second line.  </a:t>
            </a:r>
            <a:br>
              <a:rPr lang="en-US" altLang="en-US" sz="1400"/>
            </a:br>
            <a:r>
              <a:rPr lang="en-US" altLang="en-US" sz="1400"/>
              <a:t>      System.out.print("   " + j);</a:t>
            </a:r>
            <a:br>
              <a:rPr lang="en-US" altLang="en-US" sz="1400"/>
            </a:br>
            <a:br>
              <a:rPr lang="en-US" altLang="en-US" sz="1400"/>
            </a:br>
            <a:r>
              <a:rPr lang="en-US" altLang="en-US" sz="1400"/>
              <a:t>    System.out.println("\n-----------------------------------------");  </a:t>
            </a:r>
            <a:r>
              <a:rPr lang="en-US" altLang="en-US" sz="1400">
                <a:solidFill>
                  <a:srgbClr val="FFC000"/>
                </a:solidFill>
              </a:rPr>
              <a:t>// the dash (-) line displayed on the third line</a:t>
            </a:r>
            <a:br>
              <a:rPr lang="en-US" altLang="en-US" sz="1400"/>
            </a:br>
            <a:br>
              <a:rPr lang="en-US" altLang="en-US" sz="1400"/>
            </a:br>
            <a:r>
              <a:rPr lang="en-US" altLang="en-US" sz="1400">
                <a:solidFill>
                  <a:srgbClr val="FFC000"/>
                </a:solidFill>
              </a:rPr>
              <a:t>    // Print table body</a:t>
            </a:r>
            <a:br>
              <a:rPr lang="en-US" altLang="en-US" sz="1400"/>
            </a:br>
            <a:r>
              <a:rPr lang="en-US" altLang="en-US" sz="1400"/>
              <a:t>    </a:t>
            </a:r>
            <a:r>
              <a:rPr lang="en-US" altLang="en-US" sz="1400">
                <a:solidFill>
                  <a:srgbClr val="92D050"/>
                </a:solidFill>
              </a:rPr>
              <a:t>for (int i = 1; i &lt;= 9; i++) {          </a:t>
            </a:r>
            <a:r>
              <a:rPr lang="en-US" altLang="en-US" sz="1400">
                <a:solidFill>
                  <a:srgbClr val="FFC000"/>
                </a:solidFill>
              </a:rPr>
              <a:t>//outer loop with the control variable i in the outer loop</a:t>
            </a:r>
            <a:br>
              <a:rPr lang="en-US" altLang="en-US" sz="1400"/>
            </a:br>
            <a:r>
              <a:rPr lang="en-US" altLang="en-US" sz="1400"/>
              <a:t>      System.out.print(i + " | ");</a:t>
            </a:r>
            <a:br>
              <a:rPr lang="en-US" altLang="en-US" sz="1400"/>
            </a:br>
            <a:r>
              <a:rPr lang="en-US" altLang="en-US" sz="1400"/>
              <a:t>      </a:t>
            </a:r>
            <a:r>
              <a:rPr lang="en-US" altLang="en-US" sz="1400">
                <a:solidFill>
                  <a:srgbClr val="92D050"/>
                </a:solidFill>
              </a:rPr>
              <a:t>for (int j = 1; j &lt;= 9; j++) {</a:t>
            </a:r>
            <a:br>
              <a:rPr lang="en-US" altLang="en-US" sz="1400">
                <a:solidFill>
                  <a:srgbClr val="92D050"/>
                </a:solidFill>
              </a:rPr>
            </a:br>
            <a:r>
              <a:rPr lang="en-US" altLang="en-US" sz="1400"/>
              <a:t>        // Display the product and align properly    </a:t>
            </a:r>
            <a:r>
              <a:rPr lang="en-US" altLang="en-US" sz="1400">
                <a:solidFill>
                  <a:srgbClr val="FFC000"/>
                </a:solidFill>
              </a:rPr>
              <a:t>//inner loop with the control variable j in the inner loop</a:t>
            </a:r>
            <a:br>
              <a:rPr lang="en-US" altLang="en-US" sz="1400"/>
            </a:br>
            <a:r>
              <a:rPr lang="en-US" altLang="en-US" sz="1400"/>
              <a:t>        System.out.printf("%4d", i * j);                  </a:t>
            </a:r>
            <a:r>
              <a:rPr lang="en-US" altLang="en-US" sz="1400">
                <a:solidFill>
                  <a:srgbClr val="FFC000"/>
                </a:solidFill>
              </a:rPr>
              <a:t>// for each I, the product I * j is displayed on a line in the inner loop</a:t>
            </a:r>
            <a:r>
              <a:rPr lang="en-US" altLang="en-US" sz="1400"/>
              <a:t>.</a:t>
            </a:r>
            <a:br>
              <a:rPr lang="en-US" altLang="en-US" sz="1400"/>
            </a:br>
            <a:r>
              <a:rPr lang="en-US" altLang="en-US" sz="1400"/>
              <a:t>      }                                                                    </a:t>
            </a:r>
            <a:r>
              <a:rPr lang="en-US" altLang="en-US" sz="1400">
                <a:solidFill>
                  <a:srgbClr val="FFC000"/>
                </a:solidFill>
              </a:rPr>
              <a:t>//with j begin 1, 2, 3, …9.</a:t>
            </a:r>
            <a:br>
              <a:rPr lang="en-US" altLang="en-US" sz="1400"/>
            </a:br>
            <a:r>
              <a:rPr lang="en-US" altLang="en-US" sz="1400"/>
              <a:t>      System.out.println();</a:t>
            </a:r>
            <a:br>
              <a:rPr lang="en-US" altLang="en-US" sz="1400"/>
            </a:br>
            <a:r>
              <a:rPr lang="en-US" altLang="en-US" sz="1400"/>
              <a:t>    }</a:t>
            </a:r>
            <a:br>
              <a:rPr lang="en-US" altLang="en-US" sz="1400"/>
            </a:br>
            <a:r>
              <a:rPr lang="en-US" altLang="en-US" sz="1400"/>
              <a:t>  } </a:t>
            </a:r>
          </a:p>
          <a:p>
            <a:pPr>
              <a:spcBef>
                <a:spcPct val="0"/>
              </a:spcBef>
              <a:buClrTx/>
              <a:buSzTx/>
              <a:buFontTx/>
              <a:buNone/>
            </a:pPr>
            <a:r>
              <a:rPr lang="en-US" altLang="en-US" sz="140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7F4FA2D3-8AE1-4313-9FBA-D57ABAD5CA7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B7FC29-145A-45E8-9D97-0462B7619C78}" type="slidenum">
              <a:rPr lang="en-US" altLang="en-US" sz="1400"/>
              <a:pPr>
                <a:spcBef>
                  <a:spcPct val="0"/>
                </a:spcBef>
                <a:buClrTx/>
                <a:buSzTx/>
                <a:buFontTx/>
                <a:buNone/>
              </a:pPr>
              <a:t>61</a:t>
            </a:fld>
            <a:endParaRPr lang="en-US" altLang="en-US" sz="1400"/>
          </a:p>
        </p:txBody>
      </p:sp>
      <p:sp>
        <p:nvSpPr>
          <p:cNvPr id="78851" name="Rectangle 2">
            <a:extLst>
              <a:ext uri="{FF2B5EF4-FFF2-40B4-BE49-F238E27FC236}">
                <a16:creationId xmlns:a16="http://schemas.microsoft.com/office/drawing/2014/main" id="{7BE98AF8-769E-41CE-AF2B-C1BFCA98A458}"/>
              </a:ext>
            </a:extLst>
          </p:cNvPr>
          <p:cNvSpPr>
            <a:spLocks noGrp="1" noChangeArrowheads="1"/>
          </p:cNvSpPr>
          <p:nvPr>
            <p:ph type="title"/>
          </p:nvPr>
        </p:nvSpPr>
        <p:spPr>
          <a:xfrm>
            <a:off x="685800" y="228600"/>
            <a:ext cx="7772400" cy="533400"/>
          </a:xfrm>
        </p:spPr>
        <p:txBody>
          <a:bodyPr/>
          <a:lstStyle/>
          <a:p>
            <a:r>
              <a:rPr lang="en-US" altLang="en-US"/>
              <a:t>Minimizing Numerical Errors </a:t>
            </a:r>
          </a:p>
        </p:txBody>
      </p:sp>
      <p:sp>
        <p:nvSpPr>
          <p:cNvPr id="78852" name="Rectangle 3">
            <a:extLst>
              <a:ext uri="{FF2B5EF4-FFF2-40B4-BE49-F238E27FC236}">
                <a16:creationId xmlns:a16="http://schemas.microsoft.com/office/drawing/2014/main" id="{A60D5379-8012-4BAE-951F-9B1AAEB7C6A2}"/>
              </a:ext>
            </a:extLst>
          </p:cNvPr>
          <p:cNvSpPr>
            <a:spLocks noGrp="1" noChangeArrowheads="1"/>
          </p:cNvSpPr>
          <p:nvPr>
            <p:ph type="body" idx="1"/>
          </p:nvPr>
        </p:nvSpPr>
        <p:spPr>
          <a:xfrm>
            <a:off x="193675" y="855663"/>
            <a:ext cx="8756650" cy="2649537"/>
          </a:xfrm>
        </p:spPr>
        <p:txBody>
          <a:bodyPr/>
          <a:lstStyle/>
          <a:p>
            <a:pPr marL="0" indent="0">
              <a:lnSpc>
                <a:spcPct val="80000"/>
              </a:lnSpc>
              <a:buFont typeface="Monotype Sorts" pitchFamily="2" charset="2"/>
              <a:buNone/>
            </a:pPr>
            <a:r>
              <a:rPr lang="en-US" altLang="en-US" sz="2800"/>
              <a:t>Numeric errors involving </a:t>
            </a:r>
            <a:r>
              <a:rPr lang="en-US" altLang="en-US" sz="2800">
                <a:solidFill>
                  <a:srgbClr val="FFC000"/>
                </a:solidFill>
              </a:rPr>
              <a:t>floating-point</a:t>
            </a:r>
            <a:r>
              <a:rPr lang="en-US" altLang="en-US" sz="2800"/>
              <a:t> numbers are expected. This section discusses how to minimize such errors through an example. </a:t>
            </a:r>
            <a:r>
              <a:rPr lang="en-US" altLang="en-US" sz="2800" i="1"/>
              <a:t>Listing 4.7</a:t>
            </a:r>
            <a:r>
              <a:rPr lang="en-US" altLang="en-US" sz="2800"/>
              <a:t>.</a:t>
            </a:r>
          </a:p>
          <a:p>
            <a:pPr marL="0" indent="0">
              <a:lnSpc>
                <a:spcPct val="80000"/>
              </a:lnSpc>
              <a:buFont typeface="Monotype Sorts" pitchFamily="2" charset="2"/>
              <a:buNone/>
            </a:pPr>
            <a:endParaRPr lang="en-US" altLang="en-US" sz="1000"/>
          </a:p>
          <a:p>
            <a:pPr marL="0" indent="0">
              <a:lnSpc>
                <a:spcPct val="80000"/>
              </a:lnSpc>
              <a:buFont typeface="Monotype Sorts" pitchFamily="2" charset="2"/>
              <a:buNone/>
            </a:pPr>
            <a:r>
              <a:rPr lang="en-US" altLang="en-US" sz="2800"/>
              <a:t>Here is an example that </a:t>
            </a:r>
            <a:r>
              <a:rPr lang="en-US" altLang="en-US" sz="2800">
                <a:solidFill>
                  <a:srgbClr val="FFC000"/>
                </a:solidFill>
              </a:rPr>
              <a:t>sums</a:t>
            </a:r>
            <a:r>
              <a:rPr lang="en-US" altLang="en-US" sz="2800"/>
              <a:t> a series that </a:t>
            </a:r>
            <a:r>
              <a:rPr lang="en-US" altLang="en-US" sz="2800">
                <a:solidFill>
                  <a:srgbClr val="FFC000"/>
                </a:solidFill>
              </a:rPr>
              <a:t>starts with </a:t>
            </a:r>
            <a:r>
              <a:rPr lang="en-US" altLang="en-US" sz="2800" u="sng">
                <a:solidFill>
                  <a:srgbClr val="FFC000"/>
                </a:solidFill>
              </a:rPr>
              <a:t>0.01</a:t>
            </a:r>
            <a:r>
              <a:rPr lang="en-US" altLang="en-US" sz="2800">
                <a:solidFill>
                  <a:srgbClr val="FFC000"/>
                </a:solidFill>
              </a:rPr>
              <a:t> and ends with </a:t>
            </a:r>
            <a:r>
              <a:rPr lang="en-US" altLang="en-US" sz="2800" u="sng">
                <a:solidFill>
                  <a:srgbClr val="FFC000"/>
                </a:solidFill>
              </a:rPr>
              <a:t>1.0</a:t>
            </a:r>
            <a:r>
              <a:rPr lang="en-US" altLang="en-US" sz="2800"/>
              <a:t>. The numbers in the series will increment by </a:t>
            </a:r>
            <a:r>
              <a:rPr lang="en-US" altLang="en-US" sz="2800" u="sng"/>
              <a:t>0.01</a:t>
            </a:r>
            <a:r>
              <a:rPr lang="en-US" altLang="en-US" sz="2800"/>
              <a:t>, as follows: </a:t>
            </a:r>
            <a:r>
              <a:rPr lang="en-US" altLang="en-US" sz="2800" u="sng"/>
              <a:t>0.01 + 0.02 + 0.03</a:t>
            </a:r>
            <a:r>
              <a:rPr lang="en-US" altLang="en-US" sz="2800"/>
              <a:t> and so on</a:t>
            </a:r>
            <a:r>
              <a:rPr lang="en-US" altLang="en-US" sz="3600"/>
              <a:t>.</a:t>
            </a:r>
            <a:r>
              <a:rPr lang="en-US" altLang="en-US" sz="2800"/>
              <a:t> </a:t>
            </a:r>
          </a:p>
          <a:p>
            <a:pPr marL="0" indent="0">
              <a:lnSpc>
                <a:spcPct val="80000"/>
              </a:lnSpc>
              <a:buFont typeface="Monotype Sorts" pitchFamily="2" charset="2"/>
              <a:buNone/>
            </a:pPr>
            <a:endParaRPr lang="en-US" altLang="en-US" sz="1600"/>
          </a:p>
          <a:p>
            <a:pPr marL="0" indent="0">
              <a:lnSpc>
                <a:spcPct val="80000"/>
              </a:lnSpc>
              <a:buFont typeface="Monotype Sorts" pitchFamily="2" charset="2"/>
              <a:buNone/>
            </a:pPr>
            <a:r>
              <a:rPr lang="en-US" altLang="en-US" sz="1600"/>
              <a:t>public class TestSum {</a:t>
            </a:r>
            <a:br>
              <a:rPr lang="en-US" altLang="en-US" sz="1600"/>
            </a:br>
            <a:r>
              <a:rPr lang="en-US" altLang="en-US" sz="1600"/>
              <a:t>  public static void main(String[] args) {                                                           </a:t>
            </a:r>
            <a:br>
              <a:rPr lang="en-US" altLang="en-US" sz="1600"/>
            </a:br>
            <a:r>
              <a:rPr lang="en-US" altLang="en-US" sz="1600"/>
              <a:t>    // Initialize sum</a:t>
            </a:r>
            <a:br>
              <a:rPr lang="en-US" altLang="en-US" sz="1600"/>
            </a:br>
            <a:r>
              <a:rPr lang="en-US" altLang="en-US" sz="1600"/>
              <a:t>    float sum = 0;</a:t>
            </a:r>
            <a:br>
              <a:rPr lang="en-US" altLang="en-US" sz="1600"/>
            </a:br>
            <a:br>
              <a:rPr lang="en-US" altLang="en-US" sz="1600"/>
            </a:br>
            <a:r>
              <a:rPr lang="en-US" altLang="en-US" sz="1600"/>
              <a:t>    // Add 0.01, 0.02, ..., 0.99, 1 to sum</a:t>
            </a:r>
            <a:br>
              <a:rPr lang="en-US" altLang="en-US" sz="1600"/>
            </a:br>
            <a:r>
              <a:rPr lang="en-US" altLang="en-US" sz="1600"/>
              <a:t>    for (float i = 0.01f; i &lt;= 1.0f; i = i + 0.01f)</a:t>
            </a:r>
            <a:br>
              <a:rPr lang="en-US" altLang="en-US" sz="1600"/>
            </a:br>
            <a:r>
              <a:rPr lang="en-US" altLang="en-US" sz="1600"/>
              <a:t>      sum += i;</a:t>
            </a:r>
            <a:br>
              <a:rPr lang="en-US" altLang="en-US" sz="1600"/>
            </a:br>
            <a:br>
              <a:rPr lang="en-US" altLang="en-US" sz="1600"/>
            </a:br>
            <a:r>
              <a:rPr lang="en-US" altLang="en-US" sz="1600"/>
              <a:t>    // Display result</a:t>
            </a:r>
            <a:br>
              <a:rPr lang="en-US" altLang="en-US" sz="1600"/>
            </a:br>
            <a:r>
              <a:rPr lang="en-US" altLang="en-US" sz="1600"/>
              <a:t>    System.out.println("The sum is " + sum);</a:t>
            </a:r>
            <a:br>
              <a:rPr lang="en-US" altLang="en-US" sz="1600"/>
            </a:br>
            <a:r>
              <a:rPr lang="en-US" altLang="en-US" sz="1600"/>
              <a:t>  }</a:t>
            </a:r>
            <a:br>
              <a:rPr lang="en-US" altLang="en-US" sz="1600"/>
            </a:br>
            <a:r>
              <a:rPr lang="en-US" altLang="en-US" sz="1600"/>
              <a:t>}</a:t>
            </a:r>
            <a:br>
              <a:rPr lang="en-US" altLang="en-US" sz="2800"/>
            </a:br>
            <a:endParaRPr lang="en-US" altLang="en-US" sz="2800"/>
          </a:p>
        </p:txBody>
      </p:sp>
      <p:sp>
        <p:nvSpPr>
          <p:cNvPr id="123909" name="AutoShape 5">
            <a:hlinkClick r:id="" action="ppaction://noaction" highlightClick="1"/>
            <a:extLst>
              <a:ext uri="{FF2B5EF4-FFF2-40B4-BE49-F238E27FC236}">
                <a16:creationId xmlns:a16="http://schemas.microsoft.com/office/drawing/2014/main" id="{5EE948CE-B99D-4AEE-99D8-DF12218BD33B}"/>
              </a:ext>
            </a:extLst>
          </p:cNvPr>
          <p:cNvSpPr>
            <a:spLocks noChangeArrowheads="1"/>
          </p:cNvSpPr>
          <p:nvPr/>
        </p:nvSpPr>
        <p:spPr bwMode="auto">
          <a:xfrm>
            <a:off x="6916738" y="5543550"/>
            <a:ext cx="2071687"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TestSum</a:t>
            </a:r>
            <a:endParaRPr lang="en-US" dirty="0">
              <a:solidFill>
                <a:schemeClr val="accent1"/>
              </a:solidFill>
            </a:endParaRPr>
          </a:p>
        </p:txBody>
      </p:sp>
      <p:pic>
        <p:nvPicPr>
          <p:cNvPr id="78854" name="Picture 6">
            <a:hlinkClick r:id="rId3" action="ppaction://program"/>
            <a:extLst>
              <a:ext uri="{FF2B5EF4-FFF2-40B4-BE49-F238E27FC236}">
                <a16:creationId xmlns:a16="http://schemas.microsoft.com/office/drawing/2014/main" id="{C9CA6C99-1CC2-40B2-89CC-59D7F8E09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6738" y="6076950"/>
            <a:ext cx="20716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8855" name="TextBox 1">
            <a:extLst>
              <a:ext uri="{FF2B5EF4-FFF2-40B4-BE49-F238E27FC236}">
                <a16:creationId xmlns:a16="http://schemas.microsoft.com/office/drawing/2014/main" id="{DECFBCC7-3482-4A8C-98B2-4B34305EE025}"/>
              </a:ext>
            </a:extLst>
          </p:cNvPr>
          <p:cNvSpPr txBox="1">
            <a:spLocks noChangeArrowheads="1"/>
          </p:cNvSpPr>
          <p:nvPr/>
        </p:nvSpPr>
        <p:spPr bwMode="auto">
          <a:xfrm>
            <a:off x="4648200" y="3505200"/>
            <a:ext cx="4148138" cy="4619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FF3300"/>
                </a:solidFill>
              </a:rPr>
              <a:t>Video Link</a:t>
            </a:r>
            <a:r>
              <a:rPr lang="en-US" altLang="en-US" sz="2400"/>
              <a:t>: </a:t>
            </a:r>
            <a:r>
              <a:rPr lang="en-US" altLang="en-US" sz="2000">
                <a:hlinkClick r:id="rId5"/>
              </a:rPr>
              <a:t>Problem TestSum</a:t>
            </a:r>
            <a:endParaRPr lang="en-US" alt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36315BB9-E174-4247-92E1-0ED780E09E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E7C7F2-8BF6-4955-88ED-7695B0675DBB}" type="slidenum">
              <a:rPr lang="en-US" altLang="en-US" sz="1400"/>
              <a:pPr>
                <a:spcBef>
                  <a:spcPct val="0"/>
                </a:spcBef>
                <a:buClrTx/>
                <a:buSzTx/>
                <a:buFontTx/>
                <a:buNone/>
              </a:pPr>
              <a:t>62</a:t>
            </a:fld>
            <a:endParaRPr lang="en-US" altLang="en-US" sz="1400"/>
          </a:p>
        </p:txBody>
      </p:sp>
      <p:sp>
        <p:nvSpPr>
          <p:cNvPr id="79875" name="Rectangle 2">
            <a:extLst>
              <a:ext uri="{FF2B5EF4-FFF2-40B4-BE49-F238E27FC236}">
                <a16:creationId xmlns:a16="http://schemas.microsoft.com/office/drawing/2014/main" id="{A6865756-CB34-4157-9FE5-2FC8B67F9E67}"/>
              </a:ext>
            </a:extLst>
          </p:cNvPr>
          <p:cNvSpPr>
            <a:spLocks noGrp="1" noChangeArrowheads="1"/>
          </p:cNvSpPr>
          <p:nvPr>
            <p:ph type="title"/>
          </p:nvPr>
        </p:nvSpPr>
        <p:spPr>
          <a:xfrm>
            <a:off x="228600" y="0"/>
            <a:ext cx="8763000" cy="1428750"/>
          </a:xfrm>
        </p:spPr>
        <p:txBody>
          <a:bodyPr/>
          <a:lstStyle/>
          <a:p>
            <a:r>
              <a:rPr lang="en-US" altLang="en-US" sz="4000"/>
              <a:t>Problem:</a:t>
            </a:r>
            <a:br>
              <a:rPr lang="en-US" altLang="en-US" sz="4000"/>
            </a:br>
            <a:r>
              <a:rPr lang="en-US" altLang="en-US" sz="4000">
                <a:cs typeface="Courier New" panose="02070309020205020404" pitchFamily="49" charset="0"/>
              </a:rPr>
              <a:t>Finding the Greatest Common Divisor</a:t>
            </a:r>
            <a:r>
              <a:rPr lang="en-US" altLang="en-US"/>
              <a:t> </a:t>
            </a:r>
          </a:p>
        </p:txBody>
      </p:sp>
      <p:sp>
        <p:nvSpPr>
          <p:cNvPr id="79876" name="Text Box 3">
            <a:extLst>
              <a:ext uri="{FF2B5EF4-FFF2-40B4-BE49-F238E27FC236}">
                <a16:creationId xmlns:a16="http://schemas.microsoft.com/office/drawing/2014/main" id="{1261BB58-3A6A-4E23-A50E-3EB729AD8E51}"/>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9877" name="Text Box 4">
            <a:extLst>
              <a:ext uri="{FF2B5EF4-FFF2-40B4-BE49-F238E27FC236}">
                <a16:creationId xmlns:a16="http://schemas.microsoft.com/office/drawing/2014/main" id="{9C04D1C4-9C1F-40CC-AAA4-32FBA4959332}"/>
              </a:ext>
            </a:extLst>
          </p:cNvPr>
          <p:cNvSpPr txBox="1">
            <a:spLocks noChangeArrowheads="1"/>
          </p:cNvSpPr>
          <p:nvPr/>
        </p:nvSpPr>
        <p:spPr bwMode="auto">
          <a:xfrm>
            <a:off x="228600" y="1543050"/>
            <a:ext cx="8763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b="1" u="sng">
                <a:cs typeface="Times New Roman" panose="02020603050405020304" pitchFamily="18" charset="0"/>
              </a:rPr>
              <a:t>Problem: </a:t>
            </a:r>
            <a:r>
              <a:rPr lang="en-US" altLang="en-US" sz="2400" i="1">
                <a:cs typeface="Courier New" panose="02070309020205020404" pitchFamily="49" charset="0"/>
              </a:rPr>
              <a:t>Write a program that prompts the user to enter two positive integers and finds their greatest common divisor.</a:t>
            </a:r>
            <a:r>
              <a:rPr lang="en-US" altLang="en-US" sz="2400" i="1">
                <a:cs typeface="Times New Roman" panose="02020603050405020304" pitchFamily="18" charset="0"/>
              </a:rPr>
              <a:t> </a:t>
            </a:r>
          </a:p>
          <a:p>
            <a:pPr>
              <a:spcBef>
                <a:spcPct val="50000"/>
              </a:spcBef>
              <a:buClrTx/>
              <a:buSzTx/>
              <a:buFontTx/>
              <a:buNone/>
            </a:pPr>
            <a:r>
              <a:rPr lang="en-US" altLang="en-US" sz="2400">
                <a:cs typeface="Times New Roman" panose="02020603050405020304" pitchFamily="18" charset="0"/>
              </a:rPr>
              <a:t>Solution:  </a:t>
            </a:r>
            <a:r>
              <a:rPr lang="en-US" altLang="en-US" sz="240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a:t>
            </a:r>
            <a:r>
              <a:rPr lang="en-US" altLang="en-US" sz="2400" u="sng">
                <a:cs typeface="Courier New" panose="02070309020205020404" pitchFamily="49" charset="0"/>
              </a:rPr>
              <a:t>n1</a:t>
            </a:r>
            <a:r>
              <a:rPr lang="en-US" altLang="en-US" sz="2400">
                <a:cs typeface="Courier New" panose="02070309020205020404" pitchFamily="49" charset="0"/>
              </a:rPr>
              <a:t> and </a:t>
            </a:r>
            <a:r>
              <a:rPr lang="en-US" altLang="en-US" sz="2400" u="sng">
                <a:cs typeface="Courier New" panose="02070309020205020404" pitchFamily="49" charset="0"/>
              </a:rPr>
              <a:t>n2</a:t>
            </a:r>
            <a:r>
              <a:rPr lang="en-US" altLang="en-US" sz="2400">
                <a:cs typeface="Courier New" panose="02070309020205020404" pitchFamily="49" charset="0"/>
              </a:rPr>
              <a:t>. You know number 1 is a common divisor, but it may not be the greatest commons divisor. So you can check whether </a:t>
            </a:r>
            <a:r>
              <a:rPr lang="en-US" altLang="en-US" sz="2400" u="sng">
                <a:cs typeface="Courier New" panose="02070309020205020404" pitchFamily="49" charset="0"/>
              </a:rPr>
              <a:t>k</a:t>
            </a:r>
            <a:r>
              <a:rPr lang="en-US" altLang="en-US" sz="2400">
                <a:cs typeface="Courier New" panose="02070309020205020404" pitchFamily="49" charset="0"/>
              </a:rPr>
              <a:t> (for </a:t>
            </a:r>
            <a:r>
              <a:rPr lang="en-US" altLang="en-US" sz="2400" u="sng">
                <a:cs typeface="Courier New" panose="02070309020205020404" pitchFamily="49" charset="0"/>
              </a:rPr>
              <a:t>k</a:t>
            </a:r>
            <a:r>
              <a:rPr lang="en-US" altLang="en-US" sz="2400">
                <a:cs typeface="Courier New" panose="02070309020205020404" pitchFamily="49" charset="0"/>
              </a:rPr>
              <a:t> = 2, 3, 4, and so on) is a common divisor for </a:t>
            </a:r>
            <a:r>
              <a:rPr lang="en-US" altLang="en-US" sz="2400" u="sng">
                <a:cs typeface="Courier New" panose="02070309020205020404" pitchFamily="49" charset="0"/>
              </a:rPr>
              <a:t>n1</a:t>
            </a:r>
            <a:r>
              <a:rPr lang="en-US" altLang="en-US" sz="2400">
                <a:cs typeface="Courier New" panose="02070309020205020404" pitchFamily="49" charset="0"/>
              </a:rPr>
              <a:t> and </a:t>
            </a:r>
            <a:r>
              <a:rPr lang="en-US" altLang="en-US" sz="2400" u="sng">
                <a:cs typeface="Courier New" panose="02070309020205020404" pitchFamily="49" charset="0"/>
              </a:rPr>
              <a:t>n2</a:t>
            </a:r>
            <a:r>
              <a:rPr lang="en-US" altLang="en-US" sz="2400">
                <a:cs typeface="Courier New" panose="02070309020205020404" pitchFamily="49" charset="0"/>
              </a:rPr>
              <a:t>, until </a:t>
            </a:r>
            <a:r>
              <a:rPr lang="en-US" altLang="en-US" sz="2400" u="sng">
                <a:cs typeface="Courier New" panose="02070309020205020404" pitchFamily="49" charset="0"/>
              </a:rPr>
              <a:t>k</a:t>
            </a:r>
            <a:r>
              <a:rPr lang="en-US" altLang="en-US" sz="2400">
                <a:cs typeface="Courier New" panose="02070309020205020404" pitchFamily="49" charset="0"/>
              </a:rPr>
              <a:t> is greater than </a:t>
            </a:r>
            <a:r>
              <a:rPr lang="en-US" altLang="en-US" sz="2400" u="sng">
                <a:cs typeface="Courier New" panose="02070309020205020404" pitchFamily="49" charset="0"/>
              </a:rPr>
              <a:t>n1</a:t>
            </a:r>
            <a:r>
              <a:rPr lang="en-US" altLang="en-US" sz="2400">
                <a:cs typeface="Courier New" panose="02070309020205020404" pitchFamily="49" charset="0"/>
              </a:rPr>
              <a:t> or </a:t>
            </a:r>
            <a:r>
              <a:rPr lang="en-US" altLang="en-US" sz="2400" u="sng">
                <a:cs typeface="Courier New" panose="02070309020205020404" pitchFamily="49" charset="0"/>
              </a:rPr>
              <a:t>n2</a:t>
            </a:r>
            <a:r>
              <a:rPr lang="en-US" altLang="en-US" sz="2400">
                <a:cs typeface="Courier New" panose="02070309020205020404" pitchFamily="49" charset="0"/>
              </a:rPr>
              <a:t>.</a:t>
            </a:r>
            <a:r>
              <a:rPr lang="en-US" altLang="en-US" sz="2400">
                <a:latin typeface="Courier New" panose="02070309020205020404" pitchFamily="49" charset="0"/>
                <a:cs typeface="Courier New" panose="02070309020205020404" pitchFamily="49" charset="0"/>
              </a:rPr>
              <a:t> </a:t>
            </a:r>
          </a:p>
        </p:txBody>
      </p:sp>
      <p:sp>
        <p:nvSpPr>
          <p:cNvPr id="99333" name="AutoShape 5">
            <a:hlinkClick r:id="" action="ppaction://noaction" highlightClick="1"/>
            <a:extLst>
              <a:ext uri="{FF2B5EF4-FFF2-40B4-BE49-F238E27FC236}">
                <a16:creationId xmlns:a16="http://schemas.microsoft.com/office/drawing/2014/main" id="{A5445605-FEFF-40D4-A54E-54C173BEDC45}"/>
              </a:ext>
            </a:extLst>
          </p:cNvPr>
          <p:cNvSpPr>
            <a:spLocks noChangeArrowheads="1"/>
          </p:cNvSpPr>
          <p:nvPr/>
        </p:nvSpPr>
        <p:spPr bwMode="auto">
          <a:xfrm>
            <a:off x="2895600" y="5715000"/>
            <a:ext cx="3657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GreatestCommonDivisor</a:t>
            </a:r>
            <a:endParaRPr lang="en-US" dirty="0">
              <a:solidFill>
                <a:schemeClr val="accent1"/>
              </a:solidFill>
            </a:endParaRPr>
          </a:p>
        </p:txBody>
      </p:sp>
      <p:sp>
        <p:nvSpPr>
          <p:cNvPr id="79879" name="AutoShape 6">
            <a:hlinkClick r:id="rId3" action="ppaction://program" highlightClick="1"/>
            <a:extLst>
              <a:ext uri="{FF2B5EF4-FFF2-40B4-BE49-F238E27FC236}">
                <a16:creationId xmlns:a16="http://schemas.microsoft.com/office/drawing/2014/main" id="{ABD13D90-0746-48E6-94CC-31BFD5ACFCE8}"/>
              </a:ext>
            </a:extLst>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2">
            <a:extLst>
              <a:ext uri="{FF2B5EF4-FFF2-40B4-BE49-F238E27FC236}">
                <a16:creationId xmlns:a16="http://schemas.microsoft.com/office/drawing/2014/main" id="{494CD277-D39D-4D5E-BAC2-0188D8C2DEA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CC0840-A433-4302-A5FB-A280C35794DB}" type="slidenum">
              <a:rPr lang="en-US" altLang="en-US" sz="1400"/>
              <a:pPr>
                <a:spcBef>
                  <a:spcPct val="0"/>
                </a:spcBef>
                <a:buClrTx/>
                <a:buSzTx/>
                <a:buFontTx/>
                <a:buNone/>
              </a:pPr>
              <a:t>63</a:t>
            </a:fld>
            <a:endParaRPr lang="en-US" altLang="en-US" sz="1400"/>
          </a:p>
        </p:txBody>
      </p:sp>
      <p:sp>
        <p:nvSpPr>
          <p:cNvPr id="80899" name="Rectangle 3">
            <a:extLst>
              <a:ext uri="{FF2B5EF4-FFF2-40B4-BE49-F238E27FC236}">
                <a16:creationId xmlns:a16="http://schemas.microsoft.com/office/drawing/2014/main" id="{58F8219C-B3B3-4D62-AFA0-54DEE1EC7F60}"/>
              </a:ext>
            </a:extLst>
          </p:cNvPr>
          <p:cNvSpPr>
            <a:spLocks noChangeArrowheads="1"/>
          </p:cNvSpPr>
          <p:nvPr/>
        </p:nvSpPr>
        <p:spPr bwMode="auto">
          <a:xfrm>
            <a:off x="228600" y="0"/>
            <a:ext cx="85725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import java.util.Scanner; </a:t>
            </a:r>
            <a:br>
              <a:rPr lang="en-US" altLang="en-US" sz="2000"/>
            </a:br>
            <a:r>
              <a:rPr lang="en-US" altLang="en-US" sz="2000"/>
              <a:t>public class GreatestCommonDivisor {</a:t>
            </a:r>
            <a:br>
              <a:rPr lang="en-US" altLang="en-US" sz="2000"/>
            </a:br>
            <a:r>
              <a:rPr lang="en-US" altLang="en-US" sz="2000"/>
              <a:t>  </a:t>
            </a:r>
            <a:r>
              <a:rPr lang="en-US" altLang="en-US" sz="2000">
                <a:solidFill>
                  <a:srgbClr val="FFC000"/>
                </a:solidFill>
              </a:rPr>
              <a:t>/** Main method */</a:t>
            </a:r>
            <a:br>
              <a:rPr lang="en-US" altLang="en-US" sz="2000"/>
            </a:br>
            <a:r>
              <a:rPr lang="en-US" altLang="en-US" sz="2000"/>
              <a:t>  public static void main(String[] args) {</a:t>
            </a:r>
            <a:br>
              <a:rPr lang="en-US" altLang="en-US" sz="2000"/>
            </a:br>
            <a:r>
              <a:rPr lang="en-US" altLang="en-US" sz="2000"/>
              <a:t>    </a:t>
            </a:r>
            <a:r>
              <a:rPr lang="en-US" altLang="en-US" sz="2000">
                <a:solidFill>
                  <a:srgbClr val="FFC000"/>
                </a:solidFill>
              </a:rPr>
              <a:t>// Create a Scanner</a:t>
            </a:r>
            <a:br>
              <a:rPr lang="en-US" altLang="en-US" sz="2000"/>
            </a:br>
            <a:r>
              <a:rPr lang="en-US" altLang="en-US" sz="2000"/>
              <a:t>    Scanner input = new Scanner(System.in);</a:t>
            </a:r>
            <a:br>
              <a:rPr lang="en-US" altLang="en-US" sz="2000"/>
            </a:br>
            <a:r>
              <a:rPr lang="en-US" altLang="en-US" sz="2000"/>
              <a:t>    </a:t>
            </a:r>
            <a:r>
              <a:rPr lang="en-US" altLang="en-US" sz="2000">
                <a:solidFill>
                  <a:srgbClr val="FFC000"/>
                </a:solidFill>
              </a:rPr>
              <a:t>// Prompt the user to enter two integers</a:t>
            </a:r>
            <a:br>
              <a:rPr lang="en-US" altLang="en-US" sz="2000"/>
            </a:br>
            <a:r>
              <a:rPr lang="en-US" altLang="en-US" sz="2000"/>
              <a:t>    System.out.print("Enter first integer: ");</a:t>
            </a:r>
            <a:br>
              <a:rPr lang="en-US" altLang="en-US" sz="2000"/>
            </a:br>
            <a:r>
              <a:rPr lang="en-US" altLang="en-US" sz="2000"/>
              <a:t>    int n1 = input.nextInt();</a:t>
            </a:r>
            <a:br>
              <a:rPr lang="en-US" altLang="en-US" sz="2000"/>
            </a:br>
            <a:r>
              <a:rPr lang="en-US" altLang="en-US" sz="2000"/>
              <a:t>    System.out.print("Enter second integer: ");</a:t>
            </a:r>
            <a:br>
              <a:rPr lang="en-US" altLang="en-US" sz="2000"/>
            </a:br>
            <a:r>
              <a:rPr lang="en-US" altLang="en-US" sz="2000"/>
              <a:t>    int n2 = input.nextInt();</a:t>
            </a:r>
            <a:br>
              <a:rPr lang="en-US" altLang="en-US" sz="2000"/>
            </a:br>
            <a:r>
              <a:rPr lang="en-US" altLang="en-US" sz="2000"/>
              <a:t>    int gcd = 1;</a:t>
            </a:r>
            <a:br>
              <a:rPr lang="en-US" altLang="en-US" sz="2000"/>
            </a:br>
            <a:r>
              <a:rPr lang="en-US" altLang="en-US" sz="2000"/>
              <a:t>    int k = 2;</a:t>
            </a:r>
            <a:br>
              <a:rPr lang="en-US" altLang="en-US" sz="2000"/>
            </a:br>
            <a:r>
              <a:rPr lang="en-US" altLang="en-US" sz="2000"/>
              <a:t>    while (k &lt;= n1 &amp;&amp; k &lt;= n2) {</a:t>
            </a:r>
            <a:br>
              <a:rPr lang="en-US" altLang="en-US" sz="2000"/>
            </a:br>
            <a:r>
              <a:rPr lang="en-US" altLang="en-US" sz="2000"/>
              <a:t>      if (n1 % k == 0 &amp;&amp; n2 % k == 0)</a:t>
            </a:r>
            <a:br>
              <a:rPr lang="en-US" altLang="en-US" sz="2000"/>
            </a:br>
            <a:r>
              <a:rPr lang="en-US" altLang="en-US" sz="2000"/>
              <a:t>        gcd = k;</a:t>
            </a:r>
            <a:br>
              <a:rPr lang="en-US" altLang="en-US" sz="2000"/>
            </a:br>
            <a:r>
              <a:rPr lang="en-US" altLang="en-US" sz="2000"/>
              <a:t>      k++;</a:t>
            </a:r>
            <a:br>
              <a:rPr lang="en-US" altLang="en-US" sz="2000"/>
            </a:br>
            <a:r>
              <a:rPr lang="en-US" altLang="en-US" sz="2000"/>
              <a:t>    }</a:t>
            </a:r>
            <a:br>
              <a:rPr lang="en-US" altLang="en-US" sz="2000"/>
            </a:br>
            <a:r>
              <a:rPr lang="en-US" altLang="en-US" sz="2000"/>
              <a:t>    System.out.println("The greatest common divisor for " + n1 +</a:t>
            </a:r>
            <a:br>
              <a:rPr lang="en-US" altLang="en-US" sz="2000"/>
            </a:br>
            <a:r>
              <a:rPr lang="en-US" altLang="en-US" sz="2000"/>
              <a:t>      " and " + n2 + " is " + gcd);</a:t>
            </a:r>
            <a:br>
              <a:rPr lang="en-US" altLang="en-US" sz="2000"/>
            </a:br>
            <a:r>
              <a:rPr lang="en-US" altLang="en-US" sz="2000"/>
              <a:t>  }</a:t>
            </a:r>
            <a:br>
              <a:rPr lang="en-US" altLang="en-US" sz="2000"/>
            </a:br>
            <a:r>
              <a:rPr lang="en-US" altLang="en-US" sz="200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FA27FAA9-492D-4C62-ABEA-17004A810C4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F695B1-F888-401E-B50C-5600CF1BBB40}" type="slidenum">
              <a:rPr lang="en-US" altLang="en-US" sz="1400"/>
              <a:pPr>
                <a:spcBef>
                  <a:spcPct val="0"/>
                </a:spcBef>
                <a:buClrTx/>
                <a:buSzTx/>
                <a:buFontTx/>
                <a:buNone/>
              </a:pPr>
              <a:t>64</a:t>
            </a:fld>
            <a:endParaRPr lang="en-US" altLang="en-US" sz="1400"/>
          </a:p>
        </p:txBody>
      </p:sp>
      <p:sp>
        <p:nvSpPr>
          <p:cNvPr id="81923" name="Rectangle 2">
            <a:extLst>
              <a:ext uri="{FF2B5EF4-FFF2-40B4-BE49-F238E27FC236}">
                <a16:creationId xmlns:a16="http://schemas.microsoft.com/office/drawing/2014/main" id="{20D9AE9F-077F-4779-8ACC-4C20C8956C00}"/>
              </a:ext>
            </a:extLst>
          </p:cNvPr>
          <p:cNvSpPr>
            <a:spLocks noGrp="1" noChangeArrowheads="1"/>
          </p:cNvSpPr>
          <p:nvPr>
            <p:ph type="title"/>
          </p:nvPr>
        </p:nvSpPr>
        <p:spPr>
          <a:xfrm>
            <a:off x="76200" y="0"/>
            <a:ext cx="8915400" cy="1428750"/>
          </a:xfrm>
        </p:spPr>
        <p:txBody>
          <a:bodyPr/>
          <a:lstStyle/>
          <a:p>
            <a:r>
              <a:rPr lang="en-US" altLang="en-US" sz="4000"/>
              <a:t>Problem:  </a:t>
            </a:r>
            <a:r>
              <a:rPr lang="en-US" altLang="en-US" sz="3200"/>
              <a:t>Predicating the Future Tuition- </a:t>
            </a:r>
            <a:r>
              <a:rPr lang="en-US" altLang="en-US" sz="1800"/>
              <a:t>Listing 4.9 </a:t>
            </a:r>
          </a:p>
        </p:txBody>
      </p:sp>
      <p:sp>
        <p:nvSpPr>
          <p:cNvPr id="81924" name="Text Box 3">
            <a:extLst>
              <a:ext uri="{FF2B5EF4-FFF2-40B4-BE49-F238E27FC236}">
                <a16:creationId xmlns:a16="http://schemas.microsoft.com/office/drawing/2014/main" id="{8E4D7DAA-BA1E-4BED-92EA-37A01AA916B0}"/>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1925" name="Text Box 4">
            <a:extLst>
              <a:ext uri="{FF2B5EF4-FFF2-40B4-BE49-F238E27FC236}">
                <a16:creationId xmlns:a16="http://schemas.microsoft.com/office/drawing/2014/main" id="{DDA410C2-A860-4EE0-9FB5-877221297EE6}"/>
              </a:ext>
            </a:extLst>
          </p:cNvPr>
          <p:cNvSpPr txBox="1">
            <a:spLocks noChangeArrowheads="1"/>
          </p:cNvSpPr>
          <p:nvPr/>
        </p:nvSpPr>
        <p:spPr bwMode="auto">
          <a:xfrm>
            <a:off x="190500" y="2286000"/>
            <a:ext cx="8759825"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bg2"/>
                </a:solidFill>
              </a:rPr>
              <a:t>double</a:t>
            </a:r>
            <a:r>
              <a:rPr lang="en-US" altLang="en-US" sz="2400">
                <a:solidFill>
                  <a:schemeClr val="bg2"/>
                </a:solidFill>
              </a:rPr>
              <a:t> tuition = 10000;   </a:t>
            </a:r>
            <a:r>
              <a:rPr lang="en-US" altLang="en-US" sz="2400" b="1">
                <a:solidFill>
                  <a:schemeClr val="bg2"/>
                </a:solidFill>
              </a:rPr>
              <a:t>int</a:t>
            </a:r>
            <a:r>
              <a:rPr lang="en-US" altLang="en-US" sz="2400">
                <a:solidFill>
                  <a:schemeClr val="bg2"/>
                </a:solidFill>
              </a:rPr>
              <a:t> year = 1  // Year 1</a:t>
            </a:r>
          </a:p>
          <a:p>
            <a:pPr>
              <a:spcBef>
                <a:spcPct val="0"/>
              </a:spcBef>
              <a:buClrTx/>
              <a:buSzTx/>
              <a:buFontTx/>
              <a:buNone/>
            </a:pPr>
            <a:r>
              <a:rPr lang="en-US" altLang="en-US" sz="2400">
                <a:solidFill>
                  <a:schemeClr val="bg2"/>
                </a:solidFill>
              </a:rPr>
              <a:t>tuition = tuition * 1.07; year++;       // Year 2</a:t>
            </a:r>
          </a:p>
          <a:p>
            <a:pPr>
              <a:spcBef>
                <a:spcPct val="0"/>
              </a:spcBef>
              <a:buClrTx/>
              <a:buSzTx/>
              <a:buFontTx/>
              <a:buNone/>
            </a:pPr>
            <a:r>
              <a:rPr lang="en-US" altLang="en-US" sz="2400">
                <a:solidFill>
                  <a:schemeClr val="bg2"/>
                </a:solidFill>
              </a:rPr>
              <a:t>tuition = tuition * 1.07; year++;       // Year 3</a:t>
            </a:r>
          </a:p>
          <a:p>
            <a:pPr>
              <a:spcBef>
                <a:spcPct val="0"/>
              </a:spcBef>
              <a:buClrTx/>
              <a:buSzTx/>
              <a:buFontTx/>
              <a:buNone/>
            </a:pPr>
            <a:r>
              <a:rPr lang="en-US" altLang="en-US" sz="2400">
                <a:solidFill>
                  <a:schemeClr val="bg2"/>
                </a:solidFill>
              </a:rPr>
              <a:t>tuition = tuition * 1.07; year++;       // Year 4</a:t>
            </a:r>
          </a:p>
          <a:p>
            <a:pPr>
              <a:spcBef>
                <a:spcPct val="0"/>
              </a:spcBef>
              <a:buClrTx/>
              <a:buSzTx/>
              <a:buFontTx/>
              <a:buNone/>
            </a:pPr>
            <a:r>
              <a:rPr lang="en-US" altLang="en-US" sz="2400">
                <a:solidFill>
                  <a:schemeClr val="bg2"/>
                </a:solidFill>
              </a:rPr>
              <a:t>...</a:t>
            </a:r>
          </a:p>
        </p:txBody>
      </p:sp>
      <p:sp>
        <p:nvSpPr>
          <p:cNvPr id="158725" name="AutoShape 5">
            <a:hlinkClick r:id="" action="ppaction://noaction" highlightClick="1"/>
            <a:extLst>
              <a:ext uri="{FF2B5EF4-FFF2-40B4-BE49-F238E27FC236}">
                <a16:creationId xmlns:a16="http://schemas.microsoft.com/office/drawing/2014/main" id="{9D2E9A5A-C0E0-4C7F-B841-EA2252767A66}"/>
              </a:ext>
            </a:extLst>
          </p:cNvPr>
          <p:cNvSpPr>
            <a:spLocks noChangeArrowheads="1"/>
          </p:cNvSpPr>
          <p:nvPr/>
        </p:nvSpPr>
        <p:spPr bwMode="auto">
          <a:xfrm>
            <a:off x="4303713" y="5715000"/>
            <a:ext cx="2249487"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FutureTuition</a:t>
            </a:r>
            <a:endParaRPr lang="en-US" dirty="0">
              <a:solidFill>
                <a:schemeClr val="accent1"/>
              </a:solidFill>
            </a:endParaRPr>
          </a:p>
        </p:txBody>
      </p:sp>
      <p:sp>
        <p:nvSpPr>
          <p:cNvPr id="81927" name="AutoShape 6">
            <a:hlinkClick r:id="rId3" action="ppaction://program" highlightClick="1"/>
            <a:extLst>
              <a:ext uri="{FF2B5EF4-FFF2-40B4-BE49-F238E27FC236}">
                <a16:creationId xmlns:a16="http://schemas.microsoft.com/office/drawing/2014/main" id="{DE71BD1C-C9AC-4C3D-B20E-9A428E4FA583}"/>
              </a:ext>
            </a:extLst>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71FB4B68-8059-42CA-A973-D1E930E488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E3E32A-1CE8-431B-BE4D-DBCB488B2CAE}" type="slidenum">
              <a:rPr lang="en-US" altLang="en-US" sz="1400"/>
              <a:pPr>
                <a:spcBef>
                  <a:spcPct val="0"/>
                </a:spcBef>
                <a:buClrTx/>
                <a:buSzTx/>
                <a:buFontTx/>
                <a:buNone/>
              </a:pPr>
              <a:t>65</a:t>
            </a:fld>
            <a:endParaRPr lang="en-US" altLang="en-US" sz="1400"/>
          </a:p>
        </p:txBody>
      </p:sp>
      <p:sp>
        <p:nvSpPr>
          <p:cNvPr id="82947" name="Rectangle 2">
            <a:extLst>
              <a:ext uri="{FF2B5EF4-FFF2-40B4-BE49-F238E27FC236}">
                <a16:creationId xmlns:a16="http://schemas.microsoft.com/office/drawing/2014/main" id="{C45494F0-B2B0-4439-AE0F-CE12125C6147}"/>
              </a:ext>
            </a:extLst>
          </p:cNvPr>
          <p:cNvSpPr>
            <a:spLocks noGrp="1" noChangeArrowheads="1"/>
          </p:cNvSpPr>
          <p:nvPr>
            <p:ph type="title"/>
          </p:nvPr>
        </p:nvSpPr>
        <p:spPr>
          <a:xfrm>
            <a:off x="9525" y="0"/>
            <a:ext cx="8915400" cy="1066800"/>
          </a:xfrm>
        </p:spPr>
        <p:txBody>
          <a:bodyPr/>
          <a:lstStyle/>
          <a:p>
            <a:r>
              <a:rPr lang="en-US" altLang="en-US" sz="4000"/>
              <a:t>Problem:  Predicating the Future Tuition</a:t>
            </a:r>
            <a:r>
              <a:rPr lang="en-US" altLang="en-US"/>
              <a:t> </a:t>
            </a:r>
          </a:p>
        </p:txBody>
      </p:sp>
      <p:sp>
        <p:nvSpPr>
          <p:cNvPr id="82948" name="Text Box 3">
            <a:extLst>
              <a:ext uri="{FF2B5EF4-FFF2-40B4-BE49-F238E27FC236}">
                <a16:creationId xmlns:a16="http://schemas.microsoft.com/office/drawing/2014/main" id="{29776CBE-E933-4C23-8A68-D12306CF2644}"/>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2949" name="Text Box 4">
            <a:extLst>
              <a:ext uri="{FF2B5EF4-FFF2-40B4-BE49-F238E27FC236}">
                <a16:creationId xmlns:a16="http://schemas.microsoft.com/office/drawing/2014/main" id="{CCC9D311-E0F4-4176-AC95-68F920CCADD0}"/>
              </a:ext>
            </a:extLst>
          </p:cNvPr>
          <p:cNvSpPr txBox="1">
            <a:spLocks noChangeArrowheads="1"/>
          </p:cNvSpPr>
          <p:nvPr/>
        </p:nvSpPr>
        <p:spPr bwMode="auto">
          <a:xfrm>
            <a:off x="228600" y="1158875"/>
            <a:ext cx="87598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b="1" u="sng">
                <a:cs typeface="Times New Roman" panose="02020603050405020304" pitchFamily="18" charset="0"/>
              </a:rPr>
              <a:t>Problem: </a:t>
            </a:r>
            <a:r>
              <a:rPr lang="en-US" altLang="en-US" sz="2400"/>
              <a:t>Suppose that the tuition for a university is </a:t>
            </a:r>
            <a:r>
              <a:rPr lang="en-US" altLang="en-US" sz="2400" u="sng"/>
              <a:t>$10,000</a:t>
            </a:r>
            <a:r>
              <a:rPr lang="en-US" altLang="en-US" sz="2400"/>
              <a:t> this year and tuition increases </a:t>
            </a:r>
            <a:r>
              <a:rPr lang="en-US" altLang="en-US" sz="2400" u="sng"/>
              <a:t>7%</a:t>
            </a:r>
            <a:r>
              <a:rPr lang="en-US" altLang="en-US" sz="2400"/>
              <a:t> every year. In how many years will the tuition be doubled?</a:t>
            </a:r>
          </a:p>
          <a:p>
            <a:pPr>
              <a:spcBef>
                <a:spcPct val="50000"/>
              </a:spcBef>
              <a:buClrTx/>
              <a:buSzTx/>
              <a:buFontTx/>
              <a:buNone/>
            </a:pPr>
            <a:r>
              <a:rPr lang="en-US" altLang="en-US" sz="2400"/>
              <a:t>Before you write this program try to solve this problem first by hand.  </a:t>
            </a:r>
          </a:p>
        </p:txBody>
      </p:sp>
      <p:sp>
        <p:nvSpPr>
          <p:cNvPr id="157701" name="AutoShape 5">
            <a:hlinkClick r:id="" action="ppaction://noaction" highlightClick="1"/>
            <a:extLst>
              <a:ext uri="{FF2B5EF4-FFF2-40B4-BE49-F238E27FC236}">
                <a16:creationId xmlns:a16="http://schemas.microsoft.com/office/drawing/2014/main" id="{27384F6D-8185-401B-B231-5EDF3CEC530C}"/>
              </a:ext>
            </a:extLst>
          </p:cNvPr>
          <p:cNvSpPr>
            <a:spLocks noChangeArrowheads="1"/>
          </p:cNvSpPr>
          <p:nvPr/>
        </p:nvSpPr>
        <p:spPr bwMode="auto">
          <a:xfrm>
            <a:off x="6553200" y="5041900"/>
            <a:ext cx="2249488"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FutureTuition</a:t>
            </a:r>
            <a:endParaRPr lang="en-US" dirty="0">
              <a:solidFill>
                <a:schemeClr val="accent1"/>
              </a:solidFill>
            </a:endParaRPr>
          </a:p>
        </p:txBody>
      </p:sp>
      <p:sp>
        <p:nvSpPr>
          <p:cNvPr id="82951" name="AutoShape 6">
            <a:hlinkClick r:id="rId3" action="ppaction://program" highlightClick="1"/>
            <a:extLst>
              <a:ext uri="{FF2B5EF4-FFF2-40B4-BE49-F238E27FC236}">
                <a16:creationId xmlns:a16="http://schemas.microsoft.com/office/drawing/2014/main" id="{02B3CC97-95B6-4DFC-854F-F8A04A443096}"/>
              </a:ext>
            </a:extLst>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9160" name="Rectangle 1">
            <a:extLst>
              <a:ext uri="{FF2B5EF4-FFF2-40B4-BE49-F238E27FC236}">
                <a16:creationId xmlns:a16="http://schemas.microsoft.com/office/drawing/2014/main" id="{ECFD2FE5-C22C-4F34-843C-1377F07407F4}"/>
              </a:ext>
            </a:extLst>
          </p:cNvPr>
          <p:cNvSpPr>
            <a:spLocks noChangeArrowheads="1"/>
          </p:cNvSpPr>
          <p:nvPr/>
        </p:nvSpPr>
        <p:spPr bwMode="auto">
          <a:xfrm>
            <a:off x="228600" y="3121025"/>
            <a:ext cx="8229600" cy="32940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600" dirty="0"/>
              <a:t>public class FutureTuition {</a:t>
            </a:r>
            <a:br>
              <a:rPr lang="en-US" sz="1600" dirty="0"/>
            </a:br>
            <a:r>
              <a:rPr lang="en-US" sz="1600" dirty="0"/>
              <a:t>  public static void main(String[] args) { </a:t>
            </a:r>
            <a:br>
              <a:rPr lang="en-US" sz="1600" dirty="0"/>
            </a:br>
            <a:r>
              <a:rPr lang="en-US" sz="1600" dirty="0"/>
              <a:t>    double tuition = 10000;   // Year 1</a:t>
            </a:r>
            <a:br>
              <a:rPr lang="en-US" sz="1600" dirty="0"/>
            </a:br>
            <a:r>
              <a:rPr lang="en-US" sz="1600" dirty="0"/>
              <a:t>    int year = 1;</a:t>
            </a:r>
            <a:br>
              <a:rPr lang="en-US" sz="1600" dirty="0"/>
            </a:br>
            <a:r>
              <a:rPr lang="en-US" sz="1600" dirty="0"/>
              <a:t>    while (tuition &lt; 20000) {</a:t>
            </a:r>
            <a:br>
              <a:rPr lang="en-US" sz="1600" dirty="0"/>
            </a:br>
            <a:r>
              <a:rPr lang="en-US" sz="1600" dirty="0"/>
              <a:t>      tuition = tuition * 1.07;</a:t>
            </a:r>
            <a:br>
              <a:rPr lang="en-US" sz="1600" dirty="0"/>
            </a:br>
            <a:r>
              <a:rPr lang="en-US" sz="1600" dirty="0"/>
              <a:t>      year++;</a:t>
            </a:r>
            <a:br>
              <a:rPr lang="en-US" sz="1600" dirty="0"/>
            </a:br>
            <a:r>
              <a:rPr lang="en-US" sz="1600" dirty="0"/>
              <a:t>    }</a:t>
            </a:r>
            <a:br>
              <a:rPr lang="en-US" sz="1600" dirty="0"/>
            </a:br>
            <a:r>
              <a:rPr lang="en-US" sz="1600" dirty="0"/>
              <a:t>  </a:t>
            </a:r>
            <a:br>
              <a:rPr lang="en-US" sz="1600" dirty="0"/>
            </a:br>
            <a:r>
              <a:rPr lang="en-US" sz="1600" dirty="0"/>
              <a:t>    System.out.println("Tuition will be doubled in " </a:t>
            </a:r>
            <a:br>
              <a:rPr lang="en-US" sz="1600" dirty="0"/>
            </a:br>
            <a:r>
              <a:rPr lang="en-US" sz="1600" dirty="0"/>
              <a:t>      + year + " years");</a:t>
            </a:r>
            <a:br>
              <a:rPr lang="en-US" sz="1600" dirty="0"/>
            </a:br>
            <a:r>
              <a:rPr lang="en-US" sz="1600" dirty="0"/>
              <a:t>  }</a:t>
            </a:r>
            <a:br>
              <a:rPr lang="en-US" sz="1600" dirty="0"/>
            </a:br>
            <a:r>
              <a:rPr lang="en-US" sz="16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D9A79E50-9AED-42B7-9459-33CC937462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7D27EE-84C8-4E19-B9CC-D18272C8D3DB}" type="slidenum">
              <a:rPr lang="en-US" altLang="en-US" sz="1400"/>
              <a:pPr>
                <a:spcBef>
                  <a:spcPct val="0"/>
                </a:spcBef>
                <a:buClrTx/>
                <a:buSzTx/>
                <a:buFontTx/>
                <a:buNone/>
              </a:pPr>
              <a:t>66</a:t>
            </a:fld>
            <a:endParaRPr lang="en-US" altLang="en-US" sz="1400"/>
          </a:p>
        </p:txBody>
      </p:sp>
      <p:sp>
        <p:nvSpPr>
          <p:cNvPr id="83971" name="Rectangle 2">
            <a:extLst>
              <a:ext uri="{FF2B5EF4-FFF2-40B4-BE49-F238E27FC236}">
                <a16:creationId xmlns:a16="http://schemas.microsoft.com/office/drawing/2014/main" id="{2C1D6D8C-AD91-4071-AF5B-7EFFFC20632A}"/>
              </a:ext>
            </a:extLst>
          </p:cNvPr>
          <p:cNvSpPr>
            <a:spLocks noGrp="1" noChangeArrowheads="1"/>
          </p:cNvSpPr>
          <p:nvPr>
            <p:ph type="title"/>
          </p:nvPr>
        </p:nvSpPr>
        <p:spPr>
          <a:xfrm>
            <a:off x="76200" y="0"/>
            <a:ext cx="8915400" cy="1428750"/>
          </a:xfrm>
        </p:spPr>
        <p:txBody>
          <a:bodyPr/>
          <a:lstStyle/>
          <a:p>
            <a:r>
              <a:rPr lang="en-US" altLang="en-US" sz="4000"/>
              <a:t>Problem:  </a:t>
            </a:r>
            <a:r>
              <a:rPr lang="en-US" altLang="en-US" i="1"/>
              <a:t>Monte Carlo Simulation</a:t>
            </a:r>
            <a:r>
              <a:rPr lang="en-US" altLang="en-US"/>
              <a:t> </a:t>
            </a:r>
          </a:p>
        </p:txBody>
      </p:sp>
      <p:sp>
        <p:nvSpPr>
          <p:cNvPr id="83972" name="Text Box 3">
            <a:extLst>
              <a:ext uri="{FF2B5EF4-FFF2-40B4-BE49-F238E27FC236}">
                <a16:creationId xmlns:a16="http://schemas.microsoft.com/office/drawing/2014/main" id="{497E6E3C-342E-4AED-8BF4-F5BC2F55280E}"/>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3973" name="Text Box 4">
            <a:extLst>
              <a:ext uri="{FF2B5EF4-FFF2-40B4-BE49-F238E27FC236}">
                <a16:creationId xmlns:a16="http://schemas.microsoft.com/office/drawing/2014/main" id="{6C66D843-AA46-4E47-8079-FB59E3B8277E}"/>
              </a:ext>
            </a:extLst>
          </p:cNvPr>
          <p:cNvSpPr txBox="1">
            <a:spLocks noChangeArrowheads="1"/>
          </p:cNvSpPr>
          <p:nvPr/>
        </p:nvSpPr>
        <p:spPr bwMode="auto">
          <a:xfrm>
            <a:off x="384175" y="990600"/>
            <a:ext cx="8759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b="1"/>
              <a:t>Monte Carlo simulation</a:t>
            </a:r>
            <a:r>
              <a:rPr lang="en-US" altLang="en-US" sz="2400"/>
              <a:t> refers to a technique that uses random numbers and probability to solve problems. This method has a wide range of applications in computational mathematics, physics, chemistry, and finance. </a:t>
            </a:r>
            <a:r>
              <a:rPr lang="en-US" altLang="en-US" sz="2400" b="1">
                <a:solidFill>
                  <a:srgbClr val="92D050"/>
                </a:solidFill>
              </a:rPr>
              <a:t>This section gives an example of using the Monte Carlo simulation for estimating </a:t>
            </a:r>
            <a:r>
              <a:rPr lang="en-US" altLang="en-US" sz="2400" b="1">
                <a:solidFill>
                  <a:srgbClr val="92D050"/>
                </a:solidFill>
                <a:sym typeface="Symbol" panose="05050102010706020507" pitchFamily="18" charset="2"/>
              </a:rPr>
              <a:t></a:t>
            </a:r>
            <a:r>
              <a:rPr lang="en-US" altLang="en-US" sz="2400">
                <a:solidFill>
                  <a:srgbClr val="92D050"/>
                </a:solidFill>
              </a:rPr>
              <a:t>. </a:t>
            </a:r>
            <a:r>
              <a:rPr lang="en-US" altLang="en-US" sz="2400" b="1"/>
              <a:t>Assume the radius of the Circle is </a:t>
            </a:r>
            <a:r>
              <a:rPr lang="en-US" altLang="en-US" sz="2400" b="1">
                <a:solidFill>
                  <a:srgbClr val="92D050"/>
                </a:solidFill>
              </a:rPr>
              <a:t>1</a:t>
            </a:r>
            <a:r>
              <a:rPr lang="en-US" altLang="en-US" sz="2400" b="1"/>
              <a:t>, area is </a:t>
            </a:r>
            <a:r>
              <a:rPr lang="en-US" altLang="en-US" sz="2400" b="1">
                <a:solidFill>
                  <a:srgbClr val="92D050"/>
                </a:solidFill>
                <a:sym typeface="Symbol" panose="05050102010706020507" pitchFamily="18" charset="2"/>
              </a:rPr>
              <a:t></a:t>
            </a:r>
            <a:r>
              <a:rPr lang="en-US" altLang="en-US" sz="2400" b="1">
                <a:sym typeface="Symbol" panose="05050102010706020507" pitchFamily="18" charset="2"/>
              </a:rPr>
              <a:t> and the square area is </a:t>
            </a:r>
            <a:r>
              <a:rPr lang="en-US" altLang="en-US" sz="2400" b="1">
                <a:solidFill>
                  <a:srgbClr val="92D050"/>
                </a:solidFill>
                <a:sym typeface="Symbol" panose="05050102010706020507" pitchFamily="18" charset="2"/>
              </a:rPr>
              <a:t>4</a:t>
            </a:r>
            <a:r>
              <a:rPr lang="en-US" altLang="en-US" sz="2400" b="1">
                <a:sym typeface="Symbol" panose="05050102010706020507" pitchFamily="18" charset="2"/>
              </a:rPr>
              <a:t>.</a:t>
            </a:r>
            <a:endParaRPr lang="en-US" altLang="en-US" sz="2400" b="1"/>
          </a:p>
        </p:txBody>
      </p:sp>
      <p:sp>
        <p:nvSpPr>
          <p:cNvPr id="159749" name="AutoShape 5">
            <a:hlinkClick r:id="" action="ppaction://noaction" highlightClick="1"/>
            <a:extLst>
              <a:ext uri="{FF2B5EF4-FFF2-40B4-BE49-F238E27FC236}">
                <a16:creationId xmlns:a16="http://schemas.microsoft.com/office/drawing/2014/main" id="{C22D38A3-F379-47C8-896A-C96E8C7988EA}"/>
              </a:ext>
            </a:extLst>
          </p:cNvPr>
          <p:cNvSpPr>
            <a:spLocks noChangeArrowheads="1"/>
          </p:cNvSpPr>
          <p:nvPr/>
        </p:nvSpPr>
        <p:spPr bwMode="auto">
          <a:xfrm>
            <a:off x="3957638" y="5734050"/>
            <a:ext cx="3302000" cy="51435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MonteCarloSimulation</a:t>
            </a:r>
            <a:endParaRPr lang="en-US" dirty="0">
              <a:solidFill>
                <a:schemeClr val="accent1"/>
              </a:solidFill>
            </a:endParaRPr>
          </a:p>
        </p:txBody>
      </p:sp>
      <p:sp>
        <p:nvSpPr>
          <p:cNvPr id="83975" name="AutoShape 6">
            <a:hlinkClick r:id="rId3" action="ppaction://program" highlightClick="1"/>
            <a:extLst>
              <a:ext uri="{FF2B5EF4-FFF2-40B4-BE49-F238E27FC236}">
                <a16:creationId xmlns:a16="http://schemas.microsoft.com/office/drawing/2014/main" id="{B07FC370-205A-4C51-ADED-A872DF9AA339}"/>
              </a:ext>
            </a:extLst>
          </p:cNvPr>
          <p:cNvSpPr>
            <a:spLocks noChangeArrowheads="1"/>
          </p:cNvSpPr>
          <p:nvPr/>
        </p:nvSpPr>
        <p:spPr bwMode="auto">
          <a:xfrm>
            <a:off x="7413625" y="573405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83976" name="Rectangle 7">
            <a:extLst>
              <a:ext uri="{FF2B5EF4-FFF2-40B4-BE49-F238E27FC236}">
                <a16:creationId xmlns:a16="http://schemas.microsoft.com/office/drawing/2014/main" id="{1A364A64-E7CD-489C-A484-20E39CC47A44}"/>
              </a:ext>
            </a:extLst>
          </p:cNvPr>
          <p:cNvSpPr>
            <a:spLocks noChangeArrowheads="1"/>
          </p:cNvSpPr>
          <p:nvPr/>
        </p:nvSpPr>
        <p:spPr bwMode="auto">
          <a:xfrm>
            <a:off x="0" y="278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3977" name="Object 8">
            <a:extLst>
              <a:ext uri="{FF2B5EF4-FFF2-40B4-BE49-F238E27FC236}">
                <a16:creationId xmlns:a16="http://schemas.microsoft.com/office/drawing/2014/main" id="{8217EA0F-7D6E-4053-A973-1C72FA74D8E8}"/>
              </a:ext>
            </a:extLst>
          </p:cNvPr>
          <p:cNvGraphicFramePr>
            <a:graphicFrameLocks noChangeAspect="1"/>
          </p:cNvGraphicFramePr>
          <p:nvPr/>
        </p:nvGraphicFramePr>
        <p:xfrm>
          <a:off x="387350" y="3465513"/>
          <a:ext cx="3338513" cy="2786062"/>
        </p:xfrm>
        <a:graphic>
          <a:graphicData uri="http://schemas.openxmlformats.org/presentationml/2006/ole">
            <mc:AlternateContent xmlns:mc="http://schemas.openxmlformats.org/markup-compatibility/2006">
              <mc:Choice xmlns:v="urn:schemas-microsoft-com:vml" Requires="v">
                <p:oleObj name="Picture" r:id="rId4" imgW="1557867" imgH="1286933" progId="Word.Picture.8">
                  <p:embed/>
                </p:oleObj>
              </mc:Choice>
              <mc:Fallback>
                <p:oleObj name="Picture" r:id="rId4" imgW="1557867" imgH="1286933"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3465513"/>
                        <a:ext cx="3338513" cy="27860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8" name="Rectangle 9">
            <a:extLst>
              <a:ext uri="{FF2B5EF4-FFF2-40B4-BE49-F238E27FC236}">
                <a16:creationId xmlns:a16="http://schemas.microsoft.com/office/drawing/2014/main" id="{DFC396B0-AB38-41CD-9A63-BB5AC625CFC1}"/>
              </a:ext>
            </a:extLst>
          </p:cNvPr>
          <p:cNvSpPr>
            <a:spLocks noChangeArrowheads="1"/>
          </p:cNvSpPr>
          <p:nvPr/>
        </p:nvSpPr>
        <p:spPr bwMode="auto">
          <a:xfrm>
            <a:off x="0" y="4071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9" name="Text Box 10">
            <a:extLst>
              <a:ext uri="{FF2B5EF4-FFF2-40B4-BE49-F238E27FC236}">
                <a16:creationId xmlns:a16="http://schemas.microsoft.com/office/drawing/2014/main" id="{588311DB-9204-4B73-BE62-9679948402B4}"/>
              </a:ext>
            </a:extLst>
          </p:cNvPr>
          <p:cNvSpPr txBox="1">
            <a:spLocks noChangeArrowheads="1"/>
          </p:cNvSpPr>
          <p:nvPr/>
        </p:nvSpPr>
        <p:spPr bwMode="auto">
          <a:xfrm>
            <a:off x="4149725" y="3429000"/>
            <a:ext cx="430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u="sng"/>
              <a:t>circleArea / squareArea =  </a:t>
            </a:r>
            <a:r>
              <a:rPr lang="en-US" altLang="en-US" sz="2400" u="sng">
                <a:sym typeface="Symbol" panose="05050102010706020507" pitchFamily="18" charset="2"/>
              </a:rPr>
              <a:t></a:t>
            </a:r>
            <a:r>
              <a:rPr lang="en-US" altLang="en-US" sz="2400" u="sng"/>
              <a:t> / 4</a:t>
            </a:r>
            <a:r>
              <a:rPr lang="en-US" altLang="en-US" sz="2400"/>
              <a:t>. </a:t>
            </a:r>
          </a:p>
        </p:txBody>
      </p:sp>
      <p:sp>
        <p:nvSpPr>
          <p:cNvPr id="83980" name="Text Box 11">
            <a:extLst>
              <a:ext uri="{FF2B5EF4-FFF2-40B4-BE49-F238E27FC236}">
                <a16:creationId xmlns:a16="http://schemas.microsoft.com/office/drawing/2014/main" id="{09C3BBCB-4B6B-4244-915A-DFD694EA34F5}"/>
              </a:ext>
            </a:extLst>
          </p:cNvPr>
          <p:cNvSpPr txBox="1">
            <a:spLocks noChangeArrowheads="1"/>
          </p:cNvSpPr>
          <p:nvPr/>
        </p:nvSpPr>
        <p:spPr bwMode="auto">
          <a:xfrm>
            <a:off x="4111625" y="4465638"/>
            <a:ext cx="4302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ym typeface="Symbol" panose="05050102010706020507" pitchFamily="18" charset="2"/>
              </a:rPr>
              <a:t></a:t>
            </a:r>
            <a:r>
              <a:rPr lang="en-US" altLang="en-US" sz="2400"/>
              <a:t> can be approximated as </a:t>
            </a:r>
            <a:r>
              <a:rPr lang="en-US" altLang="en-US" sz="2400" u="sng"/>
              <a:t>4 * numberOfHits / 1000000</a:t>
            </a:r>
            <a:r>
              <a:rPr lang="en-US" altLang="en-US" sz="240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a:extLst>
              <a:ext uri="{FF2B5EF4-FFF2-40B4-BE49-F238E27FC236}">
                <a16:creationId xmlns:a16="http://schemas.microsoft.com/office/drawing/2014/main" id="{0052A251-FD82-4A79-80AE-8D37A6D6AE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F6CE57-AFBE-47F7-A197-1CDAB12B3788}" type="slidenum">
              <a:rPr lang="en-US" altLang="en-US" sz="1400"/>
              <a:pPr>
                <a:spcBef>
                  <a:spcPct val="0"/>
                </a:spcBef>
                <a:buClrTx/>
                <a:buSzTx/>
                <a:buFontTx/>
                <a:buNone/>
              </a:pPr>
              <a:t>67</a:t>
            </a:fld>
            <a:endParaRPr lang="en-US" altLang="en-US" sz="1400"/>
          </a:p>
        </p:txBody>
      </p:sp>
      <p:sp>
        <p:nvSpPr>
          <p:cNvPr id="84995" name="TextBox 2">
            <a:extLst>
              <a:ext uri="{FF2B5EF4-FFF2-40B4-BE49-F238E27FC236}">
                <a16:creationId xmlns:a16="http://schemas.microsoft.com/office/drawing/2014/main" id="{C4C9DE97-9B0C-4D64-BCA5-EE6CDE86F15A}"/>
              </a:ext>
            </a:extLst>
          </p:cNvPr>
          <p:cNvSpPr txBox="1">
            <a:spLocks noChangeArrowheads="1"/>
          </p:cNvSpPr>
          <p:nvPr/>
        </p:nvSpPr>
        <p:spPr bwMode="auto">
          <a:xfrm>
            <a:off x="876300" y="1409700"/>
            <a:ext cx="7010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t>public class MonteCarloSimulation {</a:t>
            </a:r>
            <a:br>
              <a:rPr lang="en-US" altLang="en-US" sz="1800"/>
            </a:br>
            <a:r>
              <a:rPr lang="en-US" altLang="en-US" sz="1800"/>
              <a:t>  public static void main(String[] args) {</a:t>
            </a:r>
            <a:br>
              <a:rPr lang="en-US" altLang="en-US" sz="1800"/>
            </a:br>
            <a:r>
              <a:rPr lang="en-US" altLang="en-US" sz="1800"/>
              <a:t>    final int NUMBER_OF_TRIALS = 10000000;</a:t>
            </a:r>
            <a:br>
              <a:rPr lang="en-US" altLang="en-US" sz="1800"/>
            </a:br>
            <a:r>
              <a:rPr lang="en-US" altLang="en-US" sz="1800"/>
              <a:t>    int numberOfHits = 0;</a:t>
            </a:r>
            <a:br>
              <a:rPr lang="en-US" altLang="en-US" sz="1800"/>
            </a:br>
            <a:br>
              <a:rPr lang="en-US" altLang="en-US" sz="1800"/>
            </a:br>
            <a:r>
              <a:rPr lang="en-US" altLang="en-US" sz="1800"/>
              <a:t>    for (int i = 0; i &lt; NUMBER_OF_TRIALS; i++) {</a:t>
            </a:r>
            <a:br>
              <a:rPr lang="en-US" altLang="en-US" sz="1800"/>
            </a:br>
            <a:r>
              <a:rPr lang="en-US" altLang="en-US" sz="1800"/>
              <a:t>      double x = Math.random() * 2.0 - 1;</a:t>
            </a:r>
            <a:br>
              <a:rPr lang="en-US" altLang="en-US" sz="1800"/>
            </a:br>
            <a:r>
              <a:rPr lang="en-US" altLang="en-US" sz="1800"/>
              <a:t>      double y = Math.random() * 2.0  - 1;</a:t>
            </a:r>
            <a:br>
              <a:rPr lang="en-US" altLang="en-US" sz="1800"/>
            </a:br>
            <a:r>
              <a:rPr lang="en-US" altLang="en-US" sz="1800"/>
              <a:t>      if (x * x + y * y &lt;= 1)</a:t>
            </a:r>
            <a:br>
              <a:rPr lang="en-US" altLang="en-US" sz="1800"/>
            </a:br>
            <a:r>
              <a:rPr lang="en-US" altLang="en-US" sz="1800"/>
              <a:t>        numberOfHits++;</a:t>
            </a:r>
            <a:br>
              <a:rPr lang="en-US" altLang="en-US" sz="1800"/>
            </a:br>
            <a:r>
              <a:rPr lang="en-US" altLang="en-US" sz="1800"/>
              <a:t>    } </a:t>
            </a:r>
            <a:r>
              <a:rPr lang="en-US" altLang="en-US" sz="1800">
                <a:solidFill>
                  <a:srgbClr val="FFC000"/>
                </a:solidFill>
              </a:rPr>
              <a:t>//end of  while</a:t>
            </a:r>
            <a:br>
              <a:rPr lang="en-US" altLang="en-US" sz="1800"/>
            </a:br>
            <a:br>
              <a:rPr lang="en-US" altLang="en-US" sz="1800"/>
            </a:br>
            <a:r>
              <a:rPr lang="en-US" altLang="en-US" sz="1800"/>
              <a:t>    double pi = 4.0 * numberOfHits / NUMBER_OF_TRIALS;</a:t>
            </a:r>
            <a:br>
              <a:rPr lang="en-US" altLang="en-US" sz="1800"/>
            </a:br>
            <a:r>
              <a:rPr lang="en-US" altLang="en-US" sz="1800"/>
              <a:t>    System.out.println("PI is " + pi);</a:t>
            </a:r>
            <a:br>
              <a:rPr lang="en-US" altLang="en-US" sz="1800"/>
            </a:br>
            <a:r>
              <a:rPr lang="en-US" altLang="en-US" sz="1800"/>
              <a:t>  } </a:t>
            </a:r>
            <a:r>
              <a:rPr lang="en-US" altLang="en-US" sz="1800">
                <a:solidFill>
                  <a:srgbClr val="FFC000"/>
                </a:solidFill>
              </a:rPr>
              <a:t>// end of main method</a:t>
            </a:r>
            <a:br>
              <a:rPr lang="en-US" altLang="en-US" sz="1800"/>
            </a:br>
            <a:r>
              <a:rPr lang="en-US" altLang="en-US" sz="1800"/>
              <a:t>} </a:t>
            </a:r>
            <a:r>
              <a:rPr lang="en-US" altLang="en-US" sz="1800">
                <a:solidFill>
                  <a:srgbClr val="FFC000"/>
                </a:solidFill>
              </a:rPr>
              <a:t>//end of class</a:t>
            </a:r>
            <a:endParaRPr lang="en-US" altLang="en-US" sz="2400">
              <a:solidFill>
                <a:srgbClr val="FFC000"/>
              </a:solidFill>
            </a:endParaRPr>
          </a:p>
        </p:txBody>
      </p:sp>
      <p:sp>
        <p:nvSpPr>
          <p:cNvPr id="84996" name="TextBox 3">
            <a:extLst>
              <a:ext uri="{FF2B5EF4-FFF2-40B4-BE49-F238E27FC236}">
                <a16:creationId xmlns:a16="http://schemas.microsoft.com/office/drawing/2014/main" id="{D54C203C-CC22-40FE-8AA4-5B740727672E}"/>
              </a:ext>
            </a:extLst>
          </p:cNvPr>
          <p:cNvSpPr txBox="1">
            <a:spLocks noChangeArrowheads="1"/>
          </p:cNvSpPr>
          <p:nvPr/>
        </p:nvSpPr>
        <p:spPr bwMode="auto">
          <a:xfrm>
            <a:off x="762000" y="1524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a:solidFill>
                  <a:srgbClr val="FFFF00"/>
                </a:solidFill>
              </a:rPr>
              <a:t>Problem:  Monte Carlo Simulation</a:t>
            </a:r>
          </a:p>
        </p:txBody>
      </p:sp>
      <p:sp>
        <p:nvSpPr>
          <p:cNvPr id="5" name="TextBox 4">
            <a:extLst>
              <a:ext uri="{FF2B5EF4-FFF2-40B4-BE49-F238E27FC236}">
                <a16:creationId xmlns:a16="http://schemas.microsoft.com/office/drawing/2014/main" id="{2DA69186-7111-4A52-8AB9-CBE4D7ADDFF9}"/>
              </a:ext>
            </a:extLst>
          </p:cNvPr>
          <p:cNvSpPr txBox="1"/>
          <p:nvPr/>
        </p:nvSpPr>
        <p:spPr>
          <a:xfrm>
            <a:off x="1066800" y="5981700"/>
            <a:ext cx="7467600"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t>Web link:  </a:t>
            </a:r>
            <a:r>
              <a:rPr lang="en-US" dirty="0">
                <a:hlinkClick r:id="rId2"/>
              </a:rPr>
              <a:t>Class Math</a:t>
            </a:r>
            <a:endParaRPr lang="en-US" dirty="0"/>
          </a:p>
        </p:txBody>
      </p:sp>
      <p:sp>
        <p:nvSpPr>
          <p:cNvPr id="6" name="TextBox 5">
            <a:extLst>
              <a:ext uri="{FF2B5EF4-FFF2-40B4-BE49-F238E27FC236}">
                <a16:creationId xmlns:a16="http://schemas.microsoft.com/office/drawing/2014/main" id="{E6EE4760-C12E-44F7-B651-05B31D8123C5}"/>
              </a:ext>
            </a:extLst>
          </p:cNvPr>
          <p:cNvSpPr txBox="1"/>
          <p:nvPr/>
        </p:nvSpPr>
        <p:spPr>
          <a:xfrm>
            <a:off x="952500" y="762000"/>
            <a:ext cx="7581900"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solidFill>
                  <a:schemeClr val="tx1"/>
                </a:solidFill>
              </a:rPr>
              <a:t>Web Link</a:t>
            </a:r>
            <a:r>
              <a:rPr lang="en-US" dirty="0">
                <a:solidFill>
                  <a:srgbClr val="FFC000"/>
                </a:solidFill>
              </a:rPr>
              <a:t>:  </a:t>
            </a:r>
            <a:r>
              <a:rPr lang="en-US" dirty="0">
                <a:solidFill>
                  <a:srgbClr val="FFC000"/>
                </a:solidFill>
                <a:hlinkClick r:id="rId3"/>
              </a:rPr>
              <a:t>About Monte Carlo Simulation - Introduction</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EE0D091A-DB89-4B21-8B97-677E1EE899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45DF2B-8EEB-453C-8EE3-0709D0FC6C7C}" type="slidenum">
              <a:rPr lang="en-US" altLang="en-US" sz="1400"/>
              <a:pPr>
                <a:spcBef>
                  <a:spcPct val="0"/>
                </a:spcBef>
                <a:buClrTx/>
                <a:buSzTx/>
                <a:buFontTx/>
                <a:buNone/>
              </a:pPr>
              <a:t>68</a:t>
            </a:fld>
            <a:endParaRPr lang="en-US" altLang="en-US" sz="1400"/>
          </a:p>
        </p:txBody>
      </p:sp>
      <p:sp>
        <p:nvSpPr>
          <p:cNvPr id="86019" name="Rectangle 2">
            <a:extLst>
              <a:ext uri="{FF2B5EF4-FFF2-40B4-BE49-F238E27FC236}">
                <a16:creationId xmlns:a16="http://schemas.microsoft.com/office/drawing/2014/main" id="{52C0B1E3-0A4E-4E7F-B811-72C73DF200E4}"/>
              </a:ext>
            </a:extLst>
          </p:cNvPr>
          <p:cNvSpPr>
            <a:spLocks noGrp="1" noChangeArrowheads="1"/>
          </p:cNvSpPr>
          <p:nvPr>
            <p:ph type="title"/>
          </p:nvPr>
        </p:nvSpPr>
        <p:spPr>
          <a:xfrm>
            <a:off x="685800" y="0"/>
            <a:ext cx="7772400" cy="1428750"/>
          </a:xfrm>
        </p:spPr>
        <p:txBody>
          <a:bodyPr/>
          <a:lstStyle/>
          <a:p>
            <a:r>
              <a:rPr lang="en-US" altLang="en-US"/>
              <a:t>Using </a:t>
            </a:r>
            <a:r>
              <a:rPr lang="en-US" altLang="en-US" sz="4200">
                <a:latin typeface="Courier New" panose="02070309020205020404" pitchFamily="49" charset="0"/>
              </a:rPr>
              <a:t>break</a:t>
            </a:r>
            <a:r>
              <a:rPr lang="en-US" altLang="en-US"/>
              <a:t> and </a:t>
            </a:r>
            <a:r>
              <a:rPr lang="en-US" altLang="en-US" sz="4200">
                <a:latin typeface="Courier New" panose="02070309020205020404" pitchFamily="49" charset="0"/>
              </a:rPr>
              <a:t>continue</a:t>
            </a:r>
            <a:endParaRPr lang="en-US" altLang="en-US"/>
          </a:p>
        </p:txBody>
      </p:sp>
      <p:sp>
        <p:nvSpPr>
          <p:cNvPr id="86020" name="Text Box 14">
            <a:extLst>
              <a:ext uri="{FF2B5EF4-FFF2-40B4-BE49-F238E27FC236}">
                <a16:creationId xmlns:a16="http://schemas.microsoft.com/office/drawing/2014/main" id="{F08D24AC-CA60-4870-A485-378163B83CA0}"/>
              </a:ext>
            </a:extLst>
          </p:cNvPr>
          <p:cNvSpPr txBox="1">
            <a:spLocks noChangeArrowheads="1"/>
          </p:cNvSpPr>
          <p:nvPr/>
        </p:nvSpPr>
        <p:spPr bwMode="auto">
          <a:xfrm>
            <a:off x="533400" y="12954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 that can be used in loop statements to provide </a:t>
            </a:r>
            <a:r>
              <a:rPr lang="en-US" altLang="en-US">
                <a:solidFill>
                  <a:srgbClr val="92D050"/>
                </a:solidFill>
              </a:rPr>
              <a:t>additional controls.</a:t>
            </a:r>
          </a:p>
          <a:p>
            <a:pPr>
              <a:spcBef>
                <a:spcPct val="50000"/>
              </a:spcBef>
              <a:buClrTx/>
              <a:buSzTx/>
              <a:buFontTx/>
              <a:buNone/>
            </a:pPr>
            <a:endParaRPr lang="en-US" altLang="en-US" sz="2400">
              <a:solidFill>
                <a:srgbClr val="92D050"/>
              </a:solidFill>
            </a:endParaRPr>
          </a:p>
        </p:txBody>
      </p:sp>
      <p:sp>
        <p:nvSpPr>
          <p:cNvPr id="86021" name="Text Box 15">
            <a:extLst>
              <a:ext uri="{FF2B5EF4-FFF2-40B4-BE49-F238E27FC236}">
                <a16:creationId xmlns:a16="http://schemas.microsoft.com/office/drawing/2014/main" id="{AE7D9E1C-A9D7-44C3-9D74-B661EA038C52}"/>
              </a:ext>
            </a:extLst>
          </p:cNvPr>
          <p:cNvSpPr txBox="1">
            <a:spLocks noChangeArrowheads="1"/>
          </p:cNvSpPr>
          <p:nvPr/>
        </p:nvSpPr>
        <p:spPr bwMode="auto">
          <a:xfrm>
            <a:off x="419100" y="2743200"/>
            <a:ext cx="84963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TestBreak.java</a:t>
            </a:r>
          </a:p>
          <a:p>
            <a:pPr>
              <a:spcBef>
                <a:spcPct val="50000"/>
              </a:spcBef>
              <a:buFontTx/>
              <a:buNone/>
            </a:pPr>
            <a:r>
              <a:rPr lang="en-US" altLang="en-US" sz="1800" i="1">
                <a:solidFill>
                  <a:srgbClr val="FFC000"/>
                </a:solidFill>
              </a:rPr>
              <a:t>// you have to used the keyword </a:t>
            </a:r>
            <a:r>
              <a:rPr lang="en-US" altLang="en-US" sz="1800" b="1" i="1">
                <a:solidFill>
                  <a:srgbClr val="FFC000"/>
                </a:solidFill>
              </a:rPr>
              <a:t>break</a:t>
            </a:r>
            <a:r>
              <a:rPr lang="en-US" altLang="en-US" sz="1800" i="1">
                <a:solidFill>
                  <a:srgbClr val="FFC000"/>
                </a:solidFill>
              </a:rPr>
              <a:t> in a </a:t>
            </a:r>
            <a:r>
              <a:rPr lang="en-US" altLang="en-US" sz="1800" b="1" i="1">
                <a:solidFill>
                  <a:srgbClr val="FFC000"/>
                </a:solidFill>
              </a:rPr>
              <a:t>switch</a:t>
            </a:r>
            <a:r>
              <a:rPr lang="en-US" altLang="en-US" sz="1800" i="1">
                <a:solidFill>
                  <a:srgbClr val="FFC000"/>
                </a:solidFill>
              </a:rPr>
              <a:t> statement</a:t>
            </a:r>
          </a:p>
          <a:p>
            <a:pPr>
              <a:spcBef>
                <a:spcPct val="50000"/>
              </a:spcBef>
              <a:buFontTx/>
              <a:buNone/>
            </a:pPr>
            <a:r>
              <a:rPr lang="en-US" altLang="en-US" sz="1800" i="1">
                <a:solidFill>
                  <a:srgbClr val="FFC000"/>
                </a:solidFill>
              </a:rPr>
              <a:t>// you can use </a:t>
            </a:r>
            <a:r>
              <a:rPr lang="en-US" altLang="en-US" sz="1800" b="1" i="1">
                <a:solidFill>
                  <a:srgbClr val="FFC000"/>
                </a:solidFill>
              </a:rPr>
              <a:t>break</a:t>
            </a:r>
            <a:r>
              <a:rPr lang="en-US" altLang="en-US" sz="1800" i="1">
                <a:solidFill>
                  <a:srgbClr val="FFC000"/>
                </a:solidFill>
              </a:rPr>
              <a:t> in a </a:t>
            </a:r>
            <a:r>
              <a:rPr lang="en-US" altLang="en-US" sz="1800" b="1" i="1">
                <a:solidFill>
                  <a:srgbClr val="FFC000"/>
                </a:solidFill>
              </a:rPr>
              <a:t>loop</a:t>
            </a:r>
            <a:r>
              <a:rPr lang="en-US" altLang="en-US" sz="1800" i="1">
                <a:solidFill>
                  <a:srgbClr val="FFC000"/>
                </a:solidFill>
              </a:rPr>
              <a:t> to immediately </a:t>
            </a:r>
            <a:r>
              <a:rPr lang="en-US" altLang="en-US" sz="1800" b="1" i="1">
                <a:solidFill>
                  <a:srgbClr val="FFC000"/>
                </a:solidFill>
              </a:rPr>
              <a:t>terminate the loop</a:t>
            </a:r>
            <a:r>
              <a:rPr lang="en-US" altLang="en-US" sz="1800" i="1">
                <a:solidFill>
                  <a:srgbClr val="FFC000"/>
                </a:solidFill>
              </a:rPr>
              <a:t>.</a:t>
            </a:r>
            <a:endParaRPr lang="en-US" altLang="en-US" sz="2800"/>
          </a:p>
        </p:txBody>
      </p:sp>
      <p:sp>
        <p:nvSpPr>
          <p:cNvPr id="86022" name="Text Box 16">
            <a:extLst>
              <a:ext uri="{FF2B5EF4-FFF2-40B4-BE49-F238E27FC236}">
                <a16:creationId xmlns:a16="http://schemas.microsoft.com/office/drawing/2014/main" id="{AD3DF6DB-4809-40F1-98C7-3F1AC66C690C}"/>
              </a:ext>
            </a:extLst>
          </p:cNvPr>
          <p:cNvSpPr txBox="1">
            <a:spLocks noChangeArrowheads="1"/>
          </p:cNvSpPr>
          <p:nvPr/>
        </p:nvSpPr>
        <p:spPr bwMode="auto">
          <a:xfrm>
            <a:off x="495300" y="48387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TestContinue.java</a:t>
            </a:r>
          </a:p>
        </p:txBody>
      </p:sp>
      <p:sp>
        <p:nvSpPr>
          <p:cNvPr id="64529" name="AutoShape 17">
            <a:hlinkClick r:id="" action="ppaction://noaction" highlightClick="1"/>
            <a:extLst>
              <a:ext uri="{FF2B5EF4-FFF2-40B4-BE49-F238E27FC236}">
                <a16:creationId xmlns:a16="http://schemas.microsoft.com/office/drawing/2014/main" id="{CAE10F1E-6DD2-42F4-802F-C906A90327BA}"/>
              </a:ext>
            </a:extLst>
          </p:cNvPr>
          <p:cNvSpPr>
            <a:spLocks noChangeArrowheads="1"/>
          </p:cNvSpPr>
          <p:nvPr/>
        </p:nvSpPr>
        <p:spPr bwMode="auto">
          <a:xfrm>
            <a:off x="1257300" y="42291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TestBreak</a:t>
            </a:r>
            <a:endParaRPr lang="en-US" dirty="0">
              <a:solidFill>
                <a:schemeClr val="accent1"/>
              </a:solidFill>
            </a:endParaRPr>
          </a:p>
        </p:txBody>
      </p:sp>
      <p:sp>
        <p:nvSpPr>
          <p:cNvPr id="64530" name="AutoShape 18">
            <a:hlinkClick r:id="" action="ppaction://noaction" highlightClick="1"/>
            <a:extLst>
              <a:ext uri="{FF2B5EF4-FFF2-40B4-BE49-F238E27FC236}">
                <a16:creationId xmlns:a16="http://schemas.microsoft.com/office/drawing/2014/main" id="{6D8A5B64-CACC-4855-90AC-85810A63F53D}"/>
              </a:ext>
            </a:extLst>
          </p:cNvPr>
          <p:cNvSpPr>
            <a:spLocks noChangeArrowheads="1"/>
          </p:cNvSpPr>
          <p:nvPr/>
        </p:nvSpPr>
        <p:spPr bwMode="auto">
          <a:xfrm>
            <a:off x="1371600" y="54102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TestContinue</a:t>
            </a:r>
            <a:endParaRPr lang="en-US">
              <a:solidFill>
                <a:schemeClr val="accent1"/>
              </a:solidFill>
            </a:endParaRPr>
          </a:p>
        </p:txBody>
      </p:sp>
      <p:pic>
        <p:nvPicPr>
          <p:cNvPr id="86025" name="Picture 19">
            <a:hlinkClick r:id="rId4" action="ppaction://program"/>
            <a:extLst>
              <a:ext uri="{FF2B5EF4-FFF2-40B4-BE49-F238E27FC236}">
                <a16:creationId xmlns:a16="http://schemas.microsoft.com/office/drawing/2014/main" id="{33F012A2-ED41-42ED-9C1A-143CB6903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4267200"/>
            <a:ext cx="331311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86026" name="Picture 20">
            <a:hlinkClick r:id="rId6" action="ppaction://program"/>
            <a:extLst>
              <a:ext uri="{FF2B5EF4-FFF2-40B4-BE49-F238E27FC236}">
                <a16:creationId xmlns:a16="http://schemas.microsoft.com/office/drawing/2014/main" id="{C66AEB95-05BE-4B32-9E00-BFCE5F469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334000"/>
            <a:ext cx="331311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C8C17863-B520-4B7A-BC97-AB94FC2BE7B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FACD6F-BEEA-4C65-A5ED-6C2AE7D4C6A1}" type="slidenum">
              <a:rPr lang="en-US" altLang="en-US" sz="1400"/>
              <a:pPr>
                <a:spcBef>
                  <a:spcPct val="0"/>
                </a:spcBef>
                <a:buClrTx/>
                <a:buSzTx/>
                <a:buFontTx/>
                <a:buNone/>
              </a:pPr>
              <a:t>69</a:t>
            </a:fld>
            <a:endParaRPr lang="en-US" altLang="en-US" sz="1400"/>
          </a:p>
        </p:txBody>
      </p:sp>
      <p:sp>
        <p:nvSpPr>
          <p:cNvPr id="87043" name="Rectangle 2">
            <a:extLst>
              <a:ext uri="{FF2B5EF4-FFF2-40B4-BE49-F238E27FC236}">
                <a16:creationId xmlns:a16="http://schemas.microsoft.com/office/drawing/2014/main" id="{72CB3388-FACC-4FD0-98CD-31272978DFF1}"/>
              </a:ext>
            </a:extLst>
          </p:cNvPr>
          <p:cNvSpPr>
            <a:spLocks noGrp="1" noChangeArrowheads="1"/>
          </p:cNvSpPr>
          <p:nvPr>
            <p:ph type="title"/>
          </p:nvPr>
        </p:nvSpPr>
        <p:spPr>
          <a:xfrm>
            <a:off x="0" y="266700"/>
            <a:ext cx="9144000" cy="628650"/>
          </a:xfrm>
        </p:spPr>
        <p:txBody>
          <a:bodyPr/>
          <a:lstStyle/>
          <a:p>
            <a:r>
              <a:rPr lang="en-US" altLang="en-US" sz="3600"/>
              <a:t>Guessing Number Problem Revisited</a:t>
            </a:r>
            <a:r>
              <a:rPr lang="en-US" altLang="en-US" sz="4000"/>
              <a:t> </a:t>
            </a:r>
          </a:p>
        </p:txBody>
      </p:sp>
      <p:sp>
        <p:nvSpPr>
          <p:cNvPr id="87044" name="Rectangle 3">
            <a:extLst>
              <a:ext uri="{FF2B5EF4-FFF2-40B4-BE49-F238E27FC236}">
                <a16:creationId xmlns:a16="http://schemas.microsoft.com/office/drawing/2014/main" id="{DB7505DB-BB54-4EFF-A0A9-CD56C7B0A83E}"/>
              </a:ext>
            </a:extLst>
          </p:cNvPr>
          <p:cNvSpPr>
            <a:spLocks noGrp="1" noChangeArrowheads="1"/>
          </p:cNvSpPr>
          <p:nvPr>
            <p:ph type="body" idx="1"/>
          </p:nvPr>
        </p:nvSpPr>
        <p:spPr>
          <a:xfrm>
            <a:off x="385763" y="933450"/>
            <a:ext cx="8534400" cy="5543550"/>
          </a:xfrm>
        </p:spPr>
        <p:txBody>
          <a:bodyPr/>
          <a:lstStyle/>
          <a:p>
            <a:pPr marL="0" indent="0">
              <a:spcBef>
                <a:spcPct val="100000"/>
              </a:spcBef>
              <a:buFont typeface="Monotype Sorts" pitchFamily="2" charset="2"/>
              <a:buNone/>
            </a:pPr>
            <a:r>
              <a:rPr lang="en-US" altLang="en-US"/>
              <a:t>Here is a program for guessing a number. You can rewrite it using a </a:t>
            </a:r>
            <a:r>
              <a:rPr lang="en-US" altLang="en-US" u="sng"/>
              <a:t>break</a:t>
            </a:r>
            <a:r>
              <a:rPr lang="en-US" altLang="en-US"/>
              <a:t> statement. </a:t>
            </a:r>
            <a:r>
              <a:rPr lang="en-US" altLang="en-US">
                <a:solidFill>
                  <a:srgbClr val="FFC000"/>
                </a:solidFill>
              </a:rPr>
              <a:t>Listing 4.11</a:t>
            </a:r>
          </a:p>
          <a:p>
            <a:pPr marL="0" indent="0">
              <a:spcBef>
                <a:spcPct val="100000"/>
              </a:spcBef>
              <a:buFont typeface="Monotype Sorts" pitchFamily="2" charset="2"/>
              <a:buNone/>
            </a:pPr>
            <a:r>
              <a:rPr lang="en-US" altLang="en-US" sz="1800"/>
              <a:t>public class TestBreak {</a:t>
            </a:r>
            <a:br>
              <a:rPr lang="en-US" altLang="en-US" sz="1800"/>
            </a:br>
            <a:r>
              <a:rPr lang="en-US" altLang="en-US" sz="1800"/>
              <a:t>  public static void main(String[] args) {</a:t>
            </a:r>
            <a:br>
              <a:rPr lang="en-US" altLang="en-US" sz="1800"/>
            </a:br>
            <a:r>
              <a:rPr lang="en-US" altLang="en-US" sz="1800"/>
              <a:t>    int sum = </a:t>
            </a:r>
            <a:r>
              <a:rPr lang="en-US" altLang="en-US" sz="1800">
                <a:solidFill>
                  <a:srgbClr val="92D050"/>
                </a:solidFill>
              </a:rPr>
              <a:t>0</a:t>
            </a:r>
            <a:r>
              <a:rPr lang="en-US" altLang="en-US" sz="1800"/>
              <a:t>;</a:t>
            </a:r>
            <a:br>
              <a:rPr lang="en-US" altLang="en-US" sz="1800"/>
            </a:br>
            <a:r>
              <a:rPr lang="en-US" altLang="en-US" sz="1800"/>
              <a:t>    int number = </a:t>
            </a:r>
            <a:r>
              <a:rPr lang="en-US" altLang="en-US" sz="1800">
                <a:solidFill>
                  <a:srgbClr val="92D050"/>
                </a:solidFill>
              </a:rPr>
              <a:t>0</a:t>
            </a:r>
            <a:r>
              <a:rPr lang="en-US" altLang="en-US" sz="1800"/>
              <a:t>;</a:t>
            </a:r>
            <a:br>
              <a:rPr lang="en-US" altLang="en-US" sz="1800"/>
            </a:br>
            <a:br>
              <a:rPr lang="en-US" altLang="en-US" sz="1800"/>
            </a:br>
            <a:r>
              <a:rPr lang="en-US" altLang="en-US" sz="1800"/>
              <a:t>    while (number &lt; </a:t>
            </a:r>
            <a:r>
              <a:rPr lang="en-US" altLang="en-US" sz="1800">
                <a:solidFill>
                  <a:srgbClr val="92D050"/>
                </a:solidFill>
              </a:rPr>
              <a:t>20</a:t>
            </a:r>
            <a:r>
              <a:rPr lang="en-US" altLang="en-US" sz="1800"/>
              <a:t>) {</a:t>
            </a:r>
            <a:br>
              <a:rPr lang="en-US" altLang="en-US" sz="1800"/>
            </a:br>
            <a:r>
              <a:rPr lang="en-US" altLang="en-US" sz="1800"/>
              <a:t>      number++;</a:t>
            </a:r>
            <a:br>
              <a:rPr lang="en-US" altLang="en-US" sz="1800"/>
            </a:br>
            <a:r>
              <a:rPr lang="en-US" altLang="en-US" sz="1800"/>
              <a:t>      sum += number;</a:t>
            </a:r>
            <a:br>
              <a:rPr lang="en-US" altLang="en-US" sz="1800"/>
            </a:br>
            <a:r>
              <a:rPr lang="en-US" altLang="en-US" sz="1800"/>
              <a:t>      if (sum &gt;= </a:t>
            </a:r>
            <a:r>
              <a:rPr lang="en-US" altLang="en-US" sz="1800">
                <a:solidFill>
                  <a:srgbClr val="92D050"/>
                </a:solidFill>
              </a:rPr>
              <a:t>100</a:t>
            </a:r>
            <a:r>
              <a:rPr lang="en-US" altLang="en-US" sz="1800"/>
              <a:t>) </a:t>
            </a:r>
          </a:p>
          <a:p>
            <a:pPr marL="0" indent="0">
              <a:spcBef>
                <a:spcPct val="100000"/>
              </a:spcBef>
              <a:buFont typeface="Monotype Sorts" pitchFamily="2" charset="2"/>
              <a:buNone/>
            </a:pPr>
            <a:r>
              <a:rPr lang="en-US" altLang="en-US" sz="1800"/>
              <a:t>           </a:t>
            </a:r>
            <a:r>
              <a:rPr lang="en-US" altLang="en-US" sz="1800">
                <a:solidFill>
                  <a:srgbClr val="92D050"/>
                </a:solidFill>
              </a:rPr>
              <a:t>break;  </a:t>
            </a:r>
            <a:r>
              <a:rPr lang="en-US" altLang="en-US" sz="1800">
                <a:solidFill>
                  <a:srgbClr val="FFC000"/>
                </a:solidFill>
              </a:rPr>
              <a:t>// goes to println </a:t>
            </a:r>
            <a:br>
              <a:rPr lang="en-US" altLang="en-US" sz="1800"/>
            </a:br>
            <a:r>
              <a:rPr lang="en-US" altLang="en-US" sz="1800"/>
              <a:t>    }</a:t>
            </a:r>
            <a:br>
              <a:rPr lang="en-US" altLang="en-US" sz="1800"/>
            </a:br>
            <a:r>
              <a:rPr lang="en-US" altLang="en-US" sz="1800"/>
              <a:t>    System.out.println("The number is " + number);</a:t>
            </a:r>
            <a:br>
              <a:rPr lang="en-US" altLang="en-US" sz="1800"/>
            </a:br>
            <a:r>
              <a:rPr lang="en-US" altLang="en-US" sz="1800"/>
              <a:t>    System.out.println("The sum is " + sum);</a:t>
            </a:r>
            <a:br>
              <a:rPr lang="en-US" altLang="en-US" sz="1800"/>
            </a:br>
            <a:r>
              <a:rPr lang="en-US" altLang="en-US" sz="1800"/>
              <a:t>  }</a:t>
            </a:r>
            <a:br>
              <a:rPr lang="en-US" altLang="en-US" sz="1800"/>
            </a:br>
            <a:r>
              <a:rPr lang="en-US" altLang="en-US" sz="1800"/>
              <a:t>}</a:t>
            </a:r>
            <a:endParaRPr lang="en-US" altLang="en-US" sz="1800">
              <a:solidFill>
                <a:srgbClr val="FFC000"/>
              </a:solidFill>
            </a:endParaRPr>
          </a:p>
        </p:txBody>
      </p:sp>
      <p:sp>
        <p:nvSpPr>
          <p:cNvPr id="155654" name="AutoShape 6">
            <a:hlinkClick r:id="" action="ppaction://noaction" highlightClick="1"/>
            <a:extLst>
              <a:ext uri="{FF2B5EF4-FFF2-40B4-BE49-F238E27FC236}">
                <a16:creationId xmlns:a16="http://schemas.microsoft.com/office/drawing/2014/main" id="{AF0E964B-2E46-4E6A-8CD0-61E98ED951DA}"/>
              </a:ext>
            </a:extLst>
          </p:cNvPr>
          <p:cNvSpPr>
            <a:spLocks noChangeArrowheads="1"/>
          </p:cNvSpPr>
          <p:nvPr/>
        </p:nvSpPr>
        <p:spPr bwMode="auto">
          <a:xfrm>
            <a:off x="5295900" y="5295900"/>
            <a:ext cx="3683000" cy="3810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GuessNumberUsing</a:t>
            </a:r>
            <a:r>
              <a:rPr lang="en-US" b="1" dirty="0">
                <a:solidFill>
                  <a:schemeClr val="accent1"/>
                </a:solidFill>
                <a:latin typeface="Book Antiqua" pitchFamily="18" charset="0"/>
                <a:hlinkClick r:id="rId2" action="ppaction://program"/>
              </a:rPr>
              <a:t>Break</a:t>
            </a:r>
            <a:endParaRPr lang="en-US" b="1" dirty="0">
              <a:solidFill>
                <a:schemeClr val="accent1"/>
              </a:solidFill>
            </a:endParaRPr>
          </a:p>
        </p:txBody>
      </p:sp>
      <p:pic>
        <p:nvPicPr>
          <p:cNvPr id="87046" name="Picture 7">
            <a:hlinkClick r:id="rId3" action="ppaction://program"/>
            <a:extLst>
              <a:ext uri="{FF2B5EF4-FFF2-40B4-BE49-F238E27FC236}">
                <a16:creationId xmlns:a16="http://schemas.microsoft.com/office/drawing/2014/main" id="{8F91A27A-B944-4279-9A2A-03DBD8394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5753100"/>
            <a:ext cx="2400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2B48D8CF-09EC-4EB7-80D0-4F560384CB4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F1D2C5-1084-4688-BFB6-92D90203E881}"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8E25BA7C-35FA-4C39-99F9-C4010CFBAFFA}"/>
              </a:ext>
            </a:extLst>
          </p:cNvPr>
          <p:cNvSpPr>
            <a:spLocks noGrp="1" noChangeArrowheads="1"/>
          </p:cNvSpPr>
          <p:nvPr>
            <p:ph type="title"/>
          </p:nvPr>
        </p:nvSpPr>
        <p:spPr>
          <a:xfrm>
            <a:off x="1143000" y="0"/>
            <a:ext cx="6926263" cy="754063"/>
          </a:xfrm>
        </p:spPr>
        <p:txBody>
          <a:bodyPr/>
          <a:lstStyle/>
          <a:p>
            <a:pPr eaLnBrk="1" hangingPunct="1"/>
            <a:r>
              <a:rPr lang="en-US" altLang="en-US">
                <a:latin typeface="Courier New" panose="02070309020205020404" pitchFamily="49" charset="0"/>
              </a:rPr>
              <a:t>while</a:t>
            </a:r>
            <a:r>
              <a:rPr lang="en-US" altLang="en-US"/>
              <a:t> Loop</a:t>
            </a:r>
          </a:p>
        </p:txBody>
      </p:sp>
      <p:sp>
        <p:nvSpPr>
          <p:cNvPr id="11268" name="Rectangle 3">
            <a:extLst>
              <a:ext uri="{FF2B5EF4-FFF2-40B4-BE49-F238E27FC236}">
                <a16:creationId xmlns:a16="http://schemas.microsoft.com/office/drawing/2014/main" id="{D25F9436-D92F-4117-BAEE-9498FEA5F1A3}"/>
              </a:ext>
            </a:extLst>
          </p:cNvPr>
          <p:cNvSpPr>
            <a:spLocks noGrp="1" noChangeArrowheads="1"/>
          </p:cNvSpPr>
          <p:nvPr>
            <p:ph type="body" idx="1"/>
          </p:nvPr>
        </p:nvSpPr>
        <p:spPr>
          <a:xfrm>
            <a:off x="952500" y="1638300"/>
            <a:ext cx="3505200" cy="2133600"/>
          </a:xfrm>
        </p:spPr>
        <p:txBody>
          <a:bodyPr/>
          <a:lstStyle/>
          <a:p>
            <a:pPr eaLnBrk="1" hangingPunct="1">
              <a:buFont typeface="Wingdings" panose="05000000000000000000" pitchFamily="2" charset="2"/>
              <a:buNone/>
            </a:pPr>
            <a:r>
              <a:rPr lang="en-US" altLang="en-US" b="1" u="sng"/>
              <a:t>pseudocode syntax</a:t>
            </a:r>
          </a:p>
          <a:p>
            <a:pPr eaLnBrk="1" hangingPunct="1">
              <a:spcBef>
                <a:spcPct val="100000"/>
              </a:spcBef>
              <a:buFont typeface="Wingdings" panose="05000000000000000000" pitchFamily="2" charset="2"/>
              <a:buNone/>
            </a:pPr>
            <a:r>
              <a:rPr lang="en-US" altLang="en-US" sz="2800">
                <a:latin typeface="Courier New" panose="02070309020205020404" pitchFamily="49" charset="0"/>
              </a:rPr>
              <a:t>while </a:t>
            </a:r>
            <a:r>
              <a:rPr lang="en-US" altLang="en-US" sz="2800" i="1"/>
              <a:t>&lt;condition&gt;</a:t>
            </a:r>
          </a:p>
          <a:p>
            <a:pPr eaLnBrk="1" hangingPunct="1">
              <a:buFont typeface="Wingdings" panose="05000000000000000000" pitchFamily="2" charset="2"/>
              <a:buNone/>
            </a:pPr>
            <a:r>
              <a:rPr lang="en-US" altLang="en-US" sz="2800">
                <a:latin typeface="Courier New" panose="02070309020205020404" pitchFamily="49" charset="0"/>
              </a:rPr>
              <a:t>  </a:t>
            </a:r>
            <a:r>
              <a:rPr lang="en-US" altLang="en-US" sz="2800" i="1"/>
              <a:t>&lt;statement(s)&gt;</a:t>
            </a:r>
          </a:p>
        </p:txBody>
      </p:sp>
      <p:sp>
        <p:nvSpPr>
          <p:cNvPr id="11269" name="Rectangle 5">
            <a:extLst>
              <a:ext uri="{FF2B5EF4-FFF2-40B4-BE49-F238E27FC236}">
                <a16:creationId xmlns:a16="http://schemas.microsoft.com/office/drawing/2014/main" id="{9F465AA9-0C90-456E-9D4B-12BE10D49B15}"/>
              </a:ext>
            </a:extLst>
          </p:cNvPr>
          <p:cNvSpPr>
            <a:spLocks noChangeArrowheads="1"/>
          </p:cNvSpPr>
          <p:nvPr/>
        </p:nvSpPr>
        <p:spPr bwMode="auto">
          <a:xfrm>
            <a:off x="4914900" y="1638300"/>
            <a:ext cx="35052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Clr>
                <a:schemeClr val="folHlink"/>
              </a:buClr>
              <a:buSzPct val="60000"/>
              <a:buFont typeface="Wingdings" panose="05000000000000000000" pitchFamily="2" charset="2"/>
              <a:buNone/>
            </a:pPr>
            <a:r>
              <a:rPr lang="en-US" altLang="en-US" sz="2400" b="1" u="sng"/>
              <a:t>Java syntax</a:t>
            </a:r>
          </a:p>
          <a:p>
            <a:pPr>
              <a:spcBef>
                <a:spcPct val="100000"/>
              </a:spcBef>
              <a:buClr>
                <a:schemeClr val="folHlink"/>
              </a:buClr>
              <a:buSzPct val="60000"/>
              <a:buFont typeface="Wingdings" panose="05000000000000000000" pitchFamily="2" charset="2"/>
              <a:buNone/>
            </a:pPr>
            <a:r>
              <a:rPr lang="en-US" altLang="en-US" sz="2400">
                <a:latin typeface="Courier New" panose="02070309020205020404" pitchFamily="49" charset="0"/>
              </a:rPr>
              <a:t>while (</a:t>
            </a:r>
            <a:r>
              <a:rPr lang="en-US" altLang="en-US" sz="2400" i="1"/>
              <a:t>&lt;condition&gt;</a:t>
            </a:r>
            <a:r>
              <a:rPr lang="en-US" altLang="en-US" sz="2400">
                <a:latin typeface="Courier New" panose="02070309020205020404" pitchFamily="49" charset="0"/>
              </a:rPr>
              <a:t>)</a:t>
            </a:r>
          </a:p>
          <a:p>
            <a:pPr>
              <a:buClr>
                <a:schemeClr val="folHlink"/>
              </a:buClr>
              <a:buSzPct val="60000"/>
              <a:buFont typeface="Wingdings" panose="05000000000000000000" pitchFamily="2" charset="2"/>
              <a:buNone/>
            </a:pPr>
            <a:r>
              <a:rPr lang="en-US" altLang="en-US" sz="2400">
                <a:latin typeface="Courier New" panose="02070309020205020404" pitchFamily="49" charset="0"/>
              </a:rPr>
              <a:t>{</a:t>
            </a:r>
          </a:p>
          <a:p>
            <a:pPr>
              <a:buClr>
                <a:schemeClr val="folHlink"/>
              </a:buClr>
              <a:buSzPct val="60000"/>
              <a:buFont typeface="Wingdings" panose="05000000000000000000" pitchFamily="2" charset="2"/>
              <a:buNone/>
            </a:pPr>
            <a:r>
              <a:rPr lang="en-US" altLang="en-US" sz="2400">
                <a:latin typeface="Courier New" panose="02070309020205020404" pitchFamily="49" charset="0"/>
              </a:rPr>
              <a:t>  </a:t>
            </a:r>
            <a:r>
              <a:rPr lang="en-US" altLang="en-US" sz="2400" i="1"/>
              <a:t>&lt;statement(s)&gt;</a:t>
            </a:r>
          </a:p>
          <a:p>
            <a:pPr>
              <a:buClr>
                <a:schemeClr val="folHlink"/>
              </a:buClr>
              <a:buSzPct val="60000"/>
              <a:buFont typeface="Wingdings" panose="05000000000000000000" pitchFamily="2" charset="2"/>
              <a:buNone/>
            </a:pPr>
            <a:r>
              <a:rPr lang="en-US" altLang="en-US" sz="2400">
                <a:latin typeface="Courier New" panose="02070309020205020404" pitchFamily="49" charset="0"/>
              </a:rPr>
              <a:t>}</a:t>
            </a:r>
            <a:endParaRPr lang="en-US" altLang="en-US" sz="2400" i="1">
              <a:latin typeface="Courier New" panose="02070309020205020404" pitchFamily="49" charset="0"/>
            </a:endParaRPr>
          </a:p>
        </p:txBody>
      </p:sp>
      <p:sp>
        <p:nvSpPr>
          <p:cNvPr id="11270" name="Rectangle 9">
            <a:extLst>
              <a:ext uri="{FF2B5EF4-FFF2-40B4-BE49-F238E27FC236}">
                <a16:creationId xmlns:a16="http://schemas.microsoft.com/office/drawing/2014/main" id="{876F8BCE-A4D3-4E0C-835E-53358658B07A}"/>
              </a:ext>
            </a:extLst>
          </p:cNvPr>
          <p:cNvSpPr>
            <a:spLocks noChangeArrowheads="1"/>
          </p:cNvSpPr>
          <p:nvPr/>
        </p:nvSpPr>
        <p:spPr bwMode="auto">
          <a:xfrm>
            <a:off x="723900" y="685800"/>
            <a:ext cx="7924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Clr>
                <a:schemeClr val="folHlink"/>
              </a:buClr>
              <a:buSzPct val="60000"/>
              <a:buFont typeface="Wingdings" panose="05000000000000000000" pitchFamily="2" charset="2"/>
              <a:buChar char="n"/>
            </a:pPr>
            <a:r>
              <a:rPr lang="en-US" altLang="en-US" sz="2800"/>
              <a:t>Use a loop statement if you need to do the same thing repeatedly.</a:t>
            </a:r>
          </a:p>
        </p:txBody>
      </p:sp>
      <p:sp>
        <p:nvSpPr>
          <p:cNvPr id="11271" name="Rectangle 6">
            <a:extLst>
              <a:ext uri="{FF2B5EF4-FFF2-40B4-BE49-F238E27FC236}">
                <a16:creationId xmlns:a16="http://schemas.microsoft.com/office/drawing/2014/main" id="{0D3C1883-6683-4883-92D3-0955E90095EE}"/>
              </a:ext>
            </a:extLst>
          </p:cNvPr>
          <p:cNvSpPr>
            <a:spLocks noChangeArrowheads="1"/>
          </p:cNvSpPr>
          <p:nvPr/>
        </p:nvSpPr>
        <p:spPr bwMode="auto">
          <a:xfrm>
            <a:off x="0" y="4114800"/>
            <a:ext cx="88773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eaLnBrk="1" hangingPunct="1">
              <a:spcBef>
                <a:spcPct val="0"/>
              </a:spcBef>
              <a:buClrTx/>
              <a:buFontTx/>
              <a:buNone/>
            </a:pPr>
            <a:r>
              <a:rPr lang="en-US" altLang="en-US" sz="2400"/>
              <a:t>The condition is at the bottom of the loop (in contrast to the </a:t>
            </a:r>
            <a:r>
              <a:rPr lang="en-US" altLang="en-US" sz="3600" b="1">
                <a:latin typeface="Courier New" panose="02070309020205020404" pitchFamily="49" charset="0"/>
              </a:rPr>
              <a:t>while</a:t>
            </a:r>
            <a:r>
              <a:rPr lang="en-US" altLang="en-US" sz="3600" b="1"/>
              <a:t> loop</a:t>
            </a:r>
            <a:r>
              <a:rPr lang="en-US" altLang="en-US" sz="2400"/>
              <a:t>, where the condition is at the top of the loop).</a:t>
            </a:r>
          </a:p>
          <a:p>
            <a:pPr lvl="1" eaLnBrk="1" hangingPunct="1">
              <a:spcBef>
                <a:spcPct val="0"/>
              </a:spcBef>
              <a:buClrTx/>
              <a:buFontTx/>
              <a:buNone/>
            </a:pPr>
            <a:r>
              <a:rPr lang="en-US" altLang="en-US" sz="2400"/>
              <a:t>The compiler requires putting a "</a:t>
            </a:r>
            <a:r>
              <a:rPr lang="en-US" altLang="en-US" sz="2400" b="1"/>
              <a:t>;</a:t>
            </a:r>
            <a:r>
              <a:rPr lang="en-US" altLang="en-US" sz="2400"/>
              <a:t>" at the very end, after the </a:t>
            </a:r>
            <a:r>
              <a:rPr lang="en-US" altLang="en-US" sz="2400">
                <a:latin typeface="Courier New" panose="02070309020205020404" pitchFamily="49" charset="0"/>
              </a:rPr>
              <a:t>do</a:t>
            </a:r>
            <a:r>
              <a:rPr lang="en-US" altLang="en-US" sz="2400"/>
              <a:t> loop's condition.</a:t>
            </a:r>
          </a:p>
          <a:p>
            <a:pPr lvl="1" eaLnBrk="1" hangingPunct="1">
              <a:spcBef>
                <a:spcPct val="0"/>
              </a:spcBef>
              <a:buClrTx/>
              <a:buFontTx/>
              <a:buNone/>
            </a:pPr>
            <a:r>
              <a:rPr lang="en-US" altLang="en-US" sz="2400"/>
              <a:t>Proper style dictates putting the "while" part on the same line as the "</a:t>
            </a:r>
            <a:r>
              <a:rPr lang="en-US" altLang="en-US" b="1"/>
              <a:t>}</a:t>
            </a:r>
            <a:r>
              <a:rPr lang="en-US" altLang="en-US" sz="2400"/>
              <a:t>"</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9D6B222B-495E-4132-9C9E-DEFDDEE4296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8E04A3-37BB-45F8-B89A-909A6611D2E6}" type="slidenum">
              <a:rPr lang="en-US" altLang="en-US" sz="1400"/>
              <a:pPr>
                <a:spcBef>
                  <a:spcPct val="0"/>
                </a:spcBef>
                <a:buClrTx/>
                <a:buSzTx/>
                <a:buFontTx/>
                <a:buNone/>
              </a:pPr>
              <a:t>70</a:t>
            </a:fld>
            <a:endParaRPr lang="en-US" altLang="en-US" sz="1400"/>
          </a:p>
        </p:txBody>
      </p:sp>
      <p:sp>
        <p:nvSpPr>
          <p:cNvPr id="88067" name="Rectangle 2">
            <a:extLst>
              <a:ext uri="{FF2B5EF4-FFF2-40B4-BE49-F238E27FC236}">
                <a16:creationId xmlns:a16="http://schemas.microsoft.com/office/drawing/2014/main" id="{B3329B9F-45E5-4B25-B5D2-07074C87AC13}"/>
              </a:ext>
            </a:extLst>
          </p:cNvPr>
          <p:cNvSpPr>
            <a:spLocks noGrp="1" noChangeArrowheads="1"/>
          </p:cNvSpPr>
          <p:nvPr>
            <p:ph type="title"/>
          </p:nvPr>
        </p:nvSpPr>
        <p:spPr>
          <a:xfrm>
            <a:off x="0" y="266700"/>
            <a:ext cx="9144000" cy="628650"/>
          </a:xfrm>
        </p:spPr>
        <p:txBody>
          <a:bodyPr/>
          <a:lstStyle/>
          <a:p>
            <a:r>
              <a:rPr lang="en-US" altLang="en-US" sz="3600"/>
              <a:t>Guessing Number Problem Revisited</a:t>
            </a:r>
            <a:r>
              <a:rPr lang="en-US" altLang="en-US" sz="4000"/>
              <a:t> </a:t>
            </a:r>
          </a:p>
        </p:txBody>
      </p:sp>
      <p:sp>
        <p:nvSpPr>
          <p:cNvPr id="88068" name="Rectangle 3">
            <a:extLst>
              <a:ext uri="{FF2B5EF4-FFF2-40B4-BE49-F238E27FC236}">
                <a16:creationId xmlns:a16="http://schemas.microsoft.com/office/drawing/2014/main" id="{2D5E390A-FE2F-4229-9CBA-D021AF25CDC1}"/>
              </a:ext>
            </a:extLst>
          </p:cNvPr>
          <p:cNvSpPr>
            <a:spLocks noGrp="1" noChangeArrowheads="1"/>
          </p:cNvSpPr>
          <p:nvPr>
            <p:ph type="body" idx="1"/>
          </p:nvPr>
        </p:nvSpPr>
        <p:spPr>
          <a:xfrm>
            <a:off x="385763" y="933450"/>
            <a:ext cx="8534400" cy="5543550"/>
          </a:xfrm>
        </p:spPr>
        <p:txBody>
          <a:bodyPr/>
          <a:lstStyle/>
          <a:p>
            <a:pPr marL="0" indent="0">
              <a:spcBef>
                <a:spcPct val="100000"/>
              </a:spcBef>
              <a:buFont typeface="Monotype Sorts" pitchFamily="2" charset="2"/>
              <a:buNone/>
            </a:pPr>
            <a:r>
              <a:rPr lang="en-US" altLang="en-US"/>
              <a:t>Here is a program for guessing a number. You can rewrite it using a </a:t>
            </a:r>
            <a:r>
              <a:rPr lang="en-US" altLang="en-US" u="sng"/>
              <a:t>continue</a:t>
            </a:r>
            <a:r>
              <a:rPr lang="en-US" altLang="en-US"/>
              <a:t> statement. </a:t>
            </a:r>
            <a:r>
              <a:rPr lang="en-US" altLang="en-US">
                <a:solidFill>
                  <a:srgbClr val="FFC000"/>
                </a:solidFill>
              </a:rPr>
              <a:t>Listing 4.12</a:t>
            </a:r>
          </a:p>
          <a:p>
            <a:pPr marL="0" indent="0">
              <a:spcBef>
                <a:spcPct val="100000"/>
              </a:spcBef>
              <a:buFont typeface="Monotype Sorts" pitchFamily="2" charset="2"/>
              <a:buNone/>
            </a:pPr>
            <a:r>
              <a:rPr lang="en-US" altLang="en-US" sz="1800"/>
              <a:t>public class </a:t>
            </a:r>
            <a:r>
              <a:rPr lang="en-US" altLang="en-US" sz="1800" b="1"/>
              <a:t>TestContinue</a:t>
            </a:r>
            <a:r>
              <a:rPr lang="en-US" altLang="en-US" sz="1800"/>
              <a:t> {</a:t>
            </a:r>
            <a:br>
              <a:rPr lang="en-US" altLang="en-US" sz="1800"/>
            </a:br>
            <a:r>
              <a:rPr lang="en-US" altLang="en-US" sz="1800"/>
              <a:t>  public static void main(String[] args) {</a:t>
            </a:r>
            <a:br>
              <a:rPr lang="en-US" altLang="en-US" sz="1800"/>
            </a:br>
            <a:r>
              <a:rPr lang="en-US" altLang="en-US" sz="1800"/>
              <a:t>    int sum = 0;</a:t>
            </a:r>
            <a:br>
              <a:rPr lang="en-US" altLang="en-US" sz="1800"/>
            </a:br>
            <a:r>
              <a:rPr lang="en-US" altLang="en-US" sz="1800"/>
              <a:t>    int number = 0;</a:t>
            </a:r>
            <a:br>
              <a:rPr lang="en-US" altLang="en-US" sz="1800"/>
            </a:br>
            <a:br>
              <a:rPr lang="en-US" altLang="en-US" sz="1800"/>
            </a:br>
            <a:r>
              <a:rPr lang="en-US" altLang="en-US" sz="1800"/>
              <a:t>    while (number &lt; 20) {</a:t>
            </a:r>
            <a:br>
              <a:rPr lang="en-US" altLang="en-US" sz="1800"/>
            </a:br>
            <a:r>
              <a:rPr lang="en-US" altLang="en-US" sz="1800"/>
              <a:t>      number++;</a:t>
            </a:r>
            <a:br>
              <a:rPr lang="en-US" altLang="en-US" sz="1800"/>
            </a:br>
            <a:r>
              <a:rPr lang="en-US" altLang="en-US" sz="1800"/>
              <a:t>      if (number == 10 || number == 11) </a:t>
            </a:r>
            <a:r>
              <a:rPr lang="en-US" altLang="en-US" sz="1800" b="1">
                <a:solidFill>
                  <a:srgbClr val="92D050"/>
                </a:solidFill>
              </a:rPr>
              <a:t>continue</a:t>
            </a:r>
            <a:r>
              <a:rPr lang="en-US" altLang="en-US" sz="1800"/>
              <a:t>;</a:t>
            </a:r>
            <a:br>
              <a:rPr lang="en-US" altLang="en-US" sz="1800"/>
            </a:br>
            <a:r>
              <a:rPr lang="en-US" altLang="en-US" sz="1800"/>
              <a:t>      sum += number;</a:t>
            </a:r>
            <a:br>
              <a:rPr lang="en-US" altLang="en-US" sz="1800"/>
            </a:br>
            <a:r>
              <a:rPr lang="en-US" altLang="en-US" sz="1800"/>
              <a:t>    } /</a:t>
            </a:r>
            <a:r>
              <a:rPr lang="en-US" altLang="en-US" sz="1800">
                <a:solidFill>
                  <a:srgbClr val="FFC000"/>
                </a:solidFill>
              </a:rPr>
              <a:t>/end of while</a:t>
            </a:r>
            <a:br>
              <a:rPr lang="en-US" altLang="en-US" sz="1800"/>
            </a:br>
            <a:br>
              <a:rPr lang="en-US" altLang="en-US" sz="1800"/>
            </a:br>
            <a:r>
              <a:rPr lang="en-US" altLang="en-US" sz="1800"/>
              <a:t>    System.out.println("The sum is " + sum);</a:t>
            </a:r>
            <a:br>
              <a:rPr lang="en-US" altLang="en-US" sz="1800"/>
            </a:br>
            <a:r>
              <a:rPr lang="en-US" altLang="en-US" sz="1800"/>
              <a:t>  } </a:t>
            </a:r>
            <a:r>
              <a:rPr lang="en-US" altLang="en-US" sz="1800">
                <a:solidFill>
                  <a:srgbClr val="FFC000"/>
                </a:solidFill>
              </a:rPr>
              <a:t>//end of main method</a:t>
            </a:r>
            <a:br>
              <a:rPr lang="en-US" altLang="en-US" sz="1800"/>
            </a:br>
            <a:r>
              <a:rPr lang="en-US" altLang="en-US" sz="1800"/>
              <a:t>}  </a:t>
            </a:r>
            <a:r>
              <a:rPr lang="en-US" altLang="en-US" sz="1800">
                <a:solidFill>
                  <a:srgbClr val="FFC000"/>
                </a:solidFill>
              </a:rPr>
              <a:t>//end of class</a:t>
            </a:r>
            <a:br>
              <a:rPr lang="en-US" altLang="en-US" sz="1800"/>
            </a:br>
            <a:endParaRPr lang="en-US" altLang="en-US" sz="1800">
              <a:solidFill>
                <a:srgbClr val="FFC000"/>
              </a:solidFill>
            </a:endParaRPr>
          </a:p>
        </p:txBody>
      </p:sp>
      <p:sp>
        <p:nvSpPr>
          <p:cNvPr id="155654" name="AutoShape 6">
            <a:hlinkClick r:id="" action="ppaction://noaction" highlightClick="1"/>
            <a:extLst>
              <a:ext uri="{FF2B5EF4-FFF2-40B4-BE49-F238E27FC236}">
                <a16:creationId xmlns:a16="http://schemas.microsoft.com/office/drawing/2014/main" id="{721ABF30-14B7-4D8E-9889-61337E5A59BE}"/>
              </a:ext>
            </a:extLst>
          </p:cNvPr>
          <p:cNvSpPr>
            <a:spLocks noChangeArrowheads="1"/>
          </p:cNvSpPr>
          <p:nvPr/>
        </p:nvSpPr>
        <p:spPr bwMode="auto">
          <a:xfrm>
            <a:off x="5638800" y="5295900"/>
            <a:ext cx="3340100" cy="3810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Test</a:t>
            </a:r>
            <a:r>
              <a:rPr lang="en-US" b="1" dirty="0" err="1">
                <a:solidFill>
                  <a:schemeClr val="accent1"/>
                </a:solidFill>
                <a:latin typeface="Book Antiqua" pitchFamily="18" charset="0"/>
                <a:hlinkClick r:id="rId2" action="ppaction://program"/>
              </a:rPr>
              <a:t>Continue</a:t>
            </a:r>
            <a:endParaRPr lang="en-US" b="1" dirty="0">
              <a:solidFill>
                <a:schemeClr val="accent1"/>
              </a:solidFill>
            </a:endParaRPr>
          </a:p>
        </p:txBody>
      </p:sp>
      <p:pic>
        <p:nvPicPr>
          <p:cNvPr id="88070" name="Picture 7">
            <a:hlinkClick r:id="rId3" action="ppaction://program"/>
            <a:extLst>
              <a:ext uri="{FF2B5EF4-FFF2-40B4-BE49-F238E27FC236}">
                <a16:creationId xmlns:a16="http://schemas.microsoft.com/office/drawing/2014/main" id="{6F7490A0-E765-4DEC-A2B3-9835B5127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5753100"/>
            <a:ext cx="2400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B031016C-2A34-4ECD-A70F-A9969790583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D2C382-9208-4D92-AFA0-6D4B0FBB3A7B}" type="slidenum">
              <a:rPr lang="en-US" altLang="en-US" sz="1400"/>
              <a:pPr>
                <a:spcBef>
                  <a:spcPct val="0"/>
                </a:spcBef>
                <a:buClrTx/>
                <a:buSzTx/>
                <a:buFontTx/>
                <a:buNone/>
              </a:pPr>
              <a:t>71</a:t>
            </a:fld>
            <a:endParaRPr lang="en-US" altLang="en-US" sz="1400"/>
          </a:p>
        </p:txBody>
      </p:sp>
      <p:sp>
        <p:nvSpPr>
          <p:cNvPr id="89091" name="Rectangle 2">
            <a:extLst>
              <a:ext uri="{FF2B5EF4-FFF2-40B4-BE49-F238E27FC236}">
                <a16:creationId xmlns:a16="http://schemas.microsoft.com/office/drawing/2014/main" id="{69E87CBF-DE5F-4F07-9833-682651496276}"/>
              </a:ext>
            </a:extLst>
          </p:cNvPr>
          <p:cNvSpPr>
            <a:spLocks noGrp="1" noChangeArrowheads="1"/>
          </p:cNvSpPr>
          <p:nvPr>
            <p:ph type="title"/>
          </p:nvPr>
        </p:nvSpPr>
        <p:spPr>
          <a:xfrm>
            <a:off x="76200" y="381000"/>
            <a:ext cx="8915400" cy="762000"/>
          </a:xfrm>
        </p:spPr>
        <p:txBody>
          <a:bodyPr/>
          <a:lstStyle/>
          <a:p>
            <a:r>
              <a:rPr lang="en-US" altLang="en-US"/>
              <a:t>Problem: Displaying Prime Numbers</a:t>
            </a:r>
            <a:endParaRPr lang="en-US" altLang="en-US" sz="5400"/>
          </a:p>
        </p:txBody>
      </p:sp>
      <p:sp>
        <p:nvSpPr>
          <p:cNvPr id="89092" name="Text Box 3">
            <a:extLst>
              <a:ext uri="{FF2B5EF4-FFF2-40B4-BE49-F238E27FC236}">
                <a16:creationId xmlns:a16="http://schemas.microsoft.com/office/drawing/2014/main" id="{54EF115C-B757-4F76-B099-928438768DC7}"/>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9093" name="Text Box 4">
            <a:extLst>
              <a:ext uri="{FF2B5EF4-FFF2-40B4-BE49-F238E27FC236}">
                <a16:creationId xmlns:a16="http://schemas.microsoft.com/office/drawing/2014/main" id="{07EB6A23-32BC-4D92-9D98-685083CDA979}"/>
              </a:ext>
            </a:extLst>
          </p:cNvPr>
          <p:cNvSpPr txBox="1">
            <a:spLocks noChangeArrowheads="1"/>
          </p:cNvSpPr>
          <p:nvPr/>
        </p:nvSpPr>
        <p:spPr bwMode="auto">
          <a:xfrm>
            <a:off x="193675" y="1508125"/>
            <a:ext cx="8721725"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Write a program that displays the first 50 prime numbers in five lines, each of which contains 10 numbers. An integer greater than 1 is </a:t>
            </a:r>
            <a:r>
              <a:rPr lang="en-US" altLang="en-US" sz="2400" i="1">
                <a:cs typeface="Times New Roman" panose="02020603050405020304" pitchFamily="18" charset="0"/>
              </a:rPr>
              <a:t>prime</a:t>
            </a:r>
            <a:r>
              <a:rPr lang="en-US" altLang="en-US" sz="2400">
                <a:cs typeface="Times New Roman" panose="02020603050405020304" pitchFamily="18" charset="0"/>
              </a:rPr>
              <a:t> if its only positive divisor is 1 or itself. For example, 2, 3, 5, and 7 are prime numbers, but 4, 6, 8, and 9 are not.</a:t>
            </a:r>
          </a:p>
          <a:p>
            <a:pPr>
              <a:spcBef>
                <a:spcPct val="50000"/>
              </a:spcBef>
              <a:buClrTx/>
              <a:buSzTx/>
              <a:buFontTx/>
              <a:buNone/>
            </a:pPr>
            <a:r>
              <a:rPr lang="en-US" altLang="en-US" sz="2400">
                <a:cs typeface="Times New Roman" panose="02020603050405020304" pitchFamily="18" charset="0"/>
              </a:rPr>
              <a:t>Solution: The problem can be broken into the following tasks:</a:t>
            </a:r>
          </a:p>
          <a:p>
            <a:pPr lvl="1">
              <a:spcBef>
                <a:spcPct val="0"/>
              </a:spcBef>
              <a:buClrTx/>
              <a:buFontTx/>
              <a:buChar char="•"/>
            </a:pPr>
            <a:r>
              <a:rPr lang="en-US" altLang="en-US" sz="2400">
                <a:cs typeface="Times New Roman" panose="02020603050405020304" pitchFamily="18" charset="0"/>
              </a:rPr>
              <a:t>For number = 2, 3, 4, 5, 6, ..., test whether the number is prime.</a:t>
            </a:r>
          </a:p>
          <a:p>
            <a:pPr lvl="1">
              <a:spcBef>
                <a:spcPct val="0"/>
              </a:spcBef>
              <a:buClrTx/>
              <a:buFontTx/>
              <a:buChar char="•"/>
            </a:pPr>
            <a:r>
              <a:rPr lang="en-US" altLang="en-US" sz="2400">
                <a:cs typeface="Times New Roman" panose="02020603050405020304" pitchFamily="18" charset="0"/>
              </a:rPr>
              <a:t>Determine whether a given number is prime.</a:t>
            </a:r>
          </a:p>
          <a:p>
            <a:pPr lvl="1">
              <a:spcBef>
                <a:spcPct val="0"/>
              </a:spcBef>
              <a:buClrTx/>
              <a:buFontTx/>
              <a:buChar char="•"/>
            </a:pPr>
            <a:r>
              <a:rPr lang="en-US" altLang="en-US" sz="2400">
                <a:cs typeface="Times New Roman" panose="02020603050405020304" pitchFamily="18" charset="0"/>
              </a:rPr>
              <a:t>Count the prime numbers.</a:t>
            </a:r>
          </a:p>
          <a:p>
            <a:pPr lvl="1">
              <a:spcBef>
                <a:spcPct val="0"/>
              </a:spcBef>
              <a:buClrTx/>
              <a:buFontTx/>
              <a:buChar char="•"/>
            </a:pPr>
            <a:r>
              <a:rPr lang="en-US" altLang="en-US" sz="2400">
                <a:cs typeface="Times New Roman" panose="02020603050405020304" pitchFamily="18" charset="0"/>
              </a:rPr>
              <a:t>Print each prime number, and print 10 numbers per line. </a:t>
            </a:r>
          </a:p>
        </p:txBody>
      </p:sp>
      <p:sp>
        <p:nvSpPr>
          <p:cNvPr id="101381" name="AutoShape 5">
            <a:hlinkClick r:id="" action="ppaction://noaction" highlightClick="1"/>
            <a:extLst>
              <a:ext uri="{FF2B5EF4-FFF2-40B4-BE49-F238E27FC236}">
                <a16:creationId xmlns:a16="http://schemas.microsoft.com/office/drawing/2014/main" id="{233FD159-160C-4510-BAFD-CBAE4858BE37}"/>
              </a:ext>
            </a:extLst>
          </p:cNvPr>
          <p:cNvSpPr>
            <a:spLocks noChangeArrowheads="1"/>
          </p:cNvSpPr>
          <p:nvPr/>
        </p:nvSpPr>
        <p:spPr bwMode="auto">
          <a:xfrm>
            <a:off x="3505200" y="57150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PrimeNumber</a:t>
            </a:r>
            <a:endParaRPr lang="en-US" dirty="0">
              <a:solidFill>
                <a:schemeClr val="accent1"/>
              </a:solidFill>
            </a:endParaRPr>
          </a:p>
        </p:txBody>
      </p:sp>
      <p:sp>
        <p:nvSpPr>
          <p:cNvPr id="89095" name="AutoShape 6">
            <a:hlinkClick r:id="rId3" action="ppaction://program" highlightClick="1"/>
            <a:extLst>
              <a:ext uri="{FF2B5EF4-FFF2-40B4-BE49-F238E27FC236}">
                <a16:creationId xmlns:a16="http://schemas.microsoft.com/office/drawing/2014/main" id="{8E183D6A-0019-4852-AED5-03E6B706D364}"/>
              </a:ext>
            </a:extLst>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2E459F7A-29A2-4CDF-A22C-2A06FDA0A294}"/>
              </a:ext>
            </a:extLst>
          </p:cNvPr>
          <p:cNvSpPr>
            <a:spLocks noGrp="1"/>
          </p:cNvSpPr>
          <p:nvPr>
            <p:ph type="title"/>
          </p:nvPr>
        </p:nvSpPr>
        <p:spPr/>
        <p:txBody>
          <a:bodyPr/>
          <a:lstStyle/>
          <a:p>
            <a:r>
              <a:rPr lang="en-US" altLang="en-US"/>
              <a:t>Exercise 4_22</a:t>
            </a:r>
            <a:br>
              <a:rPr lang="en-US" altLang="en-US"/>
            </a:br>
            <a:r>
              <a:rPr lang="en-US" altLang="en-US" sz="2800"/>
              <a:t>Financial application: Loan repayment schedule</a:t>
            </a:r>
          </a:p>
        </p:txBody>
      </p:sp>
      <p:sp>
        <p:nvSpPr>
          <p:cNvPr id="90115" name="Slide Number Placeholder 2">
            <a:extLst>
              <a:ext uri="{FF2B5EF4-FFF2-40B4-BE49-F238E27FC236}">
                <a16:creationId xmlns:a16="http://schemas.microsoft.com/office/drawing/2014/main" id="{DC587791-EC2D-4DCF-910F-81FEFC76C9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785EA4-5D8F-4C13-9113-1A4796A00B99}" type="slidenum">
              <a:rPr lang="en-US" altLang="en-US" sz="1400"/>
              <a:pPr>
                <a:spcBef>
                  <a:spcPct val="0"/>
                </a:spcBef>
                <a:buClrTx/>
                <a:buSzTx/>
                <a:buFontTx/>
                <a:buNone/>
              </a:pPr>
              <a:t>72</a:t>
            </a:fld>
            <a:endParaRPr lang="en-US" altLang="en-US" sz="1400"/>
          </a:p>
        </p:txBody>
      </p:sp>
      <p:sp>
        <p:nvSpPr>
          <p:cNvPr id="90116" name="TextBox 3">
            <a:extLst>
              <a:ext uri="{FF2B5EF4-FFF2-40B4-BE49-F238E27FC236}">
                <a16:creationId xmlns:a16="http://schemas.microsoft.com/office/drawing/2014/main" id="{B925BA82-2B18-4C4A-9F10-D3C7B22FAA4D}"/>
              </a:ext>
            </a:extLst>
          </p:cNvPr>
          <p:cNvSpPr txBox="1">
            <a:spLocks noChangeArrowheads="1"/>
          </p:cNvSpPr>
          <p:nvPr/>
        </p:nvSpPr>
        <p:spPr bwMode="auto">
          <a:xfrm>
            <a:off x="1154113" y="3082925"/>
            <a:ext cx="6567487" cy="7080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4000">
                <a:solidFill>
                  <a:srgbClr val="FF3300"/>
                </a:solidFill>
              </a:rPr>
              <a:t>Video Link: </a:t>
            </a:r>
            <a:r>
              <a:rPr lang="en-US" altLang="en-US" sz="4000">
                <a:hlinkClick r:id="rId2"/>
              </a:rPr>
              <a:t>Exercise 4_22 </a:t>
            </a:r>
            <a:endParaRPr lang="en-US" altLang="en-US" sz="4000"/>
          </a:p>
        </p:txBody>
      </p:sp>
      <p:sp>
        <p:nvSpPr>
          <p:cNvPr id="90117" name="TextBox 4">
            <a:extLst>
              <a:ext uri="{FF2B5EF4-FFF2-40B4-BE49-F238E27FC236}">
                <a16:creationId xmlns:a16="http://schemas.microsoft.com/office/drawing/2014/main" id="{2A834700-773A-45AB-92E5-94BD9A772674}"/>
              </a:ext>
            </a:extLst>
          </p:cNvPr>
          <p:cNvSpPr txBox="1">
            <a:spLocks noChangeArrowheads="1"/>
          </p:cNvSpPr>
          <p:nvPr/>
        </p:nvSpPr>
        <p:spPr bwMode="auto">
          <a:xfrm>
            <a:off x="1154113" y="2276475"/>
            <a:ext cx="6989762" cy="4619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Please refer to companion website for the program.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BDAF3BE0-08C5-48FF-83AF-5370486A2F7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C1C530-A46B-43E2-B175-8E0AED708F46}" type="slidenum">
              <a:rPr lang="en-US" altLang="en-US" sz="1400"/>
              <a:pPr>
                <a:spcBef>
                  <a:spcPct val="0"/>
                </a:spcBef>
                <a:buClrTx/>
                <a:buSzTx/>
                <a:buFontTx/>
                <a:buNone/>
              </a:pPr>
              <a:t>73</a:t>
            </a:fld>
            <a:endParaRPr lang="en-US" altLang="en-US" sz="1400"/>
          </a:p>
        </p:txBody>
      </p:sp>
      <p:sp>
        <p:nvSpPr>
          <p:cNvPr id="91139" name="Rectangle 2">
            <a:extLst>
              <a:ext uri="{FF2B5EF4-FFF2-40B4-BE49-F238E27FC236}">
                <a16:creationId xmlns:a16="http://schemas.microsoft.com/office/drawing/2014/main" id="{1F306DFE-B0BC-4407-904D-C639B16CF25E}"/>
              </a:ext>
            </a:extLst>
          </p:cNvPr>
          <p:cNvSpPr>
            <a:spLocks noGrp="1" noChangeArrowheads="1"/>
          </p:cNvSpPr>
          <p:nvPr>
            <p:ph type="title"/>
          </p:nvPr>
        </p:nvSpPr>
        <p:spPr>
          <a:xfrm>
            <a:off x="685800" y="279400"/>
            <a:ext cx="8188325" cy="1190625"/>
          </a:xfrm>
          <a:noFill/>
        </p:spPr>
        <p:txBody>
          <a:bodyPr/>
          <a:lstStyle/>
          <a:p>
            <a:r>
              <a:rPr lang="en-US" altLang="en-US"/>
              <a:t>(GUI) Controlling a Loop with a Confirmation Dialog </a:t>
            </a:r>
          </a:p>
        </p:txBody>
      </p:sp>
      <p:sp>
        <p:nvSpPr>
          <p:cNvPr id="91140" name="Text Box 4">
            <a:extLst>
              <a:ext uri="{FF2B5EF4-FFF2-40B4-BE49-F238E27FC236}">
                <a16:creationId xmlns:a16="http://schemas.microsoft.com/office/drawing/2014/main" id="{C61044B9-77EE-4F4D-8996-0808CEA7494B}"/>
              </a:ext>
            </a:extLst>
          </p:cNvPr>
          <p:cNvSpPr txBox="1">
            <a:spLocks noChangeArrowheads="1"/>
          </p:cNvSpPr>
          <p:nvPr/>
        </p:nvSpPr>
        <p:spPr bwMode="auto">
          <a:xfrm>
            <a:off x="228600" y="1700213"/>
            <a:ext cx="891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 sentinel-controlled loop can be implemented using a confirmation dialog. The answers </a:t>
            </a:r>
            <a:r>
              <a:rPr lang="en-US" altLang="en-US" sz="2400" i="1"/>
              <a:t>Yes</a:t>
            </a:r>
            <a:r>
              <a:rPr lang="en-US" altLang="en-US" sz="2400"/>
              <a:t> or </a:t>
            </a:r>
            <a:r>
              <a:rPr lang="en-US" altLang="en-US" sz="2400" i="1"/>
              <a:t>No</a:t>
            </a:r>
            <a:r>
              <a:rPr lang="en-US" altLang="en-US" sz="2400"/>
              <a:t> to continue or terminate the loop. The template of the loop may look as follows:</a:t>
            </a:r>
          </a:p>
        </p:txBody>
      </p:sp>
      <p:sp>
        <p:nvSpPr>
          <p:cNvPr id="91141" name="Text Box 7">
            <a:extLst>
              <a:ext uri="{FF2B5EF4-FFF2-40B4-BE49-F238E27FC236}">
                <a16:creationId xmlns:a16="http://schemas.microsoft.com/office/drawing/2014/main" id="{6721D3F1-7992-4656-B3A0-73E4BE7C044D}"/>
              </a:ext>
            </a:extLst>
          </p:cNvPr>
          <p:cNvSpPr txBox="1">
            <a:spLocks noChangeArrowheads="1"/>
          </p:cNvSpPr>
          <p:nvPr/>
        </p:nvSpPr>
        <p:spPr bwMode="auto">
          <a:xfrm>
            <a:off x="228600" y="3160713"/>
            <a:ext cx="8915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int</a:t>
            </a:r>
            <a:r>
              <a:rPr lang="en-US" altLang="en-US" sz="2400"/>
              <a:t> option = 0;</a:t>
            </a:r>
            <a:endParaRPr lang="en-US" altLang="en-US" sz="2400" b="1"/>
          </a:p>
          <a:p>
            <a:pPr>
              <a:spcBef>
                <a:spcPct val="0"/>
              </a:spcBef>
              <a:buClrTx/>
              <a:buSzTx/>
              <a:buFontTx/>
              <a:buNone/>
            </a:pPr>
            <a:r>
              <a:rPr lang="en-US" altLang="en-US" sz="2400" b="1"/>
              <a:t>while</a:t>
            </a:r>
            <a:r>
              <a:rPr lang="en-US" altLang="en-US" sz="2400"/>
              <a:t> (option == JOptionPane.YES_OPTION) {</a:t>
            </a:r>
          </a:p>
          <a:p>
            <a:pPr>
              <a:spcBef>
                <a:spcPct val="0"/>
              </a:spcBef>
              <a:buClrTx/>
              <a:buSzTx/>
              <a:buFontTx/>
              <a:buNone/>
            </a:pPr>
            <a:r>
              <a:rPr lang="en-US" altLang="en-US" sz="2400"/>
              <a:t>  System.out.println("continue loop");</a:t>
            </a:r>
          </a:p>
          <a:p>
            <a:pPr>
              <a:spcBef>
                <a:spcPct val="0"/>
              </a:spcBef>
              <a:buClrTx/>
              <a:buSzTx/>
              <a:buFontTx/>
              <a:buNone/>
            </a:pPr>
            <a:r>
              <a:rPr lang="en-US" altLang="en-US" sz="2400"/>
              <a:t>  option = JOptionPane.showConfirmDialog(</a:t>
            </a:r>
            <a:r>
              <a:rPr lang="en-US" altLang="en-US" sz="2400" b="1"/>
              <a:t>null</a:t>
            </a:r>
            <a:r>
              <a:rPr lang="en-US" altLang="en-US" sz="2400"/>
              <a:t>, "Continue?");</a:t>
            </a:r>
          </a:p>
          <a:p>
            <a:pPr>
              <a:spcBef>
                <a:spcPct val="0"/>
              </a:spcBef>
              <a:buClrTx/>
              <a:buSzTx/>
              <a:buFontTx/>
              <a:buNone/>
            </a:pPr>
            <a:r>
              <a:rPr lang="en-US" altLang="en-US" sz="2400"/>
              <a:t>} </a:t>
            </a:r>
          </a:p>
        </p:txBody>
      </p:sp>
      <p:sp>
        <p:nvSpPr>
          <p:cNvPr id="111624" name="AutoShape 8">
            <a:hlinkClick r:id="" action="ppaction://noaction" highlightClick="1"/>
            <a:extLst>
              <a:ext uri="{FF2B5EF4-FFF2-40B4-BE49-F238E27FC236}">
                <a16:creationId xmlns:a16="http://schemas.microsoft.com/office/drawing/2014/main" id="{B6DFA7CE-C48E-46A7-8C82-E73203F09FB0}"/>
              </a:ext>
            </a:extLst>
          </p:cNvPr>
          <p:cNvSpPr>
            <a:spLocks noChangeArrowheads="1"/>
          </p:cNvSpPr>
          <p:nvPr/>
        </p:nvSpPr>
        <p:spPr bwMode="auto">
          <a:xfrm>
            <a:off x="577850" y="5715000"/>
            <a:ext cx="597535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SentinelValueUsingConfirmationDialog</a:t>
            </a:r>
            <a:endParaRPr lang="en-US" dirty="0">
              <a:solidFill>
                <a:schemeClr val="accent1"/>
              </a:solidFill>
            </a:endParaRPr>
          </a:p>
        </p:txBody>
      </p:sp>
      <p:sp>
        <p:nvSpPr>
          <p:cNvPr id="91143" name="AutoShape 9">
            <a:hlinkClick r:id="rId3" action="ppaction://program" highlightClick="1"/>
            <a:extLst>
              <a:ext uri="{FF2B5EF4-FFF2-40B4-BE49-F238E27FC236}">
                <a16:creationId xmlns:a16="http://schemas.microsoft.com/office/drawing/2014/main" id="{E18DF049-B53C-4674-9E5E-F173DA330814}"/>
              </a:ext>
            </a:extLst>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3ECC8F62-74F4-4AE5-B8CA-8B6EC1EE0E8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4ABE96-099F-4E0A-8D26-EC53EA725FCF}" type="slidenum">
              <a:rPr lang="en-US" altLang="en-US" sz="1400"/>
              <a:pPr>
                <a:spcBef>
                  <a:spcPct val="0"/>
                </a:spcBef>
                <a:buClrTx/>
                <a:buSzTx/>
                <a:buFontTx/>
                <a:buNone/>
              </a:pPr>
              <a:t>8</a:t>
            </a:fld>
            <a:endParaRPr lang="en-US" altLang="en-US" sz="1400"/>
          </a:p>
        </p:txBody>
      </p:sp>
      <p:sp>
        <p:nvSpPr>
          <p:cNvPr id="13315" name="Rectangle 2">
            <a:extLst>
              <a:ext uri="{FF2B5EF4-FFF2-40B4-BE49-F238E27FC236}">
                <a16:creationId xmlns:a16="http://schemas.microsoft.com/office/drawing/2014/main" id="{3AAD7FBD-2006-40D2-8B02-E3B955CAF63F}"/>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while</a:t>
            </a:r>
            <a:r>
              <a:rPr lang="en-US" altLang="en-US"/>
              <a:t> Loop Flow Chart</a:t>
            </a:r>
          </a:p>
        </p:txBody>
      </p:sp>
      <p:sp>
        <p:nvSpPr>
          <p:cNvPr id="13316" name="Rectangle 9">
            <a:extLst>
              <a:ext uri="{FF2B5EF4-FFF2-40B4-BE49-F238E27FC236}">
                <a16:creationId xmlns:a16="http://schemas.microsoft.com/office/drawing/2014/main" id="{31B29830-7B07-40CB-BCC9-345E9599202C}"/>
              </a:ext>
            </a:extLst>
          </p:cNvPr>
          <p:cNvSpPr>
            <a:spLocks noChangeArrowheads="1"/>
          </p:cNvSpPr>
          <p:nvPr/>
        </p:nvSpPr>
        <p:spPr bwMode="auto">
          <a:xfrm>
            <a:off x="228600" y="1447800"/>
            <a:ext cx="41910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000"/>
              <a:t>while (loop-continuation-condition) </a:t>
            </a:r>
            <a:r>
              <a:rPr lang="en-US" altLang="en-US" sz="2000" b="1"/>
              <a:t>{</a:t>
            </a:r>
          </a:p>
          <a:p>
            <a:pPr>
              <a:lnSpc>
                <a:spcPct val="90000"/>
              </a:lnSpc>
              <a:spcBef>
                <a:spcPct val="50000"/>
              </a:spcBef>
              <a:buFont typeface="Monotype Sorts" pitchFamily="2" charset="2"/>
              <a:buNone/>
            </a:pPr>
            <a:r>
              <a:rPr lang="en-US" altLang="en-US" sz="2000"/>
              <a:t>  // loop-body;</a:t>
            </a:r>
          </a:p>
          <a:p>
            <a:pPr>
              <a:lnSpc>
                <a:spcPct val="90000"/>
              </a:lnSpc>
              <a:spcBef>
                <a:spcPct val="50000"/>
              </a:spcBef>
              <a:buFont typeface="Monotype Sorts" pitchFamily="2" charset="2"/>
              <a:buNone/>
            </a:pPr>
            <a:r>
              <a:rPr lang="en-US" altLang="en-US" sz="2000"/>
              <a:t>  Statement(s);</a:t>
            </a:r>
          </a:p>
          <a:p>
            <a:pPr>
              <a:lnSpc>
                <a:spcPct val="90000"/>
              </a:lnSpc>
              <a:spcBef>
                <a:spcPct val="50000"/>
              </a:spcBef>
              <a:buFont typeface="Monotype Sorts" pitchFamily="2" charset="2"/>
              <a:buNone/>
            </a:pPr>
            <a:r>
              <a:rPr lang="en-US" altLang="en-US" sz="2000" b="1"/>
              <a:t>} </a:t>
            </a:r>
            <a:r>
              <a:rPr lang="en-US" altLang="en-US" sz="2000" b="1">
                <a:solidFill>
                  <a:srgbClr val="FFC000"/>
                </a:solidFill>
                <a:cs typeface="Courier New" panose="02070309020205020404" pitchFamily="49" charset="0"/>
              </a:rPr>
              <a:t>// end of while</a:t>
            </a:r>
            <a:endParaRPr lang="en-US" altLang="en-US" sz="2000" b="1"/>
          </a:p>
        </p:txBody>
      </p:sp>
      <p:sp>
        <p:nvSpPr>
          <p:cNvPr id="13317" name="Rectangle 11">
            <a:extLst>
              <a:ext uri="{FF2B5EF4-FFF2-40B4-BE49-F238E27FC236}">
                <a16:creationId xmlns:a16="http://schemas.microsoft.com/office/drawing/2014/main" id="{8A28C179-0ED3-4821-8337-1BFA58B00C9D}"/>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12">
            <a:extLst>
              <a:ext uri="{FF2B5EF4-FFF2-40B4-BE49-F238E27FC236}">
                <a16:creationId xmlns:a16="http://schemas.microsoft.com/office/drawing/2014/main" id="{B5BDEB2E-E425-4E48-8DF5-0646B1B0F8D9}"/>
              </a:ext>
            </a:extLst>
          </p:cNvPr>
          <p:cNvSpPr>
            <a:spLocks noChangeArrowheads="1"/>
          </p:cNvSpPr>
          <p:nvPr/>
        </p:nvSpPr>
        <p:spPr bwMode="auto">
          <a:xfrm>
            <a:off x="4876800" y="1295400"/>
            <a:ext cx="44196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1800">
                <a:cs typeface="Courier New" panose="02070309020205020404" pitchFamily="49" charset="0"/>
              </a:rPr>
              <a:t>int count = 0;</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while (count &lt; 100) </a:t>
            </a:r>
            <a:r>
              <a:rPr lang="en-US" altLang="en-US" sz="1800" b="1">
                <a:cs typeface="Courier New" panose="02070309020205020404" pitchFamily="49" charset="0"/>
              </a:rPr>
              <a:t>{</a:t>
            </a:r>
            <a:endParaRPr lang="en-US" altLang="en-US" sz="1800" b="1">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System.out.println("Welcome to Java!");</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count++;</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b="1">
                <a:cs typeface="Courier New" panose="02070309020205020404" pitchFamily="49" charset="0"/>
              </a:rPr>
              <a:t>} </a:t>
            </a:r>
            <a:r>
              <a:rPr lang="en-US" altLang="en-US" sz="1800" b="1">
                <a:solidFill>
                  <a:srgbClr val="FFC000"/>
                </a:solidFill>
                <a:cs typeface="Courier New" panose="02070309020205020404" pitchFamily="49" charset="0"/>
              </a:rPr>
              <a:t>// end of while</a:t>
            </a:r>
          </a:p>
        </p:txBody>
      </p:sp>
      <p:sp>
        <p:nvSpPr>
          <p:cNvPr id="13319" name="Line 13">
            <a:extLst>
              <a:ext uri="{FF2B5EF4-FFF2-40B4-BE49-F238E27FC236}">
                <a16:creationId xmlns:a16="http://schemas.microsoft.com/office/drawing/2014/main" id="{C0BD92C0-7315-4D2F-AF55-25EFBB2C6934}"/>
              </a:ext>
            </a:extLst>
          </p:cNvPr>
          <p:cNvSpPr>
            <a:spLocks noChangeShapeType="1"/>
          </p:cNvSpPr>
          <p:nvPr/>
        </p:nvSpPr>
        <p:spPr bwMode="auto">
          <a:xfrm>
            <a:off x="1981200" y="2514600"/>
            <a:ext cx="381000" cy="7620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3320" name="Line 14">
            <a:extLst>
              <a:ext uri="{FF2B5EF4-FFF2-40B4-BE49-F238E27FC236}">
                <a16:creationId xmlns:a16="http://schemas.microsoft.com/office/drawing/2014/main" id="{E3098E5F-3DB9-458A-A305-89D4509C7A83}"/>
              </a:ext>
            </a:extLst>
          </p:cNvPr>
          <p:cNvSpPr>
            <a:spLocks noChangeShapeType="1"/>
          </p:cNvSpPr>
          <p:nvPr/>
        </p:nvSpPr>
        <p:spPr bwMode="auto">
          <a:xfrm flipH="1">
            <a:off x="6629400" y="2590800"/>
            <a:ext cx="533400" cy="685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3321" name="Rectangle 16">
            <a:extLst>
              <a:ext uri="{FF2B5EF4-FFF2-40B4-BE49-F238E27FC236}">
                <a16:creationId xmlns:a16="http://schemas.microsoft.com/office/drawing/2014/main" id="{EE4A30E7-E4E6-4072-9339-437EF9D750C4}"/>
              </a:ext>
            </a:extLst>
          </p:cNvPr>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2" name="Object 0">
            <a:extLst>
              <a:ext uri="{FF2B5EF4-FFF2-40B4-BE49-F238E27FC236}">
                <a16:creationId xmlns:a16="http://schemas.microsoft.com/office/drawing/2014/main" id="{861E2254-5CDA-4427-8A06-C29145DEFE78}"/>
              </a:ext>
            </a:extLst>
          </p:cNvPr>
          <p:cNvGraphicFramePr>
            <a:graphicFrameLocks noChangeAspect="1"/>
          </p:cNvGraphicFramePr>
          <p:nvPr/>
        </p:nvGraphicFramePr>
        <p:xfrm>
          <a:off x="1295400" y="3276600"/>
          <a:ext cx="6781800" cy="3114675"/>
        </p:xfrm>
        <a:graphic>
          <a:graphicData uri="http://schemas.openxmlformats.org/presentationml/2006/ole">
            <mc:AlternateContent xmlns:mc="http://schemas.openxmlformats.org/markup-compatibility/2006">
              <mc:Choice xmlns:v="urn:schemas-microsoft-com:vml" Requires="v">
                <p:oleObj name="Picture" r:id="rId2" imgW="5497068" imgH="2523744" progId="Word.Picture.8">
                  <p:embed/>
                </p:oleObj>
              </mc:Choice>
              <mc:Fallback>
                <p:oleObj name="Picture" r:id="rId2" imgW="5497068" imgH="2523744" progId="Word.Picture.8">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276600"/>
                        <a:ext cx="6781800" cy="31146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82A6A21C-1A3E-4668-966E-D1BF3283C1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E7296A-3F32-4F28-9C3C-C18ECB8AD7E4}" type="slidenum">
              <a:rPr lang="en-US" altLang="en-US" sz="1400"/>
              <a:pPr>
                <a:spcBef>
                  <a:spcPct val="0"/>
                </a:spcBef>
                <a:buClrTx/>
                <a:buSzTx/>
                <a:buFontTx/>
                <a:buNone/>
              </a:pPr>
              <a:t>9</a:t>
            </a:fld>
            <a:endParaRPr lang="en-US" altLang="en-US" sz="1400"/>
          </a:p>
        </p:txBody>
      </p:sp>
      <p:sp>
        <p:nvSpPr>
          <p:cNvPr id="14339" name="Rectangle 2">
            <a:extLst>
              <a:ext uri="{FF2B5EF4-FFF2-40B4-BE49-F238E27FC236}">
                <a16:creationId xmlns:a16="http://schemas.microsoft.com/office/drawing/2014/main" id="{8732DF13-5C50-43E1-ADBB-418EDE37C763}"/>
              </a:ext>
            </a:extLst>
          </p:cNvPr>
          <p:cNvSpPr>
            <a:spLocks noGrp="1" noChangeArrowheads="1"/>
          </p:cNvSpPr>
          <p:nvPr>
            <p:ph type="title"/>
          </p:nvPr>
        </p:nvSpPr>
        <p:spPr>
          <a:xfrm>
            <a:off x="495300" y="0"/>
            <a:ext cx="8142288" cy="665163"/>
          </a:xfrm>
        </p:spPr>
        <p:txBody>
          <a:bodyPr/>
          <a:lstStyle/>
          <a:p>
            <a:r>
              <a:rPr lang="en-US" altLang="en-US" sz="4000"/>
              <a:t>while Loop</a:t>
            </a:r>
          </a:p>
        </p:txBody>
      </p:sp>
      <p:sp>
        <p:nvSpPr>
          <p:cNvPr id="14340" name="Rectangle 3">
            <a:extLst>
              <a:ext uri="{FF2B5EF4-FFF2-40B4-BE49-F238E27FC236}">
                <a16:creationId xmlns:a16="http://schemas.microsoft.com/office/drawing/2014/main" id="{56749B26-7EB0-4E64-87AA-EDDE86330602}"/>
              </a:ext>
            </a:extLst>
          </p:cNvPr>
          <p:cNvSpPr>
            <a:spLocks noChangeArrowheads="1"/>
          </p:cNvSpPr>
          <p:nvPr/>
        </p:nvSpPr>
        <p:spPr bwMode="auto">
          <a:xfrm>
            <a:off x="0" y="237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a:extLst>
              <a:ext uri="{FF2B5EF4-FFF2-40B4-BE49-F238E27FC236}">
                <a16:creationId xmlns:a16="http://schemas.microsoft.com/office/drawing/2014/main" id="{1CC2F3B2-8E20-454E-B3E9-DBB81F11DDDC}"/>
              </a:ext>
            </a:extLst>
          </p:cNvPr>
          <p:cNvSpPr>
            <a:spLocks noChangeArrowheads="1"/>
          </p:cNvSpPr>
          <p:nvPr/>
        </p:nvSpPr>
        <p:spPr bwMode="auto">
          <a:xfrm>
            <a:off x="0" y="448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a:extLst>
              <a:ext uri="{FF2B5EF4-FFF2-40B4-BE49-F238E27FC236}">
                <a16:creationId xmlns:a16="http://schemas.microsoft.com/office/drawing/2014/main" id="{E76664DA-79E6-4981-B2AD-1D6A5E78FE90}"/>
              </a:ext>
            </a:extLst>
          </p:cNvPr>
          <p:cNvSpPr>
            <a:spLocks noChangeArrowheads="1"/>
          </p:cNvSpPr>
          <p:nvPr/>
        </p:nvSpPr>
        <p:spPr bwMode="auto">
          <a:xfrm>
            <a:off x="0" y="218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Text Box 6">
            <a:extLst>
              <a:ext uri="{FF2B5EF4-FFF2-40B4-BE49-F238E27FC236}">
                <a16:creationId xmlns:a16="http://schemas.microsoft.com/office/drawing/2014/main" id="{5211079D-79AB-45CC-B76C-A681761EF1C1}"/>
              </a:ext>
            </a:extLst>
          </p:cNvPr>
          <p:cNvSpPr txBox="1">
            <a:spLocks noChangeArrowheads="1"/>
          </p:cNvSpPr>
          <p:nvPr/>
        </p:nvSpPr>
        <p:spPr bwMode="auto">
          <a:xfrm>
            <a:off x="647700" y="2324100"/>
            <a:ext cx="7918450" cy="1354138"/>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b="1">
                <a:solidFill>
                  <a:schemeClr val="bg2"/>
                </a:solidFill>
                <a:latin typeface="Courier New" panose="02070309020205020404" pitchFamily="49" charset="0"/>
              </a:rPr>
              <a:t>int</a:t>
            </a:r>
            <a:r>
              <a:rPr lang="en-US" altLang="en-US" sz="1600">
                <a:solidFill>
                  <a:schemeClr val="bg2"/>
                </a:solidFill>
                <a:latin typeface="Courier New" panose="02070309020205020404" pitchFamily="49" charset="0"/>
              </a:rPr>
              <a:t> count = 0;</a:t>
            </a:r>
            <a:endParaRPr lang="en-US" altLang="en-US" sz="1600" b="1">
              <a:solidFill>
                <a:schemeClr val="bg2"/>
              </a:solidFill>
              <a:latin typeface="Courier New" panose="02070309020205020404" pitchFamily="49" charset="0"/>
            </a:endParaRPr>
          </a:p>
          <a:p>
            <a:pPr>
              <a:spcBef>
                <a:spcPct val="0"/>
              </a:spcBef>
              <a:buClrTx/>
              <a:buSzTx/>
              <a:buFontTx/>
              <a:buNone/>
            </a:pPr>
            <a:r>
              <a:rPr lang="en-US" altLang="en-US" sz="1600" b="1">
                <a:solidFill>
                  <a:schemeClr val="bg2"/>
                </a:solidFill>
                <a:latin typeface="Courier New" panose="02070309020205020404" pitchFamily="49" charset="0"/>
              </a:rPr>
              <a:t>while</a:t>
            </a:r>
            <a:r>
              <a:rPr lang="en-US" altLang="en-US" sz="1600">
                <a:solidFill>
                  <a:schemeClr val="bg2"/>
                </a:solidFill>
                <a:latin typeface="Courier New" panose="02070309020205020404" pitchFamily="49" charset="0"/>
              </a:rPr>
              <a:t> (count &lt; 100) {</a:t>
            </a:r>
          </a:p>
          <a:p>
            <a:pPr>
              <a:spcBef>
                <a:spcPct val="0"/>
              </a:spcBef>
              <a:buClrTx/>
              <a:buSzTx/>
              <a:buFontTx/>
              <a:buNone/>
            </a:pPr>
            <a:r>
              <a:rPr lang="en-US" altLang="en-US" sz="1600">
                <a:solidFill>
                  <a:schemeClr val="bg2"/>
                </a:solidFill>
                <a:latin typeface="Courier New" panose="02070309020205020404" pitchFamily="49" charset="0"/>
              </a:rPr>
              <a:t>  System.out.println("Welcome to Java");</a:t>
            </a:r>
          </a:p>
          <a:p>
            <a:pPr>
              <a:spcBef>
                <a:spcPct val="0"/>
              </a:spcBef>
              <a:buClrTx/>
              <a:buSzTx/>
              <a:buFontTx/>
              <a:buNone/>
            </a:pPr>
            <a:r>
              <a:rPr lang="en-US" altLang="en-US" sz="1600">
                <a:solidFill>
                  <a:schemeClr val="bg2"/>
                </a:solidFill>
                <a:latin typeface="Courier New" panose="02070309020205020404" pitchFamily="49" charset="0"/>
              </a:rPr>
              <a:t>  count++;</a:t>
            </a:r>
          </a:p>
          <a:p>
            <a:pPr>
              <a:spcBef>
                <a:spcPct val="0"/>
              </a:spcBef>
              <a:buClrTx/>
              <a:buSzTx/>
              <a:buFontTx/>
              <a:buNone/>
            </a:pPr>
            <a:r>
              <a:rPr lang="en-US" altLang="en-US" sz="1600">
                <a:solidFill>
                  <a:schemeClr val="bg2"/>
                </a:solidFill>
                <a:latin typeface="Courier New" panose="02070309020205020404" pitchFamily="49" charset="0"/>
              </a:rPr>
              <a:t>} </a:t>
            </a:r>
            <a:r>
              <a:rPr lang="en-US" altLang="en-US" sz="1600" b="1">
                <a:solidFill>
                  <a:srgbClr val="FFC000"/>
                </a:solidFill>
                <a:cs typeface="Courier New" panose="02070309020205020404" pitchFamily="49" charset="0"/>
              </a:rPr>
              <a:t>// end of while</a:t>
            </a:r>
            <a:endParaRPr lang="en-US" altLang="en-US" sz="1600">
              <a:solidFill>
                <a:schemeClr val="bg2"/>
              </a:solidFill>
              <a:latin typeface="Courier New" panose="02070309020205020404" pitchFamily="49" charset="0"/>
            </a:endParaRPr>
          </a:p>
        </p:txBody>
      </p:sp>
      <p:sp>
        <p:nvSpPr>
          <p:cNvPr id="14344" name="TextBox 7">
            <a:extLst>
              <a:ext uri="{FF2B5EF4-FFF2-40B4-BE49-F238E27FC236}">
                <a16:creationId xmlns:a16="http://schemas.microsoft.com/office/drawing/2014/main" id="{BC67980C-D07C-441F-AC70-F5E3B9A8677C}"/>
              </a:ext>
            </a:extLst>
          </p:cNvPr>
          <p:cNvSpPr txBox="1">
            <a:spLocks noChangeArrowheads="1"/>
          </p:cNvSpPr>
          <p:nvPr/>
        </p:nvSpPr>
        <p:spPr bwMode="auto">
          <a:xfrm>
            <a:off x="495300" y="609600"/>
            <a:ext cx="838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A </a:t>
            </a:r>
            <a:r>
              <a:rPr lang="en-US" altLang="en-US" sz="2400" b="1"/>
              <a:t>while loop </a:t>
            </a:r>
            <a:r>
              <a:rPr lang="en-US" altLang="en-US" sz="2400"/>
              <a:t>is a control structure that allows you to repeat a task a certain number of times.</a:t>
            </a:r>
          </a:p>
          <a:p>
            <a:pPr>
              <a:spcBef>
                <a:spcPct val="0"/>
              </a:spcBef>
              <a:buClrTx/>
              <a:buSzTx/>
              <a:buFontTx/>
              <a:buNone/>
            </a:pPr>
            <a:r>
              <a:rPr lang="en-US" altLang="en-US" sz="2400"/>
              <a:t>Using loop statement means tell the computer to print a string a hundred times without coding:</a:t>
            </a:r>
          </a:p>
        </p:txBody>
      </p:sp>
      <p:sp>
        <p:nvSpPr>
          <p:cNvPr id="14345" name="TextBox 8">
            <a:extLst>
              <a:ext uri="{FF2B5EF4-FFF2-40B4-BE49-F238E27FC236}">
                <a16:creationId xmlns:a16="http://schemas.microsoft.com/office/drawing/2014/main" id="{4063C2E4-367D-4694-BF94-5A05C6AB93B0}"/>
              </a:ext>
            </a:extLst>
          </p:cNvPr>
          <p:cNvSpPr txBox="1">
            <a:spLocks noChangeArrowheads="1"/>
          </p:cNvSpPr>
          <p:nvPr/>
        </p:nvSpPr>
        <p:spPr bwMode="auto">
          <a:xfrm>
            <a:off x="609600" y="3810000"/>
            <a:ext cx="7924800" cy="2586038"/>
          </a:xfrm>
          <a:prstGeom prst="rect">
            <a:avLst/>
          </a:prstGeom>
          <a:solidFill>
            <a:srgbClr val="00B050"/>
          </a:solidFill>
          <a:ln w="9525">
            <a:solidFill>
              <a:srgbClr val="000000"/>
            </a:solidFill>
            <a:miter lim="800000"/>
            <a:headEnd/>
            <a:tailEnd/>
          </a:ln>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b="1">
                <a:solidFill>
                  <a:schemeClr val="bg2"/>
                </a:solidFill>
              </a:rPr>
              <a:t>public  class Welcome {</a:t>
            </a:r>
            <a:br>
              <a:rPr lang="en-US" altLang="en-US" sz="1600" b="1">
                <a:solidFill>
                  <a:schemeClr val="bg2"/>
                </a:solidFill>
              </a:rPr>
            </a:br>
            <a:r>
              <a:rPr lang="en-US" altLang="en-US" sz="1600" b="1">
                <a:solidFill>
                  <a:schemeClr val="bg2"/>
                </a:solidFill>
              </a:rPr>
              <a:t>   public static void main (String [ ] args){</a:t>
            </a:r>
            <a:br>
              <a:rPr lang="en-US" altLang="en-US" sz="1600" b="1">
                <a:solidFill>
                  <a:schemeClr val="bg2"/>
                </a:solidFill>
              </a:rPr>
            </a:br>
            <a:r>
              <a:rPr lang="en-US" altLang="en-US" sz="1600" b="1">
                <a:solidFill>
                  <a:schemeClr val="bg2"/>
                </a:solidFill>
              </a:rPr>
              <a:t>   </a:t>
            </a:r>
            <a:br>
              <a:rPr lang="en-US" altLang="en-US" sz="1600" b="1">
                <a:solidFill>
                  <a:schemeClr val="bg2"/>
                </a:solidFill>
              </a:rPr>
            </a:br>
            <a:r>
              <a:rPr lang="en-US" altLang="en-US" sz="1600" b="1">
                <a:solidFill>
                  <a:schemeClr val="bg2"/>
                </a:solidFill>
              </a:rPr>
              <a:t>int count = 0;</a:t>
            </a:r>
            <a:br>
              <a:rPr lang="en-US" altLang="en-US" sz="1600" b="1">
                <a:solidFill>
                  <a:schemeClr val="bg2"/>
                </a:solidFill>
              </a:rPr>
            </a:br>
            <a:r>
              <a:rPr lang="en-US" altLang="en-US" sz="1600" b="1">
                <a:solidFill>
                  <a:schemeClr val="bg2"/>
                </a:solidFill>
              </a:rPr>
              <a:t>while (count &lt; 100) {</a:t>
            </a:r>
            <a:br>
              <a:rPr lang="en-US" altLang="en-US" sz="1600" b="1">
                <a:solidFill>
                  <a:schemeClr val="bg2"/>
                </a:solidFill>
              </a:rPr>
            </a:br>
            <a:r>
              <a:rPr lang="en-US" altLang="en-US" sz="1600" b="1">
                <a:solidFill>
                  <a:schemeClr val="bg2"/>
                </a:solidFill>
              </a:rPr>
              <a:t>  System.out.println("Welcome to Java");</a:t>
            </a:r>
            <a:br>
              <a:rPr lang="en-US" altLang="en-US" sz="1600" b="1">
                <a:solidFill>
                  <a:schemeClr val="bg2"/>
                </a:solidFill>
              </a:rPr>
            </a:br>
            <a:r>
              <a:rPr lang="en-US" altLang="en-US" sz="1600" b="1">
                <a:solidFill>
                  <a:schemeClr val="bg2"/>
                </a:solidFill>
              </a:rPr>
              <a:t>  count++;</a:t>
            </a:r>
            <a:br>
              <a:rPr lang="en-US" altLang="en-US" sz="1600" b="1">
                <a:solidFill>
                  <a:schemeClr val="bg2"/>
                </a:solidFill>
              </a:rPr>
            </a:br>
            <a:r>
              <a:rPr lang="en-US" altLang="en-US" sz="1600" b="1">
                <a:solidFill>
                  <a:schemeClr val="bg2"/>
                </a:solidFill>
              </a:rPr>
              <a:t>     } </a:t>
            </a:r>
            <a:r>
              <a:rPr lang="en-US" altLang="en-US" sz="1600" b="1">
                <a:solidFill>
                  <a:srgbClr val="FFC000"/>
                </a:solidFill>
                <a:cs typeface="Courier New" panose="02070309020205020404" pitchFamily="49" charset="0"/>
              </a:rPr>
              <a:t>// end of while </a:t>
            </a:r>
            <a:br>
              <a:rPr lang="en-US" altLang="en-US" sz="1600" b="1">
                <a:solidFill>
                  <a:schemeClr val="bg2"/>
                </a:solidFill>
              </a:rPr>
            </a:br>
            <a:r>
              <a:rPr lang="en-US" altLang="en-US" sz="1600" b="1">
                <a:solidFill>
                  <a:schemeClr val="bg2"/>
                </a:solidFill>
              </a:rPr>
              <a:t>   } </a:t>
            </a:r>
            <a:r>
              <a:rPr lang="en-US" altLang="en-US" sz="1600" b="1">
                <a:solidFill>
                  <a:srgbClr val="FFC000"/>
                </a:solidFill>
                <a:cs typeface="Courier New" panose="02070309020205020404" pitchFamily="49" charset="0"/>
              </a:rPr>
              <a:t>// end of main method</a:t>
            </a:r>
            <a:br>
              <a:rPr lang="en-US" altLang="en-US" sz="1600" b="1">
                <a:solidFill>
                  <a:schemeClr val="bg2"/>
                </a:solidFill>
              </a:rPr>
            </a:br>
            <a:r>
              <a:rPr lang="en-US" altLang="en-US" sz="1600" b="1">
                <a:solidFill>
                  <a:schemeClr val="bg2"/>
                </a:solidFill>
              </a:rPr>
              <a:t>} </a:t>
            </a:r>
            <a:r>
              <a:rPr lang="en-US" altLang="en-US" sz="1600" b="1">
                <a:solidFill>
                  <a:srgbClr val="FFC000"/>
                </a:solidFill>
                <a:cs typeface="Courier New" panose="02070309020205020404" pitchFamily="49" charset="0"/>
              </a:rPr>
              <a:t>// end of class</a:t>
            </a:r>
            <a:endParaRPr lang="en-US" altLang="en-US" sz="1600" b="1">
              <a:solidFill>
                <a:schemeClr val="bg2"/>
              </a:solidFill>
            </a:endParaRPr>
          </a:p>
        </p:txBody>
      </p:sp>
    </p:spTree>
  </p:cSld>
  <p:clrMapOvr>
    <a:masterClrMapping/>
  </p:clrMapOvr>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10743</TotalTime>
  <Words>9625</Words>
  <Application>Microsoft Office PowerPoint</Application>
  <PresentationFormat>On-screen Show (4:3)</PresentationFormat>
  <Paragraphs>902</Paragraphs>
  <Slides>73</Slides>
  <Notes>14</Notes>
  <HiddenSlides>0</HiddenSlides>
  <MMClips>0</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73</vt:i4>
      </vt:variant>
      <vt:variant>
        <vt:lpstr>Custom Shows</vt:lpstr>
      </vt:variant>
      <vt:variant>
        <vt:i4>1</vt:i4>
      </vt:variant>
    </vt:vector>
  </HeadingPairs>
  <TitlesOfParts>
    <vt:vector size="85" baseType="lpstr">
      <vt:lpstr>Times New Roman</vt:lpstr>
      <vt:lpstr>Arial</vt:lpstr>
      <vt:lpstr>Monotype Sorts</vt:lpstr>
      <vt:lpstr>Courier New</vt:lpstr>
      <vt:lpstr>Wingdings</vt:lpstr>
      <vt:lpstr>Forte</vt:lpstr>
      <vt:lpstr>Book Antiqua</vt:lpstr>
      <vt:lpstr>Symbol</vt:lpstr>
      <vt:lpstr>Wingdings 3</vt:lpstr>
      <vt:lpstr>International</vt:lpstr>
      <vt:lpstr>Microsoft Word Picture</vt:lpstr>
      <vt:lpstr>Chapter 5  Loops</vt:lpstr>
      <vt:lpstr>Objectives</vt:lpstr>
      <vt:lpstr>Program Execution Structure</vt:lpstr>
      <vt:lpstr>Motivations</vt:lpstr>
      <vt:lpstr>Java Loops – while, do…While, &amp; for</vt:lpstr>
      <vt:lpstr>Opening Problem</vt:lpstr>
      <vt:lpstr>while Loop</vt:lpstr>
      <vt:lpstr>while Loop Flow Chart</vt:lpstr>
      <vt:lpstr>while Loop</vt:lpstr>
      <vt:lpstr>PowerPoint Presentation</vt:lpstr>
      <vt:lpstr>while Loop</vt:lpstr>
      <vt:lpstr>PowerPoint Presentation</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Caution</vt:lpstr>
      <vt:lpstr>do-while Loop</vt:lpstr>
      <vt:lpstr>do While Loop</vt:lpstr>
      <vt:lpstr>The do...while Loop</vt:lpstr>
      <vt:lpstr>do while Loop</vt:lpstr>
      <vt:lpstr>for Loops</vt:lpstr>
      <vt:lpstr>for Loop</vt:lpstr>
      <vt:lpstr>for Loop</vt:lpstr>
      <vt:lpstr>for Loop</vt:lpstr>
      <vt:lpstr>PowerPoint Presentation</vt:lpstr>
      <vt:lpstr>PowerPoint Presentation</vt:lpstr>
      <vt:lpstr>PowerPoint Presentation</vt:lpstr>
      <vt:lpstr>Problem: Guessing Numbers </vt:lpstr>
      <vt:lpstr>PowerPoint Presentation</vt:lpstr>
      <vt:lpstr>Problem: An Advanced Math Learning Tool </vt:lpstr>
      <vt:lpstr>PowerPoint Presentation</vt:lpstr>
      <vt:lpstr>Ending a Loop with a Sentinel Value </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Caution</vt:lpstr>
      <vt:lpstr>Caution, cont.</vt:lpstr>
      <vt:lpstr>PowerPoint Presentation</vt:lpstr>
      <vt:lpstr>Which Loop to Use?</vt:lpstr>
      <vt:lpstr>Recommendations</vt:lpstr>
      <vt:lpstr>Loop Comparison</vt:lpstr>
      <vt:lpstr>Nested Loops</vt:lpstr>
      <vt:lpstr>Nested Loops</vt:lpstr>
      <vt:lpstr>Boolean Variables</vt:lpstr>
      <vt:lpstr>Nested Loops </vt:lpstr>
      <vt:lpstr>Minimizing Numerical Errors </vt:lpstr>
      <vt:lpstr>Problem: Finding the Greatest Common Divisor </vt:lpstr>
      <vt:lpstr>PowerPoint Presentation</vt:lpstr>
      <vt:lpstr>Problem:  Predicating the Future Tuition- Listing 4.9 </vt:lpstr>
      <vt:lpstr>Problem:  Predicating the Future Tuition </vt:lpstr>
      <vt:lpstr>Problem:  Monte Carlo Simulation </vt:lpstr>
      <vt:lpstr>PowerPoint Presentation</vt:lpstr>
      <vt:lpstr>Using break and continue</vt:lpstr>
      <vt:lpstr>Guessing Number Problem Revisited </vt:lpstr>
      <vt:lpstr>Guessing Number Problem Revisited </vt:lpstr>
      <vt:lpstr>Problem: Displaying Prime Numbers</vt:lpstr>
      <vt:lpstr>Exercise 4_22 Financial application: Loan repayment schedule</vt:lpstr>
      <vt:lpstr>(GUI) Controlling a Loop with a Confirmation Dialog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Shafin Rahman</cp:lastModifiedBy>
  <cp:revision>328</cp:revision>
  <cp:lastPrinted>1998-02-04T21:16:15Z</cp:lastPrinted>
  <dcterms:created xsi:type="dcterms:W3CDTF">1995-06-10T17:31:50Z</dcterms:created>
  <dcterms:modified xsi:type="dcterms:W3CDTF">2021-06-08T06:14:06Z</dcterms:modified>
</cp:coreProperties>
</file>