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26" r:id="rId39"/>
    <p:sldId id="327" r:id="rId40"/>
    <p:sldId id="298" r:id="rId41"/>
    <p:sldId id="299" r:id="rId42"/>
    <p:sldId id="325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34" r:id="rId54"/>
    <p:sldId id="336" r:id="rId55"/>
    <p:sldId id="337" r:id="rId56"/>
    <p:sldId id="338" r:id="rId57"/>
    <p:sldId id="339" r:id="rId58"/>
    <p:sldId id="328" r:id="rId59"/>
    <p:sldId id="343" r:id="rId60"/>
    <p:sldId id="330" r:id="rId61"/>
    <p:sldId id="331" r:id="rId62"/>
    <p:sldId id="332" r:id="rId63"/>
    <p:sldId id="333" r:id="rId64"/>
    <p:sldId id="346" r:id="rId65"/>
    <p:sldId id="347" r:id="rId66"/>
    <p:sldId id="345" r:id="rId67"/>
  </p:sldIdLst>
  <p:sldSz cx="9144000" cy="6858000" type="screen4x3"/>
  <p:notesSz cx="9144000" cy="6858000"/>
  <p:defaultTextStyle>
    <a:defPPr>
      <a:defRPr lang="en-US"/>
    </a:defPPr>
    <a:lvl1pPr marL="0" lvl="0" indent="0" algn="ctr" defTabSz="914400" rtl="0" eaLnBrk="0" fontAlgn="base" latinLnBrk="0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0" fontAlgn="base" latinLnBrk="0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0" fontAlgn="base" latinLnBrk="0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0" fontAlgn="base" latinLnBrk="0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0" fontAlgn="base" latinLnBrk="0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0" fontAlgn="base" latinLnBrk="0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0" fontAlgn="base" latinLnBrk="0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0" fontAlgn="base" latinLnBrk="0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0" fontAlgn="base" latinLnBrk="0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  <a:srgbClr val="996633"/>
    <a:srgbClr val="CC00CC"/>
    <a:srgbClr val="66FF99"/>
    <a:srgbClr val="FFFF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2"/>
    <p:restoredTop sz="99827"/>
  </p:normalViewPr>
  <p:slideViewPr>
    <p:cSldViewPr showGuides="1">
      <p:cViewPr varScale="1">
        <p:scale>
          <a:sx n="123" d="100"/>
          <a:sy n="123" d="100"/>
        </p:scale>
        <p:origin x="1356" y="96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Princess Sumaya University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4241 - Digital Logic Design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Bassam Kahhaleh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Princess Sumaya University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4241 - Digital Logic Design</a:t>
            </a:r>
          </a:p>
        </p:txBody>
      </p:sp>
      <p:sp>
        <p:nvSpPr>
          <p:cNvPr id="6963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Bassam Kahhaleh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065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066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066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0</a:t>
            </a:fld>
            <a:endParaRPr lang="en-US" sz="1200" dirty="0"/>
          </a:p>
        </p:txBody>
      </p:sp>
      <p:sp>
        <p:nvSpPr>
          <p:cNvPr id="70662" name="Rectangle 2"/>
          <p:cNvSpPr>
            <a:spLocks noGrp="1" noRot="1" noChangeAspect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987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987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987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9</a:t>
            </a:fld>
            <a:endParaRPr lang="en-US" sz="1200" dirty="0"/>
          </a:p>
        </p:txBody>
      </p:sp>
      <p:sp>
        <p:nvSpPr>
          <p:cNvPr id="798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8089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8090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8090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10</a:t>
            </a:fld>
            <a:endParaRPr lang="en-US" sz="1200" dirty="0"/>
          </a:p>
        </p:txBody>
      </p:sp>
      <p:sp>
        <p:nvSpPr>
          <p:cNvPr id="809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8192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8192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8192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11</a:t>
            </a:fld>
            <a:endParaRPr lang="en-US" sz="1200" dirty="0"/>
          </a:p>
        </p:txBody>
      </p:sp>
      <p:sp>
        <p:nvSpPr>
          <p:cNvPr id="819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8294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8294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8294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12</a:t>
            </a:fld>
            <a:endParaRPr lang="en-US" sz="1200" dirty="0"/>
          </a:p>
        </p:txBody>
      </p:sp>
      <p:sp>
        <p:nvSpPr>
          <p:cNvPr id="829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8397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8397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8397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13</a:t>
            </a:fld>
            <a:endParaRPr lang="en-US" sz="1200" dirty="0"/>
          </a:p>
        </p:txBody>
      </p:sp>
      <p:sp>
        <p:nvSpPr>
          <p:cNvPr id="839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8499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849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8499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14</a:t>
            </a:fld>
            <a:endParaRPr lang="en-US" sz="1200" dirty="0"/>
          </a:p>
        </p:txBody>
      </p:sp>
      <p:sp>
        <p:nvSpPr>
          <p:cNvPr id="849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8601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8602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8602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15</a:t>
            </a:fld>
            <a:endParaRPr lang="en-US" sz="1200" dirty="0"/>
          </a:p>
        </p:txBody>
      </p:sp>
      <p:sp>
        <p:nvSpPr>
          <p:cNvPr id="860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8704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870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8704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16</a:t>
            </a:fld>
            <a:endParaRPr lang="en-US" sz="1200" dirty="0"/>
          </a:p>
        </p:txBody>
      </p:sp>
      <p:sp>
        <p:nvSpPr>
          <p:cNvPr id="870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8806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880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8806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18</a:t>
            </a:fld>
            <a:endParaRPr lang="en-US" sz="1200" dirty="0"/>
          </a:p>
        </p:txBody>
      </p:sp>
      <p:sp>
        <p:nvSpPr>
          <p:cNvPr id="880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8909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8909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8909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19</a:t>
            </a:fld>
            <a:endParaRPr lang="en-US" sz="1200" dirty="0"/>
          </a:p>
        </p:txBody>
      </p:sp>
      <p:sp>
        <p:nvSpPr>
          <p:cNvPr id="890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168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168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168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1</a:t>
            </a:fld>
            <a:endParaRPr lang="en-US" sz="1200" dirty="0"/>
          </a:p>
        </p:txBody>
      </p:sp>
      <p:sp>
        <p:nvSpPr>
          <p:cNvPr id="716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011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011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011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20</a:t>
            </a:fld>
            <a:endParaRPr lang="en-US" sz="1200" dirty="0"/>
          </a:p>
        </p:txBody>
      </p:sp>
      <p:sp>
        <p:nvSpPr>
          <p:cNvPr id="901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113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114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114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21</a:t>
            </a:fld>
            <a:endParaRPr lang="en-US" sz="1200" dirty="0"/>
          </a:p>
        </p:txBody>
      </p:sp>
      <p:sp>
        <p:nvSpPr>
          <p:cNvPr id="911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216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216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216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22</a:t>
            </a:fld>
            <a:endParaRPr lang="en-US" sz="1200" dirty="0"/>
          </a:p>
        </p:txBody>
      </p:sp>
      <p:sp>
        <p:nvSpPr>
          <p:cNvPr id="921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318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31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318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23</a:t>
            </a:fld>
            <a:endParaRPr lang="en-US" sz="1200" dirty="0"/>
          </a:p>
        </p:txBody>
      </p:sp>
      <p:sp>
        <p:nvSpPr>
          <p:cNvPr id="931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421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421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421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24</a:t>
            </a:fld>
            <a:endParaRPr lang="en-US" sz="1200" dirty="0"/>
          </a:p>
        </p:txBody>
      </p:sp>
      <p:sp>
        <p:nvSpPr>
          <p:cNvPr id="942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523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523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523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25</a:t>
            </a:fld>
            <a:endParaRPr lang="en-US" sz="1200" dirty="0"/>
          </a:p>
        </p:txBody>
      </p:sp>
      <p:sp>
        <p:nvSpPr>
          <p:cNvPr id="952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625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626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626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26</a:t>
            </a:fld>
            <a:endParaRPr lang="en-US" sz="1200" dirty="0"/>
          </a:p>
        </p:txBody>
      </p:sp>
      <p:sp>
        <p:nvSpPr>
          <p:cNvPr id="962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728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728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728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27</a:t>
            </a:fld>
            <a:endParaRPr lang="en-US" sz="1200" dirty="0"/>
          </a:p>
        </p:txBody>
      </p:sp>
      <p:sp>
        <p:nvSpPr>
          <p:cNvPr id="972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830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830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830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28</a:t>
            </a:fld>
            <a:endParaRPr lang="en-US" sz="1200" dirty="0"/>
          </a:p>
        </p:txBody>
      </p:sp>
      <p:sp>
        <p:nvSpPr>
          <p:cNvPr id="983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9933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9933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9933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29</a:t>
            </a:fld>
            <a:endParaRPr lang="en-US" sz="1200" dirty="0"/>
          </a:p>
        </p:txBody>
      </p:sp>
      <p:sp>
        <p:nvSpPr>
          <p:cNvPr id="993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270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270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270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2</a:t>
            </a:fld>
            <a:endParaRPr lang="en-US" sz="1200" dirty="0"/>
          </a:p>
        </p:txBody>
      </p:sp>
      <p:sp>
        <p:nvSpPr>
          <p:cNvPr id="727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035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035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035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30</a:t>
            </a:fld>
            <a:endParaRPr lang="en-US" sz="1200" dirty="0"/>
          </a:p>
        </p:txBody>
      </p:sp>
      <p:sp>
        <p:nvSpPr>
          <p:cNvPr id="1003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137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138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138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31</a:t>
            </a:fld>
            <a:endParaRPr lang="en-US" sz="1200" dirty="0"/>
          </a:p>
        </p:txBody>
      </p:sp>
      <p:sp>
        <p:nvSpPr>
          <p:cNvPr id="1013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240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240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240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32</a:t>
            </a:fld>
            <a:endParaRPr lang="en-US" sz="1200" dirty="0"/>
          </a:p>
        </p:txBody>
      </p:sp>
      <p:sp>
        <p:nvSpPr>
          <p:cNvPr id="1024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342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342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342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33</a:t>
            </a:fld>
            <a:endParaRPr lang="en-US" sz="1200" dirty="0"/>
          </a:p>
        </p:txBody>
      </p:sp>
      <p:sp>
        <p:nvSpPr>
          <p:cNvPr id="1034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445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445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445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34</a:t>
            </a:fld>
            <a:endParaRPr lang="en-US" sz="1200" dirty="0"/>
          </a:p>
        </p:txBody>
      </p:sp>
      <p:sp>
        <p:nvSpPr>
          <p:cNvPr id="1044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547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547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547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35</a:t>
            </a:fld>
            <a:endParaRPr lang="en-US" sz="1200" dirty="0"/>
          </a:p>
        </p:txBody>
      </p:sp>
      <p:sp>
        <p:nvSpPr>
          <p:cNvPr id="1054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649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650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650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36</a:t>
            </a:fld>
            <a:endParaRPr lang="en-US" sz="1200" dirty="0"/>
          </a:p>
        </p:txBody>
      </p:sp>
      <p:sp>
        <p:nvSpPr>
          <p:cNvPr id="1065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5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752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752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752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37</a:t>
            </a:fld>
            <a:endParaRPr lang="en-US" sz="1200" dirty="0"/>
          </a:p>
        </p:txBody>
      </p:sp>
      <p:sp>
        <p:nvSpPr>
          <p:cNvPr id="1075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67025" y="520700"/>
            <a:ext cx="3414713" cy="2560638"/>
          </a:xfrm>
        </p:spPr>
      </p:sp>
      <p:sp>
        <p:nvSpPr>
          <p:cNvPr id="107527" name="Rectangle 3"/>
          <p:cNvSpPr>
            <a:spLocks noGrp="1"/>
          </p:cNvSpPr>
          <p:nvPr>
            <p:ph type="body" idx="1"/>
          </p:nvPr>
        </p:nvSpPr>
        <p:spPr>
          <a:xfrm>
            <a:off x="1216025" y="3257550"/>
            <a:ext cx="6711950" cy="3084513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854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854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854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38</a:t>
            </a:fld>
            <a:endParaRPr lang="en-US" sz="1200" dirty="0"/>
          </a:p>
        </p:txBody>
      </p:sp>
      <p:sp>
        <p:nvSpPr>
          <p:cNvPr id="1085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0957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0957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0957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39</a:t>
            </a:fld>
            <a:endParaRPr lang="en-US" sz="1200" dirty="0"/>
          </a:p>
        </p:txBody>
      </p:sp>
      <p:sp>
        <p:nvSpPr>
          <p:cNvPr id="1095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373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373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373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3</a:t>
            </a:fld>
            <a:endParaRPr lang="en-US" sz="1200" dirty="0"/>
          </a:p>
        </p:txBody>
      </p:sp>
      <p:sp>
        <p:nvSpPr>
          <p:cNvPr id="737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059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05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059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40</a:t>
            </a:fld>
            <a:endParaRPr lang="en-US" sz="1200" dirty="0"/>
          </a:p>
        </p:txBody>
      </p:sp>
      <p:sp>
        <p:nvSpPr>
          <p:cNvPr id="1105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161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162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162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41</a:t>
            </a:fld>
            <a:endParaRPr lang="en-US" sz="1200" dirty="0"/>
          </a:p>
        </p:txBody>
      </p:sp>
      <p:sp>
        <p:nvSpPr>
          <p:cNvPr id="1116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264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26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264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42</a:t>
            </a:fld>
            <a:endParaRPr lang="en-US" sz="1200" dirty="0"/>
          </a:p>
        </p:txBody>
      </p:sp>
      <p:sp>
        <p:nvSpPr>
          <p:cNvPr id="1126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366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36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366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43</a:t>
            </a:fld>
            <a:endParaRPr lang="en-US" sz="1200" dirty="0"/>
          </a:p>
        </p:txBody>
      </p:sp>
      <p:sp>
        <p:nvSpPr>
          <p:cNvPr id="1136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469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469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469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44</a:t>
            </a:fld>
            <a:endParaRPr lang="en-US" sz="1200" dirty="0"/>
          </a:p>
        </p:txBody>
      </p:sp>
      <p:sp>
        <p:nvSpPr>
          <p:cNvPr id="1146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571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571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571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45</a:t>
            </a:fld>
            <a:endParaRPr lang="en-US" sz="1200" dirty="0"/>
          </a:p>
        </p:txBody>
      </p:sp>
      <p:sp>
        <p:nvSpPr>
          <p:cNvPr id="1157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673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674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674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46</a:t>
            </a:fld>
            <a:endParaRPr lang="en-US" sz="1200" dirty="0"/>
          </a:p>
        </p:txBody>
      </p:sp>
      <p:sp>
        <p:nvSpPr>
          <p:cNvPr id="1167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776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776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776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47</a:t>
            </a:fld>
            <a:endParaRPr lang="en-US" sz="1200" dirty="0"/>
          </a:p>
        </p:txBody>
      </p:sp>
      <p:sp>
        <p:nvSpPr>
          <p:cNvPr id="1177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878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87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878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48</a:t>
            </a:fld>
            <a:endParaRPr lang="en-US" sz="1200" dirty="0"/>
          </a:p>
        </p:txBody>
      </p:sp>
      <p:sp>
        <p:nvSpPr>
          <p:cNvPr id="1187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1981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1981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1981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49</a:t>
            </a:fld>
            <a:endParaRPr lang="en-US" sz="1200" dirty="0"/>
          </a:p>
        </p:txBody>
      </p:sp>
      <p:sp>
        <p:nvSpPr>
          <p:cNvPr id="1198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475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475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475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4</a:t>
            </a:fld>
            <a:endParaRPr lang="en-US" sz="1200" dirty="0"/>
          </a:p>
        </p:txBody>
      </p:sp>
      <p:sp>
        <p:nvSpPr>
          <p:cNvPr id="747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2083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2083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2083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50</a:t>
            </a:fld>
            <a:endParaRPr lang="en-US" sz="1200" dirty="0"/>
          </a:p>
        </p:txBody>
      </p:sp>
      <p:sp>
        <p:nvSpPr>
          <p:cNvPr id="1208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2185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2186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2186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51</a:t>
            </a:fld>
            <a:endParaRPr lang="en-US" sz="1200" dirty="0"/>
          </a:p>
        </p:txBody>
      </p:sp>
      <p:sp>
        <p:nvSpPr>
          <p:cNvPr id="1218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2288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2288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2288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57</a:t>
            </a:fld>
            <a:endParaRPr lang="en-US" sz="1200" dirty="0"/>
          </a:p>
        </p:txBody>
      </p:sp>
      <p:sp>
        <p:nvSpPr>
          <p:cNvPr id="1228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67025" y="520700"/>
            <a:ext cx="3414713" cy="2560638"/>
          </a:xfrm>
        </p:spPr>
      </p:sp>
      <p:sp>
        <p:nvSpPr>
          <p:cNvPr id="122887" name="Rectangle 3"/>
          <p:cNvSpPr>
            <a:spLocks noGrp="1"/>
          </p:cNvSpPr>
          <p:nvPr>
            <p:ph type="body" idx="1"/>
          </p:nvPr>
        </p:nvSpPr>
        <p:spPr>
          <a:xfrm>
            <a:off x="1216025" y="3257550"/>
            <a:ext cx="6711950" cy="3084513"/>
          </a:xfrm>
        </p:spPr>
        <p:txBody>
          <a:bodyPr wrap="square" lIns="91440" tIns="45720" rIns="91440" bIns="45720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sz="1200" dirty="0"/>
              <a:t>Princess Sumaya University</a:t>
            </a:r>
          </a:p>
        </p:txBody>
      </p:sp>
      <p:sp>
        <p:nvSpPr>
          <p:cNvPr id="12390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sz="1200" dirty="0"/>
              <a:t>4241 - Digital Logic Design</a:t>
            </a:r>
          </a:p>
        </p:txBody>
      </p:sp>
      <p:sp>
        <p:nvSpPr>
          <p:cNvPr id="12390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sz="1200" dirty="0"/>
              <a:t>Dr. Bassam Kahhaleh</a:t>
            </a:r>
          </a:p>
        </p:txBody>
      </p:sp>
      <p:sp>
        <p:nvSpPr>
          <p:cNvPr id="12390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200" dirty="0"/>
              <a:t>58</a:t>
            </a:fld>
            <a:endParaRPr lang="en-US" sz="1200" dirty="0"/>
          </a:p>
        </p:txBody>
      </p:sp>
      <p:sp>
        <p:nvSpPr>
          <p:cNvPr id="1239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2493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2493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2493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59</a:t>
            </a:fld>
            <a:endParaRPr lang="en-US" sz="1200" dirty="0"/>
          </a:p>
        </p:txBody>
      </p:sp>
      <p:sp>
        <p:nvSpPr>
          <p:cNvPr id="1249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25955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2595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25957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60</a:t>
            </a:fld>
            <a:endParaRPr lang="en-US" sz="1200" dirty="0"/>
          </a:p>
        </p:txBody>
      </p:sp>
      <p:sp>
        <p:nvSpPr>
          <p:cNvPr id="1259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2697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2698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2698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61</a:t>
            </a:fld>
            <a:endParaRPr lang="en-US" sz="1200" dirty="0"/>
          </a:p>
        </p:txBody>
      </p:sp>
      <p:sp>
        <p:nvSpPr>
          <p:cNvPr id="1269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12800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12800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12800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62</a:t>
            </a:fld>
            <a:endParaRPr lang="en-US" sz="1200" dirty="0"/>
          </a:p>
        </p:txBody>
      </p:sp>
      <p:sp>
        <p:nvSpPr>
          <p:cNvPr id="1280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5779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578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5781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5</a:t>
            </a:fld>
            <a:endParaRPr lang="en-US" sz="1200" dirty="0"/>
          </a:p>
        </p:txBody>
      </p:sp>
      <p:sp>
        <p:nvSpPr>
          <p:cNvPr id="757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6803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680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680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6</a:t>
            </a:fld>
            <a:endParaRPr lang="en-US" sz="1200" dirty="0"/>
          </a:p>
        </p:txBody>
      </p:sp>
      <p:sp>
        <p:nvSpPr>
          <p:cNvPr id="768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782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782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7829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7</a:t>
            </a:fld>
            <a:endParaRPr lang="en-US" sz="1200" dirty="0"/>
          </a:p>
        </p:txBody>
      </p:sp>
      <p:sp>
        <p:nvSpPr>
          <p:cNvPr id="778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Princess Sumaya University</a:t>
            </a:r>
          </a:p>
        </p:txBody>
      </p:sp>
      <p:sp>
        <p:nvSpPr>
          <p:cNvPr id="7885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4241 - Digital Logic Design</a:t>
            </a:r>
          </a:p>
        </p:txBody>
      </p:sp>
      <p:sp>
        <p:nvSpPr>
          <p:cNvPr id="7885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sz="1200" dirty="0"/>
              <a:t>Dr. Bassam Kahhaleh</a:t>
            </a:r>
          </a:p>
        </p:txBody>
      </p:sp>
      <p:sp>
        <p:nvSpPr>
          <p:cNvPr id="78853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sz="1200" dirty="0"/>
              <a:t>8</a:t>
            </a:fld>
            <a:endParaRPr lang="en-US" sz="1200" dirty="0"/>
          </a:p>
        </p:txBody>
      </p:sp>
      <p:sp>
        <p:nvSpPr>
          <p:cNvPr id="788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537325" y="6437313"/>
            <a:ext cx="2225675" cy="3667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2987675" cy="49053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3167063" cy="5013325"/>
          </a:xfrm>
          <a:prstGeom prst="rect">
            <a:avLst/>
          </a:prstGeom>
          <a:solidFill>
            <a:srgbClr val="0000FF"/>
          </a:solidFill>
          <a:ln w="2857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2339975" y="1052513"/>
            <a:ext cx="6661150" cy="21971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noFill/>
            <a:rou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555875" y="1268413"/>
            <a:ext cx="6084888" cy="1920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tr-TR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Digital Logic Design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Synchronous  Sequential Logic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188913"/>
            <a:ext cx="2070100" cy="402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6059487" cy="402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089025"/>
            <a:ext cx="4064000" cy="3128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089025"/>
            <a:ext cx="4064000" cy="3128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431800" y="0"/>
            <a:ext cx="8712200" cy="765175"/>
          </a:xfrm>
          <a:prstGeom prst="rect">
            <a:avLst/>
          </a:prstGeom>
          <a:solidFill>
            <a:srgbClr val="FF9900"/>
          </a:solidFill>
          <a:ln w="28575" algn="ctr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0" y="0"/>
            <a:ext cx="431800" cy="4689475"/>
          </a:xfrm>
          <a:prstGeom prst="rect">
            <a:avLst/>
          </a:prstGeom>
          <a:solidFill>
            <a:srgbClr val="0000FF"/>
          </a:solidFill>
          <a:ln w="57150" cmpd="thinThick" algn="ctr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921625" cy="4746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30725" name="Rectangle 4"/>
          <p:cNvSpPr>
            <a:spLocks noGrp="1"/>
          </p:cNvSpPr>
          <p:nvPr>
            <p:ph type="body" idx="1"/>
          </p:nvPr>
        </p:nvSpPr>
        <p:spPr>
          <a:xfrm>
            <a:off x="611188" y="1089025"/>
            <a:ext cx="8280400" cy="3128963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/>
          <a:p>
            <a:pPr lvl="0"/>
            <a:r>
              <a:rPr dirty="0"/>
              <a:t>This is our 1st Level Bullet</a:t>
            </a:r>
          </a:p>
          <a:p>
            <a:pPr lvl="1"/>
            <a:r>
              <a:rPr dirty="0"/>
              <a:t>This is our 2nd level bullet</a:t>
            </a:r>
          </a:p>
          <a:p>
            <a:pPr lvl="2"/>
            <a:r>
              <a:rPr dirty="0"/>
              <a:t>This is our 3rd level bullet</a:t>
            </a:r>
          </a:p>
          <a:p>
            <a:pPr lvl="0"/>
            <a:r>
              <a:rPr dirty="0"/>
              <a:t>This is our next 1st Level Bullet</a:t>
            </a:r>
          </a:p>
          <a:p>
            <a:pPr lvl="1"/>
            <a:r>
              <a:rPr dirty="0"/>
              <a:t>This is our 2nd level bullet</a:t>
            </a:r>
          </a:p>
          <a:p>
            <a:pPr lvl="2"/>
            <a:r>
              <a:rPr dirty="0"/>
              <a:t>This is our 3rd level bullet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V="1">
            <a:off x="431800" y="800100"/>
            <a:ext cx="87122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537325" y="6437313"/>
            <a:ext cx="2225675" cy="3667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89700"/>
            <a:ext cx="2520950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45438" y="6489700"/>
            <a:ext cx="1198563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defRPr sz="1400"/>
            </a:lvl1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fld id="{9A0DB2DC-4C9A-4742-B13C-FB6460FD3503}" type="slidenum">
              <a:rPr lang="en-US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‹#›</a:t>
            </a:fld>
            <a:endParaRPr lang="en-US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0" y="0"/>
            <a:ext cx="431800" cy="45085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0" y="0"/>
            <a:ext cx="8712200" cy="9080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«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813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anose="02020603050405020304" pitchFamily="18" charset="0"/>
        <a:buChar char="●"/>
        <a:defRPr sz="2400" b="1">
          <a:solidFill>
            <a:schemeClr val="tx1"/>
          </a:solidFill>
          <a:latin typeface="+mn-lt"/>
          <a:cs typeface="+mn-cs"/>
        </a:defRPr>
      </a:lvl2pPr>
      <a:lvl3pPr marL="1254125" indent="-265430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panose="020B0604020202020204" pitchFamily="34" charset="0"/>
        <a:buChar char="♦"/>
        <a:defRPr sz="2000" b="1">
          <a:solidFill>
            <a:schemeClr val="tx1"/>
          </a:solidFill>
          <a:latin typeface="+mn-lt"/>
          <a:cs typeface="+mn-cs"/>
        </a:defRPr>
      </a:lvl3pPr>
      <a:lvl4pPr marL="1868805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479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051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623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195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9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8198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8194" name="Object 4"/>
          <p:cNvGraphicFramePr/>
          <p:nvPr/>
        </p:nvGraphicFramePr>
        <p:xfrm>
          <a:off x="971550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7" name="Group 5"/>
          <p:cNvGraphicFramePr>
            <a:graphicFrameLocks noGrp="1"/>
          </p:cNvGraphicFramePr>
          <p:nvPr/>
        </p:nvGraphicFramePr>
        <p:xfrm>
          <a:off x="5651500" y="1449388"/>
          <a:ext cx="2160588" cy="2700342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 R  Q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65999" name="Rectangle 47"/>
          <p:cNvSpPr/>
          <p:nvPr/>
        </p:nvSpPr>
        <p:spPr>
          <a:xfrm>
            <a:off x="3490913" y="25288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6000" name="Rectangle 48"/>
          <p:cNvSpPr/>
          <p:nvPr/>
        </p:nvSpPr>
        <p:spPr>
          <a:xfrm>
            <a:off x="3490913" y="4329113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43" name="Rectangle 49"/>
          <p:cNvSpPr/>
          <p:nvPr/>
        </p:nvSpPr>
        <p:spPr>
          <a:xfrm>
            <a:off x="1511300" y="2451100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44" name="Rectangle 50"/>
          <p:cNvSpPr/>
          <p:nvPr/>
        </p:nvSpPr>
        <p:spPr>
          <a:xfrm>
            <a:off x="1511300" y="43957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66003" name="Group 51"/>
          <p:cNvGraphicFramePr>
            <a:graphicFrameLocks noGrp="1"/>
          </p:cNvGraphicFramePr>
          <p:nvPr/>
        </p:nvGraphicFramePr>
        <p:xfrm>
          <a:off x="6732588" y="3860800"/>
          <a:ext cx="1079500" cy="27432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8" name="Rectangle 60"/>
          <p:cNvSpPr/>
          <p:nvPr/>
        </p:nvSpPr>
        <p:spPr>
          <a:xfrm>
            <a:off x="7999413" y="2497138"/>
            <a:ext cx="776287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49" name="AutoShape 61"/>
          <p:cNvSpPr/>
          <p:nvPr/>
        </p:nvSpPr>
        <p:spPr>
          <a:xfrm>
            <a:off x="7869238" y="1865313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50" name="Rectangle 62"/>
          <p:cNvSpPr/>
          <p:nvPr/>
        </p:nvSpPr>
        <p:spPr>
          <a:xfrm>
            <a:off x="8064500" y="1893888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i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51" name="Rectangle 63"/>
          <p:cNvSpPr/>
          <p:nvPr/>
        </p:nvSpPr>
        <p:spPr>
          <a:xfrm>
            <a:off x="7988300" y="3089275"/>
            <a:ext cx="776288" cy="2746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52" name="AutoShape 64"/>
          <p:cNvSpPr/>
          <p:nvPr/>
        </p:nvSpPr>
        <p:spPr>
          <a:xfrm>
            <a:off x="7862888" y="2465388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53" name="Rectangle 65"/>
          <p:cNvSpPr/>
          <p:nvPr/>
        </p:nvSpPr>
        <p:spPr>
          <a:xfrm>
            <a:off x="7931150" y="3557588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54" name="AutoShape 66"/>
          <p:cNvSpPr/>
          <p:nvPr/>
        </p:nvSpPr>
        <p:spPr>
          <a:xfrm>
            <a:off x="7870825" y="3054350"/>
            <a:ext cx="180975" cy="360363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66019" name="Rectangle 67"/>
          <p:cNvSpPr/>
          <p:nvPr/>
        </p:nvSpPr>
        <p:spPr>
          <a:xfrm>
            <a:off x="3492500" y="25288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6020" name="Rectangle 68"/>
          <p:cNvSpPr/>
          <p:nvPr/>
        </p:nvSpPr>
        <p:spPr>
          <a:xfrm>
            <a:off x="7942263" y="3852863"/>
            <a:ext cx="776287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99" grpId="0"/>
      <p:bldP spid="765999" grpId="1"/>
      <p:bldP spid="766000" grpId="0"/>
      <p:bldP spid="766019" grpId="0"/>
      <p:bldP spid="7660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10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9223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9218" name="Object 4"/>
          <p:cNvGraphicFramePr/>
          <p:nvPr/>
        </p:nvGraphicFramePr>
        <p:xfrm>
          <a:off x="971550" y="1628775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628775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5" name="Group 5"/>
          <p:cNvGraphicFramePr>
            <a:graphicFrameLocks noGrp="1"/>
          </p:cNvGraphicFramePr>
          <p:nvPr/>
        </p:nvGraphicFramePr>
        <p:xfrm>
          <a:off x="4932363" y="1449388"/>
          <a:ext cx="2160587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 R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029" name="Rectangle 29"/>
          <p:cNvSpPr/>
          <p:nvPr/>
        </p:nvSpPr>
        <p:spPr>
          <a:xfrm>
            <a:off x="7115175" y="1817688"/>
            <a:ext cx="1620838" cy="17526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68030" name="Object 30"/>
          <p:cNvGraphicFramePr/>
          <p:nvPr/>
        </p:nvGraphicFramePr>
        <p:xfrm>
          <a:off x="971550" y="4149725"/>
          <a:ext cx="3240088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860" imgH="1153795" progId="">
                  <p:embed/>
                </p:oleObj>
              </mc:Choice>
              <mc:Fallback>
                <p:oleObj r:id="rId5" imgW="1800860" imgH="1153795" progId="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4149725"/>
                        <a:ext cx="3240088" cy="207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1" name="Group 31"/>
          <p:cNvGraphicFramePr>
            <a:graphicFrameLocks noGrp="1"/>
          </p:cNvGraphicFramePr>
          <p:nvPr/>
        </p:nvGraphicFramePr>
        <p:xfrm>
          <a:off x="4932363" y="4149725"/>
          <a:ext cx="2160587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 R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055" name="Rectangle 55"/>
          <p:cNvSpPr/>
          <p:nvPr/>
        </p:nvSpPr>
        <p:spPr>
          <a:xfrm>
            <a:off x="7129463" y="4527550"/>
            <a:ext cx="1620837" cy="17526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sz="24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  <a:endParaRPr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8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8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11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10247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10242" name="Object 4"/>
          <p:cNvGraphicFramePr/>
          <p:nvPr/>
        </p:nvGraphicFramePr>
        <p:xfrm>
          <a:off x="971550" y="1628775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628775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53" name="Group 5"/>
          <p:cNvGraphicFramePr>
            <a:graphicFrameLocks noGrp="1"/>
          </p:cNvGraphicFramePr>
          <p:nvPr/>
        </p:nvGraphicFramePr>
        <p:xfrm>
          <a:off x="4932363" y="1449388"/>
          <a:ext cx="2159000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 R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68" name="Rectangle 29"/>
          <p:cNvSpPr/>
          <p:nvPr/>
        </p:nvSpPr>
        <p:spPr>
          <a:xfrm>
            <a:off x="7115175" y="1817688"/>
            <a:ext cx="1620838" cy="17526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70078" name="Group 30"/>
          <p:cNvGraphicFramePr>
            <a:graphicFrameLocks noGrp="1"/>
          </p:cNvGraphicFramePr>
          <p:nvPr/>
        </p:nvGraphicFramePr>
        <p:xfrm>
          <a:off x="4932363" y="4149725"/>
          <a:ext cx="2159000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S’  R’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89" name="Rectangle 54"/>
          <p:cNvSpPr/>
          <p:nvPr/>
        </p:nvSpPr>
        <p:spPr>
          <a:xfrm>
            <a:off x="7129463" y="4527550"/>
            <a:ext cx="1620837" cy="17526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sz="24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  <a:endParaRPr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243" name="Object 55"/>
          <p:cNvGraphicFramePr/>
          <p:nvPr/>
        </p:nvGraphicFramePr>
        <p:xfrm>
          <a:off x="971550" y="4149725"/>
          <a:ext cx="3240088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28800" imgH="1153795" progId="">
                  <p:embed/>
                </p:oleObj>
              </mc:Choice>
              <mc:Fallback>
                <p:oleObj r:id="rId5" imgW="1828800" imgH="1153795" progId="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4149725"/>
                        <a:ext cx="3240088" cy="204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12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Controlled Latches</a:t>
            </a:r>
          </a:p>
        </p:txBody>
      </p:sp>
      <p:sp>
        <p:nvSpPr>
          <p:cNvPr id="772099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 with Control Input</a:t>
            </a:r>
          </a:p>
        </p:txBody>
      </p:sp>
      <p:graphicFrame>
        <p:nvGraphicFramePr>
          <p:cNvPr id="772100" name="Group 4"/>
          <p:cNvGraphicFramePr>
            <a:graphicFrameLocks noGrp="1"/>
          </p:cNvGraphicFramePr>
          <p:nvPr/>
        </p:nvGraphicFramePr>
        <p:xfrm>
          <a:off x="2592388" y="3968750"/>
          <a:ext cx="2519362" cy="25908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S  R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x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/>
                          <a:cs typeface="Times New Roman" panose="02020603050405020304" pitchFamily="18" charset="0"/>
                        </a:rPr>
                        <a:t>’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2127" name="Rectangle 31"/>
          <p:cNvSpPr/>
          <p:nvPr/>
        </p:nvSpPr>
        <p:spPr>
          <a:xfrm>
            <a:off x="5202238" y="4329113"/>
            <a:ext cx="1620837" cy="21907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72128" name="Object 32"/>
          <p:cNvGraphicFramePr/>
          <p:nvPr/>
        </p:nvGraphicFramePr>
        <p:xfrm>
          <a:off x="5111750" y="1709738"/>
          <a:ext cx="360045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43200" imgH="1322070" progId="">
                  <p:embed/>
                </p:oleObj>
              </mc:Choice>
              <mc:Fallback>
                <p:oleObj r:id="rId3" imgW="2743200" imgH="1322070" progId="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1750" y="1709738"/>
                        <a:ext cx="3600450" cy="171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29" name="Object 33"/>
          <p:cNvGraphicFramePr/>
          <p:nvPr/>
        </p:nvGraphicFramePr>
        <p:xfrm>
          <a:off x="611188" y="1709738"/>
          <a:ext cx="360045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743200" imgH="1322070" progId="">
                  <p:embed/>
                </p:oleObj>
              </mc:Choice>
              <mc:Fallback>
                <p:oleObj r:id="rId5" imgW="2743200" imgH="1322070" progId="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1709738"/>
                        <a:ext cx="3600450" cy="171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13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Controlled Latches</a:t>
            </a:r>
          </a:p>
        </p:txBody>
      </p:sp>
      <p:sp>
        <p:nvSpPr>
          <p:cNvPr id="774147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D</a:t>
            </a:r>
            <a:r>
              <a:rPr dirty="0"/>
              <a:t> Latch (</a:t>
            </a:r>
            <a:r>
              <a:rPr i="1" dirty="0">
                <a:solidFill>
                  <a:srgbClr val="996600"/>
                </a:solidFill>
              </a:rPr>
              <a:t>D</a:t>
            </a:r>
            <a:r>
              <a:rPr dirty="0">
                <a:solidFill>
                  <a:srgbClr val="996600"/>
                </a:solidFill>
              </a:rPr>
              <a:t> = </a:t>
            </a:r>
            <a:r>
              <a:rPr i="1" dirty="0">
                <a:solidFill>
                  <a:srgbClr val="996600"/>
                </a:solidFill>
              </a:rPr>
              <a:t>Data</a:t>
            </a:r>
            <a:r>
              <a:rPr dirty="0"/>
              <a:t>)</a:t>
            </a:r>
          </a:p>
        </p:txBody>
      </p:sp>
      <p:graphicFrame>
        <p:nvGraphicFramePr>
          <p:cNvPr id="774148" name="Group 4"/>
          <p:cNvGraphicFramePr>
            <a:graphicFrameLocks noGrp="1"/>
          </p:cNvGraphicFramePr>
          <p:nvPr/>
        </p:nvGraphicFramePr>
        <p:xfrm>
          <a:off x="1873250" y="4291013"/>
          <a:ext cx="2159000" cy="1727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D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4167" name="Rectangle 23"/>
          <p:cNvSpPr/>
          <p:nvPr/>
        </p:nvSpPr>
        <p:spPr>
          <a:xfrm>
            <a:off x="4032250" y="4689475"/>
            <a:ext cx="1620838" cy="13144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4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74168" name="Object 24"/>
          <p:cNvGraphicFramePr/>
          <p:nvPr/>
        </p:nvGraphicFramePr>
        <p:xfrm>
          <a:off x="695325" y="1760538"/>
          <a:ext cx="469423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74720" imgH="1504950" progId="">
                  <p:embed/>
                </p:oleObj>
              </mc:Choice>
              <mc:Fallback>
                <p:oleObj r:id="rId3" imgW="3474720" imgH="1504950" progId="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325" y="1760538"/>
                        <a:ext cx="4694238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69" name="Line 25"/>
          <p:cNvSpPr/>
          <p:nvPr/>
        </p:nvSpPr>
        <p:spPr>
          <a:xfrm>
            <a:off x="6372225" y="2168525"/>
            <a:ext cx="360363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0" name="Line 26"/>
          <p:cNvSpPr/>
          <p:nvPr/>
        </p:nvSpPr>
        <p:spPr>
          <a:xfrm rot="-5400000">
            <a:off x="6551613" y="1987550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1" name="Line 27"/>
          <p:cNvSpPr/>
          <p:nvPr/>
        </p:nvSpPr>
        <p:spPr>
          <a:xfrm>
            <a:off x="6732588" y="1808163"/>
            <a:ext cx="36036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2" name="Line 28"/>
          <p:cNvSpPr/>
          <p:nvPr/>
        </p:nvSpPr>
        <p:spPr>
          <a:xfrm rot="-5400000">
            <a:off x="6911975" y="1987550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3" name="Line 29"/>
          <p:cNvSpPr/>
          <p:nvPr/>
        </p:nvSpPr>
        <p:spPr>
          <a:xfrm>
            <a:off x="7092950" y="2168525"/>
            <a:ext cx="360363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4" name="Line 30"/>
          <p:cNvSpPr/>
          <p:nvPr/>
        </p:nvSpPr>
        <p:spPr>
          <a:xfrm rot="-5400000">
            <a:off x="7272338" y="1987550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5" name="Line 31"/>
          <p:cNvSpPr/>
          <p:nvPr/>
        </p:nvSpPr>
        <p:spPr>
          <a:xfrm>
            <a:off x="7453313" y="1808163"/>
            <a:ext cx="36036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6" name="Line 32"/>
          <p:cNvSpPr/>
          <p:nvPr/>
        </p:nvSpPr>
        <p:spPr>
          <a:xfrm rot="-5400000">
            <a:off x="7632700" y="1987550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7" name="Line 33"/>
          <p:cNvSpPr/>
          <p:nvPr/>
        </p:nvSpPr>
        <p:spPr>
          <a:xfrm>
            <a:off x="7813675" y="2168525"/>
            <a:ext cx="360363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8" name="Line 34"/>
          <p:cNvSpPr/>
          <p:nvPr/>
        </p:nvSpPr>
        <p:spPr>
          <a:xfrm rot="-5400000">
            <a:off x="7993063" y="1987550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79" name="Line 35"/>
          <p:cNvSpPr/>
          <p:nvPr/>
        </p:nvSpPr>
        <p:spPr>
          <a:xfrm>
            <a:off x="8174038" y="1808163"/>
            <a:ext cx="36036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80" name="Line 36"/>
          <p:cNvSpPr/>
          <p:nvPr/>
        </p:nvSpPr>
        <p:spPr>
          <a:xfrm rot="-5400000">
            <a:off x="8353425" y="1987550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81" name="Line 37"/>
          <p:cNvSpPr/>
          <p:nvPr/>
        </p:nvSpPr>
        <p:spPr>
          <a:xfrm>
            <a:off x="8532813" y="2168525"/>
            <a:ext cx="360362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82" name="Rectangle 38"/>
          <p:cNvSpPr/>
          <p:nvPr/>
        </p:nvSpPr>
        <p:spPr>
          <a:xfrm>
            <a:off x="6011863" y="1808163"/>
            <a:ext cx="203200" cy="328612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4183" name="Rectangle 39"/>
          <p:cNvSpPr/>
          <p:nvPr/>
        </p:nvSpPr>
        <p:spPr>
          <a:xfrm>
            <a:off x="6372225" y="1268413"/>
            <a:ext cx="233997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4184" name="Rectangle 40"/>
          <p:cNvSpPr/>
          <p:nvPr/>
        </p:nvSpPr>
        <p:spPr>
          <a:xfrm>
            <a:off x="6011863" y="2528888"/>
            <a:ext cx="220662" cy="328612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4185" name="Line 41"/>
          <p:cNvSpPr/>
          <p:nvPr/>
        </p:nvSpPr>
        <p:spPr>
          <a:xfrm>
            <a:off x="6372225" y="2889250"/>
            <a:ext cx="179388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86" name="Line 42"/>
          <p:cNvSpPr/>
          <p:nvPr/>
        </p:nvSpPr>
        <p:spPr>
          <a:xfrm rot="-5400000">
            <a:off x="6370638" y="27082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87" name="Line 43"/>
          <p:cNvSpPr/>
          <p:nvPr/>
        </p:nvSpPr>
        <p:spPr>
          <a:xfrm>
            <a:off x="6551613" y="2528888"/>
            <a:ext cx="720725" cy="0"/>
          </a:xfrm>
          <a:prstGeom prst="line">
            <a:avLst/>
          </a:prstGeom>
          <a:ln w="38100" cap="flat" cmpd="sng">
            <a:solidFill>
              <a:srgbClr val="D6009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88" name="Line 44"/>
          <p:cNvSpPr/>
          <p:nvPr/>
        </p:nvSpPr>
        <p:spPr>
          <a:xfrm rot="-5400000">
            <a:off x="7091363" y="27082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89" name="Line 45"/>
          <p:cNvSpPr/>
          <p:nvPr/>
        </p:nvSpPr>
        <p:spPr>
          <a:xfrm>
            <a:off x="7272338" y="2889250"/>
            <a:ext cx="7207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90" name="Line 46"/>
          <p:cNvSpPr/>
          <p:nvPr/>
        </p:nvSpPr>
        <p:spPr>
          <a:xfrm rot="-5400000">
            <a:off x="7812088" y="27082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91" name="Line 47"/>
          <p:cNvSpPr/>
          <p:nvPr/>
        </p:nvSpPr>
        <p:spPr>
          <a:xfrm>
            <a:off x="7993063" y="2528888"/>
            <a:ext cx="720725" cy="0"/>
          </a:xfrm>
          <a:prstGeom prst="line">
            <a:avLst/>
          </a:prstGeom>
          <a:ln w="38100" cap="flat" cmpd="sng">
            <a:solidFill>
              <a:srgbClr val="D6009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92" name="Line 48"/>
          <p:cNvSpPr/>
          <p:nvPr/>
        </p:nvSpPr>
        <p:spPr>
          <a:xfrm rot="-5400000">
            <a:off x="8532813" y="27082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93" name="Line 49"/>
          <p:cNvSpPr/>
          <p:nvPr/>
        </p:nvSpPr>
        <p:spPr>
          <a:xfrm>
            <a:off x="8712200" y="2889250"/>
            <a:ext cx="179388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94" name="Rectangle 50"/>
          <p:cNvSpPr/>
          <p:nvPr/>
        </p:nvSpPr>
        <p:spPr>
          <a:xfrm>
            <a:off x="6011863" y="3263900"/>
            <a:ext cx="220662" cy="32861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4195" name="Line 51"/>
          <p:cNvSpPr/>
          <p:nvPr/>
        </p:nvSpPr>
        <p:spPr>
          <a:xfrm>
            <a:off x="6372225" y="3608388"/>
            <a:ext cx="360363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96" name="Line 52"/>
          <p:cNvSpPr/>
          <p:nvPr/>
        </p:nvSpPr>
        <p:spPr>
          <a:xfrm rot="-5400000">
            <a:off x="6551613" y="3427413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97" name="Line 53"/>
          <p:cNvSpPr/>
          <p:nvPr/>
        </p:nvSpPr>
        <p:spPr>
          <a:xfrm>
            <a:off x="6732588" y="3249613"/>
            <a:ext cx="360362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98" name="Line 54"/>
          <p:cNvSpPr/>
          <p:nvPr/>
        </p:nvSpPr>
        <p:spPr>
          <a:xfrm rot="-5400000">
            <a:off x="7270750" y="3427413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199" name="Line 55"/>
          <p:cNvSpPr/>
          <p:nvPr/>
        </p:nvSpPr>
        <p:spPr>
          <a:xfrm>
            <a:off x="7451725" y="3608388"/>
            <a:ext cx="7207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200" name="Line 56"/>
          <p:cNvSpPr/>
          <p:nvPr/>
        </p:nvSpPr>
        <p:spPr>
          <a:xfrm rot="-5400000">
            <a:off x="7991475" y="3427413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201" name="Line 57"/>
          <p:cNvSpPr/>
          <p:nvPr/>
        </p:nvSpPr>
        <p:spPr>
          <a:xfrm>
            <a:off x="8172450" y="3249613"/>
            <a:ext cx="719138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202" name="Line 58"/>
          <p:cNvSpPr/>
          <p:nvPr/>
        </p:nvSpPr>
        <p:spPr>
          <a:xfrm flipV="1">
            <a:off x="6372225" y="1808163"/>
            <a:ext cx="0" cy="2160587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4203" name="Rectangle 59"/>
          <p:cNvSpPr/>
          <p:nvPr/>
        </p:nvSpPr>
        <p:spPr>
          <a:xfrm>
            <a:off x="6311900" y="3968750"/>
            <a:ext cx="84138" cy="32861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4204" name="Line 60"/>
          <p:cNvSpPr/>
          <p:nvPr/>
        </p:nvSpPr>
        <p:spPr>
          <a:xfrm>
            <a:off x="7092950" y="3249613"/>
            <a:ext cx="360363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4205" name="Line 61"/>
          <p:cNvSpPr/>
          <p:nvPr/>
        </p:nvSpPr>
        <p:spPr>
          <a:xfrm flipV="1">
            <a:off x="6732588" y="2168525"/>
            <a:ext cx="0" cy="1800225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4206" name="Line 62"/>
          <p:cNvSpPr/>
          <p:nvPr/>
        </p:nvSpPr>
        <p:spPr>
          <a:xfrm flipV="1">
            <a:off x="7092950" y="2168525"/>
            <a:ext cx="0" cy="1800225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4207" name="Line 63"/>
          <p:cNvSpPr/>
          <p:nvPr/>
        </p:nvSpPr>
        <p:spPr>
          <a:xfrm flipV="1">
            <a:off x="7453313" y="2168525"/>
            <a:ext cx="0" cy="1800225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4208" name="Line 64"/>
          <p:cNvSpPr/>
          <p:nvPr/>
        </p:nvSpPr>
        <p:spPr>
          <a:xfrm flipV="1">
            <a:off x="7813675" y="2168525"/>
            <a:ext cx="0" cy="1800225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4209" name="Line 65"/>
          <p:cNvSpPr/>
          <p:nvPr/>
        </p:nvSpPr>
        <p:spPr>
          <a:xfrm flipV="1">
            <a:off x="8174038" y="2168525"/>
            <a:ext cx="0" cy="1800225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4210" name="Line 66"/>
          <p:cNvSpPr/>
          <p:nvPr/>
        </p:nvSpPr>
        <p:spPr>
          <a:xfrm flipV="1">
            <a:off x="8534400" y="2168525"/>
            <a:ext cx="0" cy="1800225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4211" name="Line 67"/>
          <p:cNvSpPr/>
          <p:nvPr/>
        </p:nvSpPr>
        <p:spPr>
          <a:xfrm>
            <a:off x="6732588" y="3889375"/>
            <a:ext cx="36036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74212" name="Line 68"/>
          <p:cNvSpPr/>
          <p:nvPr/>
        </p:nvSpPr>
        <p:spPr>
          <a:xfrm>
            <a:off x="7451725" y="3889375"/>
            <a:ext cx="360363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74213" name="Line 69"/>
          <p:cNvSpPr/>
          <p:nvPr/>
        </p:nvSpPr>
        <p:spPr>
          <a:xfrm>
            <a:off x="8170863" y="3889375"/>
            <a:ext cx="36036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74214" name="AutoShape 70"/>
          <p:cNvSpPr/>
          <p:nvPr/>
        </p:nvSpPr>
        <p:spPr>
          <a:xfrm>
            <a:off x="6732588" y="4508500"/>
            <a:ext cx="1800225" cy="76676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may change</a:t>
            </a:r>
            <a:endParaRPr sz="2400" b="1" i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4215" name="Freeform 71"/>
          <p:cNvSpPr/>
          <p:nvPr/>
        </p:nvSpPr>
        <p:spPr>
          <a:xfrm>
            <a:off x="6889750" y="3968750"/>
            <a:ext cx="314325" cy="468313"/>
          </a:xfrm>
          <a:custGeom>
            <a:avLst/>
            <a:gdLst>
              <a:gd name="txL" fmla="*/ 0 w 198"/>
              <a:gd name="txT" fmla="*/ 0 h 295"/>
              <a:gd name="txR" fmla="*/ 198 w 198"/>
              <a:gd name="txB" fmla="*/ 295 h 295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98" h="295">
                <a:moveTo>
                  <a:pt x="198" y="295"/>
                </a:moveTo>
                <a:cubicBezTo>
                  <a:pt x="170" y="274"/>
                  <a:pt x="62" y="218"/>
                  <a:pt x="31" y="169"/>
                </a:cubicBezTo>
                <a:cubicBezTo>
                  <a:pt x="0" y="120"/>
                  <a:pt x="18" y="35"/>
                  <a:pt x="1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74216" name="Freeform 72"/>
          <p:cNvSpPr/>
          <p:nvPr/>
        </p:nvSpPr>
        <p:spPr>
          <a:xfrm flipH="1">
            <a:off x="8064500" y="3968750"/>
            <a:ext cx="314325" cy="468313"/>
          </a:xfrm>
          <a:custGeom>
            <a:avLst/>
            <a:gdLst>
              <a:gd name="txL" fmla="*/ 0 w 198"/>
              <a:gd name="txT" fmla="*/ 0 h 295"/>
              <a:gd name="txR" fmla="*/ 198 w 198"/>
              <a:gd name="txB" fmla="*/ 295 h 295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98" h="295">
                <a:moveTo>
                  <a:pt x="198" y="295"/>
                </a:moveTo>
                <a:cubicBezTo>
                  <a:pt x="170" y="274"/>
                  <a:pt x="62" y="218"/>
                  <a:pt x="31" y="169"/>
                </a:cubicBezTo>
                <a:cubicBezTo>
                  <a:pt x="0" y="120"/>
                  <a:pt x="18" y="35"/>
                  <a:pt x="1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74217" name="Line 73"/>
          <p:cNvSpPr/>
          <p:nvPr/>
        </p:nvSpPr>
        <p:spPr>
          <a:xfrm flipV="1">
            <a:off x="7632700" y="3968750"/>
            <a:ext cx="0" cy="482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7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7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7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7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7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7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7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7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7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7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7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7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7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7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7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7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7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7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024 L 0.03941 0.00024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774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254 L 0.04149 0.0025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774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77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0.00024 L 0.07882 0.0002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774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0.00254 L 0.0809 0.0025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74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000"/>
                                        <p:tgtEl>
                                          <p:spTgt spid="77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00024 L 0.11806 0.00024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774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 0.00254 L 0.12014 0.00254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774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000"/>
                                        <p:tgtEl>
                                          <p:spTgt spid="77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0.00024 L 0.19688 0.00024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74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0.00254 L 0.19896 0.00254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774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000"/>
                                        <p:tgtEl>
                                          <p:spTgt spid="77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8 0.00024 L 0.2757 0.0002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74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96 0.00254 L 0.27778 0.00254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774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000"/>
                                        <p:tgtEl>
                                          <p:spTgt spid="77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77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7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7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77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7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77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77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77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77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77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67" grpId="0"/>
      <p:bldP spid="774182" grpId="0"/>
      <p:bldP spid="774183" grpId="0"/>
      <p:bldP spid="774184" grpId="0"/>
      <p:bldP spid="774194" grpId="0"/>
      <p:bldP spid="774203" grpId="0"/>
      <p:bldP spid="774203" grpId="1"/>
      <p:bldP spid="774203" grpId="2"/>
      <p:bldP spid="774203" grpId="3"/>
      <p:bldP spid="774203" grpId="4"/>
      <p:bldP spid="774203" grpId="5"/>
      <p:bldP spid="774214" grpId="0" animBg="1"/>
      <p:bldP spid="774215" grpId="0" animBg="1"/>
      <p:bldP spid="7742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14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Controlled Latches</a:t>
            </a:r>
          </a:p>
        </p:txBody>
      </p:sp>
      <p:sp>
        <p:nvSpPr>
          <p:cNvPr id="13318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D</a:t>
            </a:r>
            <a:r>
              <a:rPr dirty="0"/>
              <a:t> Latch (</a:t>
            </a:r>
            <a:r>
              <a:rPr i="1" dirty="0">
                <a:solidFill>
                  <a:srgbClr val="996600"/>
                </a:solidFill>
              </a:rPr>
              <a:t>D</a:t>
            </a:r>
            <a:r>
              <a:rPr dirty="0">
                <a:solidFill>
                  <a:srgbClr val="996600"/>
                </a:solidFill>
              </a:rPr>
              <a:t> = </a:t>
            </a:r>
            <a:r>
              <a:rPr i="1" dirty="0">
                <a:solidFill>
                  <a:srgbClr val="996600"/>
                </a:solidFill>
              </a:rPr>
              <a:t>Data</a:t>
            </a:r>
            <a:r>
              <a:rPr dirty="0"/>
              <a:t>)</a:t>
            </a:r>
          </a:p>
        </p:txBody>
      </p:sp>
      <p:graphicFrame>
        <p:nvGraphicFramePr>
          <p:cNvPr id="776196" name="Group 4"/>
          <p:cNvGraphicFramePr>
            <a:graphicFrameLocks noGrp="1"/>
          </p:cNvGraphicFramePr>
          <p:nvPr/>
        </p:nvGraphicFramePr>
        <p:xfrm>
          <a:off x="1873250" y="4291013"/>
          <a:ext cx="2159000" cy="1727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D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36" name="Rectangle 23"/>
          <p:cNvSpPr/>
          <p:nvPr/>
        </p:nvSpPr>
        <p:spPr>
          <a:xfrm>
            <a:off x="4032250" y="4689475"/>
            <a:ext cx="1620838" cy="13144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4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6216" name="Line 24"/>
          <p:cNvSpPr/>
          <p:nvPr/>
        </p:nvSpPr>
        <p:spPr>
          <a:xfrm>
            <a:off x="6372225" y="2168525"/>
            <a:ext cx="360363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17" name="Line 25"/>
          <p:cNvSpPr/>
          <p:nvPr/>
        </p:nvSpPr>
        <p:spPr>
          <a:xfrm rot="-5400000">
            <a:off x="6551613" y="1987550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18" name="Line 26"/>
          <p:cNvSpPr/>
          <p:nvPr/>
        </p:nvSpPr>
        <p:spPr>
          <a:xfrm>
            <a:off x="6732588" y="1808163"/>
            <a:ext cx="143986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19" name="Line 27"/>
          <p:cNvSpPr/>
          <p:nvPr/>
        </p:nvSpPr>
        <p:spPr>
          <a:xfrm rot="-5400000">
            <a:off x="7991475" y="1987550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20" name="Line 28"/>
          <p:cNvSpPr/>
          <p:nvPr/>
        </p:nvSpPr>
        <p:spPr>
          <a:xfrm>
            <a:off x="8172450" y="2168525"/>
            <a:ext cx="360363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21" name="Rectangle 29"/>
          <p:cNvSpPr/>
          <p:nvPr/>
        </p:nvSpPr>
        <p:spPr>
          <a:xfrm>
            <a:off x="6011863" y="1808163"/>
            <a:ext cx="203200" cy="328612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3" name="Rectangle 30"/>
          <p:cNvSpPr/>
          <p:nvPr/>
        </p:nvSpPr>
        <p:spPr>
          <a:xfrm>
            <a:off x="6372225" y="1268413"/>
            <a:ext cx="233997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6223" name="Rectangle 31"/>
          <p:cNvSpPr/>
          <p:nvPr/>
        </p:nvSpPr>
        <p:spPr>
          <a:xfrm>
            <a:off x="6011863" y="2528888"/>
            <a:ext cx="220662" cy="328612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6224" name="Line 32"/>
          <p:cNvSpPr/>
          <p:nvPr/>
        </p:nvSpPr>
        <p:spPr>
          <a:xfrm>
            <a:off x="6372225" y="2889250"/>
            <a:ext cx="179388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25" name="Line 33"/>
          <p:cNvSpPr/>
          <p:nvPr/>
        </p:nvSpPr>
        <p:spPr>
          <a:xfrm rot="-5400000">
            <a:off x="6370638" y="27082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26" name="Line 34"/>
          <p:cNvSpPr/>
          <p:nvPr/>
        </p:nvSpPr>
        <p:spPr>
          <a:xfrm>
            <a:off x="6551613" y="2528888"/>
            <a:ext cx="720725" cy="0"/>
          </a:xfrm>
          <a:prstGeom prst="line">
            <a:avLst/>
          </a:prstGeom>
          <a:ln w="38100" cap="flat" cmpd="sng">
            <a:solidFill>
              <a:srgbClr val="D6009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27" name="Line 35"/>
          <p:cNvSpPr/>
          <p:nvPr/>
        </p:nvSpPr>
        <p:spPr>
          <a:xfrm rot="-5400000">
            <a:off x="7091363" y="27082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28" name="Line 36"/>
          <p:cNvSpPr/>
          <p:nvPr/>
        </p:nvSpPr>
        <p:spPr>
          <a:xfrm>
            <a:off x="7272338" y="2889250"/>
            <a:ext cx="7207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29" name="Line 37"/>
          <p:cNvSpPr/>
          <p:nvPr/>
        </p:nvSpPr>
        <p:spPr>
          <a:xfrm rot="-5400000">
            <a:off x="7812088" y="27082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30" name="Line 38"/>
          <p:cNvSpPr/>
          <p:nvPr/>
        </p:nvSpPr>
        <p:spPr>
          <a:xfrm>
            <a:off x="7993063" y="2528888"/>
            <a:ext cx="358775" cy="0"/>
          </a:xfrm>
          <a:prstGeom prst="line">
            <a:avLst/>
          </a:prstGeom>
          <a:ln w="38100" cap="flat" cmpd="sng">
            <a:solidFill>
              <a:srgbClr val="D6009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31" name="Rectangle 39"/>
          <p:cNvSpPr/>
          <p:nvPr/>
        </p:nvSpPr>
        <p:spPr>
          <a:xfrm>
            <a:off x="6011863" y="3263900"/>
            <a:ext cx="220662" cy="32861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6232" name="Line 40"/>
          <p:cNvSpPr/>
          <p:nvPr/>
        </p:nvSpPr>
        <p:spPr>
          <a:xfrm>
            <a:off x="6372225" y="3608388"/>
            <a:ext cx="360363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33" name="Line 41"/>
          <p:cNvSpPr/>
          <p:nvPr/>
        </p:nvSpPr>
        <p:spPr>
          <a:xfrm rot="-5400000">
            <a:off x="6551613" y="3427413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34" name="Line 42"/>
          <p:cNvSpPr/>
          <p:nvPr/>
        </p:nvSpPr>
        <p:spPr>
          <a:xfrm>
            <a:off x="6732588" y="3249613"/>
            <a:ext cx="539750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35" name="Line 43"/>
          <p:cNvSpPr/>
          <p:nvPr/>
        </p:nvSpPr>
        <p:spPr>
          <a:xfrm rot="-5400000">
            <a:off x="7091363" y="3436938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36" name="Line 44"/>
          <p:cNvSpPr/>
          <p:nvPr/>
        </p:nvSpPr>
        <p:spPr>
          <a:xfrm>
            <a:off x="7272338" y="3608388"/>
            <a:ext cx="7207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37" name="Line 45"/>
          <p:cNvSpPr/>
          <p:nvPr/>
        </p:nvSpPr>
        <p:spPr>
          <a:xfrm rot="-5400000">
            <a:off x="7812088" y="3427413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38" name="Line 46"/>
          <p:cNvSpPr/>
          <p:nvPr/>
        </p:nvSpPr>
        <p:spPr>
          <a:xfrm>
            <a:off x="7993063" y="3249613"/>
            <a:ext cx="539750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39" name="Line 47"/>
          <p:cNvSpPr/>
          <p:nvPr/>
        </p:nvSpPr>
        <p:spPr>
          <a:xfrm flipV="1">
            <a:off x="6732588" y="2168525"/>
            <a:ext cx="0" cy="1800225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6240" name="Line 48"/>
          <p:cNvSpPr/>
          <p:nvPr/>
        </p:nvSpPr>
        <p:spPr>
          <a:xfrm flipV="1">
            <a:off x="7272338" y="2889250"/>
            <a:ext cx="0" cy="1079500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6241" name="Line 49"/>
          <p:cNvSpPr/>
          <p:nvPr/>
        </p:nvSpPr>
        <p:spPr>
          <a:xfrm flipV="1">
            <a:off x="7993063" y="2889250"/>
            <a:ext cx="0" cy="1079500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6242" name="Line 50"/>
          <p:cNvSpPr/>
          <p:nvPr/>
        </p:nvSpPr>
        <p:spPr>
          <a:xfrm flipV="1">
            <a:off x="8172450" y="2165350"/>
            <a:ext cx="0" cy="1800225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6243" name="Line 51"/>
          <p:cNvSpPr/>
          <p:nvPr/>
        </p:nvSpPr>
        <p:spPr>
          <a:xfrm>
            <a:off x="6732588" y="4083050"/>
            <a:ext cx="143986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76244" name="AutoShape 52"/>
          <p:cNvSpPr/>
          <p:nvPr/>
        </p:nvSpPr>
        <p:spPr>
          <a:xfrm>
            <a:off x="6580188" y="4329113"/>
            <a:ext cx="1800225" cy="76676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may change</a:t>
            </a:r>
            <a:endParaRPr sz="2400" b="1" i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6245" name="Line 53"/>
          <p:cNvSpPr/>
          <p:nvPr/>
        </p:nvSpPr>
        <p:spPr>
          <a:xfrm rot="-5400000">
            <a:off x="8170863" y="2708275"/>
            <a:ext cx="3603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6246" name="Line 54"/>
          <p:cNvSpPr/>
          <p:nvPr/>
        </p:nvSpPr>
        <p:spPr>
          <a:xfrm>
            <a:off x="8351838" y="2889250"/>
            <a:ext cx="179387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3314" name="Object 56"/>
          <p:cNvGraphicFramePr/>
          <p:nvPr/>
        </p:nvGraphicFramePr>
        <p:xfrm>
          <a:off x="695325" y="1760538"/>
          <a:ext cx="469423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74720" imgH="1504950" progId="">
                  <p:embed/>
                </p:oleObj>
              </mc:Choice>
              <mc:Fallback>
                <p:oleObj r:id="rId3" imgW="3474720" imgH="1504950" progId="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325" y="1760538"/>
                        <a:ext cx="4694238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7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7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7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7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7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7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7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7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21" grpId="0"/>
      <p:bldP spid="776223" grpId="0"/>
      <p:bldP spid="776231" grpId="0"/>
      <p:bldP spid="7762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15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Flip-Flops</a:t>
            </a:r>
          </a:p>
        </p:txBody>
      </p:sp>
      <p:sp>
        <p:nvSpPr>
          <p:cNvPr id="778243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240188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Controlled latches are </a:t>
            </a:r>
            <a:r>
              <a:rPr dirty="0">
                <a:solidFill>
                  <a:srgbClr val="D60093"/>
                </a:solidFill>
              </a:rPr>
              <a:t>level</a:t>
            </a:r>
            <a:r>
              <a:rPr dirty="0"/>
              <a:t>-triggered</a:t>
            </a:r>
          </a:p>
          <a:p>
            <a:endParaRPr dirty="0"/>
          </a:p>
          <a:p>
            <a:endParaRPr dirty="0"/>
          </a:p>
          <a:p>
            <a:r>
              <a:rPr dirty="0"/>
              <a:t>Flip-Flops are </a:t>
            </a:r>
            <a:r>
              <a:rPr dirty="0">
                <a:solidFill>
                  <a:srgbClr val="D60093"/>
                </a:solidFill>
              </a:rPr>
              <a:t>edge</a:t>
            </a:r>
            <a:r>
              <a:rPr dirty="0"/>
              <a:t>-triggered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130550" y="2168525"/>
            <a:ext cx="2881313" cy="360363"/>
            <a:chOff x="1973" y="1479"/>
            <a:chExt cx="1815" cy="227"/>
          </a:xfrm>
        </p:grpSpPr>
        <p:sp>
          <p:nvSpPr>
            <p:cNvPr id="33836" name="Line 5"/>
            <p:cNvSpPr/>
            <p:nvPr/>
          </p:nvSpPr>
          <p:spPr>
            <a:xfrm>
              <a:off x="2200" y="1706"/>
              <a:ext cx="22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7" name="Line 6"/>
            <p:cNvSpPr/>
            <p:nvPr/>
          </p:nvSpPr>
          <p:spPr>
            <a:xfrm rot="-5400000">
              <a:off x="2313" y="1592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8" name="Line 7"/>
            <p:cNvSpPr/>
            <p:nvPr/>
          </p:nvSpPr>
          <p:spPr>
            <a:xfrm>
              <a:off x="2427" y="14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9" name="Line 8"/>
            <p:cNvSpPr/>
            <p:nvPr/>
          </p:nvSpPr>
          <p:spPr>
            <a:xfrm rot="-5400000">
              <a:off x="2540" y="1592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0" name="Line 9"/>
            <p:cNvSpPr/>
            <p:nvPr/>
          </p:nvSpPr>
          <p:spPr>
            <a:xfrm>
              <a:off x="2654" y="1706"/>
              <a:ext cx="22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1" name="Line 10"/>
            <p:cNvSpPr/>
            <p:nvPr/>
          </p:nvSpPr>
          <p:spPr>
            <a:xfrm rot="-5400000">
              <a:off x="2767" y="1592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2" name="Line 11"/>
            <p:cNvSpPr/>
            <p:nvPr/>
          </p:nvSpPr>
          <p:spPr>
            <a:xfrm>
              <a:off x="2881" y="14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3" name="Line 12"/>
            <p:cNvSpPr/>
            <p:nvPr/>
          </p:nvSpPr>
          <p:spPr>
            <a:xfrm rot="-5400000">
              <a:off x="2994" y="1592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4" name="Line 13"/>
            <p:cNvSpPr/>
            <p:nvPr/>
          </p:nvSpPr>
          <p:spPr>
            <a:xfrm>
              <a:off x="3108" y="1706"/>
              <a:ext cx="22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5" name="Line 14"/>
            <p:cNvSpPr/>
            <p:nvPr/>
          </p:nvSpPr>
          <p:spPr>
            <a:xfrm rot="-5400000">
              <a:off x="3221" y="1592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6" name="Line 15"/>
            <p:cNvSpPr/>
            <p:nvPr/>
          </p:nvSpPr>
          <p:spPr>
            <a:xfrm>
              <a:off x="3335" y="14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7" name="Line 16"/>
            <p:cNvSpPr/>
            <p:nvPr/>
          </p:nvSpPr>
          <p:spPr>
            <a:xfrm rot="-5400000">
              <a:off x="3448" y="1592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8" name="Line 17"/>
            <p:cNvSpPr/>
            <p:nvPr/>
          </p:nvSpPr>
          <p:spPr>
            <a:xfrm>
              <a:off x="3561" y="1706"/>
              <a:ext cx="22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49" name="Rectangle 18"/>
            <p:cNvSpPr/>
            <p:nvPr/>
          </p:nvSpPr>
          <p:spPr>
            <a:xfrm>
              <a:off x="1973" y="1479"/>
              <a:ext cx="128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sz="2400" b="1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78259" name="Line 19"/>
          <p:cNvSpPr/>
          <p:nvPr/>
        </p:nvSpPr>
        <p:spPr>
          <a:xfrm flipH="1">
            <a:off x="4032250" y="1628775"/>
            <a:ext cx="539750" cy="360363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260" name="Line 20"/>
          <p:cNvSpPr/>
          <p:nvPr/>
        </p:nvSpPr>
        <p:spPr>
          <a:xfrm>
            <a:off x="4572000" y="1628775"/>
            <a:ext cx="179388" cy="360363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261" name="Line 21"/>
          <p:cNvSpPr/>
          <p:nvPr/>
        </p:nvSpPr>
        <p:spPr>
          <a:xfrm>
            <a:off x="4572000" y="1628775"/>
            <a:ext cx="900113" cy="360363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78262" name="Line 22"/>
          <p:cNvSpPr/>
          <p:nvPr/>
        </p:nvSpPr>
        <p:spPr>
          <a:xfrm>
            <a:off x="4313238" y="1543050"/>
            <a:ext cx="644525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8263" name="Line 23"/>
          <p:cNvSpPr/>
          <p:nvPr/>
        </p:nvSpPr>
        <p:spPr>
          <a:xfrm>
            <a:off x="3119438" y="3516313"/>
            <a:ext cx="644525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24"/>
          <p:cNvGrpSpPr/>
          <p:nvPr/>
        </p:nvGrpSpPr>
        <p:grpSpPr>
          <a:xfrm>
            <a:off x="2757488" y="3968750"/>
            <a:ext cx="5414962" cy="360363"/>
            <a:chOff x="1737" y="2500"/>
            <a:chExt cx="3411" cy="227"/>
          </a:xfrm>
        </p:grpSpPr>
        <p:sp>
          <p:nvSpPr>
            <p:cNvPr id="33821" name="Line 25"/>
            <p:cNvSpPr/>
            <p:nvPr/>
          </p:nvSpPr>
          <p:spPr>
            <a:xfrm>
              <a:off x="2199" y="272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2" name="Line 26"/>
            <p:cNvSpPr/>
            <p:nvPr/>
          </p:nvSpPr>
          <p:spPr>
            <a:xfrm rot="-5400000">
              <a:off x="2312" y="261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23" name="Line 27"/>
            <p:cNvSpPr/>
            <p:nvPr/>
          </p:nvSpPr>
          <p:spPr>
            <a:xfrm>
              <a:off x="2426" y="250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4" name="Line 28"/>
            <p:cNvSpPr/>
            <p:nvPr/>
          </p:nvSpPr>
          <p:spPr>
            <a:xfrm rot="-5400000">
              <a:off x="2539" y="2613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5" name="Line 29"/>
            <p:cNvSpPr/>
            <p:nvPr/>
          </p:nvSpPr>
          <p:spPr>
            <a:xfrm>
              <a:off x="2653" y="272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6" name="Line 30"/>
            <p:cNvSpPr/>
            <p:nvPr/>
          </p:nvSpPr>
          <p:spPr>
            <a:xfrm rot="-5400000">
              <a:off x="2766" y="261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27" name="Line 31"/>
            <p:cNvSpPr/>
            <p:nvPr/>
          </p:nvSpPr>
          <p:spPr>
            <a:xfrm>
              <a:off x="2880" y="250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8" name="Line 32"/>
            <p:cNvSpPr/>
            <p:nvPr/>
          </p:nvSpPr>
          <p:spPr>
            <a:xfrm rot="-5400000">
              <a:off x="2993" y="2613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9" name="Line 33"/>
            <p:cNvSpPr/>
            <p:nvPr/>
          </p:nvSpPr>
          <p:spPr>
            <a:xfrm>
              <a:off x="3107" y="272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0" name="Line 34"/>
            <p:cNvSpPr/>
            <p:nvPr/>
          </p:nvSpPr>
          <p:spPr>
            <a:xfrm rot="-5400000">
              <a:off x="3220" y="261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31" name="Line 35"/>
            <p:cNvSpPr/>
            <p:nvPr/>
          </p:nvSpPr>
          <p:spPr>
            <a:xfrm>
              <a:off x="3334" y="250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2" name="Line 36"/>
            <p:cNvSpPr/>
            <p:nvPr/>
          </p:nvSpPr>
          <p:spPr>
            <a:xfrm rot="-5400000">
              <a:off x="3447" y="2613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3" name="Line 37"/>
            <p:cNvSpPr/>
            <p:nvPr/>
          </p:nvSpPr>
          <p:spPr>
            <a:xfrm>
              <a:off x="3560" y="272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4" name="Rectangle 38"/>
            <p:cNvSpPr/>
            <p:nvPr/>
          </p:nvSpPr>
          <p:spPr>
            <a:xfrm>
              <a:off x="1737" y="2500"/>
              <a:ext cx="373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sz="2400" b="1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835" name="Rectangle 39"/>
            <p:cNvSpPr/>
            <p:nvPr/>
          </p:nvSpPr>
          <p:spPr>
            <a:xfrm>
              <a:off x="4014" y="2500"/>
              <a:ext cx="1134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Edge</a:t>
              </a:r>
              <a:endParaRPr sz="2400" b="1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" name="Group 40"/>
          <p:cNvGrpSpPr/>
          <p:nvPr/>
        </p:nvGrpSpPr>
        <p:grpSpPr>
          <a:xfrm>
            <a:off x="2757488" y="4868863"/>
            <a:ext cx="5424487" cy="360362"/>
            <a:chOff x="1737" y="3067"/>
            <a:chExt cx="3417" cy="227"/>
          </a:xfrm>
        </p:grpSpPr>
        <p:sp>
          <p:nvSpPr>
            <p:cNvPr id="33806" name="Line 41"/>
            <p:cNvSpPr/>
            <p:nvPr/>
          </p:nvSpPr>
          <p:spPr>
            <a:xfrm>
              <a:off x="2199" y="3294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7" name="Line 42"/>
            <p:cNvSpPr/>
            <p:nvPr/>
          </p:nvSpPr>
          <p:spPr>
            <a:xfrm rot="-5400000">
              <a:off x="2312" y="318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8" name="Line 43"/>
            <p:cNvSpPr/>
            <p:nvPr/>
          </p:nvSpPr>
          <p:spPr>
            <a:xfrm>
              <a:off x="2426" y="306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9" name="Line 44"/>
            <p:cNvSpPr/>
            <p:nvPr/>
          </p:nvSpPr>
          <p:spPr>
            <a:xfrm rot="-5400000">
              <a:off x="2539" y="31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3810" name="Line 45"/>
            <p:cNvSpPr/>
            <p:nvPr/>
          </p:nvSpPr>
          <p:spPr>
            <a:xfrm>
              <a:off x="2653" y="3294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1" name="Line 46"/>
            <p:cNvSpPr/>
            <p:nvPr/>
          </p:nvSpPr>
          <p:spPr>
            <a:xfrm rot="-5400000">
              <a:off x="2766" y="318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2" name="Line 47"/>
            <p:cNvSpPr/>
            <p:nvPr/>
          </p:nvSpPr>
          <p:spPr>
            <a:xfrm>
              <a:off x="2880" y="306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3" name="Line 48"/>
            <p:cNvSpPr/>
            <p:nvPr/>
          </p:nvSpPr>
          <p:spPr>
            <a:xfrm rot="-5400000">
              <a:off x="2993" y="31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3814" name="Line 49"/>
            <p:cNvSpPr/>
            <p:nvPr/>
          </p:nvSpPr>
          <p:spPr>
            <a:xfrm>
              <a:off x="3107" y="3294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5" name="Line 50"/>
            <p:cNvSpPr/>
            <p:nvPr/>
          </p:nvSpPr>
          <p:spPr>
            <a:xfrm rot="-5400000">
              <a:off x="3220" y="318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6" name="Line 51"/>
            <p:cNvSpPr/>
            <p:nvPr/>
          </p:nvSpPr>
          <p:spPr>
            <a:xfrm>
              <a:off x="3334" y="306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7" name="Line 52"/>
            <p:cNvSpPr/>
            <p:nvPr/>
          </p:nvSpPr>
          <p:spPr>
            <a:xfrm rot="-5400000">
              <a:off x="3447" y="31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3818" name="Line 53"/>
            <p:cNvSpPr/>
            <p:nvPr/>
          </p:nvSpPr>
          <p:spPr>
            <a:xfrm>
              <a:off x="3560" y="3294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9" name="Rectangle 54"/>
            <p:cNvSpPr/>
            <p:nvPr/>
          </p:nvSpPr>
          <p:spPr>
            <a:xfrm>
              <a:off x="1737" y="3067"/>
              <a:ext cx="373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sz="2400" b="1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820" name="Rectangle 55"/>
            <p:cNvSpPr/>
            <p:nvPr/>
          </p:nvSpPr>
          <p:spPr>
            <a:xfrm>
              <a:off x="4009" y="3067"/>
              <a:ext cx="1145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Edge</a:t>
              </a:r>
              <a:endParaRPr sz="2400" b="1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16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Flip-Flops</a:t>
            </a:r>
          </a:p>
        </p:txBody>
      </p:sp>
      <p:sp>
        <p:nvSpPr>
          <p:cNvPr id="780291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Master-Slave </a:t>
            </a:r>
            <a:r>
              <a:rPr i="1" dirty="0"/>
              <a:t>D</a:t>
            </a:r>
            <a:r>
              <a:rPr dirty="0"/>
              <a:t> Flip-Flop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431800" y="1668463"/>
            <a:ext cx="7742238" cy="2481262"/>
            <a:chOff x="385" y="1253"/>
            <a:chExt cx="4877" cy="1563"/>
          </a:xfrm>
        </p:grpSpPr>
        <p:sp>
          <p:nvSpPr>
            <p:cNvPr id="14388" name="Line 5"/>
            <p:cNvSpPr/>
            <p:nvPr/>
          </p:nvSpPr>
          <p:spPr>
            <a:xfrm>
              <a:off x="839" y="1480"/>
              <a:ext cx="453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389" name="Group 6"/>
            <p:cNvGrpSpPr/>
            <p:nvPr/>
          </p:nvGrpSpPr>
          <p:grpSpPr>
            <a:xfrm>
              <a:off x="1292" y="1253"/>
              <a:ext cx="1475" cy="907"/>
              <a:chOff x="1292" y="1253"/>
              <a:chExt cx="1475" cy="907"/>
            </a:xfrm>
          </p:grpSpPr>
          <p:sp>
            <p:nvSpPr>
              <p:cNvPr id="14405" name="AutoShape 7"/>
              <p:cNvSpPr/>
              <p:nvPr/>
            </p:nvSpPr>
            <p:spPr>
              <a:xfrm>
                <a:off x="1292" y="1253"/>
                <a:ext cx="1475" cy="907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i="1" dirty="0">
                    <a:latin typeface="Arial" panose="020B0604020202020204" pitchFamily="34" charset="0"/>
                  </a:rPr>
                  <a:t>D</a:t>
                </a:r>
                <a:r>
                  <a:rPr sz="2400" b="1" dirty="0">
                    <a:latin typeface="Arial" panose="020B0604020202020204" pitchFamily="34" charset="0"/>
                  </a:rPr>
                  <a:t> Latch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dirty="0">
                    <a:latin typeface="Arial" panose="020B0604020202020204" pitchFamily="34" charset="0"/>
                  </a:rPr>
                  <a:t>(</a:t>
                </a:r>
                <a:r>
                  <a:rPr sz="2400" b="1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Master</a:t>
                </a:r>
                <a:r>
                  <a:rPr sz="2400" b="1" dirty="0">
                    <a:latin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4406" name="Rectangle 8"/>
              <p:cNvSpPr/>
              <p:nvPr/>
            </p:nvSpPr>
            <p:spPr>
              <a:xfrm>
                <a:off x="1292" y="1366"/>
                <a:ext cx="227" cy="69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i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sz="2400" b="1" i="1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i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407" name="Rectangle 9"/>
              <p:cNvSpPr/>
              <p:nvPr/>
            </p:nvSpPr>
            <p:spPr>
              <a:xfrm>
                <a:off x="2540" y="1366"/>
                <a:ext cx="227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i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Q</a:t>
                </a:r>
              </a:p>
            </p:txBody>
          </p:sp>
        </p:grpSp>
        <p:grpSp>
          <p:nvGrpSpPr>
            <p:cNvPr id="14390" name="Group 10"/>
            <p:cNvGrpSpPr/>
            <p:nvPr/>
          </p:nvGrpSpPr>
          <p:grpSpPr>
            <a:xfrm>
              <a:off x="3220" y="1253"/>
              <a:ext cx="1475" cy="907"/>
              <a:chOff x="3220" y="1253"/>
              <a:chExt cx="1475" cy="907"/>
            </a:xfrm>
          </p:grpSpPr>
          <p:sp>
            <p:nvSpPr>
              <p:cNvPr id="14402" name="AutoShape 11"/>
              <p:cNvSpPr/>
              <p:nvPr/>
            </p:nvSpPr>
            <p:spPr>
              <a:xfrm>
                <a:off x="3220" y="1253"/>
                <a:ext cx="1475" cy="907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i="1" dirty="0">
                    <a:latin typeface="Arial" panose="020B0604020202020204" pitchFamily="34" charset="0"/>
                  </a:rPr>
                  <a:t>D</a:t>
                </a:r>
                <a:r>
                  <a:rPr sz="2400" b="1" dirty="0">
                    <a:latin typeface="Arial" panose="020B0604020202020204" pitchFamily="34" charset="0"/>
                  </a:rPr>
                  <a:t> Latch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dirty="0">
                    <a:latin typeface="Arial" panose="020B0604020202020204" pitchFamily="34" charset="0"/>
                  </a:rPr>
                  <a:t>(</a:t>
                </a:r>
                <a:r>
                  <a:rPr sz="2400" b="1" dirty="0">
                    <a:solidFill>
                      <a:srgbClr val="D60093"/>
                    </a:solidFill>
                    <a:latin typeface="Arial" panose="020B0604020202020204" pitchFamily="34" charset="0"/>
                  </a:rPr>
                  <a:t>Slave</a:t>
                </a:r>
                <a:r>
                  <a:rPr sz="2400" b="1" dirty="0">
                    <a:latin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4403" name="Rectangle 12"/>
              <p:cNvSpPr/>
              <p:nvPr/>
            </p:nvSpPr>
            <p:spPr>
              <a:xfrm>
                <a:off x="3220" y="1366"/>
                <a:ext cx="227" cy="69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i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sz="2400" b="1" i="1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i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404" name="Rectangle 13"/>
              <p:cNvSpPr/>
              <p:nvPr/>
            </p:nvSpPr>
            <p:spPr>
              <a:xfrm>
                <a:off x="4468" y="1366"/>
                <a:ext cx="227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sz="2400" b="1" i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Q</a:t>
                </a:r>
              </a:p>
            </p:txBody>
          </p:sp>
        </p:grpSp>
        <p:sp>
          <p:nvSpPr>
            <p:cNvPr id="14391" name="Line 14"/>
            <p:cNvSpPr/>
            <p:nvPr/>
          </p:nvSpPr>
          <p:spPr>
            <a:xfrm>
              <a:off x="2767" y="1480"/>
              <a:ext cx="453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92" name="Line 15"/>
            <p:cNvSpPr/>
            <p:nvPr/>
          </p:nvSpPr>
          <p:spPr>
            <a:xfrm>
              <a:off x="4694" y="1480"/>
              <a:ext cx="341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93" name="Rectangle 16"/>
            <p:cNvSpPr/>
            <p:nvPr/>
          </p:nvSpPr>
          <p:spPr>
            <a:xfrm>
              <a:off x="5035" y="1366"/>
              <a:ext cx="227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sz="2400" b="1" i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4394" name="Rectangle 17"/>
            <p:cNvSpPr/>
            <p:nvPr/>
          </p:nvSpPr>
          <p:spPr>
            <a:xfrm>
              <a:off x="612" y="1366"/>
              <a:ext cx="227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sz="2400" b="1" i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4395" name="Rectangle 18"/>
            <p:cNvSpPr/>
            <p:nvPr/>
          </p:nvSpPr>
          <p:spPr>
            <a:xfrm>
              <a:off x="385" y="2460"/>
              <a:ext cx="454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396" name="Line 19"/>
            <p:cNvSpPr/>
            <p:nvPr/>
          </p:nvSpPr>
          <p:spPr>
            <a:xfrm>
              <a:off x="839" y="2614"/>
              <a:ext cx="1474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97" name="Line 20"/>
            <p:cNvSpPr/>
            <p:nvPr/>
          </p:nvSpPr>
          <p:spPr>
            <a:xfrm>
              <a:off x="2653" y="2614"/>
              <a:ext cx="34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98" name="Line 21"/>
            <p:cNvSpPr/>
            <p:nvPr/>
          </p:nvSpPr>
          <p:spPr>
            <a:xfrm rot="-5400000">
              <a:off x="2652" y="2273"/>
              <a:ext cx="681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99" name="Line 22"/>
            <p:cNvSpPr/>
            <p:nvPr/>
          </p:nvSpPr>
          <p:spPr>
            <a:xfrm>
              <a:off x="2993" y="1933"/>
              <a:ext cx="228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00" name="Line 23"/>
            <p:cNvSpPr/>
            <p:nvPr/>
          </p:nvSpPr>
          <p:spPr>
            <a:xfrm rot="-5400000">
              <a:off x="725" y="2273"/>
              <a:ext cx="681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01" name="Line 24"/>
            <p:cNvSpPr/>
            <p:nvPr/>
          </p:nvSpPr>
          <p:spPr>
            <a:xfrm>
              <a:off x="1066" y="1933"/>
              <a:ext cx="228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4338" name="Object 25"/>
            <p:cNvGraphicFramePr/>
            <p:nvPr/>
          </p:nvGraphicFramePr>
          <p:xfrm>
            <a:off x="2257" y="2411"/>
            <a:ext cx="45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79730" imgH="351790" progId="">
                    <p:embed/>
                  </p:oleObj>
                </mc:Choice>
                <mc:Fallback>
                  <p:oleObj r:id="rId3" imgW="379730" imgH="351790" progId="">
                    <p:embed/>
                    <p:pic>
                      <p:nvPicPr>
                        <p:cNvPr id="0" name="Picture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57" y="2411"/>
                          <a:ext cx="454" cy="4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0314" name="Rectangle 26"/>
          <p:cNvSpPr/>
          <p:nvPr/>
        </p:nvSpPr>
        <p:spPr>
          <a:xfrm>
            <a:off x="4737100" y="3789363"/>
            <a:ext cx="592138" cy="328612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0315" name="Rectangle 27"/>
          <p:cNvSpPr/>
          <p:nvPr/>
        </p:nvSpPr>
        <p:spPr>
          <a:xfrm>
            <a:off x="4954588" y="4510088"/>
            <a:ext cx="220662" cy="328612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0316" name="Rectangle 28"/>
          <p:cNvSpPr/>
          <p:nvPr/>
        </p:nvSpPr>
        <p:spPr>
          <a:xfrm>
            <a:off x="4572000" y="5229225"/>
            <a:ext cx="93980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sz="2400" b="1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0317" name="Line 29"/>
          <p:cNvSpPr/>
          <p:nvPr/>
        </p:nvSpPr>
        <p:spPr>
          <a:xfrm>
            <a:off x="5472113" y="5589588"/>
            <a:ext cx="360362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18" name="Line 30"/>
          <p:cNvSpPr/>
          <p:nvPr/>
        </p:nvSpPr>
        <p:spPr>
          <a:xfrm rot="-5400000">
            <a:off x="5651500" y="5408613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19" name="Line 31"/>
          <p:cNvSpPr/>
          <p:nvPr/>
        </p:nvSpPr>
        <p:spPr>
          <a:xfrm>
            <a:off x="5832475" y="5230813"/>
            <a:ext cx="539750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20" name="Line 32"/>
          <p:cNvSpPr/>
          <p:nvPr/>
        </p:nvSpPr>
        <p:spPr>
          <a:xfrm rot="-5400000">
            <a:off x="6191250" y="5418138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21" name="Line 33"/>
          <p:cNvSpPr/>
          <p:nvPr/>
        </p:nvSpPr>
        <p:spPr>
          <a:xfrm>
            <a:off x="6372225" y="5589588"/>
            <a:ext cx="7207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22" name="Line 34"/>
          <p:cNvSpPr/>
          <p:nvPr/>
        </p:nvSpPr>
        <p:spPr>
          <a:xfrm rot="-5400000">
            <a:off x="6911975" y="5408613"/>
            <a:ext cx="36036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23" name="Line 35"/>
          <p:cNvSpPr/>
          <p:nvPr/>
        </p:nvSpPr>
        <p:spPr>
          <a:xfrm flipV="1">
            <a:off x="7092950" y="5229225"/>
            <a:ext cx="1620838" cy="1588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24" name="Line 36"/>
          <p:cNvSpPr/>
          <p:nvPr/>
        </p:nvSpPr>
        <p:spPr>
          <a:xfrm flipV="1">
            <a:off x="5832475" y="4149725"/>
            <a:ext cx="0" cy="2170113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80325" name="Line 37"/>
          <p:cNvSpPr/>
          <p:nvPr/>
        </p:nvSpPr>
        <p:spPr>
          <a:xfrm flipV="1">
            <a:off x="6372225" y="4868863"/>
            <a:ext cx="0" cy="1439862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80326" name="Line 38"/>
          <p:cNvSpPr/>
          <p:nvPr/>
        </p:nvSpPr>
        <p:spPr>
          <a:xfrm flipV="1">
            <a:off x="7092950" y="4868863"/>
            <a:ext cx="0" cy="1439862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80327" name="Line 39"/>
          <p:cNvSpPr/>
          <p:nvPr/>
        </p:nvSpPr>
        <p:spPr>
          <a:xfrm flipV="1">
            <a:off x="7272338" y="4149725"/>
            <a:ext cx="0" cy="2159000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5" name="Group 40"/>
          <p:cNvGrpSpPr/>
          <p:nvPr/>
        </p:nvGrpSpPr>
        <p:grpSpPr>
          <a:xfrm>
            <a:off x="5472113" y="3789363"/>
            <a:ext cx="3240087" cy="369887"/>
            <a:chOff x="3447" y="2387"/>
            <a:chExt cx="2041" cy="233"/>
          </a:xfrm>
        </p:grpSpPr>
        <p:sp>
          <p:nvSpPr>
            <p:cNvPr id="14382" name="Line 41"/>
            <p:cNvSpPr/>
            <p:nvPr/>
          </p:nvSpPr>
          <p:spPr>
            <a:xfrm>
              <a:off x="3447" y="2614"/>
              <a:ext cx="22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3" name="Line 42"/>
            <p:cNvSpPr/>
            <p:nvPr/>
          </p:nvSpPr>
          <p:spPr>
            <a:xfrm rot="-5400000">
              <a:off x="3560" y="250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4" name="Line 43"/>
            <p:cNvSpPr/>
            <p:nvPr/>
          </p:nvSpPr>
          <p:spPr>
            <a:xfrm>
              <a:off x="3674" y="2387"/>
              <a:ext cx="90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5" name="Line 44"/>
            <p:cNvSpPr/>
            <p:nvPr/>
          </p:nvSpPr>
          <p:spPr>
            <a:xfrm rot="-5400000">
              <a:off x="4467" y="250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6" name="Line 45"/>
            <p:cNvSpPr/>
            <p:nvPr/>
          </p:nvSpPr>
          <p:spPr>
            <a:xfrm>
              <a:off x="4581" y="2620"/>
              <a:ext cx="90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7" name="Line 46"/>
            <p:cNvSpPr/>
            <p:nvPr/>
          </p:nvSpPr>
          <p:spPr>
            <a:xfrm rot="-5400000">
              <a:off x="5374" y="2506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47"/>
          <p:cNvGrpSpPr/>
          <p:nvPr/>
        </p:nvGrpSpPr>
        <p:grpSpPr>
          <a:xfrm>
            <a:off x="5472113" y="4508500"/>
            <a:ext cx="3241675" cy="361950"/>
            <a:chOff x="3447" y="2840"/>
            <a:chExt cx="2042" cy="228"/>
          </a:xfrm>
        </p:grpSpPr>
        <p:sp>
          <p:nvSpPr>
            <p:cNvPr id="14369" name="Line 48"/>
            <p:cNvSpPr/>
            <p:nvPr/>
          </p:nvSpPr>
          <p:spPr>
            <a:xfrm>
              <a:off x="3447" y="3068"/>
              <a:ext cx="113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0" name="Line 49"/>
            <p:cNvSpPr/>
            <p:nvPr/>
          </p:nvSpPr>
          <p:spPr>
            <a:xfrm rot="-5400000">
              <a:off x="3446" y="2954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1" name="Line 50"/>
            <p:cNvSpPr/>
            <p:nvPr/>
          </p:nvSpPr>
          <p:spPr>
            <a:xfrm>
              <a:off x="3560" y="2841"/>
              <a:ext cx="454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2" name="Line 51"/>
            <p:cNvSpPr/>
            <p:nvPr/>
          </p:nvSpPr>
          <p:spPr>
            <a:xfrm rot="-5400000">
              <a:off x="3900" y="2954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3" name="Line 52"/>
            <p:cNvSpPr/>
            <p:nvPr/>
          </p:nvSpPr>
          <p:spPr>
            <a:xfrm>
              <a:off x="4014" y="3068"/>
              <a:ext cx="45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4" name="Line 53"/>
            <p:cNvSpPr/>
            <p:nvPr/>
          </p:nvSpPr>
          <p:spPr>
            <a:xfrm rot="-5400000">
              <a:off x="4354" y="2954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5" name="Line 54"/>
            <p:cNvSpPr/>
            <p:nvPr/>
          </p:nvSpPr>
          <p:spPr>
            <a:xfrm>
              <a:off x="4468" y="2841"/>
              <a:ext cx="226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6" name="Line 55"/>
            <p:cNvSpPr/>
            <p:nvPr/>
          </p:nvSpPr>
          <p:spPr>
            <a:xfrm rot="-5400000">
              <a:off x="4580" y="2954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7" name="Line 56"/>
            <p:cNvSpPr/>
            <p:nvPr/>
          </p:nvSpPr>
          <p:spPr>
            <a:xfrm flipV="1">
              <a:off x="4694" y="3067"/>
              <a:ext cx="228" cy="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8" name="Line 57"/>
            <p:cNvSpPr/>
            <p:nvPr/>
          </p:nvSpPr>
          <p:spPr>
            <a:xfrm rot="-5400000">
              <a:off x="4808" y="2953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9" name="Line 58"/>
            <p:cNvSpPr/>
            <p:nvPr/>
          </p:nvSpPr>
          <p:spPr>
            <a:xfrm>
              <a:off x="4922" y="2840"/>
              <a:ext cx="226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0" name="Line 59"/>
            <p:cNvSpPr/>
            <p:nvPr/>
          </p:nvSpPr>
          <p:spPr>
            <a:xfrm rot="-5400000">
              <a:off x="5034" y="2953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1" name="Line 60"/>
            <p:cNvSpPr/>
            <p:nvPr/>
          </p:nvSpPr>
          <p:spPr>
            <a:xfrm flipV="1">
              <a:off x="5148" y="3067"/>
              <a:ext cx="341" cy="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80349" name="Rectangle 61"/>
          <p:cNvSpPr/>
          <p:nvPr/>
        </p:nvSpPr>
        <p:spPr>
          <a:xfrm>
            <a:off x="4572000" y="5949950"/>
            <a:ext cx="93980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sz="2400" b="1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0350" name="Line 62"/>
          <p:cNvSpPr/>
          <p:nvPr/>
        </p:nvSpPr>
        <p:spPr>
          <a:xfrm>
            <a:off x="5472113" y="6308725"/>
            <a:ext cx="1800225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51" name="Line 63"/>
          <p:cNvSpPr/>
          <p:nvPr/>
        </p:nvSpPr>
        <p:spPr>
          <a:xfrm rot="-5400000">
            <a:off x="7092950" y="6129338"/>
            <a:ext cx="3587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52" name="Line 64"/>
          <p:cNvSpPr/>
          <p:nvPr/>
        </p:nvSpPr>
        <p:spPr>
          <a:xfrm>
            <a:off x="7272338" y="5949950"/>
            <a:ext cx="1441450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0353" name="AutoShape 65"/>
          <p:cNvSpPr/>
          <p:nvPr/>
        </p:nvSpPr>
        <p:spPr>
          <a:xfrm>
            <a:off x="792163" y="4868863"/>
            <a:ext cx="3421062" cy="900112"/>
          </a:xfrm>
          <a:prstGeom prst="wedgeRoundRectCallout">
            <a:avLst>
              <a:gd name="adj1" fmla="val 57889"/>
              <a:gd name="adj2" fmla="val 81218"/>
              <a:gd name="adj3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Looks like it is negative edge-triggered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0354" name="Line 66"/>
          <p:cNvSpPr/>
          <p:nvPr/>
        </p:nvSpPr>
        <p:spPr>
          <a:xfrm>
            <a:off x="5832475" y="3608388"/>
            <a:ext cx="1439863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80355" name="Line 67"/>
          <p:cNvSpPr/>
          <p:nvPr/>
        </p:nvSpPr>
        <p:spPr>
          <a:xfrm>
            <a:off x="7272338" y="3608388"/>
            <a:ext cx="143986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80356" name="Rectangle 68"/>
          <p:cNvSpPr/>
          <p:nvPr/>
        </p:nvSpPr>
        <p:spPr>
          <a:xfrm>
            <a:off x="6011863" y="3305175"/>
            <a:ext cx="939800" cy="2476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0357" name="Rectangle 69"/>
          <p:cNvSpPr/>
          <p:nvPr/>
        </p:nvSpPr>
        <p:spPr>
          <a:xfrm>
            <a:off x="7451725" y="3305175"/>
            <a:ext cx="939800" cy="2476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8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8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8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8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7803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7803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8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8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8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780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780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8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78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14" grpId="0"/>
      <p:bldP spid="780315" grpId="0"/>
      <p:bldP spid="780316" grpId="0"/>
      <p:bldP spid="780349" grpId="0"/>
      <p:bldP spid="780353" grpId="0" animBg="1"/>
      <p:bldP spid="780356" grpId="0"/>
      <p:bldP spid="780356" grpId="1"/>
      <p:bldP spid="780357" grpId="0"/>
      <p:bldP spid="78035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4775-A6D7-47FB-A0F4-4F83378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747"/>
          </a:xfrm>
        </p:spPr>
        <p:txBody>
          <a:bodyPr/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Flip-Flops </a:t>
            </a:r>
            <a:endParaRPr lang="en-US" dirty="0"/>
          </a:p>
        </p:txBody>
      </p:sp>
      <p:sp>
        <p:nvSpPr>
          <p:cNvPr id="4" name="object 89">
            <a:extLst>
              <a:ext uri="{FF2B5EF4-FFF2-40B4-BE49-F238E27FC236}">
                <a16:creationId xmlns:a16="http://schemas.microsoft.com/office/drawing/2014/main" id="{2C25917F-0692-4BF5-AAAF-ADF209C1A104}"/>
              </a:ext>
            </a:extLst>
          </p:cNvPr>
          <p:cNvSpPr/>
          <p:nvPr/>
        </p:nvSpPr>
        <p:spPr>
          <a:xfrm>
            <a:off x="2644220" y="1981911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0" y="0"/>
                </a:moveTo>
                <a:lnTo>
                  <a:pt x="495163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90">
            <a:extLst>
              <a:ext uri="{FF2B5EF4-FFF2-40B4-BE49-F238E27FC236}">
                <a16:creationId xmlns:a16="http://schemas.microsoft.com/office/drawing/2014/main" id="{D1F9F33B-EEBB-49F6-94AE-D11BBD84A542}"/>
              </a:ext>
            </a:extLst>
          </p:cNvPr>
          <p:cNvSpPr/>
          <p:nvPr/>
        </p:nvSpPr>
        <p:spPr>
          <a:xfrm>
            <a:off x="2644220" y="2229175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0" y="0"/>
                </a:moveTo>
                <a:lnTo>
                  <a:pt x="495163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91">
            <a:extLst>
              <a:ext uri="{FF2B5EF4-FFF2-40B4-BE49-F238E27FC236}">
                <a16:creationId xmlns:a16="http://schemas.microsoft.com/office/drawing/2014/main" id="{6EE04E43-65F9-47C7-81FA-A002911AF6CF}"/>
              </a:ext>
            </a:extLst>
          </p:cNvPr>
          <p:cNvSpPr/>
          <p:nvPr/>
        </p:nvSpPr>
        <p:spPr>
          <a:xfrm>
            <a:off x="3139384" y="2105543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495163" y="0"/>
                </a:moveTo>
                <a:lnTo>
                  <a:pt x="0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92">
            <a:extLst>
              <a:ext uri="{FF2B5EF4-FFF2-40B4-BE49-F238E27FC236}">
                <a16:creationId xmlns:a16="http://schemas.microsoft.com/office/drawing/2014/main" id="{E78E0039-E15A-4947-9164-B363135B0EC0}"/>
              </a:ext>
            </a:extLst>
          </p:cNvPr>
          <p:cNvSpPr/>
          <p:nvPr/>
        </p:nvSpPr>
        <p:spPr>
          <a:xfrm>
            <a:off x="2817533" y="1857989"/>
            <a:ext cx="643701" cy="494818"/>
          </a:xfrm>
          <a:custGeom>
            <a:avLst/>
            <a:gdLst/>
            <a:ahLst/>
            <a:cxnLst/>
            <a:rect l="l" t="t" r="r" b="b"/>
            <a:pathLst>
              <a:path w="643701" h="494818">
                <a:moveTo>
                  <a:pt x="643701" y="247554"/>
                </a:moveTo>
                <a:lnTo>
                  <a:pt x="631673" y="229415"/>
                </a:lnTo>
                <a:lnTo>
                  <a:pt x="618299" y="211750"/>
                </a:lnTo>
                <a:lnTo>
                  <a:pt x="603619" y="194584"/>
                </a:lnTo>
                <a:lnTo>
                  <a:pt x="587672" y="177936"/>
                </a:lnTo>
                <a:lnTo>
                  <a:pt x="570500" y="161830"/>
                </a:lnTo>
                <a:lnTo>
                  <a:pt x="552142" y="146287"/>
                </a:lnTo>
                <a:lnTo>
                  <a:pt x="532638" y="131328"/>
                </a:lnTo>
                <a:lnTo>
                  <a:pt x="512029" y="116976"/>
                </a:lnTo>
                <a:lnTo>
                  <a:pt x="490354" y="103252"/>
                </a:lnTo>
                <a:lnTo>
                  <a:pt x="467655" y="90178"/>
                </a:lnTo>
                <a:lnTo>
                  <a:pt x="443970" y="77776"/>
                </a:lnTo>
                <a:lnTo>
                  <a:pt x="419341" y="66068"/>
                </a:lnTo>
                <a:lnTo>
                  <a:pt x="393807" y="55076"/>
                </a:lnTo>
                <a:lnTo>
                  <a:pt x="367408" y="44821"/>
                </a:lnTo>
                <a:lnTo>
                  <a:pt x="340185" y="35326"/>
                </a:lnTo>
                <a:lnTo>
                  <a:pt x="312178" y="26611"/>
                </a:lnTo>
                <a:lnTo>
                  <a:pt x="283427" y="18699"/>
                </a:lnTo>
                <a:lnTo>
                  <a:pt x="253971" y="11612"/>
                </a:lnTo>
                <a:lnTo>
                  <a:pt x="223852" y="5372"/>
                </a:lnTo>
                <a:lnTo>
                  <a:pt x="193110" y="0"/>
                </a:lnTo>
                <a:lnTo>
                  <a:pt x="0" y="0"/>
                </a:lnTo>
                <a:lnTo>
                  <a:pt x="17038" y="23696"/>
                </a:lnTo>
                <a:lnTo>
                  <a:pt x="32283" y="47722"/>
                </a:lnTo>
                <a:lnTo>
                  <a:pt x="45735" y="72041"/>
                </a:lnTo>
                <a:lnTo>
                  <a:pt x="57393" y="96617"/>
                </a:lnTo>
                <a:lnTo>
                  <a:pt x="67257" y="121413"/>
                </a:lnTo>
                <a:lnTo>
                  <a:pt x="75328" y="146392"/>
                </a:lnTo>
                <a:lnTo>
                  <a:pt x="81606" y="171518"/>
                </a:lnTo>
                <a:lnTo>
                  <a:pt x="86090" y="196754"/>
                </a:lnTo>
                <a:lnTo>
                  <a:pt x="88780" y="222063"/>
                </a:lnTo>
                <a:lnTo>
                  <a:pt x="89677" y="247409"/>
                </a:lnTo>
                <a:lnTo>
                  <a:pt x="88780" y="272754"/>
                </a:lnTo>
                <a:lnTo>
                  <a:pt x="86090" y="298063"/>
                </a:lnTo>
                <a:lnTo>
                  <a:pt x="81606" y="323299"/>
                </a:lnTo>
                <a:lnTo>
                  <a:pt x="75328" y="348425"/>
                </a:lnTo>
                <a:lnTo>
                  <a:pt x="67257" y="373404"/>
                </a:lnTo>
                <a:lnTo>
                  <a:pt x="57393" y="398200"/>
                </a:lnTo>
                <a:lnTo>
                  <a:pt x="45735" y="422776"/>
                </a:lnTo>
                <a:lnTo>
                  <a:pt x="32283" y="447095"/>
                </a:lnTo>
                <a:lnTo>
                  <a:pt x="17038" y="471122"/>
                </a:lnTo>
                <a:lnTo>
                  <a:pt x="0" y="494818"/>
                </a:lnTo>
                <a:lnTo>
                  <a:pt x="193110" y="494818"/>
                </a:lnTo>
                <a:lnTo>
                  <a:pt x="223741" y="489365"/>
                </a:lnTo>
                <a:lnTo>
                  <a:pt x="253753" y="483056"/>
                </a:lnTo>
                <a:lnTo>
                  <a:pt x="283107" y="475913"/>
                </a:lnTo>
                <a:lnTo>
                  <a:pt x="311764" y="467958"/>
                </a:lnTo>
                <a:lnTo>
                  <a:pt x="339686" y="459210"/>
                </a:lnTo>
                <a:lnTo>
                  <a:pt x="366832" y="449693"/>
                </a:lnTo>
                <a:lnTo>
                  <a:pt x="393165" y="439426"/>
                </a:lnTo>
                <a:lnTo>
                  <a:pt x="418645" y="428433"/>
                </a:lnTo>
                <a:lnTo>
                  <a:pt x="443233" y="416733"/>
                </a:lnTo>
                <a:lnTo>
                  <a:pt x="466891" y="404349"/>
                </a:lnTo>
                <a:lnTo>
                  <a:pt x="489578" y="391301"/>
                </a:lnTo>
                <a:lnTo>
                  <a:pt x="511257" y="377611"/>
                </a:lnTo>
                <a:lnTo>
                  <a:pt x="531889" y="363302"/>
                </a:lnTo>
                <a:lnTo>
                  <a:pt x="551434" y="348392"/>
                </a:lnTo>
                <a:lnTo>
                  <a:pt x="569853" y="332906"/>
                </a:lnTo>
                <a:lnTo>
                  <a:pt x="587108" y="316863"/>
                </a:lnTo>
                <a:lnTo>
                  <a:pt x="603159" y="300284"/>
                </a:lnTo>
                <a:lnTo>
                  <a:pt x="617967" y="283193"/>
                </a:lnTo>
                <a:lnTo>
                  <a:pt x="631494" y="265609"/>
                </a:lnTo>
                <a:lnTo>
                  <a:pt x="643701" y="2475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3">
            <a:extLst>
              <a:ext uri="{FF2B5EF4-FFF2-40B4-BE49-F238E27FC236}">
                <a16:creationId xmlns:a16="http://schemas.microsoft.com/office/drawing/2014/main" id="{1ED143DF-1D39-4171-BA74-4090F96D749C}"/>
              </a:ext>
            </a:extLst>
          </p:cNvPr>
          <p:cNvSpPr/>
          <p:nvPr/>
        </p:nvSpPr>
        <p:spPr>
          <a:xfrm>
            <a:off x="2817533" y="1857989"/>
            <a:ext cx="643701" cy="494818"/>
          </a:xfrm>
          <a:custGeom>
            <a:avLst/>
            <a:gdLst/>
            <a:ahLst/>
            <a:cxnLst/>
            <a:rect l="l" t="t" r="r" b="b"/>
            <a:pathLst>
              <a:path w="643701" h="494818">
                <a:moveTo>
                  <a:pt x="643701" y="247554"/>
                </a:moveTo>
                <a:lnTo>
                  <a:pt x="631494" y="265609"/>
                </a:lnTo>
                <a:lnTo>
                  <a:pt x="617967" y="283193"/>
                </a:lnTo>
                <a:lnTo>
                  <a:pt x="603159" y="300284"/>
                </a:lnTo>
                <a:lnTo>
                  <a:pt x="587108" y="316863"/>
                </a:lnTo>
                <a:lnTo>
                  <a:pt x="569853" y="332906"/>
                </a:lnTo>
                <a:lnTo>
                  <a:pt x="551434" y="348392"/>
                </a:lnTo>
                <a:lnTo>
                  <a:pt x="531889" y="363302"/>
                </a:lnTo>
                <a:lnTo>
                  <a:pt x="511257" y="377611"/>
                </a:lnTo>
                <a:lnTo>
                  <a:pt x="489578" y="391301"/>
                </a:lnTo>
                <a:lnTo>
                  <a:pt x="466891" y="404349"/>
                </a:lnTo>
                <a:lnTo>
                  <a:pt x="443233" y="416733"/>
                </a:lnTo>
                <a:lnTo>
                  <a:pt x="418645" y="428433"/>
                </a:lnTo>
                <a:lnTo>
                  <a:pt x="393165" y="439426"/>
                </a:lnTo>
                <a:lnTo>
                  <a:pt x="366832" y="449693"/>
                </a:lnTo>
                <a:lnTo>
                  <a:pt x="339686" y="459210"/>
                </a:lnTo>
                <a:lnTo>
                  <a:pt x="311764" y="467958"/>
                </a:lnTo>
                <a:lnTo>
                  <a:pt x="283107" y="475913"/>
                </a:lnTo>
                <a:lnTo>
                  <a:pt x="253753" y="483056"/>
                </a:lnTo>
                <a:lnTo>
                  <a:pt x="223741" y="489365"/>
                </a:lnTo>
                <a:lnTo>
                  <a:pt x="193110" y="494818"/>
                </a:lnTo>
                <a:lnTo>
                  <a:pt x="0" y="494818"/>
                </a:lnTo>
                <a:lnTo>
                  <a:pt x="17038" y="471122"/>
                </a:lnTo>
                <a:lnTo>
                  <a:pt x="32283" y="447095"/>
                </a:lnTo>
                <a:lnTo>
                  <a:pt x="45735" y="422776"/>
                </a:lnTo>
                <a:lnTo>
                  <a:pt x="57393" y="398200"/>
                </a:lnTo>
                <a:lnTo>
                  <a:pt x="67257" y="373404"/>
                </a:lnTo>
                <a:lnTo>
                  <a:pt x="75328" y="348425"/>
                </a:lnTo>
                <a:lnTo>
                  <a:pt x="81606" y="323299"/>
                </a:lnTo>
                <a:lnTo>
                  <a:pt x="86090" y="298063"/>
                </a:lnTo>
                <a:lnTo>
                  <a:pt x="88780" y="272754"/>
                </a:lnTo>
                <a:lnTo>
                  <a:pt x="89677" y="247409"/>
                </a:lnTo>
                <a:lnTo>
                  <a:pt x="88780" y="222063"/>
                </a:lnTo>
                <a:lnTo>
                  <a:pt x="86090" y="196754"/>
                </a:lnTo>
                <a:lnTo>
                  <a:pt x="81606" y="171518"/>
                </a:lnTo>
                <a:lnTo>
                  <a:pt x="75328" y="146392"/>
                </a:lnTo>
                <a:lnTo>
                  <a:pt x="67257" y="121413"/>
                </a:lnTo>
                <a:lnTo>
                  <a:pt x="57393" y="96617"/>
                </a:lnTo>
                <a:lnTo>
                  <a:pt x="45735" y="72041"/>
                </a:lnTo>
                <a:lnTo>
                  <a:pt x="32283" y="47722"/>
                </a:lnTo>
                <a:lnTo>
                  <a:pt x="17038" y="23696"/>
                </a:lnTo>
                <a:lnTo>
                  <a:pt x="0" y="0"/>
                </a:lnTo>
                <a:lnTo>
                  <a:pt x="193110" y="0"/>
                </a:lnTo>
                <a:lnTo>
                  <a:pt x="223852" y="5372"/>
                </a:lnTo>
                <a:lnTo>
                  <a:pt x="253971" y="11612"/>
                </a:lnTo>
                <a:lnTo>
                  <a:pt x="283427" y="18699"/>
                </a:lnTo>
                <a:lnTo>
                  <a:pt x="312178" y="26611"/>
                </a:lnTo>
                <a:lnTo>
                  <a:pt x="340185" y="35326"/>
                </a:lnTo>
                <a:lnTo>
                  <a:pt x="367408" y="44821"/>
                </a:lnTo>
                <a:lnTo>
                  <a:pt x="393807" y="55076"/>
                </a:lnTo>
                <a:lnTo>
                  <a:pt x="419341" y="66068"/>
                </a:lnTo>
                <a:lnTo>
                  <a:pt x="443970" y="77776"/>
                </a:lnTo>
                <a:lnTo>
                  <a:pt x="467655" y="90178"/>
                </a:lnTo>
                <a:lnTo>
                  <a:pt x="490354" y="103252"/>
                </a:lnTo>
                <a:lnTo>
                  <a:pt x="512029" y="116976"/>
                </a:lnTo>
                <a:lnTo>
                  <a:pt x="532638" y="131328"/>
                </a:lnTo>
                <a:lnTo>
                  <a:pt x="552142" y="146287"/>
                </a:lnTo>
                <a:lnTo>
                  <a:pt x="570500" y="161830"/>
                </a:lnTo>
                <a:lnTo>
                  <a:pt x="587672" y="177936"/>
                </a:lnTo>
                <a:lnTo>
                  <a:pt x="603619" y="194584"/>
                </a:lnTo>
                <a:lnTo>
                  <a:pt x="618299" y="211750"/>
                </a:lnTo>
                <a:lnTo>
                  <a:pt x="631673" y="229415"/>
                </a:lnTo>
                <a:lnTo>
                  <a:pt x="643701" y="247554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4">
            <a:extLst>
              <a:ext uri="{FF2B5EF4-FFF2-40B4-BE49-F238E27FC236}">
                <a16:creationId xmlns:a16="http://schemas.microsoft.com/office/drawing/2014/main" id="{B67FE2FD-95C8-4925-B9F1-52AABE92420F}"/>
              </a:ext>
            </a:extLst>
          </p:cNvPr>
          <p:cNvSpPr/>
          <p:nvPr/>
        </p:nvSpPr>
        <p:spPr>
          <a:xfrm>
            <a:off x="3459313" y="2068599"/>
            <a:ext cx="74152" cy="73888"/>
          </a:xfrm>
          <a:custGeom>
            <a:avLst/>
            <a:gdLst/>
            <a:ahLst/>
            <a:cxnLst/>
            <a:rect l="l" t="t" r="r" b="b"/>
            <a:pathLst>
              <a:path w="74152" h="73888">
                <a:moveTo>
                  <a:pt x="74152" y="36944"/>
                </a:moveTo>
                <a:lnTo>
                  <a:pt x="71401" y="22969"/>
                </a:lnTo>
                <a:lnTo>
                  <a:pt x="63878" y="11429"/>
                </a:lnTo>
                <a:lnTo>
                  <a:pt x="52672" y="3420"/>
                </a:lnTo>
                <a:lnTo>
                  <a:pt x="38875" y="42"/>
                </a:lnTo>
                <a:lnTo>
                  <a:pt x="37090" y="0"/>
                </a:lnTo>
                <a:lnTo>
                  <a:pt x="23044" y="2744"/>
                </a:lnTo>
                <a:lnTo>
                  <a:pt x="11462" y="10248"/>
                </a:lnTo>
                <a:lnTo>
                  <a:pt x="3433" y="21413"/>
                </a:lnTo>
                <a:lnTo>
                  <a:pt x="43" y="35144"/>
                </a:lnTo>
                <a:lnTo>
                  <a:pt x="0" y="36944"/>
                </a:lnTo>
                <a:lnTo>
                  <a:pt x="2748" y="50913"/>
                </a:lnTo>
                <a:lnTo>
                  <a:pt x="10269" y="62451"/>
                </a:lnTo>
                <a:lnTo>
                  <a:pt x="21476" y="70460"/>
                </a:lnTo>
                <a:lnTo>
                  <a:pt x="35280" y="73844"/>
                </a:lnTo>
                <a:lnTo>
                  <a:pt x="37090" y="73888"/>
                </a:lnTo>
                <a:lnTo>
                  <a:pt x="51126" y="71141"/>
                </a:lnTo>
                <a:lnTo>
                  <a:pt x="62701" y="63632"/>
                </a:lnTo>
                <a:lnTo>
                  <a:pt x="70726" y="52459"/>
                </a:lnTo>
                <a:lnTo>
                  <a:pt x="74110" y="38720"/>
                </a:lnTo>
                <a:lnTo>
                  <a:pt x="74152" y="36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5">
            <a:extLst>
              <a:ext uri="{FF2B5EF4-FFF2-40B4-BE49-F238E27FC236}">
                <a16:creationId xmlns:a16="http://schemas.microsoft.com/office/drawing/2014/main" id="{8337CE2D-3A2F-4741-88D3-708038CE85EE}"/>
              </a:ext>
            </a:extLst>
          </p:cNvPr>
          <p:cNvSpPr/>
          <p:nvPr/>
        </p:nvSpPr>
        <p:spPr>
          <a:xfrm>
            <a:off x="3459313" y="2068599"/>
            <a:ext cx="74152" cy="73888"/>
          </a:xfrm>
          <a:custGeom>
            <a:avLst/>
            <a:gdLst/>
            <a:ahLst/>
            <a:cxnLst/>
            <a:rect l="l" t="t" r="r" b="b"/>
            <a:pathLst>
              <a:path w="74152" h="73888">
                <a:moveTo>
                  <a:pt x="74152" y="36944"/>
                </a:moveTo>
                <a:lnTo>
                  <a:pt x="71401" y="22969"/>
                </a:lnTo>
                <a:lnTo>
                  <a:pt x="63878" y="11429"/>
                </a:lnTo>
                <a:lnTo>
                  <a:pt x="52672" y="3420"/>
                </a:lnTo>
                <a:lnTo>
                  <a:pt x="38875" y="42"/>
                </a:lnTo>
                <a:lnTo>
                  <a:pt x="37090" y="0"/>
                </a:lnTo>
                <a:lnTo>
                  <a:pt x="23044" y="2744"/>
                </a:lnTo>
                <a:lnTo>
                  <a:pt x="11462" y="10248"/>
                </a:lnTo>
                <a:lnTo>
                  <a:pt x="3433" y="21413"/>
                </a:lnTo>
                <a:lnTo>
                  <a:pt x="43" y="35144"/>
                </a:lnTo>
                <a:lnTo>
                  <a:pt x="0" y="36944"/>
                </a:lnTo>
                <a:lnTo>
                  <a:pt x="2748" y="50913"/>
                </a:lnTo>
                <a:lnTo>
                  <a:pt x="10269" y="62451"/>
                </a:lnTo>
                <a:lnTo>
                  <a:pt x="21476" y="70460"/>
                </a:lnTo>
                <a:lnTo>
                  <a:pt x="35280" y="73844"/>
                </a:lnTo>
                <a:lnTo>
                  <a:pt x="37090" y="73888"/>
                </a:lnTo>
                <a:lnTo>
                  <a:pt x="51126" y="71141"/>
                </a:lnTo>
                <a:lnTo>
                  <a:pt x="62701" y="63632"/>
                </a:lnTo>
                <a:lnTo>
                  <a:pt x="70726" y="52459"/>
                </a:lnTo>
                <a:lnTo>
                  <a:pt x="74110" y="38720"/>
                </a:lnTo>
                <a:lnTo>
                  <a:pt x="74152" y="36944"/>
                </a:lnTo>
                <a:close/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96">
            <a:extLst>
              <a:ext uri="{FF2B5EF4-FFF2-40B4-BE49-F238E27FC236}">
                <a16:creationId xmlns:a16="http://schemas.microsoft.com/office/drawing/2014/main" id="{DA28557A-A834-4E76-9124-78AB767EF183}"/>
              </a:ext>
            </a:extLst>
          </p:cNvPr>
          <p:cNvSpPr/>
          <p:nvPr/>
        </p:nvSpPr>
        <p:spPr>
          <a:xfrm>
            <a:off x="2817533" y="1857989"/>
            <a:ext cx="643701" cy="494818"/>
          </a:xfrm>
          <a:custGeom>
            <a:avLst/>
            <a:gdLst/>
            <a:ahLst/>
            <a:cxnLst/>
            <a:rect l="l" t="t" r="r" b="b"/>
            <a:pathLst>
              <a:path w="643701" h="494818">
                <a:moveTo>
                  <a:pt x="396119" y="494818"/>
                </a:moveTo>
                <a:lnTo>
                  <a:pt x="416426" y="493999"/>
                </a:lnTo>
                <a:lnTo>
                  <a:pt x="436281" y="491586"/>
                </a:lnTo>
                <a:lnTo>
                  <a:pt x="474378" y="482228"/>
                </a:lnTo>
                <a:lnTo>
                  <a:pt x="509902" y="467250"/>
                </a:lnTo>
                <a:lnTo>
                  <a:pt x="542342" y="447157"/>
                </a:lnTo>
                <a:lnTo>
                  <a:pt x="571190" y="422457"/>
                </a:lnTo>
                <a:lnTo>
                  <a:pt x="595935" y="393655"/>
                </a:lnTo>
                <a:lnTo>
                  <a:pt x="616068" y="361258"/>
                </a:lnTo>
                <a:lnTo>
                  <a:pt x="631080" y="325771"/>
                </a:lnTo>
                <a:lnTo>
                  <a:pt x="640461" y="287701"/>
                </a:lnTo>
                <a:lnTo>
                  <a:pt x="643701" y="247554"/>
                </a:lnTo>
                <a:lnTo>
                  <a:pt x="642880" y="227251"/>
                </a:lnTo>
                <a:lnTo>
                  <a:pt x="636506" y="188063"/>
                </a:lnTo>
                <a:lnTo>
                  <a:pt x="624246" y="151194"/>
                </a:lnTo>
                <a:lnTo>
                  <a:pt x="606610" y="117152"/>
                </a:lnTo>
                <a:lnTo>
                  <a:pt x="584107" y="86448"/>
                </a:lnTo>
                <a:lnTo>
                  <a:pt x="557247" y="59590"/>
                </a:lnTo>
                <a:lnTo>
                  <a:pt x="526539" y="37089"/>
                </a:lnTo>
                <a:lnTo>
                  <a:pt x="492494" y="19453"/>
                </a:lnTo>
                <a:lnTo>
                  <a:pt x="455619" y="7194"/>
                </a:lnTo>
                <a:lnTo>
                  <a:pt x="416426" y="820"/>
                </a:lnTo>
                <a:lnTo>
                  <a:pt x="0" y="0"/>
                </a:lnTo>
                <a:lnTo>
                  <a:pt x="0" y="494818"/>
                </a:lnTo>
                <a:lnTo>
                  <a:pt x="396119" y="4948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97">
            <a:extLst>
              <a:ext uri="{FF2B5EF4-FFF2-40B4-BE49-F238E27FC236}">
                <a16:creationId xmlns:a16="http://schemas.microsoft.com/office/drawing/2014/main" id="{F4F3D269-A08F-4984-8350-C8EB56A73695}"/>
              </a:ext>
            </a:extLst>
          </p:cNvPr>
          <p:cNvSpPr/>
          <p:nvPr/>
        </p:nvSpPr>
        <p:spPr>
          <a:xfrm>
            <a:off x="2817533" y="1857989"/>
            <a:ext cx="643701" cy="494818"/>
          </a:xfrm>
          <a:custGeom>
            <a:avLst/>
            <a:gdLst/>
            <a:ahLst/>
            <a:cxnLst/>
            <a:rect l="l" t="t" r="r" b="b"/>
            <a:pathLst>
              <a:path w="643701" h="494818">
                <a:moveTo>
                  <a:pt x="396119" y="494818"/>
                </a:moveTo>
                <a:lnTo>
                  <a:pt x="0" y="494818"/>
                </a:lnTo>
                <a:lnTo>
                  <a:pt x="0" y="0"/>
                </a:lnTo>
                <a:lnTo>
                  <a:pt x="396119" y="0"/>
                </a:lnTo>
                <a:lnTo>
                  <a:pt x="436281" y="3240"/>
                </a:lnTo>
                <a:lnTo>
                  <a:pt x="474378" y="12620"/>
                </a:lnTo>
                <a:lnTo>
                  <a:pt x="509902" y="27631"/>
                </a:lnTo>
                <a:lnTo>
                  <a:pt x="542342" y="47763"/>
                </a:lnTo>
                <a:lnTo>
                  <a:pt x="571190" y="72506"/>
                </a:lnTo>
                <a:lnTo>
                  <a:pt x="595935" y="101351"/>
                </a:lnTo>
                <a:lnTo>
                  <a:pt x="616068" y="133788"/>
                </a:lnTo>
                <a:lnTo>
                  <a:pt x="631080" y="169307"/>
                </a:lnTo>
                <a:lnTo>
                  <a:pt x="640461" y="207399"/>
                </a:lnTo>
                <a:lnTo>
                  <a:pt x="643701" y="247554"/>
                </a:lnTo>
                <a:lnTo>
                  <a:pt x="642880" y="267856"/>
                </a:lnTo>
                <a:lnTo>
                  <a:pt x="636506" y="307027"/>
                </a:lnTo>
                <a:lnTo>
                  <a:pt x="624246" y="343869"/>
                </a:lnTo>
                <a:lnTo>
                  <a:pt x="606610" y="377874"/>
                </a:lnTo>
                <a:lnTo>
                  <a:pt x="584107" y="408537"/>
                </a:lnTo>
                <a:lnTo>
                  <a:pt x="557247" y="435351"/>
                </a:lnTo>
                <a:lnTo>
                  <a:pt x="526539" y="457811"/>
                </a:lnTo>
                <a:lnTo>
                  <a:pt x="492494" y="475410"/>
                </a:lnTo>
                <a:lnTo>
                  <a:pt x="455619" y="487641"/>
                </a:lnTo>
                <a:lnTo>
                  <a:pt x="416426" y="493999"/>
                </a:lnTo>
                <a:lnTo>
                  <a:pt x="396119" y="494818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98">
            <a:extLst>
              <a:ext uri="{FF2B5EF4-FFF2-40B4-BE49-F238E27FC236}">
                <a16:creationId xmlns:a16="http://schemas.microsoft.com/office/drawing/2014/main" id="{8E501237-5DEF-4A98-89F1-0F6C30E17C0A}"/>
              </a:ext>
            </a:extLst>
          </p:cNvPr>
          <p:cNvSpPr/>
          <p:nvPr/>
        </p:nvSpPr>
        <p:spPr>
          <a:xfrm>
            <a:off x="2419813" y="2229175"/>
            <a:ext cx="224407" cy="295262"/>
          </a:xfrm>
          <a:custGeom>
            <a:avLst/>
            <a:gdLst/>
            <a:ahLst/>
            <a:cxnLst/>
            <a:rect l="l" t="t" r="r" b="b"/>
            <a:pathLst>
              <a:path w="224407" h="295262">
                <a:moveTo>
                  <a:pt x="0" y="295262"/>
                </a:moveTo>
                <a:lnTo>
                  <a:pt x="0" y="0"/>
                </a:lnTo>
                <a:lnTo>
                  <a:pt x="224407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99">
            <a:extLst>
              <a:ext uri="{FF2B5EF4-FFF2-40B4-BE49-F238E27FC236}">
                <a16:creationId xmlns:a16="http://schemas.microsoft.com/office/drawing/2014/main" id="{7496A591-9228-4BD4-8415-E44CE5B3F509}"/>
              </a:ext>
            </a:extLst>
          </p:cNvPr>
          <p:cNvSpPr/>
          <p:nvPr/>
        </p:nvSpPr>
        <p:spPr>
          <a:xfrm>
            <a:off x="2396638" y="2723994"/>
            <a:ext cx="247581" cy="288571"/>
          </a:xfrm>
          <a:custGeom>
            <a:avLst/>
            <a:gdLst/>
            <a:ahLst/>
            <a:cxnLst/>
            <a:rect l="l" t="t" r="r" b="b"/>
            <a:pathLst>
              <a:path w="247581" h="288571">
                <a:moveTo>
                  <a:pt x="0" y="0"/>
                </a:moveTo>
                <a:lnTo>
                  <a:pt x="0" y="288571"/>
                </a:lnTo>
                <a:lnTo>
                  <a:pt x="247581" y="288571"/>
                </a:lnTo>
              </a:path>
            </a:pathLst>
          </a:custGeom>
          <a:ln w="349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00">
            <a:extLst>
              <a:ext uri="{FF2B5EF4-FFF2-40B4-BE49-F238E27FC236}">
                <a16:creationId xmlns:a16="http://schemas.microsoft.com/office/drawing/2014/main" id="{0451BA89-2CB3-4F88-AB77-0C59D4AF3F30}"/>
              </a:ext>
            </a:extLst>
          </p:cNvPr>
          <p:cNvSpPr/>
          <p:nvPr/>
        </p:nvSpPr>
        <p:spPr>
          <a:xfrm>
            <a:off x="2644220" y="3012565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0" y="0"/>
                </a:moveTo>
                <a:lnTo>
                  <a:pt x="495163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01">
            <a:extLst>
              <a:ext uri="{FF2B5EF4-FFF2-40B4-BE49-F238E27FC236}">
                <a16:creationId xmlns:a16="http://schemas.microsoft.com/office/drawing/2014/main" id="{B30E4B58-113B-4321-9FB4-699E3CDE3D91}"/>
              </a:ext>
            </a:extLst>
          </p:cNvPr>
          <p:cNvSpPr/>
          <p:nvPr/>
        </p:nvSpPr>
        <p:spPr>
          <a:xfrm>
            <a:off x="2644220" y="3259945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0" y="0"/>
                </a:moveTo>
                <a:lnTo>
                  <a:pt x="495163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02">
            <a:extLst>
              <a:ext uri="{FF2B5EF4-FFF2-40B4-BE49-F238E27FC236}">
                <a16:creationId xmlns:a16="http://schemas.microsoft.com/office/drawing/2014/main" id="{02B63FCD-0FBF-476E-9119-BADBFA0BC84A}"/>
              </a:ext>
            </a:extLst>
          </p:cNvPr>
          <p:cNvSpPr/>
          <p:nvPr/>
        </p:nvSpPr>
        <p:spPr>
          <a:xfrm>
            <a:off x="3139384" y="3136197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495163" y="0"/>
                </a:moveTo>
                <a:lnTo>
                  <a:pt x="0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03">
            <a:extLst>
              <a:ext uri="{FF2B5EF4-FFF2-40B4-BE49-F238E27FC236}">
                <a16:creationId xmlns:a16="http://schemas.microsoft.com/office/drawing/2014/main" id="{B41599B5-ECE9-4BAA-951D-95B623DA3115}"/>
              </a:ext>
            </a:extLst>
          </p:cNvPr>
          <p:cNvSpPr/>
          <p:nvPr/>
        </p:nvSpPr>
        <p:spPr>
          <a:xfrm>
            <a:off x="2817533" y="2888933"/>
            <a:ext cx="643701" cy="494702"/>
          </a:xfrm>
          <a:custGeom>
            <a:avLst/>
            <a:gdLst/>
            <a:ahLst/>
            <a:cxnLst/>
            <a:rect l="l" t="t" r="r" b="b"/>
            <a:pathLst>
              <a:path w="643701" h="494702">
                <a:moveTo>
                  <a:pt x="643701" y="247263"/>
                </a:moveTo>
                <a:lnTo>
                  <a:pt x="631673" y="229163"/>
                </a:lnTo>
                <a:lnTo>
                  <a:pt x="618299" y="211531"/>
                </a:lnTo>
                <a:lnTo>
                  <a:pt x="603619" y="194388"/>
                </a:lnTo>
                <a:lnTo>
                  <a:pt x="587672" y="177760"/>
                </a:lnTo>
                <a:lnTo>
                  <a:pt x="570500" y="161666"/>
                </a:lnTo>
                <a:lnTo>
                  <a:pt x="552142" y="146132"/>
                </a:lnTo>
                <a:lnTo>
                  <a:pt x="532638" y="131179"/>
                </a:lnTo>
                <a:lnTo>
                  <a:pt x="512029" y="116829"/>
                </a:lnTo>
                <a:lnTo>
                  <a:pt x="490354" y="103106"/>
                </a:lnTo>
                <a:lnTo>
                  <a:pt x="467655" y="90033"/>
                </a:lnTo>
                <a:lnTo>
                  <a:pt x="443970" y="77631"/>
                </a:lnTo>
                <a:lnTo>
                  <a:pt x="419341" y="65924"/>
                </a:lnTo>
                <a:lnTo>
                  <a:pt x="393807" y="54935"/>
                </a:lnTo>
                <a:lnTo>
                  <a:pt x="367408" y="44685"/>
                </a:lnTo>
                <a:lnTo>
                  <a:pt x="340185" y="35198"/>
                </a:lnTo>
                <a:lnTo>
                  <a:pt x="312178" y="26497"/>
                </a:lnTo>
                <a:lnTo>
                  <a:pt x="283427" y="18604"/>
                </a:lnTo>
                <a:lnTo>
                  <a:pt x="253971" y="11541"/>
                </a:lnTo>
                <a:lnTo>
                  <a:pt x="223852" y="5332"/>
                </a:lnTo>
                <a:lnTo>
                  <a:pt x="193110" y="0"/>
                </a:lnTo>
                <a:lnTo>
                  <a:pt x="0" y="0"/>
                </a:lnTo>
                <a:lnTo>
                  <a:pt x="17038" y="23695"/>
                </a:lnTo>
                <a:lnTo>
                  <a:pt x="32283" y="47718"/>
                </a:lnTo>
                <a:lnTo>
                  <a:pt x="45735" y="72033"/>
                </a:lnTo>
                <a:lnTo>
                  <a:pt x="57393" y="96602"/>
                </a:lnTo>
                <a:lnTo>
                  <a:pt x="67257" y="121391"/>
                </a:lnTo>
                <a:lnTo>
                  <a:pt x="75328" y="146362"/>
                </a:lnTo>
                <a:lnTo>
                  <a:pt x="81606" y="171479"/>
                </a:lnTo>
                <a:lnTo>
                  <a:pt x="86090" y="196705"/>
                </a:lnTo>
                <a:lnTo>
                  <a:pt x="88780" y="222004"/>
                </a:lnTo>
                <a:lnTo>
                  <a:pt x="89677" y="247340"/>
                </a:lnTo>
                <a:lnTo>
                  <a:pt x="88780" y="272676"/>
                </a:lnTo>
                <a:lnTo>
                  <a:pt x="86090" y="297976"/>
                </a:lnTo>
                <a:lnTo>
                  <a:pt x="81606" y="323203"/>
                </a:lnTo>
                <a:lnTo>
                  <a:pt x="75328" y="348321"/>
                </a:lnTo>
                <a:lnTo>
                  <a:pt x="67257" y="373294"/>
                </a:lnTo>
                <a:lnTo>
                  <a:pt x="57393" y="398085"/>
                </a:lnTo>
                <a:lnTo>
                  <a:pt x="45735" y="422657"/>
                </a:lnTo>
                <a:lnTo>
                  <a:pt x="32283" y="446975"/>
                </a:lnTo>
                <a:lnTo>
                  <a:pt x="17038" y="471002"/>
                </a:lnTo>
                <a:lnTo>
                  <a:pt x="0" y="494702"/>
                </a:lnTo>
                <a:lnTo>
                  <a:pt x="193110" y="494702"/>
                </a:lnTo>
                <a:lnTo>
                  <a:pt x="223741" y="489232"/>
                </a:lnTo>
                <a:lnTo>
                  <a:pt x="253753" y="482908"/>
                </a:lnTo>
                <a:lnTo>
                  <a:pt x="283107" y="475750"/>
                </a:lnTo>
                <a:lnTo>
                  <a:pt x="311764" y="467781"/>
                </a:lnTo>
                <a:lnTo>
                  <a:pt x="339686" y="459022"/>
                </a:lnTo>
                <a:lnTo>
                  <a:pt x="366832" y="449493"/>
                </a:lnTo>
                <a:lnTo>
                  <a:pt x="393165" y="439216"/>
                </a:lnTo>
                <a:lnTo>
                  <a:pt x="418645" y="428213"/>
                </a:lnTo>
                <a:lnTo>
                  <a:pt x="443233" y="416505"/>
                </a:lnTo>
                <a:lnTo>
                  <a:pt x="466891" y="404112"/>
                </a:lnTo>
                <a:lnTo>
                  <a:pt x="489578" y="391057"/>
                </a:lnTo>
                <a:lnTo>
                  <a:pt x="511257" y="377361"/>
                </a:lnTo>
                <a:lnTo>
                  <a:pt x="531889" y="363045"/>
                </a:lnTo>
                <a:lnTo>
                  <a:pt x="551434" y="348130"/>
                </a:lnTo>
                <a:lnTo>
                  <a:pt x="569853" y="332638"/>
                </a:lnTo>
                <a:lnTo>
                  <a:pt x="587108" y="316590"/>
                </a:lnTo>
                <a:lnTo>
                  <a:pt x="603159" y="300007"/>
                </a:lnTo>
                <a:lnTo>
                  <a:pt x="617967" y="282911"/>
                </a:lnTo>
                <a:lnTo>
                  <a:pt x="631494" y="265322"/>
                </a:lnTo>
                <a:lnTo>
                  <a:pt x="643701" y="247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04">
            <a:extLst>
              <a:ext uri="{FF2B5EF4-FFF2-40B4-BE49-F238E27FC236}">
                <a16:creationId xmlns:a16="http://schemas.microsoft.com/office/drawing/2014/main" id="{27CEB4BB-22C9-44DE-84C2-CE2428D355BA}"/>
              </a:ext>
            </a:extLst>
          </p:cNvPr>
          <p:cNvSpPr/>
          <p:nvPr/>
        </p:nvSpPr>
        <p:spPr>
          <a:xfrm>
            <a:off x="2817533" y="2888933"/>
            <a:ext cx="643701" cy="494702"/>
          </a:xfrm>
          <a:custGeom>
            <a:avLst/>
            <a:gdLst/>
            <a:ahLst/>
            <a:cxnLst/>
            <a:rect l="l" t="t" r="r" b="b"/>
            <a:pathLst>
              <a:path w="643701" h="494702">
                <a:moveTo>
                  <a:pt x="643701" y="247263"/>
                </a:moveTo>
                <a:lnTo>
                  <a:pt x="631494" y="265322"/>
                </a:lnTo>
                <a:lnTo>
                  <a:pt x="617967" y="282911"/>
                </a:lnTo>
                <a:lnTo>
                  <a:pt x="603159" y="300007"/>
                </a:lnTo>
                <a:lnTo>
                  <a:pt x="587108" y="316590"/>
                </a:lnTo>
                <a:lnTo>
                  <a:pt x="569853" y="332638"/>
                </a:lnTo>
                <a:lnTo>
                  <a:pt x="551434" y="348130"/>
                </a:lnTo>
                <a:lnTo>
                  <a:pt x="531889" y="363045"/>
                </a:lnTo>
                <a:lnTo>
                  <a:pt x="511257" y="377361"/>
                </a:lnTo>
                <a:lnTo>
                  <a:pt x="489578" y="391057"/>
                </a:lnTo>
                <a:lnTo>
                  <a:pt x="466891" y="404112"/>
                </a:lnTo>
                <a:lnTo>
                  <a:pt x="443233" y="416505"/>
                </a:lnTo>
                <a:lnTo>
                  <a:pt x="418645" y="428213"/>
                </a:lnTo>
                <a:lnTo>
                  <a:pt x="393165" y="439216"/>
                </a:lnTo>
                <a:lnTo>
                  <a:pt x="366832" y="449493"/>
                </a:lnTo>
                <a:lnTo>
                  <a:pt x="339686" y="459022"/>
                </a:lnTo>
                <a:lnTo>
                  <a:pt x="311764" y="467781"/>
                </a:lnTo>
                <a:lnTo>
                  <a:pt x="283107" y="475750"/>
                </a:lnTo>
                <a:lnTo>
                  <a:pt x="253753" y="482908"/>
                </a:lnTo>
                <a:lnTo>
                  <a:pt x="223741" y="489232"/>
                </a:lnTo>
                <a:lnTo>
                  <a:pt x="193110" y="494702"/>
                </a:lnTo>
                <a:lnTo>
                  <a:pt x="0" y="494702"/>
                </a:lnTo>
                <a:lnTo>
                  <a:pt x="17038" y="471002"/>
                </a:lnTo>
                <a:lnTo>
                  <a:pt x="32283" y="446975"/>
                </a:lnTo>
                <a:lnTo>
                  <a:pt x="45735" y="422657"/>
                </a:lnTo>
                <a:lnTo>
                  <a:pt x="57393" y="398085"/>
                </a:lnTo>
                <a:lnTo>
                  <a:pt x="67257" y="373294"/>
                </a:lnTo>
                <a:lnTo>
                  <a:pt x="75328" y="348321"/>
                </a:lnTo>
                <a:lnTo>
                  <a:pt x="81606" y="323203"/>
                </a:lnTo>
                <a:lnTo>
                  <a:pt x="86090" y="297976"/>
                </a:lnTo>
                <a:lnTo>
                  <a:pt x="88780" y="272676"/>
                </a:lnTo>
                <a:lnTo>
                  <a:pt x="89677" y="247340"/>
                </a:lnTo>
                <a:lnTo>
                  <a:pt x="88780" y="222004"/>
                </a:lnTo>
                <a:lnTo>
                  <a:pt x="86090" y="196705"/>
                </a:lnTo>
                <a:lnTo>
                  <a:pt x="81606" y="171479"/>
                </a:lnTo>
                <a:lnTo>
                  <a:pt x="75328" y="146362"/>
                </a:lnTo>
                <a:lnTo>
                  <a:pt x="67257" y="121391"/>
                </a:lnTo>
                <a:lnTo>
                  <a:pt x="57393" y="96602"/>
                </a:lnTo>
                <a:lnTo>
                  <a:pt x="45735" y="72033"/>
                </a:lnTo>
                <a:lnTo>
                  <a:pt x="32283" y="47718"/>
                </a:lnTo>
                <a:lnTo>
                  <a:pt x="17038" y="23695"/>
                </a:lnTo>
                <a:lnTo>
                  <a:pt x="0" y="0"/>
                </a:lnTo>
                <a:lnTo>
                  <a:pt x="193110" y="0"/>
                </a:lnTo>
                <a:lnTo>
                  <a:pt x="223852" y="5332"/>
                </a:lnTo>
                <a:lnTo>
                  <a:pt x="253971" y="11541"/>
                </a:lnTo>
                <a:lnTo>
                  <a:pt x="283427" y="18604"/>
                </a:lnTo>
                <a:lnTo>
                  <a:pt x="312178" y="26497"/>
                </a:lnTo>
                <a:lnTo>
                  <a:pt x="340185" y="35198"/>
                </a:lnTo>
                <a:lnTo>
                  <a:pt x="367408" y="44685"/>
                </a:lnTo>
                <a:lnTo>
                  <a:pt x="393807" y="54935"/>
                </a:lnTo>
                <a:lnTo>
                  <a:pt x="419341" y="65924"/>
                </a:lnTo>
                <a:lnTo>
                  <a:pt x="443970" y="77631"/>
                </a:lnTo>
                <a:lnTo>
                  <a:pt x="467655" y="90033"/>
                </a:lnTo>
                <a:lnTo>
                  <a:pt x="490354" y="103106"/>
                </a:lnTo>
                <a:lnTo>
                  <a:pt x="512029" y="116829"/>
                </a:lnTo>
                <a:lnTo>
                  <a:pt x="532638" y="131179"/>
                </a:lnTo>
                <a:lnTo>
                  <a:pt x="552142" y="146132"/>
                </a:lnTo>
                <a:lnTo>
                  <a:pt x="570500" y="161666"/>
                </a:lnTo>
                <a:lnTo>
                  <a:pt x="587672" y="177760"/>
                </a:lnTo>
                <a:lnTo>
                  <a:pt x="603619" y="194388"/>
                </a:lnTo>
                <a:lnTo>
                  <a:pt x="618299" y="211531"/>
                </a:lnTo>
                <a:lnTo>
                  <a:pt x="631673" y="229163"/>
                </a:lnTo>
                <a:lnTo>
                  <a:pt x="643701" y="247263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05">
            <a:extLst>
              <a:ext uri="{FF2B5EF4-FFF2-40B4-BE49-F238E27FC236}">
                <a16:creationId xmlns:a16="http://schemas.microsoft.com/office/drawing/2014/main" id="{8518487F-E7C3-4ACC-8D72-83F900017C0A}"/>
              </a:ext>
            </a:extLst>
          </p:cNvPr>
          <p:cNvSpPr/>
          <p:nvPr/>
        </p:nvSpPr>
        <p:spPr>
          <a:xfrm>
            <a:off x="3459313" y="3099253"/>
            <a:ext cx="74152" cy="74033"/>
          </a:xfrm>
          <a:custGeom>
            <a:avLst/>
            <a:gdLst/>
            <a:ahLst/>
            <a:cxnLst/>
            <a:rect l="l" t="t" r="r" b="b"/>
            <a:pathLst>
              <a:path w="74152" h="74033">
                <a:moveTo>
                  <a:pt x="74152" y="36944"/>
                </a:moveTo>
                <a:lnTo>
                  <a:pt x="71401" y="22969"/>
                </a:lnTo>
                <a:lnTo>
                  <a:pt x="63878" y="11429"/>
                </a:lnTo>
                <a:lnTo>
                  <a:pt x="52672" y="3420"/>
                </a:lnTo>
                <a:lnTo>
                  <a:pt x="38875" y="42"/>
                </a:lnTo>
                <a:lnTo>
                  <a:pt x="37090" y="0"/>
                </a:lnTo>
                <a:lnTo>
                  <a:pt x="23044" y="2744"/>
                </a:lnTo>
                <a:lnTo>
                  <a:pt x="11462" y="10248"/>
                </a:lnTo>
                <a:lnTo>
                  <a:pt x="3433" y="21413"/>
                </a:lnTo>
                <a:lnTo>
                  <a:pt x="43" y="35144"/>
                </a:lnTo>
                <a:lnTo>
                  <a:pt x="0" y="36944"/>
                </a:lnTo>
                <a:lnTo>
                  <a:pt x="2738" y="50970"/>
                </a:lnTo>
                <a:lnTo>
                  <a:pt x="10232" y="62537"/>
                </a:lnTo>
                <a:lnTo>
                  <a:pt x="21401" y="70568"/>
                </a:lnTo>
                <a:lnTo>
                  <a:pt x="35164" y="73984"/>
                </a:lnTo>
                <a:lnTo>
                  <a:pt x="37090" y="74033"/>
                </a:lnTo>
                <a:lnTo>
                  <a:pt x="51100" y="71295"/>
                </a:lnTo>
                <a:lnTo>
                  <a:pt x="62662" y="63798"/>
                </a:lnTo>
                <a:lnTo>
                  <a:pt x="70692" y="52623"/>
                </a:lnTo>
                <a:lnTo>
                  <a:pt x="74104" y="38848"/>
                </a:lnTo>
                <a:lnTo>
                  <a:pt x="74152" y="36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06">
            <a:extLst>
              <a:ext uri="{FF2B5EF4-FFF2-40B4-BE49-F238E27FC236}">
                <a16:creationId xmlns:a16="http://schemas.microsoft.com/office/drawing/2014/main" id="{2F8BAC46-2D81-43E5-AFE7-7E45C3074C73}"/>
              </a:ext>
            </a:extLst>
          </p:cNvPr>
          <p:cNvSpPr/>
          <p:nvPr/>
        </p:nvSpPr>
        <p:spPr>
          <a:xfrm>
            <a:off x="3459313" y="3099253"/>
            <a:ext cx="74152" cy="74033"/>
          </a:xfrm>
          <a:custGeom>
            <a:avLst/>
            <a:gdLst/>
            <a:ahLst/>
            <a:cxnLst/>
            <a:rect l="l" t="t" r="r" b="b"/>
            <a:pathLst>
              <a:path w="74152" h="74033">
                <a:moveTo>
                  <a:pt x="74152" y="36944"/>
                </a:moveTo>
                <a:lnTo>
                  <a:pt x="71401" y="22969"/>
                </a:lnTo>
                <a:lnTo>
                  <a:pt x="63878" y="11429"/>
                </a:lnTo>
                <a:lnTo>
                  <a:pt x="52672" y="3420"/>
                </a:lnTo>
                <a:lnTo>
                  <a:pt x="38875" y="42"/>
                </a:lnTo>
                <a:lnTo>
                  <a:pt x="37090" y="0"/>
                </a:lnTo>
                <a:lnTo>
                  <a:pt x="23044" y="2744"/>
                </a:lnTo>
                <a:lnTo>
                  <a:pt x="11462" y="10248"/>
                </a:lnTo>
                <a:lnTo>
                  <a:pt x="3433" y="21413"/>
                </a:lnTo>
                <a:lnTo>
                  <a:pt x="43" y="35144"/>
                </a:lnTo>
                <a:lnTo>
                  <a:pt x="0" y="36944"/>
                </a:lnTo>
                <a:lnTo>
                  <a:pt x="2738" y="50970"/>
                </a:lnTo>
                <a:lnTo>
                  <a:pt x="10232" y="62537"/>
                </a:lnTo>
                <a:lnTo>
                  <a:pt x="21401" y="70568"/>
                </a:lnTo>
                <a:lnTo>
                  <a:pt x="35164" y="73984"/>
                </a:lnTo>
                <a:lnTo>
                  <a:pt x="37090" y="74033"/>
                </a:lnTo>
                <a:lnTo>
                  <a:pt x="51100" y="71295"/>
                </a:lnTo>
                <a:lnTo>
                  <a:pt x="62662" y="63798"/>
                </a:lnTo>
                <a:lnTo>
                  <a:pt x="70692" y="52623"/>
                </a:lnTo>
                <a:lnTo>
                  <a:pt x="74104" y="38848"/>
                </a:lnTo>
                <a:lnTo>
                  <a:pt x="74152" y="36944"/>
                </a:lnTo>
                <a:close/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07">
            <a:extLst>
              <a:ext uri="{FF2B5EF4-FFF2-40B4-BE49-F238E27FC236}">
                <a16:creationId xmlns:a16="http://schemas.microsoft.com/office/drawing/2014/main" id="{F02696E4-1816-41B4-9F79-985116EB2E75}"/>
              </a:ext>
            </a:extLst>
          </p:cNvPr>
          <p:cNvSpPr/>
          <p:nvPr/>
        </p:nvSpPr>
        <p:spPr>
          <a:xfrm>
            <a:off x="2817533" y="2888933"/>
            <a:ext cx="643701" cy="494702"/>
          </a:xfrm>
          <a:custGeom>
            <a:avLst/>
            <a:gdLst/>
            <a:ahLst/>
            <a:cxnLst/>
            <a:rect l="l" t="t" r="r" b="b"/>
            <a:pathLst>
              <a:path w="643701" h="494702">
                <a:moveTo>
                  <a:pt x="396119" y="494702"/>
                </a:moveTo>
                <a:lnTo>
                  <a:pt x="416426" y="493881"/>
                </a:lnTo>
                <a:lnTo>
                  <a:pt x="436281" y="491463"/>
                </a:lnTo>
                <a:lnTo>
                  <a:pt x="474378" y="482088"/>
                </a:lnTo>
                <a:lnTo>
                  <a:pt x="509902" y="467084"/>
                </a:lnTo>
                <a:lnTo>
                  <a:pt x="542342" y="446963"/>
                </a:lnTo>
                <a:lnTo>
                  <a:pt x="571190" y="422232"/>
                </a:lnTo>
                <a:lnTo>
                  <a:pt x="595935" y="393401"/>
                </a:lnTo>
                <a:lnTo>
                  <a:pt x="616068" y="360979"/>
                </a:lnTo>
                <a:lnTo>
                  <a:pt x="631080" y="325476"/>
                </a:lnTo>
                <a:lnTo>
                  <a:pt x="640461" y="287401"/>
                </a:lnTo>
                <a:lnTo>
                  <a:pt x="643701" y="247263"/>
                </a:lnTo>
                <a:lnTo>
                  <a:pt x="642880" y="227001"/>
                </a:lnTo>
                <a:lnTo>
                  <a:pt x="636506" y="187885"/>
                </a:lnTo>
                <a:lnTo>
                  <a:pt x="624246" y="151071"/>
                </a:lnTo>
                <a:lnTo>
                  <a:pt x="606610" y="117072"/>
                </a:lnTo>
                <a:lnTo>
                  <a:pt x="584107" y="86399"/>
                </a:lnTo>
                <a:lnTo>
                  <a:pt x="557247" y="59563"/>
                </a:lnTo>
                <a:lnTo>
                  <a:pt x="526539" y="37076"/>
                </a:lnTo>
                <a:lnTo>
                  <a:pt x="492494" y="19449"/>
                </a:lnTo>
                <a:lnTo>
                  <a:pt x="455619" y="7193"/>
                </a:lnTo>
                <a:lnTo>
                  <a:pt x="416426" y="820"/>
                </a:lnTo>
                <a:lnTo>
                  <a:pt x="0" y="0"/>
                </a:lnTo>
                <a:lnTo>
                  <a:pt x="0" y="494702"/>
                </a:lnTo>
                <a:lnTo>
                  <a:pt x="396119" y="4947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08">
            <a:extLst>
              <a:ext uri="{FF2B5EF4-FFF2-40B4-BE49-F238E27FC236}">
                <a16:creationId xmlns:a16="http://schemas.microsoft.com/office/drawing/2014/main" id="{ADDDBBF2-3FE6-4C18-ACF3-0F9A5CD7E7A1}"/>
              </a:ext>
            </a:extLst>
          </p:cNvPr>
          <p:cNvSpPr/>
          <p:nvPr/>
        </p:nvSpPr>
        <p:spPr>
          <a:xfrm>
            <a:off x="2817533" y="2888933"/>
            <a:ext cx="643701" cy="494702"/>
          </a:xfrm>
          <a:custGeom>
            <a:avLst/>
            <a:gdLst/>
            <a:ahLst/>
            <a:cxnLst/>
            <a:rect l="l" t="t" r="r" b="b"/>
            <a:pathLst>
              <a:path w="643701" h="494702">
                <a:moveTo>
                  <a:pt x="396119" y="494702"/>
                </a:moveTo>
                <a:lnTo>
                  <a:pt x="0" y="494702"/>
                </a:lnTo>
                <a:lnTo>
                  <a:pt x="0" y="0"/>
                </a:lnTo>
                <a:lnTo>
                  <a:pt x="396119" y="0"/>
                </a:lnTo>
                <a:lnTo>
                  <a:pt x="436281" y="3239"/>
                </a:lnTo>
                <a:lnTo>
                  <a:pt x="474378" y="12618"/>
                </a:lnTo>
                <a:lnTo>
                  <a:pt x="509902" y="27623"/>
                </a:lnTo>
                <a:lnTo>
                  <a:pt x="542342" y="47744"/>
                </a:lnTo>
                <a:lnTo>
                  <a:pt x="571190" y="72470"/>
                </a:lnTo>
                <a:lnTo>
                  <a:pt x="595935" y="101288"/>
                </a:lnTo>
                <a:lnTo>
                  <a:pt x="616068" y="133688"/>
                </a:lnTo>
                <a:lnTo>
                  <a:pt x="631080" y="169158"/>
                </a:lnTo>
                <a:lnTo>
                  <a:pt x="640461" y="207187"/>
                </a:lnTo>
                <a:lnTo>
                  <a:pt x="643701" y="247263"/>
                </a:lnTo>
                <a:lnTo>
                  <a:pt x="642880" y="267558"/>
                </a:lnTo>
                <a:lnTo>
                  <a:pt x="636506" y="306728"/>
                </a:lnTo>
                <a:lnTo>
                  <a:pt x="624246" y="343581"/>
                </a:lnTo>
                <a:lnTo>
                  <a:pt x="606610" y="377607"/>
                </a:lnTo>
                <a:lnTo>
                  <a:pt x="584107" y="408297"/>
                </a:lnTo>
                <a:lnTo>
                  <a:pt x="557247" y="435141"/>
                </a:lnTo>
                <a:lnTo>
                  <a:pt x="526539" y="457632"/>
                </a:lnTo>
                <a:lnTo>
                  <a:pt x="492494" y="475258"/>
                </a:lnTo>
                <a:lnTo>
                  <a:pt x="455619" y="487511"/>
                </a:lnTo>
                <a:lnTo>
                  <a:pt x="416426" y="493881"/>
                </a:lnTo>
                <a:lnTo>
                  <a:pt x="396119" y="494702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09">
            <a:extLst>
              <a:ext uri="{FF2B5EF4-FFF2-40B4-BE49-F238E27FC236}">
                <a16:creationId xmlns:a16="http://schemas.microsoft.com/office/drawing/2014/main" id="{DE913AE5-0F4E-41EE-89CA-4465BB4624A8}"/>
              </a:ext>
            </a:extLst>
          </p:cNvPr>
          <p:cNvSpPr/>
          <p:nvPr/>
        </p:nvSpPr>
        <p:spPr>
          <a:xfrm>
            <a:off x="2419813" y="2524437"/>
            <a:ext cx="1411543" cy="402894"/>
          </a:xfrm>
          <a:custGeom>
            <a:avLst/>
            <a:gdLst/>
            <a:ahLst/>
            <a:cxnLst/>
            <a:rect l="l" t="t" r="r" b="b"/>
            <a:pathLst>
              <a:path w="1411543" h="402894">
                <a:moveTo>
                  <a:pt x="0" y="0"/>
                </a:moveTo>
                <a:lnTo>
                  <a:pt x="1411543" y="402894"/>
                </a:lnTo>
              </a:path>
            </a:pathLst>
          </a:custGeom>
          <a:ln w="349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10">
            <a:extLst>
              <a:ext uri="{FF2B5EF4-FFF2-40B4-BE49-F238E27FC236}">
                <a16:creationId xmlns:a16="http://schemas.microsoft.com/office/drawing/2014/main" id="{4FD3D8A9-F7CE-42B5-A765-D499FBDB3687}"/>
              </a:ext>
            </a:extLst>
          </p:cNvPr>
          <p:cNvSpPr/>
          <p:nvPr/>
        </p:nvSpPr>
        <p:spPr>
          <a:xfrm>
            <a:off x="3634548" y="2927332"/>
            <a:ext cx="196807" cy="208865"/>
          </a:xfrm>
          <a:custGeom>
            <a:avLst/>
            <a:gdLst/>
            <a:ahLst/>
            <a:cxnLst/>
            <a:rect l="l" t="t" r="r" b="b"/>
            <a:pathLst>
              <a:path w="196807" h="208865">
                <a:moveTo>
                  <a:pt x="196807" y="0"/>
                </a:moveTo>
                <a:lnTo>
                  <a:pt x="196807" y="208865"/>
                </a:lnTo>
                <a:lnTo>
                  <a:pt x="0" y="208865"/>
                </a:lnTo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11">
            <a:extLst>
              <a:ext uri="{FF2B5EF4-FFF2-40B4-BE49-F238E27FC236}">
                <a16:creationId xmlns:a16="http://schemas.microsoft.com/office/drawing/2014/main" id="{5678ED11-78A2-4B7D-8F88-0DB7BB9F3E20}"/>
              </a:ext>
            </a:extLst>
          </p:cNvPr>
          <p:cNvSpPr/>
          <p:nvPr/>
        </p:nvSpPr>
        <p:spPr>
          <a:xfrm>
            <a:off x="2396638" y="2318190"/>
            <a:ext cx="1421034" cy="405803"/>
          </a:xfrm>
          <a:custGeom>
            <a:avLst/>
            <a:gdLst/>
            <a:ahLst/>
            <a:cxnLst/>
            <a:rect l="l" t="t" r="r" b="b"/>
            <a:pathLst>
              <a:path w="1421034" h="405803">
                <a:moveTo>
                  <a:pt x="0" y="405803"/>
                </a:moveTo>
                <a:lnTo>
                  <a:pt x="1421034" y="0"/>
                </a:lnTo>
              </a:path>
            </a:pathLst>
          </a:custGeom>
          <a:ln w="349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12">
            <a:extLst>
              <a:ext uri="{FF2B5EF4-FFF2-40B4-BE49-F238E27FC236}">
                <a16:creationId xmlns:a16="http://schemas.microsoft.com/office/drawing/2014/main" id="{88C5AA60-B998-4D26-AFE0-2583CC1BE788}"/>
              </a:ext>
            </a:extLst>
          </p:cNvPr>
          <p:cNvSpPr/>
          <p:nvPr/>
        </p:nvSpPr>
        <p:spPr>
          <a:xfrm>
            <a:off x="3634548" y="2105543"/>
            <a:ext cx="196807" cy="208865"/>
          </a:xfrm>
          <a:custGeom>
            <a:avLst/>
            <a:gdLst/>
            <a:ahLst/>
            <a:cxnLst/>
            <a:rect l="l" t="t" r="r" b="b"/>
            <a:pathLst>
              <a:path w="196807" h="208865">
                <a:moveTo>
                  <a:pt x="196807" y="208865"/>
                </a:moveTo>
                <a:lnTo>
                  <a:pt x="196807" y="0"/>
                </a:lnTo>
                <a:lnTo>
                  <a:pt x="0" y="0"/>
                </a:lnTo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13">
            <a:extLst>
              <a:ext uri="{FF2B5EF4-FFF2-40B4-BE49-F238E27FC236}">
                <a16:creationId xmlns:a16="http://schemas.microsoft.com/office/drawing/2014/main" id="{D6AF1122-1AF7-4E42-B079-DA29354CAA8C}"/>
              </a:ext>
            </a:extLst>
          </p:cNvPr>
          <p:cNvSpPr/>
          <p:nvPr/>
        </p:nvSpPr>
        <p:spPr>
          <a:xfrm>
            <a:off x="3634548" y="3136197"/>
            <a:ext cx="931926" cy="0"/>
          </a:xfrm>
          <a:custGeom>
            <a:avLst/>
            <a:gdLst/>
            <a:ahLst/>
            <a:cxnLst/>
            <a:rect l="l" t="t" r="r" b="b"/>
            <a:pathLst>
              <a:path w="931926">
                <a:moveTo>
                  <a:pt x="0" y="0"/>
                </a:moveTo>
                <a:lnTo>
                  <a:pt x="931926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14">
            <a:extLst>
              <a:ext uri="{FF2B5EF4-FFF2-40B4-BE49-F238E27FC236}">
                <a16:creationId xmlns:a16="http://schemas.microsoft.com/office/drawing/2014/main" id="{1CD44B14-AAA5-45EB-ABC6-8D5350457D0B}"/>
              </a:ext>
            </a:extLst>
          </p:cNvPr>
          <p:cNvSpPr/>
          <p:nvPr/>
        </p:nvSpPr>
        <p:spPr>
          <a:xfrm>
            <a:off x="2668326" y="4290686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0" y="0"/>
                </a:moveTo>
                <a:lnTo>
                  <a:pt x="495163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15">
            <a:extLst>
              <a:ext uri="{FF2B5EF4-FFF2-40B4-BE49-F238E27FC236}">
                <a16:creationId xmlns:a16="http://schemas.microsoft.com/office/drawing/2014/main" id="{2806E0D3-311F-4F6E-8CD4-69994AF05098}"/>
              </a:ext>
            </a:extLst>
          </p:cNvPr>
          <p:cNvSpPr/>
          <p:nvPr/>
        </p:nvSpPr>
        <p:spPr>
          <a:xfrm>
            <a:off x="2668326" y="4414376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0" y="0"/>
                </a:moveTo>
                <a:lnTo>
                  <a:pt x="495163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16">
            <a:extLst>
              <a:ext uri="{FF2B5EF4-FFF2-40B4-BE49-F238E27FC236}">
                <a16:creationId xmlns:a16="http://schemas.microsoft.com/office/drawing/2014/main" id="{97813E7D-31E5-45BA-8524-5D2EC86A7D8E}"/>
              </a:ext>
            </a:extLst>
          </p:cNvPr>
          <p:cNvSpPr/>
          <p:nvPr/>
        </p:nvSpPr>
        <p:spPr>
          <a:xfrm>
            <a:off x="3163490" y="4414376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495163" y="0"/>
                </a:moveTo>
                <a:lnTo>
                  <a:pt x="0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17">
            <a:extLst>
              <a:ext uri="{FF2B5EF4-FFF2-40B4-BE49-F238E27FC236}">
                <a16:creationId xmlns:a16="http://schemas.microsoft.com/office/drawing/2014/main" id="{10894E05-DE0E-4FF1-B64E-88CAC2B076BB}"/>
              </a:ext>
            </a:extLst>
          </p:cNvPr>
          <p:cNvSpPr/>
          <p:nvPr/>
        </p:nvSpPr>
        <p:spPr>
          <a:xfrm>
            <a:off x="2668326" y="4538066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0" y="0"/>
                </a:moveTo>
                <a:lnTo>
                  <a:pt x="495163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18">
            <a:extLst>
              <a:ext uri="{FF2B5EF4-FFF2-40B4-BE49-F238E27FC236}">
                <a16:creationId xmlns:a16="http://schemas.microsoft.com/office/drawing/2014/main" id="{EB50D61B-22F5-4F0F-AB75-97FBF1B3B1F1}"/>
              </a:ext>
            </a:extLst>
          </p:cNvPr>
          <p:cNvSpPr/>
          <p:nvPr/>
        </p:nvSpPr>
        <p:spPr>
          <a:xfrm>
            <a:off x="2841640" y="4166996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643701" y="247409"/>
                </a:moveTo>
                <a:lnTo>
                  <a:pt x="631673" y="229252"/>
                </a:lnTo>
                <a:lnTo>
                  <a:pt x="618299" y="211599"/>
                </a:lnTo>
                <a:lnTo>
                  <a:pt x="603619" y="194442"/>
                </a:lnTo>
                <a:lnTo>
                  <a:pt x="587672" y="177802"/>
                </a:lnTo>
                <a:lnTo>
                  <a:pt x="570500" y="161703"/>
                </a:lnTo>
                <a:lnTo>
                  <a:pt x="552142" y="146166"/>
                </a:lnTo>
                <a:lnTo>
                  <a:pt x="532638" y="131213"/>
                </a:lnTo>
                <a:lnTo>
                  <a:pt x="512029" y="116867"/>
                </a:lnTo>
                <a:lnTo>
                  <a:pt x="490354" y="103148"/>
                </a:lnTo>
                <a:lnTo>
                  <a:pt x="467655" y="90080"/>
                </a:lnTo>
                <a:lnTo>
                  <a:pt x="443970" y="77684"/>
                </a:lnTo>
                <a:lnTo>
                  <a:pt x="419341" y="65982"/>
                </a:lnTo>
                <a:lnTo>
                  <a:pt x="393807" y="54996"/>
                </a:lnTo>
                <a:lnTo>
                  <a:pt x="367408" y="44749"/>
                </a:lnTo>
                <a:lnTo>
                  <a:pt x="340185" y="35261"/>
                </a:lnTo>
                <a:lnTo>
                  <a:pt x="312178" y="26556"/>
                </a:lnTo>
                <a:lnTo>
                  <a:pt x="283427" y="18656"/>
                </a:lnTo>
                <a:lnTo>
                  <a:pt x="253971" y="11581"/>
                </a:lnTo>
                <a:lnTo>
                  <a:pt x="223852" y="5355"/>
                </a:lnTo>
                <a:lnTo>
                  <a:pt x="193110" y="0"/>
                </a:lnTo>
                <a:lnTo>
                  <a:pt x="0" y="0"/>
                </a:lnTo>
                <a:lnTo>
                  <a:pt x="17038" y="23695"/>
                </a:lnTo>
                <a:lnTo>
                  <a:pt x="32283" y="47720"/>
                </a:lnTo>
                <a:lnTo>
                  <a:pt x="45735" y="72036"/>
                </a:lnTo>
                <a:lnTo>
                  <a:pt x="57393" y="96609"/>
                </a:lnTo>
                <a:lnTo>
                  <a:pt x="67257" y="121400"/>
                </a:lnTo>
                <a:lnTo>
                  <a:pt x="75328" y="146374"/>
                </a:lnTo>
                <a:lnTo>
                  <a:pt x="81606" y="171495"/>
                </a:lnTo>
                <a:lnTo>
                  <a:pt x="86090" y="196725"/>
                </a:lnTo>
                <a:lnTo>
                  <a:pt x="88780" y="222029"/>
                </a:lnTo>
                <a:lnTo>
                  <a:pt x="89677" y="247369"/>
                </a:lnTo>
                <a:lnTo>
                  <a:pt x="88780" y="272709"/>
                </a:lnTo>
                <a:lnTo>
                  <a:pt x="86090" y="298013"/>
                </a:lnTo>
                <a:lnTo>
                  <a:pt x="81606" y="323245"/>
                </a:lnTo>
                <a:lnTo>
                  <a:pt x="75328" y="348367"/>
                </a:lnTo>
                <a:lnTo>
                  <a:pt x="67257" y="373343"/>
                </a:lnTo>
                <a:lnTo>
                  <a:pt x="57393" y="398137"/>
                </a:lnTo>
                <a:lnTo>
                  <a:pt x="45735" y="422712"/>
                </a:lnTo>
                <a:lnTo>
                  <a:pt x="32283" y="447032"/>
                </a:lnTo>
                <a:lnTo>
                  <a:pt x="17038" y="471060"/>
                </a:lnTo>
                <a:lnTo>
                  <a:pt x="0" y="494760"/>
                </a:lnTo>
                <a:lnTo>
                  <a:pt x="193110" y="494760"/>
                </a:lnTo>
                <a:lnTo>
                  <a:pt x="223745" y="489290"/>
                </a:lnTo>
                <a:lnTo>
                  <a:pt x="253760" y="482966"/>
                </a:lnTo>
                <a:lnTo>
                  <a:pt x="283116" y="475809"/>
                </a:lnTo>
                <a:lnTo>
                  <a:pt x="311775" y="467840"/>
                </a:lnTo>
                <a:lnTo>
                  <a:pt x="339698" y="459081"/>
                </a:lnTo>
                <a:lnTo>
                  <a:pt x="366845" y="449553"/>
                </a:lnTo>
                <a:lnTo>
                  <a:pt x="393178" y="439278"/>
                </a:lnTo>
                <a:lnTo>
                  <a:pt x="418657" y="428277"/>
                </a:lnTo>
                <a:lnTo>
                  <a:pt x="443245" y="416571"/>
                </a:lnTo>
                <a:lnTo>
                  <a:pt x="466901" y="404181"/>
                </a:lnTo>
                <a:lnTo>
                  <a:pt x="489588" y="391130"/>
                </a:lnTo>
                <a:lnTo>
                  <a:pt x="511266" y="377438"/>
                </a:lnTo>
                <a:lnTo>
                  <a:pt x="531896" y="363127"/>
                </a:lnTo>
                <a:lnTo>
                  <a:pt x="551439" y="348218"/>
                </a:lnTo>
                <a:lnTo>
                  <a:pt x="569857" y="332733"/>
                </a:lnTo>
                <a:lnTo>
                  <a:pt x="587110" y="316693"/>
                </a:lnTo>
                <a:lnTo>
                  <a:pt x="603160" y="300119"/>
                </a:lnTo>
                <a:lnTo>
                  <a:pt x="617968" y="283033"/>
                </a:lnTo>
                <a:lnTo>
                  <a:pt x="631495" y="265455"/>
                </a:lnTo>
                <a:lnTo>
                  <a:pt x="643701" y="247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119">
            <a:extLst>
              <a:ext uri="{FF2B5EF4-FFF2-40B4-BE49-F238E27FC236}">
                <a16:creationId xmlns:a16="http://schemas.microsoft.com/office/drawing/2014/main" id="{4881C713-12A5-4AB0-857A-F6A18A370C52}"/>
              </a:ext>
            </a:extLst>
          </p:cNvPr>
          <p:cNvSpPr/>
          <p:nvPr/>
        </p:nvSpPr>
        <p:spPr>
          <a:xfrm>
            <a:off x="2841640" y="4166996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643701" y="247409"/>
                </a:moveTo>
                <a:lnTo>
                  <a:pt x="631495" y="265455"/>
                </a:lnTo>
                <a:lnTo>
                  <a:pt x="617968" y="283033"/>
                </a:lnTo>
                <a:lnTo>
                  <a:pt x="603160" y="300119"/>
                </a:lnTo>
                <a:lnTo>
                  <a:pt x="587110" y="316693"/>
                </a:lnTo>
                <a:lnTo>
                  <a:pt x="569857" y="332733"/>
                </a:lnTo>
                <a:lnTo>
                  <a:pt x="551439" y="348218"/>
                </a:lnTo>
                <a:lnTo>
                  <a:pt x="531896" y="363127"/>
                </a:lnTo>
                <a:lnTo>
                  <a:pt x="511266" y="377438"/>
                </a:lnTo>
                <a:lnTo>
                  <a:pt x="489588" y="391130"/>
                </a:lnTo>
                <a:lnTo>
                  <a:pt x="466901" y="404181"/>
                </a:lnTo>
                <a:lnTo>
                  <a:pt x="443245" y="416571"/>
                </a:lnTo>
                <a:lnTo>
                  <a:pt x="418657" y="428277"/>
                </a:lnTo>
                <a:lnTo>
                  <a:pt x="393178" y="439278"/>
                </a:lnTo>
                <a:lnTo>
                  <a:pt x="366845" y="449553"/>
                </a:lnTo>
                <a:lnTo>
                  <a:pt x="339698" y="459081"/>
                </a:lnTo>
                <a:lnTo>
                  <a:pt x="311775" y="467840"/>
                </a:lnTo>
                <a:lnTo>
                  <a:pt x="283116" y="475809"/>
                </a:lnTo>
                <a:lnTo>
                  <a:pt x="253760" y="482966"/>
                </a:lnTo>
                <a:lnTo>
                  <a:pt x="223745" y="489290"/>
                </a:lnTo>
                <a:lnTo>
                  <a:pt x="193110" y="494760"/>
                </a:lnTo>
                <a:lnTo>
                  <a:pt x="0" y="494760"/>
                </a:lnTo>
                <a:lnTo>
                  <a:pt x="17038" y="471060"/>
                </a:lnTo>
                <a:lnTo>
                  <a:pt x="32283" y="447032"/>
                </a:lnTo>
                <a:lnTo>
                  <a:pt x="45735" y="422712"/>
                </a:lnTo>
                <a:lnTo>
                  <a:pt x="57393" y="398137"/>
                </a:lnTo>
                <a:lnTo>
                  <a:pt x="67257" y="373343"/>
                </a:lnTo>
                <a:lnTo>
                  <a:pt x="75328" y="348367"/>
                </a:lnTo>
                <a:lnTo>
                  <a:pt x="81606" y="323245"/>
                </a:lnTo>
                <a:lnTo>
                  <a:pt x="86090" y="298013"/>
                </a:lnTo>
                <a:lnTo>
                  <a:pt x="88780" y="272709"/>
                </a:lnTo>
                <a:lnTo>
                  <a:pt x="89677" y="247369"/>
                </a:lnTo>
                <a:lnTo>
                  <a:pt x="88780" y="222029"/>
                </a:lnTo>
                <a:lnTo>
                  <a:pt x="86090" y="196725"/>
                </a:lnTo>
                <a:lnTo>
                  <a:pt x="81606" y="171495"/>
                </a:lnTo>
                <a:lnTo>
                  <a:pt x="75328" y="146374"/>
                </a:lnTo>
                <a:lnTo>
                  <a:pt x="67257" y="121400"/>
                </a:lnTo>
                <a:lnTo>
                  <a:pt x="57393" y="96609"/>
                </a:lnTo>
                <a:lnTo>
                  <a:pt x="45735" y="72036"/>
                </a:lnTo>
                <a:lnTo>
                  <a:pt x="32283" y="47720"/>
                </a:lnTo>
                <a:lnTo>
                  <a:pt x="17038" y="23695"/>
                </a:lnTo>
                <a:lnTo>
                  <a:pt x="0" y="0"/>
                </a:lnTo>
                <a:lnTo>
                  <a:pt x="193110" y="0"/>
                </a:lnTo>
                <a:lnTo>
                  <a:pt x="223852" y="5355"/>
                </a:lnTo>
                <a:lnTo>
                  <a:pt x="253971" y="11581"/>
                </a:lnTo>
                <a:lnTo>
                  <a:pt x="283427" y="18656"/>
                </a:lnTo>
                <a:lnTo>
                  <a:pt x="312178" y="26556"/>
                </a:lnTo>
                <a:lnTo>
                  <a:pt x="340185" y="35261"/>
                </a:lnTo>
                <a:lnTo>
                  <a:pt x="367408" y="44749"/>
                </a:lnTo>
                <a:lnTo>
                  <a:pt x="393807" y="54996"/>
                </a:lnTo>
                <a:lnTo>
                  <a:pt x="419341" y="65982"/>
                </a:lnTo>
                <a:lnTo>
                  <a:pt x="443970" y="77684"/>
                </a:lnTo>
                <a:lnTo>
                  <a:pt x="467655" y="90080"/>
                </a:lnTo>
                <a:lnTo>
                  <a:pt x="490354" y="103148"/>
                </a:lnTo>
                <a:lnTo>
                  <a:pt x="512029" y="116867"/>
                </a:lnTo>
                <a:lnTo>
                  <a:pt x="532638" y="131213"/>
                </a:lnTo>
                <a:lnTo>
                  <a:pt x="552142" y="146166"/>
                </a:lnTo>
                <a:lnTo>
                  <a:pt x="570500" y="161703"/>
                </a:lnTo>
                <a:lnTo>
                  <a:pt x="587672" y="177802"/>
                </a:lnTo>
                <a:lnTo>
                  <a:pt x="603619" y="194442"/>
                </a:lnTo>
                <a:lnTo>
                  <a:pt x="618299" y="211599"/>
                </a:lnTo>
                <a:lnTo>
                  <a:pt x="631673" y="229252"/>
                </a:lnTo>
                <a:lnTo>
                  <a:pt x="643701" y="247380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120">
            <a:extLst>
              <a:ext uri="{FF2B5EF4-FFF2-40B4-BE49-F238E27FC236}">
                <a16:creationId xmlns:a16="http://schemas.microsoft.com/office/drawing/2014/main" id="{961F4EC5-DA81-443F-B30E-B70CD081D918}"/>
              </a:ext>
            </a:extLst>
          </p:cNvPr>
          <p:cNvSpPr/>
          <p:nvPr/>
        </p:nvSpPr>
        <p:spPr>
          <a:xfrm>
            <a:off x="3483449" y="4377316"/>
            <a:ext cx="74123" cy="74091"/>
          </a:xfrm>
          <a:custGeom>
            <a:avLst/>
            <a:gdLst/>
            <a:ahLst/>
            <a:cxnLst/>
            <a:rect l="l" t="t" r="r" b="b"/>
            <a:pathLst>
              <a:path w="74123" h="74091">
                <a:moveTo>
                  <a:pt x="74123" y="37060"/>
                </a:moveTo>
                <a:lnTo>
                  <a:pt x="71381" y="23040"/>
                </a:lnTo>
                <a:lnTo>
                  <a:pt x="63879" y="11476"/>
                </a:lnTo>
                <a:lnTo>
                  <a:pt x="52703" y="3451"/>
                </a:lnTo>
                <a:lnTo>
                  <a:pt x="38938" y="46"/>
                </a:lnTo>
                <a:lnTo>
                  <a:pt x="37061" y="0"/>
                </a:lnTo>
                <a:lnTo>
                  <a:pt x="23046" y="2740"/>
                </a:lnTo>
                <a:lnTo>
                  <a:pt x="11481" y="10239"/>
                </a:lnTo>
                <a:lnTo>
                  <a:pt x="3453" y="21413"/>
                </a:lnTo>
                <a:lnTo>
                  <a:pt x="46" y="35182"/>
                </a:lnTo>
                <a:lnTo>
                  <a:pt x="0" y="37060"/>
                </a:lnTo>
                <a:lnTo>
                  <a:pt x="2744" y="51069"/>
                </a:lnTo>
                <a:lnTo>
                  <a:pt x="10251" y="62627"/>
                </a:lnTo>
                <a:lnTo>
                  <a:pt x="21435" y="70648"/>
                </a:lnTo>
                <a:lnTo>
                  <a:pt x="35207" y="74046"/>
                </a:lnTo>
                <a:lnTo>
                  <a:pt x="37061" y="74091"/>
                </a:lnTo>
                <a:lnTo>
                  <a:pt x="51081" y="71349"/>
                </a:lnTo>
                <a:lnTo>
                  <a:pt x="62649" y="63848"/>
                </a:lnTo>
                <a:lnTo>
                  <a:pt x="70676" y="52674"/>
                </a:lnTo>
                <a:lnTo>
                  <a:pt x="74077" y="38913"/>
                </a:lnTo>
                <a:lnTo>
                  <a:pt x="74123" y="37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121">
            <a:extLst>
              <a:ext uri="{FF2B5EF4-FFF2-40B4-BE49-F238E27FC236}">
                <a16:creationId xmlns:a16="http://schemas.microsoft.com/office/drawing/2014/main" id="{85AEE224-C072-4761-B53F-E55A309534A2}"/>
              </a:ext>
            </a:extLst>
          </p:cNvPr>
          <p:cNvSpPr/>
          <p:nvPr/>
        </p:nvSpPr>
        <p:spPr>
          <a:xfrm>
            <a:off x="3483449" y="4377316"/>
            <a:ext cx="74123" cy="74091"/>
          </a:xfrm>
          <a:custGeom>
            <a:avLst/>
            <a:gdLst/>
            <a:ahLst/>
            <a:cxnLst/>
            <a:rect l="l" t="t" r="r" b="b"/>
            <a:pathLst>
              <a:path w="74123" h="74091">
                <a:moveTo>
                  <a:pt x="74123" y="37060"/>
                </a:moveTo>
                <a:lnTo>
                  <a:pt x="71381" y="23040"/>
                </a:lnTo>
                <a:lnTo>
                  <a:pt x="63879" y="11476"/>
                </a:lnTo>
                <a:lnTo>
                  <a:pt x="52703" y="3451"/>
                </a:lnTo>
                <a:lnTo>
                  <a:pt x="38938" y="46"/>
                </a:lnTo>
                <a:lnTo>
                  <a:pt x="37061" y="0"/>
                </a:lnTo>
                <a:lnTo>
                  <a:pt x="23046" y="2740"/>
                </a:lnTo>
                <a:lnTo>
                  <a:pt x="11481" y="10239"/>
                </a:lnTo>
                <a:lnTo>
                  <a:pt x="3453" y="21413"/>
                </a:lnTo>
                <a:lnTo>
                  <a:pt x="46" y="35182"/>
                </a:lnTo>
                <a:lnTo>
                  <a:pt x="0" y="37060"/>
                </a:lnTo>
                <a:lnTo>
                  <a:pt x="2744" y="51069"/>
                </a:lnTo>
                <a:lnTo>
                  <a:pt x="10251" y="62627"/>
                </a:lnTo>
                <a:lnTo>
                  <a:pt x="21435" y="70648"/>
                </a:lnTo>
                <a:lnTo>
                  <a:pt x="35207" y="74046"/>
                </a:lnTo>
                <a:lnTo>
                  <a:pt x="37061" y="74091"/>
                </a:lnTo>
                <a:lnTo>
                  <a:pt x="51081" y="71349"/>
                </a:lnTo>
                <a:lnTo>
                  <a:pt x="62649" y="63848"/>
                </a:lnTo>
                <a:lnTo>
                  <a:pt x="70676" y="52674"/>
                </a:lnTo>
                <a:lnTo>
                  <a:pt x="74077" y="38913"/>
                </a:lnTo>
                <a:lnTo>
                  <a:pt x="74123" y="37060"/>
                </a:lnTo>
                <a:close/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122">
            <a:extLst>
              <a:ext uri="{FF2B5EF4-FFF2-40B4-BE49-F238E27FC236}">
                <a16:creationId xmlns:a16="http://schemas.microsoft.com/office/drawing/2014/main" id="{253CC205-A00D-4AE1-8A49-7A8912FF172F}"/>
              </a:ext>
            </a:extLst>
          </p:cNvPr>
          <p:cNvSpPr/>
          <p:nvPr/>
        </p:nvSpPr>
        <p:spPr>
          <a:xfrm>
            <a:off x="2841640" y="4166996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396119" y="494760"/>
                </a:moveTo>
                <a:lnTo>
                  <a:pt x="416426" y="493940"/>
                </a:lnTo>
                <a:lnTo>
                  <a:pt x="436281" y="491522"/>
                </a:lnTo>
                <a:lnTo>
                  <a:pt x="474378" y="482146"/>
                </a:lnTo>
                <a:lnTo>
                  <a:pt x="509902" y="467144"/>
                </a:lnTo>
                <a:lnTo>
                  <a:pt x="542342" y="447025"/>
                </a:lnTo>
                <a:lnTo>
                  <a:pt x="571190" y="422297"/>
                </a:lnTo>
                <a:lnTo>
                  <a:pt x="595935" y="393471"/>
                </a:lnTo>
                <a:lnTo>
                  <a:pt x="616068" y="361057"/>
                </a:lnTo>
                <a:lnTo>
                  <a:pt x="631080" y="325564"/>
                </a:lnTo>
                <a:lnTo>
                  <a:pt x="640461" y="287502"/>
                </a:lnTo>
                <a:lnTo>
                  <a:pt x="643701" y="247380"/>
                </a:lnTo>
                <a:lnTo>
                  <a:pt x="642880" y="227089"/>
                </a:lnTo>
                <a:lnTo>
                  <a:pt x="636506" y="187928"/>
                </a:lnTo>
                <a:lnTo>
                  <a:pt x="624246" y="151084"/>
                </a:lnTo>
                <a:lnTo>
                  <a:pt x="606610" y="117066"/>
                </a:lnTo>
                <a:lnTo>
                  <a:pt x="584107" y="86383"/>
                </a:lnTo>
                <a:lnTo>
                  <a:pt x="557247" y="59545"/>
                </a:lnTo>
                <a:lnTo>
                  <a:pt x="526539" y="37060"/>
                </a:lnTo>
                <a:lnTo>
                  <a:pt x="492494" y="19438"/>
                </a:lnTo>
                <a:lnTo>
                  <a:pt x="455619" y="7188"/>
                </a:lnTo>
                <a:lnTo>
                  <a:pt x="416426" y="820"/>
                </a:lnTo>
                <a:lnTo>
                  <a:pt x="0" y="0"/>
                </a:lnTo>
                <a:lnTo>
                  <a:pt x="0" y="494760"/>
                </a:lnTo>
                <a:lnTo>
                  <a:pt x="396119" y="494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123">
            <a:extLst>
              <a:ext uri="{FF2B5EF4-FFF2-40B4-BE49-F238E27FC236}">
                <a16:creationId xmlns:a16="http://schemas.microsoft.com/office/drawing/2014/main" id="{BE331E69-8EE1-4AE0-9EDE-8B30B935C5E1}"/>
              </a:ext>
            </a:extLst>
          </p:cNvPr>
          <p:cNvSpPr/>
          <p:nvPr/>
        </p:nvSpPr>
        <p:spPr>
          <a:xfrm>
            <a:off x="2841640" y="4166996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396119" y="494760"/>
                </a:moveTo>
                <a:lnTo>
                  <a:pt x="0" y="494760"/>
                </a:lnTo>
                <a:lnTo>
                  <a:pt x="0" y="0"/>
                </a:lnTo>
                <a:lnTo>
                  <a:pt x="396119" y="0"/>
                </a:lnTo>
                <a:lnTo>
                  <a:pt x="436281" y="3237"/>
                </a:lnTo>
                <a:lnTo>
                  <a:pt x="474378" y="12610"/>
                </a:lnTo>
                <a:lnTo>
                  <a:pt x="509902" y="27610"/>
                </a:lnTo>
                <a:lnTo>
                  <a:pt x="542342" y="47726"/>
                </a:lnTo>
                <a:lnTo>
                  <a:pt x="571190" y="72451"/>
                </a:lnTo>
                <a:lnTo>
                  <a:pt x="595935" y="101276"/>
                </a:lnTo>
                <a:lnTo>
                  <a:pt x="616068" y="133690"/>
                </a:lnTo>
                <a:lnTo>
                  <a:pt x="631080" y="169184"/>
                </a:lnTo>
                <a:lnTo>
                  <a:pt x="640461" y="207251"/>
                </a:lnTo>
                <a:lnTo>
                  <a:pt x="643701" y="247380"/>
                </a:lnTo>
                <a:lnTo>
                  <a:pt x="642880" y="267666"/>
                </a:lnTo>
                <a:lnTo>
                  <a:pt x="636506" y="306822"/>
                </a:lnTo>
                <a:lnTo>
                  <a:pt x="624246" y="343663"/>
                </a:lnTo>
                <a:lnTo>
                  <a:pt x="606610" y="377681"/>
                </a:lnTo>
                <a:lnTo>
                  <a:pt x="584107" y="408365"/>
                </a:lnTo>
                <a:lnTo>
                  <a:pt x="557247" y="435205"/>
                </a:lnTo>
                <a:lnTo>
                  <a:pt x="526539" y="457692"/>
                </a:lnTo>
                <a:lnTo>
                  <a:pt x="492494" y="475317"/>
                </a:lnTo>
                <a:lnTo>
                  <a:pt x="455619" y="487569"/>
                </a:lnTo>
                <a:lnTo>
                  <a:pt x="416426" y="493940"/>
                </a:lnTo>
                <a:lnTo>
                  <a:pt x="396119" y="494760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124">
            <a:extLst>
              <a:ext uri="{FF2B5EF4-FFF2-40B4-BE49-F238E27FC236}">
                <a16:creationId xmlns:a16="http://schemas.microsoft.com/office/drawing/2014/main" id="{145530EC-C671-4444-B6B2-0336752602F7}"/>
              </a:ext>
            </a:extLst>
          </p:cNvPr>
          <p:cNvSpPr/>
          <p:nvPr/>
        </p:nvSpPr>
        <p:spPr>
          <a:xfrm>
            <a:off x="2443919" y="4538066"/>
            <a:ext cx="224407" cy="295203"/>
          </a:xfrm>
          <a:custGeom>
            <a:avLst/>
            <a:gdLst/>
            <a:ahLst/>
            <a:cxnLst/>
            <a:rect l="l" t="t" r="r" b="b"/>
            <a:pathLst>
              <a:path w="224407" h="295203">
                <a:moveTo>
                  <a:pt x="0" y="295203"/>
                </a:moveTo>
                <a:lnTo>
                  <a:pt x="0" y="0"/>
                </a:lnTo>
                <a:lnTo>
                  <a:pt x="224407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125">
            <a:extLst>
              <a:ext uri="{FF2B5EF4-FFF2-40B4-BE49-F238E27FC236}">
                <a16:creationId xmlns:a16="http://schemas.microsoft.com/office/drawing/2014/main" id="{AE2DDD55-1C33-4ABB-8EC9-6BE6D653A091}"/>
              </a:ext>
            </a:extLst>
          </p:cNvPr>
          <p:cNvSpPr/>
          <p:nvPr/>
        </p:nvSpPr>
        <p:spPr>
          <a:xfrm>
            <a:off x="2420744" y="5032797"/>
            <a:ext cx="247581" cy="288629"/>
          </a:xfrm>
          <a:custGeom>
            <a:avLst/>
            <a:gdLst/>
            <a:ahLst/>
            <a:cxnLst/>
            <a:rect l="l" t="t" r="r" b="b"/>
            <a:pathLst>
              <a:path w="247581" h="288629">
                <a:moveTo>
                  <a:pt x="0" y="0"/>
                </a:moveTo>
                <a:lnTo>
                  <a:pt x="0" y="288629"/>
                </a:lnTo>
                <a:lnTo>
                  <a:pt x="247581" y="288629"/>
                </a:lnTo>
              </a:path>
            </a:pathLst>
          </a:custGeom>
          <a:ln w="349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126">
            <a:extLst>
              <a:ext uri="{FF2B5EF4-FFF2-40B4-BE49-F238E27FC236}">
                <a16:creationId xmlns:a16="http://schemas.microsoft.com/office/drawing/2014/main" id="{32F6D685-1C3E-4505-8B68-B39EF9A9BCFF}"/>
              </a:ext>
            </a:extLst>
          </p:cNvPr>
          <p:cNvSpPr/>
          <p:nvPr/>
        </p:nvSpPr>
        <p:spPr>
          <a:xfrm>
            <a:off x="2668326" y="5321427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0" y="0"/>
                </a:moveTo>
                <a:lnTo>
                  <a:pt x="495163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127">
            <a:extLst>
              <a:ext uri="{FF2B5EF4-FFF2-40B4-BE49-F238E27FC236}">
                <a16:creationId xmlns:a16="http://schemas.microsoft.com/office/drawing/2014/main" id="{E3A34780-AEA9-4B4B-9632-01387E84AE39}"/>
              </a:ext>
            </a:extLst>
          </p:cNvPr>
          <p:cNvSpPr/>
          <p:nvPr/>
        </p:nvSpPr>
        <p:spPr>
          <a:xfrm>
            <a:off x="2668326" y="5568807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0" y="0"/>
                </a:moveTo>
                <a:lnTo>
                  <a:pt x="495163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128">
            <a:extLst>
              <a:ext uri="{FF2B5EF4-FFF2-40B4-BE49-F238E27FC236}">
                <a16:creationId xmlns:a16="http://schemas.microsoft.com/office/drawing/2014/main" id="{157B8E81-0FBE-475F-98C1-2A5967E58015}"/>
              </a:ext>
            </a:extLst>
          </p:cNvPr>
          <p:cNvSpPr/>
          <p:nvPr/>
        </p:nvSpPr>
        <p:spPr>
          <a:xfrm>
            <a:off x="3163490" y="5445117"/>
            <a:ext cx="495163" cy="0"/>
          </a:xfrm>
          <a:custGeom>
            <a:avLst/>
            <a:gdLst/>
            <a:ahLst/>
            <a:cxnLst/>
            <a:rect l="l" t="t" r="r" b="b"/>
            <a:pathLst>
              <a:path w="495163">
                <a:moveTo>
                  <a:pt x="495163" y="0"/>
                </a:moveTo>
                <a:lnTo>
                  <a:pt x="0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129">
            <a:extLst>
              <a:ext uri="{FF2B5EF4-FFF2-40B4-BE49-F238E27FC236}">
                <a16:creationId xmlns:a16="http://schemas.microsoft.com/office/drawing/2014/main" id="{589B77F3-30A7-4076-9D91-7DDA39414C1B}"/>
              </a:ext>
            </a:extLst>
          </p:cNvPr>
          <p:cNvSpPr/>
          <p:nvPr/>
        </p:nvSpPr>
        <p:spPr>
          <a:xfrm>
            <a:off x="2841640" y="5197737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643701" y="247409"/>
                </a:moveTo>
                <a:lnTo>
                  <a:pt x="631673" y="229277"/>
                </a:lnTo>
                <a:lnTo>
                  <a:pt x="618299" y="211620"/>
                </a:lnTo>
                <a:lnTo>
                  <a:pt x="603619" y="194459"/>
                </a:lnTo>
                <a:lnTo>
                  <a:pt x="587672" y="177817"/>
                </a:lnTo>
                <a:lnTo>
                  <a:pt x="570500" y="161716"/>
                </a:lnTo>
                <a:lnTo>
                  <a:pt x="552142" y="146176"/>
                </a:lnTo>
                <a:lnTo>
                  <a:pt x="532638" y="131221"/>
                </a:lnTo>
                <a:lnTo>
                  <a:pt x="512029" y="116873"/>
                </a:lnTo>
                <a:lnTo>
                  <a:pt x="490354" y="103153"/>
                </a:lnTo>
                <a:lnTo>
                  <a:pt x="467655" y="90084"/>
                </a:lnTo>
                <a:lnTo>
                  <a:pt x="443970" y="77686"/>
                </a:lnTo>
                <a:lnTo>
                  <a:pt x="419341" y="65984"/>
                </a:lnTo>
                <a:lnTo>
                  <a:pt x="393807" y="54997"/>
                </a:lnTo>
                <a:lnTo>
                  <a:pt x="367408" y="44749"/>
                </a:lnTo>
                <a:lnTo>
                  <a:pt x="340185" y="35262"/>
                </a:lnTo>
                <a:lnTo>
                  <a:pt x="312178" y="26557"/>
                </a:lnTo>
                <a:lnTo>
                  <a:pt x="283427" y="18656"/>
                </a:lnTo>
                <a:lnTo>
                  <a:pt x="253971" y="11581"/>
                </a:lnTo>
                <a:lnTo>
                  <a:pt x="223852" y="5355"/>
                </a:lnTo>
                <a:lnTo>
                  <a:pt x="193110" y="0"/>
                </a:lnTo>
                <a:lnTo>
                  <a:pt x="0" y="0"/>
                </a:lnTo>
                <a:lnTo>
                  <a:pt x="17038" y="23695"/>
                </a:lnTo>
                <a:lnTo>
                  <a:pt x="32283" y="47720"/>
                </a:lnTo>
                <a:lnTo>
                  <a:pt x="45735" y="72038"/>
                </a:lnTo>
                <a:lnTo>
                  <a:pt x="57393" y="96611"/>
                </a:lnTo>
                <a:lnTo>
                  <a:pt x="67257" y="121404"/>
                </a:lnTo>
                <a:lnTo>
                  <a:pt x="75328" y="146380"/>
                </a:lnTo>
                <a:lnTo>
                  <a:pt x="81606" y="171502"/>
                </a:lnTo>
                <a:lnTo>
                  <a:pt x="86090" y="196734"/>
                </a:lnTo>
                <a:lnTo>
                  <a:pt x="88780" y="222038"/>
                </a:lnTo>
                <a:lnTo>
                  <a:pt x="89677" y="247380"/>
                </a:lnTo>
                <a:lnTo>
                  <a:pt x="88780" y="272721"/>
                </a:lnTo>
                <a:lnTo>
                  <a:pt x="86090" y="298026"/>
                </a:lnTo>
                <a:lnTo>
                  <a:pt x="81606" y="323257"/>
                </a:lnTo>
                <a:lnTo>
                  <a:pt x="75328" y="348379"/>
                </a:lnTo>
                <a:lnTo>
                  <a:pt x="67257" y="373355"/>
                </a:lnTo>
                <a:lnTo>
                  <a:pt x="57393" y="398148"/>
                </a:lnTo>
                <a:lnTo>
                  <a:pt x="45735" y="422721"/>
                </a:lnTo>
                <a:lnTo>
                  <a:pt x="32283" y="447039"/>
                </a:lnTo>
                <a:lnTo>
                  <a:pt x="17038" y="471064"/>
                </a:lnTo>
                <a:lnTo>
                  <a:pt x="0" y="494760"/>
                </a:lnTo>
                <a:lnTo>
                  <a:pt x="193110" y="494760"/>
                </a:lnTo>
                <a:lnTo>
                  <a:pt x="223745" y="489290"/>
                </a:lnTo>
                <a:lnTo>
                  <a:pt x="253760" y="482966"/>
                </a:lnTo>
                <a:lnTo>
                  <a:pt x="283116" y="475809"/>
                </a:lnTo>
                <a:lnTo>
                  <a:pt x="311775" y="467840"/>
                </a:lnTo>
                <a:lnTo>
                  <a:pt x="339698" y="459081"/>
                </a:lnTo>
                <a:lnTo>
                  <a:pt x="366845" y="449553"/>
                </a:lnTo>
                <a:lnTo>
                  <a:pt x="393178" y="439278"/>
                </a:lnTo>
                <a:lnTo>
                  <a:pt x="418657" y="428277"/>
                </a:lnTo>
                <a:lnTo>
                  <a:pt x="443245" y="416571"/>
                </a:lnTo>
                <a:lnTo>
                  <a:pt x="466901" y="404181"/>
                </a:lnTo>
                <a:lnTo>
                  <a:pt x="489588" y="391130"/>
                </a:lnTo>
                <a:lnTo>
                  <a:pt x="511266" y="377438"/>
                </a:lnTo>
                <a:lnTo>
                  <a:pt x="531896" y="363127"/>
                </a:lnTo>
                <a:lnTo>
                  <a:pt x="551439" y="348218"/>
                </a:lnTo>
                <a:lnTo>
                  <a:pt x="569857" y="332733"/>
                </a:lnTo>
                <a:lnTo>
                  <a:pt x="587110" y="316693"/>
                </a:lnTo>
                <a:lnTo>
                  <a:pt x="603160" y="300119"/>
                </a:lnTo>
                <a:lnTo>
                  <a:pt x="617968" y="283033"/>
                </a:lnTo>
                <a:lnTo>
                  <a:pt x="631495" y="265455"/>
                </a:lnTo>
                <a:lnTo>
                  <a:pt x="643701" y="247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30">
            <a:extLst>
              <a:ext uri="{FF2B5EF4-FFF2-40B4-BE49-F238E27FC236}">
                <a16:creationId xmlns:a16="http://schemas.microsoft.com/office/drawing/2014/main" id="{5B1BFDC5-6A50-4D2C-B704-941A483CB7E8}"/>
              </a:ext>
            </a:extLst>
          </p:cNvPr>
          <p:cNvSpPr/>
          <p:nvPr/>
        </p:nvSpPr>
        <p:spPr>
          <a:xfrm>
            <a:off x="2841640" y="5197737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643701" y="247409"/>
                </a:moveTo>
                <a:lnTo>
                  <a:pt x="631495" y="265455"/>
                </a:lnTo>
                <a:lnTo>
                  <a:pt x="617968" y="283033"/>
                </a:lnTo>
                <a:lnTo>
                  <a:pt x="603160" y="300119"/>
                </a:lnTo>
                <a:lnTo>
                  <a:pt x="587110" y="316693"/>
                </a:lnTo>
                <a:lnTo>
                  <a:pt x="569857" y="332733"/>
                </a:lnTo>
                <a:lnTo>
                  <a:pt x="551439" y="348218"/>
                </a:lnTo>
                <a:lnTo>
                  <a:pt x="531896" y="363127"/>
                </a:lnTo>
                <a:lnTo>
                  <a:pt x="511266" y="377438"/>
                </a:lnTo>
                <a:lnTo>
                  <a:pt x="489588" y="391130"/>
                </a:lnTo>
                <a:lnTo>
                  <a:pt x="466901" y="404181"/>
                </a:lnTo>
                <a:lnTo>
                  <a:pt x="443245" y="416571"/>
                </a:lnTo>
                <a:lnTo>
                  <a:pt x="418657" y="428277"/>
                </a:lnTo>
                <a:lnTo>
                  <a:pt x="393178" y="439278"/>
                </a:lnTo>
                <a:lnTo>
                  <a:pt x="366845" y="449553"/>
                </a:lnTo>
                <a:lnTo>
                  <a:pt x="339698" y="459081"/>
                </a:lnTo>
                <a:lnTo>
                  <a:pt x="311775" y="467840"/>
                </a:lnTo>
                <a:lnTo>
                  <a:pt x="283116" y="475809"/>
                </a:lnTo>
                <a:lnTo>
                  <a:pt x="253760" y="482966"/>
                </a:lnTo>
                <a:lnTo>
                  <a:pt x="223745" y="489290"/>
                </a:lnTo>
                <a:lnTo>
                  <a:pt x="193110" y="494760"/>
                </a:lnTo>
                <a:lnTo>
                  <a:pt x="0" y="494760"/>
                </a:lnTo>
                <a:lnTo>
                  <a:pt x="17038" y="471064"/>
                </a:lnTo>
                <a:lnTo>
                  <a:pt x="32283" y="447039"/>
                </a:lnTo>
                <a:lnTo>
                  <a:pt x="45735" y="422721"/>
                </a:lnTo>
                <a:lnTo>
                  <a:pt x="57393" y="398148"/>
                </a:lnTo>
                <a:lnTo>
                  <a:pt x="67257" y="373355"/>
                </a:lnTo>
                <a:lnTo>
                  <a:pt x="75328" y="348379"/>
                </a:lnTo>
                <a:lnTo>
                  <a:pt x="81606" y="323257"/>
                </a:lnTo>
                <a:lnTo>
                  <a:pt x="86090" y="298026"/>
                </a:lnTo>
                <a:lnTo>
                  <a:pt x="88780" y="272721"/>
                </a:lnTo>
                <a:lnTo>
                  <a:pt x="89677" y="247380"/>
                </a:lnTo>
                <a:lnTo>
                  <a:pt x="88780" y="222038"/>
                </a:lnTo>
                <a:lnTo>
                  <a:pt x="86090" y="196734"/>
                </a:lnTo>
                <a:lnTo>
                  <a:pt x="81606" y="171502"/>
                </a:lnTo>
                <a:lnTo>
                  <a:pt x="75328" y="146380"/>
                </a:lnTo>
                <a:lnTo>
                  <a:pt x="67257" y="121404"/>
                </a:lnTo>
                <a:lnTo>
                  <a:pt x="57393" y="96611"/>
                </a:lnTo>
                <a:lnTo>
                  <a:pt x="45735" y="72038"/>
                </a:lnTo>
                <a:lnTo>
                  <a:pt x="32283" y="47720"/>
                </a:lnTo>
                <a:lnTo>
                  <a:pt x="17038" y="23695"/>
                </a:lnTo>
                <a:lnTo>
                  <a:pt x="0" y="0"/>
                </a:lnTo>
                <a:lnTo>
                  <a:pt x="193110" y="0"/>
                </a:lnTo>
                <a:lnTo>
                  <a:pt x="223852" y="5355"/>
                </a:lnTo>
                <a:lnTo>
                  <a:pt x="253971" y="11581"/>
                </a:lnTo>
                <a:lnTo>
                  <a:pt x="283427" y="18656"/>
                </a:lnTo>
                <a:lnTo>
                  <a:pt x="312178" y="26557"/>
                </a:lnTo>
                <a:lnTo>
                  <a:pt x="340185" y="35262"/>
                </a:lnTo>
                <a:lnTo>
                  <a:pt x="367408" y="44749"/>
                </a:lnTo>
                <a:lnTo>
                  <a:pt x="393807" y="54997"/>
                </a:lnTo>
                <a:lnTo>
                  <a:pt x="419341" y="65984"/>
                </a:lnTo>
                <a:lnTo>
                  <a:pt x="443970" y="77686"/>
                </a:lnTo>
                <a:lnTo>
                  <a:pt x="467655" y="90084"/>
                </a:lnTo>
                <a:lnTo>
                  <a:pt x="490354" y="103153"/>
                </a:lnTo>
                <a:lnTo>
                  <a:pt x="512029" y="116873"/>
                </a:lnTo>
                <a:lnTo>
                  <a:pt x="532638" y="131221"/>
                </a:lnTo>
                <a:lnTo>
                  <a:pt x="552142" y="146176"/>
                </a:lnTo>
                <a:lnTo>
                  <a:pt x="570500" y="161716"/>
                </a:lnTo>
                <a:lnTo>
                  <a:pt x="587672" y="177817"/>
                </a:lnTo>
                <a:lnTo>
                  <a:pt x="603619" y="194459"/>
                </a:lnTo>
                <a:lnTo>
                  <a:pt x="618299" y="211620"/>
                </a:lnTo>
                <a:lnTo>
                  <a:pt x="631673" y="229277"/>
                </a:lnTo>
                <a:lnTo>
                  <a:pt x="643701" y="247409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31">
            <a:extLst>
              <a:ext uri="{FF2B5EF4-FFF2-40B4-BE49-F238E27FC236}">
                <a16:creationId xmlns:a16="http://schemas.microsoft.com/office/drawing/2014/main" id="{6706D154-2736-48DA-A12A-BC58400027B4}"/>
              </a:ext>
            </a:extLst>
          </p:cNvPr>
          <p:cNvSpPr/>
          <p:nvPr/>
        </p:nvSpPr>
        <p:spPr>
          <a:xfrm>
            <a:off x="3483449" y="5408057"/>
            <a:ext cx="74123" cy="74091"/>
          </a:xfrm>
          <a:custGeom>
            <a:avLst/>
            <a:gdLst/>
            <a:ahLst/>
            <a:cxnLst/>
            <a:rect l="l" t="t" r="r" b="b"/>
            <a:pathLst>
              <a:path w="74123" h="74091">
                <a:moveTo>
                  <a:pt x="74123" y="37060"/>
                </a:moveTo>
                <a:lnTo>
                  <a:pt x="71381" y="23040"/>
                </a:lnTo>
                <a:lnTo>
                  <a:pt x="63879" y="11476"/>
                </a:lnTo>
                <a:lnTo>
                  <a:pt x="52703" y="3451"/>
                </a:lnTo>
                <a:lnTo>
                  <a:pt x="38938" y="46"/>
                </a:lnTo>
                <a:lnTo>
                  <a:pt x="37061" y="0"/>
                </a:lnTo>
                <a:lnTo>
                  <a:pt x="23046" y="2740"/>
                </a:lnTo>
                <a:lnTo>
                  <a:pt x="11481" y="10239"/>
                </a:lnTo>
                <a:lnTo>
                  <a:pt x="3453" y="21413"/>
                </a:lnTo>
                <a:lnTo>
                  <a:pt x="46" y="35182"/>
                </a:lnTo>
                <a:lnTo>
                  <a:pt x="0" y="37060"/>
                </a:lnTo>
                <a:lnTo>
                  <a:pt x="2744" y="51069"/>
                </a:lnTo>
                <a:lnTo>
                  <a:pt x="10251" y="62627"/>
                </a:lnTo>
                <a:lnTo>
                  <a:pt x="21435" y="70648"/>
                </a:lnTo>
                <a:lnTo>
                  <a:pt x="35207" y="74046"/>
                </a:lnTo>
                <a:lnTo>
                  <a:pt x="37061" y="74091"/>
                </a:lnTo>
                <a:lnTo>
                  <a:pt x="51081" y="71349"/>
                </a:lnTo>
                <a:lnTo>
                  <a:pt x="62649" y="63848"/>
                </a:lnTo>
                <a:lnTo>
                  <a:pt x="70676" y="52674"/>
                </a:lnTo>
                <a:lnTo>
                  <a:pt x="74077" y="38913"/>
                </a:lnTo>
                <a:lnTo>
                  <a:pt x="74123" y="37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132">
            <a:extLst>
              <a:ext uri="{FF2B5EF4-FFF2-40B4-BE49-F238E27FC236}">
                <a16:creationId xmlns:a16="http://schemas.microsoft.com/office/drawing/2014/main" id="{3DABBC61-FB3A-41B8-9987-7BEEF7AACE47}"/>
              </a:ext>
            </a:extLst>
          </p:cNvPr>
          <p:cNvSpPr/>
          <p:nvPr/>
        </p:nvSpPr>
        <p:spPr>
          <a:xfrm>
            <a:off x="3483449" y="5408057"/>
            <a:ext cx="74123" cy="74091"/>
          </a:xfrm>
          <a:custGeom>
            <a:avLst/>
            <a:gdLst/>
            <a:ahLst/>
            <a:cxnLst/>
            <a:rect l="l" t="t" r="r" b="b"/>
            <a:pathLst>
              <a:path w="74123" h="74091">
                <a:moveTo>
                  <a:pt x="74123" y="37060"/>
                </a:moveTo>
                <a:lnTo>
                  <a:pt x="71381" y="23040"/>
                </a:lnTo>
                <a:lnTo>
                  <a:pt x="63879" y="11476"/>
                </a:lnTo>
                <a:lnTo>
                  <a:pt x="52703" y="3451"/>
                </a:lnTo>
                <a:lnTo>
                  <a:pt x="38938" y="46"/>
                </a:lnTo>
                <a:lnTo>
                  <a:pt x="37061" y="0"/>
                </a:lnTo>
                <a:lnTo>
                  <a:pt x="23046" y="2740"/>
                </a:lnTo>
                <a:lnTo>
                  <a:pt x="11481" y="10239"/>
                </a:lnTo>
                <a:lnTo>
                  <a:pt x="3453" y="21413"/>
                </a:lnTo>
                <a:lnTo>
                  <a:pt x="46" y="35182"/>
                </a:lnTo>
                <a:lnTo>
                  <a:pt x="0" y="37060"/>
                </a:lnTo>
                <a:lnTo>
                  <a:pt x="2744" y="51069"/>
                </a:lnTo>
                <a:lnTo>
                  <a:pt x="10251" y="62627"/>
                </a:lnTo>
                <a:lnTo>
                  <a:pt x="21435" y="70648"/>
                </a:lnTo>
                <a:lnTo>
                  <a:pt x="35207" y="74046"/>
                </a:lnTo>
                <a:lnTo>
                  <a:pt x="37061" y="74091"/>
                </a:lnTo>
                <a:lnTo>
                  <a:pt x="51081" y="71349"/>
                </a:lnTo>
                <a:lnTo>
                  <a:pt x="62649" y="63848"/>
                </a:lnTo>
                <a:lnTo>
                  <a:pt x="70676" y="52674"/>
                </a:lnTo>
                <a:lnTo>
                  <a:pt x="74077" y="38913"/>
                </a:lnTo>
                <a:lnTo>
                  <a:pt x="74123" y="37060"/>
                </a:lnTo>
                <a:close/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133">
            <a:extLst>
              <a:ext uri="{FF2B5EF4-FFF2-40B4-BE49-F238E27FC236}">
                <a16:creationId xmlns:a16="http://schemas.microsoft.com/office/drawing/2014/main" id="{3B6C11EE-FC18-4EF2-9634-5874811852B5}"/>
              </a:ext>
            </a:extLst>
          </p:cNvPr>
          <p:cNvSpPr/>
          <p:nvPr/>
        </p:nvSpPr>
        <p:spPr>
          <a:xfrm>
            <a:off x="2841640" y="5197737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396119" y="494760"/>
                </a:moveTo>
                <a:lnTo>
                  <a:pt x="416426" y="493940"/>
                </a:lnTo>
                <a:lnTo>
                  <a:pt x="436281" y="491522"/>
                </a:lnTo>
                <a:lnTo>
                  <a:pt x="474378" y="482146"/>
                </a:lnTo>
                <a:lnTo>
                  <a:pt x="509902" y="467144"/>
                </a:lnTo>
                <a:lnTo>
                  <a:pt x="542342" y="447025"/>
                </a:lnTo>
                <a:lnTo>
                  <a:pt x="571190" y="422297"/>
                </a:lnTo>
                <a:lnTo>
                  <a:pt x="595935" y="393471"/>
                </a:lnTo>
                <a:lnTo>
                  <a:pt x="616068" y="361057"/>
                </a:lnTo>
                <a:lnTo>
                  <a:pt x="631080" y="325564"/>
                </a:lnTo>
                <a:lnTo>
                  <a:pt x="640461" y="287502"/>
                </a:lnTo>
                <a:lnTo>
                  <a:pt x="643701" y="247380"/>
                </a:lnTo>
                <a:lnTo>
                  <a:pt x="642880" y="227089"/>
                </a:lnTo>
                <a:lnTo>
                  <a:pt x="636506" y="187928"/>
                </a:lnTo>
                <a:lnTo>
                  <a:pt x="624246" y="151084"/>
                </a:lnTo>
                <a:lnTo>
                  <a:pt x="606610" y="117066"/>
                </a:lnTo>
                <a:lnTo>
                  <a:pt x="584107" y="86383"/>
                </a:lnTo>
                <a:lnTo>
                  <a:pt x="557247" y="59545"/>
                </a:lnTo>
                <a:lnTo>
                  <a:pt x="526539" y="37060"/>
                </a:lnTo>
                <a:lnTo>
                  <a:pt x="492494" y="19438"/>
                </a:lnTo>
                <a:lnTo>
                  <a:pt x="455619" y="7188"/>
                </a:lnTo>
                <a:lnTo>
                  <a:pt x="416426" y="820"/>
                </a:lnTo>
                <a:lnTo>
                  <a:pt x="0" y="0"/>
                </a:lnTo>
                <a:lnTo>
                  <a:pt x="0" y="494760"/>
                </a:lnTo>
                <a:lnTo>
                  <a:pt x="396119" y="494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134">
            <a:extLst>
              <a:ext uri="{FF2B5EF4-FFF2-40B4-BE49-F238E27FC236}">
                <a16:creationId xmlns:a16="http://schemas.microsoft.com/office/drawing/2014/main" id="{B623A548-1FF4-4B72-BFE9-EA4E6A3B3E90}"/>
              </a:ext>
            </a:extLst>
          </p:cNvPr>
          <p:cNvSpPr/>
          <p:nvPr/>
        </p:nvSpPr>
        <p:spPr>
          <a:xfrm>
            <a:off x="2841640" y="5197737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396119" y="494760"/>
                </a:moveTo>
                <a:lnTo>
                  <a:pt x="0" y="494760"/>
                </a:lnTo>
                <a:lnTo>
                  <a:pt x="0" y="0"/>
                </a:lnTo>
                <a:lnTo>
                  <a:pt x="396119" y="0"/>
                </a:lnTo>
                <a:lnTo>
                  <a:pt x="436281" y="3237"/>
                </a:lnTo>
                <a:lnTo>
                  <a:pt x="474378" y="12610"/>
                </a:lnTo>
                <a:lnTo>
                  <a:pt x="509902" y="27610"/>
                </a:lnTo>
                <a:lnTo>
                  <a:pt x="542342" y="47726"/>
                </a:lnTo>
                <a:lnTo>
                  <a:pt x="571190" y="72451"/>
                </a:lnTo>
                <a:lnTo>
                  <a:pt x="595935" y="101276"/>
                </a:lnTo>
                <a:lnTo>
                  <a:pt x="616068" y="133690"/>
                </a:lnTo>
                <a:lnTo>
                  <a:pt x="631080" y="169184"/>
                </a:lnTo>
                <a:lnTo>
                  <a:pt x="640461" y="207251"/>
                </a:lnTo>
                <a:lnTo>
                  <a:pt x="643701" y="247380"/>
                </a:lnTo>
                <a:lnTo>
                  <a:pt x="642880" y="267666"/>
                </a:lnTo>
                <a:lnTo>
                  <a:pt x="636506" y="306822"/>
                </a:lnTo>
                <a:lnTo>
                  <a:pt x="624246" y="343663"/>
                </a:lnTo>
                <a:lnTo>
                  <a:pt x="606610" y="377681"/>
                </a:lnTo>
                <a:lnTo>
                  <a:pt x="584107" y="408365"/>
                </a:lnTo>
                <a:lnTo>
                  <a:pt x="557247" y="435205"/>
                </a:lnTo>
                <a:lnTo>
                  <a:pt x="526539" y="457692"/>
                </a:lnTo>
                <a:lnTo>
                  <a:pt x="492494" y="475317"/>
                </a:lnTo>
                <a:lnTo>
                  <a:pt x="455619" y="487569"/>
                </a:lnTo>
                <a:lnTo>
                  <a:pt x="416426" y="493940"/>
                </a:lnTo>
                <a:lnTo>
                  <a:pt x="396119" y="494760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135">
            <a:extLst>
              <a:ext uri="{FF2B5EF4-FFF2-40B4-BE49-F238E27FC236}">
                <a16:creationId xmlns:a16="http://schemas.microsoft.com/office/drawing/2014/main" id="{4C00105F-713A-4A4B-BF28-89A46583ECC3}"/>
              </a:ext>
            </a:extLst>
          </p:cNvPr>
          <p:cNvSpPr/>
          <p:nvPr/>
        </p:nvSpPr>
        <p:spPr>
          <a:xfrm>
            <a:off x="2443919" y="4833270"/>
            <a:ext cx="1411601" cy="402952"/>
          </a:xfrm>
          <a:custGeom>
            <a:avLst/>
            <a:gdLst/>
            <a:ahLst/>
            <a:cxnLst/>
            <a:rect l="l" t="t" r="r" b="b"/>
            <a:pathLst>
              <a:path w="1411601" h="402952">
                <a:moveTo>
                  <a:pt x="0" y="0"/>
                </a:moveTo>
                <a:lnTo>
                  <a:pt x="1411601" y="402952"/>
                </a:lnTo>
              </a:path>
            </a:pathLst>
          </a:custGeom>
          <a:ln w="349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136">
            <a:extLst>
              <a:ext uri="{FF2B5EF4-FFF2-40B4-BE49-F238E27FC236}">
                <a16:creationId xmlns:a16="http://schemas.microsoft.com/office/drawing/2014/main" id="{3FCF8E96-E51A-46CE-8D16-3E2B486F4BA0}"/>
              </a:ext>
            </a:extLst>
          </p:cNvPr>
          <p:cNvSpPr/>
          <p:nvPr/>
        </p:nvSpPr>
        <p:spPr>
          <a:xfrm>
            <a:off x="3658654" y="5236223"/>
            <a:ext cx="196866" cy="208894"/>
          </a:xfrm>
          <a:custGeom>
            <a:avLst/>
            <a:gdLst/>
            <a:ahLst/>
            <a:cxnLst/>
            <a:rect l="l" t="t" r="r" b="b"/>
            <a:pathLst>
              <a:path w="196866" h="208894">
                <a:moveTo>
                  <a:pt x="196866" y="0"/>
                </a:moveTo>
                <a:lnTo>
                  <a:pt x="196866" y="208894"/>
                </a:lnTo>
                <a:lnTo>
                  <a:pt x="0" y="208894"/>
                </a:lnTo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137">
            <a:extLst>
              <a:ext uri="{FF2B5EF4-FFF2-40B4-BE49-F238E27FC236}">
                <a16:creationId xmlns:a16="http://schemas.microsoft.com/office/drawing/2014/main" id="{FADE2315-8257-4A21-91E7-8C7BC7FE25D2}"/>
              </a:ext>
            </a:extLst>
          </p:cNvPr>
          <p:cNvSpPr/>
          <p:nvPr/>
        </p:nvSpPr>
        <p:spPr>
          <a:xfrm>
            <a:off x="2420744" y="4627139"/>
            <a:ext cx="1421092" cy="405657"/>
          </a:xfrm>
          <a:custGeom>
            <a:avLst/>
            <a:gdLst/>
            <a:ahLst/>
            <a:cxnLst/>
            <a:rect l="l" t="t" r="r" b="b"/>
            <a:pathLst>
              <a:path w="1421092" h="405657">
                <a:moveTo>
                  <a:pt x="0" y="405657"/>
                </a:moveTo>
                <a:lnTo>
                  <a:pt x="1421092" y="0"/>
                </a:lnTo>
              </a:path>
            </a:pathLst>
          </a:custGeom>
          <a:ln w="349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138">
            <a:extLst>
              <a:ext uri="{FF2B5EF4-FFF2-40B4-BE49-F238E27FC236}">
                <a16:creationId xmlns:a16="http://schemas.microsoft.com/office/drawing/2014/main" id="{672C45E1-CA22-4AAC-8FB7-751A96654C60}"/>
              </a:ext>
            </a:extLst>
          </p:cNvPr>
          <p:cNvSpPr/>
          <p:nvPr/>
        </p:nvSpPr>
        <p:spPr>
          <a:xfrm>
            <a:off x="3658654" y="4414376"/>
            <a:ext cx="196866" cy="208865"/>
          </a:xfrm>
          <a:custGeom>
            <a:avLst/>
            <a:gdLst/>
            <a:ahLst/>
            <a:cxnLst/>
            <a:rect l="l" t="t" r="r" b="b"/>
            <a:pathLst>
              <a:path w="196866" h="208865">
                <a:moveTo>
                  <a:pt x="196866" y="208865"/>
                </a:moveTo>
                <a:lnTo>
                  <a:pt x="196866" y="0"/>
                </a:lnTo>
                <a:lnTo>
                  <a:pt x="0" y="0"/>
                </a:lnTo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139">
            <a:extLst>
              <a:ext uri="{FF2B5EF4-FFF2-40B4-BE49-F238E27FC236}">
                <a16:creationId xmlns:a16="http://schemas.microsoft.com/office/drawing/2014/main" id="{B46FE81B-4F70-4781-A430-3BBD593B9310}"/>
              </a:ext>
            </a:extLst>
          </p:cNvPr>
          <p:cNvSpPr/>
          <p:nvPr/>
        </p:nvSpPr>
        <p:spPr>
          <a:xfrm>
            <a:off x="3658654" y="4414376"/>
            <a:ext cx="907819" cy="0"/>
          </a:xfrm>
          <a:custGeom>
            <a:avLst/>
            <a:gdLst/>
            <a:ahLst/>
            <a:cxnLst/>
            <a:rect l="l" t="t" r="r" b="b"/>
            <a:pathLst>
              <a:path w="907819">
                <a:moveTo>
                  <a:pt x="0" y="0"/>
                </a:moveTo>
                <a:lnTo>
                  <a:pt x="907819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140">
            <a:extLst>
              <a:ext uri="{FF2B5EF4-FFF2-40B4-BE49-F238E27FC236}">
                <a16:creationId xmlns:a16="http://schemas.microsoft.com/office/drawing/2014/main" id="{913F092A-524D-430E-8A84-DE6BC9C608E9}"/>
              </a:ext>
            </a:extLst>
          </p:cNvPr>
          <p:cNvSpPr/>
          <p:nvPr/>
        </p:nvSpPr>
        <p:spPr>
          <a:xfrm>
            <a:off x="1512954" y="5568807"/>
            <a:ext cx="1155372" cy="0"/>
          </a:xfrm>
          <a:custGeom>
            <a:avLst/>
            <a:gdLst/>
            <a:ahLst/>
            <a:cxnLst/>
            <a:rect l="l" t="t" r="r" b="b"/>
            <a:pathLst>
              <a:path w="1155372">
                <a:moveTo>
                  <a:pt x="0" y="0"/>
                </a:moveTo>
                <a:lnTo>
                  <a:pt x="1155372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141">
            <a:extLst>
              <a:ext uri="{FF2B5EF4-FFF2-40B4-BE49-F238E27FC236}">
                <a16:creationId xmlns:a16="http://schemas.microsoft.com/office/drawing/2014/main" id="{B8335A85-F91B-4D14-8377-B8AB28FDDE4F}"/>
              </a:ext>
            </a:extLst>
          </p:cNvPr>
          <p:cNvSpPr/>
          <p:nvPr/>
        </p:nvSpPr>
        <p:spPr>
          <a:xfrm>
            <a:off x="2420744" y="3969098"/>
            <a:ext cx="247581" cy="321588"/>
          </a:xfrm>
          <a:custGeom>
            <a:avLst/>
            <a:gdLst/>
            <a:ahLst/>
            <a:cxnLst/>
            <a:rect l="l" t="t" r="r" b="b"/>
            <a:pathLst>
              <a:path w="247581" h="321588">
                <a:moveTo>
                  <a:pt x="0" y="0"/>
                </a:moveTo>
                <a:lnTo>
                  <a:pt x="0" y="321588"/>
                </a:lnTo>
                <a:lnTo>
                  <a:pt x="247581" y="321588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142">
            <a:extLst>
              <a:ext uri="{FF2B5EF4-FFF2-40B4-BE49-F238E27FC236}">
                <a16:creationId xmlns:a16="http://schemas.microsoft.com/office/drawing/2014/main" id="{2804419E-39DC-4727-89AD-84576A588117}"/>
              </a:ext>
            </a:extLst>
          </p:cNvPr>
          <p:cNvSpPr/>
          <p:nvPr/>
        </p:nvSpPr>
        <p:spPr>
          <a:xfrm>
            <a:off x="2420744" y="3556778"/>
            <a:ext cx="1403042" cy="412319"/>
          </a:xfrm>
          <a:custGeom>
            <a:avLst/>
            <a:gdLst/>
            <a:ahLst/>
            <a:cxnLst/>
            <a:rect l="l" t="t" r="r" b="b"/>
            <a:pathLst>
              <a:path w="1403042" h="412319">
                <a:moveTo>
                  <a:pt x="0" y="412319"/>
                </a:moveTo>
                <a:lnTo>
                  <a:pt x="1403042" y="0"/>
                </a:lnTo>
              </a:path>
            </a:pathLst>
          </a:custGeom>
          <a:ln w="349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143">
            <a:extLst>
              <a:ext uri="{FF2B5EF4-FFF2-40B4-BE49-F238E27FC236}">
                <a16:creationId xmlns:a16="http://schemas.microsoft.com/office/drawing/2014/main" id="{797027C3-3C9F-4DB4-9C7D-5F050387D2AC}"/>
              </a:ext>
            </a:extLst>
          </p:cNvPr>
          <p:cNvSpPr/>
          <p:nvPr/>
        </p:nvSpPr>
        <p:spPr>
          <a:xfrm>
            <a:off x="3634548" y="3136197"/>
            <a:ext cx="193314" cy="421628"/>
          </a:xfrm>
          <a:custGeom>
            <a:avLst/>
            <a:gdLst/>
            <a:ahLst/>
            <a:cxnLst/>
            <a:rect l="l" t="t" r="r" b="b"/>
            <a:pathLst>
              <a:path w="193314" h="421628">
                <a:moveTo>
                  <a:pt x="193314" y="421628"/>
                </a:moveTo>
                <a:lnTo>
                  <a:pt x="193314" y="0"/>
                </a:lnTo>
                <a:lnTo>
                  <a:pt x="0" y="0"/>
                </a:lnTo>
              </a:path>
            </a:pathLst>
          </a:custGeom>
          <a:ln w="349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144">
            <a:extLst>
              <a:ext uri="{FF2B5EF4-FFF2-40B4-BE49-F238E27FC236}">
                <a16:creationId xmlns:a16="http://schemas.microsoft.com/office/drawing/2014/main" id="{2B38E47F-36C1-49EF-8412-17249A83F90B}"/>
              </a:ext>
            </a:extLst>
          </p:cNvPr>
          <p:cNvSpPr/>
          <p:nvPr/>
        </p:nvSpPr>
        <p:spPr>
          <a:xfrm>
            <a:off x="2083784" y="1981911"/>
            <a:ext cx="1772901" cy="3999183"/>
          </a:xfrm>
          <a:custGeom>
            <a:avLst/>
            <a:gdLst/>
            <a:ahLst/>
            <a:cxnLst/>
            <a:rect l="l" t="t" r="r" b="b"/>
            <a:pathLst>
              <a:path w="1772901" h="3999183">
                <a:moveTo>
                  <a:pt x="1574870" y="3463205"/>
                </a:moveTo>
                <a:lnTo>
                  <a:pt x="1772901" y="3463205"/>
                </a:lnTo>
                <a:lnTo>
                  <a:pt x="1772901" y="3999183"/>
                </a:lnTo>
                <a:lnTo>
                  <a:pt x="68766" y="3999183"/>
                </a:lnTo>
                <a:lnTo>
                  <a:pt x="68766" y="3655605"/>
                </a:lnTo>
                <a:lnTo>
                  <a:pt x="54297" y="3654082"/>
                </a:lnTo>
                <a:lnTo>
                  <a:pt x="40883" y="3649723"/>
                </a:lnTo>
                <a:lnTo>
                  <a:pt x="28839" y="3642844"/>
                </a:lnTo>
                <a:lnTo>
                  <a:pt x="18479" y="3633762"/>
                </a:lnTo>
                <a:lnTo>
                  <a:pt x="10119" y="3622792"/>
                </a:lnTo>
                <a:lnTo>
                  <a:pt x="4074" y="3610250"/>
                </a:lnTo>
                <a:lnTo>
                  <a:pt x="660" y="3596452"/>
                </a:lnTo>
                <a:lnTo>
                  <a:pt x="0" y="3586895"/>
                </a:lnTo>
                <a:lnTo>
                  <a:pt x="1522" y="3572440"/>
                </a:lnTo>
                <a:lnTo>
                  <a:pt x="5880" y="3559036"/>
                </a:lnTo>
                <a:lnTo>
                  <a:pt x="12758" y="3546998"/>
                </a:lnTo>
                <a:lnTo>
                  <a:pt x="21841" y="3536642"/>
                </a:lnTo>
                <a:lnTo>
                  <a:pt x="32815" y="3528283"/>
                </a:lnTo>
                <a:lnTo>
                  <a:pt x="45364" y="3522237"/>
                </a:lnTo>
                <a:lnTo>
                  <a:pt x="59173" y="3518819"/>
                </a:lnTo>
                <a:lnTo>
                  <a:pt x="68766" y="3518156"/>
                </a:lnTo>
                <a:lnTo>
                  <a:pt x="68766" y="2501174"/>
                </a:lnTo>
                <a:lnTo>
                  <a:pt x="54297" y="2499651"/>
                </a:lnTo>
                <a:lnTo>
                  <a:pt x="40883" y="2495292"/>
                </a:lnTo>
                <a:lnTo>
                  <a:pt x="28839" y="2488413"/>
                </a:lnTo>
                <a:lnTo>
                  <a:pt x="18479" y="2479331"/>
                </a:lnTo>
                <a:lnTo>
                  <a:pt x="10119" y="2468361"/>
                </a:lnTo>
                <a:lnTo>
                  <a:pt x="4074" y="2455819"/>
                </a:lnTo>
                <a:lnTo>
                  <a:pt x="660" y="2442021"/>
                </a:lnTo>
                <a:lnTo>
                  <a:pt x="0" y="2432464"/>
                </a:lnTo>
                <a:lnTo>
                  <a:pt x="1522" y="2418009"/>
                </a:lnTo>
                <a:lnTo>
                  <a:pt x="5880" y="2404605"/>
                </a:lnTo>
                <a:lnTo>
                  <a:pt x="12758" y="2392567"/>
                </a:lnTo>
                <a:lnTo>
                  <a:pt x="21841" y="2382211"/>
                </a:lnTo>
                <a:lnTo>
                  <a:pt x="32815" y="2373852"/>
                </a:lnTo>
                <a:lnTo>
                  <a:pt x="45364" y="2367806"/>
                </a:lnTo>
                <a:lnTo>
                  <a:pt x="59173" y="2364388"/>
                </a:lnTo>
                <a:lnTo>
                  <a:pt x="68766" y="2363725"/>
                </a:lnTo>
                <a:lnTo>
                  <a:pt x="68766" y="1346744"/>
                </a:lnTo>
                <a:lnTo>
                  <a:pt x="54297" y="1345220"/>
                </a:lnTo>
                <a:lnTo>
                  <a:pt x="40883" y="1340861"/>
                </a:lnTo>
                <a:lnTo>
                  <a:pt x="28839" y="1333983"/>
                </a:lnTo>
                <a:lnTo>
                  <a:pt x="18479" y="1324900"/>
                </a:lnTo>
                <a:lnTo>
                  <a:pt x="10119" y="1313930"/>
                </a:lnTo>
                <a:lnTo>
                  <a:pt x="4074" y="1301388"/>
                </a:lnTo>
                <a:lnTo>
                  <a:pt x="660" y="1287590"/>
                </a:lnTo>
                <a:lnTo>
                  <a:pt x="0" y="1278033"/>
                </a:lnTo>
                <a:lnTo>
                  <a:pt x="1522" y="1263578"/>
                </a:lnTo>
                <a:lnTo>
                  <a:pt x="5880" y="1250174"/>
                </a:lnTo>
                <a:lnTo>
                  <a:pt x="12758" y="1238136"/>
                </a:lnTo>
                <a:lnTo>
                  <a:pt x="21841" y="1227780"/>
                </a:lnTo>
                <a:lnTo>
                  <a:pt x="32815" y="1219421"/>
                </a:lnTo>
                <a:lnTo>
                  <a:pt x="45364" y="1213375"/>
                </a:lnTo>
                <a:lnTo>
                  <a:pt x="59173" y="1209957"/>
                </a:lnTo>
                <a:lnTo>
                  <a:pt x="68766" y="1209294"/>
                </a:lnTo>
                <a:lnTo>
                  <a:pt x="68766" y="0"/>
                </a:lnTo>
                <a:lnTo>
                  <a:pt x="560436" y="0"/>
                </a:lnTo>
              </a:path>
            </a:pathLst>
          </a:custGeom>
          <a:ln w="349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145">
            <a:extLst>
              <a:ext uri="{FF2B5EF4-FFF2-40B4-BE49-F238E27FC236}">
                <a16:creationId xmlns:a16="http://schemas.microsoft.com/office/drawing/2014/main" id="{9E99306F-EDF4-491A-ABE3-F3427BD343D8}"/>
              </a:ext>
            </a:extLst>
          </p:cNvPr>
          <p:cNvSpPr/>
          <p:nvPr/>
        </p:nvSpPr>
        <p:spPr>
          <a:xfrm>
            <a:off x="1430446" y="3721717"/>
            <a:ext cx="412626" cy="0"/>
          </a:xfrm>
          <a:custGeom>
            <a:avLst/>
            <a:gdLst/>
            <a:ahLst/>
            <a:cxnLst/>
            <a:rect l="l" t="t" r="r" b="b"/>
            <a:pathLst>
              <a:path w="412626">
                <a:moveTo>
                  <a:pt x="0" y="0"/>
                </a:moveTo>
                <a:lnTo>
                  <a:pt x="412626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146">
            <a:extLst>
              <a:ext uri="{FF2B5EF4-FFF2-40B4-BE49-F238E27FC236}">
                <a16:creationId xmlns:a16="http://schemas.microsoft.com/office/drawing/2014/main" id="{44E7D1D8-35DF-4D1F-89A4-1C686FF6DAE0}"/>
              </a:ext>
            </a:extLst>
          </p:cNvPr>
          <p:cNvSpPr/>
          <p:nvPr/>
        </p:nvSpPr>
        <p:spPr>
          <a:xfrm>
            <a:off x="1843072" y="3259945"/>
            <a:ext cx="825253" cy="1154431"/>
          </a:xfrm>
          <a:custGeom>
            <a:avLst/>
            <a:gdLst/>
            <a:ahLst/>
            <a:cxnLst/>
            <a:rect l="l" t="t" r="r" b="b"/>
            <a:pathLst>
              <a:path w="825253" h="1154431">
                <a:moveTo>
                  <a:pt x="825253" y="1154431"/>
                </a:moveTo>
                <a:lnTo>
                  <a:pt x="0" y="1154430"/>
                </a:lnTo>
                <a:lnTo>
                  <a:pt x="0" y="0"/>
                </a:lnTo>
                <a:lnTo>
                  <a:pt x="801147" y="0"/>
                </a:lnTo>
              </a:path>
            </a:pathLst>
          </a:custGeom>
          <a:ln w="349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147">
            <a:extLst>
              <a:ext uri="{FF2B5EF4-FFF2-40B4-BE49-F238E27FC236}">
                <a16:creationId xmlns:a16="http://schemas.microsoft.com/office/drawing/2014/main" id="{E6F3D64E-4415-4CEC-80A2-C61E545FA368}"/>
              </a:ext>
            </a:extLst>
          </p:cNvPr>
          <p:cNvSpPr/>
          <p:nvPr/>
        </p:nvSpPr>
        <p:spPr>
          <a:xfrm>
            <a:off x="4566474" y="3136197"/>
            <a:ext cx="495222" cy="0"/>
          </a:xfrm>
          <a:custGeom>
            <a:avLst/>
            <a:gdLst/>
            <a:ahLst/>
            <a:cxnLst/>
            <a:rect l="l" t="t" r="r" b="b"/>
            <a:pathLst>
              <a:path w="495222">
                <a:moveTo>
                  <a:pt x="0" y="0"/>
                </a:moveTo>
                <a:lnTo>
                  <a:pt x="495222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148">
            <a:extLst>
              <a:ext uri="{FF2B5EF4-FFF2-40B4-BE49-F238E27FC236}">
                <a16:creationId xmlns:a16="http://schemas.microsoft.com/office/drawing/2014/main" id="{7319F4B4-4D4D-4CCE-8176-FB77FCCE8801}"/>
              </a:ext>
            </a:extLst>
          </p:cNvPr>
          <p:cNvSpPr/>
          <p:nvPr/>
        </p:nvSpPr>
        <p:spPr>
          <a:xfrm>
            <a:off x="4566474" y="3383635"/>
            <a:ext cx="495222" cy="0"/>
          </a:xfrm>
          <a:custGeom>
            <a:avLst/>
            <a:gdLst/>
            <a:ahLst/>
            <a:cxnLst/>
            <a:rect l="l" t="t" r="r" b="b"/>
            <a:pathLst>
              <a:path w="495222">
                <a:moveTo>
                  <a:pt x="0" y="0"/>
                </a:moveTo>
                <a:lnTo>
                  <a:pt x="495222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149">
            <a:extLst>
              <a:ext uri="{FF2B5EF4-FFF2-40B4-BE49-F238E27FC236}">
                <a16:creationId xmlns:a16="http://schemas.microsoft.com/office/drawing/2014/main" id="{A017B7DE-D1F3-471F-A6C3-6CD9B83199DA}"/>
              </a:ext>
            </a:extLst>
          </p:cNvPr>
          <p:cNvSpPr/>
          <p:nvPr/>
        </p:nvSpPr>
        <p:spPr>
          <a:xfrm>
            <a:off x="5061696" y="3259945"/>
            <a:ext cx="494931" cy="0"/>
          </a:xfrm>
          <a:custGeom>
            <a:avLst/>
            <a:gdLst/>
            <a:ahLst/>
            <a:cxnLst/>
            <a:rect l="l" t="t" r="r" b="b"/>
            <a:pathLst>
              <a:path w="494931">
                <a:moveTo>
                  <a:pt x="494931" y="0"/>
                </a:moveTo>
                <a:lnTo>
                  <a:pt x="0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150">
            <a:extLst>
              <a:ext uri="{FF2B5EF4-FFF2-40B4-BE49-F238E27FC236}">
                <a16:creationId xmlns:a16="http://schemas.microsoft.com/office/drawing/2014/main" id="{E320AC06-831A-4987-815A-DDD7EE36FDAA}"/>
              </a:ext>
            </a:extLst>
          </p:cNvPr>
          <p:cNvSpPr/>
          <p:nvPr/>
        </p:nvSpPr>
        <p:spPr>
          <a:xfrm>
            <a:off x="4739700" y="3012565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643701" y="247380"/>
                </a:moveTo>
                <a:lnTo>
                  <a:pt x="631661" y="229265"/>
                </a:lnTo>
                <a:lnTo>
                  <a:pt x="618277" y="211623"/>
                </a:lnTo>
                <a:lnTo>
                  <a:pt x="603589" y="194477"/>
                </a:lnTo>
                <a:lnTo>
                  <a:pt x="587638" y="177847"/>
                </a:lnTo>
                <a:lnTo>
                  <a:pt x="570462" y="161756"/>
                </a:lnTo>
                <a:lnTo>
                  <a:pt x="552103" y="146227"/>
                </a:lnTo>
                <a:lnTo>
                  <a:pt x="532601" y="131280"/>
                </a:lnTo>
                <a:lnTo>
                  <a:pt x="511996" y="116938"/>
                </a:lnTo>
                <a:lnTo>
                  <a:pt x="490328" y="103223"/>
                </a:lnTo>
                <a:lnTo>
                  <a:pt x="467637" y="90156"/>
                </a:lnTo>
                <a:lnTo>
                  <a:pt x="443963" y="77760"/>
                </a:lnTo>
                <a:lnTo>
                  <a:pt x="419347" y="66057"/>
                </a:lnTo>
                <a:lnTo>
                  <a:pt x="393829" y="55069"/>
                </a:lnTo>
                <a:lnTo>
                  <a:pt x="367449" y="44816"/>
                </a:lnTo>
                <a:lnTo>
                  <a:pt x="340246" y="35323"/>
                </a:lnTo>
                <a:lnTo>
                  <a:pt x="312263" y="26610"/>
                </a:lnTo>
                <a:lnTo>
                  <a:pt x="283537" y="18699"/>
                </a:lnTo>
                <a:lnTo>
                  <a:pt x="254110" y="11612"/>
                </a:lnTo>
                <a:lnTo>
                  <a:pt x="224023" y="5372"/>
                </a:lnTo>
                <a:lnTo>
                  <a:pt x="193314" y="0"/>
                </a:lnTo>
                <a:lnTo>
                  <a:pt x="0" y="0"/>
                </a:lnTo>
                <a:lnTo>
                  <a:pt x="17051" y="23695"/>
                </a:lnTo>
                <a:lnTo>
                  <a:pt x="32307" y="47720"/>
                </a:lnTo>
                <a:lnTo>
                  <a:pt x="45768" y="72036"/>
                </a:lnTo>
                <a:lnTo>
                  <a:pt x="57435" y="96609"/>
                </a:lnTo>
                <a:lnTo>
                  <a:pt x="67306" y="121400"/>
                </a:lnTo>
                <a:lnTo>
                  <a:pt x="75383" y="146374"/>
                </a:lnTo>
                <a:lnTo>
                  <a:pt x="81665" y="171495"/>
                </a:lnTo>
                <a:lnTo>
                  <a:pt x="86152" y="196725"/>
                </a:lnTo>
                <a:lnTo>
                  <a:pt x="88845" y="222029"/>
                </a:lnTo>
                <a:lnTo>
                  <a:pt x="89742" y="247369"/>
                </a:lnTo>
                <a:lnTo>
                  <a:pt x="88845" y="272709"/>
                </a:lnTo>
                <a:lnTo>
                  <a:pt x="86152" y="298013"/>
                </a:lnTo>
                <a:lnTo>
                  <a:pt x="81665" y="323245"/>
                </a:lnTo>
                <a:lnTo>
                  <a:pt x="75383" y="348367"/>
                </a:lnTo>
                <a:lnTo>
                  <a:pt x="67306" y="373343"/>
                </a:lnTo>
                <a:lnTo>
                  <a:pt x="57435" y="398137"/>
                </a:lnTo>
                <a:lnTo>
                  <a:pt x="45768" y="422712"/>
                </a:lnTo>
                <a:lnTo>
                  <a:pt x="32307" y="447032"/>
                </a:lnTo>
                <a:lnTo>
                  <a:pt x="17051" y="471060"/>
                </a:lnTo>
                <a:lnTo>
                  <a:pt x="0" y="494760"/>
                </a:lnTo>
                <a:lnTo>
                  <a:pt x="193314" y="494760"/>
                </a:lnTo>
                <a:lnTo>
                  <a:pt x="223935" y="489290"/>
                </a:lnTo>
                <a:lnTo>
                  <a:pt x="253938" y="482966"/>
                </a:lnTo>
                <a:lnTo>
                  <a:pt x="283281" y="475809"/>
                </a:lnTo>
                <a:lnTo>
                  <a:pt x="311927" y="467840"/>
                </a:lnTo>
                <a:lnTo>
                  <a:pt x="339837" y="459081"/>
                </a:lnTo>
                <a:lnTo>
                  <a:pt x="366972" y="449553"/>
                </a:lnTo>
                <a:lnTo>
                  <a:pt x="393292" y="439277"/>
                </a:lnTo>
                <a:lnTo>
                  <a:pt x="418760" y="428275"/>
                </a:lnTo>
                <a:lnTo>
                  <a:pt x="443336" y="416568"/>
                </a:lnTo>
                <a:lnTo>
                  <a:pt x="466981" y="404178"/>
                </a:lnTo>
                <a:lnTo>
                  <a:pt x="489657" y="391125"/>
                </a:lnTo>
                <a:lnTo>
                  <a:pt x="511325" y="377432"/>
                </a:lnTo>
                <a:lnTo>
                  <a:pt x="531945" y="363119"/>
                </a:lnTo>
                <a:lnTo>
                  <a:pt x="551480" y="348208"/>
                </a:lnTo>
                <a:lnTo>
                  <a:pt x="569889" y="332721"/>
                </a:lnTo>
                <a:lnTo>
                  <a:pt x="587134" y="316678"/>
                </a:lnTo>
                <a:lnTo>
                  <a:pt x="603177" y="300101"/>
                </a:lnTo>
                <a:lnTo>
                  <a:pt x="617979" y="283011"/>
                </a:lnTo>
                <a:lnTo>
                  <a:pt x="631499" y="265430"/>
                </a:lnTo>
                <a:lnTo>
                  <a:pt x="643701" y="2473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151">
            <a:extLst>
              <a:ext uri="{FF2B5EF4-FFF2-40B4-BE49-F238E27FC236}">
                <a16:creationId xmlns:a16="http://schemas.microsoft.com/office/drawing/2014/main" id="{0D181821-6DC7-4EB3-B212-6B01A61E4060}"/>
              </a:ext>
            </a:extLst>
          </p:cNvPr>
          <p:cNvSpPr/>
          <p:nvPr/>
        </p:nvSpPr>
        <p:spPr>
          <a:xfrm>
            <a:off x="4739700" y="3012565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643701" y="247380"/>
                </a:moveTo>
                <a:lnTo>
                  <a:pt x="631499" y="265430"/>
                </a:lnTo>
                <a:lnTo>
                  <a:pt x="617979" y="283011"/>
                </a:lnTo>
                <a:lnTo>
                  <a:pt x="603177" y="300101"/>
                </a:lnTo>
                <a:lnTo>
                  <a:pt x="587134" y="316678"/>
                </a:lnTo>
                <a:lnTo>
                  <a:pt x="569889" y="332721"/>
                </a:lnTo>
                <a:lnTo>
                  <a:pt x="551480" y="348208"/>
                </a:lnTo>
                <a:lnTo>
                  <a:pt x="531945" y="363119"/>
                </a:lnTo>
                <a:lnTo>
                  <a:pt x="511325" y="377432"/>
                </a:lnTo>
                <a:lnTo>
                  <a:pt x="489657" y="391125"/>
                </a:lnTo>
                <a:lnTo>
                  <a:pt x="466981" y="404178"/>
                </a:lnTo>
                <a:lnTo>
                  <a:pt x="443336" y="416568"/>
                </a:lnTo>
                <a:lnTo>
                  <a:pt x="418760" y="428275"/>
                </a:lnTo>
                <a:lnTo>
                  <a:pt x="393292" y="439277"/>
                </a:lnTo>
                <a:lnTo>
                  <a:pt x="366972" y="449553"/>
                </a:lnTo>
                <a:lnTo>
                  <a:pt x="339837" y="459081"/>
                </a:lnTo>
                <a:lnTo>
                  <a:pt x="311927" y="467840"/>
                </a:lnTo>
                <a:lnTo>
                  <a:pt x="283281" y="475809"/>
                </a:lnTo>
                <a:lnTo>
                  <a:pt x="253938" y="482966"/>
                </a:lnTo>
                <a:lnTo>
                  <a:pt x="223935" y="489290"/>
                </a:lnTo>
                <a:lnTo>
                  <a:pt x="193314" y="494760"/>
                </a:lnTo>
                <a:lnTo>
                  <a:pt x="0" y="494760"/>
                </a:lnTo>
                <a:lnTo>
                  <a:pt x="17051" y="471060"/>
                </a:lnTo>
                <a:lnTo>
                  <a:pt x="32307" y="447032"/>
                </a:lnTo>
                <a:lnTo>
                  <a:pt x="45768" y="422712"/>
                </a:lnTo>
                <a:lnTo>
                  <a:pt x="57435" y="398137"/>
                </a:lnTo>
                <a:lnTo>
                  <a:pt x="67306" y="373343"/>
                </a:lnTo>
                <a:lnTo>
                  <a:pt x="75383" y="348367"/>
                </a:lnTo>
                <a:lnTo>
                  <a:pt x="81665" y="323245"/>
                </a:lnTo>
                <a:lnTo>
                  <a:pt x="86152" y="298013"/>
                </a:lnTo>
                <a:lnTo>
                  <a:pt x="88845" y="272709"/>
                </a:lnTo>
                <a:lnTo>
                  <a:pt x="89742" y="247369"/>
                </a:lnTo>
                <a:lnTo>
                  <a:pt x="88845" y="222029"/>
                </a:lnTo>
                <a:lnTo>
                  <a:pt x="86152" y="196725"/>
                </a:lnTo>
                <a:lnTo>
                  <a:pt x="81665" y="171495"/>
                </a:lnTo>
                <a:lnTo>
                  <a:pt x="75383" y="146374"/>
                </a:lnTo>
                <a:lnTo>
                  <a:pt x="67306" y="121400"/>
                </a:lnTo>
                <a:lnTo>
                  <a:pt x="57435" y="96609"/>
                </a:lnTo>
                <a:lnTo>
                  <a:pt x="45768" y="72036"/>
                </a:lnTo>
                <a:lnTo>
                  <a:pt x="32307" y="47720"/>
                </a:lnTo>
                <a:lnTo>
                  <a:pt x="17051" y="23695"/>
                </a:lnTo>
                <a:lnTo>
                  <a:pt x="0" y="0"/>
                </a:lnTo>
                <a:lnTo>
                  <a:pt x="193314" y="0"/>
                </a:lnTo>
                <a:lnTo>
                  <a:pt x="224023" y="5372"/>
                </a:lnTo>
                <a:lnTo>
                  <a:pt x="254110" y="11612"/>
                </a:lnTo>
                <a:lnTo>
                  <a:pt x="283537" y="18699"/>
                </a:lnTo>
                <a:lnTo>
                  <a:pt x="312263" y="26610"/>
                </a:lnTo>
                <a:lnTo>
                  <a:pt x="340246" y="35323"/>
                </a:lnTo>
                <a:lnTo>
                  <a:pt x="367449" y="44816"/>
                </a:lnTo>
                <a:lnTo>
                  <a:pt x="393829" y="55069"/>
                </a:lnTo>
                <a:lnTo>
                  <a:pt x="419347" y="66057"/>
                </a:lnTo>
                <a:lnTo>
                  <a:pt x="443963" y="77760"/>
                </a:lnTo>
                <a:lnTo>
                  <a:pt x="467637" y="90156"/>
                </a:lnTo>
                <a:lnTo>
                  <a:pt x="490328" y="103223"/>
                </a:lnTo>
                <a:lnTo>
                  <a:pt x="511996" y="116938"/>
                </a:lnTo>
                <a:lnTo>
                  <a:pt x="532601" y="131280"/>
                </a:lnTo>
                <a:lnTo>
                  <a:pt x="552103" y="146227"/>
                </a:lnTo>
                <a:lnTo>
                  <a:pt x="570462" y="161756"/>
                </a:lnTo>
                <a:lnTo>
                  <a:pt x="587638" y="177847"/>
                </a:lnTo>
                <a:lnTo>
                  <a:pt x="603589" y="194477"/>
                </a:lnTo>
                <a:lnTo>
                  <a:pt x="618277" y="211623"/>
                </a:lnTo>
                <a:lnTo>
                  <a:pt x="631661" y="229265"/>
                </a:lnTo>
                <a:lnTo>
                  <a:pt x="643701" y="247380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152">
            <a:extLst>
              <a:ext uri="{FF2B5EF4-FFF2-40B4-BE49-F238E27FC236}">
                <a16:creationId xmlns:a16="http://schemas.microsoft.com/office/drawing/2014/main" id="{24E1E6F7-9B3C-48EC-ADAD-128B4BC0393D}"/>
              </a:ext>
            </a:extLst>
          </p:cNvPr>
          <p:cNvSpPr/>
          <p:nvPr/>
        </p:nvSpPr>
        <p:spPr>
          <a:xfrm>
            <a:off x="5381655" y="3222885"/>
            <a:ext cx="73948" cy="74091"/>
          </a:xfrm>
          <a:custGeom>
            <a:avLst/>
            <a:gdLst/>
            <a:ahLst/>
            <a:cxnLst/>
            <a:rect l="l" t="t" r="r" b="b"/>
            <a:pathLst>
              <a:path w="73948" h="74091">
                <a:moveTo>
                  <a:pt x="73948" y="37060"/>
                </a:moveTo>
                <a:lnTo>
                  <a:pt x="71201" y="23025"/>
                </a:lnTo>
                <a:lnTo>
                  <a:pt x="63691" y="11452"/>
                </a:lnTo>
                <a:lnTo>
                  <a:pt x="52517" y="3430"/>
                </a:lnTo>
                <a:lnTo>
                  <a:pt x="38774" y="43"/>
                </a:lnTo>
                <a:lnTo>
                  <a:pt x="36974" y="0"/>
                </a:lnTo>
                <a:lnTo>
                  <a:pt x="22993" y="2746"/>
                </a:lnTo>
                <a:lnTo>
                  <a:pt x="11446" y="10261"/>
                </a:lnTo>
                <a:lnTo>
                  <a:pt x="3430" y="21458"/>
                </a:lnTo>
                <a:lnTo>
                  <a:pt x="43" y="35251"/>
                </a:lnTo>
                <a:lnTo>
                  <a:pt x="0" y="37060"/>
                </a:lnTo>
                <a:lnTo>
                  <a:pt x="2749" y="51084"/>
                </a:lnTo>
                <a:lnTo>
                  <a:pt x="10264" y="62650"/>
                </a:lnTo>
                <a:lnTo>
                  <a:pt x="21446" y="70669"/>
                </a:lnTo>
                <a:lnTo>
                  <a:pt x="35196" y="74049"/>
                </a:lnTo>
                <a:lnTo>
                  <a:pt x="36974" y="74091"/>
                </a:lnTo>
                <a:lnTo>
                  <a:pt x="50960" y="71343"/>
                </a:lnTo>
                <a:lnTo>
                  <a:pt x="62509" y="63826"/>
                </a:lnTo>
                <a:lnTo>
                  <a:pt x="70524" y="52629"/>
                </a:lnTo>
                <a:lnTo>
                  <a:pt x="73906" y="38843"/>
                </a:lnTo>
                <a:lnTo>
                  <a:pt x="73948" y="37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153">
            <a:extLst>
              <a:ext uri="{FF2B5EF4-FFF2-40B4-BE49-F238E27FC236}">
                <a16:creationId xmlns:a16="http://schemas.microsoft.com/office/drawing/2014/main" id="{25E0B3BA-CFEA-4851-A3DA-14E528EA313C}"/>
              </a:ext>
            </a:extLst>
          </p:cNvPr>
          <p:cNvSpPr/>
          <p:nvPr/>
        </p:nvSpPr>
        <p:spPr>
          <a:xfrm>
            <a:off x="5381655" y="3222885"/>
            <a:ext cx="73948" cy="74091"/>
          </a:xfrm>
          <a:custGeom>
            <a:avLst/>
            <a:gdLst/>
            <a:ahLst/>
            <a:cxnLst/>
            <a:rect l="l" t="t" r="r" b="b"/>
            <a:pathLst>
              <a:path w="73948" h="74091">
                <a:moveTo>
                  <a:pt x="73948" y="37060"/>
                </a:moveTo>
                <a:lnTo>
                  <a:pt x="71201" y="23025"/>
                </a:lnTo>
                <a:lnTo>
                  <a:pt x="63691" y="11452"/>
                </a:lnTo>
                <a:lnTo>
                  <a:pt x="52517" y="3430"/>
                </a:lnTo>
                <a:lnTo>
                  <a:pt x="38774" y="43"/>
                </a:lnTo>
                <a:lnTo>
                  <a:pt x="36974" y="0"/>
                </a:lnTo>
                <a:lnTo>
                  <a:pt x="22993" y="2746"/>
                </a:lnTo>
                <a:lnTo>
                  <a:pt x="11446" y="10261"/>
                </a:lnTo>
                <a:lnTo>
                  <a:pt x="3430" y="21458"/>
                </a:lnTo>
                <a:lnTo>
                  <a:pt x="43" y="35251"/>
                </a:lnTo>
                <a:lnTo>
                  <a:pt x="0" y="37060"/>
                </a:lnTo>
                <a:lnTo>
                  <a:pt x="2749" y="51084"/>
                </a:lnTo>
                <a:lnTo>
                  <a:pt x="10264" y="62650"/>
                </a:lnTo>
                <a:lnTo>
                  <a:pt x="21446" y="70669"/>
                </a:lnTo>
                <a:lnTo>
                  <a:pt x="35196" y="74049"/>
                </a:lnTo>
                <a:lnTo>
                  <a:pt x="36974" y="74091"/>
                </a:lnTo>
                <a:lnTo>
                  <a:pt x="50960" y="71343"/>
                </a:lnTo>
                <a:lnTo>
                  <a:pt x="62509" y="63826"/>
                </a:lnTo>
                <a:lnTo>
                  <a:pt x="70524" y="52629"/>
                </a:lnTo>
                <a:lnTo>
                  <a:pt x="73906" y="38843"/>
                </a:lnTo>
                <a:lnTo>
                  <a:pt x="73948" y="37060"/>
                </a:lnTo>
                <a:close/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154">
            <a:extLst>
              <a:ext uri="{FF2B5EF4-FFF2-40B4-BE49-F238E27FC236}">
                <a16:creationId xmlns:a16="http://schemas.microsoft.com/office/drawing/2014/main" id="{650E62ED-6B0A-4C63-B862-937893C9814A}"/>
              </a:ext>
            </a:extLst>
          </p:cNvPr>
          <p:cNvSpPr/>
          <p:nvPr/>
        </p:nvSpPr>
        <p:spPr>
          <a:xfrm>
            <a:off x="4739700" y="3012565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396235" y="494760"/>
                </a:moveTo>
                <a:lnTo>
                  <a:pt x="416514" y="493940"/>
                </a:lnTo>
                <a:lnTo>
                  <a:pt x="436344" y="491522"/>
                </a:lnTo>
                <a:lnTo>
                  <a:pt x="474404" y="482146"/>
                </a:lnTo>
                <a:lnTo>
                  <a:pt x="509903" y="467144"/>
                </a:lnTo>
                <a:lnTo>
                  <a:pt x="542330" y="447025"/>
                </a:lnTo>
                <a:lnTo>
                  <a:pt x="571172" y="422297"/>
                </a:lnTo>
                <a:lnTo>
                  <a:pt x="595917" y="393471"/>
                </a:lnTo>
                <a:lnTo>
                  <a:pt x="616055" y="361057"/>
                </a:lnTo>
                <a:lnTo>
                  <a:pt x="631073" y="325564"/>
                </a:lnTo>
                <a:lnTo>
                  <a:pt x="640459" y="287502"/>
                </a:lnTo>
                <a:lnTo>
                  <a:pt x="643701" y="247380"/>
                </a:lnTo>
                <a:lnTo>
                  <a:pt x="642880" y="227101"/>
                </a:lnTo>
                <a:lnTo>
                  <a:pt x="636502" y="187956"/>
                </a:lnTo>
                <a:lnTo>
                  <a:pt x="624236" y="151120"/>
                </a:lnTo>
                <a:lnTo>
                  <a:pt x="606594" y="117104"/>
                </a:lnTo>
                <a:lnTo>
                  <a:pt x="584089" y="86419"/>
                </a:lnTo>
                <a:lnTo>
                  <a:pt x="557231" y="59574"/>
                </a:lnTo>
                <a:lnTo>
                  <a:pt x="526533" y="37081"/>
                </a:lnTo>
                <a:lnTo>
                  <a:pt x="492506" y="19451"/>
                </a:lnTo>
                <a:lnTo>
                  <a:pt x="455662" y="7193"/>
                </a:lnTo>
                <a:lnTo>
                  <a:pt x="416514" y="820"/>
                </a:lnTo>
                <a:lnTo>
                  <a:pt x="0" y="0"/>
                </a:lnTo>
                <a:lnTo>
                  <a:pt x="0" y="494760"/>
                </a:lnTo>
                <a:lnTo>
                  <a:pt x="396235" y="494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155">
            <a:extLst>
              <a:ext uri="{FF2B5EF4-FFF2-40B4-BE49-F238E27FC236}">
                <a16:creationId xmlns:a16="http://schemas.microsoft.com/office/drawing/2014/main" id="{3A5E362C-AAD2-44A4-B0E4-C925CD6491EE}"/>
              </a:ext>
            </a:extLst>
          </p:cNvPr>
          <p:cNvSpPr/>
          <p:nvPr/>
        </p:nvSpPr>
        <p:spPr>
          <a:xfrm>
            <a:off x="4739700" y="3012565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396235" y="494760"/>
                </a:moveTo>
                <a:lnTo>
                  <a:pt x="0" y="494760"/>
                </a:lnTo>
                <a:lnTo>
                  <a:pt x="0" y="0"/>
                </a:lnTo>
                <a:lnTo>
                  <a:pt x="396235" y="0"/>
                </a:lnTo>
                <a:lnTo>
                  <a:pt x="436344" y="3239"/>
                </a:lnTo>
                <a:lnTo>
                  <a:pt x="474404" y="12618"/>
                </a:lnTo>
                <a:lnTo>
                  <a:pt x="509903" y="27626"/>
                </a:lnTo>
                <a:lnTo>
                  <a:pt x="542330" y="47752"/>
                </a:lnTo>
                <a:lnTo>
                  <a:pt x="571172" y="72484"/>
                </a:lnTo>
                <a:lnTo>
                  <a:pt x="595917" y="101313"/>
                </a:lnTo>
                <a:lnTo>
                  <a:pt x="616055" y="133728"/>
                </a:lnTo>
                <a:lnTo>
                  <a:pt x="631073" y="169218"/>
                </a:lnTo>
                <a:lnTo>
                  <a:pt x="640459" y="207272"/>
                </a:lnTo>
                <a:lnTo>
                  <a:pt x="643701" y="247380"/>
                </a:lnTo>
                <a:lnTo>
                  <a:pt x="642880" y="267666"/>
                </a:lnTo>
                <a:lnTo>
                  <a:pt x="636502" y="306822"/>
                </a:lnTo>
                <a:lnTo>
                  <a:pt x="624236" y="343663"/>
                </a:lnTo>
                <a:lnTo>
                  <a:pt x="606594" y="377681"/>
                </a:lnTo>
                <a:lnTo>
                  <a:pt x="584089" y="408365"/>
                </a:lnTo>
                <a:lnTo>
                  <a:pt x="557231" y="435205"/>
                </a:lnTo>
                <a:lnTo>
                  <a:pt x="526533" y="457692"/>
                </a:lnTo>
                <a:lnTo>
                  <a:pt x="492506" y="475317"/>
                </a:lnTo>
                <a:lnTo>
                  <a:pt x="455662" y="487569"/>
                </a:lnTo>
                <a:lnTo>
                  <a:pt x="416514" y="493940"/>
                </a:lnTo>
                <a:lnTo>
                  <a:pt x="396235" y="494760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156">
            <a:extLst>
              <a:ext uri="{FF2B5EF4-FFF2-40B4-BE49-F238E27FC236}">
                <a16:creationId xmlns:a16="http://schemas.microsoft.com/office/drawing/2014/main" id="{C45092BB-A728-433F-ADD8-002DC8300A95}"/>
              </a:ext>
            </a:extLst>
          </p:cNvPr>
          <p:cNvSpPr/>
          <p:nvPr/>
        </p:nvSpPr>
        <p:spPr>
          <a:xfrm>
            <a:off x="4319009" y="3878366"/>
            <a:ext cx="247465" cy="288629"/>
          </a:xfrm>
          <a:custGeom>
            <a:avLst/>
            <a:gdLst/>
            <a:ahLst/>
            <a:cxnLst/>
            <a:rect l="l" t="t" r="r" b="b"/>
            <a:pathLst>
              <a:path w="247465" h="288629">
                <a:moveTo>
                  <a:pt x="0" y="0"/>
                </a:moveTo>
                <a:lnTo>
                  <a:pt x="0" y="288629"/>
                </a:lnTo>
                <a:lnTo>
                  <a:pt x="247465" y="288629"/>
                </a:lnTo>
              </a:path>
            </a:pathLst>
          </a:custGeom>
          <a:ln w="349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157">
            <a:extLst>
              <a:ext uri="{FF2B5EF4-FFF2-40B4-BE49-F238E27FC236}">
                <a16:creationId xmlns:a16="http://schemas.microsoft.com/office/drawing/2014/main" id="{2FCA1904-1289-4046-B748-69A5D1447D0B}"/>
              </a:ext>
            </a:extLst>
          </p:cNvPr>
          <p:cNvSpPr/>
          <p:nvPr/>
        </p:nvSpPr>
        <p:spPr>
          <a:xfrm>
            <a:off x="4566474" y="4166996"/>
            <a:ext cx="495222" cy="0"/>
          </a:xfrm>
          <a:custGeom>
            <a:avLst/>
            <a:gdLst/>
            <a:ahLst/>
            <a:cxnLst/>
            <a:rect l="l" t="t" r="r" b="b"/>
            <a:pathLst>
              <a:path w="495222">
                <a:moveTo>
                  <a:pt x="0" y="0"/>
                </a:moveTo>
                <a:lnTo>
                  <a:pt x="495222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158">
            <a:extLst>
              <a:ext uri="{FF2B5EF4-FFF2-40B4-BE49-F238E27FC236}">
                <a16:creationId xmlns:a16="http://schemas.microsoft.com/office/drawing/2014/main" id="{E42C6F6F-6B95-40EC-81D2-714B53B28703}"/>
              </a:ext>
            </a:extLst>
          </p:cNvPr>
          <p:cNvSpPr/>
          <p:nvPr/>
        </p:nvSpPr>
        <p:spPr>
          <a:xfrm>
            <a:off x="4566474" y="4414376"/>
            <a:ext cx="495222" cy="0"/>
          </a:xfrm>
          <a:custGeom>
            <a:avLst/>
            <a:gdLst/>
            <a:ahLst/>
            <a:cxnLst/>
            <a:rect l="l" t="t" r="r" b="b"/>
            <a:pathLst>
              <a:path w="495222">
                <a:moveTo>
                  <a:pt x="0" y="0"/>
                </a:moveTo>
                <a:lnTo>
                  <a:pt x="495222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159">
            <a:extLst>
              <a:ext uri="{FF2B5EF4-FFF2-40B4-BE49-F238E27FC236}">
                <a16:creationId xmlns:a16="http://schemas.microsoft.com/office/drawing/2014/main" id="{D0F8B334-E352-4D97-AC8C-6CC872B7B564}"/>
              </a:ext>
            </a:extLst>
          </p:cNvPr>
          <p:cNvSpPr/>
          <p:nvPr/>
        </p:nvSpPr>
        <p:spPr>
          <a:xfrm>
            <a:off x="5061696" y="4290686"/>
            <a:ext cx="494931" cy="0"/>
          </a:xfrm>
          <a:custGeom>
            <a:avLst/>
            <a:gdLst/>
            <a:ahLst/>
            <a:cxnLst/>
            <a:rect l="l" t="t" r="r" b="b"/>
            <a:pathLst>
              <a:path w="494931">
                <a:moveTo>
                  <a:pt x="494931" y="0"/>
                </a:moveTo>
                <a:lnTo>
                  <a:pt x="0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160">
            <a:extLst>
              <a:ext uri="{FF2B5EF4-FFF2-40B4-BE49-F238E27FC236}">
                <a16:creationId xmlns:a16="http://schemas.microsoft.com/office/drawing/2014/main" id="{5C73A9D0-18C7-4F32-97D6-D7B92D43C721}"/>
              </a:ext>
            </a:extLst>
          </p:cNvPr>
          <p:cNvSpPr/>
          <p:nvPr/>
        </p:nvSpPr>
        <p:spPr>
          <a:xfrm>
            <a:off x="4739700" y="4043306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643701" y="247409"/>
                </a:moveTo>
                <a:lnTo>
                  <a:pt x="631661" y="229277"/>
                </a:lnTo>
                <a:lnTo>
                  <a:pt x="618277" y="211620"/>
                </a:lnTo>
                <a:lnTo>
                  <a:pt x="603589" y="194459"/>
                </a:lnTo>
                <a:lnTo>
                  <a:pt x="587638" y="177817"/>
                </a:lnTo>
                <a:lnTo>
                  <a:pt x="570462" y="161716"/>
                </a:lnTo>
                <a:lnTo>
                  <a:pt x="552103" y="146176"/>
                </a:lnTo>
                <a:lnTo>
                  <a:pt x="532601" y="131221"/>
                </a:lnTo>
                <a:lnTo>
                  <a:pt x="511996" y="116873"/>
                </a:lnTo>
                <a:lnTo>
                  <a:pt x="490328" y="103153"/>
                </a:lnTo>
                <a:lnTo>
                  <a:pt x="467637" y="90084"/>
                </a:lnTo>
                <a:lnTo>
                  <a:pt x="443963" y="77686"/>
                </a:lnTo>
                <a:lnTo>
                  <a:pt x="419347" y="65984"/>
                </a:lnTo>
                <a:lnTo>
                  <a:pt x="393829" y="54997"/>
                </a:lnTo>
                <a:lnTo>
                  <a:pt x="367449" y="44749"/>
                </a:lnTo>
                <a:lnTo>
                  <a:pt x="340246" y="35262"/>
                </a:lnTo>
                <a:lnTo>
                  <a:pt x="312263" y="26557"/>
                </a:lnTo>
                <a:lnTo>
                  <a:pt x="283537" y="18656"/>
                </a:lnTo>
                <a:lnTo>
                  <a:pt x="254110" y="11581"/>
                </a:lnTo>
                <a:lnTo>
                  <a:pt x="224023" y="5355"/>
                </a:lnTo>
                <a:lnTo>
                  <a:pt x="193314" y="0"/>
                </a:lnTo>
                <a:lnTo>
                  <a:pt x="0" y="0"/>
                </a:lnTo>
                <a:lnTo>
                  <a:pt x="17051" y="23695"/>
                </a:lnTo>
                <a:lnTo>
                  <a:pt x="32307" y="47720"/>
                </a:lnTo>
                <a:lnTo>
                  <a:pt x="45768" y="72038"/>
                </a:lnTo>
                <a:lnTo>
                  <a:pt x="57435" y="96611"/>
                </a:lnTo>
                <a:lnTo>
                  <a:pt x="67306" y="121404"/>
                </a:lnTo>
                <a:lnTo>
                  <a:pt x="75383" y="146380"/>
                </a:lnTo>
                <a:lnTo>
                  <a:pt x="81665" y="171502"/>
                </a:lnTo>
                <a:lnTo>
                  <a:pt x="86152" y="196734"/>
                </a:lnTo>
                <a:lnTo>
                  <a:pt x="88845" y="222038"/>
                </a:lnTo>
                <a:lnTo>
                  <a:pt x="89742" y="247380"/>
                </a:lnTo>
                <a:lnTo>
                  <a:pt x="88845" y="272721"/>
                </a:lnTo>
                <a:lnTo>
                  <a:pt x="86152" y="298026"/>
                </a:lnTo>
                <a:lnTo>
                  <a:pt x="81665" y="323257"/>
                </a:lnTo>
                <a:lnTo>
                  <a:pt x="75383" y="348379"/>
                </a:lnTo>
                <a:lnTo>
                  <a:pt x="67306" y="373355"/>
                </a:lnTo>
                <a:lnTo>
                  <a:pt x="57435" y="398148"/>
                </a:lnTo>
                <a:lnTo>
                  <a:pt x="45768" y="422721"/>
                </a:lnTo>
                <a:lnTo>
                  <a:pt x="32307" y="447039"/>
                </a:lnTo>
                <a:lnTo>
                  <a:pt x="17051" y="471064"/>
                </a:lnTo>
                <a:lnTo>
                  <a:pt x="0" y="494760"/>
                </a:lnTo>
                <a:lnTo>
                  <a:pt x="193314" y="494760"/>
                </a:lnTo>
                <a:lnTo>
                  <a:pt x="223935" y="489290"/>
                </a:lnTo>
                <a:lnTo>
                  <a:pt x="253938" y="482966"/>
                </a:lnTo>
                <a:lnTo>
                  <a:pt x="283281" y="475809"/>
                </a:lnTo>
                <a:lnTo>
                  <a:pt x="311927" y="467840"/>
                </a:lnTo>
                <a:lnTo>
                  <a:pt x="339837" y="459081"/>
                </a:lnTo>
                <a:lnTo>
                  <a:pt x="366972" y="449553"/>
                </a:lnTo>
                <a:lnTo>
                  <a:pt x="393292" y="439278"/>
                </a:lnTo>
                <a:lnTo>
                  <a:pt x="418760" y="428277"/>
                </a:lnTo>
                <a:lnTo>
                  <a:pt x="443336" y="416571"/>
                </a:lnTo>
                <a:lnTo>
                  <a:pt x="466981" y="404181"/>
                </a:lnTo>
                <a:lnTo>
                  <a:pt x="489657" y="391130"/>
                </a:lnTo>
                <a:lnTo>
                  <a:pt x="511325" y="377438"/>
                </a:lnTo>
                <a:lnTo>
                  <a:pt x="531945" y="363127"/>
                </a:lnTo>
                <a:lnTo>
                  <a:pt x="551480" y="348218"/>
                </a:lnTo>
                <a:lnTo>
                  <a:pt x="569889" y="332733"/>
                </a:lnTo>
                <a:lnTo>
                  <a:pt x="587134" y="316693"/>
                </a:lnTo>
                <a:lnTo>
                  <a:pt x="603177" y="300119"/>
                </a:lnTo>
                <a:lnTo>
                  <a:pt x="617979" y="283033"/>
                </a:lnTo>
                <a:lnTo>
                  <a:pt x="631499" y="265455"/>
                </a:lnTo>
                <a:lnTo>
                  <a:pt x="643701" y="247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161">
            <a:extLst>
              <a:ext uri="{FF2B5EF4-FFF2-40B4-BE49-F238E27FC236}">
                <a16:creationId xmlns:a16="http://schemas.microsoft.com/office/drawing/2014/main" id="{C48D94DA-DBC9-4853-B0B5-2B59F230A2F6}"/>
              </a:ext>
            </a:extLst>
          </p:cNvPr>
          <p:cNvSpPr/>
          <p:nvPr/>
        </p:nvSpPr>
        <p:spPr>
          <a:xfrm>
            <a:off x="4739700" y="4043306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643701" y="247409"/>
                </a:moveTo>
                <a:lnTo>
                  <a:pt x="631499" y="265455"/>
                </a:lnTo>
                <a:lnTo>
                  <a:pt x="617979" y="283033"/>
                </a:lnTo>
                <a:lnTo>
                  <a:pt x="603177" y="300119"/>
                </a:lnTo>
                <a:lnTo>
                  <a:pt x="587134" y="316693"/>
                </a:lnTo>
                <a:lnTo>
                  <a:pt x="569889" y="332733"/>
                </a:lnTo>
                <a:lnTo>
                  <a:pt x="551480" y="348218"/>
                </a:lnTo>
                <a:lnTo>
                  <a:pt x="531945" y="363127"/>
                </a:lnTo>
                <a:lnTo>
                  <a:pt x="511325" y="377438"/>
                </a:lnTo>
                <a:lnTo>
                  <a:pt x="489657" y="391130"/>
                </a:lnTo>
                <a:lnTo>
                  <a:pt x="466981" y="404181"/>
                </a:lnTo>
                <a:lnTo>
                  <a:pt x="443336" y="416571"/>
                </a:lnTo>
                <a:lnTo>
                  <a:pt x="418760" y="428277"/>
                </a:lnTo>
                <a:lnTo>
                  <a:pt x="393292" y="439278"/>
                </a:lnTo>
                <a:lnTo>
                  <a:pt x="366972" y="449553"/>
                </a:lnTo>
                <a:lnTo>
                  <a:pt x="339837" y="459081"/>
                </a:lnTo>
                <a:lnTo>
                  <a:pt x="311927" y="467840"/>
                </a:lnTo>
                <a:lnTo>
                  <a:pt x="283281" y="475809"/>
                </a:lnTo>
                <a:lnTo>
                  <a:pt x="253938" y="482966"/>
                </a:lnTo>
                <a:lnTo>
                  <a:pt x="223935" y="489290"/>
                </a:lnTo>
                <a:lnTo>
                  <a:pt x="193314" y="494760"/>
                </a:lnTo>
                <a:lnTo>
                  <a:pt x="0" y="494760"/>
                </a:lnTo>
                <a:lnTo>
                  <a:pt x="17051" y="471064"/>
                </a:lnTo>
                <a:lnTo>
                  <a:pt x="32307" y="447039"/>
                </a:lnTo>
                <a:lnTo>
                  <a:pt x="45768" y="422721"/>
                </a:lnTo>
                <a:lnTo>
                  <a:pt x="57435" y="398148"/>
                </a:lnTo>
                <a:lnTo>
                  <a:pt x="67306" y="373355"/>
                </a:lnTo>
                <a:lnTo>
                  <a:pt x="75383" y="348379"/>
                </a:lnTo>
                <a:lnTo>
                  <a:pt x="81665" y="323257"/>
                </a:lnTo>
                <a:lnTo>
                  <a:pt x="86152" y="298026"/>
                </a:lnTo>
                <a:lnTo>
                  <a:pt x="88845" y="272721"/>
                </a:lnTo>
                <a:lnTo>
                  <a:pt x="89742" y="247380"/>
                </a:lnTo>
                <a:lnTo>
                  <a:pt x="88845" y="222038"/>
                </a:lnTo>
                <a:lnTo>
                  <a:pt x="86152" y="196734"/>
                </a:lnTo>
                <a:lnTo>
                  <a:pt x="81665" y="171502"/>
                </a:lnTo>
                <a:lnTo>
                  <a:pt x="75383" y="146380"/>
                </a:lnTo>
                <a:lnTo>
                  <a:pt x="67306" y="121404"/>
                </a:lnTo>
                <a:lnTo>
                  <a:pt x="57435" y="96611"/>
                </a:lnTo>
                <a:lnTo>
                  <a:pt x="45768" y="72038"/>
                </a:lnTo>
                <a:lnTo>
                  <a:pt x="32307" y="47720"/>
                </a:lnTo>
                <a:lnTo>
                  <a:pt x="17051" y="23695"/>
                </a:lnTo>
                <a:lnTo>
                  <a:pt x="0" y="0"/>
                </a:lnTo>
                <a:lnTo>
                  <a:pt x="193314" y="0"/>
                </a:lnTo>
                <a:lnTo>
                  <a:pt x="224023" y="5355"/>
                </a:lnTo>
                <a:lnTo>
                  <a:pt x="254110" y="11581"/>
                </a:lnTo>
                <a:lnTo>
                  <a:pt x="283537" y="18656"/>
                </a:lnTo>
                <a:lnTo>
                  <a:pt x="312263" y="26557"/>
                </a:lnTo>
                <a:lnTo>
                  <a:pt x="340246" y="35262"/>
                </a:lnTo>
                <a:lnTo>
                  <a:pt x="367449" y="44749"/>
                </a:lnTo>
                <a:lnTo>
                  <a:pt x="393829" y="54997"/>
                </a:lnTo>
                <a:lnTo>
                  <a:pt x="419347" y="65984"/>
                </a:lnTo>
                <a:lnTo>
                  <a:pt x="443963" y="77686"/>
                </a:lnTo>
                <a:lnTo>
                  <a:pt x="467637" y="90084"/>
                </a:lnTo>
                <a:lnTo>
                  <a:pt x="490328" y="103153"/>
                </a:lnTo>
                <a:lnTo>
                  <a:pt x="511996" y="116873"/>
                </a:lnTo>
                <a:lnTo>
                  <a:pt x="532601" y="131221"/>
                </a:lnTo>
                <a:lnTo>
                  <a:pt x="552103" y="146176"/>
                </a:lnTo>
                <a:lnTo>
                  <a:pt x="570462" y="161716"/>
                </a:lnTo>
                <a:lnTo>
                  <a:pt x="587638" y="177817"/>
                </a:lnTo>
                <a:lnTo>
                  <a:pt x="603589" y="194459"/>
                </a:lnTo>
                <a:lnTo>
                  <a:pt x="618277" y="211620"/>
                </a:lnTo>
                <a:lnTo>
                  <a:pt x="631661" y="229277"/>
                </a:lnTo>
                <a:lnTo>
                  <a:pt x="643701" y="247409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162">
            <a:extLst>
              <a:ext uri="{FF2B5EF4-FFF2-40B4-BE49-F238E27FC236}">
                <a16:creationId xmlns:a16="http://schemas.microsoft.com/office/drawing/2014/main" id="{128C8F9F-2870-4AA0-9589-5957C4ECAB09}"/>
              </a:ext>
            </a:extLst>
          </p:cNvPr>
          <p:cNvSpPr/>
          <p:nvPr/>
        </p:nvSpPr>
        <p:spPr>
          <a:xfrm>
            <a:off x="5381655" y="4253626"/>
            <a:ext cx="73948" cy="74091"/>
          </a:xfrm>
          <a:custGeom>
            <a:avLst/>
            <a:gdLst/>
            <a:ahLst/>
            <a:cxnLst/>
            <a:rect l="l" t="t" r="r" b="b"/>
            <a:pathLst>
              <a:path w="73948" h="74091">
                <a:moveTo>
                  <a:pt x="73948" y="37060"/>
                </a:moveTo>
                <a:lnTo>
                  <a:pt x="71201" y="23025"/>
                </a:lnTo>
                <a:lnTo>
                  <a:pt x="63691" y="11452"/>
                </a:lnTo>
                <a:lnTo>
                  <a:pt x="52517" y="3430"/>
                </a:lnTo>
                <a:lnTo>
                  <a:pt x="38774" y="43"/>
                </a:lnTo>
                <a:lnTo>
                  <a:pt x="36974" y="0"/>
                </a:lnTo>
                <a:lnTo>
                  <a:pt x="22993" y="2746"/>
                </a:lnTo>
                <a:lnTo>
                  <a:pt x="11446" y="10261"/>
                </a:lnTo>
                <a:lnTo>
                  <a:pt x="3430" y="21458"/>
                </a:lnTo>
                <a:lnTo>
                  <a:pt x="43" y="35251"/>
                </a:lnTo>
                <a:lnTo>
                  <a:pt x="0" y="37060"/>
                </a:lnTo>
                <a:lnTo>
                  <a:pt x="2749" y="51084"/>
                </a:lnTo>
                <a:lnTo>
                  <a:pt x="10264" y="62650"/>
                </a:lnTo>
                <a:lnTo>
                  <a:pt x="21446" y="70669"/>
                </a:lnTo>
                <a:lnTo>
                  <a:pt x="35196" y="74049"/>
                </a:lnTo>
                <a:lnTo>
                  <a:pt x="36974" y="74091"/>
                </a:lnTo>
                <a:lnTo>
                  <a:pt x="50960" y="71343"/>
                </a:lnTo>
                <a:lnTo>
                  <a:pt x="62509" y="63826"/>
                </a:lnTo>
                <a:lnTo>
                  <a:pt x="70524" y="52629"/>
                </a:lnTo>
                <a:lnTo>
                  <a:pt x="73906" y="38843"/>
                </a:lnTo>
                <a:lnTo>
                  <a:pt x="73948" y="37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163">
            <a:extLst>
              <a:ext uri="{FF2B5EF4-FFF2-40B4-BE49-F238E27FC236}">
                <a16:creationId xmlns:a16="http://schemas.microsoft.com/office/drawing/2014/main" id="{E42D58BE-2CE0-4B6C-81E6-0CABE5304194}"/>
              </a:ext>
            </a:extLst>
          </p:cNvPr>
          <p:cNvSpPr/>
          <p:nvPr/>
        </p:nvSpPr>
        <p:spPr>
          <a:xfrm>
            <a:off x="5381655" y="4253626"/>
            <a:ext cx="73948" cy="74091"/>
          </a:xfrm>
          <a:custGeom>
            <a:avLst/>
            <a:gdLst/>
            <a:ahLst/>
            <a:cxnLst/>
            <a:rect l="l" t="t" r="r" b="b"/>
            <a:pathLst>
              <a:path w="73948" h="74091">
                <a:moveTo>
                  <a:pt x="73948" y="37060"/>
                </a:moveTo>
                <a:lnTo>
                  <a:pt x="71201" y="23025"/>
                </a:lnTo>
                <a:lnTo>
                  <a:pt x="63691" y="11452"/>
                </a:lnTo>
                <a:lnTo>
                  <a:pt x="52517" y="3430"/>
                </a:lnTo>
                <a:lnTo>
                  <a:pt x="38774" y="43"/>
                </a:lnTo>
                <a:lnTo>
                  <a:pt x="36974" y="0"/>
                </a:lnTo>
                <a:lnTo>
                  <a:pt x="22993" y="2746"/>
                </a:lnTo>
                <a:lnTo>
                  <a:pt x="11446" y="10261"/>
                </a:lnTo>
                <a:lnTo>
                  <a:pt x="3430" y="21458"/>
                </a:lnTo>
                <a:lnTo>
                  <a:pt x="43" y="35251"/>
                </a:lnTo>
                <a:lnTo>
                  <a:pt x="0" y="37060"/>
                </a:lnTo>
                <a:lnTo>
                  <a:pt x="2749" y="51084"/>
                </a:lnTo>
                <a:lnTo>
                  <a:pt x="10264" y="62650"/>
                </a:lnTo>
                <a:lnTo>
                  <a:pt x="21446" y="70669"/>
                </a:lnTo>
                <a:lnTo>
                  <a:pt x="35196" y="74049"/>
                </a:lnTo>
                <a:lnTo>
                  <a:pt x="36974" y="74091"/>
                </a:lnTo>
                <a:lnTo>
                  <a:pt x="50960" y="71343"/>
                </a:lnTo>
                <a:lnTo>
                  <a:pt x="62509" y="63826"/>
                </a:lnTo>
                <a:lnTo>
                  <a:pt x="70524" y="52629"/>
                </a:lnTo>
                <a:lnTo>
                  <a:pt x="73906" y="38843"/>
                </a:lnTo>
                <a:lnTo>
                  <a:pt x="73948" y="37060"/>
                </a:lnTo>
                <a:close/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164">
            <a:extLst>
              <a:ext uri="{FF2B5EF4-FFF2-40B4-BE49-F238E27FC236}">
                <a16:creationId xmlns:a16="http://schemas.microsoft.com/office/drawing/2014/main" id="{2AFCAF7A-B085-4798-9E60-309BAA794075}"/>
              </a:ext>
            </a:extLst>
          </p:cNvPr>
          <p:cNvSpPr/>
          <p:nvPr/>
        </p:nvSpPr>
        <p:spPr>
          <a:xfrm>
            <a:off x="4739700" y="4043306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396235" y="494760"/>
                </a:moveTo>
                <a:lnTo>
                  <a:pt x="416514" y="493940"/>
                </a:lnTo>
                <a:lnTo>
                  <a:pt x="436344" y="491522"/>
                </a:lnTo>
                <a:lnTo>
                  <a:pt x="474404" y="482146"/>
                </a:lnTo>
                <a:lnTo>
                  <a:pt x="509903" y="467144"/>
                </a:lnTo>
                <a:lnTo>
                  <a:pt x="542330" y="447025"/>
                </a:lnTo>
                <a:lnTo>
                  <a:pt x="571172" y="422297"/>
                </a:lnTo>
                <a:lnTo>
                  <a:pt x="595917" y="393471"/>
                </a:lnTo>
                <a:lnTo>
                  <a:pt x="616055" y="361057"/>
                </a:lnTo>
                <a:lnTo>
                  <a:pt x="631073" y="325564"/>
                </a:lnTo>
                <a:lnTo>
                  <a:pt x="640459" y="287502"/>
                </a:lnTo>
                <a:lnTo>
                  <a:pt x="643701" y="247380"/>
                </a:lnTo>
                <a:lnTo>
                  <a:pt x="642880" y="227089"/>
                </a:lnTo>
                <a:lnTo>
                  <a:pt x="636502" y="187928"/>
                </a:lnTo>
                <a:lnTo>
                  <a:pt x="624236" y="151084"/>
                </a:lnTo>
                <a:lnTo>
                  <a:pt x="606594" y="117066"/>
                </a:lnTo>
                <a:lnTo>
                  <a:pt x="584089" y="86383"/>
                </a:lnTo>
                <a:lnTo>
                  <a:pt x="557231" y="59545"/>
                </a:lnTo>
                <a:lnTo>
                  <a:pt x="526533" y="37060"/>
                </a:lnTo>
                <a:lnTo>
                  <a:pt x="492506" y="19438"/>
                </a:lnTo>
                <a:lnTo>
                  <a:pt x="455662" y="7188"/>
                </a:lnTo>
                <a:lnTo>
                  <a:pt x="416514" y="820"/>
                </a:lnTo>
                <a:lnTo>
                  <a:pt x="0" y="0"/>
                </a:lnTo>
                <a:lnTo>
                  <a:pt x="0" y="494760"/>
                </a:lnTo>
                <a:lnTo>
                  <a:pt x="396235" y="494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65">
            <a:extLst>
              <a:ext uri="{FF2B5EF4-FFF2-40B4-BE49-F238E27FC236}">
                <a16:creationId xmlns:a16="http://schemas.microsoft.com/office/drawing/2014/main" id="{A20E3855-0770-4822-AC37-EBA8285C7994}"/>
              </a:ext>
            </a:extLst>
          </p:cNvPr>
          <p:cNvSpPr/>
          <p:nvPr/>
        </p:nvSpPr>
        <p:spPr>
          <a:xfrm>
            <a:off x="4739700" y="4043306"/>
            <a:ext cx="643701" cy="494760"/>
          </a:xfrm>
          <a:custGeom>
            <a:avLst/>
            <a:gdLst/>
            <a:ahLst/>
            <a:cxnLst/>
            <a:rect l="l" t="t" r="r" b="b"/>
            <a:pathLst>
              <a:path w="643701" h="494760">
                <a:moveTo>
                  <a:pt x="396235" y="494760"/>
                </a:moveTo>
                <a:lnTo>
                  <a:pt x="0" y="494760"/>
                </a:lnTo>
                <a:lnTo>
                  <a:pt x="0" y="0"/>
                </a:lnTo>
                <a:lnTo>
                  <a:pt x="396235" y="0"/>
                </a:lnTo>
                <a:lnTo>
                  <a:pt x="436344" y="3237"/>
                </a:lnTo>
                <a:lnTo>
                  <a:pt x="474404" y="12610"/>
                </a:lnTo>
                <a:lnTo>
                  <a:pt x="509903" y="27610"/>
                </a:lnTo>
                <a:lnTo>
                  <a:pt x="542330" y="47726"/>
                </a:lnTo>
                <a:lnTo>
                  <a:pt x="571172" y="72451"/>
                </a:lnTo>
                <a:lnTo>
                  <a:pt x="595917" y="101276"/>
                </a:lnTo>
                <a:lnTo>
                  <a:pt x="616055" y="133690"/>
                </a:lnTo>
                <a:lnTo>
                  <a:pt x="631073" y="169184"/>
                </a:lnTo>
                <a:lnTo>
                  <a:pt x="640459" y="207251"/>
                </a:lnTo>
                <a:lnTo>
                  <a:pt x="643701" y="247380"/>
                </a:lnTo>
                <a:lnTo>
                  <a:pt x="642880" y="267666"/>
                </a:lnTo>
                <a:lnTo>
                  <a:pt x="636502" y="306822"/>
                </a:lnTo>
                <a:lnTo>
                  <a:pt x="624236" y="343663"/>
                </a:lnTo>
                <a:lnTo>
                  <a:pt x="606594" y="377681"/>
                </a:lnTo>
                <a:lnTo>
                  <a:pt x="584089" y="408365"/>
                </a:lnTo>
                <a:lnTo>
                  <a:pt x="557231" y="435205"/>
                </a:lnTo>
                <a:lnTo>
                  <a:pt x="526533" y="457692"/>
                </a:lnTo>
                <a:lnTo>
                  <a:pt x="492506" y="475317"/>
                </a:lnTo>
                <a:lnTo>
                  <a:pt x="455662" y="487569"/>
                </a:lnTo>
                <a:lnTo>
                  <a:pt x="416514" y="493940"/>
                </a:lnTo>
                <a:lnTo>
                  <a:pt x="396235" y="494760"/>
                </a:lnTo>
                <a:close/>
              </a:path>
            </a:pathLst>
          </a:custGeom>
          <a:ln w="34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166">
            <a:extLst>
              <a:ext uri="{FF2B5EF4-FFF2-40B4-BE49-F238E27FC236}">
                <a16:creationId xmlns:a16="http://schemas.microsoft.com/office/drawing/2014/main" id="{784CEB76-6683-4C2B-98F8-A3088D0FECF7}"/>
              </a:ext>
            </a:extLst>
          </p:cNvPr>
          <p:cNvSpPr/>
          <p:nvPr/>
        </p:nvSpPr>
        <p:spPr>
          <a:xfrm>
            <a:off x="4342008" y="3383635"/>
            <a:ext cx="224465" cy="295203"/>
          </a:xfrm>
          <a:custGeom>
            <a:avLst/>
            <a:gdLst/>
            <a:ahLst/>
            <a:cxnLst/>
            <a:rect l="l" t="t" r="r" b="b"/>
            <a:pathLst>
              <a:path w="224465" h="295203">
                <a:moveTo>
                  <a:pt x="0" y="295203"/>
                </a:moveTo>
                <a:lnTo>
                  <a:pt x="0" y="0"/>
                </a:lnTo>
                <a:lnTo>
                  <a:pt x="224465" y="0"/>
                </a:lnTo>
              </a:path>
            </a:pathLst>
          </a:custGeom>
          <a:ln w="349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167">
            <a:extLst>
              <a:ext uri="{FF2B5EF4-FFF2-40B4-BE49-F238E27FC236}">
                <a16:creationId xmlns:a16="http://schemas.microsoft.com/office/drawing/2014/main" id="{FC7D3646-327C-46C9-9169-B6964C66C567}"/>
              </a:ext>
            </a:extLst>
          </p:cNvPr>
          <p:cNvSpPr/>
          <p:nvPr/>
        </p:nvSpPr>
        <p:spPr>
          <a:xfrm>
            <a:off x="4342008" y="3678839"/>
            <a:ext cx="1411426" cy="402952"/>
          </a:xfrm>
          <a:custGeom>
            <a:avLst/>
            <a:gdLst/>
            <a:ahLst/>
            <a:cxnLst/>
            <a:rect l="l" t="t" r="r" b="b"/>
            <a:pathLst>
              <a:path w="1411426" h="402952">
                <a:moveTo>
                  <a:pt x="0" y="0"/>
                </a:moveTo>
                <a:lnTo>
                  <a:pt x="1411426" y="402952"/>
                </a:lnTo>
              </a:path>
            </a:pathLst>
          </a:custGeom>
          <a:ln w="349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168">
            <a:extLst>
              <a:ext uri="{FF2B5EF4-FFF2-40B4-BE49-F238E27FC236}">
                <a16:creationId xmlns:a16="http://schemas.microsoft.com/office/drawing/2014/main" id="{C4B179B8-7C2F-4D3A-9EE5-79FCC367E162}"/>
              </a:ext>
            </a:extLst>
          </p:cNvPr>
          <p:cNvSpPr/>
          <p:nvPr/>
        </p:nvSpPr>
        <p:spPr>
          <a:xfrm>
            <a:off x="5556627" y="4081792"/>
            <a:ext cx="196807" cy="208894"/>
          </a:xfrm>
          <a:custGeom>
            <a:avLst/>
            <a:gdLst/>
            <a:ahLst/>
            <a:cxnLst/>
            <a:rect l="l" t="t" r="r" b="b"/>
            <a:pathLst>
              <a:path w="196807" h="208894">
                <a:moveTo>
                  <a:pt x="196807" y="0"/>
                </a:moveTo>
                <a:lnTo>
                  <a:pt x="196807" y="208894"/>
                </a:lnTo>
                <a:lnTo>
                  <a:pt x="0" y="208894"/>
                </a:lnTo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169">
            <a:extLst>
              <a:ext uri="{FF2B5EF4-FFF2-40B4-BE49-F238E27FC236}">
                <a16:creationId xmlns:a16="http://schemas.microsoft.com/office/drawing/2014/main" id="{964324DB-C41C-4217-8C78-5B8E6FD9C033}"/>
              </a:ext>
            </a:extLst>
          </p:cNvPr>
          <p:cNvSpPr/>
          <p:nvPr/>
        </p:nvSpPr>
        <p:spPr>
          <a:xfrm>
            <a:off x="4319009" y="3472709"/>
            <a:ext cx="1421034" cy="405657"/>
          </a:xfrm>
          <a:custGeom>
            <a:avLst/>
            <a:gdLst/>
            <a:ahLst/>
            <a:cxnLst/>
            <a:rect l="l" t="t" r="r" b="b"/>
            <a:pathLst>
              <a:path w="1421034" h="405657">
                <a:moveTo>
                  <a:pt x="0" y="405657"/>
                </a:moveTo>
                <a:lnTo>
                  <a:pt x="1421034" y="0"/>
                </a:lnTo>
              </a:path>
            </a:pathLst>
          </a:custGeom>
          <a:ln w="349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170">
            <a:extLst>
              <a:ext uri="{FF2B5EF4-FFF2-40B4-BE49-F238E27FC236}">
                <a16:creationId xmlns:a16="http://schemas.microsoft.com/office/drawing/2014/main" id="{EA6EE4AB-5886-4A39-9C15-344C9D9822DC}"/>
              </a:ext>
            </a:extLst>
          </p:cNvPr>
          <p:cNvSpPr/>
          <p:nvPr/>
        </p:nvSpPr>
        <p:spPr>
          <a:xfrm>
            <a:off x="5556627" y="3259945"/>
            <a:ext cx="196807" cy="208865"/>
          </a:xfrm>
          <a:custGeom>
            <a:avLst/>
            <a:gdLst/>
            <a:ahLst/>
            <a:cxnLst/>
            <a:rect l="l" t="t" r="r" b="b"/>
            <a:pathLst>
              <a:path w="196807" h="208865">
                <a:moveTo>
                  <a:pt x="196807" y="208865"/>
                </a:moveTo>
                <a:lnTo>
                  <a:pt x="196807" y="0"/>
                </a:lnTo>
                <a:lnTo>
                  <a:pt x="0" y="0"/>
                </a:lnTo>
              </a:path>
            </a:pathLst>
          </a:custGeom>
          <a:ln w="34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171">
            <a:extLst>
              <a:ext uri="{FF2B5EF4-FFF2-40B4-BE49-F238E27FC236}">
                <a16:creationId xmlns:a16="http://schemas.microsoft.com/office/drawing/2014/main" id="{8B90C27B-B6C3-459F-B351-626347F873B3}"/>
              </a:ext>
            </a:extLst>
          </p:cNvPr>
          <p:cNvSpPr/>
          <p:nvPr/>
        </p:nvSpPr>
        <p:spPr>
          <a:xfrm>
            <a:off x="5556627" y="3259945"/>
            <a:ext cx="412830" cy="0"/>
          </a:xfrm>
          <a:custGeom>
            <a:avLst/>
            <a:gdLst/>
            <a:ahLst/>
            <a:cxnLst/>
            <a:rect l="l" t="t" r="r" b="b"/>
            <a:pathLst>
              <a:path w="412830">
                <a:moveTo>
                  <a:pt x="0" y="0"/>
                </a:moveTo>
                <a:lnTo>
                  <a:pt x="412830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172">
            <a:extLst>
              <a:ext uri="{FF2B5EF4-FFF2-40B4-BE49-F238E27FC236}">
                <a16:creationId xmlns:a16="http://schemas.microsoft.com/office/drawing/2014/main" id="{E80F2F4E-CCDE-4379-B9A4-B1FCD295955F}"/>
              </a:ext>
            </a:extLst>
          </p:cNvPr>
          <p:cNvSpPr/>
          <p:nvPr/>
        </p:nvSpPr>
        <p:spPr>
          <a:xfrm>
            <a:off x="5556627" y="4290686"/>
            <a:ext cx="412830" cy="0"/>
          </a:xfrm>
          <a:custGeom>
            <a:avLst/>
            <a:gdLst/>
            <a:ahLst/>
            <a:cxnLst/>
            <a:rect l="l" t="t" r="r" b="b"/>
            <a:pathLst>
              <a:path w="412830">
                <a:moveTo>
                  <a:pt x="0" y="0"/>
                </a:moveTo>
                <a:lnTo>
                  <a:pt x="412830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173">
            <a:extLst>
              <a:ext uri="{FF2B5EF4-FFF2-40B4-BE49-F238E27FC236}">
                <a16:creationId xmlns:a16="http://schemas.microsoft.com/office/drawing/2014/main" id="{9E040D75-05B0-4BEF-9704-CB9F66D1C8BF}"/>
              </a:ext>
            </a:extLst>
          </p:cNvPr>
          <p:cNvSpPr/>
          <p:nvPr/>
        </p:nvSpPr>
        <p:spPr>
          <a:xfrm>
            <a:off x="1692402" y="1693926"/>
            <a:ext cx="4204716" cy="4501896"/>
          </a:xfrm>
          <a:custGeom>
            <a:avLst/>
            <a:gdLst/>
            <a:ahLst/>
            <a:cxnLst/>
            <a:rect l="l" t="t" r="r" b="b"/>
            <a:pathLst>
              <a:path w="4204716" h="4501896">
                <a:moveTo>
                  <a:pt x="0" y="4501896"/>
                </a:moveTo>
                <a:lnTo>
                  <a:pt x="4204716" y="4501896"/>
                </a:lnTo>
                <a:lnTo>
                  <a:pt x="4204716" y="0"/>
                </a:lnTo>
                <a:lnTo>
                  <a:pt x="0" y="0"/>
                </a:lnTo>
                <a:lnTo>
                  <a:pt x="0" y="4501896"/>
                </a:lnTo>
                <a:close/>
              </a:path>
            </a:pathLst>
          </a:custGeom>
          <a:ln w="38100">
            <a:solidFill>
              <a:srgbClr val="FB0028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C8D6B491-35D5-4332-9F99-C58546F47CA8}"/>
              </a:ext>
            </a:extLst>
          </p:cNvPr>
          <p:cNvSpPr/>
          <p:nvPr/>
        </p:nvSpPr>
        <p:spPr>
          <a:xfrm>
            <a:off x="6093191" y="4115449"/>
            <a:ext cx="206415" cy="0"/>
          </a:xfrm>
          <a:custGeom>
            <a:avLst/>
            <a:gdLst/>
            <a:ahLst/>
            <a:cxnLst/>
            <a:rect l="l" t="t" r="r" b="b"/>
            <a:pathLst>
              <a:path w="206415">
                <a:moveTo>
                  <a:pt x="0" y="0"/>
                </a:moveTo>
                <a:lnTo>
                  <a:pt x="206415" y="0"/>
                </a:lnTo>
              </a:path>
            </a:pathLst>
          </a:custGeom>
          <a:ln w="34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77">
            <a:extLst>
              <a:ext uri="{FF2B5EF4-FFF2-40B4-BE49-F238E27FC236}">
                <a16:creationId xmlns:a16="http://schemas.microsoft.com/office/drawing/2014/main" id="{307D48A7-C8DD-4F84-A95C-E4C6B8849015}"/>
              </a:ext>
            </a:extLst>
          </p:cNvPr>
          <p:cNvSpPr/>
          <p:nvPr/>
        </p:nvSpPr>
        <p:spPr>
          <a:xfrm>
            <a:off x="7453122" y="1450085"/>
            <a:ext cx="899159" cy="1440180"/>
          </a:xfrm>
          <a:custGeom>
            <a:avLst/>
            <a:gdLst/>
            <a:ahLst/>
            <a:cxnLst/>
            <a:rect l="l" t="t" r="r" b="b"/>
            <a:pathLst>
              <a:path w="899159" h="1440180">
                <a:moveTo>
                  <a:pt x="0" y="1440180"/>
                </a:moveTo>
                <a:lnTo>
                  <a:pt x="899159" y="1440180"/>
                </a:lnTo>
                <a:lnTo>
                  <a:pt x="899159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78">
            <a:extLst>
              <a:ext uri="{FF2B5EF4-FFF2-40B4-BE49-F238E27FC236}">
                <a16:creationId xmlns:a16="http://schemas.microsoft.com/office/drawing/2014/main" id="{B656D9FE-4CD4-4591-8F28-9CE71A5FABA4}"/>
              </a:ext>
            </a:extLst>
          </p:cNvPr>
          <p:cNvSpPr/>
          <p:nvPr/>
        </p:nvSpPr>
        <p:spPr>
          <a:xfrm>
            <a:off x="7453122" y="1450085"/>
            <a:ext cx="899159" cy="1440180"/>
          </a:xfrm>
          <a:custGeom>
            <a:avLst/>
            <a:gdLst/>
            <a:ahLst/>
            <a:cxnLst/>
            <a:rect l="l" t="t" r="r" b="b"/>
            <a:pathLst>
              <a:path w="899159" h="1440180">
                <a:moveTo>
                  <a:pt x="0" y="1440180"/>
                </a:moveTo>
                <a:lnTo>
                  <a:pt x="899159" y="1440180"/>
                </a:lnTo>
                <a:lnTo>
                  <a:pt x="899159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79">
            <a:extLst>
              <a:ext uri="{FF2B5EF4-FFF2-40B4-BE49-F238E27FC236}">
                <a16:creationId xmlns:a16="http://schemas.microsoft.com/office/drawing/2014/main" id="{82B7164C-C2FE-44E9-8FDE-E168A709CFC0}"/>
              </a:ext>
            </a:extLst>
          </p:cNvPr>
          <p:cNvSpPr/>
          <p:nvPr/>
        </p:nvSpPr>
        <p:spPr>
          <a:xfrm>
            <a:off x="7453122" y="2350770"/>
            <a:ext cx="178307" cy="178307"/>
          </a:xfrm>
          <a:custGeom>
            <a:avLst/>
            <a:gdLst/>
            <a:ahLst/>
            <a:cxnLst/>
            <a:rect l="l" t="t" r="r" b="b"/>
            <a:pathLst>
              <a:path w="178307" h="178307">
                <a:moveTo>
                  <a:pt x="0" y="0"/>
                </a:moveTo>
                <a:lnTo>
                  <a:pt x="178307" y="1783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80">
            <a:extLst>
              <a:ext uri="{FF2B5EF4-FFF2-40B4-BE49-F238E27FC236}">
                <a16:creationId xmlns:a16="http://schemas.microsoft.com/office/drawing/2014/main" id="{B6E3EEB6-B36A-4F77-8958-141D3B37A898}"/>
              </a:ext>
            </a:extLst>
          </p:cNvPr>
          <p:cNvSpPr/>
          <p:nvPr/>
        </p:nvSpPr>
        <p:spPr>
          <a:xfrm>
            <a:off x="7453122" y="2529078"/>
            <a:ext cx="178307" cy="179832"/>
          </a:xfrm>
          <a:custGeom>
            <a:avLst/>
            <a:gdLst/>
            <a:ahLst/>
            <a:cxnLst/>
            <a:rect l="l" t="t" r="r" b="b"/>
            <a:pathLst>
              <a:path w="178307" h="179832">
                <a:moveTo>
                  <a:pt x="178307" y="0"/>
                </a:moveTo>
                <a:lnTo>
                  <a:pt x="0" y="179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81">
            <a:extLst>
              <a:ext uri="{FF2B5EF4-FFF2-40B4-BE49-F238E27FC236}">
                <a16:creationId xmlns:a16="http://schemas.microsoft.com/office/drawing/2014/main" id="{325EBED7-8014-4C31-986B-AE63D6CEAF07}"/>
              </a:ext>
            </a:extLst>
          </p:cNvPr>
          <p:cNvSpPr/>
          <p:nvPr/>
        </p:nvSpPr>
        <p:spPr>
          <a:xfrm>
            <a:off x="7091933" y="1808226"/>
            <a:ext cx="361188" cy="0"/>
          </a:xfrm>
          <a:custGeom>
            <a:avLst/>
            <a:gdLst/>
            <a:ahLst/>
            <a:cxnLst/>
            <a:rect l="l" t="t" r="r" b="b"/>
            <a:pathLst>
              <a:path w="361188">
                <a:moveTo>
                  <a:pt x="36118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B0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82">
            <a:extLst>
              <a:ext uri="{FF2B5EF4-FFF2-40B4-BE49-F238E27FC236}">
                <a16:creationId xmlns:a16="http://schemas.microsoft.com/office/drawing/2014/main" id="{87EAEB4C-EB07-406C-9328-3D18E1B65B91}"/>
              </a:ext>
            </a:extLst>
          </p:cNvPr>
          <p:cNvSpPr/>
          <p:nvPr/>
        </p:nvSpPr>
        <p:spPr>
          <a:xfrm>
            <a:off x="7091933" y="2529078"/>
            <a:ext cx="361188" cy="0"/>
          </a:xfrm>
          <a:custGeom>
            <a:avLst/>
            <a:gdLst/>
            <a:ahLst/>
            <a:cxnLst/>
            <a:rect l="l" t="t" r="r" b="b"/>
            <a:pathLst>
              <a:path w="361188">
                <a:moveTo>
                  <a:pt x="36118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B0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83">
            <a:extLst>
              <a:ext uri="{FF2B5EF4-FFF2-40B4-BE49-F238E27FC236}">
                <a16:creationId xmlns:a16="http://schemas.microsoft.com/office/drawing/2014/main" id="{96EEF820-DE6C-45A1-8A29-FB8E2D4F1BE1}"/>
              </a:ext>
            </a:extLst>
          </p:cNvPr>
          <p:cNvSpPr/>
          <p:nvPr/>
        </p:nvSpPr>
        <p:spPr>
          <a:xfrm>
            <a:off x="8352282" y="1808226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35966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B0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84">
            <a:extLst>
              <a:ext uri="{FF2B5EF4-FFF2-40B4-BE49-F238E27FC236}">
                <a16:creationId xmlns:a16="http://schemas.microsoft.com/office/drawing/2014/main" id="{F910FACA-CBE3-411F-9983-0B554CABE789}"/>
              </a:ext>
            </a:extLst>
          </p:cNvPr>
          <p:cNvSpPr/>
          <p:nvPr/>
        </p:nvSpPr>
        <p:spPr>
          <a:xfrm>
            <a:off x="8352282" y="2529078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35966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B0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85">
            <a:extLst>
              <a:ext uri="{FF2B5EF4-FFF2-40B4-BE49-F238E27FC236}">
                <a16:creationId xmlns:a16="http://schemas.microsoft.com/office/drawing/2014/main" id="{8F6EA6E9-C3A9-4C36-82A0-E768E8181AFC}"/>
              </a:ext>
            </a:extLst>
          </p:cNvPr>
          <p:cNvSpPr/>
          <p:nvPr/>
        </p:nvSpPr>
        <p:spPr>
          <a:xfrm>
            <a:off x="8352282" y="2463546"/>
            <a:ext cx="126492" cy="124967"/>
          </a:xfrm>
          <a:custGeom>
            <a:avLst/>
            <a:gdLst/>
            <a:ahLst/>
            <a:cxnLst/>
            <a:rect l="l" t="t" r="r" b="b"/>
            <a:pathLst>
              <a:path w="126492" h="124967">
                <a:moveTo>
                  <a:pt x="0" y="62483"/>
                </a:moveTo>
                <a:lnTo>
                  <a:pt x="1671" y="76827"/>
                </a:lnTo>
                <a:lnTo>
                  <a:pt x="6431" y="89982"/>
                </a:lnTo>
                <a:lnTo>
                  <a:pt x="13898" y="101582"/>
                </a:lnTo>
                <a:lnTo>
                  <a:pt x="23693" y="111253"/>
                </a:lnTo>
                <a:lnTo>
                  <a:pt x="35435" y="118624"/>
                </a:lnTo>
                <a:lnTo>
                  <a:pt x="48746" y="123319"/>
                </a:lnTo>
                <a:lnTo>
                  <a:pt x="63246" y="124967"/>
                </a:lnTo>
                <a:lnTo>
                  <a:pt x="77752" y="123318"/>
                </a:lnTo>
                <a:lnTo>
                  <a:pt x="91062" y="118621"/>
                </a:lnTo>
                <a:lnTo>
                  <a:pt x="102804" y="111249"/>
                </a:lnTo>
                <a:lnTo>
                  <a:pt x="112597" y="101577"/>
                </a:lnTo>
                <a:lnTo>
                  <a:pt x="120063" y="89976"/>
                </a:lnTo>
                <a:lnTo>
                  <a:pt x="124821" y="76821"/>
                </a:lnTo>
                <a:lnTo>
                  <a:pt x="126492" y="62483"/>
                </a:lnTo>
                <a:lnTo>
                  <a:pt x="124820" y="48140"/>
                </a:lnTo>
                <a:lnTo>
                  <a:pt x="120060" y="34985"/>
                </a:lnTo>
                <a:lnTo>
                  <a:pt x="112593" y="23385"/>
                </a:lnTo>
                <a:lnTo>
                  <a:pt x="102798" y="13714"/>
                </a:lnTo>
                <a:lnTo>
                  <a:pt x="91056" y="6343"/>
                </a:lnTo>
                <a:lnTo>
                  <a:pt x="77745" y="1648"/>
                </a:lnTo>
                <a:lnTo>
                  <a:pt x="63246" y="0"/>
                </a:lnTo>
                <a:lnTo>
                  <a:pt x="48739" y="1649"/>
                </a:lnTo>
                <a:lnTo>
                  <a:pt x="35429" y="6346"/>
                </a:lnTo>
                <a:lnTo>
                  <a:pt x="23687" y="13718"/>
                </a:lnTo>
                <a:lnTo>
                  <a:pt x="13894" y="23390"/>
                </a:lnTo>
                <a:lnTo>
                  <a:pt x="6428" y="34991"/>
                </a:lnTo>
                <a:lnTo>
                  <a:pt x="1670" y="48146"/>
                </a:lnTo>
                <a:lnTo>
                  <a:pt x="0" y="62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86">
            <a:extLst>
              <a:ext uri="{FF2B5EF4-FFF2-40B4-BE49-F238E27FC236}">
                <a16:creationId xmlns:a16="http://schemas.microsoft.com/office/drawing/2014/main" id="{7C30E56D-8B83-45A6-ACD4-0AFDF1DCE362}"/>
              </a:ext>
            </a:extLst>
          </p:cNvPr>
          <p:cNvSpPr/>
          <p:nvPr/>
        </p:nvSpPr>
        <p:spPr>
          <a:xfrm>
            <a:off x="8352282" y="2463546"/>
            <a:ext cx="126492" cy="124967"/>
          </a:xfrm>
          <a:custGeom>
            <a:avLst/>
            <a:gdLst/>
            <a:ahLst/>
            <a:cxnLst/>
            <a:rect l="l" t="t" r="r" b="b"/>
            <a:pathLst>
              <a:path w="126492" h="124967">
                <a:moveTo>
                  <a:pt x="0" y="62483"/>
                </a:moveTo>
                <a:lnTo>
                  <a:pt x="1670" y="48146"/>
                </a:lnTo>
                <a:lnTo>
                  <a:pt x="6428" y="34991"/>
                </a:lnTo>
                <a:lnTo>
                  <a:pt x="13894" y="23390"/>
                </a:lnTo>
                <a:lnTo>
                  <a:pt x="23687" y="13718"/>
                </a:lnTo>
                <a:lnTo>
                  <a:pt x="35429" y="6346"/>
                </a:lnTo>
                <a:lnTo>
                  <a:pt x="48739" y="1649"/>
                </a:lnTo>
                <a:lnTo>
                  <a:pt x="63246" y="0"/>
                </a:lnTo>
                <a:lnTo>
                  <a:pt x="77745" y="1648"/>
                </a:lnTo>
                <a:lnTo>
                  <a:pt x="91056" y="6343"/>
                </a:lnTo>
                <a:lnTo>
                  <a:pt x="102798" y="13714"/>
                </a:lnTo>
                <a:lnTo>
                  <a:pt x="112593" y="23385"/>
                </a:lnTo>
                <a:lnTo>
                  <a:pt x="120060" y="34985"/>
                </a:lnTo>
                <a:lnTo>
                  <a:pt x="124820" y="48140"/>
                </a:lnTo>
                <a:lnTo>
                  <a:pt x="126492" y="62483"/>
                </a:lnTo>
                <a:lnTo>
                  <a:pt x="124821" y="76821"/>
                </a:lnTo>
                <a:lnTo>
                  <a:pt x="120063" y="89976"/>
                </a:lnTo>
                <a:lnTo>
                  <a:pt x="112597" y="101577"/>
                </a:lnTo>
                <a:lnTo>
                  <a:pt x="102804" y="111249"/>
                </a:lnTo>
                <a:lnTo>
                  <a:pt x="91062" y="118621"/>
                </a:lnTo>
                <a:lnTo>
                  <a:pt x="77752" y="123318"/>
                </a:lnTo>
                <a:lnTo>
                  <a:pt x="63246" y="124967"/>
                </a:lnTo>
                <a:lnTo>
                  <a:pt x="48746" y="123319"/>
                </a:lnTo>
                <a:lnTo>
                  <a:pt x="35435" y="118624"/>
                </a:lnTo>
                <a:lnTo>
                  <a:pt x="23693" y="111253"/>
                </a:lnTo>
                <a:lnTo>
                  <a:pt x="13898" y="101582"/>
                </a:lnTo>
                <a:lnTo>
                  <a:pt x="6431" y="89982"/>
                </a:lnTo>
                <a:lnTo>
                  <a:pt x="1671" y="76827"/>
                </a:lnTo>
                <a:lnTo>
                  <a:pt x="0" y="6248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87">
            <a:extLst>
              <a:ext uri="{FF2B5EF4-FFF2-40B4-BE49-F238E27FC236}">
                <a16:creationId xmlns:a16="http://schemas.microsoft.com/office/drawing/2014/main" id="{F5B56ADC-E670-4389-9DDC-AAEFA7596559}"/>
              </a:ext>
            </a:extLst>
          </p:cNvPr>
          <p:cNvSpPr/>
          <p:nvPr/>
        </p:nvSpPr>
        <p:spPr>
          <a:xfrm>
            <a:off x="8094726" y="2369058"/>
            <a:ext cx="181355" cy="0"/>
          </a:xfrm>
          <a:custGeom>
            <a:avLst/>
            <a:gdLst/>
            <a:ahLst/>
            <a:cxnLst/>
            <a:rect l="l" t="t" r="r" b="b"/>
            <a:pathLst>
              <a:path w="181355">
                <a:moveTo>
                  <a:pt x="18135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53C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64">
            <a:extLst>
              <a:ext uri="{FF2B5EF4-FFF2-40B4-BE49-F238E27FC236}">
                <a16:creationId xmlns:a16="http://schemas.microsoft.com/office/drawing/2014/main" id="{80B5D1C6-0692-4EEC-8D07-48E8442ADF0C}"/>
              </a:ext>
            </a:extLst>
          </p:cNvPr>
          <p:cNvSpPr/>
          <p:nvPr/>
        </p:nvSpPr>
        <p:spPr>
          <a:xfrm>
            <a:off x="7454646" y="3789426"/>
            <a:ext cx="899159" cy="1440180"/>
          </a:xfrm>
          <a:custGeom>
            <a:avLst/>
            <a:gdLst/>
            <a:ahLst/>
            <a:cxnLst/>
            <a:rect l="l" t="t" r="r" b="b"/>
            <a:pathLst>
              <a:path w="899159" h="1440179">
                <a:moveTo>
                  <a:pt x="0" y="1440180"/>
                </a:moveTo>
                <a:lnTo>
                  <a:pt x="899159" y="1440180"/>
                </a:lnTo>
                <a:lnTo>
                  <a:pt x="899159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65">
            <a:extLst>
              <a:ext uri="{FF2B5EF4-FFF2-40B4-BE49-F238E27FC236}">
                <a16:creationId xmlns:a16="http://schemas.microsoft.com/office/drawing/2014/main" id="{BC8A3BD8-8C90-45F9-966F-2EAA1F37773B}"/>
              </a:ext>
            </a:extLst>
          </p:cNvPr>
          <p:cNvSpPr/>
          <p:nvPr/>
        </p:nvSpPr>
        <p:spPr>
          <a:xfrm>
            <a:off x="7454646" y="3789426"/>
            <a:ext cx="899159" cy="1440180"/>
          </a:xfrm>
          <a:custGeom>
            <a:avLst/>
            <a:gdLst/>
            <a:ahLst/>
            <a:cxnLst/>
            <a:rect l="l" t="t" r="r" b="b"/>
            <a:pathLst>
              <a:path w="899159" h="1440179">
                <a:moveTo>
                  <a:pt x="0" y="1440180"/>
                </a:moveTo>
                <a:lnTo>
                  <a:pt x="899159" y="1440180"/>
                </a:lnTo>
                <a:lnTo>
                  <a:pt x="899159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66">
            <a:extLst>
              <a:ext uri="{FF2B5EF4-FFF2-40B4-BE49-F238E27FC236}">
                <a16:creationId xmlns:a16="http://schemas.microsoft.com/office/drawing/2014/main" id="{FCB24090-93A9-4674-9965-0A21AD6C566A}"/>
              </a:ext>
            </a:extLst>
          </p:cNvPr>
          <p:cNvSpPr/>
          <p:nvPr/>
        </p:nvSpPr>
        <p:spPr>
          <a:xfrm>
            <a:off x="7454646" y="4690110"/>
            <a:ext cx="178307" cy="179831"/>
          </a:xfrm>
          <a:custGeom>
            <a:avLst/>
            <a:gdLst/>
            <a:ahLst/>
            <a:cxnLst/>
            <a:rect l="l" t="t" r="r" b="b"/>
            <a:pathLst>
              <a:path w="178307" h="179832">
                <a:moveTo>
                  <a:pt x="0" y="0"/>
                </a:moveTo>
                <a:lnTo>
                  <a:pt x="178307" y="1798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67">
            <a:extLst>
              <a:ext uri="{FF2B5EF4-FFF2-40B4-BE49-F238E27FC236}">
                <a16:creationId xmlns:a16="http://schemas.microsoft.com/office/drawing/2014/main" id="{C38698DD-441C-48B3-A108-270CFAC415B8}"/>
              </a:ext>
            </a:extLst>
          </p:cNvPr>
          <p:cNvSpPr/>
          <p:nvPr/>
        </p:nvSpPr>
        <p:spPr>
          <a:xfrm>
            <a:off x="7454646" y="4869942"/>
            <a:ext cx="178307" cy="179831"/>
          </a:xfrm>
          <a:custGeom>
            <a:avLst/>
            <a:gdLst/>
            <a:ahLst/>
            <a:cxnLst/>
            <a:rect l="l" t="t" r="r" b="b"/>
            <a:pathLst>
              <a:path w="178307" h="179831">
                <a:moveTo>
                  <a:pt x="178307" y="0"/>
                </a:moveTo>
                <a:lnTo>
                  <a:pt x="0" y="1798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68">
            <a:extLst>
              <a:ext uri="{FF2B5EF4-FFF2-40B4-BE49-F238E27FC236}">
                <a16:creationId xmlns:a16="http://schemas.microsoft.com/office/drawing/2014/main" id="{09984C8F-857B-45D1-B9EB-D6DDC10018CB}"/>
              </a:ext>
            </a:extLst>
          </p:cNvPr>
          <p:cNvSpPr/>
          <p:nvPr/>
        </p:nvSpPr>
        <p:spPr>
          <a:xfrm>
            <a:off x="7093458" y="4149090"/>
            <a:ext cx="361188" cy="0"/>
          </a:xfrm>
          <a:custGeom>
            <a:avLst/>
            <a:gdLst/>
            <a:ahLst/>
            <a:cxnLst/>
            <a:rect l="l" t="t" r="r" b="b"/>
            <a:pathLst>
              <a:path w="361188">
                <a:moveTo>
                  <a:pt x="36118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B0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69">
            <a:extLst>
              <a:ext uri="{FF2B5EF4-FFF2-40B4-BE49-F238E27FC236}">
                <a16:creationId xmlns:a16="http://schemas.microsoft.com/office/drawing/2014/main" id="{D37DCA3B-EA85-4C2A-A579-C19AE475FFC5}"/>
              </a:ext>
            </a:extLst>
          </p:cNvPr>
          <p:cNvSpPr/>
          <p:nvPr/>
        </p:nvSpPr>
        <p:spPr>
          <a:xfrm>
            <a:off x="7093458" y="4869942"/>
            <a:ext cx="361188" cy="0"/>
          </a:xfrm>
          <a:custGeom>
            <a:avLst/>
            <a:gdLst/>
            <a:ahLst/>
            <a:cxnLst/>
            <a:rect l="l" t="t" r="r" b="b"/>
            <a:pathLst>
              <a:path w="361188">
                <a:moveTo>
                  <a:pt x="36118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B0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70">
            <a:extLst>
              <a:ext uri="{FF2B5EF4-FFF2-40B4-BE49-F238E27FC236}">
                <a16:creationId xmlns:a16="http://schemas.microsoft.com/office/drawing/2014/main" id="{5EC707CF-308E-478A-890D-5BA0D4506EE5}"/>
              </a:ext>
            </a:extLst>
          </p:cNvPr>
          <p:cNvSpPr/>
          <p:nvPr/>
        </p:nvSpPr>
        <p:spPr>
          <a:xfrm>
            <a:off x="8353806" y="4149090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35966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B0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71">
            <a:extLst>
              <a:ext uri="{FF2B5EF4-FFF2-40B4-BE49-F238E27FC236}">
                <a16:creationId xmlns:a16="http://schemas.microsoft.com/office/drawing/2014/main" id="{6A6D93BD-52CE-4707-BCC3-716E80B748B8}"/>
              </a:ext>
            </a:extLst>
          </p:cNvPr>
          <p:cNvSpPr/>
          <p:nvPr/>
        </p:nvSpPr>
        <p:spPr>
          <a:xfrm>
            <a:off x="8353806" y="4869942"/>
            <a:ext cx="359664" cy="0"/>
          </a:xfrm>
          <a:custGeom>
            <a:avLst/>
            <a:gdLst/>
            <a:ahLst/>
            <a:cxnLst/>
            <a:rect l="l" t="t" r="r" b="b"/>
            <a:pathLst>
              <a:path w="359664">
                <a:moveTo>
                  <a:pt x="35966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B0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72">
            <a:extLst>
              <a:ext uri="{FF2B5EF4-FFF2-40B4-BE49-F238E27FC236}">
                <a16:creationId xmlns:a16="http://schemas.microsoft.com/office/drawing/2014/main" id="{8D2900DA-1197-47AB-813A-1D9AEB2A7A26}"/>
              </a:ext>
            </a:extLst>
          </p:cNvPr>
          <p:cNvSpPr/>
          <p:nvPr/>
        </p:nvSpPr>
        <p:spPr>
          <a:xfrm>
            <a:off x="8353806" y="4802886"/>
            <a:ext cx="126492" cy="124968"/>
          </a:xfrm>
          <a:custGeom>
            <a:avLst/>
            <a:gdLst/>
            <a:ahLst/>
            <a:cxnLst/>
            <a:rect l="l" t="t" r="r" b="b"/>
            <a:pathLst>
              <a:path w="126492" h="124967">
                <a:moveTo>
                  <a:pt x="0" y="62483"/>
                </a:moveTo>
                <a:lnTo>
                  <a:pt x="1671" y="76827"/>
                </a:lnTo>
                <a:lnTo>
                  <a:pt x="6431" y="89982"/>
                </a:lnTo>
                <a:lnTo>
                  <a:pt x="13898" y="101582"/>
                </a:lnTo>
                <a:lnTo>
                  <a:pt x="23693" y="111253"/>
                </a:lnTo>
                <a:lnTo>
                  <a:pt x="35435" y="118624"/>
                </a:lnTo>
                <a:lnTo>
                  <a:pt x="48746" y="123319"/>
                </a:lnTo>
                <a:lnTo>
                  <a:pt x="63246" y="124968"/>
                </a:lnTo>
                <a:lnTo>
                  <a:pt x="77752" y="123318"/>
                </a:lnTo>
                <a:lnTo>
                  <a:pt x="91062" y="118621"/>
                </a:lnTo>
                <a:lnTo>
                  <a:pt x="102804" y="111249"/>
                </a:lnTo>
                <a:lnTo>
                  <a:pt x="112597" y="101577"/>
                </a:lnTo>
                <a:lnTo>
                  <a:pt x="120063" y="89976"/>
                </a:lnTo>
                <a:lnTo>
                  <a:pt x="124821" y="76821"/>
                </a:lnTo>
                <a:lnTo>
                  <a:pt x="126492" y="62483"/>
                </a:lnTo>
                <a:lnTo>
                  <a:pt x="124820" y="48140"/>
                </a:lnTo>
                <a:lnTo>
                  <a:pt x="120060" y="34985"/>
                </a:lnTo>
                <a:lnTo>
                  <a:pt x="112593" y="23385"/>
                </a:lnTo>
                <a:lnTo>
                  <a:pt x="102798" y="13714"/>
                </a:lnTo>
                <a:lnTo>
                  <a:pt x="91056" y="6343"/>
                </a:lnTo>
                <a:lnTo>
                  <a:pt x="77745" y="1648"/>
                </a:lnTo>
                <a:lnTo>
                  <a:pt x="63246" y="0"/>
                </a:lnTo>
                <a:lnTo>
                  <a:pt x="48739" y="1649"/>
                </a:lnTo>
                <a:lnTo>
                  <a:pt x="35429" y="6346"/>
                </a:lnTo>
                <a:lnTo>
                  <a:pt x="23687" y="13718"/>
                </a:lnTo>
                <a:lnTo>
                  <a:pt x="13894" y="23390"/>
                </a:lnTo>
                <a:lnTo>
                  <a:pt x="6428" y="34991"/>
                </a:lnTo>
                <a:lnTo>
                  <a:pt x="1670" y="48146"/>
                </a:lnTo>
                <a:lnTo>
                  <a:pt x="0" y="62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73">
            <a:extLst>
              <a:ext uri="{FF2B5EF4-FFF2-40B4-BE49-F238E27FC236}">
                <a16:creationId xmlns:a16="http://schemas.microsoft.com/office/drawing/2014/main" id="{24391AED-1239-4B4A-92AA-3DF4C0B6E41E}"/>
              </a:ext>
            </a:extLst>
          </p:cNvPr>
          <p:cNvSpPr/>
          <p:nvPr/>
        </p:nvSpPr>
        <p:spPr>
          <a:xfrm>
            <a:off x="8353806" y="4802886"/>
            <a:ext cx="126492" cy="124968"/>
          </a:xfrm>
          <a:custGeom>
            <a:avLst/>
            <a:gdLst/>
            <a:ahLst/>
            <a:cxnLst/>
            <a:rect l="l" t="t" r="r" b="b"/>
            <a:pathLst>
              <a:path w="126492" h="124967">
                <a:moveTo>
                  <a:pt x="0" y="62483"/>
                </a:moveTo>
                <a:lnTo>
                  <a:pt x="1670" y="48146"/>
                </a:lnTo>
                <a:lnTo>
                  <a:pt x="6428" y="34991"/>
                </a:lnTo>
                <a:lnTo>
                  <a:pt x="13894" y="23390"/>
                </a:lnTo>
                <a:lnTo>
                  <a:pt x="23687" y="13718"/>
                </a:lnTo>
                <a:lnTo>
                  <a:pt x="35429" y="6346"/>
                </a:lnTo>
                <a:lnTo>
                  <a:pt x="48739" y="1649"/>
                </a:lnTo>
                <a:lnTo>
                  <a:pt x="63246" y="0"/>
                </a:lnTo>
                <a:lnTo>
                  <a:pt x="77745" y="1648"/>
                </a:lnTo>
                <a:lnTo>
                  <a:pt x="91056" y="6343"/>
                </a:lnTo>
                <a:lnTo>
                  <a:pt x="102798" y="13714"/>
                </a:lnTo>
                <a:lnTo>
                  <a:pt x="112593" y="23385"/>
                </a:lnTo>
                <a:lnTo>
                  <a:pt x="120060" y="34985"/>
                </a:lnTo>
                <a:lnTo>
                  <a:pt x="124820" y="48140"/>
                </a:lnTo>
                <a:lnTo>
                  <a:pt x="126492" y="62483"/>
                </a:lnTo>
                <a:lnTo>
                  <a:pt x="124821" y="76821"/>
                </a:lnTo>
                <a:lnTo>
                  <a:pt x="120063" y="89976"/>
                </a:lnTo>
                <a:lnTo>
                  <a:pt x="112597" y="101577"/>
                </a:lnTo>
                <a:lnTo>
                  <a:pt x="102804" y="111249"/>
                </a:lnTo>
                <a:lnTo>
                  <a:pt x="91062" y="118621"/>
                </a:lnTo>
                <a:lnTo>
                  <a:pt x="77752" y="123318"/>
                </a:lnTo>
                <a:lnTo>
                  <a:pt x="63246" y="124968"/>
                </a:lnTo>
                <a:lnTo>
                  <a:pt x="48746" y="123319"/>
                </a:lnTo>
                <a:lnTo>
                  <a:pt x="35435" y="118624"/>
                </a:lnTo>
                <a:lnTo>
                  <a:pt x="23693" y="111253"/>
                </a:lnTo>
                <a:lnTo>
                  <a:pt x="13898" y="101582"/>
                </a:lnTo>
                <a:lnTo>
                  <a:pt x="6431" y="89982"/>
                </a:lnTo>
                <a:lnTo>
                  <a:pt x="1671" y="76827"/>
                </a:lnTo>
                <a:lnTo>
                  <a:pt x="0" y="6248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74">
            <a:extLst>
              <a:ext uri="{FF2B5EF4-FFF2-40B4-BE49-F238E27FC236}">
                <a16:creationId xmlns:a16="http://schemas.microsoft.com/office/drawing/2014/main" id="{1AA1E8CC-A666-4081-BACF-BEA00B14B254}"/>
              </a:ext>
            </a:extLst>
          </p:cNvPr>
          <p:cNvSpPr/>
          <p:nvPr/>
        </p:nvSpPr>
        <p:spPr>
          <a:xfrm>
            <a:off x="8097774" y="4709922"/>
            <a:ext cx="179831" cy="0"/>
          </a:xfrm>
          <a:custGeom>
            <a:avLst/>
            <a:gdLst/>
            <a:ahLst/>
            <a:cxnLst/>
            <a:rect l="l" t="t" r="r" b="b"/>
            <a:pathLst>
              <a:path w="179831">
                <a:moveTo>
                  <a:pt x="17983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53C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75">
            <a:extLst>
              <a:ext uri="{FF2B5EF4-FFF2-40B4-BE49-F238E27FC236}">
                <a16:creationId xmlns:a16="http://schemas.microsoft.com/office/drawing/2014/main" id="{3A92B4BE-D0FC-4DDE-B428-6F119CA4F1E3}"/>
              </a:ext>
            </a:extLst>
          </p:cNvPr>
          <p:cNvSpPr/>
          <p:nvPr/>
        </p:nvSpPr>
        <p:spPr>
          <a:xfrm>
            <a:off x="7323582" y="4805933"/>
            <a:ext cx="126492" cy="124968"/>
          </a:xfrm>
          <a:custGeom>
            <a:avLst/>
            <a:gdLst/>
            <a:ahLst/>
            <a:cxnLst/>
            <a:rect l="l" t="t" r="r" b="b"/>
            <a:pathLst>
              <a:path w="126492" h="124968">
                <a:moveTo>
                  <a:pt x="0" y="62484"/>
                </a:moveTo>
                <a:lnTo>
                  <a:pt x="1671" y="76827"/>
                </a:lnTo>
                <a:lnTo>
                  <a:pt x="6431" y="89982"/>
                </a:lnTo>
                <a:lnTo>
                  <a:pt x="13898" y="101582"/>
                </a:lnTo>
                <a:lnTo>
                  <a:pt x="23693" y="111253"/>
                </a:lnTo>
                <a:lnTo>
                  <a:pt x="35435" y="118624"/>
                </a:lnTo>
                <a:lnTo>
                  <a:pt x="48746" y="123319"/>
                </a:lnTo>
                <a:lnTo>
                  <a:pt x="63246" y="124968"/>
                </a:lnTo>
                <a:lnTo>
                  <a:pt x="77752" y="123318"/>
                </a:lnTo>
                <a:lnTo>
                  <a:pt x="91062" y="118621"/>
                </a:lnTo>
                <a:lnTo>
                  <a:pt x="102804" y="111249"/>
                </a:lnTo>
                <a:lnTo>
                  <a:pt x="112597" y="101577"/>
                </a:lnTo>
                <a:lnTo>
                  <a:pt x="120063" y="89976"/>
                </a:lnTo>
                <a:lnTo>
                  <a:pt x="124821" y="76821"/>
                </a:lnTo>
                <a:lnTo>
                  <a:pt x="126492" y="62484"/>
                </a:lnTo>
                <a:lnTo>
                  <a:pt x="124820" y="48140"/>
                </a:lnTo>
                <a:lnTo>
                  <a:pt x="120060" y="34985"/>
                </a:lnTo>
                <a:lnTo>
                  <a:pt x="112593" y="23385"/>
                </a:lnTo>
                <a:lnTo>
                  <a:pt x="102798" y="13714"/>
                </a:lnTo>
                <a:lnTo>
                  <a:pt x="91056" y="6343"/>
                </a:lnTo>
                <a:lnTo>
                  <a:pt x="77745" y="1648"/>
                </a:lnTo>
                <a:lnTo>
                  <a:pt x="63246" y="0"/>
                </a:lnTo>
                <a:lnTo>
                  <a:pt x="48739" y="1649"/>
                </a:lnTo>
                <a:lnTo>
                  <a:pt x="35429" y="6346"/>
                </a:lnTo>
                <a:lnTo>
                  <a:pt x="23687" y="13718"/>
                </a:lnTo>
                <a:lnTo>
                  <a:pt x="13894" y="23390"/>
                </a:lnTo>
                <a:lnTo>
                  <a:pt x="6428" y="34991"/>
                </a:lnTo>
                <a:lnTo>
                  <a:pt x="1670" y="48146"/>
                </a:lnTo>
                <a:lnTo>
                  <a:pt x="0" y="62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76">
            <a:extLst>
              <a:ext uri="{FF2B5EF4-FFF2-40B4-BE49-F238E27FC236}">
                <a16:creationId xmlns:a16="http://schemas.microsoft.com/office/drawing/2014/main" id="{5F4BB5F2-834A-435F-998E-A5355BF1C188}"/>
              </a:ext>
            </a:extLst>
          </p:cNvPr>
          <p:cNvSpPr/>
          <p:nvPr/>
        </p:nvSpPr>
        <p:spPr>
          <a:xfrm>
            <a:off x="7323582" y="4805933"/>
            <a:ext cx="126492" cy="124968"/>
          </a:xfrm>
          <a:custGeom>
            <a:avLst/>
            <a:gdLst/>
            <a:ahLst/>
            <a:cxnLst/>
            <a:rect l="l" t="t" r="r" b="b"/>
            <a:pathLst>
              <a:path w="126492" h="124968">
                <a:moveTo>
                  <a:pt x="0" y="62484"/>
                </a:moveTo>
                <a:lnTo>
                  <a:pt x="1670" y="48146"/>
                </a:lnTo>
                <a:lnTo>
                  <a:pt x="6428" y="34991"/>
                </a:lnTo>
                <a:lnTo>
                  <a:pt x="13894" y="23390"/>
                </a:lnTo>
                <a:lnTo>
                  <a:pt x="23687" y="13718"/>
                </a:lnTo>
                <a:lnTo>
                  <a:pt x="35429" y="6346"/>
                </a:lnTo>
                <a:lnTo>
                  <a:pt x="48739" y="1649"/>
                </a:lnTo>
                <a:lnTo>
                  <a:pt x="63246" y="0"/>
                </a:lnTo>
                <a:lnTo>
                  <a:pt x="77745" y="1648"/>
                </a:lnTo>
                <a:lnTo>
                  <a:pt x="91056" y="6343"/>
                </a:lnTo>
                <a:lnTo>
                  <a:pt x="102798" y="13714"/>
                </a:lnTo>
                <a:lnTo>
                  <a:pt x="112593" y="23385"/>
                </a:lnTo>
                <a:lnTo>
                  <a:pt x="120060" y="34985"/>
                </a:lnTo>
                <a:lnTo>
                  <a:pt x="124820" y="48140"/>
                </a:lnTo>
                <a:lnTo>
                  <a:pt x="126492" y="62484"/>
                </a:lnTo>
                <a:lnTo>
                  <a:pt x="124821" y="76821"/>
                </a:lnTo>
                <a:lnTo>
                  <a:pt x="120063" y="89976"/>
                </a:lnTo>
                <a:lnTo>
                  <a:pt x="112597" y="101577"/>
                </a:lnTo>
                <a:lnTo>
                  <a:pt x="102804" y="111249"/>
                </a:lnTo>
                <a:lnTo>
                  <a:pt x="91062" y="118621"/>
                </a:lnTo>
                <a:lnTo>
                  <a:pt x="77752" y="123318"/>
                </a:lnTo>
                <a:lnTo>
                  <a:pt x="63246" y="124968"/>
                </a:lnTo>
                <a:lnTo>
                  <a:pt x="48746" y="123319"/>
                </a:lnTo>
                <a:lnTo>
                  <a:pt x="35435" y="118624"/>
                </a:lnTo>
                <a:lnTo>
                  <a:pt x="23693" y="111253"/>
                </a:lnTo>
                <a:lnTo>
                  <a:pt x="13898" y="101582"/>
                </a:lnTo>
                <a:lnTo>
                  <a:pt x="6431" y="89982"/>
                </a:lnTo>
                <a:lnTo>
                  <a:pt x="1671" y="76827"/>
                </a:lnTo>
                <a:lnTo>
                  <a:pt x="0" y="6248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61">
            <a:extLst>
              <a:ext uri="{FF2B5EF4-FFF2-40B4-BE49-F238E27FC236}">
                <a16:creationId xmlns:a16="http://schemas.microsoft.com/office/drawing/2014/main" id="{877BB2E2-E5BC-40E9-BCC0-5ECD902C8ED6}"/>
              </a:ext>
            </a:extLst>
          </p:cNvPr>
          <p:cNvSpPr txBox="1"/>
          <p:nvPr/>
        </p:nvSpPr>
        <p:spPr>
          <a:xfrm>
            <a:off x="662127" y="1157027"/>
            <a:ext cx="4663091" cy="38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dirty="0">
                <a:solidFill>
                  <a:srgbClr val="CC3300"/>
                </a:solidFill>
                <a:latin typeface="Wingdings"/>
                <a:cs typeface="Wingdings"/>
              </a:rPr>
              <a:t></a:t>
            </a:r>
            <a:r>
              <a:rPr sz="2800" spc="-419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Edg</a:t>
            </a:r>
            <a:r>
              <a:rPr sz="2800" b="1" spc="-4" dirty="0">
                <a:solidFill>
                  <a:srgbClr val="053CE8"/>
                </a:solidFill>
                <a:latin typeface="Times New Roman"/>
                <a:cs typeface="Times New Roman"/>
              </a:rPr>
              <a:t>e</a:t>
            </a:r>
            <a:r>
              <a:rPr sz="2800" b="1" spc="4" dirty="0">
                <a:solidFill>
                  <a:srgbClr val="053CE8"/>
                </a:solidFill>
                <a:latin typeface="Times New Roman"/>
                <a:cs typeface="Times New Roman"/>
              </a:rPr>
              <a:t>-</a:t>
            </a:r>
            <a:r>
              <a:rPr sz="2800" b="1" spc="-209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rigge</a:t>
            </a:r>
            <a:r>
              <a:rPr sz="2800" b="1" spc="-54" dirty="0">
                <a:solidFill>
                  <a:srgbClr val="053CE8"/>
                </a:solidFill>
                <a:latin typeface="Times New Roman"/>
                <a:cs typeface="Times New Roman"/>
              </a:rPr>
              <a:t>r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ed</a:t>
            </a:r>
            <a:r>
              <a:rPr sz="2800" b="1" spc="-9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800" b="1" i="1" spc="0" dirty="0">
                <a:solidFill>
                  <a:srgbClr val="053CE8"/>
                </a:solidFill>
                <a:latin typeface="Times New Roman"/>
                <a:cs typeface="Times New Roman"/>
              </a:rPr>
              <a:t>D</a:t>
            </a:r>
            <a:r>
              <a:rPr sz="2800" b="1" i="1" spc="-20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Flip</a:t>
            </a:r>
            <a:r>
              <a:rPr sz="2800" b="1" spc="4" dirty="0">
                <a:solidFill>
                  <a:srgbClr val="053CE8"/>
                </a:solidFill>
                <a:latin typeface="Times New Roman"/>
                <a:cs typeface="Times New Roman"/>
              </a:rPr>
              <a:t>-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Flop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5" name="object 60">
            <a:extLst>
              <a:ext uri="{FF2B5EF4-FFF2-40B4-BE49-F238E27FC236}">
                <a16:creationId xmlns:a16="http://schemas.microsoft.com/office/drawing/2014/main" id="{4E310AA0-9CA5-48E6-B6CB-047A6135CE49}"/>
              </a:ext>
            </a:extLst>
          </p:cNvPr>
          <p:cNvSpPr txBox="1"/>
          <p:nvPr/>
        </p:nvSpPr>
        <p:spPr>
          <a:xfrm>
            <a:off x="7081266" y="2975328"/>
            <a:ext cx="10565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0" dirty="0">
                <a:latin typeface="Times New Roman"/>
                <a:cs typeface="Times New Roman"/>
              </a:rPr>
              <a:t>Po</a:t>
            </a:r>
            <a:r>
              <a:rPr sz="2400" b="1" i="1" spc="4" dirty="0">
                <a:latin typeface="Times New Roman"/>
                <a:cs typeface="Times New Roman"/>
              </a:rPr>
              <a:t>s</a:t>
            </a:r>
            <a:r>
              <a:rPr sz="2400" b="1" i="1" spc="0" dirty="0">
                <a:latin typeface="Times New Roman"/>
                <a:cs typeface="Times New Roman"/>
              </a:rPr>
              <a:t>i</a:t>
            </a:r>
            <a:r>
              <a:rPr sz="2400" b="1" i="1" spc="9" dirty="0">
                <a:latin typeface="Times New Roman"/>
                <a:cs typeface="Times New Roman"/>
              </a:rPr>
              <a:t>t</a:t>
            </a:r>
            <a:r>
              <a:rPr sz="2400" b="1" i="1" spc="0" dirty="0">
                <a:latin typeface="Times New Roman"/>
                <a:cs typeface="Times New Roman"/>
              </a:rPr>
              <a:t>i</a:t>
            </a:r>
            <a:r>
              <a:rPr sz="2400" b="1" i="1" spc="9" dirty="0">
                <a:latin typeface="Times New Roman"/>
                <a:cs typeface="Times New Roman"/>
              </a:rPr>
              <a:t>v</a:t>
            </a:r>
            <a:r>
              <a:rPr sz="2400" b="1" i="1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6" name="object 59">
            <a:extLst>
              <a:ext uri="{FF2B5EF4-FFF2-40B4-BE49-F238E27FC236}">
                <a16:creationId xmlns:a16="http://schemas.microsoft.com/office/drawing/2014/main" id="{0217B498-94E8-4B46-BC43-8251F8F77D72}"/>
              </a:ext>
            </a:extLst>
          </p:cNvPr>
          <p:cNvSpPr txBox="1"/>
          <p:nvPr/>
        </p:nvSpPr>
        <p:spPr>
          <a:xfrm>
            <a:off x="8139226" y="2975328"/>
            <a:ext cx="7145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0" dirty="0">
                <a:latin typeface="Times New Roman"/>
                <a:cs typeface="Times New Roman"/>
              </a:rPr>
              <a:t>Edge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7" name="object 58">
            <a:extLst>
              <a:ext uri="{FF2B5EF4-FFF2-40B4-BE49-F238E27FC236}">
                <a16:creationId xmlns:a16="http://schemas.microsoft.com/office/drawing/2014/main" id="{E2CAD4C3-4C7E-48E4-8712-5AC91CA8564C}"/>
              </a:ext>
            </a:extLst>
          </p:cNvPr>
          <p:cNvSpPr txBox="1"/>
          <p:nvPr/>
        </p:nvSpPr>
        <p:spPr>
          <a:xfrm>
            <a:off x="6073212" y="3100435"/>
            <a:ext cx="279236" cy="31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2300" i="1" spc="0" dirty="0">
                <a:latin typeface="Times New Roman"/>
                <a:cs typeface="Times New Roman"/>
              </a:rPr>
              <a:t>Q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8" name="object 57">
            <a:extLst>
              <a:ext uri="{FF2B5EF4-FFF2-40B4-BE49-F238E27FC236}">
                <a16:creationId xmlns:a16="http://schemas.microsoft.com/office/drawing/2014/main" id="{8DBBD300-6920-4B99-86F0-F4E800D07DAE}"/>
              </a:ext>
            </a:extLst>
          </p:cNvPr>
          <p:cNvSpPr txBox="1"/>
          <p:nvPr/>
        </p:nvSpPr>
        <p:spPr>
          <a:xfrm>
            <a:off x="812532" y="3533349"/>
            <a:ext cx="619331" cy="31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2300" i="1" spc="0" dirty="0">
                <a:latin typeface="Times New Roman"/>
                <a:cs typeface="Times New Roman"/>
              </a:rPr>
              <a:t>CLK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9" name="object 56">
            <a:extLst>
              <a:ext uri="{FF2B5EF4-FFF2-40B4-BE49-F238E27FC236}">
                <a16:creationId xmlns:a16="http://schemas.microsoft.com/office/drawing/2014/main" id="{DDF574C4-E50A-4517-978D-F5CD57D59759}"/>
              </a:ext>
            </a:extLst>
          </p:cNvPr>
          <p:cNvSpPr txBox="1"/>
          <p:nvPr/>
        </p:nvSpPr>
        <p:spPr>
          <a:xfrm>
            <a:off x="6073212" y="4131175"/>
            <a:ext cx="279236" cy="31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2300" i="1" spc="0" dirty="0">
                <a:latin typeface="Times New Roman"/>
                <a:cs typeface="Times New Roman"/>
              </a:rPr>
              <a:t>Q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0" name="object 55">
            <a:extLst>
              <a:ext uri="{FF2B5EF4-FFF2-40B4-BE49-F238E27FC236}">
                <a16:creationId xmlns:a16="http://schemas.microsoft.com/office/drawing/2014/main" id="{DF5849AB-7CEA-4846-B030-2E7F219104A5}"/>
              </a:ext>
            </a:extLst>
          </p:cNvPr>
          <p:cNvSpPr txBox="1"/>
          <p:nvPr/>
        </p:nvSpPr>
        <p:spPr>
          <a:xfrm>
            <a:off x="6930898" y="5318741"/>
            <a:ext cx="117228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0" dirty="0">
                <a:latin typeface="Times New Roman"/>
                <a:cs typeface="Times New Roman"/>
              </a:rPr>
              <a:t>Neg</a:t>
            </a:r>
            <a:r>
              <a:rPr sz="2400" b="1" i="1" spc="-4" dirty="0">
                <a:latin typeface="Times New Roman"/>
                <a:cs typeface="Times New Roman"/>
              </a:rPr>
              <a:t>a</a:t>
            </a:r>
            <a:r>
              <a:rPr sz="2400" b="1" i="1" spc="0" dirty="0">
                <a:latin typeface="Times New Roman"/>
                <a:cs typeface="Times New Roman"/>
              </a:rPr>
              <a:t>t</a:t>
            </a:r>
            <a:r>
              <a:rPr sz="2400" b="1" i="1" spc="4" dirty="0">
                <a:latin typeface="Times New Roman"/>
                <a:cs typeface="Times New Roman"/>
              </a:rPr>
              <a:t>i</a:t>
            </a:r>
            <a:r>
              <a:rPr sz="2400" b="1" i="1" spc="0" dirty="0"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1" name="object 54">
            <a:extLst>
              <a:ext uri="{FF2B5EF4-FFF2-40B4-BE49-F238E27FC236}">
                <a16:creationId xmlns:a16="http://schemas.microsoft.com/office/drawing/2014/main" id="{54898E7F-740D-4D4D-BCD4-5F2374F78584}"/>
              </a:ext>
            </a:extLst>
          </p:cNvPr>
          <p:cNvSpPr txBox="1"/>
          <p:nvPr/>
        </p:nvSpPr>
        <p:spPr>
          <a:xfrm>
            <a:off x="8105551" y="5318741"/>
            <a:ext cx="71432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0" dirty="0">
                <a:latin typeface="Times New Roman"/>
                <a:cs typeface="Times New Roman"/>
              </a:rPr>
              <a:t>E</a:t>
            </a:r>
            <a:r>
              <a:rPr sz="2400" b="1" i="1" spc="-4" dirty="0">
                <a:latin typeface="Times New Roman"/>
                <a:cs typeface="Times New Roman"/>
              </a:rPr>
              <a:t>d</a:t>
            </a:r>
            <a:r>
              <a:rPr sz="2400" b="1" i="1" spc="0" dirty="0">
                <a:latin typeface="Times New Roman"/>
                <a:cs typeface="Times New Roman"/>
              </a:rPr>
              <a:t>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2" name="object 53">
            <a:extLst>
              <a:ext uri="{FF2B5EF4-FFF2-40B4-BE49-F238E27FC236}">
                <a16:creationId xmlns:a16="http://schemas.microsoft.com/office/drawing/2014/main" id="{1B0540C2-2DA6-4360-BC30-9FA1489457CF}"/>
              </a:ext>
            </a:extLst>
          </p:cNvPr>
          <p:cNvSpPr txBox="1"/>
          <p:nvPr/>
        </p:nvSpPr>
        <p:spPr>
          <a:xfrm>
            <a:off x="1039033" y="5409296"/>
            <a:ext cx="279236" cy="31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2300" i="1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3" name="object 51">
            <a:extLst>
              <a:ext uri="{FF2B5EF4-FFF2-40B4-BE49-F238E27FC236}">
                <a16:creationId xmlns:a16="http://schemas.microsoft.com/office/drawing/2014/main" id="{32176CA7-1632-4314-9E08-7597555D3552}"/>
              </a:ext>
            </a:extLst>
          </p:cNvPr>
          <p:cNvSpPr txBox="1"/>
          <p:nvPr/>
        </p:nvSpPr>
        <p:spPr>
          <a:xfrm>
            <a:off x="3163490" y="5236223"/>
            <a:ext cx="692030" cy="208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4" name="object 50">
            <a:extLst>
              <a:ext uri="{FF2B5EF4-FFF2-40B4-BE49-F238E27FC236}">
                <a16:creationId xmlns:a16="http://schemas.microsoft.com/office/drawing/2014/main" id="{1D5E7454-5480-4B9F-9CD4-8D1153ECD2E5}"/>
              </a:ext>
            </a:extLst>
          </p:cNvPr>
          <p:cNvSpPr txBox="1"/>
          <p:nvPr/>
        </p:nvSpPr>
        <p:spPr>
          <a:xfrm>
            <a:off x="2420744" y="5032797"/>
            <a:ext cx="742745" cy="288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5" name="object 49">
            <a:extLst>
              <a:ext uri="{FF2B5EF4-FFF2-40B4-BE49-F238E27FC236}">
                <a16:creationId xmlns:a16="http://schemas.microsoft.com/office/drawing/2014/main" id="{6F084A91-FC23-4295-82AD-76785573B7AD}"/>
              </a:ext>
            </a:extLst>
          </p:cNvPr>
          <p:cNvSpPr txBox="1"/>
          <p:nvPr/>
        </p:nvSpPr>
        <p:spPr>
          <a:xfrm>
            <a:off x="2443919" y="4538066"/>
            <a:ext cx="719571" cy="295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6" name="object 48">
            <a:extLst>
              <a:ext uri="{FF2B5EF4-FFF2-40B4-BE49-F238E27FC236}">
                <a16:creationId xmlns:a16="http://schemas.microsoft.com/office/drawing/2014/main" id="{A40AD579-C454-4883-AA1E-D0F2E9D4240D}"/>
              </a:ext>
            </a:extLst>
          </p:cNvPr>
          <p:cNvSpPr txBox="1"/>
          <p:nvPr/>
        </p:nvSpPr>
        <p:spPr>
          <a:xfrm>
            <a:off x="2420744" y="3969098"/>
            <a:ext cx="742745" cy="321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7" name="object 47">
            <a:extLst>
              <a:ext uri="{FF2B5EF4-FFF2-40B4-BE49-F238E27FC236}">
                <a16:creationId xmlns:a16="http://schemas.microsoft.com/office/drawing/2014/main" id="{12761C18-0F1C-47C5-96FE-3CB2543C908F}"/>
              </a:ext>
            </a:extLst>
          </p:cNvPr>
          <p:cNvSpPr txBox="1"/>
          <p:nvPr/>
        </p:nvSpPr>
        <p:spPr>
          <a:xfrm>
            <a:off x="4319009" y="3878366"/>
            <a:ext cx="742687" cy="288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8" name="object 46">
            <a:extLst>
              <a:ext uri="{FF2B5EF4-FFF2-40B4-BE49-F238E27FC236}">
                <a16:creationId xmlns:a16="http://schemas.microsoft.com/office/drawing/2014/main" id="{4DF3AC41-839D-41D7-87D4-585AADDCE863}"/>
              </a:ext>
            </a:extLst>
          </p:cNvPr>
          <p:cNvSpPr txBox="1"/>
          <p:nvPr/>
        </p:nvSpPr>
        <p:spPr>
          <a:xfrm>
            <a:off x="7093458" y="3789426"/>
            <a:ext cx="361188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object 45">
            <a:extLst>
              <a:ext uri="{FF2B5EF4-FFF2-40B4-BE49-F238E27FC236}">
                <a16:creationId xmlns:a16="http://schemas.microsoft.com/office/drawing/2014/main" id="{0131DE61-44F1-414C-A67E-8E9CA21B5DF1}"/>
              </a:ext>
            </a:extLst>
          </p:cNvPr>
          <p:cNvSpPr txBox="1"/>
          <p:nvPr/>
        </p:nvSpPr>
        <p:spPr>
          <a:xfrm>
            <a:off x="7454646" y="3789426"/>
            <a:ext cx="899159" cy="144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7"/>
              </a:spcBef>
            </a:pPr>
            <a:endParaRPr sz="1200"/>
          </a:p>
          <a:p>
            <a:pPr marR="69147" algn="r">
              <a:lnSpc>
                <a:spcPct val="95825"/>
              </a:lnSpc>
            </a:pPr>
            <a:r>
              <a:rPr sz="2400" b="1" i="1" spc="0" dirty="0">
                <a:solidFill>
                  <a:srgbClr val="053CE8"/>
                </a:solidFill>
                <a:latin typeface="Times New Roman"/>
                <a:cs typeface="Times New Roman"/>
              </a:rPr>
              <a:t>D   </a:t>
            </a:r>
            <a:r>
              <a:rPr sz="2400" b="1" i="1" spc="114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053CE8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R="69147" algn="r">
              <a:lnSpc>
                <a:spcPct val="95825"/>
              </a:lnSpc>
              <a:spcBef>
                <a:spcPts val="3153"/>
              </a:spcBef>
            </a:pPr>
            <a:r>
              <a:rPr sz="2400" b="1" i="1" spc="0" dirty="0">
                <a:solidFill>
                  <a:srgbClr val="053CE8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0" name="object 44">
            <a:extLst>
              <a:ext uri="{FF2B5EF4-FFF2-40B4-BE49-F238E27FC236}">
                <a16:creationId xmlns:a16="http://schemas.microsoft.com/office/drawing/2014/main" id="{3ED6FD6B-6694-4871-A899-DEC8DEF83527}"/>
              </a:ext>
            </a:extLst>
          </p:cNvPr>
          <p:cNvSpPr txBox="1"/>
          <p:nvPr/>
        </p:nvSpPr>
        <p:spPr>
          <a:xfrm>
            <a:off x="8353806" y="3789426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1" name="object 43">
            <a:extLst>
              <a:ext uri="{FF2B5EF4-FFF2-40B4-BE49-F238E27FC236}">
                <a16:creationId xmlns:a16="http://schemas.microsoft.com/office/drawing/2014/main" id="{B5E734B3-FA57-4C20-A5D6-9269E2082F36}"/>
              </a:ext>
            </a:extLst>
          </p:cNvPr>
          <p:cNvSpPr txBox="1"/>
          <p:nvPr/>
        </p:nvSpPr>
        <p:spPr>
          <a:xfrm>
            <a:off x="7093458" y="4149090"/>
            <a:ext cx="361188" cy="720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2" name="object 42">
            <a:extLst>
              <a:ext uri="{FF2B5EF4-FFF2-40B4-BE49-F238E27FC236}">
                <a16:creationId xmlns:a16="http://schemas.microsoft.com/office/drawing/2014/main" id="{B0CEA94A-961E-46D9-B76A-3F087AEC14A5}"/>
              </a:ext>
            </a:extLst>
          </p:cNvPr>
          <p:cNvSpPr txBox="1"/>
          <p:nvPr/>
        </p:nvSpPr>
        <p:spPr>
          <a:xfrm>
            <a:off x="8353806" y="4149090"/>
            <a:ext cx="359664" cy="720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3" name="object 41">
            <a:extLst>
              <a:ext uri="{FF2B5EF4-FFF2-40B4-BE49-F238E27FC236}">
                <a16:creationId xmlns:a16="http://schemas.microsoft.com/office/drawing/2014/main" id="{318733C0-80B0-47E2-A39C-4C7BAC8D6596}"/>
              </a:ext>
            </a:extLst>
          </p:cNvPr>
          <p:cNvSpPr txBox="1"/>
          <p:nvPr/>
        </p:nvSpPr>
        <p:spPr>
          <a:xfrm>
            <a:off x="7093458" y="4869942"/>
            <a:ext cx="361188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4" name="object 40">
            <a:extLst>
              <a:ext uri="{FF2B5EF4-FFF2-40B4-BE49-F238E27FC236}">
                <a16:creationId xmlns:a16="http://schemas.microsoft.com/office/drawing/2014/main" id="{4CAF5D3A-4D5C-49AB-91D0-9742D7D304FE}"/>
              </a:ext>
            </a:extLst>
          </p:cNvPr>
          <p:cNvSpPr txBox="1"/>
          <p:nvPr/>
        </p:nvSpPr>
        <p:spPr>
          <a:xfrm>
            <a:off x="8353806" y="4869942"/>
            <a:ext cx="359664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5" name="object 39">
            <a:extLst>
              <a:ext uri="{FF2B5EF4-FFF2-40B4-BE49-F238E27FC236}">
                <a16:creationId xmlns:a16="http://schemas.microsoft.com/office/drawing/2014/main" id="{9A3C9256-147D-4E3B-80BA-133B97DA3400}"/>
              </a:ext>
            </a:extLst>
          </p:cNvPr>
          <p:cNvSpPr txBox="1"/>
          <p:nvPr/>
        </p:nvSpPr>
        <p:spPr>
          <a:xfrm>
            <a:off x="4342008" y="3383635"/>
            <a:ext cx="719687" cy="295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6" name="object 38">
            <a:extLst>
              <a:ext uri="{FF2B5EF4-FFF2-40B4-BE49-F238E27FC236}">
                <a16:creationId xmlns:a16="http://schemas.microsoft.com/office/drawing/2014/main" id="{8BF19E32-D109-4FF4-9754-29954EC61574}"/>
              </a:ext>
            </a:extLst>
          </p:cNvPr>
          <p:cNvSpPr txBox="1"/>
          <p:nvPr/>
        </p:nvSpPr>
        <p:spPr>
          <a:xfrm>
            <a:off x="3139384" y="2927332"/>
            <a:ext cx="688478" cy="20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7" name="object 37">
            <a:extLst>
              <a:ext uri="{FF2B5EF4-FFF2-40B4-BE49-F238E27FC236}">
                <a16:creationId xmlns:a16="http://schemas.microsoft.com/office/drawing/2014/main" id="{5497109C-4322-45EB-98FB-10A931FD426E}"/>
              </a:ext>
            </a:extLst>
          </p:cNvPr>
          <p:cNvSpPr txBox="1"/>
          <p:nvPr/>
        </p:nvSpPr>
        <p:spPr>
          <a:xfrm>
            <a:off x="3827862" y="2927332"/>
            <a:ext cx="1233833" cy="20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8" name="object 36">
            <a:extLst>
              <a:ext uri="{FF2B5EF4-FFF2-40B4-BE49-F238E27FC236}">
                <a16:creationId xmlns:a16="http://schemas.microsoft.com/office/drawing/2014/main" id="{BBF83C74-1F71-4371-8415-1BD07093739C}"/>
              </a:ext>
            </a:extLst>
          </p:cNvPr>
          <p:cNvSpPr txBox="1"/>
          <p:nvPr/>
        </p:nvSpPr>
        <p:spPr>
          <a:xfrm>
            <a:off x="3139384" y="3136197"/>
            <a:ext cx="688478" cy="42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9" name="object 35">
            <a:extLst>
              <a:ext uri="{FF2B5EF4-FFF2-40B4-BE49-F238E27FC236}">
                <a16:creationId xmlns:a16="http://schemas.microsoft.com/office/drawing/2014/main" id="{205B4303-0B82-40E8-BADE-0D96365538BE}"/>
              </a:ext>
            </a:extLst>
          </p:cNvPr>
          <p:cNvSpPr txBox="1"/>
          <p:nvPr/>
        </p:nvSpPr>
        <p:spPr>
          <a:xfrm>
            <a:off x="3827862" y="3136197"/>
            <a:ext cx="1233833" cy="42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0" name="object 34">
            <a:extLst>
              <a:ext uri="{FF2B5EF4-FFF2-40B4-BE49-F238E27FC236}">
                <a16:creationId xmlns:a16="http://schemas.microsoft.com/office/drawing/2014/main" id="{9E6D3BD9-5191-49CB-BA2A-79F6EB114358}"/>
              </a:ext>
            </a:extLst>
          </p:cNvPr>
          <p:cNvSpPr txBox="1"/>
          <p:nvPr/>
        </p:nvSpPr>
        <p:spPr>
          <a:xfrm>
            <a:off x="2396638" y="2723994"/>
            <a:ext cx="742745" cy="288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1" name="object 33">
            <a:extLst>
              <a:ext uri="{FF2B5EF4-FFF2-40B4-BE49-F238E27FC236}">
                <a16:creationId xmlns:a16="http://schemas.microsoft.com/office/drawing/2014/main" id="{D5D7F0FA-E30B-4264-AE69-EBDA61CDCDFA}"/>
              </a:ext>
            </a:extLst>
          </p:cNvPr>
          <p:cNvSpPr txBox="1"/>
          <p:nvPr/>
        </p:nvSpPr>
        <p:spPr>
          <a:xfrm>
            <a:off x="2419813" y="2229175"/>
            <a:ext cx="719571" cy="29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2" name="object 32">
            <a:extLst>
              <a:ext uri="{FF2B5EF4-FFF2-40B4-BE49-F238E27FC236}">
                <a16:creationId xmlns:a16="http://schemas.microsoft.com/office/drawing/2014/main" id="{113515D1-35BA-4296-A12E-5D4724A0C3FD}"/>
              </a:ext>
            </a:extLst>
          </p:cNvPr>
          <p:cNvSpPr txBox="1"/>
          <p:nvPr/>
        </p:nvSpPr>
        <p:spPr>
          <a:xfrm>
            <a:off x="3139384" y="2105543"/>
            <a:ext cx="691971" cy="20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3" name="object 31">
            <a:extLst>
              <a:ext uri="{FF2B5EF4-FFF2-40B4-BE49-F238E27FC236}">
                <a16:creationId xmlns:a16="http://schemas.microsoft.com/office/drawing/2014/main" id="{F577AB1B-170F-4D02-8443-1E220CC9FD4E}"/>
              </a:ext>
            </a:extLst>
          </p:cNvPr>
          <p:cNvSpPr txBox="1"/>
          <p:nvPr/>
        </p:nvSpPr>
        <p:spPr>
          <a:xfrm>
            <a:off x="1430446" y="1693926"/>
            <a:ext cx="261955" cy="2027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4" name="object 30">
            <a:extLst>
              <a:ext uri="{FF2B5EF4-FFF2-40B4-BE49-F238E27FC236}">
                <a16:creationId xmlns:a16="http://schemas.microsoft.com/office/drawing/2014/main" id="{A1AC0CD4-6C99-4697-A6A2-8CA31ECC3861}"/>
              </a:ext>
            </a:extLst>
          </p:cNvPr>
          <p:cNvSpPr txBox="1"/>
          <p:nvPr/>
        </p:nvSpPr>
        <p:spPr>
          <a:xfrm>
            <a:off x="1692402" y="1693926"/>
            <a:ext cx="1459035" cy="1566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5" name="object 29">
            <a:extLst>
              <a:ext uri="{FF2B5EF4-FFF2-40B4-BE49-F238E27FC236}">
                <a16:creationId xmlns:a16="http://schemas.microsoft.com/office/drawing/2014/main" id="{70CD3C2B-279F-414F-88F2-82ED4D47BBA9}"/>
              </a:ext>
            </a:extLst>
          </p:cNvPr>
          <p:cNvSpPr txBox="1"/>
          <p:nvPr/>
        </p:nvSpPr>
        <p:spPr>
          <a:xfrm>
            <a:off x="3151437" y="1693926"/>
            <a:ext cx="1910259" cy="2720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6" name="object 28">
            <a:extLst>
              <a:ext uri="{FF2B5EF4-FFF2-40B4-BE49-F238E27FC236}">
                <a16:creationId xmlns:a16="http://schemas.microsoft.com/office/drawing/2014/main" id="{8B23710E-987D-4876-8764-704289803A4B}"/>
              </a:ext>
            </a:extLst>
          </p:cNvPr>
          <p:cNvSpPr txBox="1"/>
          <p:nvPr/>
        </p:nvSpPr>
        <p:spPr>
          <a:xfrm>
            <a:off x="5061696" y="1693926"/>
            <a:ext cx="835421" cy="1566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7" name="object 27">
            <a:extLst>
              <a:ext uri="{FF2B5EF4-FFF2-40B4-BE49-F238E27FC236}">
                <a16:creationId xmlns:a16="http://schemas.microsoft.com/office/drawing/2014/main" id="{74BAB83C-87B8-4799-B5B8-D171BDF4003E}"/>
              </a:ext>
            </a:extLst>
          </p:cNvPr>
          <p:cNvSpPr txBox="1"/>
          <p:nvPr/>
        </p:nvSpPr>
        <p:spPr>
          <a:xfrm>
            <a:off x="5897118" y="1693926"/>
            <a:ext cx="72340" cy="1566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8" name="object 26">
            <a:extLst>
              <a:ext uri="{FF2B5EF4-FFF2-40B4-BE49-F238E27FC236}">
                <a16:creationId xmlns:a16="http://schemas.microsoft.com/office/drawing/2014/main" id="{FB4138F0-B541-4883-91A1-E56843820384}"/>
              </a:ext>
            </a:extLst>
          </p:cNvPr>
          <p:cNvSpPr txBox="1"/>
          <p:nvPr/>
        </p:nvSpPr>
        <p:spPr>
          <a:xfrm>
            <a:off x="1692402" y="3259945"/>
            <a:ext cx="150670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9" name="object 25">
            <a:extLst>
              <a:ext uri="{FF2B5EF4-FFF2-40B4-BE49-F238E27FC236}">
                <a16:creationId xmlns:a16="http://schemas.microsoft.com/office/drawing/2014/main" id="{00C75794-F0AB-4905-BE40-8ADFDF22D29C}"/>
              </a:ext>
            </a:extLst>
          </p:cNvPr>
          <p:cNvSpPr txBox="1"/>
          <p:nvPr/>
        </p:nvSpPr>
        <p:spPr>
          <a:xfrm>
            <a:off x="1843072" y="3259945"/>
            <a:ext cx="1308364" cy="1154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0" name="object 24">
            <a:extLst>
              <a:ext uri="{FF2B5EF4-FFF2-40B4-BE49-F238E27FC236}">
                <a16:creationId xmlns:a16="http://schemas.microsoft.com/office/drawing/2014/main" id="{EB70C6FD-FE13-4518-BF2B-B1008FF7E2D0}"/>
              </a:ext>
            </a:extLst>
          </p:cNvPr>
          <p:cNvSpPr txBox="1"/>
          <p:nvPr/>
        </p:nvSpPr>
        <p:spPr>
          <a:xfrm>
            <a:off x="5061696" y="3259945"/>
            <a:ext cx="691738" cy="20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1" name="object 23">
            <a:extLst>
              <a:ext uri="{FF2B5EF4-FFF2-40B4-BE49-F238E27FC236}">
                <a16:creationId xmlns:a16="http://schemas.microsoft.com/office/drawing/2014/main" id="{034FA7B7-78FF-4A05-B7FB-DBB40B5E3527}"/>
              </a:ext>
            </a:extLst>
          </p:cNvPr>
          <p:cNvSpPr txBox="1"/>
          <p:nvPr/>
        </p:nvSpPr>
        <p:spPr>
          <a:xfrm>
            <a:off x="5753435" y="3259945"/>
            <a:ext cx="143682" cy="20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2" name="object 22">
            <a:extLst>
              <a:ext uri="{FF2B5EF4-FFF2-40B4-BE49-F238E27FC236}">
                <a16:creationId xmlns:a16="http://schemas.microsoft.com/office/drawing/2014/main" id="{BD30F88F-4048-4DCB-91B4-335A53F5A9D5}"/>
              </a:ext>
            </a:extLst>
          </p:cNvPr>
          <p:cNvSpPr txBox="1"/>
          <p:nvPr/>
        </p:nvSpPr>
        <p:spPr>
          <a:xfrm>
            <a:off x="5897118" y="3259945"/>
            <a:ext cx="72340" cy="1030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3" name="object 21">
            <a:extLst>
              <a:ext uri="{FF2B5EF4-FFF2-40B4-BE49-F238E27FC236}">
                <a16:creationId xmlns:a16="http://schemas.microsoft.com/office/drawing/2014/main" id="{5B081C20-52E5-4F0B-B8DC-EC9B186B153F}"/>
              </a:ext>
            </a:extLst>
          </p:cNvPr>
          <p:cNvSpPr txBox="1"/>
          <p:nvPr/>
        </p:nvSpPr>
        <p:spPr>
          <a:xfrm>
            <a:off x="5061696" y="3468810"/>
            <a:ext cx="835421" cy="612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4" name="object 20">
            <a:extLst>
              <a:ext uri="{FF2B5EF4-FFF2-40B4-BE49-F238E27FC236}">
                <a16:creationId xmlns:a16="http://schemas.microsoft.com/office/drawing/2014/main" id="{6F9E0A29-B045-470C-844E-0A1D3C39F521}"/>
              </a:ext>
            </a:extLst>
          </p:cNvPr>
          <p:cNvSpPr txBox="1"/>
          <p:nvPr/>
        </p:nvSpPr>
        <p:spPr>
          <a:xfrm>
            <a:off x="1430446" y="3721717"/>
            <a:ext cx="261955" cy="1847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5" name="object 19">
            <a:extLst>
              <a:ext uri="{FF2B5EF4-FFF2-40B4-BE49-F238E27FC236}">
                <a16:creationId xmlns:a16="http://schemas.microsoft.com/office/drawing/2014/main" id="{F43B617C-383C-4F47-9C84-58A68D751707}"/>
              </a:ext>
            </a:extLst>
          </p:cNvPr>
          <p:cNvSpPr txBox="1"/>
          <p:nvPr/>
        </p:nvSpPr>
        <p:spPr>
          <a:xfrm>
            <a:off x="1692402" y="3721717"/>
            <a:ext cx="150670" cy="692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6" name="object 18">
            <a:extLst>
              <a:ext uri="{FF2B5EF4-FFF2-40B4-BE49-F238E27FC236}">
                <a16:creationId xmlns:a16="http://schemas.microsoft.com/office/drawing/2014/main" id="{43A11C4C-AFF1-49AA-957C-4B42AEABC9D4}"/>
              </a:ext>
            </a:extLst>
          </p:cNvPr>
          <p:cNvSpPr txBox="1"/>
          <p:nvPr/>
        </p:nvSpPr>
        <p:spPr>
          <a:xfrm>
            <a:off x="5061696" y="4081792"/>
            <a:ext cx="691738" cy="208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7" name="object 17">
            <a:extLst>
              <a:ext uri="{FF2B5EF4-FFF2-40B4-BE49-F238E27FC236}">
                <a16:creationId xmlns:a16="http://schemas.microsoft.com/office/drawing/2014/main" id="{BF59E591-F58B-4B99-B0D0-8A368E55522E}"/>
              </a:ext>
            </a:extLst>
          </p:cNvPr>
          <p:cNvSpPr txBox="1"/>
          <p:nvPr/>
        </p:nvSpPr>
        <p:spPr>
          <a:xfrm>
            <a:off x="5753435" y="4081792"/>
            <a:ext cx="143682" cy="208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8" name="object 16">
            <a:extLst>
              <a:ext uri="{FF2B5EF4-FFF2-40B4-BE49-F238E27FC236}">
                <a16:creationId xmlns:a16="http://schemas.microsoft.com/office/drawing/2014/main" id="{D8CB6B61-CA5C-4369-A88F-DD4EDCB0CF40}"/>
              </a:ext>
            </a:extLst>
          </p:cNvPr>
          <p:cNvSpPr txBox="1"/>
          <p:nvPr/>
        </p:nvSpPr>
        <p:spPr>
          <a:xfrm>
            <a:off x="5061696" y="4290686"/>
            <a:ext cx="835421" cy="1905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9" name="object 15">
            <a:extLst>
              <a:ext uri="{FF2B5EF4-FFF2-40B4-BE49-F238E27FC236}">
                <a16:creationId xmlns:a16="http://schemas.microsoft.com/office/drawing/2014/main" id="{8BDC5571-A746-4372-A5F5-6921B2137FB3}"/>
              </a:ext>
            </a:extLst>
          </p:cNvPr>
          <p:cNvSpPr txBox="1"/>
          <p:nvPr/>
        </p:nvSpPr>
        <p:spPr>
          <a:xfrm>
            <a:off x="5897118" y="4290686"/>
            <a:ext cx="72340" cy="1905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0" name="object 14">
            <a:extLst>
              <a:ext uri="{FF2B5EF4-FFF2-40B4-BE49-F238E27FC236}">
                <a16:creationId xmlns:a16="http://schemas.microsoft.com/office/drawing/2014/main" id="{19F08288-1E2D-44BA-AE46-5D8794ED68CB}"/>
              </a:ext>
            </a:extLst>
          </p:cNvPr>
          <p:cNvSpPr txBox="1"/>
          <p:nvPr/>
        </p:nvSpPr>
        <p:spPr>
          <a:xfrm>
            <a:off x="1692402" y="4414376"/>
            <a:ext cx="1459035" cy="1154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1" name="object 13">
            <a:extLst>
              <a:ext uri="{FF2B5EF4-FFF2-40B4-BE49-F238E27FC236}">
                <a16:creationId xmlns:a16="http://schemas.microsoft.com/office/drawing/2014/main" id="{D9485A66-6AF8-46F4-B3AE-BD93918E7DC9}"/>
              </a:ext>
            </a:extLst>
          </p:cNvPr>
          <p:cNvSpPr txBox="1"/>
          <p:nvPr/>
        </p:nvSpPr>
        <p:spPr>
          <a:xfrm>
            <a:off x="3151437" y="4414376"/>
            <a:ext cx="704083" cy="20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2" name="object 12">
            <a:extLst>
              <a:ext uri="{FF2B5EF4-FFF2-40B4-BE49-F238E27FC236}">
                <a16:creationId xmlns:a16="http://schemas.microsoft.com/office/drawing/2014/main" id="{84142071-2D34-4F82-9D2E-7B39C18BBB91}"/>
              </a:ext>
            </a:extLst>
          </p:cNvPr>
          <p:cNvSpPr txBox="1"/>
          <p:nvPr/>
        </p:nvSpPr>
        <p:spPr>
          <a:xfrm>
            <a:off x="3855520" y="4414376"/>
            <a:ext cx="1206176" cy="20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3" name="object 11">
            <a:extLst>
              <a:ext uri="{FF2B5EF4-FFF2-40B4-BE49-F238E27FC236}">
                <a16:creationId xmlns:a16="http://schemas.microsoft.com/office/drawing/2014/main" id="{F1642ED5-05EA-42B6-BD04-7A0D82D32A91}"/>
              </a:ext>
            </a:extLst>
          </p:cNvPr>
          <p:cNvSpPr txBox="1"/>
          <p:nvPr/>
        </p:nvSpPr>
        <p:spPr>
          <a:xfrm>
            <a:off x="3151437" y="4623241"/>
            <a:ext cx="1910259" cy="157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4" name="object 10">
            <a:extLst>
              <a:ext uri="{FF2B5EF4-FFF2-40B4-BE49-F238E27FC236}">
                <a16:creationId xmlns:a16="http://schemas.microsoft.com/office/drawing/2014/main" id="{8D77D041-5B3E-43A3-A11B-172E2BDC81A9}"/>
              </a:ext>
            </a:extLst>
          </p:cNvPr>
          <p:cNvSpPr txBox="1"/>
          <p:nvPr/>
        </p:nvSpPr>
        <p:spPr>
          <a:xfrm>
            <a:off x="1430446" y="5568807"/>
            <a:ext cx="261955" cy="627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5" name="object 9">
            <a:extLst>
              <a:ext uri="{FF2B5EF4-FFF2-40B4-BE49-F238E27FC236}">
                <a16:creationId xmlns:a16="http://schemas.microsoft.com/office/drawing/2014/main" id="{AA8B532F-7BCC-4DB1-9B5B-4DBD349EB24D}"/>
              </a:ext>
            </a:extLst>
          </p:cNvPr>
          <p:cNvSpPr txBox="1"/>
          <p:nvPr/>
        </p:nvSpPr>
        <p:spPr>
          <a:xfrm>
            <a:off x="1692402" y="5568807"/>
            <a:ext cx="1459035" cy="627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6" name="object 8">
            <a:extLst>
              <a:ext uri="{FF2B5EF4-FFF2-40B4-BE49-F238E27FC236}">
                <a16:creationId xmlns:a16="http://schemas.microsoft.com/office/drawing/2014/main" id="{9504E305-F728-4973-8039-3DE3875866FE}"/>
              </a:ext>
            </a:extLst>
          </p:cNvPr>
          <p:cNvSpPr txBox="1"/>
          <p:nvPr/>
        </p:nvSpPr>
        <p:spPr>
          <a:xfrm>
            <a:off x="7091933" y="1450085"/>
            <a:ext cx="361188" cy="358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7" name="object 7">
            <a:extLst>
              <a:ext uri="{FF2B5EF4-FFF2-40B4-BE49-F238E27FC236}">
                <a16:creationId xmlns:a16="http://schemas.microsoft.com/office/drawing/2014/main" id="{45F974E7-A09F-4775-8769-781457DECE0F}"/>
              </a:ext>
            </a:extLst>
          </p:cNvPr>
          <p:cNvSpPr txBox="1"/>
          <p:nvPr/>
        </p:nvSpPr>
        <p:spPr>
          <a:xfrm>
            <a:off x="7453122" y="1450085"/>
            <a:ext cx="899159" cy="144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97"/>
              </a:spcBef>
            </a:pPr>
            <a:endParaRPr sz="1100"/>
          </a:p>
          <a:p>
            <a:pPr marR="69147" algn="r">
              <a:lnSpc>
                <a:spcPct val="95825"/>
              </a:lnSpc>
            </a:pPr>
            <a:r>
              <a:rPr sz="2400" b="1" i="1" spc="0" dirty="0">
                <a:solidFill>
                  <a:srgbClr val="053CE8"/>
                </a:solidFill>
                <a:latin typeface="Times New Roman"/>
                <a:cs typeface="Times New Roman"/>
              </a:rPr>
              <a:t>D   </a:t>
            </a:r>
            <a:r>
              <a:rPr sz="2400" b="1" i="1" spc="114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053CE8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R="69147" algn="r">
              <a:lnSpc>
                <a:spcPct val="95825"/>
              </a:lnSpc>
              <a:spcBef>
                <a:spcPts val="3154"/>
              </a:spcBef>
            </a:pPr>
            <a:r>
              <a:rPr sz="2400" b="1" i="1" spc="0" dirty="0">
                <a:solidFill>
                  <a:srgbClr val="053CE8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8" name="object 6">
            <a:extLst>
              <a:ext uri="{FF2B5EF4-FFF2-40B4-BE49-F238E27FC236}">
                <a16:creationId xmlns:a16="http://schemas.microsoft.com/office/drawing/2014/main" id="{15887F5B-B126-46B1-929F-8C0A5E979D68}"/>
              </a:ext>
            </a:extLst>
          </p:cNvPr>
          <p:cNvSpPr txBox="1"/>
          <p:nvPr/>
        </p:nvSpPr>
        <p:spPr>
          <a:xfrm>
            <a:off x="8352282" y="1450085"/>
            <a:ext cx="359664" cy="358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9" name="object 5">
            <a:extLst>
              <a:ext uri="{FF2B5EF4-FFF2-40B4-BE49-F238E27FC236}">
                <a16:creationId xmlns:a16="http://schemas.microsoft.com/office/drawing/2014/main" id="{7BFC99BA-744D-4010-8518-4478372EC091}"/>
              </a:ext>
            </a:extLst>
          </p:cNvPr>
          <p:cNvSpPr txBox="1"/>
          <p:nvPr/>
        </p:nvSpPr>
        <p:spPr>
          <a:xfrm>
            <a:off x="7091933" y="1808226"/>
            <a:ext cx="361188" cy="720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0" name="object 4">
            <a:extLst>
              <a:ext uri="{FF2B5EF4-FFF2-40B4-BE49-F238E27FC236}">
                <a16:creationId xmlns:a16="http://schemas.microsoft.com/office/drawing/2014/main" id="{58A4D731-93D9-4479-A0CF-CF4F3B97C5F8}"/>
              </a:ext>
            </a:extLst>
          </p:cNvPr>
          <p:cNvSpPr txBox="1"/>
          <p:nvPr/>
        </p:nvSpPr>
        <p:spPr>
          <a:xfrm>
            <a:off x="8352282" y="1808226"/>
            <a:ext cx="359664" cy="720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1" name="object 3">
            <a:extLst>
              <a:ext uri="{FF2B5EF4-FFF2-40B4-BE49-F238E27FC236}">
                <a16:creationId xmlns:a16="http://schemas.microsoft.com/office/drawing/2014/main" id="{9D282369-AD94-4DFD-B83F-9133C6AF4ABE}"/>
              </a:ext>
            </a:extLst>
          </p:cNvPr>
          <p:cNvSpPr txBox="1"/>
          <p:nvPr/>
        </p:nvSpPr>
        <p:spPr>
          <a:xfrm>
            <a:off x="7091933" y="2529078"/>
            <a:ext cx="361188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2" name="object 2">
            <a:extLst>
              <a:ext uri="{FF2B5EF4-FFF2-40B4-BE49-F238E27FC236}">
                <a16:creationId xmlns:a16="http://schemas.microsoft.com/office/drawing/2014/main" id="{A383A7C4-2D84-497A-856B-BC749128C230}"/>
              </a:ext>
            </a:extLst>
          </p:cNvPr>
          <p:cNvSpPr txBox="1"/>
          <p:nvPr/>
        </p:nvSpPr>
        <p:spPr>
          <a:xfrm>
            <a:off x="8352282" y="2529078"/>
            <a:ext cx="359664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1509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18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Flip-Flops</a:t>
            </a:r>
          </a:p>
        </p:txBody>
      </p:sp>
      <p:sp>
        <p:nvSpPr>
          <p:cNvPr id="784387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JK</a:t>
            </a:r>
            <a:r>
              <a:rPr dirty="0"/>
              <a:t> Flip-Flop</a:t>
            </a:r>
          </a:p>
        </p:txBody>
      </p:sp>
      <p:graphicFrame>
        <p:nvGraphicFramePr>
          <p:cNvPr id="784388" name="Object 4"/>
          <p:cNvGraphicFramePr/>
          <p:nvPr/>
        </p:nvGraphicFramePr>
        <p:xfrm>
          <a:off x="792163" y="1662113"/>
          <a:ext cx="755967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18635" imgH="1575435" progId="">
                  <p:embed/>
                </p:oleObj>
              </mc:Choice>
              <mc:Fallback>
                <p:oleObj r:id="rId3" imgW="4318635" imgH="1575435" progId="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62113"/>
                        <a:ext cx="7559675" cy="274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292725" y="4868863"/>
            <a:ext cx="1619250" cy="1620837"/>
            <a:chOff x="2653" y="3067"/>
            <a:chExt cx="1020" cy="1021"/>
          </a:xfrm>
        </p:grpSpPr>
        <p:sp>
          <p:nvSpPr>
            <p:cNvPr id="15370" name="Rectangle 6"/>
            <p:cNvSpPr/>
            <p:nvPr/>
          </p:nvSpPr>
          <p:spPr>
            <a:xfrm>
              <a:off x="2880" y="3067"/>
              <a:ext cx="567" cy="1021"/>
            </a:xfrm>
            <a:prstGeom prst="rect">
              <a:avLst/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5371" name="Rectangle 7"/>
            <p:cNvSpPr/>
            <p:nvPr/>
          </p:nvSpPr>
          <p:spPr>
            <a:xfrm>
              <a:off x="288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372" name="Line 8"/>
            <p:cNvSpPr/>
            <p:nvPr/>
          </p:nvSpPr>
          <p:spPr>
            <a:xfrm>
              <a:off x="2880" y="3466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3" name="Line 9"/>
            <p:cNvSpPr/>
            <p:nvPr/>
          </p:nvSpPr>
          <p:spPr>
            <a:xfrm flipH="1">
              <a:off x="2880" y="3579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Line 10"/>
            <p:cNvSpPr/>
            <p:nvPr/>
          </p:nvSpPr>
          <p:spPr>
            <a:xfrm flipH="1">
              <a:off x="2653" y="32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5" name="Line 11"/>
            <p:cNvSpPr/>
            <p:nvPr/>
          </p:nvSpPr>
          <p:spPr>
            <a:xfrm flipH="1">
              <a:off x="2653" y="35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6" name="Line 12"/>
            <p:cNvSpPr/>
            <p:nvPr/>
          </p:nvSpPr>
          <p:spPr>
            <a:xfrm flipH="1">
              <a:off x="3447" y="32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7" name="Line 13"/>
            <p:cNvSpPr/>
            <p:nvPr/>
          </p:nvSpPr>
          <p:spPr>
            <a:xfrm flipH="1">
              <a:off x="3447" y="3861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8" name="Rectangle 14"/>
            <p:cNvSpPr/>
            <p:nvPr/>
          </p:nvSpPr>
          <p:spPr>
            <a:xfrm>
              <a:off x="322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379" name="Oval 15"/>
            <p:cNvSpPr>
              <a:spLocks noChangeAspect="1"/>
            </p:cNvSpPr>
            <p:nvPr/>
          </p:nvSpPr>
          <p:spPr>
            <a:xfrm>
              <a:off x="3447" y="3819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15380" name="Group 16"/>
            <p:cNvGrpSpPr/>
            <p:nvPr/>
          </p:nvGrpSpPr>
          <p:grpSpPr>
            <a:xfrm>
              <a:off x="3220" y="3760"/>
              <a:ext cx="227" cy="214"/>
              <a:chOff x="5034" y="1492"/>
              <a:chExt cx="227" cy="214"/>
            </a:xfrm>
          </p:grpSpPr>
          <p:sp>
            <p:nvSpPr>
              <p:cNvPr id="15383" name="Rectangle 17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384" name="Line 18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381" name="Line 19"/>
            <p:cNvSpPr/>
            <p:nvPr/>
          </p:nvSpPr>
          <p:spPr>
            <a:xfrm flipH="1">
              <a:off x="2653" y="3861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2" name="Rectangle 20"/>
            <p:cNvSpPr/>
            <p:nvPr/>
          </p:nvSpPr>
          <p:spPr>
            <a:xfrm>
              <a:off x="2880" y="3767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84405" name="Rectangle 21"/>
          <p:cNvSpPr/>
          <p:nvPr/>
        </p:nvSpPr>
        <p:spPr>
          <a:xfrm>
            <a:off x="1511300" y="5408613"/>
            <a:ext cx="2185988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JQ’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K’Q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4406" name="Rectangle 22"/>
          <p:cNvSpPr/>
          <p:nvPr/>
        </p:nvSpPr>
        <p:spPr>
          <a:xfrm>
            <a:off x="1397000" y="1600200"/>
            <a:ext cx="6300788" cy="2879725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05" grpId="0"/>
      <p:bldP spid="7844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Sequential Circuits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873125" y="1628775"/>
            <a:ext cx="7350125" cy="1800225"/>
            <a:chOff x="550" y="1026"/>
            <a:chExt cx="4630" cy="1134"/>
          </a:xfrm>
        </p:grpSpPr>
        <p:sp>
          <p:nvSpPr>
            <p:cNvPr id="32803" name="AutoShape 5"/>
            <p:cNvSpPr/>
            <p:nvPr/>
          </p:nvSpPr>
          <p:spPr>
            <a:xfrm>
              <a:off x="1633" y="1026"/>
              <a:ext cx="1247" cy="79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Combinational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Circuit</a:t>
              </a:r>
              <a:endParaRPr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804" name="AutoShape 6"/>
            <p:cNvSpPr/>
            <p:nvPr/>
          </p:nvSpPr>
          <p:spPr>
            <a:xfrm>
              <a:off x="3334" y="1480"/>
              <a:ext cx="907" cy="45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  <a:b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endParaRPr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805" name="Line 7"/>
            <p:cNvSpPr/>
            <p:nvPr/>
          </p:nvSpPr>
          <p:spPr>
            <a:xfrm>
              <a:off x="2880" y="1706"/>
              <a:ext cx="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06" name="Line 8"/>
            <p:cNvSpPr/>
            <p:nvPr/>
          </p:nvSpPr>
          <p:spPr>
            <a:xfrm>
              <a:off x="2880" y="1253"/>
              <a:ext cx="170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07" name="Line 9"/>
            <p:cNvSpPr/>
            <p:nvPr/>
          </p:nvSpPr>
          <p:spPr>
            <a:xfrm>
              <a:off x="4241" y="1706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32808" name="Line 10"/>
            <p:cNvSpPr/>
            <p:nvPr/>
          </p:nvSpPr>
          <p:spPr>
            <a:xfrm>
              <a:off x="4468" y="1706"/>
              <a:ext cx="0" cy="45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32809" name="Line 11"/>
            <p:cNvSpPr/>
            <p:nvPr/>
          </p:nvSpPr>
          <p:spPr>
            <a:xfrm flipH="1">
              <a:off x="1293" y="2160"/>
              <a:ext cx="317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32810" name="Line 12"/>
            <p:cNvSpPr/>
            <p:nvPr/>
          </p:nvSpPr>
          <p:spPr>
            <a:xfrm>
              <a:off x="1293" y="1593"/>
              <a:ext cx="0" cy="5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32811" name="Line 13"/>
            <p:cNvSpPr/>
            <p:nvPr/>
          </p:nvSpPr>
          <p:spPr>
            <a:xfrm>
              <a:off x="1293" y="1593"/>
              <a:ext cx="3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12" name="Line 14"/>
            <p:cNvSpPr/>
            <p:nvPr/>
          </p:nvSpPr>
          <p:spPr>
            <a:xfrm>
              <a:off x="1066" y="1253"/>
              <a:ext cx="56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13" name="Rectangle 15"/>
            <p:cNvSpPr/>
            <p:nvPr/>
          </p:nvSpPr>
          <p:spPr>
            <a:xfrm>
              <a:off x="550" y="1126"/>
              <a:ext cx="444" cy="17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814" name="Rectangle 16"/>
            <p:cNvSpPr/>
            <p:nvPr/>
          </p:nvSpPr>
          <p:spPr>
            <a:xfrm>
              <a:off x="4621" y="1139"/>
              <a:ext cx="559" cy="17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</a:t>
              </a:r>
              <a:endParaRPr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49585" name="Rectangle 17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30432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Asynchronous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Synchronous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692150" y="4329113"/>
            <a:ext cx="7518400" cy="1979612"/>
            <a:chOff x="436" y="2727"/>
            <a:chExt cx="4736" cy="1247"/>
          </a:xfrm>
        </p:grpSpPr>
        <p:sp>
          <p:nvSpPr>
            <p:cNvPr id="32789" name="AutoShape 19"/>
            <p:cNvSpPr/>
            <p:nvPr/>
          </p:nvSpPr>
          <p:spPr>
            <a:xfrm>
              <a:off x="1519" y="2727"/>
              <a:ext cx="1247" cy="79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Combinational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Circuit</a:t>
              </a:r>
              <a:endParaRPr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790" name="AutoShape 20"/>
            <p:cNvSpPr/>
            <p:nvPr/>
          </p:nvSpPr>
          <p:spPr>
            <a:xfrm>
              <a:off x="3220" y="3294"/>
              <a:ext cx="907" cy="45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Flip-flops</a:t>
              </a:r>
              <a:endParaRPr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791" name="Line 21"/>
            <p:cNvSpPr/>
            <p:nvPr/>
          </p:nvSpPr>
          <p:spPr>
            <a:xfrm>
              <a:off x="2766" y="3407"/>
              <a:ext cx="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792" name="Line 22"/>
            <p:cNvSpPr/>
            <p:nvPr/>
          </p:nvSpPr>
          <p:spPr>
            <a:xfrm>
              <a:off x="2767" y="2954"/>
              <a:ext cx="181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793" name="Line 23"/>
            <p:cNvSpPr/>
            <p:nvPr/>
          </p:nvSpPr>
          <p:spPr>
            <a:xfrm>
              <a:off x="4127" y="352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32794" name="Line 24"/>
            <p:cNvSpPr/>
            <p:nvPr/>
          </p:nvSpPr>
          <p:spPr>
            <a:xfrm>
              <a:off x="4354" y="3520"/>
              <a:ext cx="0" cy="45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32795" name="Line 25"/>
            <p:cNvSpPr/>
            <p:nvPr/>
          </p:nvSpPr>
          <p:spPr>
            <a:xfrm flipH="1">
              <a:off x="1179" y="3974"/>
              <a:ext cx="317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32796" name="Line 26"/>
            <p:cNvSpPr/>
            <p:nvPr/>
          </p:nvSpPr>
          <p:spPr>
            <a:xfrm>
              <a:off x="1179" y="3294"/>
              <a:ext cx="0" cy="6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32797" name="Line 27"/>
            <p:cNvSpPr/>
            <p:nvPr/>
          </p:nvSpPr>
          <p:spPr>
            <a:xfrm>
              <a:off x="1179" y="3294"/>
              <a:ext cx="3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798" name="Line 28"/>
            <p:cNvSpPr/>
            <p:nvPr/>
          </p:nvSpPr>
          <p:spPr>
            <a:xfrm>
              <a:off x="952" y="2954"/>
              <a:ext cx="56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799" name="Rectangle 29"/>
            <p:cNvSpPr/>
            <p:nvPr/>
          </p:nvSpPr>
          <p:spPr>
            <a:xfrm>
              <a:off x="436" y="2827"/>
              <a:ext cx="444" cy="17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800" name="Rectangle 30"/>
            <p:cNvSpPr/>
            <p:nvPr/>
          </p:nvSpPr>
          <p:spPr>
            <a:xfrm>
              <a:off x="4613" y="2840"/>
              <a:ext cx="559" cy="17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</a:t>
              </a:r>
              <a:endParaRPr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801" name="Line 31"/>
            <p:cNvSpPr/>
            <p:nvPr/>
          </p:nvSpPr>
          <p:spPr>
            <a:xfrm>
              <a:off x="2767" y="3634"/>
              <a:ext cx="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02" name="Rectangle 32"/>
            <p:cNvSpPr/>
            <p:nvPr/>
          </p:nvSpPr>
          <p:spPr>
            <a:xfrm>
              <a:off x="2313" y="3586"/>
              <a:ext cx="400" cy="17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2232025" y="5768975"/>
            <a:ext cx="1262063" cy="179388"/>
            <a:chOff x="158" y="3861"/>
            <a:chExt cx="795" cy="113"/>
          </a:xfrm>
        </p:grpSpPr>
        <p:sp>
          <p:nvSpPr>
            <p:cNvPr id="32776" name="Line 34"/>
            <p:cNvSpPr/>
            <p:nvPr/>
          </p:nvSpPr>
          <p:spPr>
            <a:xfrm>
              <a:off x="158" y="3974"/>
              <a:ext cx="11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7" name="Line 35"/>
            <p:cNvSpPr/>
            <p:nvPr/>
          </p:nvSpPr>
          <p:spPr>
            <a:xfrm flipV="1">
              <a:off x="272" y="3861"/>
              <a:ext cx="0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8" name="Line 36"/>
            <p:cNvSpPr/>
            <p:nvPr/>
          </p:nvSpPr>
          <p:spPr>
            <a:xfrm flipV="1">
              <a:off x="272" y="3861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9" name="Line 37"/>
            <p:cNvSpPr/>
            <p:nvPr/>
          </p:nvSpPr>
          <p:spPr>
            <a:xfrm flipV="1">
              <a:off x="385" y="3861"/>
              <a:ext cx="0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0" name="Line 38"/>
            <p:cNvSpPr/>
            <p:nvPr/>
          </p:nvSpPr>
          <p:spPr>
            <a:xfrm>
              <a:off x="385" y="3974"/>
              <a:ext cx="11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1" name="Line 39"/>
            <p:cNvSpPr/>
            <p:nvPr/>
          </p:nvSpPr>
          <p:spPr>
            <a:xfrm flipV="1">
              <a:off x="499" y="3861"/>
              <a:ext cx="0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2" name="Line 40"/>
            <p:cNvSpPr/>
            <p:nvPr/>
          </p:nvSpPr>
          <p:spPr>
            <a:xfrm flipV="1">
              <a:off x="499" y="3861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3" name="Line 41"/>
            <p:cNvSpPr/>
            <p:nvPr/>
          </p:nvSpPr>
          <p:spPr>
            <a:xfrm flipV="1">
              <a:off x="612" y="3861"/>
              <a:ext cx="0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4" name="Line 42"/>
            <p:cNvSpPr/>
            <p:nvPr/>
          </p:nvSpPr>
          <p:spPr>
            <a:xfrm>
              <a:off x="612" y="3974"/>
              <a:ext cx="11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5" name="Line 43"/>
            <p:cNvSpPr/>
            <p:nvPr/>
          </p:nvSpPr>
          <p:spPr>
            <a:xfrm flipV="1">
              <a:off x="726" y="3861"/>
              <a:ext cx="0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6" name="Line 44"/>
            <p:cNvSpPr/>
            <p:nvPr/>
          </p:nvSpPr>
          <p:spPr>
            <a:xfrm flipV="1">
              <a:off x="726" y="3861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45"/>
            <p:cNvSpPr/>
            <p:nvPr/>
          </p:nvSpPr>
          <p:spPr>
            <a:xfrm flipV="1">
              <a:off x="839" y="3861"/>
              <a:ext cx="0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Line 46"/>
            <p:cNvSpPr/>
            <p:nvPr/>
          </p:nvSpPr>
          <p:spPr>
            <a:xfrm>
              <a:off x="839" y="3974"/>
              <a:ext cx="11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9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9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19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Flip-Flops</a:t>
            </a:r>
          </a:p>
        </p:txBody>
      </p:sp>
      <p:sp>
        <p:nvSpPr>
          <p:cNvPr id="786435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T</a:t>
            </a:r>
            <a:r>
              <a:rPr dirty="0"/>
              <a:t> Flip-Flop</a:t>
            </a:r>
          </a:p>
        </p:txBody>
      </p:sp>
      <p:sp>
        <p:nvSpPr>
          <p:cNvPr id="786436" name="Rectangle 4"/>
          <p:cNvSpPr/>
          <p:nvPr/>
        </p:nvSpPr>
        <p:spPr>
          <a:xfrm>
            <a:off x="868363" y="5408613"/>
            <a:ext cx="3475037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TQ’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T’Q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971550" y="2349500"/>
            <a:ext cx="2698750" cy="1620838"/>
            <a:chOff x="612" y="1480"/>
            <a:chExt cx="1700" cy="1021"/>
          </a:xfrm>
        </p:grpSpPr>
        <p:sp>
          <p:nvSpPr>
            <p:cNvPr id="16433" name="Rectangle 6"/>
            <p:cNvSpPr/>
            <p:nvPr/>
          </p:nvSpPr>
          <p:spPr>
            <a:xfrm>
              <a:off x="1519" y="1480"/>
              <a:ext cx="567" cy="1021"/>
            </a:xfrm>
            <a:prstGeom prst="rect">
              <a:avLst/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6434" name="Rectangle 7"/>
            <p:cNvSpPr/>
            <p:nvPr/>
          </p:nvSpPr>
          <p:spPr>
            <a:xfrm>
              <a:off x="1519" y="1593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35" name="Line 8"/>
            <p:cNvSpPr/>
            <p:nvPr/>
          </p:nvSpPr>
          <p:spPr>
            <a:xfrm>
              <a:off x="1519" y="1879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36" name="Line 9"/>
            <p:cNvSpPr/>
            <p:nvPr/>
          </p:nvSpPr>
          <p:spPr>
            <a:xfrm flipH="1">
              <a:off x="1519" y="1992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37" name="Line 10"/>
            <p:cNvSpPr/>
            <p:nvPr/>
          </p:nvSpPr>
          <p:spPr>
            <a:xfrm flipH="1">
              <a:off x="839" y="1706"/>
              <a:ext cx="68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38" name="Line 11"/>
            <p:cNvSpPr/>
            <p:nvPr/>
          </p:nvSpPr>
          <p:spPr>
            <a:xfrm flipH="1">
              <a:off x="1292" y="1992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39" name="Line 12"/>
            <p:cNvSpPr/>
            <p:nvPr/>
          </p:nvSpPr>
          <p:spPr>
            <a:xfrm flipH="1">
              <a:off x="2086" y="1706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40" name="Line 13"/>
            <p:cNvSpPr/>
            <p:nvPr/>
          </p:nvSpPr>
          <p:spPr>
            <a:xfrm flipH="1">
              <a:off x="2086" y="2274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41" name="Rectangle 14"/>
            <p:cNvSpPr/>
            <p:nvPr/>
          </p:nvSpPr>
          <p:spPr>
            <a:xfrm>
              <a:off x="1859" y="1593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42" name="Oval 15"/>
            <p:cNvSpPr>
              <a:spLocks noChangeAspect="1"/>
            </p:cNvSpPr>
            <p:nvPr/>
          </p:nvSpPr>
          <p:spPr>
            <a:xfrm>
              <a:off x="2086" y="2232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16443" name="Group 16"/>
            <p:cNvGrpSpPr/>
            <p:nvPr/>
          </p:nvGrpSpPr>
          <p:grpSpPr>
            <a:xfrm>
              <a:off x="1859" y="2173"/>
              <a:ext cx="227" cy="214"/>
              <a:chOff x="5034" y="1492"/>
              <a:chExt cx="227" cy="214"/>
            </a:xfrm>
          </p:grpSpPr>
          <p:sp>
            <p:nvSpPr>
              <p:cNvPr id="16448" name="Rectangle 17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449" name="Line 18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44" name="Line 19"/>
            <p:cNvSpPr/>
            <p:nvPr/>
          </p:nvSpPr>
          <p:spPr>
            <a:xfrm flipH="1" flipV="1">
              <a:off x="1066" y="2273"/>
              <a:ext cx="453" cy="1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45" name="Rectangle 20"/>
            <p:cNvSpPr/>
            <p:nvPr/>
          </p:nvSpPr>
          <p:spPr>
            <a:xfrm>
              <a:off x="1519" y="2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46" name="Line 21"/>
            <p:cNvSpPr/>
            <p:nvPr/>
          </p:nvSpPr>
          <p:spPr>
            <a:xfrm rot="5400000" flipH="1" flipV="1">
              <a:off x="782" y="1989"/>
              <a:ext cx="56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47" name="Rectangle 22"/>
            <p:cNvSpPr/>
            <p:nvPr/>
          </p:nvSpPr>
          <p:spPr>
            <a:xfrm>
              <a:off x="612" y="1593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4562475" y="1989138"/>
            <a:ext cx="3609975" cy="1800225"/>
            <a:chOff x="2874" y="1253"/>
            <a:chExt cx="2274" cy="1134"/>
          </a:xfrm>
        </p:grpSpPr>
        <p:grpSp>
          <p:nvGrpSpPr>
            <p:cNvPr id="16411" name="Group 24"/>
            <p:cNvGrpSpPr/>
            <p:nvPr/>
          </p:nvGrpSpPr>
          <p:grpSpPr>
            <a:xfrm>
              <a:off x="3901" y="1480"/>
              <a:ext cx="1020" cy="907"/>
              <a:chOff x="4467" y="913"/>
              <a:chExt cx="1020" cy="907"/>
            </a:xfrm>
          </p:grpSpPr>
          <p:sp>
            <p:nvSpPr>
              <p:cNvPr id="16420" name="Rectangle 25"/>
              <p:cNvSpPr/>
              <p:nvPr/>
            </p:nvSpPr>
            <p:spPr>
              <a:xfrm>
                <a:off x="4694" y="913"/>
                <a:ext cx="567" cy="907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421" name="Rectangle 26"/>
              <p:cNvSpPr/>
              <p:nvPr/>
            </p:nvSpPr>
            <p:spPr>
              <a:xfrm>
                <a:off x="4694" y="1026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422" name="Line 27"/>
              <p:cNvSpPr/>
              <p:nvPr/>
            </p:nvSpPr>
            <p:spPr>
              <a:xfrm>
                <a:off x="4694" y="1480"/>
                <a:ext cx="113" cy="11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23" name="Line 28"/>
              <p:cNvSpPr/>
              <p:nvPr/>
            </p:nvSpPr>
            <p:spPr>
              <a:xfrm flipH="1">
                <a:off x="4694" y="1593"/>
                <a:ext cx="113" cy="11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24" name="Line 29"/>
              <p:cNvSpPr/>
              <p:nvPr/>
            </p:nvSpPr>
            <p:spPr>
              <a:xfrm flipH="1">
                <a:off x="4467" y="1139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25" name="Line 30"/>
              <p:cNvSpPr/>
              <p:nvPr/>
            </p:nvSpPr>
            <p:spPr>
              <a:xfrm flipH="1">
                <a:off x="4467" y="1593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26" name="Line 31"/>
              <p:cNvSpPr/>
              <p:nvPr/>
            </p:nvSpPr>
            <p:spPr>
              <a:xfrm flipH="1">
                <a:off x="5261" y="1139"/>
                <a:ext cx="226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27" name="Line 32"/>
              <p:cNvSpPr/>
              <p:nvPr/>
            </p:nvSpPr>
            <p:spPr>
              <a:xfrm flipH="1">
                <a:off x="5261" y="1593"/>
                <a:ext cx="226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28" name="Rectangle 33"/>
              <p:cNvSpPr/>
              <p:nvPr/>
            </p:nvSpPr>
            <p:spPr>
              <a:xfrm>
                <a:off x="5034" y="1026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429" name="Oval 34"/>
              <p:cNvSpPr>
                <a:spLocks noChangeAspect="1"/>
              </p:cNvSpPr>
              <p:nvPr/>
            </p:nvSpPr>
            <p:spPr>
              <a:xfrm>
                <a:off x="5261" y="1551"/>
                <a:ext cx="79" cy="79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6430" name="Group 35"/>
              <p:cNvGrpSpPr/>
              <p:nvPr/>
            </p:nvGrpSpPr>
            <p:grpSpPr>
              <a:xfrm>
                <a:off x="5034" y="1492"/>
                <a:ext cx="227" cy="214"/>
                <a:chOff x="5034" y="1492"/>
                <a:chExt cx="227" cy="214"/>
              </a:xfrm>
            </p:grpSpPr>
            <p:sp>
              <p:nvSpPr>
                <p:cNvPr id="16431" name="Rectangle 36"/>
                <p:cNvSpPr/>
                <p:nvPr/>
              </p:nvSpPr>
              <p:spPr>
                <a:xfrm>
                  <a:off x="5034" y="1499"/>
                  <a:ext cx="227" cy="207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6432" name="Line 37"/>
                <p:cNvSpPr/>
                <p:nvPr/>
              </p:nvSpPr>
              <p:spPr>
                <a:xfrm flipH="1">
                  <a:off x="5099" y="1492"/>
                  <a:ext cx="114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aphicFrame>
          <p:nvGraphicFramePr>
            <p:cNvPr id="16386" name="Object 38"/>
            <p:cNvGraphicFramePr/>
            <p:nvPr/>
          </p:nvGraphicFramePr>
          <p:xfrm>
            <a:off x="3354" y="1551"/>
            <a:ext cx="5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17550" imgH="393700" progId="">
                    <p:embed/>
                  </p:oleObj>
                </mc:Choice>
                <mc:Fallback>
                  <p:oleObj r:id="rId3" imgW="717550" imgH="393700" progId="">
                    <p:embed/>
                    <p:pic>
                      <p:nvPicPr>
                        <p:cNvPr id="0" name="Picture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54" y="1551"/>
                          <a:ext cx="567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Line 39"/>
            <p:cNvSpPr/>
            <p:nvPr/>
          </p:nvSpPr>
          <p:spPr>
            <a:xfrm flipH="1">
              <a:off x="3216" y="1641"/>
              <a:ext cx="159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3" name="Line 40"/>
            <p:cNvSpPr/>
            <p:nvPr/>
          </p:nvSpPr>
          <p:spPr>
            <a:xfrm flipH="1">
              <a:off x="3107" y="1772"/>
              <a:ext cx="26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Line 41"/>
            <p:cNvSpPr/>
            <p:nvPr/>
          </p:nvSpPr>
          <p:spPr>
            <a:xfrm flipH="1" flipV="1">
              <a:off x="3220" y="1253"/>
              <a:ext cx="1701" cy="1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5" name="Line 42"/>
            <p:cNvSpPr/>
            <p:nvPr/>
          </p:nvSpPr>
          <p:spPr>
            <a:xfrm rot="5400000" flipH="1" flipV="1">
              <a:off x="4694" y="1479"/>
              <a:ext cx="453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6" name="Rectangle 43"/>
            <p:cNvSpPr/>
            <p:nvPr/>
          </p:nvSpPr>
          <p:spPr>
            <a:xfrm>
              <a:off x="2874" y="1634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17" name="Line 44"/>
            <p:cNvSpPr/>
            <p:nvPr/>
          </p:nvSpPr>
          <p:spPr>
            <a:xfrm flipH="1" flipV="1">
              <a:off x="4921" y="170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8" name="Line 45"/>
            <p:cNvSpPr/>
            <p:nvPr/>
          </p:nvSpPr>
          <p:spPr>
            <a:xfrm flipH="1" flipV="1">
              <a:off x="4921" y="216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9" name="Line 46"/>
            <p:cNvSpPr/>
            <p:nvPr/>
          </p:nvSpPr>
          <p:spPr>
            <a:xfrm>
              <a:off x="3220" y="1253"/>
              <a:ext cx="0" cy="39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86479" name="Rectangle 47"/>
          <p:cNvSpPr/>
          <p:nvPr/>
        </p:nvSpPr>
        <p:spPr>
          <a:xfrm>
            <a:off x="920750" y="4868863"/>
            <a:ext cx="2185988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JQ’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K’Q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Group 48"/>
          <p:cNvGrpSpPr/>
          <p:nvPr/>
        </p:nvGrpSpPr>
        <p:grpSpPr>
          <a:xfrm>
            <a:off x="5111750" y="4508500"/>
            <a:ext cx="1619250" cy="1439863"/>
            <a:chOff x="4467" y="913"/>
            <a:chExt cx="1020" cy="907"/>
          </a:xfrm>
        </p:grpSpPr>
        <p:sp>
          <p:nvSpPr>
            <p:cNvPr id="16398" name="Rectangle 49"/>
            <p:cNvSpPr/>
            <p:nvPr/>
          </p:nvSpPr>
          <p:spPr>
            <a:xfrm>
              <a:off x="4694" y="913"/>
              <a:ext cx="567" cy="907"/>
            </a:xfrm>
            <a:prstGeom prst="rect">
              <a:avLst/>
            </a:prstGeom>
            <a:solidFill>
              <a:srgbClr val="66FF33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6399" name="Rectangle 50"/>
            <p:cNvSpPr/>
            <p:nvPr/>
          </p:nvSpPr>
          <p:spPr>
            <a:xfrm>
              <a:off x="469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00" name="Line 51"/>
            <p:cNvSpPr/>
            <p:nvPr/>
          </p:nvSpPr>
          <p:spPr>
            <a:xfrm>
              <a:off x="4694" y="1480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1" name="Line 52"/>
            <p:cNvSpPr/>
            <p:nvPr/>
          </p:nvSpPr>
          <p:spPr>
            <a:xfrm flipH="1">
              <a:off x="4694" y="1593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2" name="Line 53"/>
            <p:cNvSpPr/>
            <p:nvPr/>
          </p:nvSpPr>
          <p:spPr>
            <a:xfrm flipH="1">
              <a:off x="4467" y="113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3" name="Line 54"/>
            <p:cNvSpPr/>
            <p:nvPr/>
          </p:nvSpPr>
          <p:spPr>
            <a:xfrm flipH="1">
              <a:off x="4467" y="15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4" name="Line 55"/>
            <p:cNvSpPr/>
            <p:nvPr/>
          </p:nvSpPr>
          <p:spPr>
            <a:xfrm flipH="1">
              <a:off x="5261" y="1139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5" name="Line 56"/>
            <p:cNvSpPr/>
            <p:nvPr/>
          </p:nvSpPr>
          <p:spPr>
            <a:xfrm flipH="1">
              <a:off x="5261" y="15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6" name="Rectangle 57"/>
            <p:cNvSpPr/>
            <p:nvPr/>
          </p:nvSpPr>
          <p:spPr>
            <a:xfrm>
              <a:off x="503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07" name="Oval 58"/>
            <p:cNvSpPr>
              <a:spLocks noChangeAspect="1"/>
            </p:cNvSpPr>
            <p:nvPr/>
          </p:nvSpPr>
          <p:spPr>
            <a:xfrm>
              <a:off x="5261" y="1551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16408" name="Group 59"/>
            <p:cNvGrpSpPr/>
            <p:nvPr/>
          </p:nvGrpSpPr>
          <p:grpSpPr>
            <a:xfrm>
              <a:off x="5034" y="1492"/>
              <a:ext cx="227" cy="214"/>
              <a:chOff x="5034" y="1492"/>
              <a:chExt cx="227" cy="214"/>
            </a:xfrm>
          </p:grpSpPr>
          <p:sp>
            <p:nvSpPr>
              <p:cNvPr id="16409" name="Rectangle 60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410" name="Line 61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786494" name="Rectangle 62"/>
          <p:cNvSpPr/>
          <p:nvPr/>
        </p:nvSpPr>
        <p:spPr>
          <a:xfrm>
            <a:off x="1511300" y="2168525"/>
            <a:ext cx="1981200" cy="1981200"/>
          </a:xfrm>
          <a:prstGeom prst="rect">
            <a:avLst/>
          </a:prstGeom>
          <a:noFill/>
          <a:ln w="38100" cap="rnd" cmpd="sng">
            <a:solidFill>
              <a:srgbClr val="9966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86495" name="Rectangle 63"/>
          <p:cNvSpPr/>
          <p:nvPr/>
        </p:nvSpPr>
        <p:spPr>
          <a:xfrm>
            <a:off x="5018088" y="1808163"/>
            <a:ext cx="2974975" cy="2160587"/>
          </a:xfrm>
          <a:prstGeom prst="rect">
            <a:avLst/>
          </a:prstGeom>
          <a:noFill/>
          <a:ln w="38100" cap="rnd" cmpd="sng">
            <a:solidFill>
              <a:srgbClr val="9966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6" grpId="0"/>
      <p:bldP spid="786479" grpId="0"/>
      <p:bldP spid="786494" grpId="0" animBg="1"/>
      <p:bldP spid="7864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20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 Characteristic Tables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331913" y="1268413"/>
            <a:ext cx="1619250" cy="1439862"/>
            <a:chOff x="4467" y="913"/>
            <a:chExt cx="1020" cy="907"/>
          </a:xfrm>
        </p:grpSpPr>
        <p:sp>
          <p:nvSpPr>
            <p:cNvPr id="34908" name="Rectangle 4"/>
            <p:cNvSpPr/>
            <p:nvPr/>
          </p:nvSpPr>
          <p:spPr>
            <a:xfrm>
              <a:off x="4694" y="913"/>
              <a:ext cx="567" cy="907"/>
            </a:xfrm>
            <a:prstGeom prst="rect">
              <a:avLst/>
            </a:pr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4909" name="Rectangle 5"/>
            <p:cNvSpPr/>
            <p:nvPr/>
          </p:nvSpPr>
          <p:spPr>
            <a:xfrm>
              <a:off x="469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910" name="Line 6"/>
            <p:cNvSpPr/>
            <p:nvPr/>
          </p:nvSpPr>
          <p:spPr>
            <a:xfrm>
              <a:off x="4694" y="1480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1" name="Line 7"/>
            <p:cNvSpPr/>
            <p:nvPr/>
          </p:nvSpPr>
          <p:spPr>
            <a:xfrm flipH="1">
              <a:off x="4694" y="1593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2" name="Line 8"/>
            <p:cNvSpPr/>
            <p:nvPr/>
          </p:nvSpPr>
          <p:spPr>
            <a:xfrm flipH="1">
              <a:off x="4467" y="113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3" name="Line 9"/>
            <p:cNvSpPr/>
            <p:nvPr/>
          </p:nvSpPr>
          <p:spPr>
            <a:xfrm flipH="1">
              <a:off x="4467" y="15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4" name="Line 10"/>
            <p:cNvSpPr/>
            <p:nvPr/>
          </p:nvSpPr>
          <p:spPr>
            <a:xfrm flipH="1">
              <a:off x="5261" y="1139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5" name="Line 11"/>
            <p:cNvSpPr/>
            <p:nvPr/>
          </p:nvSpPr>
          <p:spPr>
            <a:xfrm flipH="1">
              <a:off x="5261" y="15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6" name="Rectangle 12"/>
            <p:cNvSpPr/>
            <p:nvPr/>
          </p:nvSpPr>
          <p:spPr>
            <a:xfrm>
              <a:off x="503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917" name="Oval 13"/>
            <p:cNvSpPr>
              <a:spLocks noChangeAspect="1"/>
            </p:cNvSpPr>
            <p:nvPr/>
          </p:nvSpPr>
          <p:spPr>
            <a:xfrm>
              <a:off x="5261" y="1551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4918" name="Group 14"/>
            <p:cNvGrpSpPr/>
            <p:nvPr/>
          </p:nvGrpSpPr>
          <p:grpSpPr>
            <a:xfrm>
              <a:off x="5034" y="1492"/>
              <a:ext cx="227" cy="214"/>
              <a:chOff x="5034" y="1492"/>
              <a:chExt cx="227" cy="214"/>
            </a:xfrm>
          </p:grpSpPr>
          <p:sp>
            <p:nvSpPr>
              <p:cNvPr id="34919" name="Rectangle 15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920" name="Line 16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788497" name="Group 17"/>
          <p:cNvGraphicFramePr>
            <a:graphicFrameLocks noGrp="1"/>
          </p:cNvGraphicFramePr>
          <p:nvPr/>
        </p:nvGraphicFramePr>
        <p:xfrm>
          <a:off x="4030663" y="1309688"/>
          <a:ext cx="1800225" cy="12192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8511" name="Rectangle 31"/>
          <p:cNvSpPr/>
          <p:nvPr/>
        </p:nvSpPr>
        <p:spPr>
          <a:xfrm>
            <a:off x="6192838" y="1652588"/>
            <a:ext cx="1620837" cy="8763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4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88512" name="Group 32"/>
          <p:cNvGraphicFramePr>
            <a:graphicFrameLocks noGrp="1"/>
          </p:cNvGraphicFramePr>
          <p:nvPr/>
        </p:nvGraphicFramePr>
        <p:xfrm>
          <a:off x="3851275" y="2889250"/>
          <a:ext cx="2160588" cy="20320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8537" name="Rectangle 57"/>
          <p:cNvSpPr/>
          <p:nvPr/>
        </p:nvSpPr>
        <p:spPr>
          <a:xfrm>
            <a:off x="6192838" y="3168650"/>
            <a:ext cx="1620837" cy="17526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58"/>
          <p:cNvGrpSpPr/>
          <p:nvPr/>
        </p:nvGrpSpPr>
        <p:grpSpPr>
          <a:xfrm>
            <a:off x="1331913" y="3068638"/>
            <a:ext cx="1619250" cy="1620837"/>
            <a:chOff x="2653" y="3067"/>
            <a:chExt cx="1020" cy="1021"/>
          </a:xfrm>
        </p:grpSpPr>
        <p:sp>
          <p:nvSpPr>
            <p:cNvPr id="34893" name="Rectangle 59"/>
            <p:cNvSpPr/>
            <p:nvPr/>
          </p:nvSpPr>
          <p:spPr>
            <a:xfrm>
              <a:off x="2880" y="3067"/>
              <a:ext cx="567" cy="1021"/>
            </a:xfrm>
            <a:prstGeom prst="rect">
              <a:avLst/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4894" name="Rectangle 60"/>
            <p:cNvSpPr/>
            <p:nvPr/>
          </p:nvSpPr>
          <p:spPr>
            <a:xfrm>
              <a:off x="288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895" name="Line 61"/>
            <p:cNvSpPr/>
            <p:nvPr/>
          </p:nvSpPr>
          <p:spPr>
            <a:xfrm>
              <a:off x="2880" y="3466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6" name="Line 62"/>
            <p:cNvSpPr/>
            <p:nvPr/>
          </p:nvSpPr>
          <p:spPr>
            <a:xfrm flipH="1">
              <a:off x="2880" y="3579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7" name="Line 63"/>
            <p:cNvSpPr/>
            <p:nvPr/>
          </p:nvSpPr>
          <p:spPr>
            <a:xfrm flipH="1">
              <a:off x="2653" y="32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8" name="Line 64"/>
            <p:cNvSpPr/>
            <p:nvPr/>
          </p:nvSpPr>
          <p:spPr>
            <a:xfrm flipH="1">
              <a:off x="2653" y="35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9" name="Line 65"/>
            <p:cNvSpPr/>
            <p:nvPr/>
          </p:nvSpPr>
          <p:spPr>
            <a:xfrm flipH="1">
              <a:off x="3447" y="32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00" name="Line 66"/>
            <p:cNvSpPr/>
            <p:nvPr/>
          </p:nvSpPr>
          <p:spPr>
            <a:xfrm flipH="1">
              <a:off x="3447" y="3861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01" name="Rectangle 67"/>
            <p:cNvSpPr/>
            <p:nvPr/>
          </p:nvSpPr>
          <p:spPr>
            <a:xfrm>
              <a:off x="322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902" name="Oval 68"/>
            <p:cNvSpPr>
              <a:spLocks noChangeAspect="1"/>
            </p:cNvSpPr>
            <p:nvPr/>
          </p:nvSpPr>
          <p:spPr>
            <a:xfrm>
              <a:off x="3447" y="3819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4903" name="Group 69"/>
            <p:cNvGrpSpPr/>
            <p:nvPr/>
          </p:nvGrpSpPr>
          <p:grpSpPr>
            <a:xfrm>
              <a:off x="3220" y="3760"/>
              <a:ext cx="227" cy="214"/>
              <a:chOff x="5034" y="1492"/>
              <a:chExt cx="227" cy="214"/>
            </a:xfrm>
          </p:grpSpPr>
          <p:sp>
            <p:nvSpPr>
              <p:cNvPr id="34906" name="Rectangle 70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907" name="Line 71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4904" name="Line 72"/>
            <p:cNvSpPr/>
            <p:nvPr/>
          </p:nvSpPr>
          <p:spPr>
            <a:xfrm flipH="1">
              <a:off x="2653" y="3861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05" name="Rectangle 73"/>
            <p:cNvSpPr/>
            <p:nvPr/>
          </p:nvSpPr>
          <p:spPr>
            <a:xfrm>
              <a:off x="2880" y="3767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" name="Group 74"/>
          <p:cNvGrpSpPr/>
          <p:nvPr/>
        </p:nvGrpSpPr>
        <p:grpSpPr>
          <a:xfrm>
            <a:off x="1331913" y="5049838"/>
            <a:ext cx="1619250" cy="1439862"/>
            <a:chOff x="4467" y="913"/>
            <a:chExt cx="1020" cy="907"/>
          </a:xfrm>
        </p:grpSpPr>
        <p:sp>
          <p:nvSpPr>
            <p:cNvPr id="34880" name="Rectangle 75"/>
            <p:cNvSpPr/>
            <p:nvPr/>
          </p:nvSpPr>
          <p:spPr>
            <a:xfrm>
              <a:off x="4694" y="913"/>
              <a:ext cx="567" cy="907"/>
            </a:xfrm>
            <a:prstGeom prst="rect">
              <a:avLst/>
            </a:prstGeom>
            <a:solidFill>
              <a:srgbClr val="66FF33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4881" name="Rectangle 76"/>
            <p:cNvSpPr/>
            <p:nvPr/>
          </p:nvSpPr>
          <p:spPr>
            <a:xfrm>
              <a:off x="469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882" name="Line 77"/>
            <p:cNvSpPr/>
            <p:nvPr/>
          </p:nvSpPr>
          <p:spPr>
            <a:xfrm>
              <a:off x="4694" y="1480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3" name="Line 78"/>
            <p:cNvSpPr/>
            <p:nvPr/>
          </p:nvSpPr>
          <p:spPr>
            <a:xfrm flipH="1">
              <a:off x="4694" y="1593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4" name="Line 79"/>
            <p:cNvSpPr/>
            <p:nvPr/>
          </p:nvSpPr>
          <p:spPr>
            <a:xfrm flipH="1">
              <a:off x="4467" y="113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5" name="Line 80"/>
            <p:cNvSpPr/>
            <p:nvPr/>
          </p:nvSpPr>
          <p:spPr>
            <a:xfrm flipH="1">
              <a:off x="4467" y="15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6" name="Line 81"/>
            <p:cNvSpPr/>
            <p:nvPr/>
          </p:nvSpPr>
          <p:spPr>
            <a:xfrm flipH="1">
              <a:off x="5261" y="1139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7" name="Line 82"/>
            <p:cNvSpPr/>
            <p:nvPr/>
          </p:nvSpPr>
          <p:spPr>
            <a:xfrm flipH="1">
              <a:off x="5261" y="15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8" name="Rectangle 83"/>
            <p:cNvSpPr/>
            <p:nvPr/>
          </p:nvSpPr>
          <p:spPr>
            <a:xfrm>
              <a:off x="503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889" name="Oval 84"/>
            <p:cNvSpPr>
              <a:spLocks noChangeAspect="1"/>
            </p:cNvSpPr>
            <p:nvPr/>
          </p:nvSpPr>
          <p:spPr>
            <a:xfrm>
              <a:off x="5261" y="1551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4890" name="Group 85"/>
            <p:cNvGrpSpPr/>
            <p:nvPr/>
          </p:nvGrpSpPr>
          <p:grpSpPr>
            <a:xfrm>
              <a:off x="5034" y="1492"/>
              <a:ext cx="227" cy="214"/>
              <a:chOff x="5034" y="1492"/>
              <a:chExt cx="227" cy="214"/>
            </a:xfrm>
          </p:grpSpPr>
          <p:sp>
            <p:nvSpPr>
              <p:cNvPr id="34891" name="Rectangle 86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892" name="Line 87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788568" name="Group 88"/>
          <p:cNvGraphicFramePr>
            <a:graphicFrameLocks noGrp="1"/>
          </p:cNvGraphicFramePr>
          <p:nvPr/>
        </p:nvGraphicFramePr>
        <p:xfrm>
          <a:off x="4031933" y="5265420"/>
          <a:ext cx="1800225" cy="12192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8582" name="Rectangle 102"/>
          <p:cNvSpPr/>
          <p:nvPr/>
        </p:nvSpPr>
        <p:spPr>
          <a:xfrm>
            <a:off x="6192838" y="5613400"/>
            <a:ext cx="1620837" cy="8763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8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8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8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1" grpId="0"/>
      <p:bldP spid="788537" grpId="0"/>
      <p:bldP spid="7885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21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 Characteristic Equations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331913" y="1268413"/>
            <a:ext cx="1619250" cy="1439862"/>
            <a:chOff x="4467" y="913"/>
            <a:chExt cx="1020" cy="907"/>
          </a:xfrm>
        </p:grpSpPr>
        <p:sp>
          <p:nvSpPr>
            <p:cNvPr id="35932" name="Rectangle 4"/>
            <p:cNvSpPr/>
            <p:nvPr/>
          </p:nvSpPr>
          <p:spPr>
            <a:xfrm>
              <a:off x="4694" y="913"/>
              <a:ext cx="567" cy="907"/>
            </a:xfrm>
            <a:prstGeom prst="rect">
              <a:avLst/>
            </a:pr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5933" name="Rectangle 5"/>
            <p:cNvSpPr/>
            <p:nvPr/>
          </p:nvSpPr>
          <p:spPr>
            <a:xfrm>
              <a:off x="469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934" name="Line 6"/>
            <p:cNvSpPr/>
            <p:nvPr/>
          </p:nvSpPr>
          <p:spPr>
            <a:xfrm>
              <a:off x="4694" y="1480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5" name="Line 7"/>
            <p:cNvSpPr/>
            <p:nvPr/>
          </p:nvSpPr>
          <p:spPr>
            <a:xfrm flipH="1">
              <a:off x="4694" y="1593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6" name="Line 8"/>
            <p:cNvSpPr/>
            <p:nvPr/>
          </p:nvSpPr>
          <p:spPr>
            <a:xfrm flipH="1">
              <a:off x="4467" y="113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7" name="Line 9"/>
            <p:cNvSpPr/>
            <p:nvPr/>
          </p:nvSpPr>
          <p:spPr>
            <a:xfrm flipH="1">
              <a:off x="4467" y="15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8" name="Line 10"/>
            <p:cNvSpPr/>
            <p:nvPr/>
          </p:nvSpPr>
          <p:spPr>
            <a:xfrm flipH="1">
              <a:off x="5261" y="1139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39" name="Line 11"/>
            <p:cNvSpPr/>
            <p:nvPr/>
          </p:nvSpPr>
          <p:spPr>
            <a:xfrm flipH="1">
              <a:off x="5261" y="15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40" name="Rectangle 12"/>
            <p:cNvSpPr/>
            <p:nvPr/>
          </p:nvSpPr>
          <p:spPr>
            <a:xfrm>
              <a:off x="503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941" name="Oval 13"/>
            <p:cNvSpPr>
              <a:spLocks noChangeAspect="1"/>
            </p:cNvSpPr>
            <p:nvPr/>
          </p:nvSpPr>
          <p:spPr>
            <a:xfrm>
              <a:off x="5261" y="1551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5942" name="Group 14"/>
            <p:cNvGrpSpPr/>
            <p:nvPr/>
          </p:nvGrpSpPr>
          <p:grpSpPr>
            <a:xfrm>
              <a:off x="5034" y="1492"/>
              <a:ext cx="227" cy="214"/>
              <a:chOff x="5034" y="1492"/>
              <a:chExt cx="227" cy="214"/>
            </a:xfrm>
          </p:grpSpPr>
          <p:sp>
            <p:nvSpPr>
              <p:cNvPr id="35943" name="Rectangle 15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944" name="Line 16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790545" name="Group 17"/>
          <p:cNvGraphicFramePr>
            <a:graphicFrameLocks noGrp="1"/>
          </p:cNvGraphicFramePr>
          <p:nvPr/>
        </p:nvGraphicFramePr>
        <p:xfrm>
          <a:off x="4030663" y="1309688"/>
          <a:ext cx="1800225" cy="12192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0559" name="Rectangle 31"/>
          <p:cNvSpPr/>
          <p:nvPr/>
        </p:nvSpPr>
        <p:spPr>
          <a:xfrm>
            <a:off x="6372225" y="1808163"/>
            <a:ext cx="1620838" cy="4381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90560" name="Group 32"/>
          <p:cNvGraphicFramePr>
            <a:graphicFrameLocks noGrp="1"/>
          </p:cNvGraphicFramePr>
          <p:nvPr/>
        </p:nvGraphicFramePr>
        <p:xfrm>
          <a:off x="3851275" y="2889250"/>
          <a:ext cx="2160588" cy="20320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0585" name="Rectangle 57"/>
          <p:cNvSpPr/>
          <p:nvPr/>
        </p:nvSpPr>
        <p:spPr>
          <a:xfrm>
            <a:off x="6372225" y="3608388"/>
            <a:ext cx="2520950" cy="4381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JQ’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K’Q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58"/>
          <p:cNvGrpSpPr/>
          <p:nvPr/>
        </p:nvGrpSpPr>
        <p:grpSpPr>
          <a:xfrm>
            <a:off x="1331913" y="3068638"/>
            <a:ext cx="1619250" cy="1620837"/>
            <a:chOff x="2653" y="3067"/>
            <a:chExt cx="1020" cy="1021"/>
          </a:xfrm>
        </p:grpSpPr>
        <p:sp>
          <p:nvSpPr>
            <p:cNvPr id="35917" name="Rectangle 59"/>
            <p:cNvSpPr/>
            <p:nvPr/>
          </p:nvSpPr>
          <p:spPr>
            <a:xfrm>
              <a:off x="2880" y="3067"/>
              <a:ext cx="567" cy="1021"/>
            </a:xfrm>
            <a:prstGeom prst="rect">
              <a:avLst/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5918" name="Rectangle 60"/>
            <p:cNvSpPr/>
            <p:nvPr/>
          </p:nvSpPr>
          <p:spPr>
            <a:xfrm>
              <a:off x="288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919" name="Line 61"/>
            <p:cNvSpPr/>
            <p:nvPr/>
          </p:nvSpPr>
          <p:spPr>
            <a:xfrm>
              <a:off x="2880" y="3466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0" name="Line 62"/>
            <p:cNvSpPr/>
            <p:nvPr/>
          </p:nvSpPr>
          <p:spPr>
            <a:xfrm flipH="1">
              <a:off x="2880" y="3579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1" name="Line 63"/>
            <p:cNvSpPr/>
            <p:nvPr/>
          </p:nvSpPr>
          <p:spPr>
            <a:xfrm flipH="1">
              <a:off x="2653" y="32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2" name="Line 64"/>
            <p:cNvSpPr/>
            <p:nvPr/>
          </p:nvSpPr>
          <p:spPr>
            <a:xfrm flipH="1">
              <a:off x="2653" y="35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3" name="Line 65"/>
            <p:cNvSpPr/>
            <p:nvPr/>
          </p:nvSpPr>
          <p:spPr>
            <a:xfrm flipH="1">
              <a:off x="3447" y="32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4" name="Line 66"/>
            <p:cNvSpPr/>
            <p:nvPr/>
          </p:nvSpPr>
          <p:spPr>
            <a:xfrm flipH="1">
              <a:off x="3447" y="3861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5" name="Rectangle 67"/>
            <p:cNvSpPr/>
            <p:nvPr/>
          </p:nvSpPr>
          <p:spPr>
            <a:xfrm>
              <a:off x="322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926" name="Oval 68"/>
            <p:cNvSpPr>
              <a:spLocks noChangeAspect="1"/>
            </p:cNvSpPr>
            <p:nvPr/>
          </p:nvSpPr>
          <p:spPr>
            <a:xfrm>
              <a:off x="3447" y="3819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5927" name="Group 69"/>
            <p:cNvGrpSpPr/>
            <p:nvPr/>
          </p:nvGrpSpPr>
          <p:grpSpPr>
            <a:xfrm>
              <a:off x="3220" y="3760"/>
              <a:ext cx="227" cy="214"/>
              <a:chOff x="5034" y="1492"/>
              <a:chExt cx="227" cy="214"/>
            </a:xfrm>
          </p:grpSpPr>
          <p:sp>
            <p:nvSpPr>
              <p:cNvPr id="35930" name="Rectangle 70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931" name="Line 71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5928" name="Line 72"/>
            <p:cNvSpPr/>
            <p:nvPr/>
          </p:nvSpPr>
          <p:spPr>
            <a:xfrm flipH="1">
              <a:off x="2653" y="3861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29" name="Rectangle 73"/>
            <p:cNvSpPr/>
            <p:nvPr/>
          </p:nvSpPr>
          <p:spPr>
            <a:xfrm>
              <a:off x="2880" y="3767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" name="Group 74"/>
          <p:cNvGrpSpPr/>
          <p:nvPr/>
        </p:nvGrpSpPr>
        <p:grpSpPr>
          <a:xfrm>
            <a:off x="1331913" y="5049838"/>
            <a:ext cx="1619250" cy="1439862"/>
            <a:chOff x="4467" y="913"/>
            <a:chExt cx="1020" cy="907"/>
          </a:xfrm>
        </p:grpSpPr>
        <p:sp>
          <p:nvSpPr>
            <p:cNvPr id="35904" name="Rectangle 75"/>
            <p:cNvSpPr/>
            <p:nvPr/>
          </p:nvSpPr>
          <p:spPr>
            <a:xfrm>
              <a:off x="4694" y="913"/>
              <a:ext cx="567" cy="907"/>
            </a:xfrm>
            <a:prstGeom prst="rect">
              <a:avLst/>
            </a:prstGeom>
            <a:solidFill>
              <a:srgbClr val="66FF33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5905" name="Rectangle 76"/>
            <p:cNvSpPr/>
            <p:nvPr/>
          </p:nvSpPr>
          <p:spPr>
            <a:xfrm>
              <a:off x="469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906" name="Line 77"/>
            <p:cNvSpPr/>
            <p:nvPr/>
          </p:nvSpPr>
          <p:spPr>
            <a:xfrm>
              <a:off x="4694" y="1480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7" name="Line 78"/>
            <p:cNvSpPr/>
            <p:nvPr/>
          </p:nvSpPr>
          <p:spPr>
            <a:xfrm flipH="1">
              <a:off x="4694" y="1593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8" name="Line 79"/>
            <p:cNvSpPr/>
            <p:nvPr/>
          </p:nvSpPr>
          <p:spPr>
            <a:xfrm flipH="1">
              <a:off x="4467" y="113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9" name="Line 80"/>
            <p:cNvSpPr/>
            <p:nvPr/>
          </p:nvSpPr>
          <p:spPr>
            <a:xfrm flipH="1">
              <a:off x="4467" y="15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10" name="Line 81"/>
            <p:cNvSpPr/>
            <p:nvPr/>
          </p:nvSpPr>
          <p:spPr>
            <a:xfrm flipH="1">
              <a:off x="5261" y="1139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11" name="Line 82"/>
            <p:cNvSpPr/>
            <p:nvPr/>
          </p:nvSpPr>
          <p:spPr>
            <a:xfrm flipH="1">
              <a:off x="5261" y="15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12" name="Rectangle 83"/>
            <p:cNvSpPr/>
            <p:nvPr/>
          </p:nvSpPr>
          <p:spPr>
            <a:xfrm>
              <a:off x="5034" y="1026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913" name="Oval 84"/>
            <p:cNvSpPr>
              <a:spLocks noChangeAspect="1"/>
            </p:cNvSpPr>
            <p:nvPr/>
          </p:nvSpPr>
          <p:spPr>
            <a:xfrm>
              <a:off x="5261" y="1551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5914" name="Group 85"/>
            <p:cNvGrpSpPr/>
            <p:nvPr/>
          </p:nvGrpSpPr>
          <p:grpSpPr>
            <a:xfrm>
              <a:off x="5034" y="1492"/>
              <a:ext cx="227" cy="214"/>
              <a:chOff x="5034" y="1492"/>
              <a:chExt cx="227" cy="214"/>
            </a:xfrm>
          </p:grpSpPr>
          <p:sp>
            <p:nvSpPr>
              <p:cNvPr id="35915" name="Rectangle 86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916" name="Line 87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790616" name="Group 88"/>
          <p:cNvGraphicFramePr>
            <a:graphicFrameLocks noGrp="1"/>
          </p:cNvGraphicFramePr>
          <p:nvPr/>
        </p:nvGraphicFramePr>
        <p:xfrm>
          <a:off x="4030663" y="5270500"/>
          <a:ext cx="1800225" cy="12192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0630" name="Rectangle 102"/>
          <p:cNvSpPr/>
          <p:nvPr/>
        </p:nvSpPr>
        <p:spPr>
          <a:xfrm>
            <a:off x="6372225" y="5768975"/>
            <a:ext cx="2339975" cy="4381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9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59" grpId="0"/>
      <p:bldP spid="790585" grpId="0"/>
      <p:bldP spid="7906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22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 Characteristic Equations</a:t>
            </a:r>
          </a:p>
        </p:txBody>
      </p:sp>
      <p:sp>
        <p:nvSpPr>
          <p:cNvPr id="792579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Analysis / Derivation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331913" y="2617788"/>
            <a:ext cx="1619250" cy="1620837"/>
            <a:chOff x="2653" y="3067"/>
            <a:chExt cx="1020" cy="1021"/>
          </a:xfrm>
        </p:grpSpPr>
        <p:sp>
          <p:nvSpPr>
            <p:cNvPr id="36927" name="Rectangle 5"/>
            <p:cNvSpPr/>
            <p:nvPr/>
          </p:nvSpPr>
          <p:spPr>
            <a:xfrm>
              <a:off x="2880" y="3067"/>
              <a:ext cx="567" cy="1021"/>
            </a:xfrm>
            <a:prstGeom prst="rect">
              <a:avLst/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6928" name="Rectangle 6"/>
            <p:cNvSpPr/>
            <p:nvPr/>
          </p:nvSpPr>
          <p:spPr>
            <a:xfrm>
              <a:off x="288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929" name="Line 7"/>
            <p:cNvSpPr/>
            <p:nvPr/>
          </p:nvSpPr>
          <p:spPr>
            <a:xfrm>
              <a:off x="2880" y="3466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30" name="Line 8"/>
            <p:cNvSpPr/>
            <p:nvPr/>
          </p:nvSpPr>
          <p:spPr>
            <a:xfrm flipH="1">
              <a:off x="2880" y="3579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31" name="Line 9"/>
            <p:cNvSpPr/>
            <p:nvPr/>
          </p:nvSpPr>
          <p:spPr>
            <a:xfrm flipH="1">
              <a:off x="2653" y="32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32" name="Line 10"/>
            <p:cNvSpPr/>
            <p:nvPr/>
          </p:nvSpPr>
          <p:spPr>
            <a:xfrm flipH="1">
              <a:off x="2653" y="35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33" name="Line 11"/>
            <p:cNvSpPr/>
            <p:nvPr/>
          </p:nvSpPr>
          <p:spPr>
            <a:xfrm flipH="1">
              <a:off x="3447" y="32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34" name="Line 12"/>
            <p:cNvSpPr/>
            <p:nvPr/>
          </p:nvSpPr>
          <p:spPr>
            <a:xfrm flipH="1">
              <a:off x="3447" y="3861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35" name="Rectangle 13"/>
            <p:cNvSpPr/>
            <p:nvPr/>
          </p:nvSpPr>
          <p:spPr>
            <a:xfrm>
              <a:off x="322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936" name="Oval 14"/>
            <p:cNvSpPr>
              <a:spLocks noChangeAspect="1"/>
            </p:cNvSpPr>
            <p:nvPr/>
          </p:nvSpPr>
          <p:spPr>
            <a:xfrm>
              <a:off x="3447" y="3819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6937" name="Group 15"/>
            <p:cNvGrpSpPr/>
            <p:nvPr/>
          </p:nvGrpSpPr>
          <p:grpSpPr>
            <a:xfrm>
              <a:off x="3220" y="3760"/>
              <a:ext cx="227" cy="214"/>
              <a:chOff x="5034" y="1492"/>
              <a:chExt cx="227" cy="214"/>
            </a:xfrm>
          </p:grpSpPr>
          <p:sp>
            <p:nvSpPr>
              <p:cNvPr id="36940" name="Rectangle 16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6941" name="Line 17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6938" name="Line 18"/>
            <p:cNvSpPr/>
            <p:nvPr/>
          </p:nvSpPr>
          <p:spPr>
            <a:xfrm flipH="1">
              <a:off x="2653" y="3861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39" name="Rectangle 19"/>
            <p:cNvSpPr/>
            <p:nvPr/>
          </p:nvSpPr>
          <p:spPr>
            <a:xfrm>
              <a:off x="2880" y="3767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792596" name="Group 20"/>
          <p:cNvGraphicFramePr>
            <a:graphicFrameLocks noGrp="1"/>
          </p:cNvGraphicFramePr>
          <p:nvPr/>
        </p:nvGraphicFramePr>
        <p:xfrm>
          <a:off x="3671888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2646" name="Rectangle 70"/>
          <p:cNvSpPr/>
          <p:nvPr/>
        </p:nvSpPr>
        <p:spPr>
          <a:xfrm>
            <a:off x="6654800" y="2349500"/>
            <a:ext cx="1620838" cy="281146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92647" name="AutoShape 71"/>
          <p:cNvSpPr/>
          <p:nvPr/>
        </p:nvSpPr>
        <p:spPr>
          <a:xfrm>
            <a:off x="6448425" y="2349500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6923" name="AutoShape 72"/>
          <p:cNvSpPr/>
          <p:nvPr/>
        </p:nvSpPr>
        <p:spPr>
          <a:xfrm>
            <a:off x="6448425" y="3148013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6924" name="AutoShape 73"/>
          <p:cNvSpPr/>
          <p:nvPr/>
        </p:nvSpPr>
        <p:spPr>
          <a:xfrm>
            <a:off x="6448425" y="3946525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6925" name="AutoShape 74"/>
          <p:cNvSpPr/>
          <p:nvPr/>
        </p:nvSpPr>
        <p:spPr>
          <a:xfrm>
            <a:off x="6448425" y="4745038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92651" name="Rectangle 75"/>
          <p:cNvSpPr>
            <a:spLocks noChangeAspect="1"/>
          </p:cNvSpPr>
          <p:nvPr/>
        </p:nvSpPr>
        <p:spPr>
          <a:xfrm>
            <a:off x="3813175" y="2286000"/>
            <a:ext cx="809625" cy="684213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46" grpId="0"/>
      <p:bldP spid="792647" grpId="0" animBg="1"/>
      <p:bldP spid="7926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23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 Characteristic Equations</a:t>
            </a:r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Analysis / Derivation</a:t>
            </a:r>
          </a:p>
        </p:txBody>
      </p:sp>
      <p:grpSp>
        <p:nvGrpSpPr>
          <p:cNvPr id="37894" name="Group 4"/>
          <p:cNvGrpSpPr/>
          <p:nvPr/>
        </p:nvGrpSpPr>
        <p:grpSpPr>
          <a:xfrm>
            <a:off x="1331913" y="2617788"/>
            <a:ext cx="1619250" cy="1620837"/>
            <a:chOff x="2653" y="3067"/>
            <a:chExt cx="1020" cy="1021"/>
          </a:xfrm>
        </p:grpSpPr>
        <p:sp>
          <p:nvSpPr>
            <p:cNvPr id="37951" name="Rectangle 5"/>
            <p:cNvSpPr/>
            <p:nvPr/>
          </p:nvSpPr>
          <p:spPr>
            <a:xfrm>
              <a:off x="2880" y="3067"/>
              <a:ext cx="567" cy="1021"/>
            </a:xfrm>
            <a:prstGeom prst="rect">
              <a:avLst/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7952" name="Rectangle 6"/>
            <p:cNvSpPr/>
            <p:nvPr/>
          </p:nvSpPr>
          <p:spPr>
            <a:xfrm>
              <a:off x="288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953" name="Line 7"/>
            <p:cNvSpPr/>
            <p:nvPr/>
          </p:nvSpPr>
          <p:spPr>
            <a:xfrm>
              <a:off x="2880" y="3466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4" name="Line 8"/>
            <p:cNvSpPr/>
            <p:nvPr/>
          </p:nvSpPr>
          <p:spPr>
            <a:xfrm flipH="1">
              <a:off x="2880" y="3579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5" name="Line 9"/>
            <p:cNvSpPr/>
            <p:nvPr/>
          </p:nvSpPr>
          <p:spPr>
            <a:xfrm flipH="1">
              <a:off x="2653" y="32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6" name="Line 10"/>
            <p:cNvSpPr/>
            <p:nvPr/>
          </p:nvSpPr>
          <p:spPr>
            <a:xfrm flipH="1">
              <a:off x="2653" y="35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7" name="Line 11"/>
            <p:cNvSpPr/>
            <p:nvPr/>
          </p:nvSpPr>
          <p:spPr>
            <a:xfrm flipH="1">
              <a:off x="3447" y="32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8" name="Line 12"/>
            <p:cNvSpPr/>
            <p:nvPr/>
          </p:nvSpPr>
          <p:spPr>
            <a:xfrm flipH="1">
              <a:off x="3447" y="3861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9" name="Rectangle 13"/>
            <p:cNvSpPr/>
            <p:nvPr/>
          </p:nvSpPr>
          <p:spPr>
            <a:xfrm>
              <a:off x="322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960" name="Oval 14"/>
            <p:cNvSpPr>
              <a:spLocks noChangeAspect="1"/>
            </p:cNvSpPr>
            <p:nvPr/>
          </p:nvSpPr>
          <p:spPr>
            <a:xfrm>
              <a:off x="3447" y="3819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7961" name="Group 15"/>
            <p:cNvGrpSpPr/>
            <p:nvPr/>
          </p:nvGrpSpPr>
          <p:grpSpPr>
            <a:xfrm>
              <a:off x="3220" y="3760"/>
              <a:ext cx="227" cy="214"/>
              <a:chOff x="5034" y="1492"/>
              <a:chExt cx="227" cy="214"/>
            </a:xfrm>
          </p:grpSpPr>
          <p:sp>
            <p:nvSpPr>
              <p:cNvPr id="37964" name="Rectangle 16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965" name="Line 17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7962" name="Line 18"/>
            <p:cNvSpPr/>
            <p:nvPr/>
          </p:nvSpPr>
          <p:spPr>
            <a:xfrm flipH="1">
              <a:off x="2653" y="3861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3" name="Rectangle 19"/>
            <p:cNvSpPr/>
            <p:nvPr/>
          </p:nvSpPr>
          <p:spPr>
            <a:xfrm>
              <a:off x="2880" y="3767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794644" name="Group 20"/>
          <p:cNvGraphicFramePr>
            <a:graphicFrameLocks noGrp="1"/>
          </p:cNvGraphicFramePr>
          <p:nvPr/>
        </p:nvGraphicFramePr>
        <p:xfrm>
          <a:off x="3671888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4694" name="Rectangle 70"/>
          <p:cNvSpPr/>
          <p:nvPr/>
        </p:nvSpPr>
        <p:spPr>
          <a:xfrm>
            <a:off x="6654800" y="2349500"/>
            <a:ext cx="1620838" cy="281146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946" name="AutoShape 71"/>
          <p:cNvSpPr/>
          <p:nvPr/>
        </p:nvSpPr>
        <p:spPr>
          <a:xfrm>
            <a:off x="6448425" y="2349500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94696" name="AutoShape 72"/>
          <p:cNvSpPr/>
          <p:nvPr/>
        </p:nvSpPr>
        <p:spPr>
          <a:xfrm>
            <a:off x="6448425" y="3148013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7948" name="AutoShape 73"/>
          <p:cNvSpPr/>
          <p:nvPr/>
        </p:nvSpPr>
        <p:spPr>
          <a:xfrm>
            <a:off x="6448425" y="3946525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7949" name="AutoShape 74"/>
          <p:cNvSpPr/>
          <p:nvPr/>
        </p:nvSpPr>
        <p:spPr>
          <a:xfrm>
            <a:off x="6448425" y="4745038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94699" name="Rectangle 75"/>
          <p:cNvSpPr>
            <a:spLocks noChangeAspect="1"/>
          </p:cNvSpPr>
          <p:nvPr/>
        </p:nvSpPr>
        <p:spPr>
          <a:xfrm>
            <a:off x="3813175" y="3090863"/>
            <a:ext cx="809625" cy="684212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96" grpId="0" animBg="1"/>
      <p:bldP spid="7946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24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 Characteristic Equations</a:t>
            </a:r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Analysis / Derivation</a:t>
            </a:r>
          </a:p>
        </p:txBody>
      </p:sp>
      <p:grpSp>
        <p:nvGrpSpPr>
          <p:cNvPr id="38918" name="Group 4"/>
          <p:cNvGrpSpPr/>
          <p:nvPr/>
        </p:nvGrpSpPr>
        <p:grpSpPr>
          <a:xfrm>
            <a:off x="1331913" y="2617788"/>
            <a:ext cx="1619250" cy="1620837"/>
            <a:chOff x="2653" y="3067"/>
            <a:chExt cx="1020" cy="1021"/>
          </a:xfrm>
        </p:grpSpPr>
        <p:sp>
          <p:nvSpPr>
            <p:cNvPr id="38975" name="Rectangle 5"/>
            <p:cNvSpPr/>
            <p:nvPr/>
          </p:nvSpPr>
          <p:spPr>
            <a:xfrm>
              <a:off x="2880" y="3067"/>
              <a:ext cx="567" cy="1021"/>
            </a:xfrm>
            <a:prstGeom prst="rect">
              <a:avLst/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8976" name="Rectangle 6"/>
            <p:cNvSpPr/>
            <p:nvPr/>
          </p:nvSpPr>
          <p:spPr>
            <a:xfrm>
              <a:off x="288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977" name="Line 7"/>
            <p:cNvSpPr/>
            <p:nvPr/>
          </p:nvSpPr>
          <p:spPr>
            <a:xfrm>
              <a:off x="2880" y="3466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8" name="Line 8"/>
            <p:cNvSpPr/>
            <p:nvPr/>
          </p:nvSpPr>
          <p:spPr>
            <a:xfrm flipH="1">
              <a:off x="2880" y="3579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9" name="Line 9"/>
            <p:cNvSpPr/>
            <p:nvPr/>
          </p:nvSpPr>
          <p:spPr>
            <a:xfrm flipH="1">
              <a:off x="2653" y="32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0" name="Line 10"/>
            <p:cNvSpPr/>
            <p:nvPr/>
          </p:nvSpPr>
          <p:spPr>
            <a:xfrm flipH="1">
              <a:off x="2653" y="35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1" name="Line 11"/>
            <p:cNvSpPr/>
            <p:nvPr/>
          </p:nvSpPr>
          <p:spPr>
            <a:xfrm flipH="1">
              <a:off x="3447" y="32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2" name="Line 12"/>
            <p:cNvSpPr/>
            <p:nvPr/>
          </p:nvSpPr>
          <p:spPr>
            <a:xfrm flipH="1">
              <a:off x="3447" y="3861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3" name="Rectangle 13"/>
            <p:cNvSpPr/>
            <p:nvPr/>
          </p:nvSpPr>
          <p:spPr>
            <a:xfrm>
              <a:off x="322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984" name="Oval 14"/>
            <p:cNvSpPr>
              <a:spLocks noChangeAspect="1"/>
            </p:cNvSpPr>
            <p:nvPr/>
          </p:nvSpPr>
          <p:spPr>
            <a:xfrm>
              <a:off x="3447" y="3819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8985" name="Group 15"/>
            <p:cNvGrpSpPr/>
            <p:nvPr/>
          </p:nvGrpSpPr>
          <p:grpSpPr>
            <a:xfrm>
              <a:off x="3220" y="3760"/>
              <a:ext cx="227" cy="214"/>
              <a:chOff x="5034" y="1492"/>
              <a:chExt cx="227" cy="214"/>
            </a:xfrm>
          </p:grpSpPr>
          <p:sp>
            <p:nvSpPr>
              <p:cNvPr id="38988" name="Rectangle 16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989" name="Line 17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986" name="Line 18"/>
            <p:cNvSpPr/>
            <p:nvPr/>
          </p:nvSpPr>
          <p:spPr>
            <a:xfrm flipH="1">
              <a:off x="2653" y="3861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7" name="Rectangle 19"/>
            <p:cNvSpPr/>
            <p:nvPr/>
          </p:nvSpPr>
          <p:spPr>
            <a:xfrm>
              <a:off x="2880" y="3767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796692" name="Group 20"/>
          <p:cNvGraphicFramePr>
            <a:graphicFrameLocks noGrp="1"/>
          </p:cNvGraphicFramePr>
          <p:nvPr/>
        </p:nvGraphicFramePr>
        <p:xfrm>
          <a:off x="3671888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6742" name="Rectangle 70"/>
          <p:cNvSpPr/>
          <p:nvPr/>
        </p:nvSpPr>
        <p:spPr>
          <a:xfrm>
            <a:off x="6654800" y="2349500"/>
            <a:ext cx="1620838" cy="281146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970" name="AutoShape 71"/>
          <p:cNvSpPr/>
          <p:nvPr/>
        </p:nvSpPr>
        <p:spPr>
          <a:xfrm>
            <a:off x="6448425" y="2349500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8971" name="AutoShape 72"/>
          <p:cNvSpPr/>
          <p:nvPr/>
        </p:nvSpPr>
        <p:spPr>
          <a:xfrm>
            <a:off x="6448425" y="3148013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96745" name="AutoShape 73"/>
          <p:cNvSpPr/>
          <p:nvPr/>
        </p:nvSpPr>
        <p:spPr>
          <a:xfrm>
            <a:off x="6448425" y="3946525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8973" name="AutoShape 74"/>
          <p:cNvSpPr/>
          <p:nvPr/>
        </p:nvSpPr>
        <p:spPr>
          <a:xfrm>
            <a:off x="6448425" y="4745038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96747" name="Rectangle 75"/>
          <p:cNvSpPr>
            <a:spLocks noChangeAspect="1"/>
          </p:cNvSpPr>
          <p:nvPr/>
        </p:nvSpPr>
        <p:spPr>
          <a:xfrm>
            <a:off x="3813175" y="3905250"/>
            <a:ext cx="809625" cy="684213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6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45" grpId="0" animBg="1"/>
      <p:bldP spid="7967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25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 Characteristic Equations</a:t>
            </a: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Analysis / Derivation</a:t>
            </a:r>
          </a:p>
        </p:txBody>
      </p:sp>
      <p:grpSp>
        <p:nvGrpSpPr>
          <p:cNvPr id="39942" name="Group 4"/>
          <p:cNvGrpSpPr/>
          <p:nvPr/>
        </p:nvGrpSpPr>
        <p:grpSpPr>
          <a:xfrm>
            <a:off x="1331913" y="2617788"/>
            <a:ext cx="1619250" cy="1620837"/>
            <a:chOff x="2653" y="3067"/>
            <a:chExt cx="1020" cy="1021"/>
          </a:xfrm>
        </p:grpSpPr>
        <p:sp>
          <p:nvSpPr>
            <p:cNvPr id="39999" name="Rectangle 5"/>
            <p:cNvSpPr/>
            <p:nvPr/>
          </p:nvSpPr>
          <p:spPr>
            <a:xfrm>
              <a:off x="2880" y="3067"/>
              <a:ext cx="567" cy="1021"/>
            </a:xfrm>
            <a:prstGeom prst="rect">
              <a:avLst/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0000" name="Rectangle 6"/>
            <p:cNvSpPr/>
            <p:nvPr/>
          </p:nvSpPr>
          <p:spPr>
            <a:xfrm>
              <a:off x="288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001" name="Line 7"/>
            <p:cNvSpPr/>
            <p:nvPr/>
          </p:nvSpPr>
          <p:spPr>
            <a:xfrm>
              <a:off x="2880" y="3466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2" name="Line 8"/>
            <p:cNvSpPr/>
            <p:nvPr/>
          </p:nvSpPr>
          <p:spPr>
            <a:xfrm flipH="1">
              <a:off x="2880" y="3579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3" name="Line 9"/>
            <p:cNvSpPr/>
            <p:nvPr/>
          </p:nvSpPr>
          <p:spPr>
            <a:xfrm flipH="1">
              <a:off x="2653" y="32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4" name="Line 10"/>
            <p:cNvSpPr/>
            <p:nvPr/>
          </p:nvSpPr>
          <p:spPr>
            <a:xfrm flipH="1">
              <a:off x="2653" y="35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5" name="Line 11"/>
            <p:cNvSpPr/>
            <p:nvPr/>
          </p:nvSpPr>
          <p:spPr>
            <a:xfrm flipH="1">
              <a:off x="3447" y="32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6" name="Line 12"/>
            <p:cNvSpPr/>
            <p:nvPr/>
          </p:nvSpPr>
          <p:spPr>
            <a:xfrm flipH="1">
              <a:off x="3447" y="3861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7" name="Rectangle 13"/>
            <p:cNvSpPr/>
            <p:nvPr/>
          </p:nvSpPr>
          <p:spPr>
            <a:xfrm>
              <a:off x="322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008" name="Oval 14"/>
            <p:cNvSpPr>
              <a:spLocks noChangeAspect="1"/>
            </p:cNvSpPr>
            <p:nvPr/>
          </p:nvSpPr>
          <p:spPr>
            <a:xfrm>
              <a:off x="3447" y="3819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40009" name="Group 15"/>
            <p:cNvGrpSpPr/>
            <p:nvPr/>
          </p:nvGrpSpPr>
          <p:grpSpPr>
            <a:xfrm>
              <a:off x="3220" y="3760"/>
              <a:ext cx="227" cy="214"/>
              <a:chOff x="5034" y="1492"/>
              <a:chExt cx="227" cy="214"/>
            </a:xfrm>
          </p:grpSpPr>
          <p:sp>
            <p:nvSpPr>
              <p:cNvPr id="40012" name="Rectangle 16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13" name="Line 17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0010" name="Line 18"/>
            <p:cNvSpPr/>
            <p:nvPr/>
          </p:nvSpPr>
          <p:spPr>
            <a:xfrm flipH="1">
              <a:off x="2653" y="3861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1" name="Rectangle 19"/>
            <p:cNvSpPr/>
            <p:nvPr/>
          </p:nvSpPr>
          <p:spPr>
            <a:xfrm>
              <a:off x="2880" y="3767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798740" name="Group 20"/>
          <p:cNvGraphicFramePr>
            <a:graphicFrameLocks noGrp="1"/>
          </p:cNvGraphicFramePr>
          <p:nvPr/>
        </p:nvGraphicFramePr>
        <p:xfrm>
          <a:off x="3671888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8790" name="Rectangle 70"/>
          <p:cNvSpPr/>
          <p:nvPr/>
        </p:nvSpPr>
        <p:spPr>
          <a:xfrm>
            <a:off x="6654800" y="2349500"/>
            <a:ext cx="1620838" cy="281146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sz="24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994" name="AutoShape 71"/>
          <p:cNvSpPr/>
          <p:nvPr/>
        </p:nvSpPr>
        <p:spPr>
          <a:xfrm>
            <a:off x="6448425" y="2349500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9995" name="AutoShape 72"/>
          <p:cNvSpPr/>
          <p:nvPr/>
        </p:nvSpPr>
        <p:spPr>
          <a:xfrm>
            <a:off x="6448425" y="3148013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9996" name="AutoShape 73"/>
          <p:cNvSpPr/>
          <p:nvPr/>
        </p:nvSpPr>
        <p:spPr>
          <a:xfrm>
            <a:off x="6448425" y="3946525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98794" name="AutoShape 74"/>
          <p:cNvSpPr/>
          <p:nvPr/>
        </p:nvSpPr>
        <p:spPr>
          <a:xfrm>
            <a:off x="6448425" y="4787900"/>
            <a:ext cx="179388" cy="539750"/>
          </a:xfrm>
          <a:prstGeom prst="rightBrace">
            <a:avLst>
              <a:gd name="adj1" fmla="val 2507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98795" name="Rectangle 75"/>
          <p:cNvSpPr>
            <a:spLocks noChangeAspect="1"/>
          </p:cNvSpPr>
          <p:nvPr/>
        </p:nvSpPr>
        <p:spPr>
          <a:xfrm>
            <a:off x="3813175" y="4724400"/>
            <a:ext cx="809625" cy="684213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4" grpId="0" animBg="1"/>
      <p:bldP spid="7987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26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 Characteristic Equations</a:t>
            </a: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Analysis / Derivation</a:t>
            </a:r>
          </a:p>
        </p:txBody>
      </p:sp>
      <p:grpSp>
        <p:nvGrpSpPr>
          <p:cNvPr id="40966" name="Group 4"/>
          <p:cNvGrpSpPr/>
          <p:nvPr/>
        </p:nvGrpSpPr>
        <p:grpSpPr>
          <a:xfrm>
            <a:off x="1331913" y="2617788"/>
            <a:ext cx="1619250" cy="1620837"/>
            <a:chOff x="2653" y="3067"/>
            <a:chExt cx="1020" cy="1021"/>
          </a:xfrm>
        </p:grpSpPr>
        <p:sp>
          <p:nvSpPr>
            <p:cNvPr id="41056" name="Rectangle 5"/>
            <p:cNvSpPr/>
            <p:nvPr/>
          </p:nvSpPr>
          <p:spPr>
            <a:xfrm>
              <a:off x="2880" y="3067"/>
              <a:ext cx="567" cy="1021"/>
            </a:xfrm>
            <a:prstGeom prst="rect">
              <a:avLst/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1057" name="Rectangle 6"/>
            <p:cNvSpPr/>
            <p:nvPr/>
          </p:nvSpPr>
          <p:spPr>
            <a:xfrm>
              <a:off x="288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058" name="Line 7"/>
            <p:cNvSpPr/>
            <p:nvPr/>
          </p:nvSpPr>
          <p:spPr>
            <a:xfrm>
              <a:off x="2880" y="3466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59" name="Line 8"/>
            <p:cNvSpPr/>
            <p:nvPr/>
          </p:nvSpPr>
          <p:spPr>
            <a:xfrm flipH="1">
              <a:off x="2880" y="3579"/>
              <a:ext cx="113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0" name="Line 9"/>
            <p:cNvSpPr/>
            <p:nvPr/>
          </p:nvSpPr>
          <p:spPr>
            <a:xfrm flipH="1">
              <a:off x="2653" y="329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1" name="Line 10"/>
            <p:cNvSpPr/>
            <p:nvPr/>
          </p:nvSpPr>
          <p:spPr>
            <a:xfrm flipH="1">
              <a:off x="2653" y="3579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2" name="Line 11"/>
            <p:cNvSpPr/>
            <p:nvPr/>
          </p:nvSpPr>
          <p:spPr>
            <a:xfrm flipH="1">
              <a:off x="3447" y="3293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3" name="Line 12"/>
            <p:cNvSpPr/>
            <p:nvPr/>
          </p:nvSpPr>
          <p:spPr>
            <a:xfrm flipH="1">
              <a:off x="3447" y="3861"/>
              <a:ext cx="22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4" name="Rectangle 13"/>
            <p:cNvSpPr/>
            <p:nvPr/>
          </p:nvSpPr>
          <p:spPr>
            <a:xfrm>
              <a:off x="3220" y="3180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065" name="Oval 14"/>
            <p:cNvSpPr>
              <a:spLocks noChangeAspect="1"/>
            </p:cNvSpPr>
            <p:nvPr/>
          </p:nvSpPr>
          <p:spPr>
            <a:xfrm>
              <a:off x="3447" y="3819"/>
              <a:ext cx="79" cy="79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41066" name="Group 15"/>
            <p:cNvGrpSpPr/>
            <p:nvPr/>
          </p:nvGrpSpPr>
          <p:grpSpPr>
            <a:xfrm>
              <a:off x="3220" y="3760"/>
              <a:ext cx="227" cy="214"/>
              <a:chOff x="5034" y="1492"/>
              <a:chExt cx="227" cy="214"/>
            </a:xfrm>
          </p:grpSpPr>
          <p:sp>
            <p:nvSpPr>
              <p:cNvPr id="41069" name="Rectangle 16"/>
              <p:cNvSpPr/>
              <p:nvPr/>
            </p:nvSpPr>
            <p:spPr>
              <a:xfrm>
                <a:off x="5034" y="1499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070" name="Line 17"/>
              <p:cNvSpPr/>
              <p:nvPr/>
            </p:nvSpPr>
            <p:spPr>
              <a:xfrm flipH="1">
                <a:off x="5099" y="1492"/>
                <a:ext cx="11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1067" name="Line 18"/>
            <p:cNvSpPr/>
            <p:nvPr/>
          </p:nvSpPr>
          <p:spPr>
            <a:xfrm flipH="1">
              <a:off x="2653" y="3861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8" name="Rectangle 19"/>
            <p:cNvSpPr/>
            <p:nvPr/>
          </p:nvSpPr>
          <p:spPr>
            <a:xfrm>
              <a:off x="2880" y="3767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800788" name="Group 20"/>
          <p:cNvGraphicFramePr>
            <a:graphicFrameLocks noGrp="1"/>
          </p:cNvGraphicFramePr>
          <p:nvPr/>
        </p:nvGraphicFramePr>
        <p:xfrm>
          <a:off x="3671888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00838" name="Group 70"/>
          <p:cNvGraphicFramePr>
            <a:graphicFrameLocks noGrp="1"/>
          </p:cNvGraphicFramePr>
          <p:nvPr/>
        </p:nvGraphicFramePr>
        <p:xfrm>
          <a:off x="6551613" y="2660650"/>
          <a:ext cx="2159000" cy="1537970"/>
        </p:xfrm>
        <a:graphic>
          <a:graphicData uri="http://schemas.openxmlformats.org/drawingml/2006/table">
            <a:tbl>
              <a:tblPr/>
              <a:tblGrid>
                <a:gridCol w="1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6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052" name="AutoShape 119"/>
          <p:cNvSpPr/>
          <p:nvPr/>
        </p:nvSpPr>
        <p:spPr>
          <a:xfrm>
            <a:off x="7335838" y="3067050"/>
            <a:ext cx="336550" cy="71913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41053" name="AutoShape 120"/>
          <p:cNvSpPr/>
          <p:nvPr/>
        </p:nvSpPr>
        <p:spPr>
          <a:xfrm flipH="1">
            <a:off x="6732588" y="3476625"/>
            <a:ext cx="436562" cy="319088"/>
          </a:xfrm>
          <a:prstGeom prst="leftBracket">
            <a:avLst>
              <a:gd name="adj" fmla="val 7351"/>
            </a:avLst>
          </a:pr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41054" name="AutoShape 121"/>
          <p:cNvSpPr/>
          <p:nvPr/>
        </p:nvSpPr>
        <p:spPr>
          <a:xfrm>
            <a:off x="8339138" y="3476625"/>
            <a:ext cx="500062" cy="315913"/>
          </a:xfrm>
          <a:prstGeom prst="leftBracket">
            <a:avLst>
              <a:gd name="adj" fmla="val 7351"/>
            </a:avLst>
          </a:pr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00890" name="Rectangle 122"/>
          <p:cNvSpPr/>
          <p:nvPr/>
        </p:nvSpPr>
        <p:spPr>
          <a:xfrm>
            <a:off x="3851275" y="5768975"/>
            <a:ext cx="2520950" cy="4381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JQ’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K’Q</a:t>
            </a:r>
            <a:endParaRPr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27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813059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2855913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The State</a:t>
            </a:r>
          </a:p>
          <a:p>
            <a:pPr lvl="1"/>
            <a:r>
              <a:rPr dirty="0"/>
              <a:t>State = Values of all Flip-Flops</a:t>
            </a:r>
          </a:p>
          <a:p>
            <a:pPr lvl="1">
              <a:buNone/>
            </a:pPr>
            <a:endParaRPr u="sng" dirty="0">
              <a:solidFill>
                <a:srgbClr val="996600"/>
              </a:solidFill>
            </a:endParaRPr>
          </a:p>
          <a:p>
            <a:pPr>
              <a:buNone/>
            </a:pPr>
            <a:r>
              <a:rPr dirty="0">
                <a:solidFill>
                  <a:srgbClr val="996600"/>
                </a:solidFill>
              </a:rPr>
              <a:t>    </a:t>
            </a:r>
            <a:r>
              <a:rPr u="sng" dirty="0">
                <a:solidFill>
                  <a:srgbClr val="996600"/>
                </a:solidFill>
              </a:rPr>
              <a:t>Example</a:t>
            </a:r>
          </a:p>
          <a:p>
            <a:pPr>
              <a:buNone/>
            </a:pPr>
            <a:r>
              <a:rPr i="1" dirty="0"/>
              <a:t>        </a:t>
            </a:r>
            <a:r>
              <a:rPr i="1" dirty="0">
                <a:solidFill>
                  <a:schemeClr val="accent1"/>
                </a:solidFill>
              </a:rPr>
              <a:t>A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i="1" dirty="0">
                <a:solidFill>
                  <a:schemeClr val="accent1"/>
                </a:solidFill>
              </a:rPr>
              <a:t>B</a:t>
            </a:r>
            <a:r>
              <a:rPr i="1" dirty="0"/>
              <a:t> </a:t>
            </a:r>
            <a:r>
              <a:rPr dirty="0"/>
              <a:t>= 0 0</a:t>
            </a:r>
          </a:p>
        </p:txBody>
      </p:sp>
      <p:graphicFrame>
        <p:nvGraphicFramePr>
          <p:cNvPr id="813060" name="Object 4"/>
          <p:cNvGraphicFramePr/>
          <p:nvPr/>
        </p:nvGraphicFramePr>
        <p:xfrm>
          <a:off x="3311525" y="2349500"/>
          <a:ext cx="47752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03090" imgH="3812540" progId="">
                  <p:embed/>
                </p:oleObj>
              </mc:Choice>
              <mc:Fallback>
                <p:oleObj r:id="rId3" imgW="4403090" imgH="3812540" progId="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1525" y="2349500"/>
                        <a:ext cx="4775200" cy="413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1" name="Oval 5"/>
          <p:cNvSpPr/>
          <p:nvPr/>
        </p:nvSpPr>
        <p:spPr>
          <a:xfrm>
            <a:off x="7812088" y="2708275"/>
            <a:ext cx="358775" cy="216058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28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815107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State Equations</a:t>
            </a:r>
            <a:endParaRPr u="sng" dirty="0">
              <a:solidFill>
                <a:srgbClr val="996600"/>
              </a:solidFill>
            </a:endParaRPr>
          </a:p>
        </p:txBody>
      </p:sp>
      <p:graphicFrame>
        <p:nvGraphicFramePr>
          <p:cNvPr id="815108" name="Object 4"/>
          <p:cNvGraphicFramePr/>
          <p:nvPr/>
        </p:nvGraphicFramePr>
        <p:xfrm>
          <a:off x="4032250" y="1268413"/>
          <a:ext cx="47752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03090" imgH="3812540" progId="">
                  <p:embed/>
                </p:oleObj>
              </mc:Choice>
              <mc:Fallback>
                <p:oleObj r:id="rId3" imgW="4403090" imgH="3812540" progId="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2250" y="1268413"/>
                        <a:ext cx="4775200" cy="413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09" name="Rectangle 5"/>
          <p:cNvSpPr/>
          <p:nvPr/>
        </p:nvSpPr>
        <p:spPr>
          <a:xfrm>
            <a:off x="539552" y="1741488"/>
            <a:ext cx="3914775" cy="4573587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l"/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l"/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y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5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5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5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5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5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5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751619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751620" name="Object 4"/>
          <p:cNvGraphicFramePr/>
          <p:nvPr/>
        </p:nvGraphicFramePr>
        <p:xfrm>
          <a:off x="971550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1" name="Group 5"/>
          <p:cNvGraphicFramePr>
            <a:graphicFrameLocks noGrp="1"/>
          </p:cNvGraphicFramePr>
          <p:nvPr/>
        </p:nvGraphicFramePr>
        <p:xfrm>
          <a:off x="5651500" y="1449388"/>
          <a:ext cx="2160588" cy="2700342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 R  Q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1663" name="Rectangle 47"/>
          <p:cNvSpPr/>
          <p:nvPr/>
        </p:nvSpPr>
        <p:spPr>
          <a:xfrm>
            <a:off x="3490913" y="25288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1664" name="Rectangle 48"/>
          <p:cNvSpPr/>
          <p:nvPr/>
        </p:nvSpPr>
        <p:spPr>
          <a:xfrm>
            <a:off x="3490913" y="4329113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1665" name="Rectangle 49"/>
          <p:cNvSpPr/>
          <p:nvPr/>
        </p:nvSpPr>
        <p:spPr>
          <a:xfrm>
            <a:off x="1511300" y="2451100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1666" name="Rectangle 50"/>
          <p:cNvSpPr/>
          <p:nvPr/>
        </p:nvSpPr>
        <p:spPr>
          <a:xfrm>
            <a:off x="1511300" y="43957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51667" name="Group 51"/>
          <p:cNvGraphicFramePr>
            <a:graphicFrameLocks noGrp="1"/>
          </p:cNvGraphicFramePr>
          <p:nvPr/>
        </p:nvGraphicFramePr>
        <p:xfrm>
          <a:off x="6732588" y="1714500"/>
          <a:ext cx="1079500" cy="300482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1676" name="Rectangle 60"/>
          <p:cNvSpPr/>
          <p:nvPr/>
        </p:nvSpPr>
        <p:spPr>
          <a:xfrm>
            <a:off x="7935913" y="1751013"/>
            <a:ext cx="776287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i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1677" name="AutoShape 61"/>
          <p:cNvSpPr/>
          <p:nvPr/>
        </p:nvSpPr>
        <p:spPr>
          <a:xfrm>
            <a:off x="4137025" y="5229225"/>
            <a:ext cx="1903413" cy="609600"/>
          </a:xfrm>
          <a:prstGeom prst="borderCallout1">
            <a:avLst>
              <a:gd name="adj1" fmla="val 18750"/>
              <a:gd name="adj2" fmla="val 104005"/>
              <a:gd name="adj3" fmla="val -520051"/>
              <a:gd name="adj4" fmla="val 121935"/>
            </a:avLst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63" grpId="0"/>
      <p:bldP spid="751664" grpId="0"/>
      <p:bldP spid="751665" grpId="0"/>
      <p:bldP spid="751666" grpId="0"/>
      <p:bldP spid="751676" grpId="0"/>
      <p:bldP spid="75167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29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817155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State Table (Transition Table)</a:t>
            </a:r>
            <a:endParaRPr u="sng" dirty="0">
              <a:solidFill>
                <a:srgbClr val="996600"/>
              </a:solidFill>
            </a:endParaRPr>
          </a:p>
        </p:txBody>
      </p:sp>
      <p:graphicFrame>
        <p:nvGraphicFramePr>
          <p:cNvPr id="817156" name="Object 4"/>
          <p:cNvGraphicFramePr/>
          <p:nvPr/>
        </p:nvGraphicFramePr>
        <p:xfrm>
          <a:off x="5111750" y="1449388"/>
          <a:ext cx="3695700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03090" imgH="3812540" progId="">
                  <p:embed/>
                </p:oleObj>
              </mc:Choice>
              <mc:Fallback>
                <p:oleObj r:id="rId3" imgW="4403090" imgH="3812540" progId="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1750" y="1449388"/>
                        <a:ext cx="3695700" cy="3197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57" name="Rectangle 5"/>
          <p:cNvSpPr/>
          <p:nvPr/>
        </p:nvSpPr>
        <p:spPr>
          <a:xfrm>
            <a:off x="5472113" y="4868863"/>
            <a:ext cx="2797175" cy="158115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y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17158" name="Group 6"/>
          <p:cNvGraphicFramePr>
            <a:graphicFrameLocks noGrp="1"/>
          </p:cNvGraphicFramePr>
          <p:nvPr/>
        </p:nvGraphicFramePr>
        <p:xfrm>
          <a:off x="611188" y="1808163"/>
          <a:ext cx="3957637" cy="4005264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17236" name="AutoShape 84"/>
          <p:cNvSpPr/>
          <p:nvPr/>
        </p:nvSpPr>
        <p:spPr>
          <a:xfrm>
            <a:off x="2411413" y="6308725"/>
            <a:ext cx="719137" cy="350838"/>
          </a:xfrm>
          <a:prstGeom prst="wedgeRoundRectCallout">
            <a:avLst>
              <a:gd name="adj1" fmla="val 31014"/>
              <a:gd name="adj2" fmla="val -98417"/>
              <a:gd name="adj3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7237" name="AutoShape 85"/>
          <p:cNvSpPr/>
          <p:nvPr/>
        </p:nvSpPr>
        <p:spPr>
          <a:xfrm>
            <a:off x="3851275" y="6308725"/>
            <a:ext cx="539750" cy="350838"/>
          </a:xfrm>
          <a:prstGeom prst="wedgeRoundRectCallout">
            <a:avLst>
              <a:gd name="adj1" fmla="val -17352"/>
              <a:gd name="adj2" fmla="val -149097"/>
              <a:gd name="adj3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7238" name="AutoShape 86"/>
          <p:cNvSpPr/>
          <p:nvPr/>
        </p:nvSpPr>
        <p:spPr>
          <a:xfrm>
            <a:off x="1150938" y="6308725"/>
            <a:ext cx="539750" cy="350838"/>
          </a:xfrm>
          <a:prstGeom prst="wedgeRoundRectCallout">
            <a:avLst>
              <a:gd name="adj1" fmla="val 24704"/>
              <a:gd name="adj2" fmla="val -95699"/>
              <a:gd name="adj3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7239" name="AutoShape 87"/>
          <p:cNvSpPr/>
          <p:nvPr/>
        </p:nvSpPr>
        <p:spPr>
          <a:xfrm rot="5400000">
            <a:off x="1466850" y="5275263"/>
            <a:ext cx="179388" cy="1528762"/>
          </a:xfrm>
          <a:prstGeom prst="rightBrace">
            <a:avLst>
              <a:gd name="adj1" fmla="val 71017"/>
              <a:gd name="adj2" fmla="val 50000"/>
            </a:avLst>
          </a:prstGeom>
          <a:noFill/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17240" name="AutoShape 88"/>
          <p:cNvSpPr/>
          <p:nvPr/>
        </p:nvSpPr>
        <p:spPr>
          <a:xfrm rot="5400000">
            <a:off x="2906713" y="5635625"/>
            <a:ext cx="179387" cy="808038"/>
          </a:xfrm>
          <a:prstGeom prst="rightBrace">
            <a:avLst>
              <a:gd name="adj1" fmla="val 37537"/>
              <a:gd name="adj2" fmla="val 50000"/>
            </a:avLst>
          </a:prstGeom>
          <a:noFill/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17241" name="Rectangle 89"/>
          <p:cNvSpPr>
            <a:spLocks noChangeAspect="1"/>
          </p:cNvSpPr>
          <p:nvPr/>
        </p:nvSpPr>
        <p:spPr>
          <a:xfrm>
            <a:off x="747713" y="2857500"/>
            <a:ext cx="809625" cy="636588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17242" name="Rectangle 90"/>
          <p:cNvSpPr/>
          <p:nvPr/>
        </p:nvSpPr>
        <p:spPr>
          <a:xfrm>
            <a:off x="2592388" y="2806700"/>
            <a:ext cx="1447800" cy="300990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7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1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1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7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7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00017 0.1094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17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7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7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0949 L -0.00017 0.2199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17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17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7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1991 L -0.00017 0.3303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17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17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17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236" grpId="0" animBg="1"/>
      <p:bldP spid="817237" grpId="0" animBg="1"/>
      <p:bldP spid="817238" grpId="0" animBg="1"/>
      <p:bldP spid="817239" grpId="0" animBg="1"/>
      <p:bldP spid="817240" grpId="0" animBg="1"/>
      <p:bldP spid="817241" grpId="0" animBg="1"/>
      <p:bldP spid="817241" grpId="1" animBg="1"/>
      <p:bldP spid="817241" grpId="2" animBg="1"/>
      <p:bldP spid="817241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30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20486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State Table (Transition Table)</a:t>
            </a:r>
            <a:endParaRPr u="sng" dirty="0">
              <a:solidFill>
                <a:srgbClr val="996600"/>
              </a:solidFill>
            </a:endParaRPr>
          </a:p>
        </p:txBody>
      </p:sp>
      <p:graphicFrame>
        <p:nvGraphicFramePr>
          <p:cNvPr id="20482" name="Object 4"/>
          <p:cNvGraphicFramePr/>
          <p:nvPr/>
        </p:nvGraphicFramePr>
        <p:xfrm>
          <a:off x="5111750" y="1449388"/>
          <a:ext cx="3695700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03090" imgH="3812540" progId="">
                  <p:embed/>
                </p:oleObj>
              </mc:Choice>
              <mc:Fallback>
                <p:oleObj r:id="rId3" imgW="4403090" imgH="3812540" progId="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1750" y="1449388"/>
                        <a:ext cx="3695700" cy="3197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5"/>
          <p:cNvSpPr/>
          <p:nvPr/>
        </p:nvSpPr>
        <p:spPr>
          <a:xfrm>
            <a:off x="5472113" y="4868863"/>
            <a:ext cx="2797175" cy="158115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y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19206" name="Group 6"/>
          <p:cNvGraphicFramePr>
            <a:graphicFrameLocks noGrp="1"/>
          </p:cNvGraphicFramePr>
          <p:nvPr/>
        </p:nvGraphicFramePr>
        <p:xfrm>
          <a:off x="611188" y="1808163"/>
          <a:ext cx="4137025" cy="2544763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2425"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9274" name="AutoShape 74"/>
          <p:cNvSpPr/>
          <p:nvPr/>
        </p:nvSpPr>
        <p:spPr>
          <a:xfrm>
            <a:off x="2065338" y="4860925"/>
            <a:ext cx="719137" cy="350838"/>
          </a:xfrm>
          <a:prstGeom prst="wedgeRoundRectCallout">
            <a:avLst>
              <a:gd name="adj1" fmla="val 31014"/>
              <a:gd name="adj2" fmla="val -98417"/>
              <a:gd name="adj3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275" name="AutoShape 75"/>
          <p:cNvSpPr/>
          <p:nvPr/>
        </p:nvSpPr>
        <p:spPr>
          <a:xfrm>
            <a:off x="3621088" y="4868863"/>
            <a:ext cx="539750" cy="350837"/>
          </a:xfrm>
          <a:prstGeom prst="wedgeRoundRectCallout">
            <a:avLst>
              <a:gd name="adj1" fmla="val 30296"/>
              <a:gd name="adj2" fmla="val -91630"/>
              <a:gd name="adj3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276" name="AutoShape 76"/>
          <p:cNvSpPr/>
          <p:nvPr/>
        </p:nvSpPr>
        <p:spPr>
          <a:xfrm>
            <a:off x="779463" y="4857750"/>
            <a:ext cx="539750" cy="350838"/>
          </a:xfrm>
          <a:prstGeom prst="wedgeRoundRectCallout">
            <a:avLst>
              <a:gd name="adj1" fmla="val 24704"/>
              <a:gd name="adj2" fmla="val -95699"/>
              <a:gd name="adj3" fmla="val 16667"/>
            </a:avLst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277" name="AutoShape 77"/>
          <p:cNvSpPr/>
          <p:nvPr/>
        </p:nvSpPr>
        <p:spPr>
          <a:xfrm rot="5400000">
            <a:off x="1089025" y="4211638"/>
            <a:ext cx="179388" cy="773112"/>
          </a:xfrm>
          <a:prstGeom prst="rightBrace">
            <a:avLst>
              <a:gd name="adj1" fmla="val 35914"/>
              <a:gd name="adj2" fmla="val 50000"/>
            </a:avLst>
          </a:prstGeom>
          <a:noFill/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19278" name="AutoShape 78"/>
          <p:cNvSpPr/>
          <p:nvPr/>
        </p:nvSpPr>
        <p:spPr>
          <a:xfrm rot="5400000">
            <a:off x="2554288" y="3863975"/>
            <a:ext cx="179387" cy="1468438"/>
          </a:xfrm>
          <a:prstGeom prst="rightBrace">
            <a:avLst>
              <a:gd name="adj1" fmla="val 68215"/>
              <a:gd name="adj2" fmla="val 50000"/>
            </a:avLst>
          </a:prstGeom>
          <a:noFill/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19280" name="AutoShape 80"/>
          <p:cNvSpPr/>
          <p:nvPr/>
        </p:nvSpPr>
        <p:spPr>
          <a:xfrm rot="5400000">
            <a:off x="3967163" y="4084638"/>
            <a:ext cx="180975" cy="1028700"/>
          </a:xfrm>
          <a:prstGeom prst="rightBrace">
            <a:avLst>
              <a:gd name="adj1" fmla="val 47368"/>
              <a:gd name="adj2" fmla="val 50000"/>
            </a:avLst>
          </a:prstGeom>
          <a:noFill/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1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4" grpId="0" animBg="1"/>
      <p:bldP spid="819275" grpId="0" animBg="1"/>
      <p:bldP spid="819276" grpId="0" animBg="1"/>
      <p:bldP spid="819277" grpId="0" animBg="1"/>
      <p:bldP spid="819278" grpId="0" animBg="1"/>
      <p:bldP spid="8192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6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31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3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821251" name="Rectangle 3"/>
          <p:cNvSpPr>
            <a:spLocks noGrp="1"/>
          </p:cNvSpPr>
          <p:nvPr>
            <p:ph type="body" sz="half" idx="1"/>
          </p:nvPr>
        </p:nvSpPr>
        <p:spPr>
          <a:xfrm>
            <a:off x="611188" y="1089025"/>
            <a:ext cx="4064000" cy="41592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dirty="0"/>
              <a:t>State Diagram</a:t>
            </a:r>
            <a:endParaRPr sz="2400" u="sng" dirty="0">
              <a:solidFill>
                <a:srgbClr val="996600"/>
              </a:solidFill>
            </a:endParaRPr>
          </a:p>
        </p:txBody>
      </p:sp>
      <p:graphicFrame>
        <p:nvGraphicFramePr>
          <p:cNvPr id="821252" name="Object 4"/>
          <p:cNvGraphicFramePr/>
          <p:nvPr/>
        </p:nvGraphicFramePr>
        <p:xfrm>
          <a:off x="5292725" y="4095750"/>
          <a:ext cx="2974975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03090" imgH="3812540" progId="">
                  <p:embed/>
                </p:oleObj>
              </mc:Choice>
              <mc:Fallback>
                <p:oleObj r:id="rId3" imgW="4403090" imgH="3812540" progId="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2725" y="4095750"/>
                        <a:ext cx="2974975" cy="25733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53" name="Oval 5"/>
          <p:cNvSpPr>
            <a:spLocks noChangeAspect="1"/>
          </p:cNvSpPr>
          <p:nvPr/>
        </p:nvSpPr>
        <p:spPr>
          <a:xfrm>
            <a:off x="1331913" y="3789363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54" name="Freeform 6"/>
          <p:cNvSpPr/>
          <p:nvPr/>
        </p:nvSpPr>
        <p:spPr>
          <a:xfrm>
            <a:off x="1390650" y="3227388"/>
            <a:ext cx="439738" cy="6016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1255" name="Oval 7"/>
          <p:cNvSpPr>
            <a:spLocks noChangeAspect="1"/>
          </p:cNvSpPr>
          <p:nvPr/>
        </p:nvSpPr>
        <p:spPr>
          <a:xfrm>
            <a:off x="3311525" y="3789363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1 0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56" name="Freeform 8"/>
          <p:cNvSpPr/>
          <p:nvPr/>
        </p:nvSpPr>
        <p:spPr>
          <a:xfrm flipH="1">
            <a:off x="3311525" y="3249613"/>
            <a:ext cx="439738" cy="6016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1257" name="Freeform 9"/>
          <p:cNvSpPr/>
          <p:nvPr/>
        </p:nvSpPr>
        <p:spPr>
          <a:xfrm flipH="1">
            <a:off x="1871663" y="3789363"/>
            <a:ext cx="1439862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1258" name="Oval 10"/>
          <p:cNvSpPr>
            <a:spLocks noChangeAspect="1"/>
          </p:cNvSpPr>
          <p:nvPr/>
        </p:nvSpPr>
        <p:spPr>
          <a:xfrm>
            <a:off x="1331913" y="5770563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0 1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59" name="Freeform 11"/>
          <p:cNvSpPr/>
          <p:nvPr/>
        </p:nvSpPr>
        <p:spPr>
          <a:xfrm rot="-5400000" flipH="1">
            <a:off x="701675" y="4960938"/>
            <a:ext cx="1439863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1260" name="Oval 12"/>
          <p:cNvSpPr>
            <a:spLocks noChangeAspect="1"/>
          </p:cNvSpPr>
          <p:nvPr/>
        </p:nvSpPr>
        <p:spPr>
          <a:xfrm>
            <a:off x="3311525" y="5770563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61" name="Freeform 13"/>
          <p:cNvSpPr/>
          <p:nvPr/>
        </p:nvSpPr>
        <p:spPr>
          <a:xfrm rot="-5400000" flipV="1">
            <a:off x="1062038" y="4960938"/>
            <a:ext cx="1439862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1262" name="Freeform 14"/>
          <p:cNvSpPr/>
          <p:nvPr/>
        </p:nvSpPr>
        <p:spPr>
          <a:xfrm rot="-5400000" flipV="1">
            <a:off x="3041650" y="4960938"/>
            <a:ext cx="1439863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1263" name="Freeform 15"/>
          <p:cNvSpPr/>
          <p:nvPr/>
        </p:nvSpPr>
        <p:spPr>
          <a:xfrm rot="-10800000" flipH="1">
            <a:off x="1871663" y="6130925"/>
            <a:ext cx="1439862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1264" name="Line 16"/>
          <p:cNvSpPr/>
          <p:nvPr/>
        </p:nvSpPr>
        <p:spPr>
          <a:xfrm flipH="1" flipV="1">
            <a:off x="1871663" y="4149725"/>
            <a:ext cx="1620837" cy="1620838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265" name="Rectangle 17"/>
          <p:cNvSpPr/>
          <p:nvPr/>
        </p:nvSpPr>
        <p:spPr>
          <a:xfrm>
            <a:off x="1331913" y="2889250"/>
            <a:ext cx="53975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66" name="Rectangle 18"/>
          <p:cNvSpPr/>
          <p:nvPr/>
        </p:nvSpPr>
        <p:spPr>
          <a:xfrm>
            <a:off x="2411413" y="3430588"/>
            <a:ext cx="539750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67" name="Rectangle 19"/>
          <p:cNvSpPr/>
          <p:nvPr/>
        </p:nvSpPr>
        <p:spPr>
          <a:xfrm>
            <a:off x="3311525" y="2889250"/>
            <a:ext cx="53975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68" name="Rectangle 20"/>
          <p:cNvSpPr/>
          <p:nvPr/>
        </p:nvSpPr>
        <p:spPr>
          <a:xfrm>
            <a:off x="3851275" y="4870450"/>
            <a:ext cx="53975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69" name="Rectangle 21"/>
          <p:cNvSpPr/>
          <p:nvPr/>
        </p:nvSpPr>
        <p:spPr>
          <a:xfrm>
            <a:off x="2232025" y="6310313"/>
            <a:ext cx="539750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70" name="Rectangle 22"/>
          <p:cNvSpPr/>
          <p:nvPr/>
        </p:nvSpPr>
        <p:spPr>
          <a:xfrm>
            <a:off x="792163" y="4870450"/>
            <a:ext cx="53975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71" name="Rectangle 23"/>
          <p:cNvSpPr/>
          <p:nvPr/>
        </p:nvSpPr>
        <p:spPr>
          <a:xfrm>
            <a:off x="1871663" y="4870450"/>
            <a:ext cx="53975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72" name="Rectangle 24"/>
          <p:cNvSpPr/>
          <p:nvPr/>
        </p:nvSpPr>
        <p:spPr>
          <a:xfrm>
            <a:off x="2592388" y="4510088"/>
            <a:ext cx="539750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73" name="Oval 25"/>
          <p:cNvSpPr>
            <a:spLocks noChangeAspect="1"/>
          </p:cNvSpPr>
          <p:nvPr/>
        </p:nvSpPr>
        <p:spPr>
          <a:xfrm>
            <a:off x="1331913" y="1885950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1274" name="Freeform 26"/>
          <p:cNvSpPr/>
          <p:nvPr/>
        </p:nvSpPr>
        <p:spPr>
          <a:xfrm rot="10800000" flipH="1" flipV="1">
            <a:off x="1871663" y="1885950"/>
            <a:ext cx="2520950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1275" name="Rectangle 27"/>
          <p:cNvSpPr/>
          <p:nvPr/>
        </p:nvSpPr>
        <p:spPr>
          <a:xfrm>
            <a:off x="2411413" y="1989138"/>
            <a:ext cx="1557337" cy="328612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i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2400" b="1" i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21277" name="Group 29"/>
          <p:cNvGraphicFramePr>
            <a:graphicFrameLocks noGrp="1"/>
          </p:cNvGraphicFramePr>
          <p:nvPr>
            <p:ph sz="half" idx="1"/>
          </p:nvPr>
        </p:nvGraphicFramePr>
        <p:xfrm>
          <a:off x="5111750" y="1268413"/>
          <a:ext cx="3600450" cy="2519363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250"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2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2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8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2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3" grpId="0" animBg="1"/>
      <p:bldP spid="821254" grpId="0" animBg="1"/>
      <p:bldP spid="821255" grpId="0" animBg="1"/>
      <p:bldP spid="821256" grpId="0" animBg="1"/>
      <p:bldP spid="821257" grpId="0" animBg="1"/>
      <p:bldP spid="821258" grpId="0" animBg="1"/>
      <p:bldP spid="821259" grpId="0" animBg="1"/>
      <p:bldP spid="821260" grpId="0" animBg="1"/>
      <p:bldP spid="821261" grpId="0" animBg="1"/>
      <p:bldP spid="821262" grpId="0" animBg="1"/>
      <p:bldP spid="821263" grpId="0" animBg="1"/>
      <p:bldP spid="821265" grpId="0"/>
      <p:bldP spid="821266" grpId="0"/>
      <p:bldP spid="821267" grpId="0"/>
      <p:bldP spid="821268" grpId="0"/>
      <p:bldP spid="821269" grpId="0"/>
      <p:bldP spid="821270" grpId="0"/>
      <p:bldP spid="821271" grpId="0"/>
      <p:bldP spid="821272" grpId="0"/>
      <p:bldP spid="821273" grpId="0" animBg="1"/>
      <p:bldP spid="821274" grpId="0" animBg="1"/>
      <p:bldP spid="8212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32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823299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111918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D</a:t>
            </a:r>
            <a:r>
              <a:rPr dirty="0"/>
              <a:t> Flip-Flops</a:t>
            </a:r>
          </a:p>
          <a:p>
            <a:pPr>
              <a:buNone/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chemeClr val="tx1"/>
                </a:solidFill>
              </a:rPr>
              <a:t>: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851275" y="1449388"/>
            <a:ext cx="4860925" cy="1800225"/>
            <a:chOff x="2426" y="1139"/>
            <a:chExt cx="3062" cy="1134"/>
          </a:xfrm>
        </p:grpSpPr>
        <p:grpSp>
          <p:nvGrpSpPr>
            <p:cNvPr id="22606" name="Group 5"/>
            <p:cNvGrpSpPr/>
            <p:nvPr/>
          </p:nvGrpSpPr>
          <p:grpSpPr>
            <a:xfrm>
              <a:off x="4014" y="1366"/>
              <a:ext cx="1020" cy="907"/>
              <a:chOff x="4467" y="913"/>
              <a:chExt cx="1020" cy="907"/>
            </a:xfrm>
          </p:grpSpPr>
          <p:sp>
            <p:nvSpPr>
              <p:cNvPr id="22617" name="Rectangle 6"/>
              <p:cNvSpPr/>
              <p:nvPr/>
            </p:nvSpPr>
            <p:spPr>
              <a:xfrm>
                <a:off x="4694" y="913"/>
                <a:ext cx="567" cy="907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18" name="Rectangle 7"/>
              <p:cNvSpPr/>
              <p:nvPr/>
            </p:nvSpPr>
            <p:spPr>
              <a:xfrm>
                <a:off x="4694" y="1026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619" name="Line 8"/>
              <p:cNvSpPr/>
              <p:nvPr/>
            </p:nvSpPr>
            <p:spPr>
              <a:xfrm>
                <a:off x="4694" y="1480"/>
                <a:ext cx="113" cy="11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20" name="Line 9"/>
              <p:cNvSpPr/>
              <p:nvPr/>
            </p:nvSpPr>
            <p:spPr>
              <a:xfrm flipH="1">
                <a:off x="4694" y="1593"/>
                <a:ext cx="113" cy="11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21" name="Line 10"/>
              <p:cNvSpPr/>
              <p:nvPr/>
            </p:nvSpPr>
            <p:spPr>
              <a:xfrm flipH="1">
                <a:off x="4467" y="1139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22" name="Line 11"/>
              <p:cNvSpPr/>
              <p:nvPr/>
            </p:nvSpPr>
            <p:spPr>
              <a:xfrm flipH="1">
                <a:off x="4467" y="1593"/>
                <a:ext cx="227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23" name="Line 12"/>
              <p:cNvSpPr/>
              <p:nvPr/>
            </p:nvSpPr>
            <p:spPr>
              <a:xfrm flipH="1">
                <a:off x="5261" y="1139"/>
                <a:ext cx="226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24" name="Line 13"/>
              <p:cNvSpPr/>
              <p:nvPr/>
            </p:nvSpPr>
            <p:spPr>
              <a:xfrm flipH="1">
                <a:off x="5261" y="1593"/>
                <a:ext cx="226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25" name="Rectangle 14"/>
              <p:cNvSpPr/>
              <p:nvPr/>
            </p:nvSpPr>
            <p:spPr>
              <a:xfrm>
                <a:off x="5034" y="1026"/>
                <a:ext cx="227" cy="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626" name="Oval 15"/>
              <p:cNvSpPr>
                <a:spLocks noChangeAspect="1"/>
              </p:cNvSpPr>
              <p:nvPr/>
            </p:nvSpPr>
            <p:spPr>
              <a:xfrm>
                <a:off x="5261" y="1551"/>
                <a:ext cx="79" cy="79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2627" name="Group 16"/>
              <p:cNvGrpSpPr/>
              <p:nvPr/>
            </p:nvGrpSpPr>
            <p:grpSpPr>
              <a:xfrm>
                <a:off x="5034" y="1492"/>
                <a:ext cx="227" cy="214"/>
                <a:chOff x="5034" y="1492"/>
                <a:chExt cx="227" cy="214"/>
              </a:xfrm>
            </p:grpSpPr>
            <p:sp>
              <p:nvSpPr>
                <p:cNvPr id="22628" name="Rectangle 17"/>
                <p:cNvSpPr/>
                <p:nvPr/>
              </p:nvSpPr>
              <p:spPr>
                <a:xfrm>
                  <a:off x="5034" y="1499"/>
                  <a:ext cx="227" cy="207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629" name="Line 18"/>
                <p:cNvSpPr/>
                <p:nvPr/>
              </p:nvSpPr>
              <p:spPr>
                <a:xfrm flipH="1">
                  <a:off x="5099" y="1492"/>
                  <a:ext cx="114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aphicFrame>
          <p:nvGraphicFramePr>
            <p:cNvPr id="22530" name="Object 19"/>
            <p:cNvGraphicFramePr/>
            <p:nvPr/>
          </p:nvGraphicFramePr>
          <p:xfrm>
            <a:off x="3467" y="1437"/>
            <a:ext cx="5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17550" imgH="393700" progId="">
                    <p:embed/>
                  </p:oleObj>
                </mc:Choice>
                <mc:Fallback>
                  <p:oleObj r:id="rId3" imgW="717550" imgH="393700" progId="">
                    <p:embed/>
                    <p:pic>
                      <p:nvPicPr>
                        <p:cNvPr id="0" name="Picture 30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67" y="1437"/>
                          <a:ext cx="567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7" name="Line 20"/>
            <p:cNvSpPr/>
            <p:nvPr/>
          </p:nvSpPr>
          <p:spPr>
            <a:xfrm flipH="1">
              <a:off x="3329" y="1527"/>
              <a:ext cx="159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08" name="Line 21"/>
            <p:cNvSpPr/>
            <p:nvPr/>
          </p:nvSpPr>
          <p:spPr>
            <a:xfrm flipH="1">
              <a:off x="3220" y="1658"/>
              <a:ext cx="26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09" name="Line 22"/>
            <p:cNvSpPr/>
            <p:nvPr/>
          </p:nvSpPr>
          <p:spPr>
            <a:xfrm flipH="1" flipV="1">
              <a:off x="3333" y="1139"/>
              <a:ext cx="1701" cy="1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10" name="Line 23"/>
            <p:cNvSpPr/>
            <p:nvPr/>
          </p:nvSpPr>
          <p:spPr>
            <a:xfrm rot="5400000" flipH="1" flipV="1">
              <a:off x="4807" y="1365"/>
              <a:ext cx="453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11" name="Rectangle 24"/>
            <p:cNvSpPr/>
            <p:nvPr/>
          </p:nvSpPr>
          <p:spPr>
            <a:xfrm>
              <a:off x="2426" y="1479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612" name="Line 25"/>
            <p:cNvSpPr/>
            <p:nvPr/>
          </p:nvSpPr>
          <p:spPr>
            <a:xfrm flipH="1" flipV="1">
              <a:off x="5034" y="1592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13" name="Line 26"/>
            <p:cNvSpPr/>
            <p:nvPr/>
          </p:nvSpPr>
          <p:spPr>
            <a:xfrm>
              <a:off x="3333" y="1139"/>
              <a:ext cx="0" cy="39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2531" name="Object 27"/>
            <p:cNvGraphicFramePr/>
            <p:nvPr/>
          </p:nvGraphicFramePr>
          <p:xfrm>
            <a:off x="2681" y="1503"/>
            <a:ext cx="5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717550" imgH="393700" progId="">
                    <p:embed/>
                  </p:oleObj>
                </mc:Choice>
                <mc:Fallback>
                  <p:oleObj r:id="rId5" imgW="717550" imgH="393700" progId="">
                    <p:embed/>
                    <p:pic>
                      <p:nvPicPr>
                        <p:cNvPr id="0" name="Picture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81" y="1503"/>
                          <a:ext cx="567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14" name="Rectangle 28"/>
            <p:cNvSpPr/>
            <p:nvPr/>
          </p:nvSpPr>
          <p:spPr>
            <a:xfrm>
              <a:off x="3560" y="1933"/>
              <a:ext cx="454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615" name="Rectangle 29"/>
            <p:cNvSpPr/>
            <p:nvPr/>
          </p:nvSpPr>
          <p:spPr>
            <a:xfrm>
              <a:off x="2426" y="1613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616" name="Rectangle 30"/>
            <p:cNvSpPr/>
            <p:nvPr/>
          </p:nvSpPr>
          <p:spPr>
            <a:xfrm>
              <a:off x="5261" y="1479"/>
              <a:ext cx="227" cy="20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823327" name="Group 31"/>
          <p:cNvGraphicFramePr>
            <a:graphicFrameLocks noGrp="1"/>
          </p:cNvGraphicFramePr>
          <p:nvPr/>
        </p:nvGraphicFramePr>
        <p:xfrm>
          <a:off x="792163" y="2349500"/>
          <a:ext cx="2700337" cy="390144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3401" name="Rectangle 105"/>
          <p:cNvSpPr/>
          <p:nvPr/>
        </p:nvSpPr>
        <p:spPr>
          <a:xfrm>
            <a:off x="2592388" y="3325813"/>
            <a:ext cx="900112" cy="2921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3402" name="Oval 106"/>
          <p:cNvSpPr>
            <a:spLocks noChangeAspect="1"/>
          </p:cNvSpPr>
          <p:nvPr/>
        </p:nvSpPr>
        <p:spPr>
          <a:xfrm>
            <a:off x="5202238" y="5259388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3403" name="Oval 107"/>
          <p:cNvSpPr>
            <a:spLocks noChangeAspect="1"/>
          </p:cNvSpPr>
          <p:nvPr/>
        </p:nvSpPr>
        <p:spPr>
          <a:xfrm>
            <a:off x="7002463" y="5259388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3404" name="Freeform 108"/>
          <p:cNvSpPr/>
          <p:nvPr/>
        </p:nvSpPr>
        <p:spPr>
          <a:xfrm rot="10800000" flipH="1" flipV="1">
            <a:off x="5562600" y="5080000"/>
            <a:ext cx="1619250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3405" name="Freeform 109"/>
          <p:cNvSpPr/>
          <p:nvPr/>
        </p:nvSpPr>
        <p:spPr>
          <a:xfrm flipH="1" flipV="1">
            <a:off x="5562600" y="5799138"/>
            <a:ext cx="1619250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3406" name="Freeform 110"/>
          <p:cNvSpPr/>
          <p:nvPr/>
        </p:nvSpPr>
        <p:spPr>
          <a:xfrm rot="-5400000">
            <a:off x="4730750" y="5254625"/>
            <a:ext cx="439738" cy="601663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3407" name="Freeform 111"/>
          <p:cNvSpPr/>
          <p:nvPr/>
        </p:nvSpPr>
        <p:spPr>
          <a:xfrm rot="5400000">
            <a:off x="7573963" y="5203825"/>
            <a:ext cx="439737" cy="601663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3408" name="Rectangle 112"/>
          <p:cNvSpPr/>
          <p:nvPr/>
        </p:nvSpPr>
        <p:spPr>
          <a:xfrm>
            <a:off x="3851275" y="5399088"/>
            <a:ext cx="80962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00,11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3409" name="Rectangle 113"/>
          <p:cNvSpPr/>
          <p:nvPr/>
        </p:nvSpPr>
        <p:spPr>
          <a:xfrm>
            <a:off x="8115300" y="5348288"/>
            <a:ext cx="80962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00,11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3410" name="Rectangle 114"/>
          <p:cNvSpPr/>
          <p:nvPr/>
        </p:nvSpPr>
        <p:spPr>
          <a:xfrm>
            <a:off x="6011863" y="4719638"/>
            <a:ext cx="80962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01,10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3411" name="Rectangle 115"/>
          <p:cNvSpPr/>
          <p:nvPr/>
        </p:nvSpPr>
        <p:spPr>
          <a:xfrm>
            <a:off x="6011863" y="5980113"/>
            <a:ext cx="80962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01,10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3412" name="Rectangle 116"/>
          <p:cNvSpPr/>
          <p:nvPr/>
        </p:nvSpPr>
        <p:spPr>
          <a:xfrm>
            <a:off x="4572000" y="3789363"/>
            <a:ext cx="3600450" cy="38417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3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3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3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3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3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3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3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3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2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2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2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82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2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402" grpId="0" animBg="1"/>
      <p:bldP spid="823403" grpId="0" animBg="1"/>
      <p:bldP spid="823404" grpId="0" animBg="1"/>
      <p:bldP spid="823405" grpId="0" animBg="1"/>
      <p:bldP spid="823406" grpId="0" animBg="1"/>
      <p:bldP spid="823407" grpId="0" animBg="1"/>
      <p:bldP spid="823408" grpId="0"/>
      <p:bldP spid="823409" grpId="0"/>
      <p:bldP spid="823410" grpId="0"/>
      <p:bldP spid="823411" grpId="0"/>
      <p:bldP spid="8234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33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825347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111918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JK</a:t>
            </a:r>
            <a:r>
              <a:rPr dirty="0"/>
              <a:t> Flip-Flops</a:t>
            </a:r>
          </a:p>
          <a:p>
            <a:pPr>
              <a:buNone/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825348" name="Object 4"/>
          <p:cNvGraphicFramePr/>
          <p:nvPr/>
        </p:nvGraphicFramePr>
        <p:xfrm>
          <a:off x="5043488" y="1130300"/>
          <a:ext cx="3849687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07815" imgH="2841625" progId="">
                  <p:embed/>
                </p:oleObj>
              </mc:Choice>
              <mc:Fallback>
                <p:oleObj r:id="rId3" imgW="4107815" imgH="2841625" progId="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3488" y="1130300"/>
                        <a:ext cx="3849687" cy="26590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49" name="Rectangle 5"/>
          <p:cNvSpPr/>
          <p:nvPr/>
        </p:nvSpPr>
        <p:spPr>
          <a:xfrm>
            <a:off x="5111750" y="3840163"/>
            <a:ext cx="3151188" cy="766762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		K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x’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x’		K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sz="24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5350" name="Rectangle 6"/>
          <p:cNvSpPr/>
          <p:nvPr/>
        </p:nvSpPr>
        <p:spPr>
          <a:xfrm>
            <a:off x="4932363" y="4868863"/>
            <a:ext cx="3779837" cy="14970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A’B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AB’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Ax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B’x’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ABx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A’Bx’</a:t>
            </a:r>
            <a:endParaRPr sz="24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25351" name="Group 7"/>
          <p:cNvGraphicFramePr>
            <a:graphicFrameLocks noGrp="1"/>
          </p:cNvGraphicFramePr>
          <p:nvPr/>
        </p:nvGraphicFramePr>
        <p:xfrm>
          <a:off x="431800" y="2349500"/>
          <a:ext cx="4140200" cy="4157664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Flip-Flop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5457" name="Rectangle 113"/>
          <p:cNvSpPr/>
          <p:nvPr/>
        </p:nvSpPr>
        <p:spPr>
          <a:xfrm>
            <a:off x="2887663" y="3313113"/>
            <a:ext cx="1620837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0     0     1     0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0     0     0     1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1     1     1     0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1     0     0     1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0     0     1     1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0     0     0     0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1     1     1     1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1     0     0     0</a:t>
            </a:r>
            <a:endParaRPr sz="20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5458" name="Rectangle 114"/>
          <p:cNvSpPr/>
          <p:nvPr/>
        </p:nvSpPr>
        <p:spPr>
          <a:xfrm>
            <a:off x="1971675" y="3328988"/>
            <a:ext cx="792163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  <a:endParaRPr sz="20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5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5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5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5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25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5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25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25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2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34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24582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111918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JK</a:t>
            </a:r>
            <a:r>
              <a:rPr dirty="0"/>
              <a:t> Flip-Flops</a:t>
            </a:r>
          </a:p>
          <a:p>
            <a:pPr>
              <a:buNone/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4578" name="Object 4"/>
          <p:cNvGraphicFramePr/>
          <p:nvPr/>
        </p:nvGraphicFramePr>
        <p:xfrm>
          <a:off x="5043488" y="1038225"/>
          <a:ext cx="3849687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07815" imgH="2841625" progId="">
                  <p:embed/>
                </p:oleObj>
              </mc:Choice>
              <mc:Fallback>
                <p:oleObj r:id="rId3" imgW="4107815" imgH="2841625" progId="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3488" y="1038225"/>
                        <a:ext cx="3849687" cy="26590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397" name="Group 5"/>
          <p:cNvGraphicFramePr>
            <a:graphicFrameLocks noGrp="1"/>
          </p:cNvGraphicFramePr>
          <p:nvPr/>
        </p:nvGraphicFramePr>
        <p:xfrm>
          <a:off x="431800" y="2349500"/>
          <a:ext cx="4140200" cy="4157664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Flip-Flop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689" name="Rectangle 111"/>
          <p:cNvSpPr/>
          <p:nvPr/>
        </p:nvSpPr>
        <p:spPr>
          <a:xfrm>
            <a:off x="2887663" y="3313113"/>
            <a:ext cx="1620837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0     0     1     0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0     0     0     1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1     1     1     0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1     0     0     1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0     0     1     1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0     0     0     0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1     1     1     1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1     0     0     0</a:t>
            </a:r>
            <a:endParaRPr sz="20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690" name="Rectangle 112"/>
          <p:cNvSpPr/>
          <p:nvPr/>
        </p:nvSpPr>
        <p:spPr>
          <a:xfrm>
            <a:off x="1971675" y="3328988"/>
            <a:ext cx="792163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  <a:endParaRPr sz="20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05" name="Oval 113"/>
          <p:cNvSpPr>
            <a:spLocks noChangeAspect="1"/>
          </p:cNvSpPr>
          <p:nvPr/>
        </p:nvSpPr>
        <p:spPr>
          <a:xfrm>
            <a:off x="5653088" y="4040188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06" name="Freeform 114"/>
          <p:cNvSpPr/>
          <p:nvPr/>
        </p:nvSpPr>
        <p:spPr>
          <a:xfrm rot="-2244927">
            <a:off x="5375275" y="3602038"/>
            <a:ext cx="439738" cy="6016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7507" name="Oval 115"/>
          <p:cNvSpPr>
            <a:spLocks noChangeAspect="1"/>
          </p:cNvSpPr>
          <p:nvPr/>
        </p:nvSpPr>
        <p:spPr>
          <a:xfrm>
            <a:off x="7272338" y="4000500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08" name="Freeform 116"/>
          <p:cNvSpPr/>
          <p:nvPr/>
        </p:nvSpPr>
        <p:spPr>
          <a:xfrm rot="2356128" flipH="1">
            <a:off x="7658100" y="3570288"/>
            <a:ext cx="439738" cy="6016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7509" name="Freeform 117"/>
          <p:cNvSpPr/>
          <p:nvPr/>
        </p:nvSpPr>
        <p:spPr>
          <a:xfrm flipH="1">
            <a:off x="6192838" y="4040188"/>
            <a:ext cx="1079500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7510" name="Oval 118"/>
          <p:cNvSpPr>
            <a:spLocks noChangeAspect="1"/>
          </p:cNvSpPr>
          <p:nvPr/>
        </p:nvSpPr>
        <p:spPr>
          <a:xfrm>
            <a:off x="5651500" y="5621338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0 1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11" name="Freeform 119"/>
          <p:cNvSpPr/>
          <p:nvPr/>
        </p:nvSpPr>
        <p:spPr>
          <a:xfrm rot="-5400000" flipH="1">
            <a:off x="5222875" y="5011738"/>
            <a:ext cx="1039813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7512" name="Oval 120"/>
          <p:cNvSpPr>
            <a:spLocks noChangeAspect="1"/>
          </p:cNvSpPr>
          <p:nvPr/>
        </p:nvSpPr>
        <p:spPr>
          <a:xfrm>
            <a:off x="7272338" y="5621338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1 0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13" name="Freeform 121"/>
          <p:cNvSpPr/>
          <p:nvPr/>
        </p:nvSpPr>
        <p:spPr>
          <a:xfrm rot="-5400000" flipV="1">
            <a:off x="7181850" y="4991100"/>
            <a:ext cx="1081088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7514" name="Freeform 122"/>
          <p:cNvSpPr/>
          <p:nvPr/>
        </p:nvSpPr>
        <p:spPr>
          <a:xfrm rot="-10800000" flipH="1">
            <a:off x="6192838" y="5981700"/>
            <a:ext cx="1079500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7515" name="Line 123"/>
          <p:cNvSpPr/>
          <p:nvPr/>
        </p:nvSpPr>
        <p:spPr>
          <a:xfrm flipV="1">
            <a:off x="6192838" y="4540250"/>
            <a:ext cx="1258887" cy="126047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7516" name="Rectangle 124"/>
          <p:cNvSpPr/>
          <p:nvPr/>
        </p:nvSpPr>
        <p:spPr>
          <a:xfrm>
            <a:off x="4932363" y="3640138"/>
            <a:ext cx="360362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17" name="Rectangle 125"/>
          <p:cNvSpPr/>
          <p:nvPr/>
        </p:nvSpPr>
        <p:spPr>
          <a:xfrm>
            <a:off x="6551613" y="3640138"/>
            <a:ext cx="360362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18" name="Rectangle 126"/>
          <p:cNvSpPr/>
          <p:nvPr/>
        </p:nvSpPr>
        <p:spPr>
          <a:xfrm>
            <a:off x="8172450" y="3640138"/>
            <a:ext cx="360363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19" name="Rectangle 127"/>
          <p:cNvSpPr/>
          <p:nvPr/>
        </p:nvSpPr>
        <p:spPr>
          <a:xfrm>
            <a:off x="7812088" y="4900613"/>
            <a:ext cx="360362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20" name="Rectangle 128"/>
          <p:cNvSpPr/>
          <p:nvPr/>
        </p:nvSpPr>
        <p:spPr>
          <a:xfrm>
            <a:off x="6551613" y="6161088"/>
            <a:ext cx="35877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21" name="Rectangle 129"/>
          <p:cNvSpPr/>
          <p:nvPr/>
        </p:nvSpPr>
        <p:spPr>
          <a:xfrm>
            <a:off x="5292725" y="4900613"/>
            <a:ext cx="35877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22" name="Rectangle 130"/>
          <p:cNvSpPr/>
          <p:nvPr/>
        </p:nvSpPr>
        <p:spPr>
          <a:xfrm>
            <a:off x="6551613" y="4721225"/>
            <a:ext cx="358775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7523" name="Freeform 131"/>
          <p:cNvSpPr/>
          <p:nvPr/>
        </p:nvSpPr>
        <p:spPr>
          <a:xfrm rot="8007457" flipH="1">
            <a:off x="7707313" y="5951538"/>
            <a:ext cx="439737" cy="6016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27524" name="Rectangle 132"/>
          <p:cNvSpPr/>
          <p:nvPr/>
        </p:nvSpPr>
        <p:spPr>
          <a:xfrm>
            <a:off x="8172450" y="5981700"/>
            <a:ext cx="358775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2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2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2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82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2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05" grpId="0" animBg="1"/>
      <p:bldP spid="827506" grpId="0" animBg="1"/>
      <p:bldP spid="827507" grpId="0" animBg="1"/>
      <p:bldP spid="827508" grpId="0" animBg="1"/>
      <p:bldP spid="827509" grpId="0" animBg="1"/>
      <p:bldP spid="827510" grpId="0" animBg="1"/>
      <p:bldP spid="827511" grpId="0" animBg="1"/>
      <p:bldP spid="827512" grpId="0" animBg="1"/>
      <p:bldP spid="827513" grpId="0" animBg="1"/>
      <p:bldP spid="827514" grpId="0" animBg="1"/>
      <p:bldP spid="827516" grpId="0"/>
      <p:bldP spid="827517" grpId="0"/>
      <p:bldP spid="827518" grpId="0"/>
      <p:bldP spid="827519" grpId="0"/>
      <p:bldP spid="827520" grpId="0"/>
      <p:bldP spid="827521" grpId="0"/>
      <p:bldP spid="827522" grpId="0"/>
      <p:bldP spid="827523" grpId="0" animBg="1"/>
      <p:bldP spid="8275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35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829443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111918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T</a:t>
            </a:r>
            <a:r>
              <a:rPr dirty="0"/>
              <a:t> Flip-Flops</a:t>
            </a:r>
          </a:p>
          <a:p>
            <a:pPr>
              <a:buNone/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29444" name="Rectangle 4"/>
          <p:cNvSpPr/>
          <p:nvPr/>
        </p:nvSpPr>
        <p:spPr>
          <a:xfrm>
            <a:off x="5472113" y="4329113"/>
            <a:ext cx="2601912" cy="73025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x	T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B</a:t>
            </a:r>
            <a:endParaRPr sz="24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9445" name="Rectangle 5"/>
          <p:cNvSpPr/>
          <p:nvPr/>
        </p:nvSpPr>
        <p:spPr>
          <a:xfrm>
            <a:off x="4932363" y="5172075"/>
            <a:ext cx="3779837" cy="14970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AB’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Ax’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A’Bx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sz="24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29446" name="Object 6"/>
          <p:cNvGraphicFramePr/>
          <p:nvPr/>
        </p:nvGraphicFramePr>
        <p:xfrm>
          <a:off x="4751388" y="1025525"/>
          <a:ext cx="4117975" cy="317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4180" imgH="3277870" progId="">
                  <p:embed/>
                </p:oleObj>
              </mc:Choice>
              <mc:Fallback>
                <p:oleObj r:id="rId3" imgW="4234180" imgH="3277870" progId="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1388" y="1025525"/>
                        <a:ext cx="4117975" cy="31797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7" name="Group 7"/>
          <p:cNvGraphicFramePr>
            <a:graphicFrameLocks noGrp="1"/>
          </p:cNvGraphicFramePr>
          <p:nvPr/>
        </p:nvGraphicFramePr>
        <p:xfrm>
          <a:off x="431800" y="2349500"/>
          <a:ext cx="3779838" cy="4157664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F.F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O/P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sz="20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9547" name="Rectangle 107"/>
          <p:cNvSpPr/>
          <p:nvPr/>
        </p:nvSpPr>
        <p:spPr>
          <a:xfrm>
            <a:off x="2887663" y="3313113"/>
            <a:ext cx="784225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  <a:endParaRPr sz="20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9548" name="Rectangle 108"/>
          <p:cNvSpPr/>
          <p:nvPr/>
        </p:nvSpPr>
        <p:spPr>
          <a:xfrm>
            <a:off x="1971675" y="3328988"/>
            <a:ext cx="792163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endParaRPr sz="20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9549" name="Rectangle 109"/>
          <p:cNvSpPr/>
          <p:nvPr/>
        </p:nvSpPr>
        <p:spPr>
          <a:xfrm>
            <a:off x="3856038" y="3327400"/>
            <a:ext cx="252412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9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9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9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9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9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9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9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29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9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9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9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29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9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29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29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29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9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29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29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29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29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29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29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36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Clocked Sequential Circuits</a:t>
            </a:r>
          </a:p>
        </p:txBody>
      </p:sp>
      <p:sp>
        <p:nvSpPr>
          <p:cNvPr id="26630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111918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T</a:t>
            </a:r>
            <a:r>
              <a:rPr dirty="0"/>
              <a:t> Flip-Flops</a:t>
            </a:r>
          </a:p>
          <a:p>
            <a:pPr>
              <a:buNone/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6626" name="Object 4"/>
          <p:cNvGraphicFramePr/>
          <p:nvPr/>
        </p:nvGraphicFramePr>
        <p:xfrm>
          <a:off x="4751388" y="1025525"/>
          <a:ext cx="4117975" cy="317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4180" imgH="3277870" progId="">
                  <p:embed/>
                </p:oleObj>
              </mc:Choice>
              <mc:Fallback>
                <p:oleObj r:id="rId3" imgW="4234180" imgH="3277870" progId="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1388" y="1025525"/>
                        <a:ext cx="4117975" cy="31797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3" name="Group 5"/>
          <p:cNvGraphicFramePr>
            <a:graphicFrameLocks noGrp="1"/>
          </p:cNvGraphicFramePr>
          <p:nvPr/>
        </p:nvGraphicFramePr>
        <p:xfrm>
          <a:off x="431800" y="2349500"/>
          <a:ext cx="3779838" cy="4157664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F.F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O/P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sz="20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731" name="Rectangle 105"/>
          <p:cNvSpPr/>
          <p:nvPr/>
        </p:nvSpPr>
        <p:spPr>
          <a:xfrm>
            <a:off x="2887663" y="3313113"/>
            <a:ext cx="784225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  <a:endParaRPr sz="20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32" name="Rectangle 106"/>
          <p:cNvSpPr/>
          <p:nvPr/>
        </p:nvSpPr>
        <p:spPr>
          <a:xfrm>
            <a:off x="1971675" y="3328988"/>
            <a:ext cx="792163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endParaRPr sz="20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33" name="Rectangle 107"/>
          <p:cNvSpPr/>
          <p:nvPr/>
        </p:nvSpPr>
        <p:spPr>
          <a:xfrm>
            <a:off x="3856038" y="3327400"/>
            <a:ext cx="252412" cy="3175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596" name="Oval 108"/>
          <p:cNvSpPr>
            <a:spLocks noChangeAspect="1"/>
          </p:cNvSpPr>
          <p:nvPr/>
        </p:nvSpPr>
        <p:spPr>
          <a:xfrm>
            <a:off x="5651500" y="4508500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597" name="Freeform 109"/>
          <p:cNvSpPr/>
          <p:nvPr/>
        </p:nvSpPr>
        <p:spPr>
          <a:xfrm rot="-2244927">
            <a:off x="5375275" y="4087813"/>
            <a:ext cx="439738" cy="6016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1598" name="Oval 110"/>
          <p:cNvSpPr>
            <a:spLocks noChangeAspect="1"/>
          </p:cNvSpPr>
          <p:nvPr/>
        </p:nvSpPr>
        <p:spPr>
          <a:xfrm>
            <a:off x="7272338" y="4508500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0 1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599" name="Freeform 111"/>
          <p:cNvSpPr/>
          <p:nvPr/>
        </p:nvSpPr>
        <p:spPr>
          <a:xfrm rot="2356128" flipH="1">
            <a:off x="7653338" y="4087813"/>
            <a:ext cx="439737" cy="6016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1600" name="Freeform 112"/>
          <p:cNvSpPr/>
          <p:nvPr/>
        </p:nvSpPr>
        <p:spPr>
          <a:xfrm>
            <a:off x="6192838" y="4510088"/>
            <a:ext cx="1079500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1601" name="Oval 113"/>
          <p:cNvSpPr>
            <a:spLocks noChangeAspect="1"/>
          </p:cNvSpPr>
          <p:nvPr/>
        </p:nvSpPr>
        <p:spPr>
          <a:xfrm>
            <a:off x="5651500" y="5621338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602" name="Freeform 114"/>
          <p:cNvSpPr/>
          <p:nvPr/>
        </p:nvSpPr>
        <p:spPr>
          <a:xfrm rot="5400000" flipH="1" flipV="1">
            <a:off x="5456238" y="5245100"/>
            <a:ext cx="571500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1603" name="Oval 115"/>
          <p:cNvSpPr>
            <a:spLocks noChangeAspect="1"/>
          </p:cNvSpPr>
          <p:nvPr/>
        </p:nvSpPr>
        <p:spPr>
          <a:xfrm>
            <a:off x="7272338" y="5621338"/>
            <a:ext cx="539750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1 0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604" name="Freeform 116"/>
          <p:cNvSpPr/>
          <p:nvPr/>
        </p:nvSpPr>
        <p:spPr>
          <a:xfrm rot="5400000">
            <a:off x="7435850" y="5245100"/>
            <a:ext cx="571500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1605" name="Freeform 117"/>
          <p:cNvSpPr/>
          <p:nvPr/>
        </p:nvSpPr>
        <p:spPr>
          <a:xfrm rot="10800000">
            <a:off x="6192838" y="5981700"/>
            <a:ext cx="1079500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1606" name="Rectangle 118"/>
          <p:cNvSpPr/>
          <p:nvPr/>
        </p:nvSpPr>
        <p:spPr>
          <a:xfrm>
            <a:off x="4751388" y="4179888"/>
            <a:ext cx="541337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607" name="Rectangle 119"/>
          <p:cNvSpPr/>
          <p:nvPr/>
        </p:nvSpPr>
        <p:spPr>
          <a:xfrm>
            <a:off x="6372225" y="4540250"/>
            <a:ext cx="720725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608" name="Rectangle 120"/>
          <p:cNvSpPr/>
          <p:nvPr/>
        </p:nvSpPr>
        <p:spPr>
          <a:xfrm>
            <a:off x="8172450" y="4179888"/>
            <a:ext cx="539750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609" name="Rectangle 121"/>
          <p:cNvSpPr/>
          <p:nvPr/>
        </p:nvSpPr>
        <p:spPr>
          <a:xfrm>
            <a:off x="7812088" y="5229225"/>
            <a:ext cx="53975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610" name="Rectangle 122"/>
          <p:cNvSpPr/>
          <p:nvPr/>
        </p:nvSpPr>
        <p:spPr>
          <a:xfrm>
            <a:off x="6372225" y="6161088"/>
            <a:ext cx="72072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611" name="Rectangle 123"/>
          <p:cNvSpPr/>
          <p:nvPr/>
        </p:nvSpPr>
        <p:spPr>
          <a:xfrm>
            <a:off x="5111750" y="5229225"/>
            <a:ext cx="53975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612" name="Freeform 124"/>
          <p:cNvSpPr/>
          <p:nvPr/>
        </p:nvSpPr>
        <p:spPr>
          <a:xfrm rot="8007457" flipH="1">
            <a:off x="7707313" y="5951538"/>
            <a:ext cx="439737" cy="6016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1613" name="Rectangle 125"/>
          <p:cNvSpPr/>
          <p:nvPr/>
        </p:nvSpPr>
        <p:spPr>
          <a:xfrm>
            <a:off x="8172450" y="5981700"/>
            <a:ext cx="539750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1614" name="Freeform 126"/>
          <p:cNvSpPr/>
          <p:nvPr/>
        </p:nvSpPr>
        <p:spPr>
          <a:xfrm rot="-8007457">
            <a:off x="5311775" y="5969000"/>
            <a:ext cx="439738" cy="601663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1615" name="Rectangle 127"/>
          <p:cNvSpPr/>
          <p:nvPr/>
        </p:nvSpPr>
        <p:spPr>
          <a:xfrm>
            <a:off x="4751388" y="5980113"/>
            <a:ext cx="541337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3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3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3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3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3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83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3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3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596" grpId="0" animBg="1"/>
      <p:bldP spid="831597" grpId="0" animBg="1"/>
      <p:bldP spid="831598" grpId="0" animBg="1"/>
      <p:bldP spid="831599" grpId="0" animBg="1"/>
      <p:bldP spid="831600" grpId="0" animBg="1"/>
      <p:bldP spid="831601" grpId="0" animBg="1"/>
      <p:bldP spid="831602" grpId="0" animBg="1"/>
      <p:bldP spid="831603" grpId="0" animBg="1"/>
      <p:bldP spid="831604" grpId="0" animBg="1"/>
      <p:bldP spid="831605" grpId="0" animBg="1"/>
      <p:bldP spid="831606" grpId="0"/>
      <p:bldP spid="831607" grpId="0"/>
      <p:bldP spid="831608" grpId="0"/>
      <p:bldP spid="831609" grpId="0"/>
      <p:bldP spid="831610" grpId="0"/>
      <p:bldP spid="831611" grpId="0"/>
      <p:bldP spid="831612" grpId="0" animBg="1"/>
      <p:bldP spid="831613" grpId="0"/>
      <p:bldP spid="831614" grpId="0" animBg="1"/>
      <p:bldP spid="8316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37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0" tIns="0" rIns="0" bIns="0" numCol="1" anchor="ctr" anchorCtr="0" compatLnSpc="1">
            <a:spAutoFit/>
          </a:bodyPr>
          <a:lstStyle/>
          <a:p>
            <a:r>
              <a:rPr lang="en-US" altLang="zh-TW" dirty="0">
                <a:effectLst>
                  <a:outerShdw blurRad="38100" dist="38100" dir="2700000">
                    <a:srgbClr val="C0C0C0"/>
                  </a:outerShdw>
                </a:effectLst>
                <a:ea typeface="PMingLiU" pitchFamily="18" charset="-120"/>
              </a:rPr>
              <a:t>Mealy and Moore Models</a:t>
            </a:r>
            <a:endParaRPr lang="zh-TW" altLang="en-US" dirty="0">
              <a:effectLst>
                <a:outerShdw blurRad="38100" dist="38100" dir="2700000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41989" name="Rectangle 3"/>
          <p:cNvSpPr>
            <a:spLocks noGrp="1"/>
          </p:cNvSpPr>
          <p:nvPr>
            <p:ph type="body"/>
          </p:nvPr>
        </p:nvSpPr>
        <p:spPr>
          <a:xfrm>
            <a:off x="611188" y="1089025"/>
            <a:ext cx="8280400" cy="5422900"/>
          </a:xfrm>
        </p:spPr>
        <p:txBody>
          <a:bodyPr vert="horz" wrap="square" lIns="90488" tIns="44450" rIns="90488" bIns="44450" anchor="t" anchorCtr="0">
            <a:spAutoFit/>
          </a:bodyPr>
          <a:lstStyle/>
          <a:p>
            <a:r>
              <a:rPr lang="en-US" altLang="zh-TW" dirty="0">
                <a:solidFill>
                  <a:srgbClr val="FF33CC"/>
                </a:solidFill>
                <a:ea typeface="PMingLiU" pitchFamily="18" charset="-120"/>
              </a:rPr>
              <a:t>The Mealy model</a:t>
            </a:r>
            <a:r>
              <a:rPr lang="en-US" altLang="zh-TW" dirty="0">
                <a:ea typeface="PMingLiU" pitchFamily="18" charset="-120"/>
              </a:rPr>
              <a:t>: the outputs are functions of both the present state and inputs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The outputs may change if the inputs change during the clock pulse period.</a:t>
            </a:r>
          </a:p>
          <a:p>
            <a:pPr lvl="2"/>
            <a:r>
              <a:rPr lang="en-US" altLang="zh-TW" dirty="0">
                <a:ea typeface="PMingLiU" pitchFamily="18" charset="-120"/>
              </a:rPr>
              <a:t>The outputs may have momentary false values unless the inputs are synchronized with the clocks.</a:t>
            </a:r>
          </a:p>
          <a:p>
            <a:r>
              <a:rPr lang="en-US" altLang="zh-TW" dirty="0">
                <a:solidFill>
                  <a:srgbClr val="FF33CC"/>
                </a:solidFill>
                <a:ea typeface="PMingLiU" pitchFamily="18" charset="-120"/>
              </a:rPr>
              <a:t>The Moore model</a:t>
            </a:r>
            <a:r>
              <a:rPr lang="en-US" altLang="zh-TW" dirty="0">
                <a:ea typeface="PMingLiU" pitchFamily="18" charset="-120"/>
              </a:rPr>
              <a:t>: the outputs are functions of the present state only.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The outputs are </a:t>
            </a:r>
            <a:r>
              <a:rPr lang="en-US" altLang="zh-TW" u="sng" dirty="0">
                <a:ea typeface="PMingLiU" pitchFamily="18" charset="-120"/>
              </a:rPr>
              <a:t>synchronous</a:t>
            </a:r>
            <a:r>
              <a:rPr lang="en-US" altLang="zh-TW" dirty="0">
                <a:ea typeface="PMingLiU" pitchFamily="18" charset="-120"/>
              </a:rPr>
              <a:t> with the clocks.</a:t>
            </a:r>
          </a:p>
          <a:p>
            <a:pPr>
              <a:buNone/>
            </a:pPr>
            <a:endParaRPr lang="zh-TW" altLang="en-US" sz="2400" dirty="0">
              <a:ea typeface="PMingLiU" pitchFamily="18" charset="-120"/>
            </a:endParaRPr>
          </a:p>
          <a:p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38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0" tIns="0" rIns="0" bIns="0" numCol="1" anchor="ctr" anchorCtr="0" compatLnSpc="1">
            <a:spAutoFit/>
          </a:bodyPr>
          <a:lstStyle/>
          <a:p>
            <a:r>
              <a:rPr lang="en-US" altLang="zh-TW" dirty="0">
                <a:effectLst>
                  <a:outerShdw blurRad="38100" dist="38100" dir="2700000">
                    <a:srgbClr val="C0C0C0"/>
                  </a:outerShdw>
                </a:effectLst>
                <a:ea typeface="PMingLiU" pitchFamily="18" charset="-120"/>
              </a:rPr>
              <a:t>Mealy and Moore Models</a:t>
            </a:r>
            <a:endParaRPr lang="zh-TW" altLang="en-US" dirty="0">
              <a:effectLst>
                <a:outerShdw blurRad="38100" dist="38100" dir="2700000">
                  <a:srgbClr val="C0C0C0"/>
                </a:outerShdw>
              </a:effectLst>
              <a:ea typeface="PMingLiU" pitchFamily="18" charset="-120"/>
            </a:endParaRPr>
          </a:p>
        </p:txBody>
      </p:sp>
      <p:pic>
        <p:nvPicPr>
          <p:cNvPr id="43013" name="Picture 44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782638" y="1328738"/>
            <a:ext cx="7680325" cy="2459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4" name="Picture 45"/>
          <p:cNvPicPr>
            <a:picLocks noChangeAspect="1"/>
          </p:cNvPicPr>
          <p:nvPr/>
        </p:nvPicPr>
        <p:blipFill>
          <a:blip r:embed="rId4">
            <a:lum bright="-12000" contrast="24000"/>
          </a:blip>
          <a:stretch>
            <a:fillRect/>
          </a:stretch>
        </p:blipFill>
        <p:spPr>
          <a:xfrm>
            <a:off x="604838" y="4064000"/>
            <a:ext cx="8035925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5" name="Text Box 46"/>
          <p:cNvSpPr txBox="1"/>
          <p:nvPr/>
        </p:nvSpPr>
        <p:spPr>
          <a:xfrm>
            <a:off x="1835150" y="6129338"/>
            <a:ext cx="59848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altLang="zh-TW" dirty="0">
                <a:latin typeface="Times New Roman" panose="02020603050405020304" pitchFamily="18" charset="0"/>
                <a:ea typeface="PMingLiU" pitchFamily="18" charset="-120"/>
              </a:rPr>
              <a:t>Fig. 5.21 Block diagram of Mealy and Moore state machine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2054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2050" name="Object 4"/>
          <p:cNvGraphicFramePr/>
          <p:nvPr/>
        </p:nvGraphicFramePr>
        <p:xfrm>
          <a:off x="971550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69" name="Group 5"/>
          <p:cNvGraphicFramePr>
            <a:graphicFrameLocks noGrp="1"/>
          </p:cNvGraphicFramePr>
          <p:nvPr/>
        </p:nvGraphicFramePr>
        <p:xfrm>
          <a:off x="5651500" y="1449388"/>
          <a:ext cx="2160588" cy="2700342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 R  Q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3711" name="Rectangle 47"/>
          <p:cNvSpPr/>
          <p:nvPr/>
        </p:nvSpPr>
        <p:spPr>
          <a:xfrm>
            <a:off x="3490913" y="25288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3712" name="Rectangle 48"/>
          <p:cNvSpPr/>
          <p:nvPr/>
        </p:nvSpPr>
        <p:spPr>
          <a:xfrm>
            <a:off x="3490913" y="4329113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99" name="Rectangle 49"/>
          <p:cNvSpPr/>
          <p:nvPr/>
        </p:nvSpPr>
        <p:spPr>
          <a:xfrm>
            <a:off x="1511300" y="2451100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00" name="Rectangle 50"/>
          <p:cNvSpPr/>
          <p:nvPr/>
        </p:nvSpPr>
        <p:spPr>
          <a:xfrm>
            <a:off x="1511300" y="43957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53715" name="Group 51"/>
          <p:cNvGraphicFramePr>
            <a:graphicFrameLocks noGrp="1"/>
          </p:cNvGraphicFramePr>
          <p:nvPr/>
        </p:nvGraphicFramePr>
        <p:xfrm>
          <a:off x="6732588" y="2074863"/>
          <a:ext cx="1079500" cy="27432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3724" name="Rectangle 60"/>
          <p:cNvSpPr/>
          <p:nvPr/>
        </p:nvSpPr>
        <p:spPr>
          <a:xfrm>
            <a:off x="7935913" y="2074863"/>
            <a:ext cx="776287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i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05" name="Rectangle 61"/>
          <p:cNvSpPr/>
          <p:nvPr/>
        </p:nvSpPr>
        <p:spPr>
          <a:xfrm>
            <a:off x="7940675" y="1771650"/>
            <a:ext cx="776288" cy="2746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i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711" grpId="0"/>
      <p:bldP spid="753712" grpId="0"/>
      <p:bldP spid="7537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39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Mealy and Moore Models</a:t>
            </a:r>
          </a:p>
        </p:txBody>
      </p:sp>
      <p:graphicFrame>
        <p:nvGraphicFramePr>
          <p:cNvPr id="833539" name="Group 3"/>
          <p:cNvGraphicFramePr>
            <a:graphicFrameLocks noGrp="1"/>
          </p:cNvGraphicFramePr>
          <p:nvPr/>
        </p:nvGraphicFramePr>
        <p:xfrm>
          <a:off x="906463" y="1628775"/>
          <a:ext cx="2700337" cy="3352800"/>
        </p:xfrm>
        <a:graphic>
          <a:graphicData uri="http://schemas.openxmlformats.org/drawingml/2006/table">
            <a:tbl>
              <a:tblPr/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O/P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33617" name="Rectangle 81"/>
          <p:cNvSpPr>
            <a:spLocks noChangeArrowheads="1"/>
          </p:cNvSpPr>
          <p:nvPr/>
        </p:nvSpPr>
        <p:spPr bwMode="auto">
          <a:xfrm>
            <a:off x="1865313" y="1089025"/>
            <a:ext cx="906463" cy="3841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Mealy</a:t>
            </a:r>
          </a:p>
        </p:txBody>
      </p:sp>
      <p:sp>
        <p:nvSpPr>
          <p:cNvPr id="833618" name="Rectangle 82"/>
          <p:cNvSpPr>
            <a:spLocks noChangeAspect="1"/>
          </p:cNvSpPr>
          <p:nvPr/>
        </p:nvSpPr>
        <p:spPr>
          <a:xfrm>
            <a:off x="1109663" y="3187700"/>
            <a:ext cx="539750" cy="539750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3619" name="Rectangle 83"/>
          <p:cNvSpPr>
            <a:spLocks noChangeAspect="1"/>
          </p:cNvSpPr>
          <p:nvPr/>
        </p:nvSpPr>
        <p:spPr>
          <a:xfrm>
            <a:off x="1112838" y="3798888"/>
            <a:ext cx="539750" cy="539750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3620" name="Rectangle 84"/>
          <p:cNvSpPr>
            <a:spLocks noChangeAspect="1"/>
          </p:cNvSpPr>
          <p:nvPr/>
        </p:nvSpPr>
        <p:spPr>
          <a:xfrm>
            <a:off x="1116013" y="4410075"/>
            <a:ext cx="539750" cy="539750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3621" name="Rectangle 85"/>
          <p:cNvSpPr>
            <a:spLocks noChangeAspect="1"/>
          </p:cNvSpPr>
          <p:nvPr/>
        </p:nvSpPr>
        <p:spPr>
          <a:xfrm>
            <a:off x="3160713" y="3187700"/>
            <a:ext cx="360362" cy="539750"/>
          </a:xfrm>
          <a:prstGeom prst="rect">
            <a:avLst/>
          </a:prstGeom>
          <a:noFill/>
          <a:ln w="38100" cap="rnd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3622" name="Rectangle 86"/>
          <p:cNvSpPr>
            <a:spLocks noChangeAspect="1"/>
          </p:cNvSpPr>
          <p:nvPr/>
        </p:nvSpPr>
        <p:spPr>
          <a:xfrm>
            <a:off x="3163888" y="3798888"/>
            <a:ext cx="360362" cy="539750"/>
          </a:xfrm>
          <a:prstGeom prst="rect">
            <a:avLst/>
          </a:prstGeom>
          <a:noFill/>
          <a:ln w="38100" cap="rnd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3623" name="Rectangle 87"/>
          <p:cNvSpPr>
            <a:spLocks noChangeAspect="1"/>
          </p:cNvSpPr>
          <p:nvPr/>
        </p:nvSpPr>
        <p:spPr>
          <a:xfrm>
            <a:off x="3167063" y="4410075"/>
            <a:ext cx="360362" cy="539750"/>
          </a:xfrm>
          <a:prstGeom prst="rect">
            <a:avLst/>
          </a:prstGeom>
          <a:noFill/>
          <a:ln w="38100" cap="rnd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3624" name="AutoShape 88"/>
          <p:cNvSpPr>
            <a:spLocks noChangeArrowheads="1"/>
          </p:cNvSpPr>
          <p:nvPr/>
        </p:nvSpPr>
        <p:spPr bwMode="auto">
          <a:xfrm>
            <a:off x="431800" y="5410200"/>
            <a:ext cx="3779838" cy="7207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996600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the same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b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output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changes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with the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33625" name="Freeform 89"/>
          <p:cNvSpPr/>
          <p:nvPr/>
        </p:nvSpPr>
        <p:spPr>
          <a:xfrm>
            <a:off x="1371600" y="4978400"/>
            <a:ext cx="1968500" cy="334963"/>
          </a:xfrm>
          <a:custGeom>
            <a:avLst/>
            <a:gdLst>
              <a:gd name="txL" fmla="*/ 0 w 1240"/>
              <a:gd name="txT" fmla="*/ 0 h 211"/>
              <a:gd name="txR" fmla="*/ 1240 w 1240"/>
              <a:gd name="txB" fmla="*/ 211 h 211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240" h="211">
                <a:moveTo>
                  <a:pt x="0" y="12"/>
                </a:moveTo>
                <a:cubicBezTo>
                  <a:pt x="25" y="37"/>
                  <a:pt x="49" y="127"/>
                  <a:pt x="154" y="160"/>
                </a:cubicBezTo>
                <a:cubicBezTo>
                  <a:pt x="259" y="193"/>
                  <a:pt x="480" y="211"/>
                  <a:pt x="632" y="211"/>
                </a:cubicBezTo>
                <a:cubicBezTo>
                  <a:pt x="784" y="211"/>
                  <a:pt x="965" y="195"/>
                  <a:pt x="1066" y="160"/>
                </a:cubicBezTo>
                <a:cubicBezTo>
                  <a:pt x="1167" y="125"/>
                  <a:pt x="1204" y="33"/>
                  <a:pt x="1240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833626" name="Group 90"/>
          <p:cNvGraphicFramePr>
            <a:graphicFrameLocks noGrp="1"/>
          </p:cNvGraphicFramePr>
          <p:nvPr/>
        </p:nvGraphicFramePr>
        <p:xfrm>
          <a:off x="5472113" y="1628775"/>
          <a:ext cx="2700337" cy="3352800"/>
        </p:xfrm>
        <a:graphic>
          <a:graphicData uri="http://schemas.openxmlformats.org/drawingml/2006/table">
            <a:tbl>
              <a:tblPr/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O/P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33704" name="Rectangle 168"/>
          <p:cNvSpPr>
            <a:spLocks noChangeArrowheads="1"/>
          </p:cNvSpPr>
          <p:nvPr/>
        </p:nvSpPr>
        <p:spPr bwMode="auto">
          <a:xfrm>
            <a:off x="6305550" y="1089025"/>
            <a:ext cx="966788" cy="3841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Moore</a:t>
            </a:r>
          </a:p>
        </p:txBody>
      </p:sp>
      <p:sp>
        <p:nvSpPr>
          <p:cNvPr id="833705" name="AutoShape 169"/>
          <p:cNvSpPr>
            <a:spLocks noChangeArrowheads="1"/>
          </p:cNvSpPr>
          <p:nvPr/>
        </p:nvSpPr>
        <p:spPr bwMode="auto">
          <a:xfrm>
            <a:off x="4572000" y="5408613"/>
            <a:ext cx="4500563" cy="7207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996600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the same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b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output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does not change with the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33706" name="Freeform 170"/>
          <p:cNvSpPr/>
          <p:nvPr/>
        </p:nvSpPr>
        <p:spPr>
          <a:xfrm>
            <a:off x="5872163" y="4976813"/>
            <a:ext cx="1968500" cy="334962"/>
          </a:xfrm>
          <a:custGeom>
            <a:avLst/>
            <a:gdLst>
              <a:gd name="txL" fmla="*/ 0 w 1240"/>
              <a:gd name="txT" fmla="*/ 0 h 211"/>
              <a:gd name="txR" fmla="*/ 1240 w 1240"/>
              <a:gd name="txB" fmla="*/ 211 h 211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240" h="211">
                <a:moveTo>
                  <a:pt x="0" y="12"/>
                </a:moveTo>
                <a:cubicBezTo>
                  <a:pt x="25" y="37"/>
                  <a:pt x="49" y="127"/>
                  <a:pt x="154" y="160"/>
                </a:cubicBezTo>
                <a:cubicBezTo>
                  <a:pt x="259" y="193"/>
                  <a:pt x="480" y="211"/>
                  <a:pt x="632" y="211"/>
                </a:cubicBezTo>
                <a:cubicBezTo>
                  <a:pt x="784" y="211"/>
                  <a:pt x="965" y="195"/>
                  <a:pt x="1066" y="160"/>
                </a:cubicBezTo>
                <a:cubicBezTo>
                  <a:pt x="1167" y="125"/>
                  <a:pt x="1204" y="33"/>
                  <a:pt x="1240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3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3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3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617" grpId="0"/>
      <p:bldP spid="833618" grpId="0" animBg="1"/>
      <p:bldP spid="833619" grpId="0" animBg="1"/>
      <p:bldP spid="833620" grpId="0" animBg="1"/>
      <p:bldP spid="833621" grpId="0" animBg="1"/>
      <p:bldP spid="833622" grpId="0" animBg="1"/>
      <p:bldP spid="833623" grpId="0" animBg="1"/>
      <p:bldP spid="833624" grpId="0" animBg="1"/>
      <p:bldP spid="833625" grpId="0" animBg="1"/>
      <p:bldP spid="833704" grpId="0"/>
      <p:bldP spid="833705" grpId="0" animBg="1"/>
      <p:bldP spid="83370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40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Moore State Diagram</a:t>
            </a:r>
          </a:p>
        </p:txBody>
      </p:sp>
      <p:sp>
        <p:nvSpPr>
          <p:cNvPr id="835587" name="Oval 3"/>
          <p:cNvSpPr>
            <a:spLocks noChangeAspect="1"/>
          </p:cNvSpPr>
          <p:nvPr/>
        </p:nvSpPr>
        <p:spPr>
          <a:xfrm>
            <a:off x="792163" y="1270000"/>
            <a:ext cx="2700337" cy="719138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588" name="Oval 4"/>
          <p:cNvSpPr>
            <a:spLocks noChangeAspect="1"/>
          </p:cNvSpPr>
          <p:nvPr/>
        </p:nvSpPr>
        <p:spPr>
          <a:xfrm>
            <a:off x="2590800" y="3100388"/>
            <a:ext cx="1260475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589" name="Freeform 5"/>
          <p:cNvSpPr/>
          <p:nvPr/>
        </p:nvSpPr>
        <p:spPr>
          <a:xfrm rot="-2244927">
            <a:off x="2330450" y="2678113"/>
            <a:ext cx="439738" cy="6016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5590" name="Oval 6"/>
          <p:cNvSpPr>
            <a:spLocks noChangeAspect="1"/>
          </p:cNvSpPr>
          <p:nvPr/>
        </p:nvSpPr>
        <p:spPr>
          <a:xfrm>
            <a:off x="5291138" y="3100388"/>
            <a:ext cx="1260475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0 1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591" name="Oval 7"/>
          <p:cNvSpPr>
            <a:spLocks noChangeAspect="1"/>
          </p:cNvSpPr>
          <p:nvPr/>
        </p:nvSpPr>
        <p:spPr>
          <a:xfrm>
            <a:off x="2592388" y="5080000"/>
            <a:ext cx="1258887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592" name="Freeform 8"/>
          <p:cNvSpPr/>
          <p:nvPr/>
        </p:nvSpPr>
        <p:spPr>
          <a:xfrm rot="5400000" flipH="1" flipV="1">
            <a:off x="2319338" y="4271963"/>
            <a:ext cx="1441450" cy="177800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5593" name="Oval 9"/>
          <p:cNvSpPr>
            <a:spLocks noChangeAspect="1"/>
          </p:cNvSpPr>
          <p:nvPr/>
        </p:nvSpPr>
        <p:spPr>
          <a:xfrm>
            <a:off x="5292725" y="5080000"/>
            <a:ext cx="1258888" cy="5397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1 0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594" name="Freeform 10"/>
          <p:cNvSpPr/>
          <p:nvPr/>
        </p:nvSpPr>
        <p:spPr>
          <a:xfrm rot="5400000">
            <a:off x="5365750" y="4286250"/>
            <a:ext cx="1471613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5595" name="Freeform 11"/>
          <p:cNvSpPr/>
          <p:nvPr/>
        </p:nvSpPr>
        <p:spPr>
          <a:xfrm rot="10800000">
            <a:off x="3851275" y="5440363"/>
            <a:ext cx="1441450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5596" name="Rectangle 12"/>
          <p:cNvSpPr/>
          <p:nvPr/>
        </p:nvSpPr>
        <p:spPr>
          <a:xfrm>
            <a:off x="2051050" y="2379663"/>
            <a:ext cx="360363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597" name="Rectangle 13"/>
          <p:cNvSpPr/>
          <p:nvPr/>
        </p:nvSpPr>
        <p:spPr>
          <a:xfrm>
            <a:off x="6192838" y="4179888"/>
            <a:ext cx="35877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598" name="Rectangle 14"/>
          <p:cNvSpPr/>
          <p:nvPr/>
        </p:nvSpPr>
        <p:spPr>
          <a:xfrm>
            <a:off x="4392613" y="5619750"/>
            <a:ext cx="358775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599" name="Rectangle 15"/>
          <p:cNvSpPr/>
          <p:nvPr/>
        </p:nvSpPr>
        <p:spPr>
          <a:xfrm>
            <a:off x="2592388" y="4179888"/>
            <a:ext cx="35877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600" name="Freeform 16"/>
          <p:cNvSpPr/>
          <p:nvPr/>
        </p:nvSpPr>
        <p:spPr>
          <a:xfrm rot="8007457" flipH="1">
            <a:off x="6453188" y="5359400"/>
            <a:ext cx="439737" cy="601663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5601" name="Rectangle 17"/>
          <p:cNvSpPr/>
          <p:nvPr/>
        </p:nvSpPr>
        <p:spPr>
          <a:xfrm>
            <a:off x="6732588" y="5980113"/>
            <a:ext cx="360362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602" name="Freeform 18"/>
          <p:cNvSpPr/>
          <p:nvPr/>
        </p:nvSpPr>
        <p:spPr>
          <a:xfrm rot="-8007457">
            <a:off x="2251075" y="5359400"/>
            <a:ext cx="439738" cy="601663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5603" name="Rectangle 19"/>
          <p:cNvSpPr/>
          <p:nvPr/>
        </p:nvSpPr>
        <p:spPr>
          <a:xfrm>
            <a:off x="2051050" y="5980113"/>
            <a:ext cx="360363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604" name="Freeform 20"/>
          <p:cNvSpPr/>
          <p:nvPr/>
        </p:nvSpPr>
        <p:spPr>
          <a:xfrm rot="2356128" flipH="1">
            <a:off x="6372225" y="2708275"/>
            <a:ext cx="439738" cy="601663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5605" name="Rectangle 21"/>
          <p:cNvSpPr/>
          <p:nvPr/>
        </p:nvSpPr>
        <p:spPr>
          <a:xfrm>
            <a:off x="6732588" y="2379663"/>
            <a:ext cx="360362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606" name="Freeform 22"/>
          <p:cNvSpPr/>
          <p:nvPr/>
        </p:nvSpPr>
        <p:spPr>
          <a:xfrm>
            <a:off x="3851275" y="3100388"/>
            <a:ext cx="1439863" cy="17938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35607" name="Rectangle 23"/>
          <p:cNvSpPr/>
          <p:nvPr/>
        </p:nvSpPr>
        <p:spPr>
          <a:xfrm>
            <a:off x="4392613" y="2740025"/>
            <a:ext cx="358775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5608" name="Line 24"/>
          <p:cNvSpPr/>
          <p:nvPr/>
        </p:nvSpPr>
        <p:spPr>
          <a:xfrm>
            <a:off x="8532813" y="6742113"/>
            <a:ext cx="5397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3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3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3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3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3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3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3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animBg="1"/>
      <p:bldP spid="835588" grpId="0" animBg="1"/>
      <p:bldP spid="835589" grpId="0" animBg="1"/>
      <p:bldP spid="835590" grpId="0" animBg="1"/>
      <p:bldP spid="835591" grpId="0" animBg="1"/>
      <p:bldP spid="835592" grpId="0" animBg="1"/>
      <p:bldP spid="835593" grpId="0" animBg="1"/>
      <p:bldP spid="835594" grpId="0" animBg="1"/>
      <p:bldP spid="835595" grpId="0" animBg="1"/>
      <p:bldP spid="835596" grpId="0"/>
      <p:bldP spid="835597" grpId="0"/>
      <p:bldP spid="835598" grpId="0"/>
      <p:bldP spid="835599" grpId="0"/>
      <p:bldP spid="835600" grpId="0" animBg="1"/>
      <p:bldP spid="835601" grpId="0"/>
      <p:bldP spid="835602" grpId="0" animBg="1"/>
      <p:bldP spid="835603" grpId="0"/>
      <p:bldP spid="835604" grpId="0" animBg="1"/>
      <p:bldP spid="835605" grpId="0"/>
      <p:bldP spid="835606" grpId="0" animBg="1"/>
      <p:bldP spid="8356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	Design Procedure </a:t>
            </a:r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 anchorCtr="0">
            <a:spAutoFit/>
          </a:bodyPr>
          <a:lstStyle/>
          <a:p>
            <a:r>
              <a:rPr lang="en-US" altLang="zh-TW" dirty="0">
                <a:ea typeface="PMingLiU" pitchFamily="18" charset="-120"/>
              </a:rPr>
              <a:t>Design Procedure for sequential circuit</a:t>
            </a:r>
          </a:p>
          <a:p>
            <a:pPr lvl="1" algn="just"/>
            <a:r>
              <a:rPr lang="en-US" altLang="zh-TW" dirty="0">
                <a:ea typeface="PMingLiU" pitchFamily="18" charset="-120"/>
              </a:rPr>
              <a:t>The word description of the circuit behavior to get a state diagram; </a:t>
            </a:r>
            <a:endParaRPr lang="tr-TR" altLang="zh-TW" dirty="0"/>
          </a:p>
          <a:p>
            <a:pPr lvl="1" algn="just"/>
            <a:r>
              <a:rPr lang="en-US" altLang="zh-TW" dirty="0">
                <a:ea typeface="PMingLiU" pitchFamily="18" charset="-120"/>
              </a:rPr>
              <a:t>State reduction if necessary; </a:t>
            </a:r>
            <a:endParaRPr lang="tr-TR" altLang="zh-TW" dirty="0"/>
          </a:p>
          <a:p>
            <a:pPr lvl="1" algn="just"/>
            <a:r>
              <a:rPr lang="en-US" altLang="zh-TW" dirty="0">
                <a:ea typeface="PMingLiU" pitchFamily="18" charset="-120"/>
              </a:rPr>
              <a:t>Assign binary values to the states; 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Obtain the binary-coded state table; 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Choose the type of flip-flops; 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Derive the simplified flip-flop input equations and output equations; 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Draw the logic diagram; </a:t>
            </a:r>
            <a:endParaRPr lang="zh-TW" altLang="en-US" dirty="0">
              <a:ea typeface="PMingLiU" pitchFamily="18" charset="-120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41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42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 of Clocked Sequential Circuits</a:t>
            </a:r>
          </a:p>
        </p:txBody>
      </p:sp>
      <p:sp>
        <p:nvSpPr>
          <p:cNvPr id="841731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9683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rgbClr val="009900"/>
                </a:solidFill>
              </a:rPr>
              <a:t>:</a:t>
            </a:r>
          </a:p>
          <a:p>
            <a:pPr>
              <a:spcBef>
                <a:spcPct val="15000"/>
              </a:spcBef>
              <a:buNone/>
            </a:pPr>
            <a:r>
              <a:rPr dirty="0"/>
              <a:t>Detect 3 or more consecutive 1’s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7092950" y="1268413"/>
            <a:ext cx="1619250" cy="1439862"/>
            <a:chOff x="4468" y="799"/>
            <a:chExt cx="1020" cy="907"/>
          </a:xfrm>
        </p:grpSpPr>
        <p:sp>
          <p:nvSpPr>
            <p:cNvPr id="47182" name="AutoShape 5"/>
            <p:cNvSpPr/>
            <p:nvPr/>
          </p:nvSpPr>
          <p:spPr>
            <a:xfrm>
              <a:off x="4694" y="799"/>
              <a:ext cx="567" cy="90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7183" name="Line 6"/>
            <p:cNvSpPr/>
            <p:nvPr/>
          </p:nvSpPr>
          <p:spPr>
            <a:xfrm>
              <a:off x="5261" y="125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84" name="Line 7"/>
            <p:cNvSpPr/>
            <p:nvPr/>
          </p:nvSpPr>
          <p:spPr>
            <a:xfrm>
              <a:off x="4468" y="102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85" name="Line 8"/>
            <p:cNvSpPr/>
            <p:nvPr/>
          </p:nvSpPr>
          <p:spPr>
            <a:xfrm>
              <a:off x="4468" y="14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5292725" y="1449388"/>
            <a:ext cx="1793875" cy="900112"/>
            <a:chOff x="3334" y="913"/>
            <a:chExt cx="1130" cy="567"/>
          </a:xfrm>
        </p:grpSpPr>
        <p:sp>
          <p:nvSpPr>
            <p:cNvPr id="47152" name="Line 10"/>
            <p:cNvSpPr/>
            <p:nvPr/>
          </p:nvSpPr>
          <p:spPr>
            <a:xfrm>
              <a:off x="3334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53" name="Line 11"/>
            <p:cNvSpPr/>
            <p:nvPr/>
          </p:nvSpPr>
          <p:spPr>
            <a:xfrm rot="-5400000">
              <a:off x="3390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54" name="Line 12"/>
            <p:cNvSpPr/>
            <p:nvPr/>
          </p:nvSpPr>
          <p:spPr>
            <a:xfrm>
              <a:off x="3447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55" name="Line 13"/>
            <p:cNvSpPr/>
            <p:nvPr/>
          </p:nvSpPr>
          <p:spPr>
            <a:xfrm rot="5400000">
              <a:off x="3503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56" name="Line 14"/>
            <p:cNvSpPr/>
            <p:nvPr/>
          </p:nvSpPr>
          <p:spPr>
            <a:xfrm>
              <a:off x="3560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57" name="Line 15"/>
            <p:cNvSpPr/>
            <p:nvPr/>
          </p:nvSpPr>
          <p:spPr>
            <a:xfrm rot="-5400000">
              <a:off x="3616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58" name="Line 16"/>
            <p:cNvSpPr/>
            <p:nvPr/>
          </p:nvSpPr>
          <p:spPr>
            <a:xfrm>
              <a:off x="3673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59" name="Line 17"/>
            <p:cNvSpPr/>
            <p:nvPr/>
          </p:nvSpPr>
          <p:spPr>
            <a:xfrm rot="5400000">
              <a:off x="3729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60" name="Line 18"/>
            <p:cNvSpPr/>
            <p:nvPr/>
          </p:nvSpPr>
          <p:spPr>
            <a:xfrm>
              <a:off x="3786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61" name="Line 19"/>
            <p:cNvSpPr/>
            <p:nvPr/>
          </p:nvSpPr>
          <p:spPr>
            <a:xfrm rot="-5400000">
              <a:off x="3842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62" name="Line 20"/>
            <p:cNvSpPr/>
            <p:nvPr/>
          </p:nvSpPr>
          <p:spPr>
            <a:xfrm>
              <a:off x="3899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63" name="Line 21"/>
            <p:cNvSpPr/>
            <p:nvPr/>
          </p:nvSpPr>
          <p:spPr>
            <a:xfrm rot="5400000">
              <a:off x="3955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64" name="Line 22"/>
            <p:cNvSpPr/>
            <p:nvPr/>
          </p:nvSpPr>
          <p:spPr>
            <a:xfrm>
              <a:off x="4012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65" name="Line 23"/>
            <p:cNvSpPr/>
            <p:nvPr/>
          </p:nvSpPr>
          <p:spPr>
            <a:xfrm rot="-5400000">
              <a:off x="4068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66" name="Line 24"/>
            <p:cNvSpPr/>
            <p:nvPr/>
          </p:nvSpPr>
          <p:spPr>
            <a:xfrm>
              <a:off x="4125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67" name="Line 25"/>
            <p:cNvSpPr/>
            <p:nvPr/>
          </p:nvSpPr>
          <p:spPr>
            <a:xfrm rot="5400000">
              <a:off x="4181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68" name="Line 26"/>
            <p:cNvSpPr/>
            <p:nvPr/>
          </p:nvSpPr>
          <p:spPr>
            <a:xfrm>
              <a:off x="4238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69" name="Line 27"/>
            <p:cNvSpPr/>
            <p:nvPr/>
          </p:nvSpPr>
          <p:spPr>
            <a:xfrm rot="-5400000">
              <a:off x="4294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70" name="Line 28"/>
            <p:cNvSpPr/>
            <p:nvPr/>
          </p:nvSpPr>
          <p:spPr>
            <a:xfrm>
              <a:off x="4351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71" name="Line 29"/>
            <p:cNvSpPr/>
            <p:nvPr/>
          </p:nvSpPr>
          <p:spPr>
            <a:xfrm rot="5400000">
              <a:off x="339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72" name="Line 30"/>
            <p:cNvSpPr/>
            <p:nvPr/>
          </p:nvSpPr>
          <p:spPr>
            <a:xfrm>
              <a:off x="3334" y="1480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73" name="Line 31"/>
            <p:cNvSpPr/>
            <p:nvPr/>
          </p:nvSpPr>
          <p:spPr>
            <a:xfrm>
              <a:off x="3447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74" name="Line 32"/>
            <p:cNvSpPr/>
            <p:nvPr/>
          </p:nvSpPr>
          <p:spPr>
            <a:xfrm>
              <a:off x="3674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75" name="Line 33"/>
            <p:cNvSpPr/>
            <p:nvPr/>
          </p:nvSpPr>
          <p:spPr>
            <a:xfrm>
              <a:off x="3901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76" name="Line 34"/>
            <p:cNvSpPr/>
            <p:nvPr/>
          </p:nvSpPr>
          <p:spPr>
            <a:xfrm rot="5400000">
              <a:off x="407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77" name="Line 35"/>
            <p:cNvSpPr/>
            <p:nvPr/>
          </p:nvSpPr>
          <p:spPr>
            <a:xfrm>
              <a:off x="4127" y="14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78" name="Line 36"/>
            <p:cNvSpPr/>
            <p:nvPr/>
          </p:nvSpPr>
          <p:spPr>
            <a:xfrm rot="5400000">
              <a:off x="3277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79" name="Line 37"/>
            <p:cNvSpPr/>
            <p:nvPr/>
          </p:nvSpPr>
          <p:spPr>
            <a:xfrm rot="5400000">
              <a:off x="3504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80" name="Line 38"/>
            <p:cNvSpPr/>
            <p:nvPr/>
          </p:nvSpPr>
          <p:spPr>
            <a:xfrm rot="5400000">
              <a:off x="3731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81" name="Line 39"/>
            <p:cNvSpPr/>
            <p:nvPr/>
          </p:nvSpPr>
          <p:spPr>
            <a:xfrm rot="5400000">
              <a:off x="3958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841768" name="Oval 40"/>
          <p:cNvSpPr>
            <a:spLocks noChangeAspect="1"/>
          </p:cNvSpPr>
          <p:nvPr/>
        </p:nvSpPr>
        <p:spPr>
          <a:xfrm>
            <a:off x="1690688" y="2995613"/>
            <a:ext cx="1260475" cy="59690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69" name="Freeform 41"/>
          <p:cNvSpPr/>
          <p:nvPr/>
        </p:nvSpPr>
        <p:spPr>
          <a:xfrm rot="-2244927">
            <a:off x="1430338" y="2528888"/>
            <a:ext cx="439737" cy="665162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41770" name="Oval 42"/>
          <p:cNvSpPr>
            <a:spLocks noChangeAspect="1"/>
          </p:cNvSpPr>
          <p:nvPr/>
        </p:nvSpPr>
        <p:spPr>
          <a:xfrm>
            <a:off x="4391025" y="2995613"/>
            <a:ext cx="1260475" cy="59690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71" name="Oval 43"/>
          <p:cNvSpPr>
            <a:spLocks noChangeAspect="1"/>
          </p:cNvSpPr>
          <p:nvPr/>
        </p:nvSpPr>
        <p:spPr>
          <a:xfrm>
            <a:off x="1692275" y="5229225"/>
            <a:ext cx="1258888" cy="595313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72" name="Freeform 44"/>
          <p:cNvSpPr/>
          <p:nvPr/>
        </p:nvSpPr>
        <p:spPr>
          <a:xfrm rot="5400000" flipH="1" flipV="1">
            <a:off x="1343025" y="4298950"/>
            <a:ext cx="1592263" cy="177800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41773" name="Oval 45"/>
          <p:cNvSpPr>
            <a:spLocks noChangeAspect="1"/>
          </p:cNvSpPr>
          <p:nvPr/>
        </p:nvSpPr>
        <p:spPr>
          <a:xfrm>
            <a:off x="4392613" y="5229225"/>
            <a:ext cx="1258887" cy="595313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74" name="Freeform 46"/>
          <p:cNvSpPr/>
          <p:nvPr/>
        </p:nvSpPr>
        <p:spPr>
          <a:xfrm rot="5400000">
            <a:off x="4387850" y="4314825"/>
            <a:ext cx="1625600" cy="179388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41775" name="Freeform 47"/>
          <p:cNvSpPr/>
          <p:nvPr/>
        </p:nvSpPr>
        <p:spPr>
          <a:xfrm rot="10800000">
            <a:off x="2951163" y="5580063"/>
            <a:ext cx="1441450" cy="19843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41776" name="Rectangle 48"/>
          <p:cNvSpPr/>
          <p:nvPr/>
        </p:nvSpPr>
        <p:spPr>
          <a:xfrm>
            <a:off x="971550" y="2595563"/>
            <a:ext cx="360363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77" name="Rectangle 49"/>
          <p:cNvSpPr/>
          <p:nvPr/>
        </p:nvSpPr>
        <p:spPr>
          <a:xfrm>
            <a:off x="5292725" y="4187825"/>
            <a:ext cx="358775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78" name="Rectangle 50"/>
          <p:cNvSpPr/>
          <p:nvPr/>
        </p:nvSpPr>
        <p:spPr>
          <a:xfrm>
            <a:off x="3492500" y="5780088"/>
            <a:ext cx="358775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79" name="Rectangle 51"/>
          <p:cNvSpPr/>
          <p:nvPr/>
        </p:nvSpPr>
        <p:spPr>
          <a:xfrm>
            <a:off x="1692275" y="4187825"/>
            <a:ext cx="358775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80" name="Rectangle 52"/>
          <p:cNvSpPr/>
          <p:nvPr/>
        </p:nvSpPr>
        <p:spPr>
          <a:xfrm>
            <a:off x="3311525" y="4352925"/>
            <a:ext cx="360363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81" name="Freeform 53"/>
          <p:cNvSpPr/>
          <p:nvPr/>
        </p:nvSpPr>
        <p:spPr>
          <a:xfrm rot="-8007457">
            <a:off x="1327150" y="5521325"/>
            <a:ext cx="485775" cy="601663"/>
          </a:xfrm>
          <a:custGeom>
            <a:avLst/>
            <a:gdLst>
              <a:gd name="txL" fmla="*/ 0 w 277"/>
              <a:gd name="txT" fmla="*/ 0 h 379"/>
              <a:gd name="txR" fmla="*/ 277 w 277"/>
              <a:gd name="txB" fmla="*/ 379 h 37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77" h="379">
                <a:moveTo>
                  <a:pt x="30" y="369"/>
                </a:moveTo>
                <a:cubicBezTo>
                  <a:pt x="25" y="328"/>
                  <a:pt x="0" y="179"/>
                  <a:pt x="2" y="124"/>
                </a:cubicBezTo>
                <a:cubicBezTo>
                  <a:pt x="4" y="69"/>
                  <a:pt x="21" y="59"/>
                  <a:pt x="44" y="38"/>
                </a:cubicBezTo>
                <a:cubicBezTo>
                  <a:pt x="67" y="17"/>
                  <a:pt x="110" y="0"/>
                  <a:pt x="142" y="0"/>
                </a:cubicBezTo>
                <a:cubicBezTo>
                  <a:pt x="174" y="0"/>
                  <a:pt x="214" y="15"/>
                  <a:pt x="236" y="36"/>
                </a:cubicBezTo>
                <a:cubicBezTo>
                  <a:pt x="258" y="57"/>
                  <a:pt x="271" y="69"/>
                  <a:pt x="274" y="126"/>
                </a:cubicBezTo>
                <a:cubicBezTo>
                  <a:pt x="277" y="183"/>
                  <a:pt x="259" y="326"/>
                  <a:pt x="255" y="379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41782" name="Rectangle 54"/>
          <p:cNvSpPr/>
          <p:nvPr/>
        </p:nvSpPr>
        <p:spPr>
          <a:xfrm>
            <a:off x="971550" y="5778500"/>
            <a:ext cx="360363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83" name="Line 55"/>
          <p:cNvSpPr/>
          <p:nvPr/>
        </p:nvSpPr>
        <p:spPr>
          <a:xfrm flipH="1" flipV="1">
            <a:off x="2822575" y="3470275"/>
            <a:ext cx="1711325" cy="17907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41784" name="Freeform 56"/>
          <p:cNvSpPr/>
          <p:nvPr/>
        </p:nvSpPr>
        <p:spPr>
          <a:xfrm flipH="1" flipV="1">
            <a:off x="2951163" y="3359150"/>
            <a:ext cx="1439862" cy="196850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41785" name="Rectangle 57"/>
          <p:cNvSpPr/>
          <p:nvPr/>
        </p:nvSpPr>
        <p:spPr>
          <a:xfrm>
            <a:off x="3492500" y="3556000"/>
            <a:ext cx="358775" cy="32861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86" name="Rectangle 58"/>
          <p:cNvSpPr/>
          <p:nvPr/>
        </p:nvSpPr>
        <p:spPr>
          <a:xfrm>
            <a:off x="3490913" y="2563813"/>
            <a:ext cx="360362" cy="328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1787" name="Freeform 59"/>
          <p:cNvSpPr/>
          <p:nvPr/>
        </p:nvSpPr>
        <p:spPr>
          <a:xfrm rot="10800000" flipH="1" flipV="1">
            <a:off x="2951163" y="2960688"/>
            <a:ext cx="1439862" cy="198437"/>
          </a:xfrm>
          <a:custGeom>
            <a:avLst/>
            <a:gdLst>
              <a:gd name="txL" fmla="*/ 0 w 907"/>
              <a:gd name="txT" fmla="*/ 0 h 113"/>
              <a:gd name="txR" fmla="*/ 907 w 907"/>
              <a:gd name="txB" fmla="*/ 113 h 11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07" h="113">
                <a:moveTo>
                  <a:pt x="0" y="113"/>
                </a:moveTo>
                <a:cubicBezTo>
                  <a:pt x="151" y="56"/>
                  <a:pt x="303" y="0"/>
                  <a:pt x="454" y="0"/>
                </a:cubicBezTo>
                <a:cubicBezTo>
                  <a:pt x="605" y="0"/>
                  <a:pt x="832" y="75"/>
                  <a:pt x="907" y="113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841788" name="Group 60"/>
          <p:cNvGraphicFramePr>
            <a:graphicFrameLocks noGrp="1"/>
          </p:cNvGraphicFramePr>
          <p:nvPr/>
        </p:nvGraphicFramePr>
        <p:xfrm>
          <a:off x="6732588" y="3429000"/>
          <a:ext cx="1787525" cy="2392364"/>
        </p:xfrm>
        <a:graphic>
          <a:graphicData uri="http://schemas.openxmlformats.org/drawingml/2006/table">
            <a:tbl>
              <a:tblPr/>
              <a:tblGrid>
                <a:gridCol w="89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4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4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4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4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4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4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4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4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4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4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4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4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4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4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4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68" grpId="0" animBg="1"/>
      <p:bldP spid="841769" grpId="0" animBg="1"/>
      <p:bldP spid="841770" grpId="0" animBg="1"/>
      <p:bldP spid="841771" grpId="0" animBg="1"/>
      <p:bldP spid="841772" grpId="0" animBg="1"/>
      <p:bldP spid="841773" grpId="0" animBg="1"/>
      <p:bldP spid="841774" grpId="0" animBg="1"/>
      <p:bldP spid="841775" grpId="0" animBg="1"/>
      <p:bldP spid="841776" grpId="0"/>
      <p:bldP spid="841777" grpId="0"/>
      <p:bldP spid="841778" grpId="0"/>
      <p:bldP spid="841779" grpId="0"/>
      <p:bldP spid="841780" grpId="0"/>
      <p:bldP spid="841781" grpId="0" animBg="1"/>
      <p:bldP spid="841782" grpId="0"/>
      <p:bldP spid="841784" grpId="0" animBg="1"/>
      <p:bldP spid="841785" grpId="0"/>
      <p:bldP spid="841786" grpId="0"/>
      <p:bldP spid="84178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43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 of Clocked Sequential Circuits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9683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rgbClr val="009900"/>
                </a:solidFill>
              </a:rPr>
              <a:t>:</a:t>
            </a:r>
          </a:p>
          <a:p>
            <a:pPr>
              <a:spcBef>
                <a:spcPct val="15000"/>
              </a:spcBef>
              <a:buNone/>
            </a:pPr>
            <a:r>
              <a:rPr dirty="0"/>
              <a:t>Detect 3 or more consecutive 1’s</a:t>
            </a:r>
          </a:p>
        </p:txBody>
      </p:sp>
      <p:graphicFrame>
        <p:nvGraphicFramePr>
          <p:cNvPr id="843780" name="Group 4"/>
          <p:cNvGraphicFramePr>
            <a:graphicFrameLocks noGrp="1"/>
          </p:cNvGraphicFramePr>
          <p:nvPr/>
        </p:nvGraphicFramePr>
        <p:xfrm>
          <a:off x="614363" y="2349500"/>
          <a:ext cx="3957637" cy="4005264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43858" name="Rectangle 82"/>
          <p:cNvSpPr>
            <a:spLocks noChangeAspect="1"/>
          </p:cNvSpPr>
          <p:nvPr/>
        </p:nvSpPr>
        <p:spPr>
          <a:xfrm>
            <a:off x="747713" y="3387725"/>
            <a:ext cx="809625" cy="636588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43859" name="Rectangle 83"/>
          <p:cNvSpPr/>
          <p:nvPr/>
        </p:nvSpPr>
        <p:spPr>
          <a:xfrm>
            <a:off x="2592388" y="3336925"/>
            <a:ext cx="1447800" cy="300990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8214" name="Group 84"/>
          <p:cNvGrpSpPr/>
          <p:nvPr/>
        </p:nvGrpSpPr>
        <p:grpSpPr>
          <a:xfrm>
            <a:off x="7092950" y="1268413"/>
            <a:ext cx="1619250" cy="1439862"/>
            <a:chOff x="4468" y="799"/>
            <a:chExt cx="1020" cy="907"/>
          </a:xfrm>
        </p:grpSpPr>
        <p:sp>
          <p:nvSpPr>
            <p:cNvPr id="48267" name="AutoShape 85"/>
            <p:cNvSpPr/>
            <p:nvPr/>
          </p:nvSpPr>
          <p:spPr>
            <a:xfrm>
              <a:off x="4694" y="799"/>
              <a:ext cx="567" cy="90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268" name="Line 86"/>
            <p:cNvSpPr/>
            <p:nvPr/>
          </p:nvSpPr>
          <p:spPr>
            <a:xfrm>
              <a:off x="5261" y="125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269" name="Line 87"/>
            <p:cNvSpPr/>
            <p:nvPr/>
          </p:nvSpPr>
          <p:spPr>
            <a:xfrm>
              <a:off x="4468" y="102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270" name="Line 88"/>
            <p:cNvSpPr/>
            <p:nvPr/>
          </p:nvSpPr>
          <p:spPr>
            <a:xfrm>
              <a:off x="4468" y="14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8215" name="Group 89"/>
          <p:cNvGrpSpPr/>
          <p:nvPr/>
        </p:nvGrpSpPr>
        <p:grpSpPr>
          <a:xfrm>
            <a:off x="5292725" y="1449388"/>
            <a:ext cx="1793875" cy="900112"/>
            <a:chOff x="3334" y="913"/>
            <a:chExt cx="1130" cy="567"/>
          </a:xfrm>
        </p:grpSpPr>
        <p:sp>
          <p:nvSpPr>
            <p:cNvPr id="48237" name="Line 90"/>
            <p:cNvSpPr/>
            <p:nvPr/>
          </p:nvSpPr>
          <p:spPr>
            <a:xfrm>
              <a:off x="3334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38" name="Line 91"/>
            <p:cNvSpPr/>
            <p:nvPr/>
          </p:nvSpPr>
          <p:spPr>
            <a:xfrm rot="-5400000">
              <a:off x="3390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239" name="Line 92"/>
            <p:cNvSpPr/>
            <p:nvPr/>
          </p:nvSpPr>
          <p:spPr>
            <a:xfrm>
              <a:off x="3447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40" name="Line 93"/>
            <p:cNvSpPr/>
            <p:nvPr/>
          </p:nvSpPr>
          <p:spPr>
            <a:xfrm rot="5400000">
              <a:off x="3503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41" name="Line 94"/>
            <p:cNvSpPr/>
            <p:nvPr/>
          </p:nvSpPr>
          <p:spPr>
            <a:xfrm>
              <a:off x="3560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42" name="Line 95"/>
            <p:cNvSpPr/>
            <p:nvPr/>
          </p:nvSpPr>
          <p:spPr>
            <a:xfrm rot="-5400000">
              <a:off x="3616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243" name="Line 96"/>
            <p:cNvSpPr/>
            <p:nvPr/>
          </p:nvSpPr>
          <p:spPr>
            <a:xfrm>
              <a:off x="3673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44" name="Line 97"/>
            <p:cNvSpPr/>
            <p:nvPr/>
          </p:nvSpPr>
          <p:spPr>
            <a:xfrm rot="5400000">
              <a:off x="3729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45" name="Line 98"/>
            <p:cNvSpPr/>
            <p:nvPr/>
          </p:nvSpPr>
          <p:spPr>
            <a:xfrm>
              <a:off x="3786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46" name="Line 99"/>
            <p:cNvSpPr/>
            <p:nvPr/>
          </p:nvSpPr>
          <p:spPr>
            <a:xfrm rot="-5400000">
              <a:off x="3842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247" name="Line 100"/>
            <p:cNvSpPr/>
            <p:nvPr/>
          </p:nvSpPr>
          <p:spPr>
            <a:xfrm>
              <a:off x="3899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48" name="Line 101"/>
            <p:cNvSpPr/>
            <p:nvPr/>
          </p:nvSpPr>
          <p:spPr>
            <a:xfrm rot="5400000">
              <a:off x="3955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49" name="Line 102"/>
            <p:cNvSpPr/>
            <p:nvPr/>
          </p:nvSpPr>
          <p:spPr>
            <a:xfrm>
              <a:off x="4012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0" name="Line 103"/>
            <p:cNvSpPr/>
            <p:nvPr/>
          </p:nvSpPr>
          <p:spPr>
            <a:xfrm rot="-5400000">
              <a:off x="4068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251" name="Line 104"/>
            <p:cNvSpPr/>
            <p:nvPr/>
          </p:nvSpPr>
          <p:spPr>
            <a:xfrm>
              <a:off x="4125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2" name="Line 105"/>
            <p:cNvSpPr/>
            <p:nvPr/>
          </p:nvSpPr>
          <p:spPr>
            <a:xfrm rot="5400000">
              <a:off x="4181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3" name="Line 106"/>
            <p:cNvSpPr/>
            <p:nvPr/>
          </p:nvSpPr>
          <p:spPr>
            <a:xfrm>
              <a:off x="4238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4" name="Line 107"/>
            <p:cNvSpPr/>
            <p:nvPr/>
          </p:nvSpPr>
          <p:spPr>
            <a:xfrm rot="-5400000">
              <a:off x="4294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255" name="Line 108"/>
            <p:cNvSpPr/>
            <p:nvPr/>
          </p:nvSpPr>
          <p:spPr>
            <a:xfrm>
              <a:off x="4351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6" name="Line 109"/>
            <p:cNvSpPr/>
            <p:nvPr/>
          </p:nvSpPr>
          <p:spPr>
            <a:xfrm rot="5400000">
              <a:off x="339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7" name="Line 110"/>
            <p:cNvSpPr/>
            <p:nvPr/>
          </p:nvSpPr>
          <p:spPr>
            <a:xfrm>
              <a:off x="3334" y="1480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8" name="Line 111"/>
            <p:cNvSpPr/>
            <p:nvPr/>
          </p:nvSpPr>
          <p:spPr>
            <a:xfrm>
              <a:off x="3447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9" name="Line 112"/>
            <p:cNvSpPr/>
            <p:nvPr/>
          </p:nvSpPr>
          <p:spPr>
            <a:xfrm>
              <a:off x="3674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60" name="Line 113"/>
            <p:cNvSpPr/>
            <p:nvPr/>
          </p:nvSpPr>
          <p:spPr>
            <a:xfrm>
              <a:off x="3901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61" name="Line 114"/>
            <p:cNvSpPr/>
            <p:nvPr/>
          </p:nvSpPr>
          <p:spPr>
            <a:xfrm rot="5400000">
              <a:off x="407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62" name="Line 115"/>
            <p:cNvSpPr/>
            <p:nvPr/>
          </p:nvSpPr>
          <p:spPr>
            <a:xfrm>
              <a:off x="4127" y="14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63" name="Line 116"/>
            <p:cNvSpPr/>
            <p:nvPr/>
          </p:nvSpPr>
          <p:spPr>
            <a:xfrm rot="5400000">
              <a:off x="3277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8264" name="Line 117"/>
            <p:cNvSpPr/>
            <p:nvPr/>
          </p:nvSpPr>
          <p:spPr>
            <a:xfrm rot="5400000">
              <a:off x="3504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8265" name="Line 118"/>
            <p:cNvSpPr/>
            <p:nvPr/>
          </p:nvSpPr>
          <p:spPr>
            <a:xfrm rot="5400000">
              <a:off x="3731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8266" name="Line 119"/>
            <p:cNvSpPr/>
            <p:nvPr/>
          </p:nvSpPr>
          <p:spPr>
            <a:xfrm rot="5400000">
              <a:off x="3958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48216" name="Group 120"/>
          <p:cNvGrpSpPr/>
          <p:nvPr/>
        </p:nvGrpSpPr>
        <p:grpSpPr>
          <a:xfrm>
            <a:off x="4932363" y="2889250"/>
            <a:ext cx="3959225" cy="3273425"/>
            <a:chOff x="612" y="1593"/>
            <a:chExt cx="2948" cy="2277"/>
          </a:xfrm>
        </p:grpSpPr>
        <p:sp>
          <p:nvSpPr>
            <p:cNvPr id="48217" name="Oval 121"/>
            <p:cNvSpPr>
              <a:spLocks noChangeAspect="1"/>
            </p:cNvSpPr>
            <p:nvPr/>
          </p:nvSpPr>
          <p:spPr>
            <a:xfrm>
              <a:off x="1065" y="1887"/>
              <a:ext cx="794" cy="37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r>
                <a:rPr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b="1" dirty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18" name="Freeform 122"/>
            <p:cNvSpPr/>
            <p:nvPr/>
          </p:nvSpPr>
          <p:spPr>
            <a:xfrm rot="-2244927">
              <a:off x="901" y="1593"/>
              <a:ext cx="277" cy="419"/>
            </a:xfrm>
            <a:custGeom>
              <a:avLst/>
              <a:gdLst>
                <a:gd name="txL" fmla="*/ 0 w 277"/>
                <a:gd name="txT" fmla="*/ 0 h 379"/>
                <a:gd name="txR" fmla="*/ 277 w 277"/>
                <a:gd name="txB" fmla="*/ 379 h 379"/>
              </a:gdLst>
              <a:ahLst/>
              <a:cxnLst>
                <a:cxn ang="0">
                  <a:pos x="30" y="610"/>
                </a:cxn>
                <a:cxn ang="0">
                  <a:pos x="2" y="205"/>
                </a:cxn>
                <a:cxn ang="0">
                  <a:pos x="44" y="62"/>
                </a:cxn>
                <a:cxn ang="0">
                  <a:pos x="142" y="0"/>
                </a:cxn>
                <a:cxn ang="0">
                  <a:pos x="236" y="60"/>
                </a:cxn>
                <a:cxn ang="0">
                  <a:pos x="274" y="208"/>
                </a:cxn>
                <a:cxn ang="0">
                  <a:pos x="255" y="626"/>
                </a:cxn>
              </a:cxnLst>
              <a:rect l="txL" t="txT" r="txR" b="txB"/>
              <a:pathLst>
                <a:path w="277" h="379">
                  <a:moveTo>
                    <a:pt x="30" y="369"/>
                  </a:moveTo>
                  <a:cubicBezTo>
                    <a:pt x="25" y="328"/>
                    <a:pt x="0" y="179"/>
                    <a:pt x="2" y="124"/>
                  </a:cubicBezTo>
                  <a:cubicBezTo>
                    <a:pt x="4" y="69"/>
                    <a:pt x="21" y="59"/>
                    <a:pt x="44" y="38"/>
                  </a:cubicBezTo>
                  <a:cubicBezTo>
                    <a:pt x="67" y="17"/>
                    <a:pt x="110" y="0"/>
                    <a:pt x="142" y="0"/>
                  </a:cubicBezTo>
                  <a:cubicBezTo>
                    <a:pt x="174" y="0"/>
                    <a:pt x="214" y="15"/>
                    <a:pt x="236" y="36"/>
                  </a:cubicBezTo>
                  <a:cubicBezTo>
                    <a:pt x="258" y="57"/>
                    <a:pt x="271" y="69"/>
                    <a:pt x="274" y="126"/>
                  </a:cubicBezTo>
                  <a:cubicBezTo>
                    <a:pt x="277" y="183"/>
                    <a:pt x="259" y="326"/>
                    <a:pt x="255" y="379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219" name="Oval 123"/>
            <p:cNvSpPr>
              <a:spLocks noChangeAspect="1"/>
            </p:cNvSpPr>
            <p:nvPr/>
          </p:nvSpPr>
          <p:spPr>
            <a:xfrm>
              <a:off x="2766" y="1887"/>
              <a:ext cx="794" cy="37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r>
                <a:rPr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</a:t>
              </a:r>
              <a:r>
                <a:rPr sz="2400" b="1" dirty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20" name="Oval 124"/>
            <p:cNvSpPr>
              <a:spLocks noChangeAspect="1"/>
            </p:cNvSpPr>
            <p:nvPr/>
          </p:nvSpPr>
          <p:spPr>
            <a:xfrm>
              <a:off x="1066" y="3294"/>
              <a:ext cx="793" cy="375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r>
                <a:rPr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</a:t>
              </a:r>
              <a:r>
                <a:rPr sz="2400" b="1" dirty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21" name="Freeform 125"/>
            <p:cNvSpPr/>
            <p:nvPr/>
          </p:nvSpPr>
          <p:spPr>
            <a:xfrm rot="5400000" flipH="1" flipV="1">
              <a:off x="846" y="2708"/>
              <a:ext cx="1003" cy="112"/>
            </a:xfrm>
            <a:custGeom>
              <a:avLst/>
              <a:gdLst>
                <a:gd name="txL" fmla="*/ 0 w 907"/>
                <a:gd name="txT" fmla="*/ 0 h 113"/>
                <a:gd name="txR" fmla="*/ 907 w 907"/>
                <a:gd name="txB" fmla="*/ 113 h 113"/>
              </a:gdLst>
              <a:ahLst/>
              <a:cxnLst>
                <a:cxn ang="0">
                  <a:pos x="0" y="108"/>
                </a:cxn>
                <a:cxn ang="0">
                  <a:pos x="751" y="0"/>
                </a:cxn>
                <a:cxn ang="0">
                  <a:pos x="1500" y="108"/>
                </a:cxn>
              </a:cxnLst>
              <a:rect l="txL" t="txT" r="txR" b="txB"/>
              <a:pathLst>
                <a:path w="907" h="113">
                  <a:moveTo>
                    <a:pt x="0" y="113"/>
                  </a:moveTo>
                  <a:cubicBezTo>
                    <a:pt x="151" y="56"/>
                    <a:pt x="303" y="0"/>
                    <a:pt x="454" y="0"/>
                  </a:cubicBezTo>
                  <a:cubicBezTo>
                    <a:pt x="605" y="0"/>
                    <a:pt x="832" y="75"/>
                    <a:pt x="907" y="11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222" name="Oval 126"/>
            <p:cNvSpPr>
              <a:spLocks noChangeAspect="1"/>
            </p:cNvSpPr>
            <p:nvPr/>
          </p:nvSpPr>
          <p:spPr>
            <a:xfrm>
              <a:off x="2767" y="3294"/>
              <a:ext cx="793" cy="375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r>
                <a:rPr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</a:t>
              </a:r>
              <a:r>
                <a:rPr sz="2400" b="1" dirty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23" name="Freeform 127"/>
            <p:cNvSpPr/>
            <p:nvPr/>
          </p:nvSpPr>
          <p:spPr>
            <a:xfrm rot="5400000">
              <a:off x="2764" y="2718"/>
              <a:ext cx="1024" cy="113"/>
            </a:xfrm>
            <a:custGeom>
              <a:avLst/>
              <a:gdLst>
                <a:gd name="txL" fmla="*/ 0 w 907"/>
                <a:gd name="txT" fmla="*/ 0 h 113"/>
                <a:gd name="txR" fmla="*/ 907 w 907"/>
                <a:gd name="txB" fmla="*/ 113 h 113"/>
              </a:gdLst>
              <a:ahLst/>
              <a:cxnLst>
                <a:cxn ang="0">
                  <a:pos x="0" y="113"/>
                </a:cxn>
                <a:cxn ang="0">
                  <a:pos x="833" y="0"/>
                </a:cxn>
                <a:cxn ang="0">
                  <a:pos x="1663" y="113"/>
                </a:cxn>
              </a:cxnLst>
              <a:rect l="txL" t="txT" r="txR" b="txB"/>
              <a:pathLst>
                <a:path w="907" h="113">
                  <a:moveTo>
                    <a:pt x="0" y="113"/>
                  </a:moveTo>
                  <a:cubicBezTo>
                    <a:pt x="151" y="56"/>
                    <a:pt x="303" y="0"/>
                    <a:pt x="454" y="0"/>
                  </a:cubicBezTo>
                  <a:cubicBezTo>
                    <a:pt x="605" y="0"/>
                    <a:pt x="832" y="75"/>
                    <a:pt x="907" y="113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224" name="Freeform 128"/>
            <p:cNvSpPr/>
            <p:nvPr/>
          </p:nvSpPr>
          <p:spPr>
            <a:xfrm rot="10800000">
              <a:off x="1859" y="3515"/>
              <a:ext cx="908" cy="125"/>
            </a:xfrm>
            <a:custGeom>
              <a:avLst/>
              <a:gdLst>
                <a:gd name="txL" fmla="*/ 0 w 907"/>
                <a:gd name="txT" fmla="*/ 0 h 113"/>
                <a:gd name="txR" fmla="*/ 907 w 907"/>
                <a:gd name="txB" fmla="*/ 113 h 113"/>
              </a:gdLst>
              <a:ahLst/>
              <a:cxnLst>
                <a:cxn ang="0">
                  <a:pos x="0" y="187"/>
                </a:cxn>
                <a:cxn ang="0">
                  <a:pos x="459" y="0"/>
                </a:cxn>
                <a:cxn ang="0">
                  <a:pos x="912" y="187"/>
                </a:cxn>
              </a:cxnLst>
              <a:rect l="txL" t="txT" r="txR" b="txB"/>
              <a:pathLst>
                <a:path w="907" h="113">
                  <a:moveTo>
                    <a:pt x="0" y="113"/>
                  </a:moveTo>
                  <a:cubicBezTo>
                    <a:pt x="151" y="56"/>
                    <a:pt x="303" y="0"/>
                    <a:pt x="454" y="0"/>
                  </a:cubicBezTo>
                  <a:cubicBezTo>
                    <a:pt x="605" y="0"/>
                    <a:pt x="832" y="75"/>
                    <a:pt x="907" y="113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225" name="Rectangle 129"/>
            <p:cNvSpPr/>
            <p:nvPr/>
          </p:nvSpPr>
          <p:spPr>
            <a:xfrm>
              <a:off x="612" y="1635"/>
              <a:ext cx="227" cy="22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26" name="Rectangle 130"/>
            <p:cNvSpPr/>
            <p:nvPr/>
          </p:nvSpPr>
          <p:spPr>
            <a:xfrm>
              <a:off x="3334" y="2638"/>
              <a:ext cx="226" cy="22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27" name="Rectangle 131"/>
            <p:cNvSpPr/>
            <p:nvPr/>
          </p:nvSpPr>
          <p:spPr>
            <a:xfrm>
              <a:off x="2199" y="3642"/>
              <a:ext cx="227" cy="22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28" name="Rectangle 132"/>
            <p:cNvSpPr/>
            <p:nvPr/>
          </p:nvSpPr>
          <p:spPr>
            <a:xfrm>
              <a:off x="1066" y="2638"/>
              <a:ext cx="226" cy="22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29" name="Rectangle 133"/>
            <p:cNvSpPr/>
            <p:nvPr/>
          </p:nvSpPr>
          <p:spPr>
            <a:xfrm>
              <a:off x="2086" y="2741"/>
              <a:ext cx="227" cy="22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30" name="Freeform 134"/>
            <p:cNvSpPr/>
            <p:nvPr/>
          </p:nvSpPr>
          <p:spPr>
            <a:xfrm rot="-8007457">
              <a:off x="836" y="3478"/>
              <a:ext cx="306" cy="379"/>
            </a:xfrm>
            <a:custGeom>
              <a:avLst/>
              <a:gdLst>
                <a:gd name="txL" fmla="*/ 0 w 277"/>
                <a:gd name="txT" fmla="*/ 0 h 379"/>
                <a:gd name="txR" fmla="*/ 277 w 277"/>
                <a:gd name="txB" fmla="*/ 379 h 379"/>
              </a:gdLst>
              <a:ahLst/>
              <a:cxnLst>
                <a:cxn ang="0">
                  <a:pos x="49" y="369"/>
                </a:cxn>
                <a:cxn ang="0">
                  <a:pos x="2" y="124"/>
                </a:cxn>
                <a:cxn ang="0">
                  <a:pos x="73" y="38"/>
                </a:cxn>
                <a:cxn ang="0">
                  <a:pos x="233" y="0"/>
                </a:cxn>
                <a:cxn ang="0">
                  <a:pos x="388" y="36"/>
                </a:cxn>
                <a:cxn ang="0">
                  <a:pos x="452" y="126"/>
                </a:cxn>
                <a:cxn ang="0">
                  <a:pos x="421" y="379"/>
                </a:cxn>
              </a:cxnLst>
              <a:rect l="txL" t="txT" r="txR" b="txB"/>
              <a:pathLst>
                <a:path w="277" h="379">
                  <a:moveTo>
                    <a:pt x="30" y="369"/>
                  </a:moveTo>
                  <a:cubicBezTo>
                    <a:pt x="25" y="328"/>
                    <a:pt x="0" y="179"/>
                    <a:pt x="2" y="124"/>
                  </a:cubicBezTo>
                  <a:cubicBezTo>
                    <a:pt x="4" y="69"/>
                    <a:pt x="21" y="59"/>
                    <a:pt x="44" y="38"/>
                  </a:cubicBezTo>
                  <a:cubicBezTo>
                    <a:pt x="67" y="17"/>
                    <a:pt x="110" y="0"/>
                    <a:pt x="142" y="0"/>
                  </a:cubicBezTo>
                  <a:cubicBezTo>
                    <a:pt x="174" y="0"/>
                    <a:pt x="214" y="15"/>
                    <a:pt x="236" y="36"/>
                  </a:cubicBezTo>
                  <a:cubicBezTo>
                    <a:pt x="258" y="57"/>
                    <a:pt x="271" y="69"/>
                    <a:pt x="274" y="126"/>
                  </a:cubicBezTo>
                  <a:cubicBezTo>
                    <a:pt x="277" y="183"/>
                    <a:pt x="259" y="326"/>
                    <a:pt x="255" y="379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231" name="Rectangle 135"/>
            <p:cNvSpPr/>
            <p:nvPr/>
          </p:nvSpPr>
          <p:spPr>
            <a:xfrm>
              <a:off x="612" y="3640"/>
              <a:ext cx="227" cy="22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32" name="Line 136"/>
            <p:cNvSpPr/>
            <p:nvPr/>
          </p:nvSpPr>
          <p:spPr>
            <a:xfrm flipH="1" flipV="1">
              <a:off x="1778" y="2186"/>
              <a:ext cx="1078" cy="112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48233" name="Freeform 137"/>
            <p:cNvSpPr/>
            <p:nvPr/>
          </p:nvSpPr>
          <p:spPr>
            <a:xfrm flipH="1" flipV="1">
              <a:off x="1859" y="2116"/>
              <a:ext cx="907" cy="124"/>
            </a:xfrm>
            <a:custGeom>
              <a:avLst/>
              <a:gdLst>
                <a:gd name="txL" fmla="*/ 0 w 907"/>
                <a:gd name="txT" fmla="*/ 0 h 113"/>
                <a:gd name="txR" fmla="*/ 907 w 907"/>
                <a:gd name="txB" fmla="*/ 113 h 113"/>
              </a:gdLst>
              <a:ahLst/>
              <a:cxnLst>
                <a:cxn ang="0">
                  <a:pos x="0" y="180"/>
                </a:cxn>
                <a:cxn ang="0">
                  <a:pos x="454" y="0"/>
                </a:cxn>
                <a:cxn ang="0">
                  <a:pos x="907" y="180"/>
                </a:cxn>
              </a:cxnLst>
              <a:rect l="txL" t="txT" r="txR" b="txB"/>
              <a:pathLst>
                <a:path w="907" h="113">
                  <a:moveTo>
                    <a:pt x="0" y="113"/>
                  </a:moveTo>
                  <a:cubicBezTo>
                    <a:pt x="151" y="56"/>
                    <a:pt x="303" y="0"/>
                    <a:pt x="454" y="0"/>
                  </a:cubicBezTo>
                  <a:cubicBezTo>
                    <a:pt x="605" y="0"/>
                    <a:pt x="832" y="75"/>
                    <a:pt x="907" y="11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8234" name="Rectangle 138"/>
            <p:cNvSpPr/>
            <p:nvPr/>
          </p:nvSpPr>
          <p:spPr>
            <a:xfrm>
              <a:off x="2199" y="2240"/>
              <a:ext cx="227" cy="22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35" name="Rectangle 139"/>
            <p:cNvSpPr/>
            <p:nvPr/>
          </p:nvSpPr>
          <p:spPr>
            <a:xfrm>
              <a:off x="2199" y="1615"/>
              <a:ext cx="227" cy="22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sz="2400" b="1" dirty="0">
                <a:solidFill>
                  <a:srgbClr val="99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236" name="Freeform 140"/>
            <p:cNvSpPr/>
            <p:nvPr/>
          </p:nvSpPr>
          <p:spPr>
            <a:xfrm rot="10800000" flipH="1" flipV="1">
              <a:off x="1859" y="1865"/>
              <a:ext cx="907" cy="125"/>
            </a:xfrm>
            <a:custGeom>
              <a:avLst/>
              <a:gdLst>
                <a:gd name="txL" fmla="*/ 0 w 907"/>
                <a:gd name="txT" fmla="*/ 0 h 113"/>
                <a:gd name="txR" fmla="*/ 907 w 907"/>
                <a:gd name="txB" fmla="*/ 113 h 113"/>
              </a:gdLst>
              <a:ahLst/>
              <a:cxnLst>
                <a:cxn ang="0">
                  <a:pos x="0" y="187"/>
                </a:cxn>
                <a:cxn ang="0">
                  <a:pos x="454" y="0"/>
                </a:cxn>
                <a:cxn ang="0">
                  <a:pos x="907" y="187"/>
                </a:cxn>
              </a:cxnLst>
              <a:rect l="txL" t="txT" r="txR" b="txB"/>
              <a:pathLst>
                <a:path w="907" h="113">
                  <a:moveTo>
                    <a:pt x="0" y="113"/>
                  </a:moveTo>
                  <a:cubicBezTo>
                    <a:pt x="151" y="56"/>
                    <a:pt x="303" y="0"/>
                    <a:pt x="454" y="0"/>
                  </a:cubicBezTo>
                  <a:cubicBezTo>
                    <a:pt x="605" y="0"/>
                    <a:pt x="832" y="75"/>
                    <a:pt x="907" y="113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00017 0.1094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43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0949 L -0.00017 0.2199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43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4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1991 L -0.00017 0.3303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43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4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858" grpId="0" animBg="1"/>
      <p:bldP spid="843858" grpId="1" animBg="1"/>
      <p:bldP spid="843858" grpId="2" animBg="1"/>
      <p:bldP spid="843858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44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 of Clocked Sequential Circuits</a:t>
            </a:r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9683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rgbClr val="009900"/>
                </a:solidFill>
              </a:rPr>
              <a:t>:</a:t>
            </a:r>
          </a:p>
          <a:p>
            <a:pPr>
              <a:spcBef>
                <a:spcPct val="15000"/>
              </a:spcBef>
              <a:buNone/>
            </a:pPr>
            <a:r>
              <a:rPr dirty="0"/>
              <a:t>Detect 3 or more consecutive 1’s</a:t>
            </a:r>
          </a:p>
        </p:txBody>
      </p:sp>
      <p:graphicFrame>
        <p:nvGraphicFramePr>
          <p:cNvPr id="845828" name="Group 4"/>
          <p:cNvGraphicFramePr>
            <a:graphicFrameLocks noGrp="1"/>
          </p:cNvGraphicFramePr>
          <p:nvPr/>
        </p:nvGraphicFramePr>
        <p:xfrm>
          <a:off x="614363" y="2349500"/>
          <a:ext cx="3957637" cy="4005264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236" name="Rectangle 82"/>
          <p:cNvSpPr/>
          <p:nvPr/>
        </p:nvSpPr>
        <p:spPr>
          <a:xfrm>
            <a:off x="2592388" y="3336925"/>
            <a:ext cx="1447800" cy="300990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0     0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1     1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9237" name="Group 83"/>
          <p:cNvGrpSpPr/>
          <p:nvPr/>
        </p:nvGrpSpPr>
        <p:grpSpPr>
          <a:xfrm>
            <a:off x="7092950" y="1268413"/>
            <a:ext cx="1619250" cy="1439862"/>
            <a:chOff x="4468" y="799"/>
            <a:chExt cx="1020" cy="907"/>
          </a:xfrm>
        </p:grpSpPr>
        <p:sp>
          <p:nvSpPr>
            <p:cNvPr id="49271" name="AutoShape 84"/>
            <p:cNvSpPr/>
            <p:nvPr/>
          </p:nvSpPr>
          <p:spPr>
            <a:xfrm>
              <a:off x="4694" y="799"/>
              <a:ext cx="567" cy="90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272" name="Line 85"/>
            <p:cNvSpPr/>
            <p:nvPr/>
          </p:nvSpPr>
          <p:spPr>
            <a:xfrm>
              <a:off x="5261" y="125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273" name="Line 86"/>
            <p:cNvSpPr/>
            <p:nvPr/>
          </p:nvSpPr>
          <p:spPr>
            <a:xfrm>
              <a:off x="4468" y="102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274" name="Line 87"/>
            <p:cNvSpPr/>
            <p:nvPr/>
          </p:nvSpPr>
          <p:spPr>
            <a:xfrm>
              <a:off x="4468" y="14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9238" name="Group 88"/>
          <p:cNvGrpSpPr/>
          <p:nvPr/>
        </p:nvGrpSpPr>
        <p:grpSpPr>
          <a:xfrm>
            <a:off x="5292725" y="1449388"/>
            <a:ext cx="1793875" cy="900112"/>
            <a:chOff x="3334" y="913"/>
            <a:chExt cx="1130" cy="567"/>
          </a:xfrm>
        </p:grpSpPr>
        <p:sp>
          <p:nvSpPr>
            <p:cNvPr id="49241" name="Line 89"/>
            <p:cNvSpPr/>
            <p:nvPr/>
          </p:nvSpPr>
          <p:spPr>
            <a:xfrm>
              <a:off x="3334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42" name="Line 90"/>
            <p:cNvSpPr/>
            <p:nvPr/>
          </p:nvSpPr>
          <p:spPr>
            <a:xfrm rot="-5400000">
              <a:off x="3390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243" name="Line 91"/>
            <p:cNvSpPr/>
            <p:nvPr/>
          </p:nvSpPr>
          <p:spPr>
            <a:xfrm>
              <a:off x="3447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44" name="Line 92"/>
            <p:cNvSpPr/>
            <p:nvPr/>
          </p:nvSpPr>
          <p:spPr>
            <a:xfrm rot="5400000">
              <a:off x="3503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45" name="Line 93"/>
            <p:cNvSpPr/>
            <p:nvPr/>
          </p:nvSpPr>
          <p:spPr>
            <a:xfrm>
              <a:off x="3560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46" name="Line 94"/>
            <p:cNvSpPr/>
            <p:nvPr/>
          </p:nvSpPr>
          <p:spPr>
            <a:xfrm rot="-5400000">
              <a:off x="3616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247" name="Line 95"/>
            <p:cNvSpPr/>
            <p:nvPr/>
          </p:nvSpPr>
          <p:spPr>
            <a:xfrm>
              <a:off x="3673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48" name="Line 96"/>
            <p:cNvSpPr/>
            <p:nvPr/>
          </p:nvSpPr>
          <p:spPr>
            <a:xfrm rot="5400000">
              <a:off x="3729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49" name="Line 97"/>
            <p:cNvSpPr/>
            <p:nvPr/>
          </p:nvSpPr>
          <p:spPr>
            <a:xfrm>
              <a:off x="3786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50" name="Line 98"/>
            <p:cNvSpPr/>
            <p:nvPr/>
          </p:nvSpPr>
          <p:spPr>
            <a:xfrm rot="-5400000">
              <a:off x="3842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251" name="Line 99"/>
            <p:cNvSpPr/>
            <p:nvPr/>
          </p:nvSpPr>
          <p:spPr>
            <a:xfrm>
              <a:off x="3899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52" name="Line 100"/>
            <p:cNvSpPr/>
            <p:nvPr/>
          </p:nvSpPr>
          <p:spPr>
            <a:xfrm rot="5400000">
              <a:off x="3955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53" name="Line 101"/>
            <p:cNvSpPr/>
            <p:nvPr/>
          </p:nvSpPr>
          <p:spPr>
            <a:xfrm>
              <a:off x="4012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54" name="Line 102"/>
            <p:cNvSpPr/>
            <p:nvPr/>
          </p:nvSpPr>
          <p:spPr>
            <a:xfrm rot="-5400000">
              <a:off x="4068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255" name="Line 103"/>
            <p:cNvSpPr/>
            <p:nvPr/>
          </p:nvSpPr>
          <p:spPr>
            <a:xfrm>
              <a:off x="4125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56" name="Line 104"/>
            <p:cNvSpPr/>
            <p:nvPr/>
          </p:nvSpPr>
          <p:spPr>
            <a:xfrm rot="5400000">
              <a:off x="4181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57" name="Line 105"/>
            <p:cNvSpPr/>
            <p:nvPr/>
          </p:nvSpPr>
          <p:spPr>
            <a:xfrm>
              <a:off x="4238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58" name="Line 106"/>
            <p:cNvSpPr/>
            <p:nvPr/>
          </p:nvSpPr>
          <p:spPr>
            <a:xfrm rot="-5400000">
              <a:off x="4294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259" name="Line 107"/>
            <p:cNvSpPr/>
            <p:nvPr/>
          </p:nvSpPr>
          <p:spPr>
            <a:xfrm>
              <a:off x="4351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60" name="Line 108"/>
            <p:cNvSpPr/>
            <p:nvPr/>
          </p:nvSpPr>
          <p:spPr>
            <a:xfrm rot="5400000">
              <a:off x="339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61" name="Line 109"/>
            <p:cNvSpPr/>
            <p:nvPr/>
          </p:nvSpPr>
          <p:spPr>
            <a:xfrm>
              <a:off x="3334" y="1480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62" name="Line 110"/>
            <p:cNvSpPr/>
            <p:nvPr/>
          </p:nvSpPr>
          <p:spPr>
            <a:xfrm>
              <a:off x="3447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63" name="Line 111"/>
            <p:cNvSpPr/>
            <p:nvPr/>
          </p:nvSpPr>
          <p:spPr>
            <a:xfrm>
              <a:off x="3674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64" name="Line 112"/>
            <p:cNvSpPr/>
            <p:nvPr/>
          </p:nvSpPr>
          <p:spPr>
            <a:xfrm>
              <a:off x="3901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65" name="Line 113"/>
            <p:cNvSpPr/>
            <p:nvPr/>
          </p:nvSpPr>
          <p:spPr>
            <a:xfrm rot="5400000">
              <a:off x="407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66" name="Line 114"/>
            <p:cNvSpPr/>
            <p:nvPr/>
          </p:nvSpPr>
          <p:spPr>
            <a:xfrm>
              <a:off x="4127" y="14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67" name="Line 115"/>
            <p:cNvSpPr/>
            <p:nvPr/>
          </p:nvSpPr>
          <p:spPr>
            <a:xfrm rot="5400000">
              <a:off x="3277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268" name="Line 116"/>
            <p:cNvSpPr/>
            <p:nvPr/>
          </p:nvSpPr>
          <p:spPr>
            <a:xfrm rot="5400000">
              <a:off x="3504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269" name="Line 117"/>
            <p:cNvSpPr/>
            <p:nvPr/>
          </p:nvSpPr>
          <p:spPr>
            <a:xfrm rot="5400000">
              <a:off x="3731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270" name="Line 118"/>
            <p:cNvSpPr/>
            <p:nvPr/>
          </p:nvSpPr>
          <p:spPr>
            <a:xfrm rot="5400000">
              <a:off x="3958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845944" name="Rectangle 120"/>
          <p:cNvSpPr/>
          <p:nvPr/>
        </p:nvSpPr>
        <p:spPr>
          <a:xfrm>
            <a:off x="5111750" y="3608388"/>
            <a:ext cx="3600450" cy="27781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∑ (3, 5, 7)</a:t>
            </a:r>
          </a:p>
          <a:p>
            <a:pPr algn="l"/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∑ (1, 5, 7)</a:t>
            </a:r>
          </a:p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 (6, 7)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5945" name="AutoShape 121"/>
          <p:cNvSpPr>
            <a:spLocks noChangeArrowheads="1"/>
          </p:cNvSpPr>
          <p:nvPr/>
        </p:nvSpPr>
        <p:spPr bwMode="auto">
          <a:xfrm>
            <a:off x="4932363" y="2889250"/>
            <a:ext cx="3960813" cy="5397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996600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Synthesis using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Flip-Flops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5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5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5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5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5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9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26142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 of Clocked Sequential Circuits with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F.F.</a:t>
            </a: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63500" tIns="25400" rIns="63500" bIns="25400"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rgbClr val="009900"/>
                </a:solidFill>
              </a:rPr>
              <a:t>:</a:t>
            </a:r>
          </a:p>
          <a:p>
            <a:pPr>
              <a:spcBef>
                <a:spcPct val="15000"/>
              </a:spcBef>
              <a:buNone/>
            </a:pPr>
            <a:r>
              <a:rPr dirty="0"/>
              <a:t>Detect 3 or more consecutive 1’s</a:t>
            </a:r>
          </a:p>
        </p:txBody>
      </p:sp>
      <p:sp>
        <p:nvSpPr>
          <p:cNvPr id="195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45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pSp>
        <p:nvGrpSpPr>
          <p:cNvPr id="50182" name="Group 4"/>
          <p:cNvGrpSpPr/>
          <p:nvPr/>
        </p:nvGrpSpPr>
        <p:grpSpPr>
          <a:xfrm>
            <a:off x="7092950" y="1268413"/>
            <a:ext cx="1619250" cy="1439862"/>
            <a:chOff x="4468" y="799"/>
            <a:chExt cx="1020" cy="907"/>
          </a:xfrm>
        </p:grpSpPr>
        <p:sp>
          <p:nvSpPr>
            <p:cNvPr id="50326" name="AutoShape 5"/>
            <p:cNvSpPr/>
            <p:nvPr/>
          </p:nvSpPr>
          <p:spPr>
            <a:xfrm>
              <a:off x="4694" y="799"/>
              <a:ext cx="567" cy="90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327" name="Line 6"/>
            <p:cNvSpPr/>
            <p:nvPr/>
          </p:nvSpPr>
          <p:spPr>
            <a:xfrm>
              <a:off x="5261" y="125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328" name="Line 7"/>
            <p:cNvSpPr/>
            <p:nvPr/>
          </p:nvSpPr>
          <p:spPr>
            <a:xfrm>
              <a:off x="4468" y="102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329" name="Line 8"/>
            <p:cNvSpPr/>
            <p:nvPr/>
          </p:nvSpPr>
          <p:spPr>
            <a:xfrm>
              <a:off x="4468" y="14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0183" name="Group 9"/>
          <p:cNvGrpSpPr/>
          <p:nvPr/>
        </p:nvGrpSpPr>
        <p:grpSpPr>
          <a:xfrm>
            <a:off x="5292725" y="1449388"/>
            <a:ext cx="1793875" cy="900112"/>
            <a:chOff x="3334" y="913"/>
            <a:chExt cx="1130" cy="567"/>
          </a:xfrm>
        </p:grpSpPr>
        <p:sp>
          <p:nvSpPr>
            <p:cNvPr id="50296" name="Line 10"/>
            <p:cNvSpPr/>
            <p:nvPr/>
          </p:nvSpPr>
          <p:spPr>
            <a:xfrm>
              <a:off x="3334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97" name="Line 11"/>
            <p:cNvSpPr/>
            <p:nvPr/>
          </p:nvSpPr>
          <p:spPr>
            <a:xfrm rot="-5400000">
              <a:off x="3390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298" name="Line 12"/>
            <p:cNvSpPr/>
            <p:nvPr/>
          </p:nvSpPr>
          <p:spPr>
            <a:xfrm>
              <a:off x="3447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99" name="Line 13"/>
            <p:cNvSpPr/>
            <p:nvPr/>
          </p:nvSpPr>
          <p:spPr>
            <a:xfrm rot="5400000">
              <a:off x="3503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0" name="Line 14"/>
            <p:cNvSpPr/>
            <p:nvPr/>
          </p:nvSpPr>
          <p:spPr>
            <a:xfrm>
              <a:off x="3560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1" name="Line 15"/>
            <p:cNvSpPr/>
            <p:nvPr/>
          </p:nvSpPr>
          <p:spPr>
            <a:xfrm rot="-5400000">
              <a:off x="3616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302" name="Line 16"/>
            <p:cNvSpPr/>
            <p:nvPr/>
          </p:nvSpPr>
          <p:spPr>
            <a:xfrm>
              <a:off x="3673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3" name="Line 17"/>
            <p:cNvSpPr/>
            <p:nvPr/>
          </p:nvSpPr>
          <p:spPr>
            <a:xfrm rot="5400000">
              <a:off x="3729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4" name="Line 18"/>
            <p:cNvSpPr/>
            <p:nvPr/>
          </p:nvSpPr>
          <p:spPr>
            <a:xfrm>
              <a:off x="3786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5" name="Line 19"/>
            <p:cNvSpPr/>
            <p:nvPr/>
          </p:nvSpPr>
          <p:spPr>
            <a:xfrm rot="-5400000">
              <a:off x="3842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306" name="Line 20"/>
            <p:cNvSpPr/>
            <p:nvPr/>
          </p:nvSpPr>
          <p:spPr>
            <a:xfrm>
              <a:off x="3899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7" name="Line 21"/>
            <p:cNvSpPr/>
            <p:nvPr/>
          </p:nvSpPr>
          <p:spPr>
            <a:xfrm rot="5400000">
              <a:off x="3955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8" name="Line 22"/>
            <p:cNvSpPr/>
            <p:nvPr/>
          </p:nvSpPr>
          <p:spPr>
            <a:xfrm>
              <a:off x="4012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9" name="Line 23"/>
            <p:cNvSpPr/>
            <p:nvPr/>
          </p:nvSpPr>
          <p:spPr>
            <a:xfrm rot="-5400000">
              <a:off x="4068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310" name="Line 24"/>
            <p:cNvSpPr/>
            <p:nvPr/>
          </p:nvSpPr>
          <p:spPr>
            <a:xfrm>
              <a:off x="4125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1" name="Line 25"/>
            <p:cNvSpPr/>
            <p:nvPr/>
          </p:nvSpPr>
          <p:spPr>
            <a:xfrm rot="5400000">
              <a:off x="4181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2" name="Line 26"/>
            <p:cNvSpPr/>
            <p:nvPr/>
          </p:nvSpPr>
          <p:spPr>
            <a:xfrm>
              <a:off x="4238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3" name="Line 27"/>
            <p:cNvSpPr/>
            <p:nvPr/>
          </p:nvSpPr>
          <p:spPr>
            <a:xfrm rot="-5400000">
              <a:off x="4294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314" name="Line 28"/>
            <p:cNvSpPr/>
            <p:nvPr/>
          </p:nvSpPr>
          <p:spPr>
            <a:xfrm>
              <a:off x="4351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5" name="Line 29"/>
            <p:cNvSpPr/>
            <p:nvPr/>
          </p:nvSpPr>
          <p:spPr>
            <a:xfrm rot="5400000">
              <a:off x="339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6" name="Line 30"/>
            <p:cNvSpPr/>
            <p:nvPr/>
          </p:nvSpPr>
          <p:spPr>
            <a:xfrm>
              <a:off x="3334" y="1480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7" name="Line 31"/>
            <p:cNvSpPr/>
            <p:nvPr/>
          </p:nvSpPr>
          <p:spPr>
            <a:xfrm>
              <a:off x="3447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8" name="Line 32"/>
            <p:cNvSpPr/>
            <p:nvPr/>
          </p:nvSpPr>
          <p:spPr>
            <a:xfrm>
              <a:off x="3674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9" name="Line 33"/>
            <p:cNvSpPr/>
            <p:nvPr/>
          </p:nvSpPr>
          <p:spPr>
            <a:xfrm>
              <a:off x="3901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0" name="Line 34"/>
            <p:cNvSpPr/>
            <p:nvPr/>
          </p:nvSpPr>
          <p:spPr>
            <a:xfrm rot="5400000">
              <a:off x="407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1" name="Line 35"/>
            <p:cNvSpPr/>
            <p:nvPr/>
          </p:nvSpPr>
          <p:spPr>
            <a:xfrm>
              <a:off x="4127" y="14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2" name="Line 36"/>
            <p:cNvSpPr/>
            <p:nvPr/>
          </p:nvSpPr>
          <p:spPr>
            <a:xfrm rot="5400000">
              <a:off x="3277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0323" name="Line 37"/>
            <p:cNvSpPr/>
            <p:nvPr/>
          </p:nvSpPr>
          <p:spPr>
            <a:xfrm rot="5400000">
              <a:off x="3504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0324" name="Line 38"/>
            <p:cNvSpPr/>
            <p:nvPr/>
          </p:nvSpPr>
          <p:spPr>
            <a:xfrm rot="5400000">
              <a:off x="3731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0325" name="Line 39"/>
            <p:cNvSpPr/>
            <p:nvPr/>
          </p:nvSpPr>
          <p:spPr>
            <a:xfrm rot="5400000">
              <a:off x="3958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847913" name="Rectangle 41"/>
          <p:cNvSpPr/>
          <p:nvPr/>
        </p:nvSpPr>
        <p:spPr>
          <a:xfrm>
            <a:off x="611188" y="3068638"/>
            <a:ext cx="4681537" cy="3376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(3, 5, 7)</a:t>
            </a:r>
          </a:p>
          <a:p>
            <a:pPr algn="l"/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=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x</a:t>
            </a:r>
          </a:p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 (1, 5, 7)</a:t>
            </a:r>
          </a:p>
          <a:p>
            <a:pPr algn="l"/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=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 x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 (6, 7)</a:t>
            </a:r>
          </a:p>
          <a:p>
            <a:pPr algn="l"/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7914" name="AutoShape 42"/>
          <p:cNvSpPr>
            <a:spLocks noChangeArrowheads="1"/>
          </p:cNvSpPr>
          <p:nvPr/>
        </p:nvSpPr>
        <p:spPr bwMode="auto">
          <a:xfrm>
            <a:off x="611188" y="2349500"/>
            <a:ext cx="3960813" cy="5397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996600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Synthesis using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Flip-Flops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47915" name="Group 43"/>
          <p:cNvGraphicFramePr>
            <a:graphicFrameLocks noGrp="1"/>
          </p:cNvGraphicFramePr>
          <p:nvPr/>
        </p:nvGraphicFramePr>
        <p:xfrm>
          <a:off x="4932363" y="2889250"/>
          <a:ext cx="1617662" cy="1439865"/>
        </p:xfrm>
        <a:graphic>
          <a:graphicData uri="http://schemas.openxmlformats.org/drawingml/2006/table">
            <a:tbl>
              <a:tblPr/>
              <a:tblGrid>
                <a:gridCol w="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7964" name="AutoShape 92"/>
          <p:cNvSpPr/>
          <p:nvPr/>
        </p:nvSpPr>
        <p:spPr>
          <a:xfrm>
            <a:off x="5653088" y="3608388"/>
            <a:ext cx="539750" cy="36036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47965" name="AutoShape 93"/>
          <p:cNvSpPr/>
          <p:nvPr/>
        </p:nvSpPr>
        <p:spPr>
          <a:xfrm>
            <a:off x="5905500" y="3249613"/>
            <a:ext cx="287338" cy="7191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847966" name="Group 94"/>
          <p:cNvGraphicFramePr>
            <a:graphicFrameLocks noGrp="1"/>
          </p:cNvGraphicFramePr>
          <p:nvPr/>
        </p:nvGraphicFramePr>
        <p:xfrm>
          <a:off x="6911975" y="3968750"/>
          <a:ext cx="1617663" cy="1439865"/>
        </p:xfrm>
        <a:graphic>
          <a:graphicData uri="http://schemas.openxmlformats.org/drawingml/2006/table">
            <a:tbl>
              <a:tblPr/>
              <a:tblGrid>
                <a:gridCol w="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8015" name="AutoShape 143"/>
          <p:cNvSpPr/>
          <p:nvPr/>
        </p:nvSpPr>
        <p:spPr>
          <a:xfrm>
            <a:off x="7632700" y="4687888"/>
            <a:ext cx="539750" cy="36036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48016" name="AutoShape 144"/>
          <p:cNvSpPr/>
          <p:nvPr/>
        </p:nvSpPr>
        <p:spPr>
          <a:xfrm>
            <a:off x="7632700" y="4329113"/>
            <a:ext cx="287338" cy="7191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848017" name="Group 145"/>
          <p:cNvGraphicFramePr>
            <a:graphicFrameLocks noGrp="1"/>
          </p:cNvGraphicFramePr>
          <p:nvPr/>
        </p:nvGraphicFramePr>
        <p:xfrm>
          <a:off x="4932363" y="5229225"/>
          <a:ext cx="1617662" cy="1439865"/>
        </p:xfrm>
        <a:graphic>
          <a:graphicData uri="http://schemas.openxmlformats.org/drawingml/2006/table">
            <a:tbl>
              <a:tblPr/>
              <a:tblGrid>
                <a:gridCol w="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8066" name="AutoShape 194"/>
          <p:cNvSpPr/>
          <p:nvPr/>
        </p:nvSpPr>
        <p:spPr>
          <a:xfrm>
            <a:off x="5961063" y="5948363"/>
            <a:ext cx="539750" cy="36036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4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7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7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7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7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7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7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4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7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964" grpId="0" animBg="1"/>
      <p:bldP spid="847965" grpId="0" animBg="1"/>
      <p:bldP spid="848015" grpId="0" animBg="1"/>
      <p:bldP spid="848016" grpId="0" animBg="1"/>
      <p:bldP spid="84806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46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26142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 of Clocked Sequential Circuits with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F.F.</a:t>
            </a:r>
          </a:p>
        </p:txBody>
      </p:sp>
      <p:sp>
        <p:nvSpPr>
          <p:cNvPr id="27654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9683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rgbClr val="009900"/>
                </a:solidFill>
              </a:rPr>
              <a:t>:</a:t>
            </a:r>
          </a:p>
          <a:p>
            <a:pPr>
              <a:spcBef>
                <a:spcPct val="15000"/>
              </a:spcBef>
              <a:buNone/>
            </a:pPr>
            <a:r>
              <a:rPr dirty="0"/>
              <a:t>Detect 3 or more consecutive 1’s</a:t>
            </a:r>
          </a:p>
        </p:txBody>
      </p:sp>
      <p:grpSp>
        <p:nvGrpSpPr>
          <p:cNvPr id="27655" name="Group 4"/>
          <p:cNvGrpSpPr/>
          <p:nvPr/>
        </p:nvGrpSpPr>
        <p:grpSpPr>
          <a:xfrm>
            <a:off x="7092950" y="1268413"/>
            <a:ext cx="1619250" cy="1439862"/>
            <a:chOff x="4468" y="799"/>
            <a:chExt cx="1020" cy="907"/>
          </a:xfrm>
        </p:grpSpPr>
        <p:sp>
          <p:nvSpPr>
            <p:cNvPr id="27689" name="AutoShape 5"/>
            <p:cNvSpPr/>
            <p:nvPr/>
          </p:nvSpPr>
          <p:spPr>
            <a:xfrm>
              <a:off x="4694" y="799"/>
              <a:ext cx="567" cy="90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690" name="Line 6"/>
            <p:cNvSpPr/>
            <p:nvPr/>
          </p:nvSpPr>
          <p:spPr>
            <a:xfrm>
              <a:off x="5261" y="125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91" name="Line 7"/>
            <p:cNvSpPr/>
            <p:nvPr/>
          </p:nvSpPr>
          <p:spPr>
            <a:xfrm>
              <a:off x="4468" y="102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92" name="Line 8"/>
            <p:cNvSpPr/>
            <p:nvPr/>
          </p:nvSpPr>
          <p:spPr>
            <a:xfrm>
              <a:off x="4468" y="14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7656" name="Group 9"/>
          <p:cNvGrpSpPr/>
          <p:nvPr/>
        </p:nvGrpSpPr>
        <p:grpSpPr>
          <a:xfrm>
            <a:off x="5292725" y="1449388"/>
            <a:ext cx="1793875" cy="900112"/>
            <a:chOff x="3334" y="913"/>
            <a:chExt cx="1130" cy="567"/>
          </a:xfrm>
        </p:grpSpPr>
        <p:sp>
          <p:nvSpPr>
            <p:cNvPr id="27659" name="Line 10"/>
            <p:cNvSpPr/>
            <p:nvPr/>
          </p:nvSpPr>
          <p:spPr>
            <a:xfrm>
              <a:off x="3334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0" name="Line 11"/>
            <p:cNvSpPr/>
            <p:nvPr/>
          </p:nvSpPr>
          <p:spPr>
            <a:xfrm rot="-5400000">
              <a:off x="3390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61" name="Line 12"/>
            <p:cNvSpPr/>
            <p:nvPr/>
          </p:nvSpPr>
          <p:spPr>
            <a:xfrm>
              <a:off x="3447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2" name="Line 13"/>
            <p:cNvSpPr/>
            <p:nvPr/>
          </p:nvSpPr>
          <p:spPr>
            <a:xfrm rot="5400000">
              <a:off x="3503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3" name="Line 14"/>
            <p:cNvSpPr/>
            <p:nvPr/>
          </p:nvSpPr>
          <p:spPr>
            <a:xfrm>
              <a:off x="3560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4" name="Line 15"/>
            <p:cNvSpPr/>
            <p:nvPr/>
          </p:nvSpPr>
          <p:spPr>
            <a:xfrm rot="-5400000">
              <a:off x="3616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65" name="Line 16"/>
            <p:cNvSpPr/>
            <p:nvPr/>
          </p:nvSpPr>
          <p:spPr>
            <a:xfrm>
              <a:off x="3673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6" name="Line 17"/>
            <p:cNvSpPr/>
            <p:nvPr/>
          </p:nvSpPr>
          <p:spPr>
            <a:xfrm rot="5400000">
              <a:off x="3729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7" name="Line 18"/>
            <p:cNvSpPr/>
            <p:nvPr/>
          </p:nvSpPr>
          <p:spPr>
            <a:xfrm>
              <a:off x="3786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8" name="Line 19"/>
            <p:cNvSpPr/>
            <p:nvPr/>
          </p:nvSpPr>
          <p:spPr>
            <a:xfrm rot="-5400000">
              <a:off x="3842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69" name="Line 20"/>
            <p:cNvSpPr/>
            <p:nvPr/>
          </p:nvSpPr>
          <p:spPr>
            <a:xfrm>
              <a:off x="3899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0" name="Line 21"/>
            <p:cNvSpPr/>
            <p:nvPr/>
          </p:nvSpPr>
          <p:spPr>
            <a:xfrm rot="5400000">
              <a:off x="3955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1" name="Line 22"/>
            <p:cNvSpPr/>
            <p:nvPr/>
          </p:nvSpPr>
          <p:spPr>
            <a:xfrm>
              <a:off x="4012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2" name="Line 23"/>
            <p:cNvSpPr/>
            <p:nvPr/>
          </p:nvSpPr>
          <p:spPr>
            <a:xfrm rot="-5400000">
              <a:off x="4068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3" name="Line 24"/>
            <p:cNvSpPr/>
            <p:nvPr/>
          </p:nvSpPr>
          <p:spPr>
            <a:xfrm>
              <a:off x="4125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4" name="Line 25"/>
            <p:cNvSpPr/>
            <p:nvPr/>
          </p:nvSpPr>
          <p:spPr>
            <a:xfrm rot="5400000">
              <a:off x="4181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5" name="Line 26"/>
            <p:cNvSpPr/>
            <p:nvPr/>
          </p:nvSpPr>
          <p:spPr>
            <a:xfrm>
              <a:off x="4238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6" name="Line 27"/>
            <p:cNvSpPr/>
            <p:nvPr/>
          </p:nvSpPr>
          <p:spPr>
            <a:xfrm rot="-5400000">
              <a:off x="4294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7" name="Line 28"/>
            <p:cNvSpPr/>
            <p:nvPr/>
          </p:nvSpPr>
          <p:spPr>
            <a:xfrm>
              <a:off x="4351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8" name="Line 29"/>
            <p:cNvSpPr/>
            <p:nvPr/>
          </p:nvSpPr>
          <p:spPr>
            <a:xfrm rot="5400000">
              <a:off x="339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9" name="Line 30"/>
            <p:cNvSpPr/>
            <p:nvPr/>
          </p:nvSpPr>
          <p:spPr>
            <a:xfrm>
              <a:off x="3334" y="1480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0" name="Line 31"/>
            <p:cNvSpPr/>
            <p:nvPr/>
          </p:nvSpPr>
          <p:spPr>
            <a:xfrm>
              <a:off x="3447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1" name="Line 32"/>
            <p:cNvSpPr/>
            <p:nvPr/>
          </p:nvSpPr>
          <p:spPr>
            <a:xfrm>
              <a:off x="3674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2" name="Line 33"/>
            <p:cNvSpPr/>
            <p:nvPr/>
          </p:nvSpPr>
          <p:spPr>
            <a:xfrm>
              <a:off x="3901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3" name="Line 34"/>
            <p:cNvSpPr/>
            <p:nvPr/>
          </p:nvSpPr>
          <p:spPr>
            <a:xfrm rot="5400000">
              <a:off x="407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4" name="Line 35"/>
            <p:cNvSpPr/>
            <p:nvPr/>
          </p:nvSpPr>
          <p:spPr>
            <a:xfrm>
              <a:off x="4127" y="14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5" name="Line 36"/>
            <p:cNvSpPr/>
            <p:nvPr/>
          </p:nvSpPr>
          <p:spPr>
            <a:xfrm rot="5400000">
              <a:off x="3277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686" name="Line 37"/>
            <p:cNvSpPr/>
            <p:nvPr/>
          </p:nvSpPr>
          <p:spPr>
            <a:xfrm rot="5400000">
              <a:off x="3504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687" name="Line 38"/>
            <p:cNvSpPr/>
            <p:nvPr/>
          </p:nvSpPr>
          <p:spPr>
            <a:xfrm rot="5400000">
              <a:off x="3731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688" name="Line 39"/>
            <p:cNvSpPr/>
            <p:nvPr/>
          </p:nvSpPr>
          <p:spPr>
            <a:xfrm rot="5400000">
              <a:off x="3958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27657" name="Rectangle 40"/>
          <p:cNvSpPr/>
          <p:nvPr/>
        </p:nvSpPr>
        <p:spPr>
          <a:xfrm>
            <a:off x="611188" y="3068638"/>
            <a:ext cx="4681537" cy="15811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x</a:t>
            </a:r>
          </a:p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x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 x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y 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9961" name="AutoShape 41"/>
          <p:cNvSpPr>
            <a:spLocks noChangeArrowheads="1"/>
          </p:cNvSpPr>
          <p:nvPr/>
        </p:nvSpPr>
        <p:spPr bwMode="auto">
          <a:xfrm>
            <a:off x="611188" y="2349500"/>
            <a:ext cx="3960813" cy="5397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996600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Synthesis using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Flip-Flops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49962" name="Object 42"/>
          <p:cNvGraphicFramePr/>
          <p:nvPr/>
        </p:nvGraphicFramePr>
        <p:xfrm>
          <a:off x="3311525" y="3119438"/>
          <a:ext cx="5459413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28515" imgH="2940050" progId="">
                  <p:embed/>
                </p:oleObj>
              </mc:Choice>
              <mc:Fallback>
                <p:oleObj r:id="rId3" imgW="4628515" imgH="2940050" progId="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1525" y="3119438"/>
                        <a:ext cx="5459413" cy="3462337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47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Flip-Flop Excitation Tables</a:t>
            </a:r>
          </a:p>
        </p:txBody>
      </p:sp>
      <p:graphicFrame>
        <p:nvGraphicFramePr>
          <p:cNvPr id="851971" name="Group 3"/>
          <p:cNvGraphicFramePr>
            <a:graphicFrameLocks noGrp="1"/>
          </p:cNvGraphicFramePr>
          <p:nvPr/>
        </p:nvGraphicFramePr>
        <p:xfrm>
          <a:off x="611188" y="1089025"/>
          <a:ext cx="2697162" cy="2700339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F.F.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2002" name="Group 34"/>
          <p:cNvGraphicFramePr>
            <a:graphicFrameLocks noGrp="1"/>
          </p:cNvGraphicFramePr>
          <p:nvPr/>
        </p:nvGraphicFramePr>
        <p:xfrm>
          <a:off x="3671888" y="1089025"/>
          <a:ext cx="2698750" cy="2700339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F.F.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2038" name="AutoShape 70"/>
          <p:cNvSpPr/>
          <p:nvPr/>
        </p:nvSpPr>
        <p:spPr>
          <a:xfrm>
            <a:off x="6732588" y="1808163"/>
            <a:ext cx="1981200" cy="541337"/>
          </a:xfrm>
          <a:prstGeom prst="wedgeRoundRectCallout">
            <a:avLst>
              <a:gd name="adj1" fmla="val -63944"/>
              <a:gd name="adj2" fmla="val 46481"/>
              <a:gd name="adj3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pPr algn="l">
              <a:spcBef>
                <a:spcPct val="0"/>
              </a:spcBef>
            </a:pPr>
            <a:r>
              <a:rPr b="1" dirty="0">
                <a:solidFill>
                  <a:schemeClr val="accent1"/>
                </a:solidFill>
                <a:latin typeface="Arial" panose="020B0604020202020204" pitchFamily="34" charset="0"/>
              </a:rPr>
              <a:t>0 0</a:t>
            </a:r>
            <a:r>
              <a:rPr b="1" dirty="0">
                <a:latin typeface="Arial" panose="020B0604020202020204" pitchFamily="34" charset="0"/>
              </a:rPr>
              <a:t> (No change)</a:t>
            </a:r>
          </a:p>
          <a:p>
            <a:pPr algn="l">
              <a:spcBef>
                <a:spcPct val="0"/>
              </a:spcBef>
            </a:pPr>
            <a:r>
              <a:rPr b="1" dirty="0">
                <a:solidFill>
                  <a:schemeClr val="accent1"/>
                </a:solidFill>
                <a:latin typeface="Arial" panose="020B0604020202020204" pitchFamily="34" charset="0"/>
              </a:rPr>
              <a:t>0 1</a:t>
            </a:r>
            <a:r>
              <a:rPr b="1" dirty="0">
                <a:latin typeface="Arial" panose="020B0604020202020204" pitchFamily="34" charset="0"/>
              </a:rPr>
              <a:t> (</a:t>
            </a:r>
            <a:r>
              <a:rPr b="1" dirty="0">
                <a:solidFill>
                  <a:schemeClr val="accent2"/>
                </a:solidFill>
                <a:latin typeface="Arial" panose="020B0604020202020204" pitchFamily="34" charset="0"/>
              </a:rPr>
              <a:t>Reset</a:t>
            </a:r>
            <a:r>
              <a:rPr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52039" name="Rectangle 71"/>
          <p:cNvSpPr/>
          <p:nvPr/>
        </p:nvSpPr>
        <p:spPr>
          <a:xfrm>
            <a:off x="5472113" y="2154238"/>
            <a:ext cx="900112" cy="162718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x</a:t>
            </a:r>
          </a:p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x</a:t>
            </a:r>
          </a:p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1</a:t>
            </a:r>
          </a:p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0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52040" name="Rectangle 72"/>
          <p:cNvSpPr/>
          <p:nvPr/>
        </p:nvSpPr>
        <p:spPr>
          <a:xfrm>
            <a:off x="2411413" y="2141538"/>
            <a:ext cx="900112" cy="162718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52041" name="AutoShape 73"/>
          <p:cNvSpPr/>
          <p:nvPr/>
        </p:nvSpPr>
        <p:spPr>
          <a:xfrm>
            <a:off x="6732588" y="2349500"/>
            <a:ext cx="1981200" cy="541338"/>
          </a:xfrm>
          <a:prstGeom prst="wedgeRoundRectCallout">
            <a:avLst>
              <a:gd name="adj1" fmla="val -63704"/>
              <a:gd name="adj2" fmla="val 26245"/>
              <a:gd name="adj3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pPr algn="l">
              <a:spcBef>
                <a:spcPct val="0"/>
              </a:spcBef>
            </a:pPr>
            <a:r>
              <a:rPr b="1" dirty="0">
                <a:solidFill>
                  <a:schemeClr val="accent1"/>
                </a:solidFill>
                <a:latin typeface="Arial" panose="020B0604020202020204" pitchFamily="34" charset="0"/>
              </a:rPr>
              <a:t>1 0</a:t>
            </a:r>
            <a:r>
              <a:rPr b="1" dirty="0">
                <a:latin typeface="Arial" panose="020B0604020202020204" pitchFamily="34" charset="0"/>
              </a:rPr>
              <a:t> (</a:t>
            </a:r>
            <a:r>
              <a:rPr b="1" dirty="0">
                <a:solidFill>
                  <a:schemeClr val="accent2"/>
                </a:solidFill>
                <a:latin typeface="Arial" panose="020B0604020202020204" pitchFamily="34" charset="0"/>
              </a:rPr>
              <a:t>Set</a:t>
            </a:r>
            <a:r>
              <a:rPr b="1" dirty="0">
                <a:latin typeface="Arial" panose="020B0604020202020204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b="1" dirty="0">
                <a:solidFill>
                  <a:schemeClr val="accent1"/>
                </a:solidFill>
                <a:latin typeface="Arial" panose="020B0604020202020204" pitchFamily="34" charset="0"/>
              </a:rPr>
              <a:t>1 1</a:t>
            </a:r>
            <a:r>
              <a:rPr b="1" dirty="0">
                <a:latin typeface="Arial" panose="020B0604020202020204" pitchFamily="34" charset="0"/>
              </a:rPr>
              <a:t> (</a:t>
            </a:r>
            <a:r>
              <a:rPr b="1" dirty="0">
                <a:solidFill>
                  <a:srgbClr val="996600"/>
                </a:solidFill>
                <a:latin typeface="Arial" panose="020B0604020202020204" pitchFamily="34" charset="0"/>
              </a:rPr>
              <a:t>Toggle</a:t>
            </a:r>
            <a:r>
              <a:rPr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52042" name="AutoShape 74"/>
          <p:cNvSpPr/>
          <p:nvPr/>
        </p:nvSpPr>
        <p:spPr>
          <a:xfrm>
            <a:off x="6732588" y="2887663"/>
            <a:ext cx="1981200" cy="541337"/>
          </a:xfrm>
          <a:prstGeom prst="wedgeRoundRectCallout">
            <a:avLst>
              <a:gd name="adj1" fmla="val -64903"/>
              <a:gd name="adj2" fmla="val 7185"/>
              <a:gd name="adj3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pPr algn="l">
              <a:spcBef>
                <a:spcPct val="0"/>
              </a:spcBef>
            </a:pPr>
            <a:r>
              <a:rPr b="1" dirty="0">
                <a:solidFill>
                  <a:schemeClr val="accent1"/>
                </a:solidFill>
                <a:latin typeface="Arial" panose="020B0604020202020204" pitchFamily="34" charset="0"/>
              </a:rPr>
              <a:t>0 1</a:t>
            </a:r>
            <a:r>
              <a:rPr b="1" dirty="0">
                <a:latin typeface="Arial" panose="020B0604020202020204" pitchFamily="34" charset="0"/>
              </a:rPr>
              <a:t> (</a:t>
            </a:r>
            <a:r>
              <a:rPr b="1" dirty="0">
                <a:solidFill>
                  <a:schemeClr val="accent2"/>
                </a:solidFill>
                <a:latin typeface="Arial" panose="020B0604020202020204" pitchFamily="34" charset="0"/>
              </a:rPr>
              <a:t>Reset</a:t>
            </a:r>
            <a:r>
              <a:rPr b="1" dirty="0">
                <a:latin typeface="Arial" panose="020B0604020202020204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b="1" dirty="0">
                <a:solidFill>
                  <a:schemeClr val="accent1"/>
                </a:solidFill>
                <a:latin typeface="Arial" panose="020B0604020202020204" pitchFamily="34" charset="0"/>
              </a:rPr>
              <a:t>1 1</a:t>
            </a:r>
            <a:r>
              <a:rPr b="1" dirty="0">
                <a:latin typeface="Arial" panose="020B0604020202020204" pitchFamily="34" charset="0"/>
              </a:rPr>
              <a:t> (</a:t>
            </a:r>
            <a:r>
              <a:rPr b="1" dirty="0">
                <a:solidFill>
                  <a:srgbClr val="996600"/>
                </a:solidFill>
                <a:latin typeface="Arial" panose="020B0604020202020204" pitchFamily="34" charset="0"/>
              </a:rPr>
              <a:t>Toggle</a:t>
            </a:r>
            <a:r>
              <a:rPr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52043" name="AutoShape 75"/>
          <p:cNvSpPr/>
          <p:nvPr/>
        </p:nvSpPr>
        <p:spPr>
          <a:xfrm>
            <a:off x="6732588" y="3429000"/>
            <a:ext cx="1981200" cy="541338"/>
          </a:xfrm>
          <a:prstGeom prst="wedgeRoundRectCallout">
            <a:avLst>
              <a:gd name="adj1" fmla="val -63861"/>
              <a:gd name="adj2" fmla="val -20380"/>
              <a:gd name="adj3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lstStyle/>
          <a:p>
            <a:pPr algn="l">
              <a:spcBef>
                <a:spcPct val="0"/>
              </a:spcBef>
            </a:pPr>
            <a:r>
              <a:rPr b="1" dirty="0">
                <a:solidFill>
                  <a:schemeClr val="accent1"/>
                </a:solidFill>
                <a:latin typeface="Arial" panose="020B0604020202020204" pitchFamily="34" charset="0"/>
              </a:rPr>
              <a:t>0 0</a:t>
            </a:r>
            <a:r>
              <a:rPr b="1" dirty="0">
                <a:latin typeface="Arial" panose="020B0604020202020204" pitchFamily="34" charset="0"/>
              </a:rPr>
              <a:t> (No change)</a:t>
            </a:r>
          </a:p>
          <a:p>
            <a:pPr algn="l">
              <a:spcBef>
                <a:spcPct val="0"/>
              </a:spcBef>
            </a:pPr>
            <a:r>
              <a:rPr b="1" dirty="0">
                <a:solidFill>
                  <a:schemeClr val="accent1"/>
                </a:solidFill>
                <a:latin typeface="Arial" panose="020B0604020202020204" pitchFamily="34" charset="0"/>
              </a:rPr>
              <a:t>1 0</a:t>
            </a:r>
            <a:r>
              <a:rPr b="1" dirty="0">
                <a:latin typeface="Arial" panose="020B0604020202020204" pitchFamily="34" charset="0"/>
              </a:rPr>
              <a:t> (</a:t>
            </a:r>
            <a:r>
              <a:rPr b="1" dirty="0">
                <a:solidFill>
                  <a:schemeClr val="accent2"/>
                </a:solidFill>
                <a:latin typeface="Arial" panose="020B0604020202020204" pitchFamily="34" charset="0"/>
              </a:rPr>
              <a:t>Set</a:t>
            </a:r>
            <a:r>
              <a:rPr b="1" dirty="0"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852044" name="Group 76"/>
          <p:cNvGraphicFramePr>
            <a:graphicFrameLocks noGrp="1"/>
          </p:cNvGraphicFramePr>
          <p:nvPr/>
        </p:nvGraphicFramePr>
        <p:xfrm>
          <a:off x="3671888" y="4329113"/>
          <a:ext cx="2697162" cy="2041526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+1)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2069" name="Rectangle 101"/>
          <p:cNvSpPr/>
          <p:nvPr/>
        </p:nvSpPr>
        <p:spPr>
          <a:xfrm>
            <a:off x="5472113" y="4727575"/>
            <a:ext cx="900112" cy="162718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15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2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2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2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5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2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852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2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852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2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852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2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852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5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52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52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52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38" grpId="0" animBg="1"/>
      <p:bldP spid="852038" grpId="1" animBg="1"/>
      <p:bldP spid="852041" grpId="0" animBg="1"/>
      <p:bldP spid="852041" grpId="1" animBg="1"/>
      <p:bldP spid="852042" grpId="0" animBg="1"/>
      <p:bldP spid="852042" grpId="1" animBg="1"/>
      <p:bldP spid="852043" grpId="0" animBg="1"/>
      <p:bldP spid="85204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48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712199" cy="426142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 of Clocked Sequential Circuits with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JK</a:t>
            </a:r>
            <a:r>
              <a:rPr lang="en-US" sz="2800" dirty="0"/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F.F.</a:t>
            </a:r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9683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rgbClr val="009900"/>
                </a:solidFill>
              </a:rPr>
              <a:t>:</a:t>
            </a:r>
          </a:p>
          <a:p>
            <a:pPr>
              <a:spcBef>
                <a:spcPct val="15000"/>
              </a:spcBef>
              <a:buNone/>
            </a:pPr>
            <a:r>
              <a:rPr dirty="0"/>
              <a:t>Detect 3 or more consecutive 1’s</a:t>
            </a:r>
          </a:p>
        </p:txBody>
      </p:sp>
      <p:graphicFrame>
        <p:nvGraphicFramePr>
          <p:cNvPr id="854020" name="Group 4"/>
          <p:cNvGraphicFramePr>
            <a:graphicFrameLocks noGrp="1"/>
          </p:cNvGraphicFramePr>
          <p:nvPr/>
        </p:nvGraphicFramePr>
        <p:xfrm>
          <a:off x="431800" y="2549525"/>
          <a:ext cx="5037138" cy="4005264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Flip-Flop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54110" name="Rectangle 94"/>
          <p:cNvSpPr/>
          <p:nvPr/>
        </p:nvSpPr>
        <p:spPr>
          <a:xfrm>
            <a:off x="3487738" y="3538538"/>
            <a:ext cx="685800" cy="300990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x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x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x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x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2321" name="Group 95"/>
          <p:cNvGrpSpPr/>
          <p:nvPr/>
        </p:nvGrpSpPr>
        <p:grpSpPr>
          <a:xfrm>
            <a:off x="7092950" y="1268413"/>
            <a:ext cx="1619250" cy="1439862"/>
            <a:chOff x="4468" y="799"/>
            <a:chExt cx="1020" cy="907"/>
          </a:xfrm>
        </p:grpSpPr>
        <p:sp>
          <p:nvSpPr>
            <p:cNvPr id="52360" name="AutoShape 96"/>
            <p:cNvSpPr/>
            <p:nvPr/>
          </p:nvSpPr>
          <p:spPr>
            <a:xfrm>
              <a:off x="4694" y="799"/>
              <a:ext cx="567" cy="907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2361" name="Line 97"/>
            <p:cNvSpPr/>
            <p:nvPr/>
          </p:nvSpPr>
          <p:spPr>
            <a:xfrm>
              <a:off x="5261" y="125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62" name="Line 98"/>
            <p:cNvSpPr/>
            <p:nvPr/>
          </p:nvSpPr>
          <p:spPr>
            <a:xfrm>
              <a:off x="4468" y="102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63" name="Line 99"/>
            <p:cNvSpPr/>
            <p:nvPr/>
          </p:nvSpPr>
          <p:spPr>
            <a:xfrm>
              <a:off x="4468" y="14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2322" name="Group 100"/>
          <p:cNvGrpSpPr/>
          <p:nvPr/>
        </p:nvGrpSpPr>
        <p:grpSpPr>
          <a:xfrm>
            <a:off x="5292725" y="1449388"/>
            <a:ext cx="1793875" cy="900112"/>
            <a:chOff x="3334" y="913"/>
            <a:chExt cx="1130" cy="567"/>
          </a:xfrm>
        </p:grpSpPr>
        <p:sp>
          <p:nvSpPr>
            <p:cNvPr id="52330" name="Line 101"/>
            <p:cNvSpPr/>
            <p:nvPr/>
          </p:nvSpPr>
          <p:spPr>
            <a:xfrm>
              <a:off x="3334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1" name="Line 102"/>
            <p:cNvSpPr/>
            <p:nvPr/>
          </p:nvSpPr>
          <p:spPr>
            <a:xfrm rot="-5400000">
              <a:off x="3390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32" name="Line 103"/>
            <p:cNvSpPr/>
            <p:nvPr/>
          </p:nvSpPr>
          <p:spPr>
            <a:xfrm>
              <a:off x="3447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3" name="Line 104"/>
            <p:cNvSpPr/>
            <p:nvPr/>
          </p:nvSpPr>
          <p:spPr>
            <a:xfrm rot="5400000">
              <a:off x="3503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4" name="Line 105"/>
            <p:cNvSpPr/>
            <p:nvPr/>
          </p:nvSpPr>
          <p:spPr>
            <a:xfrm>
              <a:off x="3560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5" name="Line 106"/>
            <p:cNvSpPr/>
            <p:nvPr/>
          </p:nvSpPr>
          <p:spPr>
            <a:xfrm rot="-5400000">
              <a:off x="3616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36" name="Line 107"/>
            <p:cNvSpPr/>
            <p:nvPr/>
          </p:nvSpPr>
          <p:spPr>
            <a:xfrm>
              <a:off x="3673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7" name="Line 108"/>
            <p:cNvSpPr/>
            <p:nvPr/>
          </p:nvSpPr>
          <p:spPr>
            <a:xfrm rot="5400000">
              <a:off x="3729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8" name="Line 109"/>
            <p:cNvSpPr/>
            <p:nvPr/>
          </p:nvSpPr>
          <p:spPr>
            <a:xfrm>
              <a:off x="3786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9" name="Line 110"/>
            <p:cNvSpPr/>
            <p:nvPr/>
          </p:nvSpPr>
          <p:spPr>
            <a:xfrm rot="-5400000">
              <a:off x="3842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40" name="Line 111"/>
            <p:cNvSpPr/>
            <p:nvPr/>
          </p:nvSpPr>
          <p:spPr>
            <a:xfrm>
              <a:off x="3899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1" name="Line 112"/>
            <p:cNvSpPr/>
            <p:nvPr/>
          </p:nvSpPr>
          <p:spPr>
            <a:xfrm rot="5400000">
              <a:off x="3955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2" name="Line 113"/>
            <p:cNvSpPr/>
            <p:nvPr/>
          </p:nvSpPr>
          <p:spPr>
            <a:xfrm>
              <a:off x="4012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3" name="Line 114"/>
            <p:cNvSpPr/>
            <p:nvPr/>
          </p:nvSpPr>
          <p:spPr>
            <a:xfrm rot="-5400000">
              <a:off x="4068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44" name="Line 115"/>
            <p:cNvSpPr/>
            <p:nvPr/>
          </p:nvSpPr>
          <p:spPr>
            <a:xfrm>
              <a:off x="4125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5" name="Line 116"/>
            <p:cNvSpPr/>
            <p:nvPr/>
          </p:nvSpPr>
          <p:spPr>
            <a:xfrm rot="5400000">
              <a:off x="4181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6" name="Line 117"/>
            <p:cNvSpPr/>
            <p:nvPr/>
          </p:nvSpPr>
          <p:spPr>
            <a:xfrm>
              <a:off x="4238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7" name="Line 118"/>
            <p:cNvSpPr/>
            <p:nvPr/>
          </p:nvSpPr>
          <p:spPr>
            <a:xfrm rot="-5400000">
              <a:off x="4294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48" name="Line 119"/>
            <p:cNvSpPr/>
            <p:nvPr/>
          </p:nvSpPr>
          <p:spPr>
            <a:xfrm>
              <a:off x="4351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9" name="Line 120"/>
            <p:cNvSpPr/>
            <p:nvPr/>
          </p:nvSpPr>
          <p:spPr>
            <a:xfrm rot="5400000">
              <a:off x="339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0" name="Line 121"/>
            <p:cNvSpPr/>
            <p:nvPr/>
          </p:nvSpPr>
          <p:spPr>
            <a:xfrm>
              <a:off x="3334" y="1480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1" name="Line 122"/>
            <p:cNvSpPr/>
            <p:nvPr/>
          </p:nvSpPr>
          <p:spPr>
            <a:xfrm>
              <a:off x="3447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2" name="Line 123"/>
            <p:cNvSpPr/>
            <p:nvPr/>
          </p:nvSpPr>
          <p:spPr>
            <a:xfrm>
              <a:off x="3674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3" name="Line 124"/>
            <p:cNvSpPr/>
            <p:nvPr/>
          </p:nvSpPr>
          <p:spPr>
            <a:xfrm>
              <a:off x="3901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4" name="Line 125"/>
            <p:cNvSpPr/>
            <p:nvPr/>
          </p:nvSpPr>
          <p:spPr>
            <a:xfrm rot="5400000">
              <a:off x="407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5" name="Line 126"/>
            <p:cNvSpPr/>
            <p:nvPr/>
          </p:nvSpPr>
          <p:spPr>
            <a:xfrm>
              <a:off x="4127" y="14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6" name="Line 127"/>
            <p:cNvSpPr/>
            <p:nvPr/>
          </p:nvSpPr>
          <p:spPr>
            <a:xfrm rot="5400000">
              <a:off x="3277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2357" name="Line 128"/>
            <p:cNvSpPr/>
            <p:nvPr/>
          </p:nvSpPr>
          <p:spPr>
            <a:xfrm rot="5400000">
              <a:off x="3504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2358" name="Line 129"/>
            <p:cNvSpPr/>
            <p:nvPr/>
          </p:nvSpPr>
          <p:spPr>
            <a:xfrm rot="5400000">
              <a:off x="3731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2359" name="Line 130"/>
            <p:cNvSpPr/>
            <p:nvPr/>
          </p:nvSpPr>
          <p:spPr>
            <a:xfrm rot="5400000">
              <a:off x="3958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854148" name="Rectangle 132"/>
          <p:cNvSpPr/>
          <p:nvPr/>
        </p:nvSpPr>
        <p:spPr>
          <a:xfrm>
            <a:off x="5651500" y="3429000"/>
            <a:ext cx="3311525" cy="29210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∑ (3)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 (4,5,6,7)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∑ (4, 6)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 (0,1,2,3)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∑ (1, 5)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JB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 (2,3,6,7)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∑ (2, 3, 6)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 (0,1,4,5)</a:t>
            </a:r>
            <a:endParaRPr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54149" name="AutoShape 133"/>
          <p:cNvSpPr>
            <a:spLocks noChangeArrowheads="1"/>
          </p:cNvSpPr>
          <p:nvPr/>
        </p:nvSpPr>
        <p:spPr bwMode="auto">
          <a:xfrm>
            <a:off x="5651500" y="2889250"/>
            <a:ext cx="3311525" cy="5397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996600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Synthesis using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JK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F.F.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54150" name="Rectangle 134"/>
          <p:cNvSpPr/>
          <p:nvPr/>
        </p:nvSpPr>
        <p:spPr>
          <a:xfrm>
            <a:off x="4591050" y="3527425"/>
            <a:ext cx="685800" cy="300990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x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x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x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x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135"/>
          <p:cNvGrpSpPr/>
          <p:nvPr/>
        </p:nvGrpSpPr>
        <p:grpSpPr>
          <a:xfrm>
            <a:off x="573088" y="3556000"/>
            <a:ext cx="2047875" cy="360363"/>
            <a:chOff x="361" y="2240"/>
            <a:chExt cx="1290" cy="227"/>
          </a:xfrm>
        </p:grpSpPr>
        <p:sp>
          <p:nvSpPr>
            <p:cNvPr id="52327" name="Oval 136"/>
            <p:cNvSpPr/>
            <p:nvPr/>
          </p:nvSpPr>
          <p:spPr>
            <a:xfrm>
              <a:off x="361" y="2240"/>
              <a:ext cx="158" cy="227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38100" cap="rnd" cmpd="sng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2328" name="Oval 137"/>
            <p:cNvSpPr/>
            <p:nvPr/>
          </p:nvSpPr>
          <p:spPr>
            <a:xfrm>
              <a:off x="1493" y="2240"/>
              <a:ext cx="158" cy="227"/>
            </a:xfrm>
            <a:prstGeom prst="ellipse">
              <a:avLst/>
            </a:prstGeom>
            <a:solidFill>
              <a:srgbClr val="66FF33">
                <a:alpha val="50195"/>
              </a:srgbClr>
            </a:solidFill>
            <a:ln w="38100" cap="rnd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2329" name="Line 138"/>
            <p:cNvSpPr/>
            <p:nvPr/>
          </p:nvSpPr>
          <p:spPr>
            <a:xfrm>
              <a:off x="520" y="2360"/>
              <a:ext cx="96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ysDot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0.0599 0.0006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0.0007 L 0.00052 0.0541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4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5416 L 0.06025 0.0541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5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5 0.05416 L 0.00087 0.11157 " pathEditMode="relative" ptsTypes="AA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4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11157 L 0.0599 0.11157 " pathEditMode="relative" ptsTypes="AA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0.11157 L 0.00052 0.1657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54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574 L 0.06025 0.1652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4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5 0.16527 L 0.00122 0.22129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54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22129 L 0.0606 0.22129 " pathEditMode="relative" ptsTypes="AA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54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59 0.22129 L 0.0007 0.2756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54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7569 L 0.06025 0.27569 " pathEditMode="relative" ptsTypes="AA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54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5 0.27569 L 0.00139 0.33194 " pathEditMode="relative" ptsTypes="AA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54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33194 L 0.0599 0.33171 " pathEditMode="relative" ptsTypes="AA">
                                      <p:cBhvr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54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0.33171 L 0.0007 0.38518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54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38518 L 0.06008 0.38518 " pathEditMode="relative" ptsTypes="AA">
                                      <p:cBhvr>
                                        <p:cTn id="1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54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5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5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5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5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5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85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5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5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1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3078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3074" name="Object 4"/>
          <p:cNvGraphicFramePr/>
          <p:nvPr/>
        </p:nvGraphicFramePr>
        <p:xfrm>
          <a:off x="971550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7" name="Group 5"/>
          <p:cNvGraphicFramePr>
            <a:graphicFrameLocks noGrp="1"/>
          </p:cNvGraphicFramePr>
          <p:nvPr/>
        </p:nvGraphicFramePr>
        <p:xfrm>
          <a:off x="5651500" y="1449388"/>
          <a:ext cx="2160588" cy="2700342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 R  Q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5759" name="Rectangle 47"/>
          <p:cNvSpPr/>
          <p:nvPr/>
        </p:nvSpPr>
        <p:spPr>
          <a:xfrm>
            <a:off x="3490913" y="25288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5760" name="Rectangle 48"/>
          <p:cNvSpPr/>
          <p:nvPr/>
        </p:nvSpPr>
        <p:spPr>
          <a:xfrm>
            <a:off x="3490913" y="4329113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23" name="Rectangle 49"/>
          <p:cNvSpPr/>
          <p:nvPr/>
        </p:nvSpPr>
        <p:spPr>
          <a:xfrm>
            <a:off x="1511300" y="2451100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24" name="Rectangle 50"/>
          <p:cNvSpPr/>
          <p:nvPr/>
        </p:nvSpPr>
        <p:spPr>
          <a:xfrm>
            <a:off x="1511300" y="43957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55763" name="Group 51"/>
          <p:cNvGraphicFramePr>
            <a:graphicFrameLocks noGrp="1"/>
          </p:cNvGraphicFramePr>
          <p:nvPr/>
        </p:nvGraphicFramePr>
        <p:xfrm>
          <a:off x="6732588" y="2347913"/>
          <a:ext cx="1079500" cy="27432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5772" name="Rectangle 60"/>
          <p:cNvSpPr/>
          <p:nvPr/>
        </p:nvSpPr>
        <p:spPr>
          <a:xfrm>
            <a:off x="7935913" y="2362200"/>
            <a:ext cx="776287" cy="2746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29" name="AutoShape 61"/>
          <p:cNvSpPr/>
          <p:nvPr/>
        </p:nvSpPr>
        <p:spPr>
          <a:xfrm>
            <a:off x="7869238" y="1865313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130" name="Rectangle 62"/>
          <p:cNvSpPr/>
          <p:nvPr/>
        </p:nvSpPr>
        <p:spPr>
          <a:xfrm>
            <a:off x="8064500" y="1893888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i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59" grpId="0"/>
      <p:bldP spid="755760" grpId="0"/>
      <p:bldP spid="7557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49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26142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 of Clocked Sequential Circuits with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JK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F.F.</a:t>
            </a:r>
          </a:p>
        </p:txBody>
      </p:sp>
      <p:sp>
        <p:nvSpPr>
          <p:cNvPr id="28678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9683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rgbClr val="009900"/>
                </a:solidFill>
              </a:rPr>
              <a:t>:</a:t>
            </a:r>
          </a:p>
          <a:p>
            <a:pPr>
              <a:spcBef>
                <a:spcPct val="15000"/>
              </a:spcBef>
              <a:buNone/>
            </a:pPr>
            <a:r>
              <a:rPr dirty="0"/>
              <a:t>Detect 3 or more consecutive 1’s</a:t>
            </a:r>
          </a:p>
        </p:txBody>
      </p:sp>
      <p:grpSp>
        <p:nvGrpSpPr>
          <p:cNvPr id="28679" name="Group 4"/>
          <p:cNvGrpSpPr/>
          <p:nvPr/>
        </p:nvGrpSpPr>
        <p:grpSpPr>
          <a:xfrm>
            <a:off x="7092950" y="1268413"/>
            <a:ext cx="1619250" cy="1439862"/>
            <a:chOff x="4468" y="799"/>
            <a:chExt cx="1020" cy="907"/>
          </a:xfrm>
        </p:grpSpPr>
        <p:sp>
          <p:nvSpPr>
            <p:cNvPr id="28860" name="AutoShape 5"/>
            <p:cNvSpPr/>
            <p:nvPr/>
          </p:nvSpPr>
          <p:spPr>
            <a:xfrm>
              <a:off x="4694" y="799"/>
              <a:ext cx="567" cy="907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861" name="Line 6"/>
            <p:cNvSpPr/>
            <p:nvPr/>
          </p:nvSpPr>
          <p:spPr>
            <a:xfrm>
              <a:off x="5261" y="125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62" name="Line 7"/>
            <p:cNvSpPr/>
            <p:nvPr/>
          </p:nvSpPr>
          <p:spPr>
            <a:xfrm>
              <a:off x="4468" y="102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63" name="Line 8"/>
            <p:cNvSpPr/>
            <p:nvPr/>
          </p:nvSpPr>
          <p:spPr>
            <a:xfrm>
              <a:off x="4468" y="14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680" name="Group 9"/>
          <p:cNvGrpSpPr/>
          <p:nvPr/>
        </p:nvGrpSpPr>
        <p:grpSpPr>
          <a:xfrm>
            <a:off x="5292725" y="1449388"/>
            <a:ext cx="1793875" cy="900112"/>
            <a:chOff x="3334" y="913"/>
            <a:chExt cx="1130" cy="567"/>
          </a:xfrm>
        </p:grpSpPr>
        <p:sp>
          <p:nvSpPr>
            <p:cNvPr id="28830" name="Line 10"/>
            <p:cNvSpPr/>
            <p:nvPr/>
          </p:nvSpPr>
          <p:spPr>
            <a:xfrm>
              <a:off x="3334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31" name="Line 11"/>
            <p:cNvSpPr/>
            <p:nvPr/>
          </p:nvSpPr>
          <p:spPr>
            <a:xfrm rot="-5400000">
              <a:off x="3390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32" name="Line 12"/>
            <p:cNvSpPr/>
            <p:nvPr/>
          </p:nvSpPr>
          <p:spPr>
            <a:xfrm>
              <a:off x="3447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33" name="Line 13"/>
            <p:cNvSpPr/>
            <p:nvPr/>
          </p:nvSpPr>
          <p:spPr>
            <a:xfrm rot="5400000">
              <a:off x="3503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34" name="Line 14"/>
            <p:cNvSpPr/>
            <p:nvPr/>
          </p:nvSpPr>
          <p:spPr>
            <a:xfrm>
              <a:off x="3560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35" name="Line 15"/>
            <p:cNvSpPr/>
            <p:nvPr/>
          </p:nvSpPr>
          <p:spPr>
            <a:xfrm rot="-5400000">
              <a:off x="3616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36" name="Line 16"/>
            <p:cNvSpPr/>
            <p:nvPr/>
          </p:nvSpPr>
          <p:spPr>
            <a:xfrm>
              <a:off x="3673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37" name="Line 17"/>
            <p:cNvSpPr/>
            <p:nvPr/>
          </p:nvSpPr>
          <p:spPr>
            <a:xfrm rot="5400000">
              <a:off x="3729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38" name="Line 18"/>
            <p:cNvSpPr/>
            <p:nvPr/>
          </p:nvSpPr>
          <p:spPr>
            <a:xfrm>
              <a:off x="3786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39" name="Line 19"/>
            <p:cNvSpPr/>
            <p:nvPr/>
          </p:nvSpPr>
          <p:spPr>
            <a:xfrm rot="-5400000">
              <a:off x="3842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40" name="Line 20"/>
            <p:cNvSpPr/>
            <p:nvPr/>
          </p:nvSpPr>
          <p:spPr>
            <a:xfrm>
              <a:off x="3899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41" name="Line 21"/>
            <p:cNvSpPr/>
            <p:nvPr/>
          </p:nvSpPr>
          <p:spPr>
            <a:xfrm rot="5400000">
              <a:off x="3955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42" name="Line 22"/>
            <p:cNvSpPr/>
            <p:nvPr/>
          </p:nvSpPr>
          <p:spPr>
            <a:xfrm>
              <a:off x="4012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43" name="Line 23"/>
            <p:cNvSpPr/>
            <p:nvPr/>
          </p:nvSpPr>
          <p:spPr>
            <a:xfrm rot="-5400000">
              <a:off x="4068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44" name="Line 24"/>
            <p:cNvSpPr/>
            <p:nvPr/>
          </p:nvSpPr>
          <p:spPr>
            <a:xfrm>
              <a:off x="4125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45" name="Line 25"/>
            <p:cNvSpPr/>
            <p:nvPr/>
          </p:nvSpPr>
          <p:spPr>
            <a:xfrm rot="5400000">
              <a:off x="4181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46" name="Line 26"/>
            <p:cNvSpPr/>
            <p:nvPr/>
          </p:nvSpPr>
          <p:spPr>
            <a:xfrm>
              <a:off x="4238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47" name="Line 27"/>
            <p:cNvSpPr/>
            <p:nvPr/>
          </p:nvSpPr>
          <p:spPr>
            <a:xfrm rot="-5400000">
              <a:off x="4294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848" name="Line 28"/>
            <p:cNvSpPr/>
            <p:nvPr/>
          </p:nvSpPr>
          <p:spPr>
            <a:xfrm>
              <a:off x="4351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49" name="Line 29"/>
            <p:cNvSpPr/>
            <p:nvPr/>
          </p:nvSpPr>
          <p:spPr>
            <a:xfrm rot="5400000">
              <a:off x="339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50" name="Line 30"/>
            <p:cNvSpPr/>
            <p:nvPr/>
          </p:nvSpPr>
          <p:spPr>
            <a:xfrm>
              <a:off x="3334" y="1480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51" name="Line 31"/>
            <p:cNvSpPr/>
            <p:nvPr/>
          </p:nvSpPr>
          <p:spPr>
            <a:xfrm>
              <a:off x="3447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52" name="Line 32"/>
            <p:cNvSpPr/>
            <p:nvPr/>
          </p:nvSpPr>
          <p:spPr>
            <a:xfrm>
              <a:off x="3674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53" name="Line 33"/>
            <p:cNvSpPr/>
            <p:nvPr/>
          </p:nvSpPr>
          <p:spPr>
            <a:xfrm>
              <a:off x="3901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54" name="Line 34"/>
            <p:cNvSpPr/>
            <p:nvPr/>
          </p:nvSpPr>
          <p:spPr>
            <a:xfrm rot="5400000">
              <a:off x="407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55" name="Line 35"/>
            <p:cNvSpPr/>
            <p:nvPr/>
          </p:nvSpPr>
          <p:spPr>
            <a:xfrm>
              <a:off x="4127" y="14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56" name="Line 36"/>
            <p:cNvSpPr/>
            <p:nvPr/>
          </p:nvSpPr>
          <p:spPr>
            <a:xfrm rot="5400000">
              <a:off x="3277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8857" name="Line 37"/>
            <p:cNvSpPr/>
            <p:nvPr/>
          </p:nvSpPr>
          <p:spPr>
            <a:xfrm rot="5400000">
              <a:off x="3504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8858" name="Line 38"/>
            <p:cNvSpPr/>
            <p:nvPr/>
          </p:nvSpPr>
          <p:spPr>
            <a:xfrm rot="5400000">
              <a:off x="3731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8859" name="Line 39"/>
            <p:cNvSpPr/>
            <p:nvPr/>
          </p:nvSpPr>
          <p:spPr>
            <a:xfrm rot="5400000">
              <a:off x="3958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856105" name="Rectangle 41"/>
          <p:cNvSpPr/>
          <p:nvPr/>
        </p:nvSpPr>
        <p:spPr>
          <a:xfrm>
            <a:off x="611188" y="2936875"/>
            <a:ext cx="3960812" cy="982663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x	K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		K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endParaRPr sz="2800" b="1" i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56106" name="AutoShape 42"/>
          <p:cNvSpPr>
            <a:spLocks noChangeArrowheads="1"/>
          </p:cNvSpPr>
          <p:nvPr/>
        </p:nvSpPr>
        <p:spPr bwMode="auto">
          <a:xfrm>
            <a:off x="611188" y="2349500"/>
            <a:ext cx="3960813" cy="5397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996600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Synthesis using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JK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Flip-Flops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56107" name="Group 43"/>
          <p:cNvGraphicFramePr>
            <a:graphicFrameLocks noGrp="1"/>
          </p:cNvGraphicFramePr>
          <p:nvPr/>
        </p:nvGraphicFramePr>
        <p:xfrm>
          <a:off x="4932363" y="2889250"/>
          <a:ext cx="1617662" cy="1439865"/>
        </p:xfrm>
        <a:graphic>
          <a:graphicData uri="http://schemas.openxmlformats.org/drawingml/2006/table">
            <a:tbl>
              <a:tblPr/>
              <a:tblGrid>
                <a:gridCol w="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6156" name="AutoShape 92"/>
          <p:cNvSpPr/>
          <p:nvPr/>
        </p:nvSpPr>
        <p:spPr>
          <a:xfrm>
            <a:off x="5905500" y="3249613"/>
            <a:ext cx="287338" cy="7191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856157" name="Group 93"/>
          <p:cNvGraphicFramePr>
            <a:graphicFrameLocks noGrp="1"/>
          </p:cNvGraphicFramePr>
          <p:nvPr/>
        </p:nvGraphicFramePr>
        <p:xfrm>
          <a:off x="6911975" y="2889250"/>
          <a:ext cx="1617663" cy="1439865"/>
        </p:xfrm>
        <a:graphic>
          <a:graphicData uri="http://schemas.openxmlformats.org/drawingml/2006/table">
            <a:tbl>
              <a:tblPr/>
              <a:tblGrid>
                <a:gridCol w="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6206" name="Group 142"/>
          <p:cNvGraphicFramePr>
            <a:graphicFrameLocks noGrp="1"/>
          </p:cNvGraphicFramePr>
          <p:nvPr/>
        </p:nvGraphicFramePr>
        <p:xfrm>
          <a:off x="4932363" y="4329113"/>
          <a:ext cx="1617662" cy="1439865"/>
        </p:xfrm>
        <a:graphic>
          <a:graphicData uri="http://schemas.openxmlformats.org/drawingml/2006/table">
            <a:tbl>
              <a:tblPr/>
              <a:tblGrid>
                <a:gridCol w="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6255" name="AutoShape 191"/>
          <p:cNvSpPr/>
          <p:nvPr/>
        </p:nvSpPr>
        <p:spPr>
          <a:xfrm>
            <a:off x="5651500" y="4689475"/>
            <a:ext cx="539750" cy="72072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56256" name="AutoShape 192"/>
          <p:cNvSpPr/>
          <p:nvPr/>
        </p:nvSpPr>
        <p:spPr>
          <a:xfrm>
            <a:off x="8264525" y="3249613"/>
            <a:ext cx="358775" cy="720725"/>
          </a:xfrm>
          <a:prstGeom prst="leftBracket">
            <a:avLst>
              <a:gd name="adj" fmla="val 14768"/>
            </a:avLst>
          </a:prstGeom>
          <a:noFill/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56257" name="AutoShape 193"/>
          <p:cNvSpPr/>
          <p:nvPr/>
        </p:nvSpPr>
        <p:spPr>
          <a:xfrm flipH="1">
            <a:off x="7092950" y="3248025"/>
            <a:ext cx="430213" cy="720725"/>
          </a:xfrm>
          <a:prstGeom prst="leftBracket">
            <a:avLst>
              <a:gd name="adj" fmla="val 12316"/>
            </a:avLst>
          </a:prstGeom>
          <a:noFill/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856258" name="Group 194"/>
          <p:cNvGraphicFramePr>
            <a:graphicFrameLocks noGrp="1"/>
          </p:cNvGraphicFramePr>
          <p:nvPr/>
        </p:nvGraphicFramePr>
        <p:xfrm>
          <a:off x="6911975" y="4329113"/>
          <a:ext cx="1617663" cy="1439865"/>
        </p:xfrm>
        <a:graphic>
          <a:graphicData uri="http://schemas.openxmlformats.org/drawingml/2006/table">
            <a:tbl>
              <a:tblPr/>
              <a:tblGrid>
                <a:gridCol w="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6307" name="AutoShape 243"/>
          <p:cNvSpPr/>
          <p:nvPr/>
        </p:nvSpPr>
        <p:spPr>
          <a:xfrm>
            <a:off x="7272338" y="4689475"/>
            <a:ext cx="1260475" cy="36036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56308" name="AutoShape 244"/>
          <p:cNvSpPr/>
          <p:nvPr/>
        </p:nvSpPr>
        <p:spPr>
          <a:xfrm flipH="1">
            <a:off x="7092950" y="4689475"/>
            <a:ext cx="430213" cy="720725"/>
          </a:xfrm>
          <a:prstGeom prst="leftBracket">
            <a:avLst>
              <a:gd name="adj" fmla="val 12316"/>
            </a:avLst>
          </a:prstGeom>
          <a:noFill/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56309" name="AutoShape 245"/>
          <p:cNvSpPr/>
          <p:nvPr/>
        </p:nvSpPr>
        <p:spPr>
          <a:xfrm>
            <a:off x="8262938" y="4689475"/>
            <a:ext cx="358775" cy="720725"/>
          </a:xfrm>
          <a:prstGeom prst="leftBracket">
            <a:avLst>
              <a:gd name="adj" fmla="val 14768"/>
            </a:avLst>
          </a:prstGeom>
          <a:noFill/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856310" name="Object 246"/>
          <p:cNvGraphicFramePr/>
          <p:nvPr/>
        </p:nvGraphicFramePr>
        <p:xfrm>
          <a:off x="431800" y="4033838"/>
          <a:ext cx="3960813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78300" imgH="2841625" progId="">
                  <p:embed/>
                </p:oleObj>
              </mc:Choice>
              <mc:Fallback>
                <p:oleObj r:id="rId3" imgW="4178300" imgH="2841625" progId="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4033838"/>
                        <a:ext cx="3960813" cy="26908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6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6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6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5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5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6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5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5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5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156" grpId="0" animBg="1"/>
      <p:bldP spid="856255" grpId="0" animBg="1"/>
      <p:bldP spid="856256" grpId="0" animBg="1"/>
      <p:bldP spid="856257" grpId="0" animBg="1"/>
      <p:bldP spid="856307" grpId="0" animBg="1"/>
      <p:bldP spid="856308" grpId="0" animBg="1"/>
      <p:bldP spid="85630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50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26142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 of Clocked Sequential Circuits with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F.F.</a:t>
            </a:r>
          </a:p>
        </p:txBody>
      </p:sp>
      <p:sp>
        <p:nvSpPr>
          <p:cNvPr id="53253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9683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rgbClr val="009900"/>
                </a:solidFill>
              </a:rPr>
              <a:t>:</a:t>
            </a:r>
          </a:p>
          <a:p>
            <a:pPr>
              <a:spcBef>
                <a:spcPct val="15000"/>
              </a:spcBef>
              <a:buNone/>
            </a:pPr>
            <a:r>
              <a:rPr dirty="0"/>
              <a:t>Detect 3 or more consecutive 1’s</a:t>
            </a:r>
          </a:p>
        </p:txBody>
      </p:sp>
      <p:graphicFrame>
        <p:nvGraphicFramePr>
          <p:cNvPr id="858116" name="Group 4"/>
          <p:cNvGraphicFramePr>
            <a:graphicFrameLocks noGrp="1"/>
          </p:cNvGraphicFramePr>
          <p:nvPr/>
        </p:nvGraphicFramePr>
        <p:xfrm>
          <a:off x="614363" y="2349500"/>
          <a:ext cx="4137025" cy="4005264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F.F.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58194" name="Rectangle 82"/>
          <p:cNvSpPr/>
          <p:nvPr/>
        </p:nvSpPr>
        <p:spPr>
          <a:xfrm>
            <a:off x="3783013" y="3336925"/>
            <a:ext cx="152400" cy="300990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3333" name="Group 83"/>
          <p:cNvGrpSpPr/>
          <p:nvPr/>
        </p:nvGrpSpPr>
        <p:grpSpPr>
          <a:xfrm>
            <a:off x="7092950" y="1268413"/>
            <a:ext cx="1619250" cy="1439862"/>
            <a:chOff x="4468" y="799"/>
            <a:chExt cx="1020" cy="907"/>
          </a:xfrm>
        </p:grpSpPr>
        <p:sp>
          <p:nvSpPr>
            <p:cNvPr id="53372" name="AutoShape 84"/>
            <p:cNvSpPr/>
            <p:nvPr/>
          </p:nvSpPr>
          <p:spPr>
            <a:xfrm>
              <a:off x="4694" y="799"/>
              <a:ext cx="567" cy="907"/>
            </a:xfrm>
            <a:prstGeom prst="roundRect">
              <a:avLst>
                <a:gd name="adj" fmla="val 16667"/>
              </a:avLst>
            </a:prstGeom>
            <a:solidFill>
              <a:srgbClr val="66FF33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3373" name="Line 85"/>
            <p:cNvSpPr/>
            <p:nvPr/>
          </p:nvSpPr>
          <p:spPr>
            <a:xfrm>
              <a:off x="5261" y="125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74" name="Line 86"/>
            <p:cNvSpPr/>
            <p:nvPr/>
          </p:nvSpPr>
          <p:spPr>
            <a:xfrm>
              <a:off x="4468" y="102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75" name="Line 87"/>
            <p:cNvSpPr/>
            <p:nvPr/>
          </p:nvSpPr>
          <p:spPr>
            <a:xfrm>
              <a:off x="4468" y="14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3334" name="Group 88"/>
          <p:cNvGrpSpPr/>
          <p:nvPr/>
        </p:nvGrpSpPr>
        <p:grpSpPr>
          <a:xfrm>
            <a:off x="5292725" y="1449388"/>
            <a:ext cx="1793875" cy="900112"/>
            <a:chOff x="3334" y="913"/>
            <a:chExt cx="1130" cy="567"/>
          </a:xfrm>
        </p:grpSpPr>
        <p:sp>
          <p:nvSpPr>
            <p:cNvPr id="53342" name="Line 89"/>
            <p:cNvSpPr/>
            <p:nvPr/>
          </p:nvSpPr>
          <p:spPr>
            <a:xfrm>
              <a:off x="3334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43" name="Line 90"/>
            <p:cNvSpPr/>
            <p:nvPr/>
          </p:nvSpPr>
          <p:spPr>
            <a:xfrm rot="-5400000">
              <a:off x="3390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44" name="Line 91"/>
            <p:cNvSpPr/>
            <p:nvPr/>
          </p:nvSpPr>
          <p:spPr>
            <a:xfrm>
              <a:off x="3447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45" name="Line 92"/>
            <p:cNvSpPr/>
            <p:nvPr/>
          </p:nvSpPr>
          <p:spPr>
            <a:xfrm rot="5400000">
              <a:off x="3503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46" name="Line 93"/>
            <p:cNvSpPr/>
            <p:nvPr/>
          </p:nvSpPr>
          <p:spPr>
            <a:xfrm>
              <a:off x="3560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47" name="Line 94"/>
            <p:cNvSpPr/>
            <p:nvPr/>
          </p:nvSpPr>
          <p:spPr>
            <a:xfrm rot="-5400000">
              <a:off x="3616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48" name="Line 95"/>
            <p:cNvSpPr/>
            <p:nvPr/>
          </p:nvSpPr>
          <p:spPr>
            <a:xfrm>
              <a:off x="3673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49" name="Line 96"/>
            <p:cNvSpPr/>
            <p:nvPr/>
          </p:nvSpPr>
          <p:spPr>
            <a:xfrm rot="5400000">
              <a:off x="3729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50" name="Line 97"/>
            <p:cNvSpPr/>
            <p:nvPr/>
          </p:nvSpPr>
          <p:spPr>
            <a:xfrm>
              <a:off x="3786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51" name="Line 98"/>
            <p:cNvSpPr/>
            <p:nvPr/>
          </p:nvSpPr>
          <p:spPr>
            <a:xfrm rot="-5400000">
              <a:off x="3842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52" name="Line 99"/>
            <p:cNvSpPr/>
            <p:nvPr/>
          </p:nvSpPr>
          <p:spPr>
            <a:xfrm>
              <a:off x="3899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53" name="Line 100"/>
            <p:cNvSpPr/>
            <p:nvPr/>
          </p:nvSpPr>
          <p:spPr>
            <a:xfrm rot="5400000">
              <a:off x="3955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54" name="Line 101"/>
            <p:cNvSpPr/>
            <p:nvPr/>
          </p:nvSpPr>
          <p:spPr>
            <a:xfrm>
              <a:off x="4012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55" name="Line 102"/>
            <p:cNvSpPr/>
            <p:nvPr/>
          </p:nvSpPr>
          <p:spPr>
            <a:xfrm rot="-5400000">
              <a:off x="4068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56" name="Line 103"/>
            <p:cNvSpPr/>
            <p:nvPr/>
          </p:nvSpPr>
          <p:spPr>
            <a:xfrm>
              <a:off x="4125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57" name="Line 104"/>
            <p:cNvSpPr/>
            <p:nvPr/>
          </p:nvSpPr>
          <p:spPr>
            <a:xfrm rot="5400000">
              <a:off x="4181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58" name="Line 105"/>
            <p:cNvSpPr/>
            <p:nvPr/>
          </p:nvSpPr>
          <p:spPr>
            <a:xfrm>
              <a:off x="4238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59" name="Line 106"/>
            <p:cNvSpPr/>
            <p:nvPr/>
          </p:nvSpPr>
          <p:spPr>
            <a:xfrm rot="-5400000">
              <a:off x="4294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60" name="Line 107"/>
            <p:cNvSpPr/>
            <p:nvPr/>
          </p:nvSpPr>
          <p:spPr>
            <a:xfrm>
              <a:off x="4351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61" name="Line 108"/>
            <p:cNvSpPr/>
            <p:nvPr/>
          </p:nvSpPr>
          <p:spPr>
            <a:xfrm rot="5400000">
              <a:off x="339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62" name="Line 109"/>
            <p:cNvSpPr/>
            <p:nvPr/>
          </p:nvSpPr>
          <p:spPr>
            <a:xfrm>
              <a:off x="3334" y="1480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63" name="Line 110"/>
            <p:cNvSpPr/>
            <p:nvPr/>
          </p:nvSpPr>
          <p:spPr>
            <a:xfrm>
              <a:off x="3447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64" name="Line 111"/>
            <p:cNvSpPr/>
            <p:nvPr/>
          </p:nvSpPr>
          <p:spPr>
            <a:xfrm>
              <a:off x="3674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65" name="Line 112"/>
            <p:cNvSpPr/>
            <p:nvPr/>
          </p:nvSpPr>
          <p:spPr>
            <a:xfrm>
              <a:off x="3901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66" name="Line 113"/>
            <p:cNvSpPr/>
            <p:nvPr/>
          </p:nvSpPr>
          <p:spPr>
            <a:xfrm rot="5400000">
              <a:off x="407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67" name="Line 114"/>
            <p:cNvSpPr/>
            <p:nvPr/>
          </p:nvSpPr>
          <p:spPr>
            <a:xfrm>
              <a:off x="4127" y="14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368" name="Line 115"/>
            <p:cNvSpPr/>
            <p:nvPr/>
          </p:nvSpPr>
          <p:spPr>
            <a:xfrm rot="5400000">
              <a:off x="3277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3369" name="Line 116"/>
            <p:cNvSpPr/>
            <p:nvPr/>
          </p:nvSpPr>
          <p:spPr>
            <a:xfrm rot="5400000">
              <a:off x="3504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3370" name="Line 117"/>
            <p:cNvSpPr/>
            <p:nvPr/>
          </p:nvSpPr>
          <p:spPr>
            <a:xfrm rot="5400000">
              <a:off x="3731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3371" name="Line 118"/>
            <p:cNvSpPr/>
            <p:nvPr/>
          </p:nvSpPr>
          <p:spPr>
            <a:xfrm rot="5400000">
              <a:off x="3958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858232" name="AutoShape 120"/>
          <p:cNvSpPr>
            <a:spLocks noChangeArrowheads="1"/>
          </p:cNvSpPr>
          <p:nvPr/>
        </p:nvSpPr>
        <p:spPr bwMode="auto">
          <a:xfrm>
            <a:off x="4932363" y="2889250"/>
            <a:ext cx="3960813" cy="5397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996600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Synthesis using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Flip-Flops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58233" name="Rectangle 121"/>
          <p:cNvSpPr/>
          <p:nvPr/>
        </p:nvSpPr>
        <p:spPr>
          <a:xfrm>
            <a:off x="4240213" y="3327400"/>
            <a:ext cx="152400" cy="300990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solidFill>
                <a:srgbClr val="9966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58234" name="Rectangle 122"/>
          <p:cNvSpPr/>
          <p:nvPr/>
        </p:nvSpPr>
        <p:spPr>
          <a:xfrm>
            <a:off x="5111750" y="3608388"/>
            <a:ext cx="3781425" cy="7302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∑ (3, 4, 6)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∑ (1, 2, 3, 5, 6)</a:t>
            </a:r>
            <a:endParaRPr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123"/>
          <p:cNvGrpSpPr/>
          <p:nvPr/>
        </p:nvGrpSpPr>
        <p:grpSpPr>
          <a:xfrm>
            <a:off x="747713" y="3355975"/>
            <a:ext cx="2047875" cy="360363"/>
            <a:chOff x="361" y="2240"/>
            <a:chExt cx="1290" cy="227"/>
          </a:xfrm>
        </p:grpSpPr>
        <p:sp>
          <p:nvSpPr>
            <p:cNvPr id="53339" name="Oval 124"/>
            <p:cNvSpPr/>
            <p:nvPr/>
          </p:nvSpPr>
          <p:spPr>
            <a:xfrm>
              <a:off x="361" y="2240"/>
              <a:ext cx="158" cy="227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38100" cap="rnd" cmpd="sng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3340" name="Oval 125"/>
            <p:cNvSpPr/>
            <p:nvPr/>
          </p:nvSpPr>
          <p:spPr>
            <a:xfrm>
              <a:off x="1493" y="2240"/>
              <a:ext cx="158" cy="227"/>
            </a:xfrm>
            <a:prstGeom prst="ellipse">
              <a:avLst/>
            </a:prstGeom>
            <a:solidFill>
              <a:srgbClr val="66FF33">
                <a:alpha val="50195"/>
              </a:srgbClr>
            </a:solidFill>
            <a:ln w="38100" cap="rnd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3341" name="Line 126"/>
            <p:cNvSpPr/>
            <p:nvPr/>
          </p:nvSpPr>
          <p:spPr>
            <a:xfrm>
              <a:off x="520" y="2360"/>
              <a:ext cx="96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ysDot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0.0599 0.0006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8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0.0007 L 0.00052 0.0541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5416 L 0.06025 0.0541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58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5 0.05416 L 0.00087 0.11157 " pathEditMode="relative" ptsTypes="AA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11157 L 0.0599 0.11157 " pathEditMode="relative" ptsTypes="AA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8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0.11157 L 0.00052 0.1657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5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574 L 0.06025 0.1652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8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5 0.16527 L 0.00122 0.22129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5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22129 L 0.0606 0.22129 " pathEditMode="relative" ptsTypes="AA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58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59 0.22129 L 0.0007 0.2756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5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27569 L 0.06025 0.27569 " pathEditMode="relative" ptsTypes="AA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58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5 0.27569 L 0.00139 0.33194 " pathEditMode="relative" ptsTypes="AA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5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33194 L 0.0599 0.33171 " pathEditMode="relative" ptsTypes="AA">
                                      <p:cBhvr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58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0.33171 L 0.0007 0.38518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5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38518 L 0.06008 0.38518 " pathEditMode="relative" ptsTypes="AA">
                                      <p:cBhvr>
                                        <p:cTn id="1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58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5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58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23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51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26142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 of Clocked Sequential Circuits with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F.F.</a:t>
            </a:r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9683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spcBef>
                <a:spcPct val="15000"/>
              </a:spcBef>
            </a:pPr>
            <a:r>
              <a:rPr i="1" dirty="0">
                <a:solidFill>
                  <a:srgbClr val="009900"/>
                </a:solidFill>
              </a:rPr>
              <a:t>Example</a:t>
            </a:r>
            <a:r>
              <a:rPr dirty="0">
                <a:solidFill>
                  <a:srgbClr val="009900"/>
                </a:solidFill>
              </a:rPr>
              <a:t>:</a:t>
            </a:r>
          </a:p>
          <a:p>
            <a:pPr>
              <a:spcBef>
                <a:spcPct val="15000"/>
              </a:spcBef>
              <a:buNone/>
            </a:pPr>
            <a:r>
              <a:rPr dirty="0"/>
              <a:t>Detect 3 or more consecutive 1’s</a:t>
            </a:r>
          </a:p>
        </p:txBody>
      </p:sp>
      <p:grpSp>
        <p:nvGrpSpPr>
          <p:cNvPr id="29703" name="Group 4"/>
          <p:cNvGrpSpPr/>
          <p:nvPr/>
        </p:nvGrpSpPr>
        <p:grpSpPr>
          <a:xfrm>
            <a:off x="7092950" y="1268413"/>
            <a:ext cx="1619250" cy="1439862"/>
            <a:chOff x="4468" y="799"/>
            <a:chExt cx="1020" cy="907"/>
          </a:xfrm>
        </p:grpSpPr>
        <p:sp>
          <p:nvSpPr>
            <p:cNvPr id="29812" name="AutoShape 5"/>
            <p:cNvSpPr/>
            <p:nvPr/>
          </p:nvSpPr>
          <p:spPr>
            <a:xfrm>
              <a:off x="4694" y="799"/>
              <a:ext cx="567" cy="907"/>
            </a:xfrm>
            <a:prstGeom prst="roundRect">
              <a:avLst>
                <a:gd name="adj" fmla="val 16667"/>
              </a:avLst>
            </a:prstGeom>
            <a:solidFill>
              <a:srgbClr val="66FF33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813" name="Line 6"/>
            <p:cNvSpPr/>
            <p:nvPr/>
          </p:nvSpPr>
          <p:spPr>
            <a:xfrm>
              <a:off x="5261" y="1253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814" name="Line 7"/>
            <p:cNvSpPr/>
            <p:nvPr/>
          </p:nvSpPr>
          <p:spPr>
            <a:xfrm>
              <a:off x="4468" y="1026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815" name="Line 8"/>
            <p:cNvSpPr/>
            <p:nvPr/>
          </p:nvSpPr>
          <p:spPr>
            <a:xfrm>
              <a:off x="4468" y="1480"/>
              <a:ext cx="22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9704" name="Group 9"/>
          <p:cNvGrpSpPr/>
          <p:nvPr/>
        </p:nvGrpSpPr>
        <p:grpSpPr>
          <a:xfrm>
            <a:off x="5292725" y="1449388"/>
            <a:ext cx="1793875" cy="900112"/>
            <a:chOff x="3334" y="913"/>
            <a:chExt cx="1130" cy="567"/>
          </a:xfrm>
        </p:grpSpPr>
        <p:sp>
          <p:nvSpPr>
            <p:cNvPr id="29782" name="Line 10"/>
            <p:cNvSpPr/>
            <p:nvPr/>
          </p:nvSpPr>
          <p:spPr>
            <a:xfrm>
              <a:off x="3334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83" name="Line 11"/>
            <p:cNvSpPr/>
            <p:nvPr/>
          </p:nvSpPr>
          <p:spPr>
            <a:xfrm rot="-5400000">
              <a:off x="3390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84" name="Line 12"/>
            <p:cNvSpPr/>
            <p:nvPr/>
          </p:nvSpPr>
          <p:spPr>
            <a:xfrm>
              <a:off x="3447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85" name="Line 13"/>
            <p:cNvSpPr/>
            <p:nvPr/>
          </p:nvSpPr>
          <p:spPr>
            <a:xfrm rot="5400000">
              <a:off x="3503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86" name="Line 14"/>
            <p:cNvSpPr/>
            <p:nvPr/>
          </p:nvSpPr>
          <p:spPr>
            <a:xfrm>
              <a:off x="3560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87" name="Line 15"/>
            <p:cNvSpPr/>
            <p:nvPr/>
          </p:nvSpPr>
          <p:spPr>
            <a:xfrm rot="-5400000">
              <a:off x="3616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88" name="Line 16"/>
            <p:cNvSpPr/>
            <p:nvPr/>
          </p:nvSpPr>
          <p:spPr>
            <a:xfrm>
              <a:off x="3673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89" name="Line 17"/>
            <p:cNvSpPr/>
            <p:nvPr/>
          </p:nvSpPr>
          <p:spPr>
            <a:xfrm rot="5400000">
              <a:off x="3729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0" name="Line 18"/>
            <p:cNvSpPr/>
            <p:nvPr/>
          </p:nvSpPr>
          <p:spPr>
            <a:xfrm>
              <a:off x="3786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1" name="Line 19"/>
            <p:cNvSpPr/>
            <p:nvPr/>
          </p:nvSpPr>
          <p:spPr>
            <a:xfrm rot="-5400000">
              <a:off x="3842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92" name="Line 20"/>
            <p:cNvSpPr/>
            <p:nvPr/>
          </p:nvSpPr>
          <p:spPr>
            <a:xfrm>
              <a:off x="3899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3" name="Line 21"/>
            <p:cNvSpPr/>
            <p:nvPr/>
          </p:nvSpPr>
          <p:spPr>
            <a:xfrm rot="5400000">
              <a:off x="3955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4" name="Line 22"/>
            <p:cNvSpPr/>
            <p:nvPr/>
          </p:nvSpPr>
          <p:spPr>
            <a:xfrm>
              <a:off x="4012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5" name="Line 23"/>
            <p:cNvSpPr/>
            <p:nvPr/>
          </p:nvSpPr>
          <p:spPr>
            <a:xfrm rot="-5400000">
              <a:off x="4068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96" name="Line 24"/>
            <p:cNvSpPr/>
            <p:nvPr/>
          </p:nvSpPr>
          <p:spPr>
            <a:xfrm>
              <a:off x="4125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7" name="Line 25"/>
            <p:cNvSpPr/>
            <p:nvPr/>
          </p:nvSpPr>
          <p:spPr>
            <a:xfrm rot="5400000">
              <a:off x="4181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8" name="Line 26"/>
            <p:cNvSpPr/>
            <p:nvPr/>
          </p:nvSpPr>
          <p:spPr>
            <a:xfrm>
              <a:off x="4238" y="1026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9" name="Line 27"/>
            <p:cNvSpPr/>
            <p:nvPr/>
          </p:nvSpPr>
          <p:spPr>
            <a:xfrm rot="-5400000">
              <a:off x="4294" y="969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800" name="Line 28"/>
            <p:cNvSpPr/>
            <p:nvPr/>
          </p:nvSpPr>
          <p:spPr>
            <a:xfrm>
              <a:off x="4351" y="913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1" name="Line 29"/>
            <p:cNvSpPr/>
            <p:nvPr/>
          </p:nvSpPr>
          <p:spPr>
            <a:xfrm rot="5400000">
              <a:off x="339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2" name="Line 30"/>
            <p:cNvSpPr/>
            <p:nvPr/>
          </p:nvSpPr>
          <p:spPr>
            <a:xfrm>
              <a:off x="3334" y="1480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3" name="Line 31"/>
            <p:cNvSpPr/>
            <p:nvPr/>
          </p:nvSpPr>
          <p:spPr>
            <a:xfrm>
              <a:off x="3447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4" name="Line 32"/>
            <p:cNvSpPr/>
            <p:nvPr/>
          </p:nvSpPr>
          <p:spPr>
            <a:xfrm>
              <a:off x="3674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5" name="Line 33"/>
            <p:cNvSpPr/>
            <p:nvPr/>
          </p:nvSpPr>
          <p:spPr>
            <a:xfrm>
              <a:off x="3901" y="13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6" name="Line 34"/>
            <p:cNvSpPr/>
            <p:nvPr/>
          </p:nvSpPr>
          <p:spPr>
            <a:xfrm rot="5400000">
              <a:off x="4070" y="1422"/>
              <a:ext cx="1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7" name="Line 35"/>
            <p:cNvSpPr/>
            <p:nvPr/>
          </p:nvSpPr>
          <p:spPr>
            <a:xfrm>
              <a:off x="4127" y="14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8" name="Line 36"/>
            <p:cNvSpPr/>
            <p:nvPr/>
          </p:nvSpPr>
          <p:spPr>
            <a:xfrm rot="5400000">
              <a:off x="3277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09" name="Line 37"/>
            <p:cNvSpPr/>
            <p:nvPr/>
          </p:nvSpPr>
          <p:spPr>
            <a:xfrm rot="5400000">
              <a:off x="3504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10" name="Line 38"/>
            <p:cNvSpPr/>
            <p:nvPr/>
          </p:nvSpPr>
          <p:spPr>
            <a:xfrm rot="5400000">
              <a:off x="3731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11" name="Line 39"/>
            <p:cNvSpPr/>
            <p:nvPr/>
          </p:nvSpPr>
          <p:spPr>
            <a:xfrm rot="5400000">
              <a:off x="3958" y="1196"/>
              <a:ext cx="340" cy="0"/>
            </a:xfrm>
            <a:prstGeom prst="line">
              <a:avLst/>
            </a:prstGeom>
            <a:ln w="28575" cap="rnd" cmpd="sng">
              <a:solidFill>
                <a:srgbClr val="9966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860201" name="Rectangle 41"/>
          <p:cNvSpPr/>
          <p:nvPr/>
        </p:nvSpPr>
        <p:spPr>
          <a:xfrm>
            <a:off x="611188" y="2986088"/>
            <a:ext cx="3960812" cy="98266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x’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 B x</a:t>
            </a:r>
          </a:p>
          <a:p>
            <a:pPr algn="l"/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 B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0202" name="AutoShape 42"/>
          <p:cNvSpPr>
            <a:spLocks noChangeArrowheads="1"/>
          </p:cNvSpPr>
          <p:nvPr/>
        </p:nvSpPr>
        <p:spPr bwMode="auto">
          <a:xfrm>
            <a:off x="611188" y="2349500"/>
            <a:ext cx="3960813" cy="5397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996600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Synthesis using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Flip-Flops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60203" name="Group 43"/>
          <p:cNvGraphicFramePr>
            <a:graphicFrameLocks noGrp="1"/>
          </p:cNvGraphicFramePr>
          <p:nvPr/>
        </p:nvGraphicFramePr>
        <p:xfrm>
          <a:off x="431800" y="4508500"/>
          <a:ext cx="1617663" cy="1439865"/>
        </p:xfrm>
        <a:graphic>
          <a:graphicData uri="http://schemas.openxmlformats.org/drawingml/2006/table">
            <a:tbl>
              <a:tblPr/>
              <a:tblGrid>
                <a:gridCol w="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0252" name="AutoShape 92"/>
          <p:cNvSpPr/>
          <p:nvPr/>
        </p:nvSpPr>
        <p:spPr>
          <a:xfrm>
            <a:off x="3133725" y="4868863"/>
            <a:ext cx="217488" cy="7191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860253" name="Group 93"/>
          <p:cNvGraphicFramePr>
            <a:graphicFrameLocks noGrp="1"/>
          </p:cNvGraphicFramePr>
          <p:nvPr/>
        </p:nvGraphicFramePr>
        <p:xfrm>
          <a:off x="2413000" y="4508500"/>
          <a:ext cx="1617663" cy="1439865"/>
        </p:xfrm>
        <a:graphic>
          <a:graphicData uri="http://schemas.openxmlformats.org/drawingml/2006/table">
            <a:tbl>
              <a:tblPr/>
              <a:tblGrid>
                <a:gridCol w="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8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0302" name="AutoShape 142"/>
          <p:cNvSpPr/>
          <p:nvPr/>
        </p:nvSpPr>
        <p:spPr>
          <a:xfrm>
            <a:off x="1782763" y="5227638"/>
            <a:ext cx="358775" cy="361950"/>
          </a:xfrm>
          <a:prstGeom prst="leftBracket">
            <a:avLst>
              <a:gd name="adj" fmla="val 7416"/>
            </a:avLst>
          </a:prstGeom>
          <a:noFill/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60303" name="AutoShape 143"/>
          <p:cNvSpPr/>
          <p:nvPr/>
        </p:nvSpPr>
        <p:spPr>
          <a:xfrm flipH="1">
            <a:off x="611188" y="5227638"/>
            <a:ext cx="430212" cy="360362"/>
          </a:xfrm>
          <a:prstGeom prst="leftBracket">
            <a:avLst>
              <a:gd name="adj" fmla="val 7351"/>
            </a:avLst>
          </a:prstGeom>
          <a:noFill/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60304" name="AutoShape 144"/>
          <p:cNvSpPr/>
          <p:nvPr/>
        </p:nvSpPr>
        <p:spPr>
          <a:xfrm>
            <a:off x="3384550" y="4867275"/>
            <a:ext cx="649288" cy="36036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60305" name="AutoShape 145"/>
          <p:cNvSpPr/>
          <p:nvPr/>
        </p:nvSpPr>
        <p:spPr>
          <a:xfrm>
            <a:off x="3765550" y="4868863"/>
            <a:ext cx="217488" cy="7191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860306" name="Object 146"/>
          <p:cNvGraphicFramePr/>
          <p:nvPr/>
        </p:nvGraphicFramePr>
        <p:xfrm>
          <a:off x="4211638" y="3068638"/>
          <a:ext cx="4759325" cy="305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177155" imgH="3333750" progId="">
                  <p:embed/>
                </p:oleObj>
              </mc:Choice>
              <mc:Fallback>
                <p:oleObj r:id="rId3" imgW="5177155" imgH="3333750" progId="">
                  <p:embed/>
                  <p:pic>
                    <p:nvPicPr>
                      <p:cNvPr id="0" name="Picture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638" y="3068638"/>
                        <a:ext cx="4759325" cy="3052762"/>
                      </a:xfrm>
                      <a:prstGeom prst="rect">
                        <a:avLst/>
                      </a:prstGeom>
                      <a:solidFill>
                        <a:srgbClr val="66FF33">
                          <a:alpha val="50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6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6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6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6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2" grpId="0" animBg="1"/>
      <p:bldP spid="860302" grpId="0" animBg="1"/>
      <p:bldP spid="860303" grpId="0" animBg="1"/>
      <p:bldP spid="860304" grpId="0" animBg="1"/>
      <p:bldP spid="86030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42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Counter Example	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500697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dirty="0"/>
              <a:t>Design a 3 bit Binary Counter</a:t>
            </a:r>
          </a:p>
          <a:p>
            <a:r>
              <a:rPr dirty="0"/>
              <a:t>Ask yourself :</a:t>
            </a:r>
          </a:p>
          <a:p>
            <a:pPr lvl="1"/>
            <a:r>
              <a:rPr dirty="0"/>
              <a:t>How many numbers to count : 8 (0 to 2</a:t>
            </a:r>
            <a:r>
              <a:rPr baseline="30000" dirty="0"/>
              <a:t>3</a:t>
            </a:r>
            <a:r>
              <a:rPr dirty="0"/>
              <a:t> -1 )</a:t>
            </a:r>
          </a:p>
          <a:p>
            <a:pPr lvl="1"/>
            <a:r>
              <a:rPr dirty="0"/>
              <a:t>How many states : 8 (one for each number)</a:t>
            </a:r>
          </a:p>
          <a:p>
            <a:pPr lvl="1"/>
            <a:r>
              <a:rPr dirty="0"/>
              <a:t>How many states variable : 3</a:t>
            </a:r>
          </a:p>
          <a:p>
            <a:pPr lvl="1"/>
            <a:r>
              <a:rPr dirty="0"/>
              <a:t>Is there any manual input??</a:t>
            </a:r>
          </a:p>
          <a:p>
            <a:pPr lvl="1"/>
            <a:r>
              <a:rPr dirty="0"/>
              <a:t>Is there any output??</a:t>
            </a:r>
          </a:p>
          <a:p>
            <a:pPr lvl="1"/>
            <a:r>
              <a:rPr dirty="0"/>
              <a:t>Does it repeat or stop after 8 ?</a:t>
            </a:r>
          </a:p>
          <a:p>
            <a:pPr lvl="1">
              <a:buNone/>
            </a:pPr>
            <a:r>
              <a:rPr dirty="0"/>
              <a:t>Now draw the state diagram and state table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52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42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Counter Example	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53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53FF26-0AB9-485E-81DC-BF5DCBE6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60748"/>
            <a:ext cx="4644516" cy="3844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C5F68-0D59-461A-80DF-099ED1FC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373060"/>
            <a:ext cx="4033326" cy="64838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42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Counter Example	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54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0341B6-0960-4AA6-BB9F-BF987CC0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48780"/>
            <a:ext cx="6803184" cy="418430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425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Counter Example	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55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A455E-0C78-41FB-8AE0-05DA9AC3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8460940" cy="302433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747"/>
          </a:xfrm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Counter Example	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56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DD76C-13D6-4FBE-B3DE-5034C185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667610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57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63492" name="Picture 5"/>
          <p:cNvPicPr>
            <a:picLocks noChangeAspect="1"/>
          </p:cNvPicPr>
          <p:nvPr/>
        </p:nvPicPr>
        <p:blipFill>
          <a:blip r:embed="rId3">
            <a:lum bright="-12000" contrast="30000"/>
          </a:blip>
          <a:stretch>
            <a:fillRect/>
          </a:stretch>
        </p:blipFill>
        <p:spPr>
          <a:xfrm>
            <a:off x="5068888" y="1344613"/>
            <a:ext cx="3651250" cy="4783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24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14313"/>
            <a:ext cx="7921625" cy="423863"/>
          </a:xfrm>
        </p:spPr>
        <p:txBody>
          <a:bodyPr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State Reduction and Assignment</a:t>
            </a:r>
          </a:p>
        </p:txBody>
      </p:sp>
      <p:sp>
        <p:nvSpPr>
          <p:cNvPr id="63494" name="Rectangle 4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4340225" cy="4505325"/>
          </a:xfrm>
        </p:spPr>
        <p:txBody>
          <a:bodyPr vert="horz" wrap="square" lIns="90488" tIns="44450" rIns="90488" bIns="44450" anchor="t" anchorCtr="0">
            <a:spAutoFit/>
          </a:bodyPr>
          <a:lstStyle>
            <a:lvl1pPr lvl="0">
              <a:buClr>
                <a:srgbClr val="CC3300"/>
              </a:buClr>
              <a:buSzPct val="100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100000"/>
              <a:buFont typeface="Times New Roman" panose="02020603050405020304" pitchFamily="18" charset="0"/>
              <a:defRPr sz="2000"/>
            </a:lvl2pPr>
            <a:lvl3pPr lvl="2">
              <a:buClr>
                <a:srgbClr val="CC3300"/>
              </a:buClr>
              <a:buSzPct val="100000"/>
              <a:buFont typeface="Arial" panose="020B0604020202020204" pitchFamily="34" charset="0"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>
              <a:spcBef>
                <a:spcPct val="0"/>
              </a:spcBef>
            </a:pPr>
            <a:r>
              <a:rPr lang="en-US" altLang="zh-TW" sz="2800" dirty="0">
                <a:ea typeface="PMingLiU" pitchFamily="18" charset="-120"/>
              </a:rPr>
              <a:t>State Reduction</a:t>
            </a:r>
            <a:r>
              <a:rPr lang="zh-TW" altLang="en-US" sz="2800" dirty="0">
                <a:ea typeface="PMingLiU" pitchFamily="18" charset="-120"/>
              </a:rPr>
              <a:t> </a:t>
            </a:r>
            <a:r>
              <a:rPr lang="en-US" altLang="zh-TW" sz="2800" dirty="0">
                <a:ea typeface="PMingLiU" pitchFamily="18" charset="-120"/>
              </a:rPr>
              <a:t>Reductions on the number of flip-flops and the number of gates.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PMingLiU" pitchFamily="18" charset="-120"/>
              </a:rPr>
              <a:t>A reduction in the number of states may result in a reduction in the number of flip-flops.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PMingLiU" pitchFamily="18" charset="-120"/>
              </a:rPr>
              <a:t>An example state diagram showing in Fig. 5.25.</a:t>
            </a:r>
            <a:endParaRPr lang="zh-TW" altLang="en-US" sz="2400" dirty="0">
              <a:ea typeface="PMingLiU" pitchFamily="18" charset="-120"/>
            </a:endParaRPr>
          </a:p>
        </p:txBody>
      </p:sp>
      <p:sp>
        <p:nvSpPr>
          <p:cNvPr id="63495" name="Text Box 6"/>
          <p:cNvSpPr txBox="1"/>
          <p:nvPr/>
        </p:nvSpPr>
        <p:spPr>
          <a:xfrm>
            <a:off x="5675313" y="6227763"/>
            <a:ext cx="24685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altLang="zh-TW" dirty="0">
                <a:latin typeface="Times New Roman" panose="02020603050405020304" pitchFamily="18" charset="0"/>
                <a:ea typeface="PMingLiU" pitchFamily="18" charset="-120"/>
              </a:rPr>
              <a:t>Fig. 5.25	State diagram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58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74498" name="標題 5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numCol="1" anchor="ctr" anchorCtr="0" compatLnSpc="1">
            <a:spAutoFit/>
          </a:bodyPr>
          <a:lstStyle/>
          <a:p>
            <a:pPr>
              <a:buNone/>
            </a:pPr>
            <a:r>
              <a:rPr lang="en-US" altLang="zh-TW" dirty="0">
                <a:effectLst>
                  <a:outerShdw blurRad="38100" dist="38100" dir="2700000">
                    <a:srgbClr val="C0C0C0"/>
                  </a:outerShdw>
                </a:effectLst>
                <a:ea typeface="PMingLiU" pitchFamily="18" charset="-120"/>
              </a:rPr>
              <a:t>State Reduction</a:t>
            </a:r>
            <a:endParaRPr lang="zh-TW" altLang="en-US" dirty="0">
              <a:effectLst>
                <a:outerShdw blurRad="38100" dist="38100" dir="2700000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64517" name="Rectangle 4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4327525" cy="5148263"/>
          </a:xfrm>
        </p:spPr>
        <p:txBody>
          <a:bodyPr vert="horz" wrap="square" lIns="90488" tIns="44450" rIns="90488" bIns="44450" anchor="t" anchorCtr="0">
            <a:spAutoFit/>
          </a:bodyPr>
          <a:lstStyle>
            <a:lvl1pPr lvl="0">
              <a:buClr>
                <a:srgbClr val="CC3300"/>
              </a:buClr>
              <a:buSzPct val="100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100000"/>
              <a:buFont typeface="Times New Roman" panose="02020603050405020304" pitchFamily="18" charset="0"/>
              <a:defRPr sz="2000"/>
            </a:lvl2pPr>
            <a:lvl3pPr lvl="2">
              <a:buClr>
                <a:srgbClr val="CC3300"/>
              </a:buClr>
              <a:buSzPct val="100000"/>
              <a:buFont typeface="Arial" panose="020B0604020202020204" pitchFamily="34" charset="0"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1"/>
            <a:endParaRPr lang="en-US" altLang="zh-TW" sz="2800" dirty="0">
              <a:ea typeface="PMingLiU" pitchFamily="18" charset="-120"/>
            </a:endParaRPr>
          </a:p>
          <a:p>
            <a:pPr lvl="1"/>
            <a:endParaRPr lang="en-US" altLang="zh-TW" sz="2800" dirty="0">
              <a:ea typeface="PMingLiU" pitchFamily="18" charset="-120"/>
            </a:endParaRPr>
          </a:p>
          <a:p>
            <a:pPr lvl="1">
              <a:buNone/>
            </a:pPr>
            <a:endParaRPr lang="en-US" altLang="zh-TW" sz="2800" dirty="0">
              <a:ea typeface="PMingLiU" pitchFamily="18" charset="-120"/>
            </a:endParaRPr>
          </a:p>
          <a:p>
            <a:pPr lvl="1"/>
            <a:r>
              <a:rPr lang="en-US" altLang="zh-TW" sz="2400" dirty="0">
                <a:ea typeface="PMingLiU" pitchFamily="18" charset="-120"/>
              </a:rPr>
              <a:t>Only the input-output sequences are important.</a:t>
            </a:r>
          </a:p>
          <a:p>
            <a:pPr lvl="1"/>
            <a:r>
              <a:rPr lang="en-US" altLang="zh-TW" sz="2400" dirty="0">
                <a:ea typeface="PMingLiU" pitchFamily="18" charset="-120"/>
              </a:rPr>
              <a:t>Two circuits are </a:t>
            </a:r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equivalent</a:t>
            </a:r>
          </a:p>
          <a:p>
            <a:pPr lvl="2"/>
            <a:r>
              <a:rPr lang="en-US" altLang="zh-TW" sz="2000" dirty="0">
                <a:ea typeface="PMingLiU" pitchFamily="18" charset="-120"/>
              </a:rPr>
              <a:t>Have identical outputs for all input sequences;</a:t>
            </a:r>
          </a:p>
          <a:p>
            <a:pPr lvl="2"/>
            <a:r>
              <a:rPr lang="en-US" altLang="zh-TW" sz="2000" dirty="0">
                <a:ea typeface="PMingLiU" pitchFamily="18" charset="-120"/>
              </a:rPr>
              <a:t>The number of states is not important.</a:t>
            </a:r>
            <a:endParaRPr lang="zh-TW" altLang="en-US" sz="2000" dirty="0">
              <a:ea typeface="PMingLiU" pitchFamily="18" charset="-120"/>
            </a:endParaRPr>
          </a:p>
        </p:txBody>
      </p:sp>
      <p:pic>
        <p:nvPicPr>
          <p:cNvPr id="64518" name="Picture 5"/>
          <p:cNvPicPr>
            <a:picLocks noChangeAspect="1"/>
          </p:cNvPicPr>
          <p:nvPr/>
        </p:nvPicPr>
        <p:blipFill>
          <a:blip r:embed="rId3">
            <a:lum bright="-12000" contrast="30000"/>
          </a:blip>
          <a:stretch>
            <a:fillRect/>
          </a:stretch>
        </p:blipFill>
        <p:spPr>
          <a:xfrm>
            <a:off x="5191125" y="1414463"/>
            <a:ext cx="3597275" cy="4713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9" name="Text Box 6"/>
          <p:cNvSpPr txBox="1"/>
          <p:nvPr/>
        </p:nvSpPr>
        <p:spPr>
          <a:xfrm>
            <a:off x="5768975" y="6199188"/>
            <a:ext cx="246856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altLang="zh-TW" dirty="0">
                <a:latin typeface="Times New Roman" panose="02020603050405020304" pitchFamily="18" charset="0"/>
                <a:ea typeface="PMingLiU" pitchFamily="18" charset="-120"/>
              </a:rPr>
              <a:t>Fig. 5.25	State diagram</a:t>
            </a:r>
          </a:p>
        </p:txBody>
      </p:sp>
      <p:graphicFrame>
        <p:nvGraphicFramePr>
          <p:cNvPr id="64520" name="Table 64519"/>
          <p:cNvGraphicFramePr/>
          <p:nvPr/>
        </p:nvGraphicFramePr>
        <p:xfrm>
          <a:off x="354013" y="1706563"/>
          <a:ext cx="4768850" cy="1189990"/>
        </p:xfrm>
        <a:graphic>
          <a:graphicData uri="http://schemas.openxmlformats.org/drawingml/2006/table">
            <a:tbl>
              <a:tblPr/>
              <a:tblGrid>
                <a:gridCol w="95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State: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a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a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b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c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d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e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f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f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g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f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g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a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Input: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16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Outpu</a:t>
                      </a:r>
                      <a:r>
                        <a:rPr lang="tr-TR" altLang="zh-TW" sz="16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tr-TR" altLang="zh-TW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zh-TW" altLang="en-US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4102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4098" name="Object 4"/>
          <p:cNvGraphicFramePr/>
          <p:nvPr/>
        </p:nvGraphicFramePr>
        <p:xfrm>
          <a:off x="971550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65" name="Group 5"/>
          <p:cNvGraphicFramePr>
            <a:graphicFrameLocks noGrp="1"/>
          </p:cNvGraphicFramePr>
          <p:nvPr/>
        </p:nvGraphicFramePr>
        <p:xfrm>
          <a:off x="5651500" y="1449388"/>
          <a:ext cx="2160588" cy="2700342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 R  Q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7807" name="Rectangle 47"/>
          <p:cNvSpPr/>
          <p:nvPr/>
        </p:nvSpPr>
        <p:spPr>
          <a:xfrm>
            <a:off x="3490913" y="25288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7808" name="Rectangle 48"/>
          <p:cNvSpPr/>
          <p:nvPr/>
        </p:nvSpPr>
        <p:spPr>
          <a:xfrm>
            <a:off x="3490913" y="4329113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47" name="Rectangle 49"/>
          <p:cNvSpPr/>
          <p:nvPr/>
        </p:nvSpPr>
        <p:spPr>
          <a:xfrm>
            <a:off x="1511300" y="2451100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48" name="Rectangle 50"/>
          <p:cNvSpPr/>
          <p:nvPr/>
        </p:nvSpPr>
        <p:spPr>
          <a:xfrm>
            <a:off x="1511300" y="43957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57811" name="Group 51"/>
          <p:cNvGraphicFramePr>
            <a:graphicFrameLocks noGrp="1"/>
          </p:cNvGraphicFramePr>
          <p:nvPr/>
        </p:nvGraphicFramePr>
        <p:xfrm>
          <a:off x="6732588" y="2644775"/>
          <a:ext cx="1079500" cy="27432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2" name="Rectangle 60"/>
          <p:cNvSpPr/>
          <p:nvPr/>
        </p:nvSpPr>
        <p:spPr>
          <a:xfrm>
            <a:off x="7935913" y="2362200"/>
            <a:ext cx="776287" cy="2746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53" name="AutoShape 61"/>
          <p:cNvSpPr/>
          <p:nvPr/>
        </p:nvSpPr>
        <p:spPr>
          <a:xfrm>
            <a:off x="7869238" y="1865313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4154" name="Rectangle 62"/>
          <p:cNvSpPr/>
          <p:nvPr/>
        </p:nvSpPr>
        <p:spPr>
          <a:xfrm>
            <a:off x="8064500" y="1893888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i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7823" name="Rectangle 63"/>
          <p:cNvSpPr/>
          <p:nvPr/>
        </p:nvSpPr>
        <p:spPr>
          <a:xfrm>
            <a:off x="7937500" y="2640013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-2.22222E-6 -0.26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57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0.2645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57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7" grpId="0"/>
      <p:bldP spid="757807" grpId="1"/>
      <p:bldP spid="757808" grpId="0"/>
      <p:bldP spid="757808" grpId="1"/>
      <p:bldP spid="7578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6C06-FC1B-4B59-8BA6-6F017E69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747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>
                    <a:srgbClr val="C0C0C0"/>
                  </a:outerShdw>
                </a:effectLst>
                <a:ea typeface="PMingLiU" pitchFamily="18" charset="-120"/>
              </a:rPr>
              <a:t>State Reduction</a:t>
            </a:r>
            <a:endParaRPr lang="en-US" dirty="0"/>
          </a:p>
        </p:txBody>
      </p:sp>
      <p:sp>
        <p:nvSpPr>
          <p:cNvPr id="6554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 anchorCtr="0">
            <a:spAutoFit/>
          </a:bodyPr>
          <a:lstStyle/>
          <a:p>
            <a:r>
              <a:rPr lang="en-US" altLang="zh-TW" dirty="0">
                <a:ea typeface="PMingLiU" pitchFamily="18" charset="-120"/>
              </a:rPr>
              <a:t>Equivalent states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Two states are said to be equivalent</a:t>
            </a:r>
          </a:p>
          <a:p>
            <a:pPr lvl="2"/>
            <a:r>
              <a:rPr lang="en-US" altLang="zh-TW" dirty="0">
                <a:ea typeface="PMingLiU" pitchFamily="18" charset="-120"/>
              </a:rPr>
              <a:t>For each member of the set of inputs, they give exactly the same output and send the circuit to the same state or to an equivalent state.</a:t>
            </a:r>
          </a:p>
          <a:p>
            <a:pPr lvl="2"/>
            <a:r>
              <a:rPr lang="en-US" altLang="zh-TW" dirty="0">
                <a:ea typeface="PMingLiU" pitchFamily="18" charset="-120"/>
              </a:rPr>
              <a:t>One of them can be removed.</a:t>
            </a:r>
          </a:p>
          <a:p>
            <a:endParaRPr lang="zh-TW" altLang="en-US" dirty="0">
              <a:ea typeface="PMingLiU" pitchFamily="18" charset="-120"/>
            </a:endParaRPr>
          </a:p>
        </p:txBody>
      </p:sp>
      <p:sp>
        <p:nvSpPr>
          <p:cNvPr id="7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59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65542" name="Picture 5"/>
          <p:cNvPicPr>
            <a:picLocks noChangeAspect="1"/>
          </p:cNvPicPr>
          <p:nvPr/>
        </p:nvPicPr>
        <p:blipFill>
          <a:blip r:embed="rId3">
            <a:lum bright="-6000" contrast="30000"/>
          </a:blip>
          <a:stretch>
            <a:fillRect/>
          </a:stretch>
        </p:blipFill>
        <p:spPr>
          <a:xfrm>
            <a:off x="503238" y="3249613"/>
            <a:ext cx="5391150" cy="3249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3" name="Picture 5"/>
          <p:cNvPicPr>
            <a:picLocks noChangeAspect="1"/>
          </p:cNvPicPr>
          <p:nvPr/>
        </p:nvPicPr>
        <p:blipFill>
          <a:blip r:embed="rId4">
            <a:lum bright="-12000" contrast="30000"/>
          </a:blip>
          <a:stretch>
            <a:fillRect/>
          </a:stretch>
        </p:blipFill>
        <p:spPr>
          <a:xfrm>
            <a:off x="6062663" y="2844800"/>
            <a:ext cx="2776537" cy="363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5762-A92E-41EF-9F61-08E57265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747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>
                    <a:srgbClr val="C0C0C0"/>
                  </a:outerShdw>
                </a:effectLst>
                <a:ea typeface="PMingLiU" pitchFamily="18" charset="-120"/>
              </a:rPr>
              <a:t>State Reduction</a:t>
            </a:r>
            <a:endParaRPr lang="en-US" dirty="0"/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 anchorCtr="0">
            <a:spAutoFit/>
          </a:bodyPr>
          <a:lstStyle/>
          <a:p>
            <a:r>
              <a:rPr lang="en-US" altLang="zh-TW" dirty="0">
                <a:ea typeface="PMingLiU" pitchFamily="18" charset="-120"/>
              </a:rPr>
              <a:t>Reducing the state table</a:t>
            </a:r>
          </a:p>
          <a:p>
            <a:pPr lvl="1"/>
            <a:r>
              <a:rPr lang="en-US" altLang="zh-TW" i="1" dirty="0">
                <a:ea typeface="PMingLiU" pitchFamily="18" charset="-120"/>
              </a:rPr>
              <a:t>e </a:t>
            </a:r>
            <a:r>
              <a:rPr lang="en-US" altLang="zh-TW" dirty="0">
                <a:ea typeface="PMingLiU" pitchFamily="18" charset="-120"/>
              </a:rPr>
              <a:t>= </a:t>
            </a:r>
            <a:r>
              <a:rPr lang="en-US" altLang="zh-TW" i="1" dirty="0">
                <a:ea typeface="PMingLiU" pitchFamily="18" charset="-120"/>
              </a:rPr>
              <a:t>g </a:t>
            </a:r>
            <a:r>
              <a:rPr lang="en-US" altLang="zh-TW" dirty="0">
                <a:ea typeface="PMingLiU" pitchFamily="18" charset="-120"/>
              </a:rPr>
              <a:t>(remove </a:t>
            </a:r>
            <a:r>
              <a:rPr lang="en-US" altLang="zh-TW" i="1" dirty="0">
                <a:ea typeface="PMingLiU" pitchFamily="18" charset="-120"/>
              </a:rPr>
              <a:t>g</a:t>
            </a:r>
            <a:r>
              <a:rPr lang="en-US" altLang="zh-TW" dirty="0">
                <a:ea typeface="PMingLiU" pitchFamily="18" charset="-120"/>
              </a:rPr>
              <a:t>);</a:t>
            </a:r>
          </a:p>
          <a:p>
            <a:pPr lvl="1"/>
            <a:r>
              <a:rPr lang="en-US" altLang="zh-TW" i="1" dirty="0">
                <a:ea typeface="PMingLiU" pitchFamily="18" charset="-120"/>
              </a:rPr>
              <a:t>d </a:t>
            </a:r>
            <a:r>
              <a:rPr lang="en-US" altLang="zh-TW" dirty="0">
                <a:ea typeface="PMingLiU" pitchFamily="18" charset="-120"/>
              </a:rPr>
              <a:t>= </a:t>
            </a:r>
            <a:r>
              <a:rPr lang="en-US" altLang="zh-TW" i="1" dirty="0">
                <a:ea typeface="PMingLiU" pitchFamily="18" charset="-120"/>
              </a:rPr>
              <a:t>f </a:t>
            </a:r>
            <a:r>
              <a:rPr lang="en-US" altLang="zh-TW" dirty="0">
                <a:ea typeface="PMingLiU" pitchFamily="18" charset="-120"/>
              </a:rPr>
              <a:t>(remove </a:t>
            </a:r>
            <a:r>
              <a:rPr lang="en-US" altLang="zh-TW" i="1" dirty="0">
                <a:ea typeface="PMingLiU" pitchFamily="18" charset="-120"/>
              </a:rPr>
              <a:t>f</a:t>
            </a:r>
            <a:r>
              <a:rPr lang="en-US" altLang="zh-TW" dirty="0">
                <a:ea typeface="PMingLiU" pitchFamily="18" charset="-120"/>
              </a:rPr>
              <a:t>);</a:t>
            </a:r>
          </a:p>
        </p:txBody>
      </p:sp>
      <p:sp>
        <p:nvSpPr>
          <p:cNvPr id="8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60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66566" name="Picture 6"/>
          <p:cNvPicPr>
            <a:picLocks noChangeAspect="1"/>
          </p:cNvPicPr>
          <p:nvPr/>
        </p:nvPicPr>
        <p:blipFill>
          <a:blip r:embed="rId3">
            <a:lum bright="-12000" contrast="30000"/>
          </a:blip>
          <a:stretch>
            <a:fillRect/>
          </a:stretch>
        </p:blipFill>
        <p:spPr>
          <a:xfrm>
            <a:off x="1439863" y="2738438"/>
            <a:ext cx="6461125" cy="3617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7" name="矩形 4"/>
          <p:cNvSpPr/>
          <p:nvPr/>
        </p:nvSpPr>
        <p:spPr>
          <a:xfrm>
            <a:off x="1938338" y="5341938"/>
            <a:ext cx="5892800" cy="30480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endParaRPr lang="zh-TW" altLang="en-US" sz="1400" i="1" u="sng" dirty="0">
              <a:solidFill>
                <a:srgbClr val="003366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66568" name="矩形 5"/>
          <p:cNvSpPr/>
          <p:nvPr/>
        </p:nvSpPr>
        <p:spPr>
          <a:xfrm>
            <a:off x="1938338" y="5918200"/>
            <a:ext cx="5892800" cy="30480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endParaRPr lang="zh-TW" altLang="en-US" sz="1400" i="1" u="sng" dirty="0">
              <a:solidFill>
                <a:srgbClr val="003366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61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77570" name="標題 3"/>
          <p:cNvSpPr>
            <a:spLocks noGrp="1"/>
          </p:cNvSpPr>
          <p:nvPr>
            <p:ph type="title" idx="4294967295"/>
          </p:nvPr>
        </p:nvSpPr>
        <p:spPr>
          <a:xfrm>
            <a:off x="971600" y="79375"/>
            <a:ext cx="7921625" cy="856901"/>
          </a:xfrm>
        </p:spPr>
        <p:txBody>
          <a:bodyPr wrap="square" lIns="0" tIns="0" rIns="0" bIns="0" numCol="1" anchor="ctr" anchorCtr="0" compatLnSpc="1">
            <a:spAutoFit/>
          </a:bodyPr>
          <a:lstStyle/>
          <a:p>
            <a:r>
              <a:rPr lang="en-US" altLang="zh-TW" dirty="0">
                <a:ea typeface="PMingLiU" pitchFamily="18" charset="-120"/>
              </a:rPr>
              <a:t>The reduced finite state machine</a:t>
            </a:r>
            <a:br>
              <a:rPr lang="en-US" altLang="zh-TW" dirty="0">
                <a:ea typeface="PMingLiU" pitchFamily="18" charset="-120"/>
              </a:rPr>
            </a:br>
            <a:endParaRPr lang="zh-TW" altLang="en-US" dirty="0">
              <a:effectLst>
                <a:outerShdw blurRad="38100" dist="38100" dir="2700000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6758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 anchorCtr="0">
            <a:spAutoFit/>
          </a:bodyPr>
          <a:lstStyle/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</p:txBody>
      </p:sp>
      <p:pic>
        <p:nvPicPr>
          <p:cNvPr id="67590" name="Picture 5"/>
          <p:cNvPicPr>
            <a:picLocks noChangeAspect="1"/>
          </p:cNvPicPr>
          <p:nvPr/>
        </p:nvPicPr>
        <p:blipFill>
          <a:blip r:embed="rId3">
            <a:lum bright="-6000" contrast="24000"/>
          </a:blip>
          <a:stretch>
            <a:fillRect/>
          </a:stretch>
        </p:blipFill>
        <p:spPr>
          <a:xfrm>
            <a:off x="1363663" y="1938338"/>
            <a:ext cx="6267450" cy="32210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7591" name="Table 67590"/>
          <p:cNvGraphicFramePr/>
          <p:nvPr>
            <p:extLst>
              <p:ext uri="{D42A27DB-BD31-4B8C-83A1-F6EECF244321}">
                <p14:modId xmlns:p14="http://schemas.microsoft.com/office/powerpoint/2010/main" val="3675912231"/>
              </p:ext>
            </p:extLst>
          </p:nvPr>
        </p:nvGraphicFramePr>
        <p:xfrm>
          <a:off x="2187575" y="5299710"/>
          <a:ext cx="4768850" cy="1189990"/>
        </p:xfrm>
        <a:graphic>
          <a:graphicData uri="http://schemas.openxmlformats.org/drawingml/2006/table">
            <a:tbl>
              <a:tblPr/>
              <a:tblGrid>
                <a:gridCol w="95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State: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a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a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b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c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d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e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d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d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e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d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e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a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Input: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17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Output:</a:t>
                      </a:r>
                      <a:endParaRPr lang="zh-TW" altLang="en-US" sz="17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Book Antiqua" panose="02040602050305030304" pitchFamily="18" charset="0"/>
                          <a:ea typeface="PMingLiU" pitchFamily="18" charset="-12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TW" altLang="en-US" sz="2000" b="1" dirty="0">
                        <a:solidFill>
                          <a:schemeClr val="accent2"/>
                        </a:solidFill>
                        <a:latin typeface="Book Antiqua" panose="02040602050305030304" pitchFamily="18" charset="0"/>
                        <a:ea typeface="PMingLiU" pitchFamily="18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62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878594" name="標題 5"/>
          <p:cNvSpPr>
            <a:spLocks noGrp="1"/>
          </p:cNvSpPr>
          <p:nvPr>
            <p:ph type="title" idx="4294967295"/>
          </p:nvPr>
        </p:nvSpPr>
        <p:spPr>
          <a:xfrm>
            <a:off x="971550" y="212019"/>
            <a:ext cx="7921625" cy="428451"/>
          </a:xfrm>
        </p:spPr>
        <p:txBody>
          <a:bodyPr wrap="square" lIns="0" tIns="0" rIns="0" bIns="0" numCol="1" anchor="ctr" anchorCtr="0" compatLnSpc="1">
            <a:spAutoFit/>
          </a:bodyPr>
          <a:lstStyle/>
          <a:p>
            <a:pPr>
              <a:buNone/>
            </a:pPr>
            <a:r>
              <a:rPr lang="en-US" altLang="zh-TW" dirty="0">
                <a:latin typeface="Times New Roman" panose="02020603050405020304" pitchFamily="18" charset="0"/>
                <a:ea typeface="PMingLiU" pitchFamily="18" charset="-120"/>
              </a:rPr>
              <a:t> Reduced State diagram</a:t>
            </a:r>
            <a:endParaRPr lang="zh-TW" altLang="en-US" dirty="0">
              <a:effectLst>
                <a:outerShdw blurRad="38100" dist="38100" dir="2700000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68613" name="Rectangle 3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4210050" cy="3683000"/>
          </a:xfrm>
        </p:spPr>
        <p:txBody>
          <a:bodyPr vert="horz" wrap="square" lIns="90488" tIns="44450" rIns="90488" bIns="44450" anchor="t" anchorCtr="0">
            <a:spAutoFit/>
          </a:bodyPr>
          <a:lstStyle>
            <a:lvl1pPr lvl="0">
              <a:buClr>
                <a:srgbClr val="CC3300"/>
              </a:buClr>
              <a:buSzPct val="100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100000"/>
              <a:buFont typeface="Times New Roman" panose="02020603050405020304" pitchFamily="18" charset="0"/>
              <a:defRPr sz="2000"/>
            </a:lvl2pPr>
            <a:lvl3pPr lvl="2">
              <a:buClr>
                <a:srgbClr val="CC3300"/>
              </a:buClr>
              <a:buSzPct val="100000"/>
              <a:buFont typeface="Arial" panose="020B0604020202020204" pitchFamily="34" charset="0"/>
              <a:defRPr sz="18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1">
              <a:spcBef>
                <a:spcPts val="600"/>
              </a:spcBef>
            </a:pPr>
            <a:r>
              <a:rPr lang="en-US" altLang="zh-TW" sz="2200" dirty="0">
                <a:ea typeface="PMingLiU" pitchFamily="18" charset="-120"/>
              </a:rPr>
              <a:t>The checking of each pair of states for possible equivalence can be done systematically </a:t>
            </a:r>
            <a:r>
              <a:rPr lang="tr-TR" altLang="zh-TW" sz="2200" dirty="0"/>
              <a:t> using </a:t>
            </a:r>
            <a:r>
              <a:rPr lang="tr-TR" altLang="zh-TW" sz="2200" dirty="0">
                <a:solidFill>
                  <a:schemeClr val="accent1"/>
                </a:solidFill>
              </a:rPr>
              <a:t>Implication Table.</a:t>
            </a:r>
            <a:endParaRPr lang="en-US" altLang="zh-TW" sz="2200" dirty="0">
              <a:ea typeface="PMingLiU" pitchFamily="18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sz="2200" dirty="0">
                <a:ea typeface="PMingLiU" pitchFamily="18" charset="-120"/>
              </a:rPr>
              <a:t>The unused states are treated as don't-care condition </a:t>
            </a:r>
            <a:r>
              <a:rPr lang="en-US" altLang="zh-TW" sz="2200" dirty="0">
                <a:latin typeface="Symbol" panose="05050102010706020507" pitchFamily="18" charset="2"/>
                <a:ea typeface="PMingLiU" pitchFamily="18" charset="-120"/>
              </a:rPr>
              <a:t>Þ</a:t>
            </a:r>
            <a:r>
              <a:rPr lang="en-US" altLang="zh-TW" sz="2200" dirty="0">
                <a:ea typeface="PMingLiU" pitchFamily="18" charset="-120"/>
              </a:rPr>
              <a:t> fewer combinational gates.</a:t>
            </a:r>
          </a:p>
          <a:p>
            <a:pPr lvl="0"/>
            <a:endParaRPr lang="zh-TW" altLang="en-US" sz="2200" dirty="0">
              <a:ea typeface="PMingLiU" pitchFamily="18" charset="-120"/>
            </a:endParaRPr>
          </a:p>
        </p:txBody>
      </p:sp>
      <p:pic>
        <p:nvPicPr>
          <p:cNvPr id="68614" name="Picture 5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4953000" y="1608138"/>
            <a:ext cx="3716338" cy="409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5" name="Text Box 6"/>
          <p:cNvSpPr txBox="1"/>
          <p:nvPr/>
        </p:nvSpPr>
        <p:spPr>
          <a:xfrm>
            <a:off x="4984750" y="5870575"/>
            <a:ext cx="36210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altLang="zh-TW" dirty="0">
                <a:latin typeface="Times New Roman" panose="02020603050405020304" pitchFamily="18" charset="0"/>
                <a:ea typeface="PMingLiU" pitchFamily="18" charset="-120"/>
              </a:rPr>
              <a:t>Fig. 5.26   Reduced State diagram</a:t>
            </a:r>
          </a:p>
        </p:txBody>
      </p:sp>
      <p:pic>
        <p:nvPicPr>
          <p:cNvPr id="68616" name="Picture 5"/>
          <p:cNvPicPr>
            <a:picLocks noChangeAspect="1"/>
          </p:cNvPicPr>
          <p:nvPr/>
        </p:nvPicPr>
        <p:blipFill>
          <a:blip r:embed="rId4">
            <a:lum bright="-6000" contrast="24000"/>
          </a:blip>
          <a:stretch>
            <a:fillRect/>
          </a:stretch>
        </p:blipFill>
        <p:spPr>
          <a:xfrm>
            <a:off x="431800" y="4329113"/>
            <a:ext cx="4257675" cy="218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8">
            <a:extLst>
              <a:ext uri="{FF2B5EF4-FFF2-40B4-BE49-F238E27FC236}">
                <a16:creationId xmlns:a16="http://schemas.microsoft.com/office/drawing/2014/main" id="{D65E2756-3327-4F44-AC33-11772570A4CD}"/>
              </a:ext>
            </a:extLst>
          </p:cNvPr>
          <p:cNvSpPr/>
          <p:nvPr/>
        </p:nvSpPr>
        <p:spPr>
          <a:xfrm>
            <a:off x="964692" y="3320988"/>
            <a:ext cx="7214615" cy="311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BB102D22-02BA-46B4-851D-4A7E5ECD9E92}"/>
              </a:ext>
            </a:extLst>
          </p:cNvPr>
          <p:cNvSpPr txBox="1"/>
          <p:nvPr/>
        </p:nvSpPr>
        <p:spPr>
          <a:xfrm>
            <a:off x="688949" y="1176451"/>
            <a:ext cx="3049031" cy="382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dirty="0">
                <a:solidFill>
                  <a:srgbClr val="CC3300"/>
                </a:solidFill>
                <a:latin typeface="Wingdings"/>
                <a:cs typeface="Wingdings"/>
              </a:rPr>
              <a:t></a:t>
            </a:r>
            <a:r>
              <a:rPr sz="2800" spc="-414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S</a:t>
            </a:r>
            <a:r>
              <a:rPr sz="28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</a:t>
            </a:r>
            <a:r>
              <a:rPr sz="28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e</a:t>
            </a:r>
            <a:r>
              <a:rPr sz="2800" b="1" spc="-203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Ass</a:t>
            </a:r>
            <a:r>
              <a:rPr sz="2800" b="1" spc="4" dirty="0">
                <a:solidFill>
                  <a:srgbClr val="053CE8"/>
                </a:solidFill>
                <a:latin typeface="Times New Roman"/>
                <a:cs typeface="Times New Roman"/>
              </a:rPr>
              <a:t>i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g</a:t>
            </a:r>
            <a:r>
              <a:rPr sz="28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n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3C97ADBD-5F58-423F-98EC-2DA4D09A74A6}"/>
              </a:ext>
            </a:extLst>
          </p:cNvPr>
          <p:cNvSpPr txBox="1"/>
          <p:nvPr/>
        </p:nvSpPr>
        <p:spPr>
          <a:xfrm>
            <a:off x="688949" y="1816284"/>
            <a:ext cx="759800" cy="933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970"/>
              </a:lnSpc>
              <a:spcBef>
                <a:spcPts val="148"/>
              </a:spcBef>
            </a:pPr>
            <a:r>
              <a:rPr sz="2800" dirty="0">
                <a:solidFill>
                  <a:srgbClr val="CC3300"/>
                </a:solidFill>
                <a:latin typeface="Wingdings"/>
                <a:cs typeface="Wingdings"/>
              </a:rPr>
              <a:t></a:t>
            </a:r>
            <a:r>
              <a:rPr sz="2800" spc="-419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254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  <a:p>
            <a:pPr marR="30820" algn="r">
              <a:lnSpc>
                <a:spcPct val="95825"/>
              </a:lnSpc>
              <a:spcBef>
                <a:spcPts val="1423"/>
              </a:spcBef>
            </a:pPr>
            <a:r>
              <a:rPr sz="2400" spc="0" dirty="0">
                <a:solidFill>
                  <a:srgbClr val="053CE8"/>
                </a:solidFill>
                <a:latin typeface="Times New Roman"/>
                <a:cs typeface="Times New Roman"/>
              </a:rPr>
              <a:t>●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7625CFEC-152B-4900-8492-951D4BE02A30}"/>
              </a:ext>
            </a:extLst>
          </p:cNvPr>
          <p:cNvSpPr txBox="1"/>
          <p:nvPr/>
        </p:nvSpPr>
        <p:spPr>
          <a:xfrm>
            <a:off x="1512199" y="1818157"/>
            <a:ext cx="723142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minimi</a:t>
            </a:r>
            <a:r>
              <a:rPr sz="2800" b="1" spc="-25" dirty="0">
                <a:solidFill>
                  <a:srgbClr val="053CE8"/>
                </a:solidFill>
                <a:latin typeface="Times New Roman"/>
                <a:cs typeface="Times New Roman"/>
              </a:rPr>
              <a:t>z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e</a:t>
            </a:r>
            <a:r>
              <a:rPr sz="2800" b="1" spc="19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the</a:t>
            </a:r>
            <a:r>
              <a:rPr sz="28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cost of</a:t>
            </a:r>
            <a:r>
              <a:rPr sz="2800" b="1" spc="-13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the combi</a:t>
            </a:r>
            <a:r>
              <a:rPr sz="28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n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</a:t>
            </a:r>
            <a:r>
              <a:rPr sz="2800" b="1" spc="4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io</a:t>
            </a:r>
            <a:r>
              <a:rPr sz="28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n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al</a:t>
            </a:r>
            <a:r>
              <a:rPr sz="2800" b="1" spc="-33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ci</a:t>
            </a:r>
            <a:r>
              <a:rPr sz="2800" b="1" spc="-59" dirty="0">
                <a:solidFill>
                  <a:srgbClr val="053CE8"/>
                </a:solidFill>
                <a:latin typeface="Times New Roman"/>
                <a:cs typeface="Times New Roman"/>
              </a:rPr>
              <a:t>r</a:t>
            </a:r>
            <a:r>
              <a:rPr sz="28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cuits.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5D42232F-D3B0-49D2-832E-15032CD8B60D}"/>
              </a:ext>
            </a:extLst>
          </p:cNvPr>
          <p:cNvSpPr txBox="1"/>
          <p:nvPr/>
        </p:nvSpPr>
        <p:spPr>
          <a:xfrm>
            <a:off x="1498473" y="2419957"/>
            <a:ext cx="28926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T</a:t>
            </a:r>
            <a:r>
              <a:rPr sz="2400" b="1" spc="-4" dirty="0">
                <a:latin typeface="Times New Roman"/>
                <a:cs typeface="Times New Roman"/>
              </a:rPr>
              <a:t>h</a:t>
            </a:r>
            <a:r>
              <a:rPr sz="2400" b="1" spc="-44" dirty="0">
                <a:latin typeface="Times New Roman"/>
                <a:cs typeface="Times New Roman"/>
              </a:rPr>
              <a:t>r</a:t>
            </a:r>
            <a:r>
              <a:rPr sz="2400" b="1" spc="0" dirty="0">
                <a:latin typeface="Times New Roman"/>
                <a:cs typeface="Times New Roman"/>
              </a:rPr>
              <a:t>ee pos</a:t>
            </a:r>
            <a:r>
              <a:rPr sz="2400" b="1" spc="4" dirty="0">
                <a:latin typeface="Times New Roman"/>
                <a:cs typeface="Times New Roman"/>
              </a:rPr>
              <a:t>s</a:t>
            </a:r>
            <a:r>
              <a:rPr sz="2400" b="1" spc="0" dirty="0">
                <a:latin typeface="Times New Roman"/>
                <a:cs typeface="Times New Roman"/>
              </a:rPr>
              <a:t>ib</a:t>
            </a:r>
            <a:r>
              <a:rPr sz="2400" b="1" spc="4" dirty="0">
                <a:latin typeface="Times New Roman"/>
                <a:cs typeface="Times New Roman"/>
              </a:rPr>
              <a:t>l</a:t>
            </a:r>
            <a:r>
              <a:rPr sz="2400" b="1" spc="0" dirty="0">
                <a:latin typeface="Times New Roman"/>
                <a:cs typeface="Times New Roman"/>
              </a:rPr>
              <a:t>e</a:t>
            </a:r>
            <a:r>
              <a:rPr sz="2400" b="1" spc="-9" dirty="0">
                <a:latin typeface="Times New Roman"/>
                <a:cs typeface="Times New Roman"/>
              </a:rPr>
              <a:t> </a:t>
            </a:r>
            <a:r>
              <a:rPr sz="2400" b="1" spc="0" dirty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DCCCAE8F-5D1D-4328-9BC0-A5724E01DA88}"/>
              </a:ext>
            </a:extLst>
          </p:cNvPr>
          <p:cNvSpPr txBox="1"/>
          <p:nvPr/>
        </p:nvSpPr>
        <p:spPr>
          <a:xfrm>
            <a:off x="4396206" y="2419957"/>
            <a:ext cx="6813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s</a:t>
            </a:r>
            <a:r>
              <a:rPr sz="2400" b="1" spc="4" dirty="0">
                <a:latin typeface="Times New Roman"/>
                <a:cs typeface="Times New Roman"/>
              </a:rPr>
              <a:t>t</a:t>
            </a:r>
            <a:r>
              <a:rPr sz="2400" b="1" spc="0" dirty="0">
                <a:latin typeface="Times New Roman"/>
                <a:cs typeface="Times New Roman"/>
              </a:rPr>
              <a:t>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472A3D11-A516-4F3D-A71D-9927601DA174}"/>
              </a:ext>
            </a:extLst>
          </p:cNvPr>
          <p:cNvSpPr txBox="1"/>
          <p:nvPr/>
        </p:nvSpPr>
        <p:spPr>
          <a:xfrm>
            <a:off x="5081701" y="2419957"/>
            <a:ext cx="17237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ass</a:t>
            </a:r>
            <a:r>
              <a:rPr sz="2400" b="1" spc="4" dirty="0">
                <a:latin typeface="Times New Roman"/>
                <a:cs typeface="Times New Roman"/>
              </a:rPr>
              <a:t>i</a:t>
            </a:r>
            <a:r>
              <a:rPr sz="2400" b="1" spc="0" dirty="0">
                <a:latin typeface="Times New Roman"/>
                <a:cs typeface="Times New Roman"/>
              </a:rPr>
              <a:t>gnmen</a:t>
            </a:r>
            <a:r>
              <a:rPr sz="2400" b="1" spc="4" dirty="0">
                <a:latin typeface="Times New Roman"/>
                <a:cs typeface="Times New Roman"/>
              </a:rPr>
              <a:t>t</a:t>
            </a:r>
            <a:r>
              <a:rPr sz="2400" b="1" spc="0" dirty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BDCEF77D-6A4E-40E5-8740-055D76E1F0EC}"/>
              </a:ext>
            </a:extLst>
          </p:cNvPr>
          <p:cNvSpPr txBox="1"/>
          <p:nvPr/>
        </p:nvSpPr>
        <p:spPr>
          <a:xfrm>
            <a:off x="6809308" y="2419957"/>
            <a:ext cx="4130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25" dirty="0">
                <a:latin typeface="Times New Roman"/>
                <a:cs typeface="Times New Roman"/>
              </a:rPr>
              <a:t>(</a:t>
            </a:r>
            <a:r>
              <a:rPr sz="2400" b="1" i="1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44E5C82-EE75-46E7-AD4E-27B03225D6CD}"/>
              </a:ext>
            </a:extLst>
          </p:cNvPr>
          <p:cNvSpPr txBox="1"/>
          <p:nvPr/>
        </p:nvSpPr>
        <p:spPr>
          <a:xfrm>
            <a:off x="7226554" y="2419957"/>
            <a:ext cx="8002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s</a:t>
            </a:r>
            <a:r>
              <a:rPr sz="2400" b="1" spc="4" dirty="0">
                <a:latin typeface="Times New Roman"/>
                <a:cs typeface="Times New Roman"/>
              </a:rPr>
              <a:t>t</a:t>
            </a:r>
            <a:r>
              <a:rPr sz="2400" b="1" spc="0" dirty="0">
                <a:latin typeface="Times New Roman"/>
                <a:cs typeface="Times New Roman"/>
              </a:rPr>
              <a:t>at</a:t>
            </a:r>
            <a:r>
              <a:rPr sz="2400" b="1" spc="4" dirty="0">
                <a:latin typeface="Times New Roman"/>
                <a:cs typeface="Times New Roman"/>
              </a:rPr>
              <a:t>e</a:t>
            </a:r>
            <a:r>
              <a:rPr sz="2400" b="1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437DACA-E0F6-4895-A7AA-FB85A19BF918}"/>
              </a:ext>
            </a:extLst>
          </p:cNvPr>
          <p:cNvSpPr txBox="1"/>
          <p:nvPr/>
        </p:nvSpPr>
        <p:spPr>
          <a:xfrm>
            <a:off x="8030616" y="2419957"/>
            <a:ext cx="6807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need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3C24DC6D-0A54-4DE8-B8E4-31F597233DEB}"/>
              </a:ext>
            </a:extLst>
          </p:cNvPr>
          <p:cNvSpPr txBox="1"/>
          <p:nvPr/>
        </p:nvSpPr>
        <p:spPr>
          <a:xfrm>
            <a:off x="3262655" y="2776441"/>
            <a:ext cx="338598" cy="339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5"/>
              </a:lnSpc>
              <a:spcBef>
                <a:spcPts val="130"/>
              </a:spcBef>
            </a:pPr>
            <a:r>
              <a:rPr sz="2400" b="1" spc="9" dirty="0">
                <a:latin typeface="Times New Roman"/>
                <a:cs typeface="Times New Roman"/>
              </a:rPr>
              <a:t>2</a:t>
            </a:r>
            <a:r>
              <a:rPr sz="2400" b="1" i="1" spc="0" baseline="25364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9B91579-4C1C-49BC-8E25-3114CDE9FC2D}"/>
              </a:ext>
            </a:extLst>
          </p:cNvPr>
          <p:cNvSpPr txBox="1"/>
          <p:nvPr/>
        </p:nvSpPr>
        <p:spPr>
          <a:xfrm>
            <a:off x="1498473" y="2785717"/>
            <a:ext cx="8934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0" dirty="0">
                <a:latin typeface="Times New Roman"/>
                <a:cs typeface="Times New Roman"/>
              </a:rPr>
              <a:t>n</a:t>
            </a:r>
            <a:r>
              <a:rPr sz="2400" b="1" spc="4" dirty="0">
                <a:latin typeface="Times New Roman"/>
                <a:cs typeface="Times New Roman"/>
              </a:rPr>
              <a:t>-</a:t>
            </a:r>
            <a:r>
              <a:rPr sz="2400" b="1" spc="0" dirty="0">
                <a:latin typeface="Times New Roman"/>
                <a:cs typeface="Times New Roman"/>
              </a:rPr>
              <a:t>bi</a:t>
            </a:r>
            <a:r>
              <a:rPr sz="2400" b="1" spc="4" dirty="0">
                <a:latin typeface="Times New Roman"/>
                <a:cs typeface="Times New Roman"/>
              </a:rPr>
              <a:t>t</a:t>
            </a:r>
            <a:r>
              <a:rPr sz="2400" b="1" spc="0" dirty="0">
                <a:latin typeface="Times New Roman"/>
                <a:cs typeface="Times New Roman"/>
              </a:rPr>
              <a:t>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F4F8FEF-0D00-4A0B-ADFB-DADE1A95E304}"/>
              </a:ext>
            </a:extLst>
          </p:cNvPr>
          <p:cNvSpPr txBox="1"/>
          <p:nvPr/>
        </p:nvSpPr>
        <p:spPr>
          <a:xfrm>
            <a:off x="2397023" y="2785717"/>
            <a:ext cx="8590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14" dirty="0">
                <a:latin typeface="Times New Roman"/>
                <a:cs typeface="Times New Roman"/>
              </a:rPr>
              <a:t>w</a:t>
            </a:r>
            <a:r>
              <a:rPr sz="2400" b="1" spc="0" dirty="0">
                <a:latin typeface="Times New Roman"/>
                <a:cs typeface="Times New Roman"/>
              </a:rPr>
              <a:t>he</a:t>
            </a:r>
            <a:r>
              <a:rPr sz="2400" b="1" spc="-44" dirty="0">
                <a:latin typeface="Times New Roman"/>
                <a:cs typeface="Times New Roman"/>
              </a:rPr>
              <a:t>r</a:t>
            </a:r>
            <a:r>
              <a:rPr sz="2400" b="1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24B9E7EC-1ECC-48F0-B81F-C1382F31C8D1}"/>
              </a:ext>
            </a:extLst>
          </p:cNvPr>
          <p:cNvSpPr txBox="1"/>
          <p:nvPr/>
        </p:nvSpPr>
        <p:spPr>
          <a:xfrm>
            <a:off x="3605022" y="2785717"/>
            <a:ext cx="2448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21823727-4FA0-4181-925A-CE84A215E716}"/>
              </a:ext>
            </a:extLst>
          </p:cNvPr>
          <p:cNvSpPr txBox="1"/>
          <p:nvPr/>
        </p:nvSpPr>
        <p:spPr>
          <a:xfrm>
            <a:off x="3853434" y="2785717"/>
            <a:ext cx="4103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4" dirty="0">
                <a:latin typeface="Times New Roman"/>
                <a:cs typeface="Times New Roman"/>
              </a:rPr>
              <a:t>m</a:t>
            </a:r>
            <a:r>
              <a:rPr sz="2400" b="1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FE8A8-5223-4498-8A64-A3432662C4E4}"/>
              </a:ext>
            </a:extLst>
          </p:cNvPr>
          <p:cNvSpPr txBox="1"/>
          <p:nvPr/>
        </p:nvSpPr>
        <p:spPr>
          <a:xfrm>
            <a:off x="508127" y="140873"/>
            <a:ext cx="355048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S</a:t>
            </a:r>
            <a:r>
              <a:rPr lang="en-US" sz="32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</a:t>
            </a:r>
            <a:r>
              <a:rPr lang="en-US" sz="32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e</a:t>
            </a:r>
            <a:r>
              <a:rPr lang="en-US" sz="3200" b="1" spc="-203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Ass</a:t>
            </a:r>
            <a:r>
              <a:rPr lang="en-US" sz="3200" b="1" spc="4" dirty="0">
                <a:solidFill>
                  <a:srgbClr val="053CE8"/>
                </a:solidFill>
                <a:latin typeface="Times New Roman"/>
                <a:cs typeface="Times New Roman"/>
              </a:rPr>
              <a:t>i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g</a:t>
            </a:r>
            <a:r>
              <a:rPr lang="en-US" sz="32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4963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5">
            <a:extLst>
              <a:ext uri="{FF2B5EF4-FFF2-40B4-BE49-F238E27FC236}">
                <a16:creationId xmlns:a16="http://schemas.microsoft.com/office/drawing/2014/main" id="{D11A1623-7D49-495A-BB53-6F1D5EB78F1D}"/>
              </a:ext>
            </a:extLst>
          </p:cNvPr>
          <p:cNvSpPr/>
          <p:nvPr/>
        </p:nvSpPr>
        <p:spPr>
          <a:xfrm>
            <a:off x="1112520" y="2802635"/>
            <a:ext cx="6966204" cy="3552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2C49F906-BD59-4EB8-9E7D-B4F321CFC5A3}"/>
              </a:ext>
            </a:extLst>
          </p:cNvPr>
          <p:cNvSpPr txBox="1"/>
          <p:nvPr/>
        </p:nvSpPr>
        <p:spPr>
          <a:xfrm>
            <a:off x="1221130" y="1170023"/>
            <a:ext cx="2552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53CE8"/>
                </a:solidFill>
                <a:latin typeface="Times New Roman"/>
                <a:cs typeface="Times New Roman"/>
              </a:rPr>
              <a:t>●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9BF7AACF-EEF7-4D47-953B-B86703643D20}"/>
              </a:ext>
            </a:extLst>
          </p:cNvPr>
          <p:cNvSpPr txBox="1"/>
          <p:nvPr/>
        </p:nvSpPr>
        <p:spPr>
          <a:xfrm>
            <a:off x="1498473" y="1170023"/>
            <a:ext cx="60552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A</a:t>
            </a:r>
            <a:r>
              <a:rPr sz="2400" b="1" spc="-4" dirty="0">
                <a:latin typeface="Times New Roman"/>
                <a:cs typeface="Times New Roman"/>
              </a:rPr>
              <a:t>n</a:t>
            </a:r>
            <a:r>
              <a:rPr sz="2400" b="1" spc="0" dirty="0">
                <a:latin typeface="Times New Roman"/>
                <a:cs typeface="Times New Roman"/>
              </a:rPr>
              <a:t>y</a:t>
            </a:r>
            <a:r>
              <a:rPr sz="2400" b="1" spc="9" dirty="0">
                <a:latin typeface="Times New Roman"/>
                <a:cs typeface="Times New Roman"/>
              </a:rPr>
              <a:t> </a:t>
            </a:r>
            <a:r>
              <a:rPr sz="2400" b="1" spc="0" dirty="0">
                <a:latin typeface="Times New Roman"/>
                <a:cs typeface="Times New Roman"/>
              </a:rPr>
              <a:t>binary number</a:t>
            </a:r>
            <a:r>
              <a:rPr sz="2400" b="1" spc="-44" dirty="0">
                <a:latin typeface="Times New Roman"/>
                <a:cs typeface="Times New Roman"/>
              </a:rPr>
              <a:t> </a:t>
            </a:r>
            <a:r>
              <a:rPr sz="2400" b="1" spc="0" dirty="0">
                <a:latin typeface="Times New Roman"/>
                <a:cs typeface="Times New Roman"/>
              </a:rPr>
              <a:t>ass</a:t>
            </a:r>
            <a:r>
              <a:rPr sz="2400" b="1" spc="4" dirty="0">
                <a:latin typeface="Times New Roman"/>
                <a:cs typeface="Times New Roman"/>
              </a:rPr>
              <a:t>i</a:t>
            </a:r>
            <a:r>
              <a:rPr sz="2400" b="1" spc="0" dirty="0">
                <a:latin typeface="Times New Roman"/>
                <a:cs typeface="Times New Roman"/>
              </a:rPr>
              <a:t>gnment is sat</a:t>
            </a:r>
            <a:r>
              <a:rPr sz="2400" b="1" spc="4" dirty="0">
                <a:latin typeface="Times New Roman"/>
                <a:cs typeface="Times New Roman"/>
              </a:rPr>
              <a:t>i</a:t>
            </a:r>
            <a:r>
              <a:rPr sz="2400" b="1" spc="0" dirty="0">
                <a:latin typeface="Times New Roman"/>
                <a:cs typeface="Times New Roman"/>
              </a:rPr>
              <a:t>s</a:t>
            </a:r>
            <a:r>
              <a:rPr sz="2400" b="1" spc="4" dirty="0">
                <a:latin typeface="Times New Roman"/>
                <a:cs typeface="Times New Roman"/>
              </a:rPr>
              <a:t>f</a:t>
            </a:r>
            <a:r>
              <a:rPr sz="2400" b="1" spc="0" dirty="0">
                <a:latin typeface="Times New Roman"/>
                <a:cs typeface="Times New Roman"/>
              </a:rPr>
              <a:t>ac</a:t>
            </a:r>
            <a:r>
              <a:rPr sz="2400" b="1" spc="4" dirty="0">
                <a:latin typeface="Times New Roman"/>
                <a:cs typeface="Times New Roman"/>
              </a:rPr>
              <a:t>t</a:t>
            </a:r>
            <a:r>
              <a:rPr sz="2400" b="1" spc="0" dirty="0">
                <a:latin typeface="Times New Roman"/>
                <a:cs typeface="Times New Roman"/>
              </a:rPr>
              <a:t>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ADFD1F4E-F147-461E-B740-E7ECBF0980ED}"/>
              </a:ext>
            </a:extLst>
          </p:cNvPr>
          <p:cNvSpPr txBox="1"/>
          <p:nvPr/>
        </p:nvSpPr>
        <p:spPr>
          <a:xfrm>
            <a:off x="7556068" y="1170023"/>
            <a:ext cx="3420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B51CF4A3-8997-45BB-B2E6-B95CB0EEB9BF}"/>
              </a:ext>
            </a:extLst>
          </p:cNvPr>
          <p:cNvSpPr txBox="1"/>
          <p:nvPr/>
        </p:nvSpPr>
        <p:spPr>
          <a:xfrm>
            <a:off x="7903235" y="1170023"/>
            <a:ext cx="6307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4" dirty="0">
                <a:latin typeface="Times New Roman"/>
                <a:cs typeface="Times New Roman"/>
              </a:rPr>
              <a:t>l</a:t>
            </a:r>
            <a:r>
              <a:rPr sz="2400" b="1" spc="0" dirty="0">
                <a:latin typeface="Times New Roman"/>
                <a:cs typeface="Times New Roman"/>
              </a:rPr>
              <a:t>ong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8C335F6F-E090-4341-BEC6-055CFED85DF8}"/>
              </a:ext>
            </a:extLst>
          </p:cNvPr>
          <p:cNvSpPr txBox="1"/>
          <p:nvPr/>
        </p:nvSpPr>
        <p:spPr>
          <a:xfrm>
            <a:off x="1498473" y="1535783"/>
            <a:ext cx="33818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as ea</a:t>
            </a:r>
            <a:r>
              <a:rPr sz="2400" b="1" spc="4" dirty="0">
                <a:latin typeface="Times New Roman"/>
                <a:cs typeface="Times New Roman"/>
              </a:rPr>
              <a:t>c</a:t>
            </a:r>
            <a:r>
              <a:rPr sz="2400" b="1" spc="0" dirty="0">
                <a:latin typeface="Times New Roman"/>
                <a:cs typeface="Times New Roman"/>
              </a:rPr>
              <a:t>h sta</a:t>
            </a:r>
            <a:r>
              <a:rPr sz="2400" b="1" spc="4" dirty="0">
                <a:latin typeface="Times New Roman"/>
                <a:cs typeface="Times New Roman"/>
              </a:rPr>
              <a:t>t</a:t>
            </a:r>
            <a:r>
              <a:rPr sz="2400" b="1" spc="0" dirty="0">
                <a:latin typeface="Times New Roman"/>
                <a:cs typeface="Times New Roman"/>
              </a:rPr>
              <a:t>e</a:t>
            </a:r>
            <a:r>
              <a:rPr sz="2400" b="1" spc="-9" dirty="0">
                <a:latin typeface="Times New Roman"/>
                <a:cs typeface="Times New Roman"/>
              </a:rPr>
              <a:t> </a:t>
            </a:r>
            <a:r>
              <a:rPr sz="2400" b="1" spc="0" dirty="0">
                <a:latin typeface="Times New Roman"/>
                <a:cs typeface="Times New Roman"/>
              </a:rPr>
              <a:t>is assigned 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DB50281-755B-48F8-82B7-8F4B52D0B6F6}"/>
              </a:ext>
            </a:extLst>
          </p:cNvPr>
          <p:cNvSpPr txBox="1"/>
          <p:nvPr/>
        </p:nvSpPr>
        <p:spPr>
          <a:xfrm>
            <a:off x="4885410" y="1535783"/>
            <a:ext cx="9690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unique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9C3E96AE-6ED0-4D1C-89E8-6953AD3E83D7}"/>
              </a:ext>
            </a:extLst>
          </p:cNvPr>
          <p:cNvSpPr txBox="1"/>
          <p:nvPr/>
        </p:nvSpPr>
        <p:spPr>
          <a:xfrm>
            <a:off x="5860770" y="1535783"/>
            <a:ext cx="11531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numbe</a:t>
            </a:r>
            <a:r>
              <a:rPr sz="2400" b="1" spc="-214" dirty="0">
                <a:latin typeface="Times New Roman"/>
                <a:cs typeface="Times New Roman"/>
              </a:rPr>
              <a:t>r</a:t>
            </a:r>
            <a:r>
              <a:rPr sz="2400" b="1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D55DA0D-275B-4B3F-85AF-D421080875DE}"/>
              </a:ext>
            </a:extLst>
          </p:cNvPr>
          <p:cNvSpPr txBox="1"/>
          <p:nvPr/>
        </p:nvSpPr>
        <p:spPr>
          <a:xfrm>
            <a:off x="1221130" y="2084677"/>
            <a:ext cx="2552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53CE8"/>
                </a:solidFill>
                <a:latin typeface="Times New Roman"/>
                <a:cs typeface="Times New Roman"/>
              </a:rPr>
              <a:t>●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1EE4A7B7-B2A2-4F49-BC81-C489045BBF5B}"/>
              </a:ext>
            </a:extLst>
          </p:cNvPr>
          <p:cNvSpPr txBox="1"/>
          <p:nvPr/>
        </p:nvSpPr>
        <p:spPr>
          <a:xfrm>
            <a:off x="1498473" y="2084677"/>
            <a:ext cx="5450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3C397D1-44F2-4536-BBB9-5B06F0945D4B}"/>
              </a:ext>
            </a:extLst>
          </p:cNvPr>
          <p:cNvSpPr txBox="1"/>
          <p:nvPr/>
        </p:nvSpPr>
        <p:spPr>
          <a:xfrm>
            <a:off x="2048637" y="2084677"/>
            <a:ext cx="934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binary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DA57A33-C3D5-4F8F-A544-F427540C7A3B}"/>
              </a:ext>
            </a:extLst>
          </p:cNvPr>
          <p:cNvSpPr txBox="1"/>
          <p:nvPr/>
        </p:nvSpPr>
        <p:spPr>
          <a:xfrm>
            <a:off x="2988640" y="2084677"/>
            <a:ext cx="15286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ass</a:t>
            </a:r>
            <a:r>
              <a:rPr sz="2400" b="1" spc="9" dirty="0">
                <a:latin typeface="Times New Roman"/>
                <a:cs typeface="Times New Roman"/>
              </a:rPr>
              <a:t>i</a:t>
            </a:r>
            <a:r>
              <a:rPr sz="2400" b="1" spc="0" dirty="0">
                <a:latin typeface="Times New Roman"/>
                <a:cs typeface="Times New Roman"/>
              </a:rPr>
              <a:t>gnment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4DB46BBD-2992-449D-ADEF-1AA87480B8E9}"/>
              </a:ext>
            </a:extLst>
          </p:cNvPr>
          <p:cNvSpPr txBox="1"/>
          <p:nvPr/>
        </p:nvSpPr>
        <p:spPr>
          <a:xfrm>
            <a:off x="4521479" y="2084677"/>
            <a:ext cx="2997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610BDC-B232-4493-BFE2-38AB40B4497A}"/>
              </a:ext>
            </a:extLst>
          </p:cNvPr>
          <p:cNvSpPr txBox="1"/>
          <p:nvPr/>
        </p:nvSpPr>
        <p:spPr>
          <a:xfrm>
            <a:off x="508127" y="140873"/>
            <a:ext cx="355048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S</a:t>
            </a:r>
            <a:r>
              <a:rPr lang="en-US" sz="32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</a:t>
            </a:r>
            <a:r>
              <a:rPr lang="en-US" sz="32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e</a:t>
            </a:r>
            <a:r>
              <a:rPr lang="en-US" sz="3200" b="1" spc="-203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Ass</a:t>
            </a:r>
            <a:r>
              <a:rPr lang="en-US" sz="3200" b="1" spc="4" dirty="0">
                <a:solidFill>
                  <a:srgbClr val="053CE8"/>
                </a:solidFill>
                <a:latin typeface="Times New Roman"/>
                <a:cs typeface="Times New Roman"/>
              </a:rPr>
              <a:t>i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g</a:t>
            </a:r>
            <a:r>
              <a:rPr lang="en-US" sz="32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6908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43C07EA-67A7-4F87-9374-9D6B104CA0DE}"/>
              </a:ext>
            </a:extLst>
          </p:cNvPr>
          <p:cNvSpPr txBox="1"/>
          <p:nvPr/>
        </p:nvSpPr>
        <p:spPr>
          <a:xfrm>
            <a:off x="2796362" y="2816932"/>
            <a:ext cx="3551275" cy="87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4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sz="2400" b="1" spc="-4" dirty="0">
                <a:solidFill>
                  <a:srgbClr val="053CE8"/>
                </a:solidFill>
                <a:latin typeface="Times New Roman"/>
                <a:cs typeface="Times New Roman"/>
              </a:rPr>
              <a:t>h</a:t>
            </a:r>
            <a:r>
              <a:rPr sz="24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an</a:t>
            </a:r>
            <a:r>
              <a:rPr sz="2400" b="1" spc="4" dirty="0">
                <a:solidFill>
                  <a:srgbClr val="053CE8"/>
                </a:solidFill>
                <a:latin typeface="Times New Roman"/>
                <a:cs typeface="Times New Roman"/>
              </a:rPr>
              <a:t>k</a:t>
            </a:r>
            <a:r>
              <a:rPr sz="24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s</a:t>
            </a:r>
            <a:r>
              <a:rPr sz="2400" b="1" spc="-34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400" b="1" spc="-219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sz="24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o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4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Mus</a:t>
            </a:r>
            <a:r>
              <a:rPr sz="2400" b="1" spc="4" dirty="0">
                <a:solidFill>
                  <a:srgbClr val="053CE8"/>
                </a:solidFill>
                <a:latin typeface="Times New Roman"/>
                <a:cs typeface="Times New Roman"/>
              </a:rPr>
              <a:t>t</a:t>
            </a:r>
            <a:r>
              <a:rPr sz="24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afa Ke</a:t>
            </a:r>
            <a:r>
              <a:rPr sz="2400" b="1" spc="9" dirty="0">
                <a:solidFill>
                  <a:srgbClr val="053CE8"/>
                </a:solidFill>
                <a:latin typeface="Times New Roman"/>
                <a:cs typeface="Times New Roman"/>
              </a:rPr>
              <a:t>m</a:t>
            </a:r>
            <a:r>
              <a:rPr sz="24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al</a:t>
            </a:r>
            <a:r>
              <a:rPr sz="2400" b="1" spc="-19" dirty="0">
                <a:solidFill>
                  <a:srgbClr val="053CE8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Uygu</a:t>
            </a:r>
            <a:r>
              <a:rPr sz="2400" b="1" spc="-54" dirty="0">
                <a:solidFill>
                  <a:srgbClr val="053CE8"/>
                </a:solidFill>
                <a:latin typeface="Times New Roman"/>
                <a:cs typeface="Times New Roman"/>
              </a:rPr>
              <a:t>r</a:t>
            </a:r>
            <a:r>
              <a:rPr sz="2400" b="1" spc="0" dirty="0">
                <a:solidFill>
                  <a:srgbClr val="053CE8"/>
                </a:solidFill>
                <a:latin typeface="Times New Roman"/>
                <a:cs typeface="Times New Roman"/>
              </a:rPr>
              <a:t>oğlu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83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6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5126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5122" name="Object 4"/>
          <p:cNvGraphicFramePr/>
          <p:nvPr/>
        </p:nvGraphicFramePr>
        <p:xfrm>
          <a:off x="971550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3" name="Group 5"/>
          <p:cNvGraphicFramePr>
            <a:graphicFrameLocks noGrp="1"/>
          </p:cNvGraphicFramePr>
          <p:nvPr/>
        </p:nvGraphicFramePr>
        <p:xfrm>
          <a:off x="5651500" y="1449388"/>
          <a:ext cx="2160588" cy="2700342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 R  Q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9855" name="Rectangle 47"/>
          <p:cNvSpPr/>
          <p:nvPr/>
        </p:nvSpPr>
        <p:spPr>
          <a:xfrm>
            <a:off x="3490913" y="25288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9856" name="Rectangle 48"/>
          <p:cNvSpPr/>
          <p:nvPr/>
        </p:nvSpPr>
        <p:spPr>
          <a:xfrm>
            <a:off x="3490913" y="4329113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71" name="Rectangle 49"/>
          <p:cNvSpPr/>
          <p:nvPr/>
        </p:nvSpPr>
        <p:spPr>
          <a:xfrm>
            <a:off x="1511300" y="2451100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72" name="Rectangle 50"/>
          <p:cNvSpPr/>
          <p:nvPr/>
        </p:nvSpPr>
        <p:spPr>
          <a:xfrm>
            <a:off x="1511300" y="43957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59859" name="Group 51"/>
          <p:cNvGraphicFramePr>
            <a:graphicFrameLocks noGrp="1"/>
          </p:cNvGraphicFramePr>
          <p:nvPr/>
        </p:nvGraphicFramePr>
        <p:xfrm>
          <a:off x="6732588" y="2962275"/>
          <a:ext cx="1079500" cy="27432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76" name="Rectangle 60"/>
          <p:cNvSpPr/>
          <p:nvPr/>
        </p:nvSpPr>
        <p:spPr>
          <a:xfrm>
            <a:off x="7999413" y="2497138"/>
            <a:ext cx="776287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77" name="AutoShape 61"/>
          <p:cNvSpPr/>
          <p:nvPr/>
        </p:nvSpPr>
        <p:spPr>
          <a:xfrm>
            <a:off x="7869238" y="1865313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178" name="Rectangle 62"/>
          <p:cNvSpPr/>
          <p:nvPr/>
        </p:nvSpPr>
        <p:spPr>
          <a:xfrm>
            <a:off x="8064500" y="1893888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i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9871" name="Rectangle 63"/>
          <p:cNvSpPr/>
          <p:nvPr/>
        </p:nvSpPr>
        <p:spPr>
          <a:xfrm>
            <a:off x="7937500" y="2949575"/>
            <a:ext cx="776288" cy="2746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80" name="AutoShape 64"/>
          <p:cNvSpPr/>
          <p:nvPr/>
        </p:nvSpPr>
        <p:spPr>
          <a:xfrm>
            <a:off x="7862888" y="2465388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-2.22222E-6 -0.26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59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0.2645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598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55" grpId="0"/>
      <p:bldP spid="759855" grpId="1"/>
      <p:bldP spid="759856" grpId="0"/>
      <p:bldP spid="759856" grpId="1"/>
      <p:bldP spid="7598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7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6146" name="Object 4"/>
          <p:cNvGraphicFramePr/>
          <p:nvPr/>
        </p:nvGraphicFramePr>
        <p:xfrm>
          <a:off x="971550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61" name="Group 5"/>
          <p:cNvGraphicFramePr>
            <a:graphicFrameLocks noGrp="1"/>
          </p:cNvGraphicFramePr>
          <p:nvPr/>
        </p:nvGraphicFramePr>
        <p:xfrm>
          <a:off x="5651500" y="1449388"/>
          <a:ext cx="2160588" cy="2700342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 R  Q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61903" name="Rectangle 47"/>
          <p:cNvSpPr/>
          <p:nvPr/>
        </p:nvSpPr>
        <p:spPr>
          <a:xfrm>
            <a:off x="3490913" y="25288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1904" name="Rectangle 48"/>
          <p:cNvSpPr/>
          <p:nvPr/>
        </p:nvSpPr>
        <p:spPr>
          <a:xfrm>
            <a:off x="3490913" y="4329113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95" name="Rectangle 49"/>
          <p:cNvSpPr/>
          <p:nvPr/>
        </p:nvSpPr>
        <p:spPr>
          <a:xfrm>
            <a:off x="1511300" y="2451100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96" name="Rectangle 50"/>
          <p:cNvSpPr/>
          <p:nvPr/>
        </p:nvSpPr>
        <p:spPr>
          <a:xfrm>
            <a:off x="1511300" y="43957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61907" name="Group 51"/>
          <p:cNvGraphicFramePr>
            <a:graphicFrameLocks noGrp="1"/>
          </p:cNvGraphicFramePr>
          <p:nvPr/>
        </p:nvGraphicFramePr>
        <p:xfrm>
          <a:off x="6732588" y="3248025"/>
          <a:ext cx="1079500" cy="27432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00" name="Rectangle 60"/>
          <p:cNvSpPr/>
          <p:nvPr/>
        </p:nvSpPr>
        <p:spPr>
          <a:xfrm>
            <a:off x="7999413" y="2497138"/>
            <a:ext cx="776287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01" name="AutoShape 61"/>
          <p:cNvSpPr/>
          <p:nvPr/>
        </p:nvSpPr>
        <p:spPr>
          <a:xfrm>
            <a:off x="7869238" y="1865313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6202" name="Rectangle 62"/>
          <p:cNvSpPr/>
          <p:nvPr/>
        </p:nvSpPr>
        <p:spPr>
          <a:xfrm>
            <a:off x="8064500" y="1893888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i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03" name="Rectangle 63"/>
          <p:cNvSpPr/>
          <p:nvPr/>
        </p:nvSpPr>
        <p:spPr>
          <a:xfrm>
            <a:off x="7937500" y="2949575"/>
            <a:ext cx="776288" cy="2746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04" name="AutoShape 64"/>
          <p:cNvSpPr/>
          <p:nvPr/>
        </p:nvSpPr>
        <p:spPr>
          <a:xfrm>
            <a:off x="7862888" y="2465388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61921" name="Rectangle 65"/>
          <p:cNvSpPr/>
          <p:nvPr/>
        </p:nvSpPr>
        <p:spPr>
          <a:xfrm>
            <a:off x="7931150" y="3271838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903" grpId="0"/>
      <p:bldP spid="761904" grpId="0"/>
      <p:bldP spid="7619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sz="1400" dirty="0">
                <a:effectLst>
                  <a:outerShdw blurRad="38100" dist="38100" dir="2700000">
                    <a:srgbClr val="C0C0C0"/>
                  </a:outerShdw>
                </a:effectLst>
              </a:rPr>
              <a:t>8</a:t>
            </a:fld>
            <a:endParaRPr lang="en-US" sz="1400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Latches</a:t>
            </a:r>
          </a:p>
        </p:txBody>
      </p:sp>
      <p:sp>
        <p:nvSpPr>
          <p:cNvPr id="7174" name="Rectangle 3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i="1" dirty="0"/>
              <a:t>SR</a:t>
            </a:r>
            <a:r>
              <a:rPr dirty="0"/>
              <a:t> Latch</a:t>
            </a:r>
          </a:p>
        </p:txBody>
      </p:sp>
      <p:graphicFrame>
        <p:nvGraphicFramePr>
          <p:cNvPr id="7170" name="Object 4"/>
          <p:cNvGraphicFramePr/>
          <p:nvPr/>
        </p:nvGraphicFramePr>
        <p:xfrm>
          <a:off x="971550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860" imgH="1153795" progId="">
                  <p:embed/>
                </p:oleObj>
              </mc:Choice>
              <mc:Fallback>
                <p:oleObj r:id="rId3" imgW="1800860" imgH="1153795" progId="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909" name="Group 5"/>
          <p:cNvGraphicFramePr>
            <a:graphicFrameLocks noGrp="1"/>
          </p:cNvGraphicFramePr>
          <p:nvPr/>
        </p:nvGraphicFramePr>
        <p:xfrm>
          <a:off x="5651500" y="1449388"/>
          <a:ext cx="2160588" cy="2700342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 R  Q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Q’</a:t>
                      </a:r>
                      <a:endParaRPr kumimoji="0" 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63951" name="Rectangle 47"/>
          <p:cNvSpPr/>
          <p:nvPr/>
        </p:nvSpPr>
        <p:spPr>
          <a:xfrm>
            <a:off x="3490913" y="25288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3952" name="Rectangle 48"/>
          <p:cNvSpPr/>
          <p:nvPr/>
        </p:nvSpPr>
        <p:spPr>
          <a:xfrm>
            <a:off x="3490913" y="4329113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rgbClr val="0099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19" name="Rectangle 49"/>
          <p:cNvSpPr/>
          <p:nvPr/>
        </p:nvSpPr>
        <p:spPr>
          <a:xfrm>
            <a:off x="1511300" y="2451100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20" name="Rectangle 50"/>
          <p:cNvSpPr/>
          <p:nvPr/>
        </p:nvSpPr>
        <p:spPr>
          <a:xfrm>
            <a:off x="1511300" y="4395788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63955" name="Group 51"/>
          <p:cNvGraphicFramePr>
            <a:graphicFrameLocks noGrp="1"/>
          </p:cNvGraphicFramePr>
          <p:nvPr/>
        </p:nvGraphicFramePr>
        <p:xfrm>
          <a:off x="6732588" y="3586163"/>
          <a:ext cx="1079500" cy="27432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24" name="Rectangle 60"/>
          <p:cNvSpPr/>
          <p:nvPr/>
        </p:nvSpPr>
        <p:spPr>
          <a:xfrm>
            <a:off x="7999413" y="2497138"/>
            <a:ext cx="776287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25" name="AutoShape 61"/>
          <p:cNvSpPr/>
          <p:nvPr/>
        </p:nvSpPr>
        <p:spPr>
          <a:xfrm>
            <a:off x="7869238" y="1865313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226" name="Rectangle 62"/>
          <p:cNvSpPr/>
          <p:nvPr/>
        </p:nvSpPr>
        <p:spPr>
          <a:xfrm>
            <a:off x="8064500" y="1893888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b="1" i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27" name="Rectangle 63"/>
          <p:cNvSpPr/>
          <p:nvPr/>
        </p:nvSpPr>
        <p:spPr>
          <a:xfrm>
            <a:off x="7988300" y="3089275"/>
            <a:ext cx="776288" cy="2746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28" name="AutoShape 64"/>
          <p:cNvSpPr/>
          <p:nvPr/>
        </p:nvSpPr>
        <p:spPr>
          <a:xfrm>
            <a:off x="7862888" y="2465388"/>
            <a:ext cx="180975" cy="360362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63969" name="Rectangle 65"/>
          <p:cNvSpPr/>
          <p:nvPr/>
        </p:nvSpPr>
        <p:spPr>
          <a:xfrm>
            <a:off x="7931150" y="3557588"/>
            <a:ext cx="776288" cy="274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anose="05000000000000000000" pitchFamily="2" charset="2"/>
            </a:pPr>
            <a:r>
              <a:rPr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b="1" baseline="-25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30" name="AutoShape 66"/>
          <p:cNvSpPr/>
          <p:nvPr/>
        </p:nvSpPr>
        <p:spPr>
          <a:xfrm>
            <a:off x="7870825" y="3054350"/>
            <a:ext cx="180975" cy="360363"/>
          </a:xfrm>
          <a:prstGeom prst="rightBrace">
            <a:avLst>
              <a:gd name="adj1" fmla="val 1659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63971" name="Rectangle 67"/>
          <p:cNvSpPr/>
          <p:nvPr/>
        </p:nvSpPr>
        <p:spPr>
          <a:xfrm>
            <a:off x="3492500" y="4329113"/>
            <a:ext cx="177800" cy="38417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51" grpId="0"/>
      <p:bldP spid="763952" grpId="0"/>
      <p:bldP spid="763952" grpId="1"/>
      <p:bldP spid="763969" grpId="0"/>
      <p:bldP spid="763971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4880</Words>
  <Application>Microsoft Office PowerPoint</Application>
  <PresentationFormat>On-screen Show (4:3)</PresentationFormat>
  <Paragraphs>2330</Paragraphs>
  <Slides>66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Book Antiqua</vt:lpstr>
      <vt:lpstr>Symbol</vt:lpstr>
      <vt:lpstr>Times New Roman</vt:lpstr>
      <vt:lpstr>Wingdings</vt:lpstr>
      <vt:lpstr>Default Design</vt:lpstr>
      <vt:lpstr>PowerPoint Presentation</vt:lpstr>
      <vt:lpstr>Sequential Circuits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Controlled Latches</vt:lpstr>
      <vt:lpstr>Controlled Latches</vt:lpstr>
      <vt:lpstr>Controlled Latches</vt:lpstr>
      <vt:lpstr>Flip-Flops</vt:lpstr>
      <vt:lpstr>Flip-Flops</vt:lpstr>
      <vt:lpstr>Flip-Flops </vt:lpstr>
      <vt:lpstr>Flip-Flops</vt:lpstr>
      <vt:lpstr>Flip-Flops</vt:lpstr>
      <vt:lpstr>Flip-Flop Characteristic Tables</vt:lpstr>
      <vt:lpstr>Flip-Flop Characteristic Equations</vt:lpstr>
      <vt:lpstr>Flip-Flop Characteristic Equations</vt:lpstr>
      <vt:lpstr>Flip-Flop Characteristic Equations</vt:lpstr>
      <vt:lpstr>Flip-Flop Characteristic Equations</vt:lpstr>
      <vt:lpstr>Flip-Flop Characteristic Equations</vt:lpstr>
      <vt:lpstr>Flip-Flop Characteristic Equations</vt:lpstr>
      <vt:lpstr>Analysis of Clocked Sequential Circuits</vt:lpstr>
      <vt:lpstr>Analysis of Clocked Sequential Circuits</vt:lpstr>
      <vt:lpstr>Analysis of Clocked Sequential Circuits</vt:lpstr>
      <vt:lpstr>Analysis of Clocked Sequential Circuits</vt:lpstr>
      <vt:lpstr>Analysis of Clocked Sequential Circuits</vt:lpstr>
      <vt:lpstr>Analysis of Clocked Sequential Circuits</vt:lpstr>
      <vt:lpstr>Analysis of Clocked Sequential Circuits</vt:lpstr>
      <vt:lpstr>Analysis of Clocked Sequential Circuits</vt:lpstr>
      <vt:lpstr>Analysis of Clocked Sequential Circuits</vt:lpstr>
      <vt:lpstr>Analysis of Clocked Sequential Circuits</vt:lpstr>
      <vt:lpstr>Mealy and Moore Models</vt:lpstr>
      <vt:lpstr>Mealy and Moore Models</vt:lpstr>
      <vt:lpstr>Mealy and Moore Models</vt:lpstr>
      <vt:lpstr>Moore State Diagram</vt:lpstr>
      <vt:lpstr> Design Procedure </vt:lpstr>
      <vt:lpstr>Design of Clocked Sequential Circuits</vt:lpstr>
      <vt:lpstr>Design of Clocked Sequential Circuits</vt:lpstr>
      <vt:lpstr>Design of Clocked Sequential Circuits</vt:lpstr>
      <vt:lpstr>Design of Clocked Sequential Circuits with D F.F.</vt:lpstr>
      <vt:lpstr>Design of Clocked Sequential Circuits with D F.F.</vt:lpstr>
      <vt:lpstr>Flip-Flop Excitation Tables</vt:lpstr>
      <vt:lpstr>Design of Clocked Sequential Circuits with JK F.F.</vt:lpstr>
      <vt:lpstr>Design of Clocked Sequential Circuits with JK F.F.</vt:lpstr>
      <vt:lpstr>Design of Clocked Sequential Circuits with T F.F.</vt:lpstr>
      <vt:lpstr>Design of Clocked Sequential Circuits with T F.F.</vt:lpstr>
      <vt:lpstr>Binary Counter Example </vt:lpstr>
      <vt:lpstr>Binary Counter Example </vt:lpstr>
      <vt:lpstr>Binary Counter Example </vt:lpstr>
      <vt:lpstr>Binary Counter Example </vt:lpstr>
      <vt:lpstr>Binary Counter Example </vt:lpstr>
      <vt:lpstr>State Reduction and Assignment</vt:lpstr>
      <vt:lpstr>State Reduction</vt:lpstr>
      <vt:lpstr>State Reduction</vt:lpstr>
      <vt:lpstr>State Reduction</vt:lpstr>
      <vt:lpstr>The reduced finite state machine </vt:lpstr>
      <vt:lpstr> Reduced State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Rifat Hassan</cp:lastModifiedBy>
  <cp:revision>44</cp:revision>
  <dcterms:created xsi:type="dcterms:W3CDTF">2003-02-07T19:59:00Z</dcterms:created>
  <dcterms:modified xsi:type="dcterms:W3CDTF">2021-08-29T20:04:49Z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1CA444A8D7AD4EF39FFB49961C1F81BC</vt:lpwstr>
  </property>
  <property fmtid="{D5CDD505-2E9C-101B-9397-08002B2CF9AE}" pid="3" name="KSOProductBuildVer">
    <vt:lpwstr>1033-11.2.0.10258</vt:lpwstr>
  </property>
</Properties>
</file>