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326" r:id="rId2"/>
    <p:sldId id="257" r:id="rId3"/>
    <p:sldId id="327" r:id="rId4"/>
    <p:sldId id="258" r:id="rId5"/>
    <p:sldId id="259" r:id="rId6"/>
    <p:sldId id="329" r:id="rId7"/>
    <p:sldId id="328" r:id="rId8"/>
    <p:sldId id="260" r:id="rId9"/>
    <p:sldId id="261" r:id="rId10"/>
    <p:sldId id="262" r:id="rId11"/>
    <p:sldId id="330" r:id="rId12"/>
    <p:sldId id="331" r:id="rId13"/>
    <p:sldId id="266" r:id="rId14"/>
    <p:sldId id="267" r:id="rId15"/>
    <p:sldId id="268" r:id="rId16"/>
    <p:sldId id="269" r:id="rId17"/>
    <p:sldId id="276" r:id="rId18"/>
    <p:sldId id="270" r:id="rId19"/>
    <p:sldId id="332" r:id="rId20"/>
    <p:sldId id="287" r:id="rId21"/>
    <p:sldId id="289" r:id="rId22"/>
    <p:sldId id="290" r:id="rId23"/>
    <p:sldId id="291" r:id="rId24"/>
    <p:sldId id="292" r:id="rId25"/>
    <p:sldId id="293" r:id="rId26"/>
    <p:sldId id="294" r:id="rId27"/>
    <p:sldId id="295" r:id="rId28"/>
    <p:sldId id="296" r:id="rId29"/>
    <p:sldId id="297" r:id="rId30"/>
    <p:sldId id="298" r:id="rId31"/>
    <p:sldId id="299" r:id="rId32"/>
    <p:sldId id="288" r:id="rId33"/>
    <p:sldId id="300" r:id="rId34"/>
    <p:sldId id="301" r:id="rId35"/>
    <p:sldId id="302" r:id="rId36"/>
    <p:sldId id="303" r:id="rId37"/>
    <p:sldId id="304" r:id="rId38"/>
    <p:sldId id="305" r:id="rId39"/>
    <p:sldId id="306" r:id="rId40"/>
    <p:sldId id="307" r:id="rId41"/>
    <p:sldId id="308" r:id="rId42"/>
    <p:sldId id="309" r:id="rId43"/>
  </p:sldIdLst>
  <p:sldSz cx="9144000" cy="6858000" type="screen4x3"/>
  <p:notesSz cx="6858000" cy="9144000"/>
  <p:defaultTextStyle>
    <a:defPPr>
      <a:defRPr lang="zh-TW"/>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PMingLiU" pitchFamily="18" charset="-120"/>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PMingLiU" pitchFamily="18" charset="-120"/>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PMingLiU" pitchFamily="18" charset="-120"/>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PMingLiU" pitchFamily="18" charset="-120"/>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PMingLiU" pitchFamily="18" charset="-120"/>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PMingLiU" pitchFamily="18" charset="-120"/>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PMingLiU" pitchFamily="18" charset="-120"/>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PMingLiU" pitchFamily="18" charset="-120"/>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PMingLiU" pitchFamily="18" charset="-120"/>
        <a:cs typeface="+mn-cs"/>
      </a:defRPr>
    </a:lvl9pPr>
  </p:defaultTextStyle>
  <p:extLst>
    <p:ext uri="{EFAFB233-063F-42B5-8137-9DF3F51BA10A}">
      <p15:sldGuideLst xmlns:p15="http://schemas.microsoft.com/office/powerpoint/2012/main">
        <p15:guide id="1" orient="horz" pos="215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6C6"/>
    <a:srgbClr val="15E3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51"/>
  </p:normalViewPr>
  <p:slideViewPr>
    <p:cSldViewPr showGuides="1">
      <p:cViewPr varScale="1">
        <p:scale>
          <a:sx n="120" d="100"/>
          <a:sy n="120" d="100"/>
        </p:scale>
        <p:origin x="1344" y="114"/>
      </p:cViewPr>
      <p:guideLst>
        <p:guide orient="horz" pos="2158"/>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p>
            <a:pPr lvl="0" eaLnBrk="1" hangingPunct="1">
              <a:buNone/>
            </a:pPr>
            <a:endParaRPr lang="en-US" altLang="zh-TW" sz="1200" dirty="0">
              <a:latin typeface="Arial" panose="020B0604020202020204" pitchFamily="34" charset="0"/>
            </a:endParaRPr>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p>
            <a:pPr lvl="0" algn="r" eaLnBrk="1" hangingPunct="1">
              <a:buNone/>
            </a:pPr>
            <a:endParaRPr lang="en-US" altLang="zh-TW" sz="1200" dirty="0">
              <a:latin typeface="Arial" panose="020B0604020202020204" pitchFamily="34" charset="0"/>
            </a:endParaRPr>
          </a:p>
        </p:txBody>
      </p:sp>
      <p:sp>
        <p:nvSpPr>
          <p:cNvPr id="1638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p>
            <a:pPr lvl="0" eaLnBrk="1" hangingPunct="1">
              <a:buNone/>
            </a:pPr>
            <a:endParaRPr lang="en-US" altLang="zh-TW" sz="1200" dirty="0">
              <a:latin typeface="Arial" panose="020B0604020202020204" pitchFamily="34" charset="0"/>
            </a:endParaRP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TW" sz="1200" dirty="0">
                <a:latin typeface="Arial" panose="020B0604020202020204" pitchFamily="34" charset="0"/>
              </a:rPr>
              <a:t>‹#›</a:t>
            </a:fld>
            <a:endParaRPr lang="en-US" altLang="zh-TW"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grpSp>
        <p:grpSp>
          <p:nvGrpSpPr>
            <p:cNvPr id="2057"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en-US" sz="18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grpSp>
      <p:sp>
        <p:nvSpPr>
          <p:cNvPr id="6156" name="Rectangle 12"/>
          <p:cNvSpPr>
            <a:spLocks noGrp="1" noChangeArrowheads="1"/>
          </p:cNvSpPr>
          <p:nvPr>
            <p:ph type="ctrTitle"/>
          </p:nvPr>
        </p:nvSpPr>
        <p:spPr>
          <a:xfrm>
            <a:off x="990600" y="1676400"/>
            <a:ext cx="7772400" cy="1462088"/>
          </a:xfrm>
        </p:spPr>
        <p:txBody>
          <a:bodyPr/>
          <a:lstStyle>
            <a:lvl1pPr>
              <a:defRPr/>
            </a:lvl1pPr>
          </a:lstStyle>
          <a:p>
            <a:r>
              <a:rPr lang="zh-TW" altLang="en-US"/>
              <a:t>按一下以編輯母片標題樣式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TW" altLang="en-US"/>
              <a:t>按一下以編輯母片副標題樣式</a:t>
            </a:r>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solidFill>
                <a:schemeClr val="bg2"/>
              </a:solidFill>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solidFill>
                <a:schemeClr val="bg2"/>
              </a:solidFill>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solidFill>
                  <a:schemeClr val="bg2"/>
                </a:solidFill>
              </a:rPr>
              <a:t>‹#›</a:t>
            </a:fld>
            <a:endParaRPr lang="en-US" altLang="zh-TW"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1"/>
          <p:cNvSpPr>
            <a:spLocks noGrp="1" noChangeArrowheads="1"/>
          </p:cNvSpPr>
          <p:nvPr>
            <p:ph type="dt" sz="half" idx="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5288" y="0"/>
            <a:ext cx="2163762" cy="6308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0"/>
            <a:ext cx="6342063" cy="6308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1"/>
          <p:cNvSpPr>
            <a:spLocks noGrp="1" noChangeArrowheads="1"/>
          </p:cNvSpPr>
          <p:nvPr>
            <p:ph type="dt" sz="half" idx="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6013" y="0"/>
            <a:ext cx="7793037" cy="1052513"/>
          </a:xfrm>
        </p:spPr>
        <p:txBody>
          <a:bodyPr/>
          <a:lstStyle/>
          <a:p>
            <a:r>
              <a:rPr lang="en-US"/>
              <a:t>Click to edit Master title style</a:t>
            </a:r>
          </a:p>
        </p:txBody>
      </p:sp>
      <p:sp>
        <p:nvSpPr>
          <p:cNvPr id="3" name="Text Placeholder 2"/>
          <p:cNvSpPr>
            <a:spLocks noGrp="1"/>
          </p:cNvSpPr>
          <p:nvPr>
            <p:ph type="body" sz="half" idx="1"/>
          </p:nvPr>
        </p:nvSpPr>
        <p:spPr>
          <a:xfrm>
            <a:off x="250825" y="1268413"/>
            <a:ext cx="8642350" cy="244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0825" y="3863975"/>
            <a:ext cx="8642350" cy="244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1"/>
          <p:cNvSpPr>
            <a:spLocks noGrp="1" noChangeArrowheads="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6013" y="0"/>
            <a:ext cx="7793037" cy="1052513"/>
          </a:xfrm>
        </p:spPr>
        <p:txBody>
          <a:bodyPr/>
          <a:lstStyle/>
          <a:p>
            <a:r>
              <a:rPr lang="en-US"/>
              <a:t>Click to edit Master title style</a:t>
            </a:r>
          </a:p>
        </p:txBody>
      </p:sp>
      <p:sp>
        <p:nvSpPr>
          <p:cNvPr id="3" name="Text Placeholder 2"/>
          <p:cNvSpPr>
            <a:spLocks noGrp="1"/>
          </p:cNvSpPr>
          <p:nvPr>
            <p:ph type="body" sz="half" idx="1"/>
          </p:nvPr>
        </p:nvSpPr>
        <p:spPr>
          <a:xfrm>
            <a:off x="250825" y="1268413"/>
            <a:ext cx="4244975"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68413"/>
            <a:ext cx="4244975" cy="504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1"/>
          <p:cNvSpPr>
            <a:spLocks noGrp="1" noChangeArrowheads="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OverTx" preserve="1">
  <p:cSld name="Title and 2 Content over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6013" y="0"/>
            <a:ext cx="7793037" cy="1052513"/>
          </a:xfrm>
        </p:spPr>
        <p:txBody>
          <a:bodyPr/>
          <a:lstStyle/>
          <a:p>
            <a:r>
              <a:rPr lang="en-US"/>
              <a:t>Click to edit Master title style</a:t>
            </a:r>
          </a:p>
        </p:txBody>
      </p:sp>
      <p:sp>
        <p:nvSpPr>
          <p:cNvPr id="3" name="Content Placeholder 2"/>
          <p:cNvSpPr>
            <a:spLocks noGrp="1"/>
          </p:cNvSpPr>
          <p:nvPr>
            <p:ph sz="quarter" idx="1"/>
          </p:nvPr>
        </p:nvSpPr>
        <p:spPr>
          <a:xfrm>
            <a:off x="250825" y="1268413"/>
            <a:ext cx="4244975" cy="244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68413"/>
            <a:ext cx="4244975" cy="244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250825" y="3863975"/>
            <a:ext cx="8642350" cy="244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1"/>
          <p:cNvSpPr>
            <a:spLocks noGrp="1" noChangeArrowheads="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1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1"/>
          <p:cNvSpPr>
            <a:spLocks noGrp="1" noChangeArrowheads="1"/>
          </p:cNvSpPr>
          <p:nvPr>
            <p:ph type="dt" sz="half" idx="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4" name="Rectangle 11"/>
          <p:cNvSpPr>
            <a:spLocks noGrp="1" noChangeArrowheads="1"/>
          </p:cNvSpPr>
          <p:nvPr>
            <p:ph type="dt" sz="half" idx="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0825" y="1268413"/>
            <a:ext cx="424497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68413"/>
            <a:ext cx="4244975"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1"/>
          <p:cNvSpPr>
            <a:spLocks noGrp="1" noChangeArrowheads="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1"/>
          <p:cNvSpPr>
            <a:spLocks noGrp="1" noChangeArrowheads="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1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1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Rectangle 11"/>
          <p:cNvSpPr>
            <a:spLocks noGrp="1" noChangeArrowheads="1"/>
          </p:cNvSpPr>
          <p:nvPr>
            <p:ph type="dt" sz="half" idx="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14" name="Rectangle 11"/>
          <p:cNvSpPr>
            <a:spLocks noGrp="1" noChangeArrowheads="1"/>
          </p:cNvSpPr>
          <p:nvPr>
            <p:ph type="dt" sz="half" idx="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Rectangle 11"/>
          <p:cNvSpPr>
            <a:spLocks noGrp="1" noChangeArrowheads="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Rectangle 11"/>
          <p:cNvSpPr>
            <a:spLocks noGrp="1" noChangeArrowheads="1"/>
          </p:cNvSpPr>
          <p:nvPr>
            <p:ph type="dt" sz="half" idx="12"/>
          </p:nvPr>
        </p:nvSpPr>
        <p:spPr bwMode="auto">
          <a:xfrm>
            <a:off x="1162050" y="6243638"/>
            <a:ext cx="1905000" cy="457200"/>
          </a:xfrm>
          <a:prstGeom prst="rect">
            <a:avLst/>
          </a:prstGeom>
          <a:ln>
            <a:miter lim="800000"/>
          </a:ln>
        </p:spPr>
        <p:txBody>
          <a:bodyPr vert="horz" wrap="square" lIns="91440" tIns="45720" rIns="91440" bIns="45720" numCol="1" anchor="b" anchorCtr="0" compatLnSpc="1"/>
          <a:lstStyle/>
          <a:p>
            <a:pPr eaLnBrk="1" hangingPunct="1">
              <a:buNone/>
            </a:pPr>
            <a:endParaRPr lang="en-US" altLang="zh-TW" dirty="0"/>
          </a:p>
        </p:txBody>
      </p:sp>
      <p:sp>
        <p:nvSpPr>
          <p:cNvPr id="15" name="Rectangle 12"/>
          <p:cNvSpPr>
            <a:spLocks noGrp="1" noChangeArrowheads="1"/>
          </p:cNvSpPr>
          <p:nvPr>
            <p:ph type="ftr" sz="quarter" idx="3"/>
          </p:nvPr>
        </p:nvSpPr>
        <p:spPr bwMode="auto">
          <a:xfrm>
            <a:off x="3657600" y="6243638"/>
            <a:ext cx="2895600" cy="457200"/>
          </a:xfrm>
          <a:prstGeom prst="rect">
            <a:avLst/>
          </a:prstGeom>
          <a:ln>
            <a:miter lim="800000"/>
          </a:ln>
        </p:spPr>
        <p:txBody>
          <a:bodyPr vert="horz" wrap="square" lIns="91440" tIns="45720" rIns="91440" bIns="45720" numCol="1" anchor="b" anchorCtr="0" compatLnSpc="1"/>
          <a:lstStyle/>
          <a:p>
            <a:pPr algn="ctr" eaLnBrk="1" hangingPunct="1">
              <a:buNone/>
            </a:pPr>
            <a:endParaRPr lang="en-US" altLang="zh-TW" dirty="0"/>
          </a:p>
        </p:txBody>
      </p:sp>
      <p:sp>
        <p:nvSpPr>
          <p:cNvPr id="16" name="Rectangle 13"/>
          <p:cNvSpPr>
            <a:spLocks noGrp="1" noChangeArrowheads="1"/>
          </p:cNvSpPr>
          <p:nvPr>
            <p:ph type="sldNum" sz="quarter" idx="4"/>
          </p:nvPr>
        </p:nvSpPr>
        <p:spPr bwMode="auto">
          <a:xfrm>
            <a:off x="7042150" y="6243638"/>
            <a:ext cx="1905000" cy="457200"/>
          </a:xfrm>
          <a:prstGeom prst="rect">
            <a:avLst/>
          </a:prstGeom>
          <a:ln>
            <a:miter lim="800000"/>
          </a:ln>
        </p:spPr>
        <p:txBody>
          <a:bodyPr vert="horz" wrap="square" lIns="91440" tIns="45720" rIns="91440" bIns="45720" numCol="1" anchor="b" anchorCtr="0" compatLnSpc="1"/>
          <a:lstStyle/>
          <a:p>
            <a:pPr algn="r" eaLnBrk="1" hangingPunct="1"/>
            <a:fld id="{9A0DB2DC-4C9A-4742-B13C-FB6460FD3503}" type="slidenum">
              <a:rPr lang="en-US" altLang="zh-TW" dirty="0"/>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333375"/>
            <a:ext cx="438150" cy="474663"/>
          </a:xfrm>
          <a:prstGeom prst="rect">
            <a:avLst/>
          </a:prstGeom>
          <a:solidFill>
            <a:schemeClr val="accent2"/>
          </a:soli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1027" name="Rectangle 3"/>
          <p:cNvSpPr>
            <a:spLocks noChangeArrowheads="1"/>
          </p:cNvSpPr>
          <p:nvPr/>
        </p:nvSpPr>
        <p:spPr bwMode="ltGray">
          <a:xfrm>
            <a:off x="673100" y="333375"/>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1028" name="Rectangle 4"/>
          <p:cNvSpPr>
            <a:spLocks noChangeArrowheads="1"/>
          </p:cNvSpPr>
          <p:nvPr/>
        </p:nvSpPr>
        <p:spPr bwMode="ltGray">
          <a:xfrm>
            <a:off x="414338" y="755650"/>
            <a:ext cx="422275" cy="474663"/>
          </a:xfrm>
          <a:prstGeom prst="rect">
            <a:avLst/>
          </a:prstGeom>
          <a:solidFill>
            <a:schemeClr val="folHlink"/>
          </a:soli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1029" name="Rectangle 5"/>
          <p:cNvSpPr>
            <a:spLocks noChangeArrowheads="1"/>
          </p:cNvSpPr>
          <p:nvPr/>
        </p:nvSpPr>
        <p:spPr bwMode="ltGray">
          <a:xfrm>
            <a:off x="784225" y="755650"/>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1030" name="Rectangle 6"/>
          <p:cNvSpPr>
            <a:spLocks noChangeArrowheads="1"/>
          </p:cNvSpPr>
          <p:nvPr/>
        </p:nvSpPr>
        <p:spPr bwMode="ltGray">
          <a:xfrm>
            <a:off x="0" y="682625"/>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1031" name="Rectangle 7"/>
          <p:cNvSpPr>
            <a:spLocks noChangeArrowheads="1"/>
          </p:cNvSpPr>
          <p:nvPr/>
        </p:nvSpPr>
        <p:spPr bwMode="gray">
          <a:xfrm>
            <a:off x="611188" y="188913"/>
            <a:ext cx="31750" cy="1052513"/>
          </a:xfrm>
          <a:prstGeom prst="rect">
            <a:avLst/>
          </a:prstGeom>
          <a:solidFill>
            <a:schemeClr val="bg2"/>
          </a:soli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1032" name="Rectangle 8"/>
          <p:cNvSpPr>
            <a:spLocks noChangeArrowheads="1"/>
          </p:cNvSpPr>
          <p:nvPr/>
        </p:nvSpPr>
        <p:spPr bwMode="gray">
          <a:xfrm>
            <a:off x="315913" y="1016000"/>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kumimoji="1">
                <a:solidFill>
                  <a:schemeClr val="tx1"/>
                </a:solidFill>
                <a:latin typeface="Tahoma" panose="020B0604030504040204" pitchFamily="34" charset="0"/>
                <a:ea typeface="PMingLiU" pitchFamily="18" charset="-120"/>
              </a:defRPr>
            </a:lvl1pPr>
            <a:lvl2pPr marL="742950" indent="-285750">
              <a:defRPr kumimoji="1">
                <a:solidFill>
                  <a:schemeClr val="tx1"/>
                </a:solidFill>
                <a:latin typeface="Tahoma" panose="020B0604030504040204" pitchFamily="34" charset="0"/>
                <a:ea typeface="PMingLiU" pitchFamily="18" charset="-120"/>
              </a:defRPr>
            </a:lvl2pPr>
            <a:lvl3pPr marL="1143000" indent="-228600">
              <a:defRPr kumimoji="1">
                <a:solidFill>
                  <a:schemeClr val="tx1"/>
                </a:solidFill>
                <a:latin typeface="Tahoma" panose="020B0604030504040204" pitchFamily="34" charset="0"/>
                <a:ea typeface="PMingLiU" pitchFamily="18" charset="-120"/>
              </a:defRPr>
            </a:lvl3pPr>
            <a:lvl4pPr marL="1600200" indent="-228600">
              <a:defRPr kumimoji="1">
                <a:solidFill>
                  <a:schemeClr val="tx1"/>
                </a:solidFill>
                <a:latin typeface="Tahoma" panose="020B0604030504040204" pitchFamily="34" charset="0"/>
                <a:ea typeface="PMingLiU" pitchFamily="18" charset="-120"/>
              </a:defRPr>
            </a:lvl4pPr>
            <a:lvl5pPr marL="2057400" indent="-22860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en-US" sz="2400" b="0" i="0" u="none" strike="noStrike" kern="1200" cap="none" spc="0" normalizeH="0" baseline="0" noProof="0">
              <a:ln>
                <a:noFill/>
              </a:ln>
              <a:solidFill>
                <a:schemeClr val="tx1"/>
              </a:solidFill>
              <a:effectLst/>
              <a:uLnTx/>
              <a:uFillTx/>
              <a:latin typeface="Tahoma" panose="020B0604030504040204" pitchFamily="34" charset="0"/>
              <a:ea typeface="PMingLiU" pitchFamily="18" charset="-120"/>
              <a:cs typeface="+mn-cs"/>
            </a:endParaRPr>
          </a:p>
        </p:txBody>
      </p:sp>
      <p:sp>
        <p:nvSpPr>
          <p:cNvPr id="1033" name="Rectangle 9"/>
          <p:cNvSpPr>
            <a:spLocks noGrp="1"/>
          </p:cNvSpPr>
          <p:nvPr>
            <p:ph type="title"/>
          </p:nvPr>
        </p:nvSpPr>
        <p:spPr>
          <a:xfrm>
            <a:off x="1116013" y="0"/>
            <a:ext cx="7793037" cy="1052513"/>
          </a:xfrm>
          <a:prstGeom prst="rect">
            <a:avLst/>
          </a:prstGeom>
          <a:noFill/>
          <a:ln w="9525">
            <a:noFill/>
          </a:ln>
        </p:spPr>
        <p:txBody>
          <a:bodyPr anchor="b" anchorCtr="0"/>
          <a:lstStyle/>
          <a:p>
            <a:pPr lvl="0"/>
            <a:r>
              <a:rPr lang="zh-TW" altLang="en-US" dirty="0"/>
              <a:t>按一下以編輯母片標題樣式</a:t>
            </a:r>
          </a:p>
        </p:txBody>
      </p:sp>
      <p:sp>
        <p:nvSpPr>
          <p:cNvPr id="1034" name="Rectangle 10"/>
          <p:cNvSpPr>
            <a:spLocks noGrp="1"/>
          </p:cNvSpPr>
          <p:nvPr>
            <p:ph type="body" idx="1"/>
          </p:nvPr>
        </p:nvSpPr>
        <p:spPr>
          <a:xfrm>
            <a:off x="250825" y="1268413"/>
            <a:ext cx="8642350" cy="5040312"/>
          </a:xfrm>
          <a:prstGeom prst="rect">
            <a:avLst/>
          </a:prstGeom>
          <a:noFill/>
          <a:ln w="9525">
            <a:noFill/>
          </a:ln>
        </p:spPr>
        <p:txBody>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131"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a:lvl1pPr>
          </a:lstStyle>
          <a:p>
            <a:pPr lvl="0" eaLnBrk="1" hangingPunct="1">
              <a:buNone/>
            </a:pPr>
            <a:endParaRPr lang="en-US" altLang="zh-TW" dirty="0">
              <a:latin typeface="Tahoma" panose="020B0604030504040204" pitchFamily="34" charset="0"/>
            </a:endParaRPr>
          </a:p>
        </p:txBody>
      </p:sp>
      <p:sp>
        <p:nvSpPr>
          <p:cNvPr id="5132"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a:lvl1pPr>
          </a:lstStyle>
          <a:p>
            <a:pPr lvl="0" eaLnBrk="1" hangingPunct="1">
              <a:buNone/>
            </a:pPr>
            <a:endParaRPr lang="en-US" altLang="zh-TW" dirty="0">
              <a:latin typeface="Tahoma" panose="020B0604030504040204" pitchFamily="34" charset="0"/>
            </a:endParaRPr>
          </a:p>
        </p:txBody>
      </p:sp>
      <p:sp>
        <p:nvSpPr>
          <p:cNvPr id="5133"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fld id="{9A0DB2DC-4C9A-4742-B13C-FB6460FD3503}" type="slidenum">
              <a:rPr lang="en-US" altLang="zh-TW" dirty="0">
                <a:latin typeface="Tahoma" panose="020B0604030504040204" pitchFamily="34" charset="0"/>
              </a:rPr>
              <a:t>‹#›</a:t>
            </a:fld>
            <a:endParaRPr lang="en-US" altLang="zh-TW"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PMingLiU" pitchFamily="18" charset="-120"/>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PMingLiU" pitchFamily="18" charset="-120"/>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PMingLiU" pitchFamily="18" charset="-120"/>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PMingLiU" pitchFamily="18" charset="-120"/>
        </a:defRPr>
      </a:lvl5pPr>
      <a:lvl6pPr marL="457200" algn="l" rtl="0" fontAlgn="base">
        <a:spcBef>
          <a:spcPct val="0"/>
        </a:spcBef>
        <a:spcAft>
          <a:spcPct val="0"/>
        </a:spcAft>
        <a:defRPr kumimoji="1" sz="4400">
          <a:solidFill>
            <a:schemeClr val="tx2"/>
          </a:solidFill>
          <a:latin typeface="Tahoma" panose="020B0604030504040204" pitchFamily="34" charset="0"/>
          <a:ea typeface="PMingLiU" pitchFamily="18" charset="-120"/>
        </a:defRPr>
      </a:lvl6pPr>
      <a:lvl7pPr marL="914400" algn="l" rtl="0" fontAlgn="base">
        <a:spcBef>
          <a:spcPct val="0"/>
        </a:spcBef>
        <a:spcAft>
          <a:spcPct val="0"/>
        </a:spcAft>
        <a:defRPr kumimoji="1" sz="4400">
          <a:solidFill>
            <a:schemeClr val="tx2"/>
          </a:solidFill>
          <a:latin typeface="Tahoma" panose="020B0604030504040204" pitchFamily="34" charset="0"/>
          <a:ea typeface="PMingLiU" pitchFamily="18" charset="-120"/>
        </a:defRPr>
      </a:lvl7pPr>
      <a:lvl8pPr marL="1371600" algn="l" rtl="0" fontAlgn="base">
        <a:spcBef>
          <a:spcPct val="0"/>
        </a:spcBef>
        <a:spcAft>
          <a:spcPct val="0"/>
        </a:spcAft>
        <a:defRPr kumimoji="1" sz="4400">
          <a:solidFill>
            <a:schemeClr val="tx2"/>
          </a:solidFill>
          <a:latin typeface="Tahoma" panose="020B0604030504040204" pitchFamily="34" charset="0"/>
          <a:ea typeface="PMingLiU" pitchFamily="18" charset="-120"/>
        </a:defRPr>
      </a:lvl8pPr>
      <a:lvl9pPr marL="1828800" algn="l" rtl="0" fontAlgn="base">
        <a:spcBef>
          <a:spcPct val="0"/>
        </a:spcBef>
        <a:spcAft>
          <a:spcPct val="0"/>
        </a:spcAft>
        <a:defRPr kumimoji="1" sz="4400">
          <a:solidFill>
            <a:schemeClr val="tx2"/>
          </a:solidFill>
          <a:latin typeface="Tahoma" panose="020B0604030504040204" pitchFamily="34" charset="0"/>
          <a:ea typeface="PMingLiU"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ahoma" panose="020B0604030504040204" pitchFamily="34" charset="0"/>
                <a:ea typeface="PMingLiU" pitchFamily="18" charset="-120"/>
              </a:defRPr>
            </a:lvl1pPr>
            <a:lvl2pPr marL="742950" indent="-285750">
              <a:defRPr kumimoji="1" sz="2400">
                <a:solidFill>
                  <a:schemeClr val="tx1"/>
                </a:solidFill>
                <a:latin typeface="Tahoma" panose="020B0604030504040204" pitchFamily="34" charset="0"/>
                <a:ea typeface="PMingLiU" pitchFamily="18" charset="-120"/>
              </a:defRPr>
            </a:lvl2pPr>
            <a:lvl3pPr marL="1143000" indent="-228600">
              <a:defRPr kumimoji="1" sz="2400">
                <a:solidFill>
                  <a:schemeClr val="tx1"/>
                </a:solidFill>
                <a:latin typeface="Tahoma" panose="020B0604030504040204" pitchFamily="34" charset="0"/>
                <a:ea typeface="PMingLiU" pitchFamily="18" charset="-120"/>
              </a:defRPr>
            </a:lvl3pPr>
            <a:lvl4pPr marL="1600200" indent="-228600">
              <a:defRPr kumimoji="1" sz="2400">
                <a:solidFill>
                  <a:schemeClr val="tx1"/>
                </a:solidFill>
                <a:latin typeface="Tahoma" panose="020B0604030504040204" pitchFamily="34" charset="0"/>
                <a:ea typeface="PMingLiU" pitchFamily="18" charset="-120"/>
              </a:defRPr>
            </a:lvl4pPr>
            <a:lvl5pPr marL="2057400" indent="-228600">
              <a:defRPr kumimoji="1" sz="2400">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PMingLiU" pitchFamily="18" charset="-120"/>
              </a:defRPr>
            </a:lvl9pPr>
          </a:lstStyle>
          <a:p>
            <a:r>
              <a:rPr kumimoji="0" lang="en-US" altLang="zh-TW" sz="1400" dirty="0">
                <a:solidFill>
                  <a:schemeClr val="bg2"/>
                </a:solidFill>
              </a:rPr>
              <a:t>6-</a:t>
            </a:r>
            <a:fld id="{3F702314-DE2B-4F76-A99E-DDA2F3C2D1CD}" type="slidenum">
              <a:rPr kumimoji="0" lang="en-US" altLang="zh-TW" sz="1400" smtClean="0">
                <a:solidFill>
                  <a:schemeClr val="bg2"/>
                </a:solidFill>
              </a:rPr>
              <a:t>1</a:t>
            </a:fld>
            <a:endParaRPr kumimoji="0" lang="en-US" altLang="zh-TW" sz="1400" dirty="0">
              <a:solidFill>
                <a:schemeClr val="bg2"/>
              </a:solidFill>
            </a:endParaRPr>
          </a:p>
        </p:txBody>
      </p:sp>
      <p:sp>
        <p:nvSpPr>
          <p:cNvPr id="4099" name="Rectangle 4"/>
          <p:cNvSpPr>
            <a:spLocks noGrp="1" noChangeArrowheads="1"/>
          </p:cNvSpPr>
          <p:nvPr>
            <p:ph type="ctrTitle"/>
          </p:nvPr>
        </p:nvSpPr>
        <p:spPr>
          <a:xfrm>
            <a:off x="1331913" y="1828800"/>
            <a:ext cx="7431087" cy="1143000"/>
          </a:xfrm>
        </p:spPr>
        <p:txBody>
          <a:bodyPr/>
          <a:lstStyle/>
          <a:p>
            <a:pPr eaLnBrk="1" hangingPunct="1"/>
            <a:r>
              <a:rPr lang="en-US" altLang="zh-TW" sz="4800" dirty="0"/>
              <a:t>	</a:t>
            </a:r>
            <a:r>
              <a:rPr lang="en-US" altLang="zh-TW" sz="4800"/>
              <a:t>	Chapter </a:t>
            </a:r>
            <a:r>
              <a:rPr lang="en-US" altLang="zh-TW" sz="4800" dirty="0"/>
              <a:t>7</a:t>
            </a:r>
          </a:p>
        </p:txBody>
      </p:sp>
      <p:sp>
        <p:nvSpPr>
          <p:cNvPr id="4100" name="Rectangle 5"/>
          <p:cNvSpPr>
            <a:spLocks noGrp="1" noChangeArrowheads="1"/>
          </p:cNvSpPr>
          <p:nvPr>
            <p:ph type="subTitle" idx="1"/>
          </p:nvPr>
        </p:nvSpPr>
        <p:spPr/>
        <p:txBody>
          <a:bodyPr/>
          <a:lstStyle/>
          <a:p>
            <a:pPr eaLnBrk="1" hangingPunct="1"/>
            <a:r>
              <a:rPr lang="en-US" altLang="zh-TW" sz="4400" dirty="0">
                <a:latin typeface="+mj-lt"/>
                <a:ea typeface="+mj-ea"/>
                <a:cs typeface="+mj-cs"/>
                <a:sym typeface="+mn-ea"/>
              </a:rPr>
              <a:t>Memory and Programmable Logic</a:t>
            </a:r>
            <a:endParaRPr lang="en-US" altLang="zh-TW"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10</a:t>
            </a:fld>
            <a:endParaRPr lang="en-US" altLang="zh-TW" sz="1400" dirty="0"/>
          </a:p>
        </p:txBody>
      </p:sp>
      <p:sp>
        <p:nvSpPr>
          <p:cNvPr id="23555" name="Rectangle 2"/>
          <p:cNvSpPr>
            <a:spLocks noGrp="1"/>
          </p:cNvSpPr>
          <p:nvPr>
            <p:ph type="title"/>
          </p:nvPr>
        </p:nvSpPr>
        <p:spPr/>
        <p:txBody>
          <a:bodyPr vert="horz" wrap="square" lIns="91440" tIns="45720" rIns="91440" bIns="45720" anchor="b" anchorCtr="0"/>
          <a:lstStyle/>
          <a:p>
            <a:pPr eaLnBrk="1" hangingPunct="1"/>
            <a:r>
              <a:rPr lang="en-US" altLang="zh-TW" dirty="0"/>
              <a:t>Write and Read operations</a:t>
            </a:r>
          </a:p>
        </p:txBody>
      </p:sp>
      <p:sp>
        <p:nvSpPr>
          <p:cNvPr id="23556" name="Rectangle 3"/>
          <p:cNvSpPr>
            <a:spLocks noGrp="1"/>
          </p:cNvSpPr>
          <p:nvPr>
            <p:ph type="body" sz="half" idx="1"/>
          </p:nvPr>
        </p:nvSpPr>
        <p:spPr>
          <a:xfrm>
            <a:off x="250825" y="1125538"/>
            <a:ext cx="8642350" cy="3311525"/>
          </a:xfrm>
        </p:spPr>
        <p:txBody>
          <a:bodyPr vert="horz" wrap="square" lIns="91440" tIns="45720" rIns="91440" bIns="45720" anchor="t" anchorCtr="0"/>
          <a:lstStyle/>
          <a:p>
            <a:pPr marL="609600" indent="-609600" eaLnBrk="1" hangingPunct="1">
              <a:lnSpc>
                <a:spcPct val="105000"/>
              </a:lnSpc>
              <a:spcAft>
                <a:spcPct val="20000"/>
              </a:spcAft>
              <a:buClr>
                <a:schemeClr val="folHlink"/>
              </a:buClr>
              <a:buSzPct val="60000"/>
              <a:buFont typeface="Wingdings" panose="05000000000000000000" pitchFamily="2" charset="2"/>
            </a:pPr>
            <a:r>
              <a:rPr lang="en-US" altLang="zh-TW" sz="2400" b="1" dirty="0"/>
              <a:t>Transferring a stored word out of memory:</a:t>
            </a:r>
          </a:p>
          <a:p>
            <a:pPr marL="1066800" lvl="1" indent="-609600" eaLnBrk="1" hangingPunct="1">
              <a:lnSpc>
                <a:spcPct val="105000"/>
              </a:lnSpc>
              <a:spcAft>
                <a:spcPct val="20000"/>
              </a:spcAft>
              <a:buClr>
                <a:schemeClr val="folHlink"/>
              </a:buClr>
              <a:buSzPct val="60000"/>
              <a:buFont typeface="Wingdings" panose="05000000000000000000" pitchFamily="2" charset="2"/>
              <a:buAutoNum type="arabicPeriod"/>
            </a:pPr>
            <a:r>
              <a:rPr lang="en-US" altLang="zh-TW" sz="2100" dirty="0"/>
              <a:t>Apply the </a:t>
            </a:r>
            <a:r>
              <a:rPr lang="en-US" altLang="zh-TW" sz="2100" dirty="0">
                <a:solidFill>
                  <a:srgbClr val="15E337"/>
                </a:solidFill>
              </a:rPr>
              <a:t>binary address</a:t>
            </a:r>
            <a:r>
              <a:rPr lang="en-US" altLang="zh-TW" sz="2100" dirty="0"/>
              <a:t> of the desired word to the </a:t>
            </a:r>
            <a:r>
              <a:rPr lang="en-US" altLang="zh-TW" sz="2100" dirty="0">
                <a:solidFill>
                  <a:srgbClr val="5826C6"/>
                </a:solidFill>
              </a:rPr>
              <a:t>address lines</a:t>
            </a:r>
            <a:r>
              <a:rPr lang="en-US" altLang="zh-TW" sz="2100" dirty="0"/>
              <a:t>.</a:t>
            </a:r>
          </a:p>
          <a:p>
            <a:pPr marL="1066800" lvl="1" indent="-609600" eaLnBrk="1" hangingPunct="1">
              <a:lnSpc>
                <a:spcPct val="105000"/>
              </a:lnSpc>
              <a:spcAft>
                <a:spcPct val="20000"/>
              </a:spcAft>
              <a:buClr>
                <a:schemeClr val="folHlink"/>
              </a:buClr>
              <a:buSzPct val="60000"/>
              <a:buFont typeface="Wingdings" panose="05000000000000000000" pitchFamily="2" charset="2"/>
              <a:buAutoNum type="arabicPeriod"/>
            </a:pPr>
            <a:r>
              <a:rPr lang="en-US" altLang="zh-TW" sz="2100" dirty="0">
                <a:solidFill>
                  <a:schemeClr val="hlink"/>
                </a:solidFill>
              </a:rPr>
              <a:t>Activate the read input</a:t>
            </a:r>
            <a:r>
              <a:rPr lang="en-US" altLang="zh-TW" sz="2100" dirty="0"/>
              <a:t>.</a:t>
            </a:r>
          </a:p>
          <a:p>
            <a:pPr marL="609600" indent="-609600" eaLnBrk="1" hangingPunct="1">
              <a:lnSpc>
                <a:spcPct val="105000"/>
              </a:lnSpc>
              <a:spcAft>
                <a:spcPct val="20000"/>
              </a:spcAft>
              <a:buClr>
                <a:schemeClr val="folHlink"/>
              </a:buClr>
              <a:buSzPct val="60000"/>
              <a:buFont typeface="Wingdings" panose="05000000000000000000" pitchFamily="2" charset="2"/>
            </a:pPr>
            <a:r>
              <a:rPr lang="en-US" altLang="zh-TW" sz="2400" dirty="0"/>
              <a:t>Commercial memory sometimes provide the </a:t>
            </a:r>
            <a:r>
              <a:rPr lang="en-US" altLang="zh-TW" sz="2400" dirty="0">
                <a:solidFill>
                  <a:srgbClr val="5826C6"/>
                </a:solidFill>
              </a:rPr>
              <a:t>two control inputs</a:t>
            </a:r>
            <a:r>
              <a:rPr lang="en-US" altLang="zh-TW" sz="2400" dirty="0"/>
              <a:t> for </a:t>
            </a:r>
            <a:r>
              <a:rPr lang="en-US" altLang="zh-TW" sz="2400" dirty="0">
                <a:solidFill>
                  <a:schemeClr val="hlink"/>
                </a:solidFill>
              </a:rPr>
              <a:t>reading and writing</a:t>
            </a:r>
            <a:r>
              <a:rPr lang="en-US" altLang="zh-TW" sz="2400" dirty="0"/>
              <a:t> in a somewhat different configuration in table 7-1.</a:t>
            </a:r>
          </a:p>
        </p:txBody>
      </p:sp>
      <p:pic>
        <p:nvPicPr>
          <p:cNvPr id="23557" name="Picture 4"/>
          <p:cNvPicPr>
            <a:picLocks noGrp="1" noChangeAspect="1"/>
          </p:cNvPicPr>
          <p:nvPr>
            <p:ph sz="half" idx="2"/>
          </p:nvPr>
        </p:nvPicPr>
        <p:blipFill>
          <a:blip r:embed="rId2">
            <a:lum bright="6000" contrast="24000"/>
          </a:blip>
          <a:srcRect/>
          <a:stretch>
            <a:fillRect/>
          </a:stretch>
        </p:blipFill>
        <p:spPr>
          <a:xfrm>
            <a:off x="684213" y="4652963"/>
            <a:ext cx="7559675" cy="187166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B6C6-27C5-4B86-A369-07956CF1676B}"/>
              </a:ext>
            </a:extLst>
          </p:cNvPr>
          <p:cNvSpPr>
            <a:spLocks noGrp="1"/>
          </p:cNvSpPr>
          <p:nvPr>
            <p:ph type="title"/>
          </p:nvPr>
        </p:nvSpPr>
        <p:spPr/>
        <p:txBody>
          <a:bodyPr/>
          <a:lstStyle/>
          <a:p>
            <a:r>
              <a:rPr lang="en-US" dirty="0"/>
              <a:t>Single Cell</a:t>
            </a:r>
          </a:p>
        </p:txBody>
      </p:sp>
      <p:pic>
        <p:nvPicPr>
          <p:cNvPr id="6" name="Picture 5">
            <a:extLst>
              <a:ext uri="{FF2B5EF4-FFF2-40B4-BE49-F238E27FC236}">
                <a16:creationId xmlns:a16="http://schemas.microsoft.com/office/drawing/2014/main" id="{E8AA8689-9B61-4560-BA75-9187FD2CF658}"/>
              </a:ext>
            </a:extLst>
          </p:cNvPr>
          <p:cNvPicPr>
            <a:picLocks noChangeAspect="1"/>
          </p:cNvPicPr>
          <p:nvPr/>
        </p:nvPicPr>
        <p:blipFill>
          <a:blip r:embed="rId2"/>
          <a:stretch>
            <a:fillRect/>
          </a:stretch>
        </p:blipFill>
        <p:spPr>
          <a:xfrm>
            <a:off x="1969019" y="1652379"/>
            <a:ext cx="6967455" cy="4919067"/>
          </a:xfrm>
          <a:prstGeom prst="rect">
            <a:avLst/>
          </a:prstGeom>
        </p:spPr>
      </p:pic>
      <p:sp>
        <p:nvSpPr>
          <p:cNvPr id="8" name="TextBox 7">
            <a:extLst>
              <a:ext uri="{FF2B5EF4-FFF2-40B4-BE49-F238E27FC236}">
                <a16:creationId xmlns:a16="http://schemas.microsoft.com/office/drawing/2014/main" id="{AA6C58CA-0DC4-40EF-A3E8-737B48429E1A}"/>
              </a:ext>
            </a:extLst>
          </p:cNvPr>
          <p:cNvSpPr txBox="1"/>
          <p:nvPr/>
        </p:nvSpPr>
        <p:spPr>
          <a:xfrm>
            <a:off x="323528" y="1268760"/>
            <a:ext cx="4572000" cy="1200329"/>
          </a:xfrm>
          <a:prstGeom prst="rect">
            <a:avLst/>
          </a:prstGeom>
          <a:noFill/>
        </p:spPr>
        <p:txBody>
          <a:bodyPr wrap="square">
            <a:spAutoFit/>
          </a:bodyPr>
          <a:lstStyle/>
          <a:p>
            <a:r>
              <a:rPr lang="en-US" sz="1800" dirty="0">
                <a:solidFill>
                  <a:srgbClr val="231F20"/>
                </a:solidFill>
                <a:effectLst/>
                <a:latin typeface="TimesTenLTStd-Roman"/>
              </a:rPr>
              <a:t>The binary storage cell is the basic building block of a memory unit. The equivalent logic of </a:t>
            </a:r>
            <a:endParaRPr lang="en-US" dirty="0"/>
          </a:p>
          <a:p>
            <a:r>
              <a:rPr lang="en-US" sz="1800" dirty="0">
                <a:solidFill>
                  <a:srgbClr val="231F20"/>
                </a:solidFill>
                <a:effectLst/>
                <a:latin typeface="TimesTenLTStd-Roman"/>
              </a:rPr>
              <a:t>a binary cell that stores one bit of information is shown </a:t>
            </a:r>
            <a:r>
              <a:rPr lang="en-US" dirty="0">
                <a:solidFill>
                  <a:srgbClr val="231F20"/>
                </a:solidFill>
                <a:latin typeface="TimesTenLTStd-Roman"/>
              </a:rPr>
              <a:t>here</a:t>
            </a:r>
            <a:r>
              <a:rPr lang="en-US" sz="1800" dirty="0">
                <a:solidFill>
                  <a:srgbClr val="231F20"/>
                </a:solidFill>
                <a:effectLst/>
                <a:latin typeface="TimesTenLTStd-Roman"/>
              </a:rPr>
              <a:t> </a:t>
            </a:r>
            <a:endParaRPr lang="en-US" dirty="0"/>
          </a:p>
        </p:txBody>
      </p:sp>
    </p:spTree>
    <p:extLst>
      <p:ext uri="{BB962C8B-B14F-4D97-AF65-F5344CB8AC3E}">
        <p14:creationId xmlns:p14="http://schemas.microsoft.com/office/powerpoint/2010/main" val="1001647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D4DD-E8DF-484B-A4B7-F62DC3E4A810}"/>
              </a:ext>
            </a:extLst>
          </p:cNvPr>
          <p:cNvSpPr>
            <a:spLocks noGrp="1"/>
          </p:cNvSpPr>
          <p:nvPr>
            <p:ph type="title"/>
          </p:nvPr>
        </p:nvSpPr>
        <p:spPr/>
        <p:txBody>
          <a:bodyPr/>
          <a:lstStyle/>
          <a:p>
            <a:r>
              <a:rPr lang="en-US" dirty="0"/>
              <a:t>Memory (RAM)</a:t>
            </a:r>
          </a:p>
        </p:txBody>
      </p:sp>
      <p:pic>
        <p:nvPicPr>
          <p:cNvPr id="12" name="Picture 11">
            <a:extLst>
              <a:ext uri="{FF2B5EF4-FFF2-40B4-BE49-F238E27FC236}">
                <a16:creationId xmlns:a16="http://schemas.microsoft.com/office/drawing/2014/main" id="{5685056A-D35D-4C9A-BF67-E4E0D68A3BDB}"/>
              </a:ext>
            </a:extLst>
          </p:cNvPr>
          <p:cNvPicPr>
            <a:picLocks noChangeAspect="1"/>
          </p:cNvPicPr>
          <p:nvPr/>
        </p:nvPicPr>
        <p:blipFill>
          <a:blip r:embed="rId2"/>
          <a:stretch>
            <a:fillRect/>
          </a:stretch>
        </p:blipFill>
        <p:spPr>
          <a:xfrm>
            <a:off x="3203848" y="1340767"/>
            <a:ext cx="5809240" cy="4923257"/>
          </a:xfrm>
          <a:prstGeom prst="rect">
            <a:avLst/>
          </a:prstGeom>
        </p:spPr>
      </p:pic>
      <p:sp>
        <p:nvSpPr>
          <p:cNvPr id="14" name="TextBox 13">
            <a:extLst>
              <a:ext uri="{FF2B5EF4-FFF2-40B4-BE49-F238E27FC236}">
                <a16:creationId xmlns:a16="http://schemas.microsoft.com/office/drawing/2014/main" id="{B0772E93-94C1-4457-8724-DE5F9494F3D5}"/>
              </a:ext>
            </a:extLst>
          </p:cNvPr>
          <p:cNvSpPr txBox="1"/>
          <p:nvPr/>
        </p:nvSpPr>
        <p:spPr>
          <a:xfrm>
            <a:off x="467544" y="1500658"/>
            <a:ext cx="3000928" cy="1754326"/>
          </a:xfrm>
          <a:prstGeom prst="rect">
            <a:avLst/>
          </a:prstGeom>
          <a:noFill/>
        </p:spPr>
        <p:txBody>
          <a:bodyPr wrap="square">
            <a:spAutoFit/>
          </a:bodyPr>
          <a:lstStyle/>
          <a:p>
            <a:r>
              <a:rPr lang="en-US" sz="1800" dirty="0">
                <a:solidFill>
                  <a:srgbClr val="231F20"/>
                </a:solidFill>
                <a:effectLst/>
                <a:latin typeface="TimesTenLTStd-Roman"/>
              </a:rPr>
              <a:t>The internal construction of a RAM of </a:t>
            </a:r>
            <a:r>
              <a:rPr lang="en-US" sz="1800" i="1" dirty="0">
                <a:solidFill>
                  <a:srgbClr val="231F20"/>
                </a:solidFill>
                <a:effectLst/>
                <a:latin typeface="TimesTenLTStd-Italic"/>
              </a:rPr>
              <a:t>m</a:t>
            </a:r>
            <a:r>
              <a:rPr lang="en-US" sz="1800" dirty="0">
                <a:solidFill>
                  <a:srgbClr val="231F20"/>
                </a:solidFill>
                <a:effectLst/>
                <a:latin typeface="TimesTenLTStd-Roman"/>
              </a:rPr>
              <a:t> words and </a:t>
            </a:r>
            <a:r>
              <a:rPr lang="en-US" sz="1800" i="1" dirty="0">
                <a:solidFill>
                  <a:srgbClr val="231F20"/>
                </a:solidFill>
                <a:effectLst/>
                <a:latin typeface="TimesTenLTStd-Italic"/>
              </a:rPr>
              <a:t>n</a:t>
            </a:r>
            <a:r>
              <a:rPr lang="en-US" sz="1800" dirty="0">
                <a:solidFill>
                  <a:srgbClr val="231F20"/>
                </a:solidFill>
                <a:effectLst/>
                <a:latin typeface="TimesTenLTStd-Roman"/>
              </a:rPr>
              <a:t> bits per word consists of </a:t>
            </a:r>
            <a:r>
              <a:rPr lang="en-US" sz="1800" i="1" dirty="0">
                <a:solidFill>
                  <a:srgbClr val="231F20"/>
                </a:solidFill>
                <a:effectLst/>
                <a:latin typeface="TimesTenLTStd-Italic"/>
              </a:rPr>
              <a:t>m </a:t>
            </a:r>
            <a:r>
              <a:rPr lang="en-US" sz="1800" dirty="0">
                <a:solidFill>
                  <a:srgbClr val="231F20"/>
                </a:solidFill>
                <a:effectLst/>
                <a:latin typeface="PearsonMATH02"/>
              </a:rPr>
              <a:t>* </a:t>
            </a:r>
            <a:r>
              <a:rPr lang="en-US" sz="1800" i="1" dirty="0">
                <a:solidFill>
                  <a:srgbClr val="231F20"/>
                </a:solidFill>
                <a:effectLst/>
                <a:latin typeface="TimesTenLTStd-Italic"/>
              </a:rPr>
              <a:t>n </a:t>
            </a:r>
            <a:endParaRPr lang="en-US" dirty="0"/>
          </a:p>
          <a:p>
            <a:r>
              <a:rPr lang="en-US" sz="1800" dirty="0">
                <a:solidFill>
                  <a:srgbClr val="231F20"/>
                </a:solidFill>
                <a:effectLst/>
                <a:latin typeface="TimesTenLTStd-Roman"/>
              </a:rPr>
              <a:t>binary storage cells and associated decoding circuits for selecting individual words</a:t>
            </a:r>
            <a:endParaRPr lang="en-US" dirty="0"/>
          </a:p>
        </p:txBody>
      </p:sp>
    </p:spTree>
    <p:extLst>
      <p:ext uri="{BB962C8B-B14F-4D97-AF65-F5344CB8AC3E}">
        <p14:creationId xmlns:p14="http://schemas.microsoft.com/office/powerpoint/2010/main" val="321089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13</a:t>
            </a:fld>
            <a:endParaRPr lang="en-US" altLang="zh-TW" sz="1400" dirty="0"/>
          </a:p>
        </p:txBody>
      </p:sp>
      <p:sp>
        <p:nvSpPr>
          <p:cNvPr id="27651" name="Rectangle 2"/>
          <p:cNvSpPr>
            <a:spLocks noGrp="1"/>
          </p:cNvSpPr>
          <p:nvPr>
            <p:ph type="title"/>
          </p:nvPr>
        </p:nvSpPr>
        <p:spPr/>
        <p:txBody>
          <a:bodyPr vert="horz" wrap="square" lIns="91440" tIns="45720" rIns="91440" bIns="45720" anchor="b" anchorCtr="0"/>
          <a:lstStyle/>
          <a:p>
            <a:pPr eaLnBrk="1" hangingPunct="1"/>
            <a:r>
              <a:rPr lang="en-US" altLang="zh-TW" dirty="0"/>
              <a:t>Types of memories</a:t>
            </a:r>
          </a:p>
        </p:txBody>
      </p:sp>
      <p:sp>
        <p:nvSpPr>
          <p:cNvPr id="27652" name="Rectangle 3"/>
          <p:cNvSpPr>
            <a:spLocks noGrp="1"/>
          </p:cNvSpPr>
          <p:nvPr>
            <p:ph idx="1"/>
          </p:nvPr>
        </p:nvSpPr>
        <p:spPr/>
        <p:txBody>
          <a:bodyPr vert="horz" wrap="square" lIns="91440" tIns="45720" rIns="91440" bIns="45720" anchor="t" anchorCtr="0"/>
          <a:lstStyle/>
          <a:p>
            <a:pPr eaLnBrk="1" hangingPunct="1">
              <a:lnSpc>
                <a:spcPct val="120000"/>
              </a:lnSpc>
              <a:spcAft>
                <a:spcPct val="25000"/>
              </a:spcAft>
            </a:pPr>
            <a:r>
              <a:rPr lang="en-US" altLang="zh-TW" sz="2800" dirty="0"/>
              <a:t>In </a:t>
            </a:r>
            <a:r>
              <a:rPr lang="en-US" altLang="zh-TW" sz="2800" dirty="0">
                <a:solidFill>
                  <a:srgbClr val="5826C6"/>
                </a:solidFill>
              </a:rPr>
              <a:t>random-access memory</a:t>
            </a:r>
            <a:r>
              <a:rPr lang="en-US" altLang="zh-TW" sz="2800" dirty="0"/>
              <a:t>, the word locations may be thought of as </a:t>
            </a:r>
            <a:r>
              <a:rPr lang="en-US" altLang="zh-TW" sz="2800" dirty="0">
                <a:solidFill>
                  <a:srgbClr val="15E337"/>
                </a:solidFill>
              </a:rPr>
              <a:t>being separated in space</a:t>
            </a:r>
            <a:r>
              <a:rPr lang="en-US" altLang="zh-TW" sz="2800" dirty="0"/>
              <a:t>, with each word occupying one particular location.</a:t>
            </a:r>
          </a:p>
          <a:p>
            <a:pPr eaLnBrk="1" hangingPunct="1">
              <a:lnSpc>
                <a:spcPct val="120000"/>
              </a:lnSpc>
              <a:spcAft>
                <a:spcPct val="25000"/>
              </a:spcAft>
            </a:pPr>
            <a:r>
              <a:rPr lang="en-US" altLang="zh-TW" sz="2800" dirty="0"/>
              <a:t>In </a:t>
            </a:r>
            <a:r>
              <a:rPr lang="en-US" altLang="zh-TW" sz="2800" dirty="0">
                <a:solidFill>
                  <a:srgbClr val="5826C6"/>
                </a:solidFill>
              </a:rPr>
              <a:t>sequential-access memory</a:t>
            </a:r>
            <a:r>
              <a:rPr lang="en-US" altLang="zh-TW" sz="2800" dirty="0"/>
              <a:t>, the information </a:t>
            </a:r>
            <a:r>
              <a:rPr lang="en-US" altLang="zh-TW" sz="2800" dirty="0">
                <a:solidFill>
                  <a:srgbClr val="15E337"/>
                </a:solidFill>
              </a:rPr>
              <a:t>stored in some medium is not immediately accessible</a:t>
            </a:r>
            <a:r>
              <a:rPr lang="en-US" altLang="zh-TW" sz="2800" dirty="0"/>
              <a:t>, but is </a:t>
            </a:r>
            <a:r>
              <a:rPr lang="en-US" altLang="zh-TW" sz="2800" dirty="0">
                <a:solidFill>
                  <a:schemeClr val="hlink"/>
                </a:solidFill>
              </a:rPr>
              <a:t>available only certain intervals of time</a:t>
            </a:r>
            <a:r>
              <a:rPr lang="en-US" altLang="zh-TW" sz="2800" dirty="0"/>
              <a:t>. A </a:t>
            </a:r>
            <a:r>
              <a:rPr lang="en-US" altLang="zh-TW" sz="2800" dirty="0">
                <a:solidFill>
                  <a:schemeClr val="folHlink"/>
                </a:solidFill>
              </a:rPr>
              <a:t>magnetic disk or tape</a:t>
            </a:r>
            <a:r>
              <a:rPr lang="en-US" altLang="zh-TW" sz="2800" dirty="0"/>
              <a:t> unit is of this type.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14</a:t>
            </a:fld>
            <a:endParaRPr lang="en-US" altLang="zh-TW" sz="1400" dirty="0"/>
          </a:p>
        </p:txBody>
      </p:sp>
      <p:sp>
        <p:nvSpPr>
          <p:cNvPr id="28675" name="Rectangle 2"/>
          <p:cNvSpPr>
            <a:spLocks noGrp="1"/>
          </p:cNvSpPr>
          <p:nvPr>
            <p:ph type="title"/>
          </p:nvPr>
        </p:nvSpPr>
        <p:spPr/>
        <p:txBody>
          <a:bodyPr vert="horz" wrap="square" lIns="91440" tIns="45720" rIns="91440" bIns="45720" anchor="b" anchorCtr="0"/>
          <a:lstStyle/>
          <a:p>
            <a:pPr eaLnBrk="1" hangingPunct="1"/>
            <a:r>
              <a:rPr lang="en-US" altLang="zh-TW" dirty="0"/>
              <a:t>Types of memories</a:t>
            </a:r>
          </a:p>
        </p:txBody>
      </p:sp>
      <p:sp>
        <p:nvSpPr>
          <p:cNvPr id="28676" name="Rectangle 3"/>
          <p:cNvSpPr>
            <a:spLocks noGrp="1"/>
          </p:cNvSpPr>
          <p:nvPr>
            <p:ph idx="1"/>
          </p:nvPr>
        </p:nvSpPr>
        <p:spPr/>
        <p:txBody>
          <a:bodyPr vert="horz" wrap="square" lIns="91440" tIns="45720" rIns="91440" bIns="45720" anchor="t" anchorCtr="0"/>
          <a:lstStyle/>
          <a:p>
            <a:pPr eaLnBrk="1" hangingPunct="1">
              <a:lnSpc>
                <a:spcPct val="120000"/>
              </a:lnSpc>
              <a:spcAft>
                <a:spcPct val="25000"/>
              </a:spcAft>
            </a:pPr>
            <a:r>
              <a:rPr lang="en-US" altLang="zh-TW" sz="2800" dirty="0"/>
              <a:t>In a </a:t>
            </a:r>
            <a:r>
              <a:rPr lang="en-US" altLang="zh-TW" sz="2800" dirty="0">
                <a:solidFill>
                  <a:srgbClr val="15E337"/>
                </a:solidFill>
              </a:rPr>
              <a:t>random-access memory</a:t>
            </a:r>
            <a:r>
              <a:rPr lang="en-US" altLang="zh-TW" sz="2800" dirty="0"/>
              <a:t>, the </a:t>
            </a:r>
            <a:r>
              <a:rPr lang="en-US" altLang="zh-TW" sz="2800" dirty="0">
                <a:solidFill>
                  <a:schemeClr val="hlink"/>
                </a:solidFill>
              </a:rPr>
              <a:t>access time is always the same</a:t>
            </a:r>
            <a:r>
              <a:rPr lang="en-US" altLang="zh-TW" sz="2800" dirty="0"/>
              <a:t> regardless of the particular location of the word.</a:t>
            </a:r>
          </a:p>
          <a:p>
            <a:pPr eaLnBrk="1" hangingPunct="1">
              <a:lnSpc>
                <a:spcPct val="120000"/>
              </a:lnSpc>
              <a:spcAft>
                <a:spcPct val="25000"/>
              </a:spcAft>
            </a:pPr>
            <a:r>
              <a:rPr lang="en-US" altLang="zh-TW" sz="2800" dirty="0"/>
              <a:t>In a </a:t>
            </a:r>
            <a:r>
              <a:rPr lang="en-US" altLang="zh-TW" sz="2800" dirty="0">
                <a:solidFill>
                  <a:srgbClr val="15E337"/>
                </a:solidFill>
              </a:rPr>
              <a:t>sequential-access memory</a:t>
            </a:r>
            <a:r>
              <a:rPr lang="en-US" altLang="zh-TW" sz="2800" dirty="0"/>
              <a:t>, the time it takes to access a word depends on the position of the word with respect to the reading head position; therefore, the </a:t>
            </a:r>
            <a:r>
              <a:rPr lang="en-US" altLang="zh-TW" sz="2800" dirty="0">
                <a:solidFill>
                  <a:schemeClr val="hlink"/>
                </a:solidFill>
              </a:rPr>
              <a:t>access time is variable</a:t>
            </a:r>
            <a:r>
              <a:rPr lang="en-US" altLang="zh-TW" sz="28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15</a:t>
            </a:fld>
            <a:endParaRPr lang="en-US" altLang="zh-TW" sz="1400" dirty="0"/>
          </a:p>
        </p:txBody>
      </p:sp>
      <p:sp>
        <p:nvSpPr>
          <p:cNvPr id="29699" name="Rectangle 2"/>
          <p:cNvSpPr>
            <a:spLocks noGrp="1"/>
          </p:cNvSpPr>
          <p:nvPr>
            <p:ph type="title"/>
          </p:nvPr>
        </p:nvSpPr>
        <p:spPr/>
        <p:txBody>
          <a:bodyPr vert="horz" wrap="square" lIns="91440" tIns="45720" rIns="91440" bIns="45720" anchor="b" anchorCtr="0"/>
          <a:lstStyle/>
          <a:p>
            <a:pPr eaLnBrk="1" hangingPunct="1"/>
            <a:r>
              <a:rPr lang="en-US" altLang="zh-TW" dirty="0"/>
              <a:t>Static RAM</a:t>
            </a:r>
          </a:p>
        </p:txBody>
      </p:sp>
      <p:sp>
        <p:nvSpPr>
          <p:cNvPr id="29700" name="Rectangle 3"/>
          <p:cNvSpPr>
            <a:spLocks noGrp="1"/>
          </p:cNvSpPr>
          <p:nvPr>
            <p:ph idx="1"/>
          </p:nvPr>
        </p:nvSpPr>
        <p:spPr/>
        <p:txBody>
          <a:bodyPr vert="horz" wrap="square" lIns="91440" tIns="45720" rIns="91440" bIns="45720" anchor="t" anchorCtr="0"/>
          <a:lstStyle/>
          <a:p>
            <a:pPr eaLnBrk="1" hangingPunct="1">
              <a:lnSpc>
                <a:spcPct val="120000"/>
              </a:lnSpc>
              <a:spcAft>
                <a:spcPct val="20000"/>
              </a:spcAft>
            </a:pPr>
            <a:r>
              <a:rPr lang="en-US" altLang="zh-TW" sz="2400" dirty="0"/>
              <a:t>SRAM consists essentially of </a:t>
            </a:r>
            <a:r>
              <a:rPr lang="en-US" altLang="zh-TW" sz="2400" dirty="0">
                <a:solidFill>
                  <a:schemeClr val="hlink"/>
                </a:solidFill>
              </a:rPr>
              <a:t>internal latches</a:t>
            </a:r>
            <a:r>
              <a:rPr lang="en-US" altLang="zh-TW" sz="2400" dirty="0"/>
              <a:t> that store the binary information.</a:t>
            </a:r>
          </a:p>
          <a:p>
            <a:pPr eaLnBrk="1" hangingPunct="1">
              <a:lnSpc>
                <a:spcPct val="120000"/>
              </a:lnSpc>
              <a:spcAft>
                <a:spcPct val="20000"/>
              </a:spcAft>
            </a:pPr>
            <a:r>
              <a:rPr lang="en-US" altLang="zh-TW" sz="2400" dirty="0"/>
              <a:t>The stored information remains valid as long as power is applied to the unit.</a:t>
            </a:r>
          </a:p>
          <a:p>
            <a:pPr eaLnBrk="1" hangingPunct="1">
              <a:lnSpc>
                <a:spcPct val="120000"/>
              </a:lnSpc>
              <a:spcAft>
                <a:spcPct val="20000"/>
              </a:spcAft>
            </a:pPr>
            <a:r>
              <a:rPr lang="en-US" altLang="zh-TW" sz="2400" dirty="0"/>
              <a:t>SRAM is easier to use and has </a:t>
            </a:r>
            <a:r>
              <a:rPr lang="en-US" altLang="zh-TW" sz="2400" dirty="0">
                <a:solidFill>
                  <a:schemeClr val="hlink"/>
                </a:solidFill>
              </a:rPr>
              <a:t>shorter read and write cycles</a:t>
            </a:r>
            <a:r>
              <a:rPr lang="en-US" altLang="zh-TW" sz="2400" dirty="0"/>
              <a:t>.</a:t>
            </a:r>
          </a:p>
          <a:p>
            <a:pPr eaLnBrk="1" hangingPunct="1">
              <a:lnSpc>
                <a:spcPct val="120000"/>
              </a:lnSpc>
              <a:spcAft>
                <a:spcPct val="20000"/>
              </a:spcAft>
            </a:pPr>
            <a:r>
              <a:rPr lang="en-US" altLang="zh-TW" sz="2400" dirty="0">
                <a:solidFill>
                  <a:schemeClr val="hlink"/>
                </a:solidFill>
              </a:rPr>
              <a:t>Low density, low capacity, high cost, high speed, high power consumption</a:t>
            </a:r>
            <a:r>
              <a:rPr lang="en-US" altLang="zh-TW" sz="2400" dirty="0"/>
              <a:t>.</a:t>
            </a:r>
            <a:endParaRPr lang="en-US" altLang="zh-TW"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16</a:t>
            </a:fld>
            <a:endParaRPr lang="en-US" altLang="zh-TW" sz="1400" dirty="0"/>
          </a:p>
        </p:txBody>
      </p:sp>
      <p:sp>
        <p:nvSpPr>
          <p:cNvPr id="30723" name="Rectangle 2"/>
          <p:cNvSpPr>
            <a:spLocks noGrp="1"/>
          </p:cNvSpPr>
          <p:nvPr>
            <p:ph type="title"/>
          </p:nvPr>
        </p:nvSpPr>
        <p:spPr/>
        <p:txBody>
          <a:bodyPr vert="horz" wrap="square" lIns="91440" tIns="45720" rIns="91440" bIns="45720" anchor="b" anchorCtr="0"/>
          <a:lstStyle/>
          <a:p>
            <a:pPr eaLnBrk="1" hangingPunct="1"/>
            <a:r>
              <a:rPr lang="en-US" altLang="zh-TW" dirty="0"/>
              <a:t>Dynamic RAM</a:t>
            </a:r>
          </a:p>
        </p:txBody>
      </p:sp>
      <p:sp>
        <p:nvSpPr>
          <p:cNvPr id="30724" name="Rectangle 3"/>
          <p:cNvSpPr>
            <a:spLocks noGrp="1"/>
          </p:cNvSpPr>
          <p:nvPr>
            <p:ph idx="1"/>
          </p:nvPr>
        </p:nvSpPr>
        <p:spPr>
          <a:xfrm>
            <a:off x="250825" y="1557338"/>
            <a:ext cx="8642350" cy="3673475"/>
          </a:xfrm>
        </p:spPr>
        <p:txBody>
          <a:bodyPr vert="horz" wrap="square" lIns="91440" tIns="45720" rIns="91440" bIns="45720" anchor="t" anchorCtr="0"/>
          <a:lstStyle/>
          <a:p>
            <a:pPr eaLnBrk="1" hangingPunct="1">
              <a:lnSpc>
                <a:spcPct val="120000"/>
              </a:lnSpc>
              <a:spcAft>
                <a:spcPct val="20000"/>
              </a:spcAft>
            </a:pPr>
            <a:r>
              <a:rPr lang="en-US" altLang="zh-TW" sz="2400" dirty="0"/>
              <a:t>DRAM stores the binary information in the </a:t>
            </a:r>
            <a:r>
              <a:rPr lang="en-US" altLang="zh-TW" sz="2400" dirty="0">
                <a:solidFill>
                  <a:schemeClr val="hlink"/>
                </a:solidFill>
              </a:rPr>
              <a:t>form of electric charges on capacitors</a:t>
            </a:r>
            <a:r>
              <a:rPr lang="en-US" altLang="zh-TW" sz="2400" dirty="0"/>
              <a:t>.</a:t>
            </a:r>
          </a:p>
          <a:p>
            <a:pPr eaLnBrk="1" hangingPunct="1">
              <a:lnSpc>
                <a:spcPct val="120000"/>
              </a:lnSpc>
              <a:spcAft>
                <a:spcPct val="20000"/>
              </a:spcAft>
            </a:pPr>
            <a:r>
              <a:rPr lang="en-US" altLang="zh-TW" sz="2400" dirty="0"/>
              <a:t>The </a:t>
            </a:r>
            <a:r>
              <a:rPr lang="en-US" altLang="zh-TW" sz="2400" dirty="0">
                <a:solidFill>
                  <a:schemeClr val="hlink"/>
                </a:solidFill>
              </a:rPr>
              <a:t>capacitors</a:t>
            </a:r>
            <a:r>
              <a:rPr lang="en-US" altLang="zh-TW" sz="2400" dirty="0"/>
              <a:t> are provided inside the chip by </a:t>
            </a:r>
            <a:r>
              <a:rPr lang="en-US" altLang="zh-TW" sz="2400" dirty="0">
                <a:solidFill>
                  <a:schemeClr val="hlink"/>
                </a:solidFill>
              </a:rPr>
              <a:t>MOS (metal–oxide–silicon) transistors</a:t>
            </a:r>
            <a:r>
              <a:rPr lang="en-US" altLang="zh-TW" sz="2400" dirty="0"/>
              <a:t>.</a:t>
            </a:r>
          </a:p>
          <a:p>
            <a:pPr eaLnBrk="1" hangingPunct="1">
              <a:lnSpc>
                <a:spcPct val="120000"/>
              </a:lnSpc>
              <a:spcAft>
                <a:spcPct val="20000"/>
              </a:spcAft>
            </a:pPr>
            <a:r>
              <a:rPr lang="en-US" altLang="zh-TW" sz="2400" dirty="0"/>
              <a:t>The capacitors tends to discharge with time and must be periodically recharged by </a:t>
            </a:r>
            <a:r>
              <a:rPr lang="en-US" altLang="zh-TW" sz="2400" dirty="0">
                <a:solidFill>
                  <a:schemeClr val="hlink"/>
                </a:solidFill>
              </a:rPr>
              <a:t>refreshing the dynamic memory</a:t>
            </a:r>
            <a:r>
              <a:rPr lang="en-US" altLang="zh-TW" sz="24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17</a:t>
            </a:fld>
            <a:endParaRPr lang="en-US" altLang="zh-TW" sz="1400" dirty="0"/>
          </a:p>
        </p:txBody>
      </p:sp>
      <p:sp>
        <p:nvSpPr>
          <p:cNvPr id="31747" name="Rectangle 2"/>
          <p:cNvSpPr>
            <a:spLocks noGrp="1"/>
          </p:cNvSpPr>
          <p:nvPr>
            <p:ph type="title"/>
          </p:nvPr>
        </p:nvSpPr>
        <p:spPr/>
        <p:txBody>
          <a:bodyPr vert="horz" wrap="square" lIns="91440" tIns="45720" rIns="91440" bIns="45720" anchor="b" anchorCtr="0"/>
          <a:lstStyle/>
          <a:p>
            <a:pPr eaLnBrk="1" hangingPunct="1"/>
            <a:r>
              <a:rPr lang="en-US" altLang="zh-TW" dirty="0"/>
              <a:t>Dynamic RAM</a:t>
            </a:r>
          </a:p>
        </p:txBody>
      </p:sp>
      <p:sp>
        <p:nvSpPr>
          <p:cNvPr id="31748" name="Rectangle 3"/>
          <p:cNvSpPr>
            <a:spLocks noGrp="1"/>
          </p:cNvSpPr>
          <p:nvPr>
            <p:ph idx="1"/>
          </p:nvPr>
        </p:nvSpPr>
        <p:spPr>
          <a:xfrm>
            <a:off x="250825" y="1557338"/>
            <a:ext cx="8642350" cy="2808287"/>
          </a:xfrm>
        </p:spPr>
        <p:txBody>
          <a:bodyPr vert="horz" wrap="square" lIns="91440" tIns="45720" rIns="91440" bIns="45720" anchor="t" anchorCtr="0"/>
          <a:lstStyle/>
          <a:p>
            <a:pPr eaLnBrk="1" hangingPunct="1">
              <a:lnSpc>
                <a:spcPct val="120000"/>
              </a:lnSpc>
              <a:spcAft>
                <a:spcPct val="20000"/>
              </a:spcAft>
            </a:pPr>
            <a:r>
              <a:rPr lang="en-US" altLang="zh-TW" sz="2400" dirty="0"/>
              <a:t>DRAM offers reduced power consumption and larger storage capacity in a single memory chip.</a:t>
            </a:r>
          </a:p>
          <a:p>
            <a:pPr eaLnBrk="1" hangingPunct="1">
              <a:lnSpc>
                <a:spcPct val="120000"/>
              </a:lnSpc>
              <a:spcAft>
                <a:spcPct val="20000"/>
              </a:spcAft>
            </a:pPr>
            <a:r>
              <a:rPr lang="en-US" altLang="zh-TW" sz="2400" dirty="0">
                <a:solidFill>
                  <a:schemeClr val="hlink"/>
                </a:solidFill>
              </a:rPr>
              <a:t>High density, high capacity, low cost, low speed, low power consumption</a:t>
            </a:r>
            <a:r>
              <a:rPr lang="en-US" altLang="zh-TW" sz="2400" dirty="0"/>
              <a:t>.</a:t>
            </a:r>
            <a:endParaRPr lang="en-US" altLang="zh-TW"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18</a:t>
            </a:fld>
            <a:endParaRPr lang="en-US" altLang="zh-TW" sz="1400" dirty="0"/>
          </a:p>
        </p:txBody>
      </p:sp>
      <p:sp>
        <p:nvSpPr>
          <p:cNvPr id="32771" name="Rectangle 2"/>
          <p:cNvSpPr>
            <a:spLocks noGrp="1"/>
          </p:cNvSpPr>
          <p:nvPr>
            <p:ph type="title"/>
          </p:nvPr>
        </p:nvSpPr>
        <p:spPr>
          <a:xfrm>
            <a:off x="827584" y="350043"/>
            <a:ext cx="7793037" cy="1052513"/>
          </a:xfrm>
        </p:spPr>
        <p:txBody>
          <a:bodyPr vert="horz" wrap="square" lIns="91440" tIns="45720" rIns="91440" bIns="45720" anchor="b" anchorCtr="0"/>
          <a:lstStyle/>
          <a:p>
            <a:pPr eaLnBrk="1" hangingPunct="1"/>
            <a:r>
              <a:rPr lang="en-US" altLang="zh-TW" dirty="0"/>
              <a:t>Volatile and </a:t>
            </a:r>
            <a:r>
              <a:rPr lang="en-US" altLang="zh-TW" sz="4400" dirty="0"/>
              <a:t>Nonvolatile</a:t>
            </a:r>
            <a:r>
              <a:rPr lang="en-US" altLang="zh-TW" dirty="0"/>
              <a:t> memory</a:t>
            </a:r>
          </a:p>
        </p:txBody>
      </p:sp>
      <p:sp>
        <p:nvSpPr>
          <p:cNvPr id="32772" name="Rectangle 3"/>
          <p:cNvSpPr>
            <a:spLocks noGrp="1"/>
          </p:cNvSpPr>
          <p:nvPr>
            <p:ph idx="1"/>
          </p:nvPr>
        </p:nvSpPr>
        <p:spPr>
          <a:xfrm>
            <a:off x="196850" y="1431926"/>
            <a:ext cx="8642350" cy="5040312"/>
          </a:xfrm>
        </p:spPr>
        <p:txBody>
          <a:bodyPr vert="horz" wrap="square" lIns="91440" tIns="45720" rIns="91440" bIns="45720" anchor="t" anchorCtr="0"/>
          <a:lstStyle/>
          <a:p>
            <a:pPr eaLnBrk="1" hangingPunct="1">
              <a:lnSpc>
                <a:spcPct val="120000"/>
              </a:lnSpc>
              <a:spcAft>
                <a:spcPct val="25000"/>
              </a:spcAft>
            </a:pPr>
            <a:r>
              <a:rPr lang="en-US" altLang="zh-TW" sz="2800" dirty="0"/>
              <a:t>Memory units that </a:t>
            </a:r>
            <a:r>
              <a:rPr lang="en-US" altLang="zh-TW" sz="2800" dirty="0">
                <a:solidFill>
                  <a:schemeClr val="hlink"/>
                </a:solidFill>
              </a:rPr>
              <a:t>lose stored information</a:t>
            </a:r>
            <a:r>
              <a:rPr lang="en-US" altLang="zh-TW" sz="2800" dirty="0"/>
              <a:t> when power is turned off are said to be </a:t>
            </a:r>
            <a:r>
              <a:rPr lang="en-US" altLang="zh-TW" sz="2800" dirty="0">
                <a:solidFill>
                  <a:srgbClr val="5826C6"/>
                </a:solidFill>
              </a:rPr>
              <a:t>volatile </a:t>
            </a:r>
            <a:r>
              <a:rPr lang="en-US" altLang="zh-TW" sz="2800" dirty="0"/>
              <a:t>like the RAM</a:t>
            </a:r>
          </a:p>
          <a:p>
            <a:pPr eaLnBrk="1" hangingPunct="1">
              <a:lnSpc>
                <a:spcPct val="120000"/>
              </a:lnSpc>
              <a:spcAft>
                <a:spcPct val="25000"/>
              </a:spcAft>
            </a:pPr>
            <a:r>
              <a:rPr lang="en-US" altLang="zh-TW" sz="2800" dirty="0"/>
              <a:t>Both static and dynamic, are of this category since the binary cells need external power to maintain the stored information.</a:t>
            </a:r>
          </a:p>
          <a:p>
            <a:pPr eaLnBrk="1" hangingPunct="1">
              <a:lnSpc>
                <a:spcPct val="120000"/>
              </a:lnSpc>
              <a:spcAft>
                <a:spcPct val="25000"/>
              </a:spcAft>
            </a:pPr>
            <a:r>
              <a:rPr lang="en-US" altLang="zh-TW" sz="2800" dirty="0"/>
              <a:t>Nonvolatile memory, such as magnetic disk, ROM, retains its stored information after removal of power.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F66B78-1841-429A-84FD-7E4AEB3700E8}"/>
              </a:ext>
            </a:extLst>
          </p:cNvPr>
          <p:cNvPicPr>
            <a:picLocks noChangeAspect="1"/>
          </p:cNvPicPr>
          <p:nvPr/>
        </p:nvPicPr>
        <p:blipFill>
          <a:blip r:embed="rId2"/>
          <a:stretch>
            <a:fillRect/>
          </a:stretch>
        </p:blipFill>
        <p:spPr>
          <a:xfrm>
            <a:off x="452437" y="1268413"/>
            <a:ext cx="8239125" cy="4981575"/>
          </a:xfrm>
          <a:prstGeom prst="rect">
            <a:avLst/>
          </a:prstGeom>
        </p:spPr>
      </p:pic>
      <p:sp>
        <p:nvSpPr>
          <p:cNvPr id="6" name="Rectangle 2">
            <a:extLst>
              <a:ext uri="{FF2B5EF4-FFF2-40B4-BE49-F238E27FC236}">
                <a16:creationId xmlns:a16="http://schemas.microsoft.com/office/drawing/2014/main" id="{57E6AF98-94F6-4ED3-B1D0-9D2E0B0A96CE}"/>
              </a:ext>
            </a:extLst>
          </p:cNvPr>
          <p:cNvSpPr>
            <a:spLocks noGrp="1"/>
          </p:cNvSpPr>
          <p:nvPr>
            <p:ph type="title"/>
          </p:nvPr>
        </p:nvSpPr>
        <p:spPr>
          <a:xfrm>
            <a:off x="1116013" y="0"/>
            <a:ext cx="7793037" cy="1052513"/>
          </a:xfrm>
        </p:spPr>
        <p:txBody>
          <a:bodyPr vert="horz" wrap="square" lIns="91440" tIns="45720" rIns="91440" bIns="45720" anchor="b" anchorCtr="0"/>
          <a:lstStyle/>
          <a:p>
            <a:pPr eaLnBrk="1" hangingPunct="1"/>
            <a:r>
              <a:rPr lang="en-US" altLang="zh-TW" dirty="0"/>
              <a:t>3) Read-Only Memory (ROM)</a:t>
            </a:r>
          </a:p>
        </p:txBody>
      </p:sp>
    </p:spTree>
    <p:extLst>
      <p:ext uri="{BB962C8B-B14F-4D97-AF65-F5344CB8AC3E}">
        <p14:creationId xmlns:p14="http://schemas.microsoft.com/office/powerpoint/2010/main" val="167249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a:t>
            </a:fld>
            <a:endParaRPr lang="en-US" altLang="zh-TW" sz="1400" dirty="0"/>
          </a:p>
        </p:txBody>
      </p:sp>
      <p:sp>
        <p:nvSpPr>
          <p:cNvPr id="18435" name="Rectangle 2"/>
          <p:cNvSpPr>
            <a:spLocks noGrp="1"/>
          </p:cNvSpPr>
          <p:nvPr>
            <p:ph type="title"/>
          </p:nvPr>
        </p:nvSpPr>
        <p:spPr/>
        <p:txBody>
          <a:bodyPr vert="horz" wrap="square" lIns="91440" tIns="45720" rIns="91440" bIns="45720" anchor="b" anchorCtr="0"/>
          <a:lstStyle/>
          <a:p>
            <a:pPr eaLnBrk="1" hangingPunct="1"/>
            <a:r>
              <a:rPr lang="en-US" altLang="zh-TW" dirty="0"/>
              <a:t>	1) Introduction</a:t>
            </a:r>
          </a:p>
        </p:txBody>
      </p:sp>
      <p:sp>
        <p:nvSpPr>
          <p:cNvPr id="18436" name="Rectangle 3"/>
          <p:cNvSpPr>
            <a:spLocks noGrp="1"/>
          </p:cNvSpPr>
          <p:nvPr>
            <p:ph idx="1"/>
          </p:nvPr>
        </p:nvSpPr>
        <p:spPr>
          <a:xfrm>
            <a:off x="250825" y="1268413"/>
            <a:ext cx="8642350" cy="5329237"/>
          </a:xfrm>
        </p:spPr>
        <p:txBody>
          <a:bodyPr vert="horz" wrap="square" lIns="91440" tIns="45720" rIns="91440" bIns="45720" anchor="t" anchorCtr="0"/>
          <a:lstStyle/>
          <a:p>
            <a:pPr eaLnBrk="1" hangingPunct="1">
              <a:lnSpc>
                <a:spcPct val="115000"/>
              </a:lnSpc>
              <a:spcAft>
                <a:spcPct val="30000"/>
              </a:spcAft>
            </a:pPr>
            <a:r>
              <a:rPr lang="en-US" altLang="zh-TW" sz="2400" dirty="0"/>
              <a:t>There are two types of memories that are used in digital systems:</a:t>
            </a:r>
          </a:p>
          <a:p>
            <a:pPr eaLnBrk="1" hangingPunct="1">
              <a:lnSpc>
                <a:spcPct val="115000"/>
              </a:lnSpc>
              <a:spcAft>
                <a:spcPct val="30000"/>
              </a:spcAft>
              <a:buNone/>
            </a:pPr>
            <a:r>
              <a:rPr lang="en-US" altLang="zh-TW" sz="2000" dirty="0">
                <a:solidFill>
                  <a:srgbClr val="5826C6"/>
                </a:solidFill>
              </a:rPr>
              <a:t>	Random-access memory(RAM):</a:t>
            </a:r>
            <a:r>
              <a:rPr lang="en-US" altLang="zh-TW" sz="2000" dirty="0"/>
              <a:t> perform both the </a:t>
            </a:r>
            <a:r>
              <a:rPr lang="en-US" altLang="zh-TW" sz="2000" dirty="0">
                <a:solidFill>
                  <a:schemeClr val="hlink"/>
                </a:solidFill>
              </a:rPr>
              <a:t>write</a:t>
            </a:r>
            <a:r>
              <a:rPr lang="en-US" altLang="zh-TW" sz="2000" dirty="0"/>
              <a:t> and 					       	    </a:t>
            </a:r>
            <a:r>
              <a:rPr lang="en-US" altLang="zh-TW" sz="2000" dirty="0">
                <a:solidFill>
                  <a:schemeClr val="hlink"/>
                </a:solidFill>
              </a:rPr>
              <a:t>read</a:t>
            </a:r>
            <a:r>
              <a:rPr lang="en-US" altLang="zh-TW" sz="2000" dirty="0"/>
              <a:t> operations.</a:t>
            </a:r>
          </a:p>
          <a:p>
            <a:pPr eaLnBrk="1" hangingPunct="1">
              <a:lnSpc>
                <a:spcPct val="115000"/>
              </a:lnSpc>
              <a:spcAft>
                <a:spcPct val="30000"/>
              </a:spcAft>
              <a:buNone/>
            </a:pPr>
            <a:r>
              <a:rPr lang="en-US" altLang="zh-TW" sz="2000" dirty="0">
                <a:solidFill>
                  <a:srgbClr val="5826C6"/>
                </a:solidFill>
              </a:rPr>
              <a:t>	Read-only memory(ROM):</a:t>
            </a:r>
            <a:r>
              <a:rPr lang="en-US" altLang="zh-TW" sz="2000" dirty="0"/>
              <a:t> perform </a:t>
            </a:r>
            <a:r>
              <a:rPr lang="en-US" altLang="zh-TW" sz="2000" dirty="0">
                <a:solidFill>
                  <a:schemeClr val="hlink"/>
                </a:solidFill>
              </a:rPr>
              <a:t>only</a:t>
            </a:r>
            <a:r>
              <a:rPr lang="en-US" altLang="zh-TW" sz="2000" dirty="0"/>
              <a:t> the </a:t>
            </a:r>
            <a:r>
              <a:rPr lang="en-US" altLang="zh-TW" sz="2000" dirty="0">
                <a:solidFill>
                  <a:schemeClr val="hlink"/>
                </a:solidFill>
              </a:rPr>
              <a:t>read</a:t>
            </a:r>
            <a:r>
              <a:rPr lang="en-US" altLang="zh-TW" sz="2000" dirty="0"/>
              <a:t> operation.</a:t>
            </a:r>
          </a:p>
          <a:p>
            <a:pPr eaLnBrk="1" hangingPunct="1">
              <a:lnSpc>
                <a:spcPct val="115000"/>
              </a:lnSpc>
              <a:spcAft>
                <a:spcPct val="30000"/>
              </a:spcAft>
            </a:pPr>
            <a:r>
              <a:rPr lang="en-US" altLang="zh-TW" sz="2400" dirty="0"/>
              <a:t>The </a:t>
            </a:r>
            <a:r>
              <a:rPr lang="en-US" altLang="zh-TW" sz="2400" dirty="0">
                <a:solidFill>
                  <a:srgbClr val="15E337"/>
                </a:solidFill>
              </a:rPr>
              <a:t>read-only memory</a:t>
            </a:r>
            <a:r>
              <a:rPr lang="en-US" altLang="zh-TW" sz="2400" dirty="0"/>
              <a:t> is a programmable logic device. Other such units are the </a:t>
            </a:r>
            <a:r>
              <a:rPr lang="en-US" altLang="zh-TW" sz="2400" dirty="0">
                <a:solidFill>
                  <a:srgbClr val="15E337"/>
                </a:solidFill>
              </a:rPr>
              <a:t>programmable logic array(PLA)</a:t>
            </a:r>
            <a:r>
              <a:rPr lang="en-US" altLang="zh-TW" sz="2400" dirty="0"/>
              <a:t>, the </a:t>
            </a:r>
            <a:r>
              <a:rPr lang="en-US" altLang="zh-TW" sz="2400" dirty="0">
                <a:solidFill>
                  <a:srgbClr val="15E337"/>
                </a:solidFill>
              </a:rPr>
              <a:t>programmable array logic(PAL)</a:t>
            </a:r>
            <a:r>
              <a:rPr lang="en-US" altLang="zh-TW" sz="2400" dirty="0"/>
              <a:t>, and the </a:t>
            </a:r>
            <a:r>
              <a:rPr lang="en-US" altLang="zh-TW" sz="2400" dirty="0">
                <a:solidFill>
                  <a:srgbClr val="15E337"/>
                </a:solidFill>
              </a:rPr>
              <a:t>field-programmable gate array(FPGA)</a:t>
            </a:r>
            <a:r>
              <a:rPr lang="en-US" altLang="zh-TW" sz="24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20</a:t>
            </a:fld>
            <a:endParaRPr lang="en-US" altLang="zh-TW" sz="1400" dirty="0"/>
          </a:p>
        </p:txBody>
      </p:sp>
      <p:sp>
        <p:nvSpPr>
          <p:cNvPr id="49155" name="Rectangle 2"/>
          <p:cNvSpPr>
            <a:spLocks noGrp="1"/>
          </p:cNvSpPr>
          <p:nvPr>
            <p:ph type="title"/>
          </p:nvPr>
        </p:nvSpPr>
        <p:spPr/>
        <p:txBody>
          <a:bodyPr vert="horz" wrap="square" lIns="91440" tIns="45720" rIns="91440" bIns="45720" anchor="b" anchorCtr="0"/>
          <a:lstStyle/>
          <a:p>
            <a:pPr eaLnBrk="1" hangingPunct="1"/>
            <a:r>
              <a:rPr lang="en-US" altLang="zh-TW" dirty="0"/>
              <a:t>ROM Block Diagram</a:t>
            </a:r>
          </a:p>
        </p:txBody>
      </p:sp>
      <p:sp>
        <p:nvSpPr>
          <p:cNvPr id="49156" name="Rectangle 4"/>
          <p:cNvSpPr>
            <a:spLocks noGrp="1"/>
          </p:cNvSpPr>
          <p:nvPr>
            <p:ph type="body" sz="half" idx="1"/>
          </p:nvPr>
        </p:nvSpPr>
        <p:spPr>
          <a:xfrm>
            <a:off x="250825" y="1268413"/>
            <a:ext cx="8642350" cy="2447925"/>
          </a:xfrm>
        </p:spPr>
        <p:txBody>
          <a:bodyPr vert="horz" wrap="square" lIns="91440" tIns="45720" rIns="91440" bIns="45720" anchor="t" anchorCtr="0"/>
          <a:lstStyle/>
          <a:p>
            <a:pPr eaLnBrk="1" hangingPunct="1">
              <a:lnSpc>
                <a:spcPct val="120000"/>
              </a:lnSpc>
              <a:spcAft>
                <a:spcPct val="20000"/>
              </a:spcAft>
              <a:buClr>
                <a:schemeClr val="folHlink"/>
              </a:buClr>
              <a:buSzPct val="60000"/>
              <a:buFont typeface="Wingdings" panose="05000000000000000000" pitchFamily="2" charset="2"/>
            </a:pPr>
            <a:r>
              <a:rPr lang="en-US" altLang="zh-TW" sz="2400" dirty="0"/>
              <a:t>A block diagram of a ROM is shown below. It consists of k address inputs and n data outputs.</a:t>
            </a:r>
          </a:p>
          <a:p>
            <a:pPr eaLnBrk="1" hangingPunct="1">
              <a:lnSpc>
                <a:spcPct val="120000"/>
              </a:lnSpc>
              <a:spcAft>
                <a:spcPct val="20000"/>
              </a:spcAft>
              <a:buClr>
                <a:schemeClr val="folHlink"/>
              </a:buClr>
              <a:buSzPct val="60000"/>
              <a:buFont typeface="Wingdings" panose="05000000000000000000" pitchFamily="2" charset="2"/>
            </a:pPr>
            <a:r>
              <a:rPr lang="en-US" altLang="zh-TW" sz="2400" dirty="0"/>
              <a:t>The number of words in a ROM is determined from the fact that k address input lines are needed to specify 2</a:t>
            </a:r>
            <a:r>
              <a:rPr lang="en-US" altLang="zh-TW" sz="2400" baseline="36000" dirty="0"/>
              <a:t>k</a:t>
            </a:r>
            <a:r>
              <a:rPr lang="en-US" altLang="zh-TW" sz="2400" dirty="0"/>
              <a:t> words.</a:t>
            </a:r>
          </a:p>
        </p:txBody>
      </p:sp>
      <p:pic>
        <p:nvPicPr>
          <p:cNvPr id="49157" name="Picture 6" descr="AACFLSF0"/>
          <p:cNvPicPr>
            <a:picLocks noGrp="1" noChangeAspect="1"/>
          </p:cNvPicPr>
          <p:nvPr>
            <p:ph sz="half" idx="2"/>
          </p:nvPr>
        </p:nvPicPr>
        <p:blipFill>
          <a:blip r:embed="rId2"/>
          <a:srcRect/>
          <a:stretch>
            <a:fillRect/>
          </a:stretch>
        </p:blipFill>
        <p:spPr>
          <a:xfrm>
            <a:off x="684213" y="3716338"/>
            <a:ext cx="8034337" cy="24447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21</a:t>
            </a:fld>
            <a:endParaRPr lang="en-US" altLang="zh-TW" sz="1400" dirty="0"/>
          </a:p>
        </p:txBody>
      </p:sp>
      <p:sp>
        <p:nvSpPr>
          <p:cNvPr id="50179" name="Rectangle 2"/>
          <p:cNvSpPr>
            <a:spLocks noGrp="1"/>
          </p:cNvSpPr>
          <p:nvPr>
            <p:ph type="title"/>
          </p:nvPr>
        </p:nvSpPr>
        <p:spPr/>
        <p:txBody>
          <a:bodyPr vert="horz" wrap="square" lIns="91440" tIns="45720" rIns="91440" bIns="45720" anchor="b" anchorCtr="0"/>
          <a:lstStyle/>
          <a:p>
            <a:pPr eaLnBrk="1" hangingPunct="1"/>
            <a:r>
              <a:rPr lang="en-US" altLang="zh-TW" dirty="0"/>
              <a:t>Construction of ROM</a:t>
            </a:r>
          </a:p>
        </p:txBody>
      </p:sp>
      <p:sp>
        <p:nvSpPr>
          <p:cNvPr id="50180" name="Rectangle 3"/>
          <p:cNvSpPr>
            <a:spLocks noGrp="1"/>
          </p:cNvSpPr>
          <p:nvPr>
            <p:ph type="body" sz="half" idx="1"/>
          </p:nvPr>
        </p:nvSpPr>
        <p:spPr>
          <a:xfrm>
            <a:off x="250824" y="980758"/>
            <a:ext cx="8696325" cy="1774825"/>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pPr>
            <a:r>
              <a:rPr lang="en-US" altLang="zh-TW" sz="2400" dirty="0"/>
              <a:t>Each output of the decoder represents a memory address.</a:t>
            </a:r>
          </a:p>
          <a:p>
            <a:pPr eaLnBrk="1" hangingPunct="1">
              <a:buClr>
                <a:schemeClr val="folHlink"/>
              </a:buClr>
              <a:buSzPct val="60000"/>
              <a:buFont typeface="Wingdings" panose="05000000000000000000" pitchFamily="2" charset="2"/>
            </a:pPr>
            <a:r>
              <a:rPr lang="en-US" altLang="zh-TW" sz="2400" dirty="0"/>
              <a:t>Each OR gate must be considered as having 32 inputs.</a:t>
            </a:r>
          </a:p>
          <a:p>
            <a:pPr eaLnBrk="1" hangingPunct="1">
              <a:buClr>
                <a:schemeClr val="folHlink"/>
              </a:buClr>
              <a:buSzPct val="60000"/>
              <a:buFont typeface="Wingdings" panose="05000000000000000000" pitchFamily="2" charset="2"/>
            </a:pPr>
            <a:r>
              <a:rPr lang="en-US" altLang="zh-TW" sz="2400" dirty="0"/>
              <a:t>A </a:t>
            </a:r>
            <a:r>
              <a:rPr lang="en-US" altLang="zh-TW" sz="2400" b="1" dirty="0"/>
              <a:t>2</a:t>
            </a:r>
            <a:r>
              <a:rPr lang="en-US" altLang="zh-TW" sz="2400" b="1" baseline="36000" dirty="0"/>
              <a:t>k</a:t>
            </a:r>
            <a:r>
              <a:rPr lang="en-US" altLang="zh-TW" sz="2400" b="1" dirty="0"/>
              <a:t> X n ROM</a:t>
            </a:r>
            <a:r>
              <a:rPr lang="en-US" altLang="zh-TW" sz="2400" dirty="0"/>
              <a:t> will have - </a:t>
            </a:r>
            <a:r>
              <a:rPr lang="en-US" altLang="zh-TW" sz="2400" b="1" dirty="0">
                <a:solidFill>
                  <a:schemeClr val="accent3">
                    <a:lumMod val="50000"/>
                  </a:schemeClr>
                </a:solidFill>
              </a:rPr>
              <a:t>k X 2</a:t>
            </a:r>
            <a:r>
              <a:rPr lang="en-US" altLang="zh-TW" sz="2400" b="1" baseline="36000" dirty="0">
                <a:solidFill>
                  <a:schemeClr val="accent3">
                    <a:lumMod val="50000"/>
                  </a:schemeClr>
                </a:solidFill>
              </a:rPr>
              <a:t>k</a:t>
            </a:r>
            <a:r>
              <a:rPr lang="en-US" altLang="zh-TW" sz="2400" b="1" dirty="0">
                <a:solidFill>
                  <a:schemeClr val="accent3">
                    <a:lumMod val="50000"/>
                  </a:schemeClr>
                </a:solidFill>
              </a:rPr>
              <a:t> decoder</a:t>
            </a:r>
            <a:r>
              <a:rPr lang="en-US" altLang="zh-TW" sz="2400" dirty="0">
                <a:solidFill>
                  <a:schemeClr val="accent3">
                    <a:lumMod val="50000"/>
                  </a:schemeClr>
                </a:solidFill>
              </a:rPr>
              <a:t> </a:t>
            </a:r>
            <a:r>
              <a:rPr lang="en-US" altLang="zh-TW" sz="2400" dirty="0"/>
              <a:t>and </a:t>
            </a:r>
            <a:r>
              <a:rPr lang="en-US" altLang="zh-TW" sz="2400" b="1" dirty="0">
                <a:solidFill>
                  <a:schemeClr val="bg2">
                    <a:lumMod val="50000"/>
                    <a:lumOff val="50000"/>
                  </a:schemeClr>
                </a:solidFill>
              </a:rPr>
              <a:t>n</a:t>
            </a:r>
            <a:r>
              <a:rPr lang="en-US" altLang="zh-TW" sz="2400" b="1" dirty="0">
                <a:solidFill>
                  <a:schemeClr val="bg2">
                    <a:lumMod val="25000"/>
                    <a:lumOff val="75000"/>
                  </a:schemeClr>
                </a:solidFill>
              </a:rPr>
              <a:t> </a:t>
            </a:r>
            <a:r>
              <a:rPr lang="en-US" altLang="zh-TW" sz="2400" b="1" dirty="0">
                <a:solidFill>
                  <a:schemeClr val="accent3">
                    <a:lumMod val="65000"/>
                  </a:schemeClr>
                </a:solidFill>
              </a:rPr>
              <a:t>OR gates</a:t>
            </a:r>
            <a:r>
              <a:rPr lang="en-US" altLang="zh-TW" sz="2400" dirty="0"/>
              <a:t>. </a:t>
            </a:r>
          </a:p>
          <a:p>
            <a:pPr eaLnBrk="1" hangingPunct="1">
              <a:buClr>
                <a:schemeClr val="folHlink"/>
              </a:buClr>
              <a:buSzPct val="60000"/>
              <a:buFont typeface="Wingdings" panose="05000000000000000000" pitchFamily="2" charset="2"/>
            </a:pPr>
            <a:r>
              <a:rPr lang="en-US" altLang="zh-TW" sz="2400" dirty="0"/>
              <a:t>In figure 7-10 below for </a:t>
            </a:r>
            <a:r>
              <a:rPr lang="en-US" altLang="zh-TW" sz="2400" b="1" dirty="0">
                <a:sym typeface="+mn-ea"/>
              </a:rPr>
              <a:t>32 x 8 ROM</a:t>
            </a:r>
            <a:r>
              <a:rPr lang="en-US" altLang="zh-TW" sz="2400" dirty="0">
                <a:sym typeface="+mn-ea"/>
              </a:rPr>
              <a:t>:</a:t>
            </a:r>
            <a:r>
              <a:rPr lang="en-US" altLang="zh-TW" sz="2400" dirty="0"/>
              <a:t> </a:t>
            </a:r>
          </a:p>
          <a:p>
            <a:pPr eaLnBrk="1" hangingPunct="1">
              <a:buClr>
                <a:schemeClr val="folHlink"/>
              </a:buClr>
              <a:buSzPct val="60000"/>
              <a:buFont typeface="Wingdings" panose="05000000000000000000" pitchFamily="2" charset="2"/>
            </a:pPr>
            <a:r>
              <a:rPr lang="en-US" altLang="zh-TW" sz="2400" dirty="0"/>
              <a:t>n=8, 32=</a:t>
            </a:r>
            <a:r>
              <a:rPr lang="en-US" altLang="zh-TW" sz="2400" dirty="0">
                <a:sym typeface="+mn-ea"/>
              </a:rPr>
              <a:t>2</a:t>
            </a:r>
            <a:r>
              <a:rPr lang="en-US" altLang="zh-TW" sz="2400" baseline="30000" dirty="0">
                <a:sym typeface="+mn-ea"/>
              </a:rPr>
              <a:t>5</a:t>
            </a:r>
            <a:r>
              <a:rPr lang="en-US" altLang="zh-TW" sz="2400" dirty="0"/>
              <a:t> , k=5 so </a:t>
            </a:r>
            <a:r>
              <a:rPr lang="en-US" altLang="zh-TW" sz="2400" b="1" dirty="0">
                <a:solidFill>
                  <a:schemeClr val="bg2">
                    <a:lumMod val="50000"/>
                    <a:lumOff val="50000"/>
                  </a:schemeClr>
                </a:solidFill>
              </a:rPr>
              <a:t>5 x 32 Decoder</a:t>
            </a:r>
            <a:r>
              <a:rPr lang="en-US" altLang="zh-TW" sz="2400" dirty="0">
                <a:solidFill>
                  <a:schemeClr val="bg2">
                    <a:lumMod val="50000"/>
                    <a:lumOff val="50000"/>
                  </a:schemeClr>
                </a:solidFill>
              </a:rPr>
              <a:t> </a:t>
            </a:r>
            <a:r>
              <a:rPr lang="en-US" altLang="zh-TW" sz="2400" dirty="0"/>
              <a:t>used with </a:t>
            </a:r>
            <a:r>
              <a:rPr lang="en-US" altLang="zh-TW" sz="2400" b="1" dirty="0">
                <a:solidFill>
                  <a:schemeClr val="bg2">
                    <a:lumMod val="50000"/>
                    <a:lumOff val="50000"/>
                  </a:schemeClr>
                </a:solidFill>
              </a:rPr>
              <a:t>8 OR gates</a:t>
            </a:r>
            <a:r>
              <a:rPr lang="en-US" altLang="zh-TW" sz="2400" dirty="0">
                <a:solidFill>
                  <a:schemeClr val="bg2">
                    <a:lumMod val="50000"/>
                    <a:lumOff val="50000"/>
                  </a:schemeClr>
                </a:solidFill>
              </a:rPr>
              <a:t>.</a:t>
            </a:r>
          </a:p>
        </p:txBody>
      </p:sp>
      <p:pic>
        <p:nvPicPr>
          <p:cNvPr id="50181" name="Picture 4" descr="AACFLSG0"/>
          <p:cNvPicPr>
            <a:picLocks noGrp="1" noChangeAspect="1"/>
          </p:cNvPicPr>
          <p:nvPr>
            <p:ph sz="half" idx="2"/>
          </p:nvPr>
        </p:nvPicPr>
        <p:blipFill>
          <a:blip r:embed="rId2"/>
          <a:srcRect/>
          <a:stretch>
            <a:fillRect/>
          </a:stretch>
        </p:blipFill>
        <p:spPr>
          <a:xfrm>
            <a:off x="1619885" y="3644900"/>
            <a:ext cx="6276975" cy="313182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22</a:t>
            </a:fld>
            <a:endParaRPr lang="en-US" altLang="zh-TW" sz="1400" dirty="0"/>
          </a:p>
        </p:txBody>
      </p:sp>
      <p:sp>
        <p:nvSpPr>
          <p:cNvPr id="51203" name="Rectangle 2"/>
          <p:cNvSpPr>
            <a:spLocks noGrp="1"/>
          </p:cNvSpPr>
          <p:nvPr>
            <p:ph type="title"/>
          </p:nvPr>
        </p:nvSpPr>
        <p:spPr/>
        <p:txBody>
          <a:bodyPr vert="horz" wrap="square" lIns="91440" tIns="45720" rIns="91440" bIns="45720" anchor="b" anchorCtr="0"/>
          <a:lstStyle/>
          <a:p>
            <a:pPr eaLnBrk="1" hangingPunct="1"/>
            <a:r>
              <a:rPr lang="en-US" altLang="zh-TW" dirty="0"/>
              <a:t>Truth table of ROM</a:t>
            </a:r>
          </a:p>
        </p:txBody>
      </p:sp>
      <p:sp>
        <p:nvSpPr>
          <p:cNvPr id="51204" name="Rectangle 3"/>
          <p:cNvSpPr>
            <a:spLocks noGrp="1"/>
          </p:cNvSpPr>
          <p:nvPr>
            <p:ph type="body" sz="half" idx="1"/>
          </p:nvPr>
        </p:nvSpPr>
        <p:spPr>
          <a:xfrm>
            <a:off x="250825" y="1268413"/>
            <a:ext cx="8642350" cy="1917700"/>
          </a:xfrm>
        </p:spPr>
        <p:txBody>
          <a:bodyPr vert="horz" wrap="square" lIns="91440" tIns="45720" rIns="91440" bIns="45720" anchor="t" anchorCtr="0"/>
          <a:lstStyle/>
          <a:p>
            <a:pPr eaLnBrk="1" hangingPunct="1">
              <a:lnSpc>
                <a:spcPct val="90000"/>
              </a:lnSpc>
              <a:buClr>
                <a:schemeClr val="folHlink"/>
              </a:buClr>
              <a:buSzPct val="60000"/>
              <a:buFont typeface="Wingdings" panose="05000000000000000000" pitchFamily="2" charset="2"/>
            </a:pPr>
            <a:r>
              <a:rPr lang="en-US" altLang="zh-TW" sz="2400" dirty="0"/>
              <a:t>A programmable connection between the lines is logically equivalent to a switch that can be altered to either be close or open.</a:t>
            </a:r>
          </a:p>
          <a:p>
            <a:pPr eaLnBrk="1" hangingPunct="1">
              <a:lnSpc>
                <a:spcPct val="90000"/>
              </a:lnSpc>
              <a:buClr>
                <a:schemeClr val="folHlink"/>
              </a:buClr>
              <a:buSzPct val="60000"/>
              <a:buFont typeface="Wingdings" panose="05000000000000000000" pitchFamily="2" charset="2"/>
            </a:pPr>
            <a:r>
              <a:rPr lang="en-US" altLang="zh-TW" sz="2400" dirty="0"/>
              <a:t>Intersection between two lines is sometimes called a cross-point.</a:t>
            </a:r>
          </a:p>
        </p:txBody>
      </p:sp>
      <p:pic>
        <p:nvPicPr>
          <p:cNvPr id="51205" name="Picture 6"/>
          <p:cNvPicPr>
            <a:picLocks noGrp="1" noChangeAspect="1"/>
          </p:cNvPicPr>
          <p:nvPr>
            <p:ph sz="half" idx="2"/>
          </p:nvPr>
        </p:nvPicPr>
        <p:blipFill>
          <a:blip r:embed="rId2">
            <a:lum bright="6000" contrast="18000"/>
          </a:blip>
          <a:srcRect/>
          <a:stretch>
            <a:fillRect/>
          </a:stretch>
        </p:blipFill>
        <p:spPr>
          <a:xfrm>
            <a:off x="827088" y="3213100"/>
            <a:ext cx="7489825" cy="3311525"/>
          </a:xfrm>
        </p:spPr>
      </p:pic>
      <p:sp>
        <p:nvSpPr>
          <p:cNvPr id="51206" name="Rectangle 7"/>
          <p:cNvSpPr/>
          <p:nvPr/>
        </p:nvSpPr>
        <p:spPr>
          <a:xfrm>
            <a:off x="3851275" y="3860800"/>
            <a:ext cx="576263" cy="2736850"/>
          </a:xfrm>
          <a:prstGeom prst="rect">
            <a:avLst/>
          </a:prstGeom>
          <a:no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spcBef>
                <a:spcPct val="0"/>
              </a:spcBef>
              <a:buClrTx/>
              <a:buSzTx/>
              <a:buFontTx/>
              <a:buNone/>
            </a:pPr>
            <a:endParaRPr lang="en-US" alt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23</a:t>
            </a:fld>
            <a:endParaRPr lang="en-US" altLang="zh-TW" sz="1400" dirty="0"/>
          </a:p>
        </p:txBody>
      </p:sp>
      <p:sp>
        <p:nvSpPr>
          <p:cNvPr id="52227" name="Rectangle 2"/>
          <p:cNvSpPr>
            <a:spLocks noGrp="1"/>
          </p:cNvSpPr>
          <p:nvPr>
            <p:ph type="title"/>
          </p:nvPr>
        </p:nvSpPr>
        <p:spPr/>
        <p:txBody>
          <a:bodyPr vert="horz" wrap="square" lIns="91440" tIns="45720" rIns="91440" bIns="45720" anchor="b" anchorCtr="0"/>
          <a:lstStyle/>
          <a:p>
            <a:pPr eaLnBrk="1" hangingPunct="1"/>
            <a:r>
              <a:rPr lang="en-US" altLang="zh-TW" dirty="0"/>
              <a:t>Programming the ROM</a:t>
            </a:r>
          </a:p>
        </p:txBody>
      </p:sp>
      <p:sp>
        <p:nvSpPr>
          <p:cNvPr id="52228" name="Rectangle 3"/>
          <p:cNvSpPr>
            <a:spLocks noGrp="1"/>
          </p:cNvSpPr>
          <p:nvPr>
            <p:ph type="body" sz="half" idx="1"/>
          </p:nvPr>
        </p:nvSpPr>
        <p:spPr>
          <a:xfrm>
            <a:off x="250825" y="1268413"/>
            <a:ext cx="8642350" cy="1277937"/>
          </a:xfrm>
        </p:spPr>
        <p:txBody>
          <a:bodyPr vert="horz" wrap="square" lIns="91440" tIns="45720" rIns="91440" bIns="45720" anchor="t" anchorCtr="0"/>
          <a:lstStyle/>
          <a:p>
            <a:pPr eaLnBrk="1" hangingPunct="1">
              <a:lnSpc>
                <a:spcPct val="90000"/>
              </a:lnSpc>
              <a:buClr>
                <a:schemeClr val="folHlink"/>
              </a:buClr>
              <a:buSzPct val="60000"/>
              <a:buFont typeface="Wingdings" panose="05000000000000000000" pitchFamily="2" charset="2"/>
              <a:buNone/>
            </a:pPr>
            <a:r>
              <a:rPr lang="en-US" altLang="zh-TW" sz="2400" dirty="0"/>
              <a:t>In Table 7-3,    0 </a:t>
            </a:r>
            <a:r>
              <a:rPr lang="en-US" altLang="zh-TW" sz="2400" dirty="0">
                <a:sym typeface="Wingdings" panose="05000000000000000000" pitchFamily="2" charset="2"/>
              </a:rPr>
              <a:t> no connection</a:t>
            </a:r>
          </a:p>
          <a:p>
            <a:pPr eaLnBrk="1" hangingPunct="1">
              <a:lnSpc>
                <a:spcPct val="90000"/>
              </a:lnSpc>
              <a:buClr>
                <a:schemeClr val="folHlink"/>
              </a:buClr>
              <a:buSzPct val="60000"/>
              <a:buFont typeface="Wingdings" panose="05000000000000000000" pitchFamily="2" charset="2"/>
              <a:buNone/>
            </a:pPr>
            <a:r>
              <a:rPr lang="en-US" altLang="zh-TW" sz="2400" dirty="0"/>
              <a:t>                      1 </a:t>
            </a:r>
            <a:r>
              <a:rPr lang="en-US" altLang="zh-TW" sz="2400" dirty="0">
                <a:sym typeface="Wingdings" panose="05000000000000000000" pitchFamily="2" charset="2"/>
              </a:rPr>
              <a:t> connection</a:t>
            </a:r>
          </a:p>
          <a:p>
            <a:pPr eaLnBrk="1" hangingPunct="1">
              <a:lnSpc>
                <a:spcPct val="90000"/>
              </a:lnSpc>
              <a:buClr>
                <a:schemeClr val="folHlink"/>
              </a:buClr>
              <a:buSzPct val="60000"/>
              <a:buFont typeface="Wingdings" panose="05000000000000000000" pitchFamily="2" charset="2"/>
              <a:buNone/>
            </a:pPr>
            <a:r>
              <a:rPr lang="en-US" altLang="zh-TW" sz="2400" dirty="0">
                <a:sym typeface="Wingdings" panose="05000000000000000000" pitchFamily="2" charset="2"/>
              </a:rPr>
              <a:t> Address 3 = 10110010 is permanent storage using fuse link</a:t>
            </a:r>
            <a:endParaRPr lang="en-US" altLang="zh-TW" sz="2400" dirty="0"/>
          </a:p>
        </p:txBody>
      </p:sp>
      <p:pic>
        <p:nvPicPr>
          <p:cNvPr id="52229" name="Picture 5" descr="AACFLSH0"/>
          <p:cNvPicPr>
            <a:picLocks noGrp="1" noChangeAspect="1"/>
          </p:cNvPicPr>
          <p:nvPr>
            <p:ph sz="half" idx="2"/>
          </p:nvPr>
        </p:nvPicPr>
        <p:blipFill>
          <a:blip r:embed="rId2"/>
          <a:srcRect/>
          <a:stretch>
            <a:fillRect/>
          </a:stretch>
        </p:blipFill>
        <p:spPr>
          <a:xfrm>
            <a:off x="1476375" y="2687638"/>
            <a:ext cx="6191250" cy="3910012"/>
          </a:xfrm>
        </p:spPr>
      </p:pic>
      <p:sp>
        <p:nvSpPr>
          <p:cNvPr id="52230" name="Text Box 6"/>
          <p:cNvSpPr txBox="1"/>
          <p:nvPr/>
        </p:nvSpPr>
        <p:spPr>
          <a:xfrm>
            <a:off x="3759200" y="3587750"/>
            <a:ext cx="3687763"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TW" sz="1800" dirty="0"/>
              <a:t>1     0     1     1     0     0     1     0</a:t>
            </a:r>
          </a:p>
        </p:txBody>
      </p:sp>
      <p:sp>
        <p:nvSpPr>
          <p:cNvPr id="52231" name="Text Box 7"/>
          <p:cNvSpPr txBox="1"/>
          <p:nvPr/>
        </p:nvSpPr>
        <p:spPr>
          <a:xfrm>
            <a:off x="323850" y="5661025"/>
            <a:ext cx="2433638"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TW" sz="1800" dirty="0">
                <a:solidFill>
                  <a:schemeClr val="folHlink"/>
                </a:solidFill>
              </a:rPr>
              <a:t>X : means connection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24</a:t>
            </a:fld>
            <a:endParaRPr lang="en-US" altLang="zh-TW" sz="1400" dirty="0"/>
          </a:p>
        </p:txBody>
      </p:sp>
      <p:sp>
        <p:nvSpPr>
          <p:cNvPr id="53251" name="Rectangle 2"/>
          <p:cNvSpPr>
            <a:spLocks noGrp="1"/>
          </p:cNvSpPr>
          <p:nvPr>
            <p:ph type="title"/>
          </p:nvPr>
        </p:nvSpPr>
        <p:spPr>
          <a:xfrm>
            <a:off x="1042988" y="115888"/>
            <a:ext cx="7793037" cy="936625"/>
          </a:xfrm>
        </p:spPr>
        <p:txBody>
          <a:bodyPr vert="horz" wrap="square" lIns="91440" tIns="45720" rIns="91440" bIns="45720" anchor="b" anchorCtr="0"/>
          <a:lstStyle/>
          <a:p>
            <a:pPr algn="ctr" eaLnBrk="1" hangingPunct="1"/>
            <a:r>
              <a:rPr lang="en-US" altLang="zh-TW" sz="3600" dirty="0"/>
              <a:t>Combinational circuit implementation</a:t>
            </a:r>
          </a:p>
        </p:txBody>
      </p:sp>
      <p:sp>
        <p:nvSpPr>
          <p:cNvPr id="53252" name="Rectangle 3"/>
          <p:cNvSpPr>
            <a:spLocks noGrp="1"/>
          </p:cNvSpPr>
          <p:nvPr>
            <p:ph idx="1"/>
          </p:nvPr>
        </p:nvSpPr>
        <p:spPr/>
        <p:txBody>
          <a:bodyPr vert="horz" wrap="square" lIns="91440" tIns="45720" rIns="91440" bIns="45720" anchor="t" anchorCtr="0"/>
          <a:lstStyle/>
          <a:p>
            <a:pPr eaLnBrk="1" hangingPunct="1">
              <a:lnSpc>
                <a:spcPct val="120000"/>
              </a:lnSpc>
              <a:spcAft>
                <a:spcPct val="25000"/>
              </a:spcAft>
            </a:pPr>
            <a:r>
              <a:rPr lang="en-US" altLang="zh-TW" sz="2400" dirty="0"/>
              <a:t>The </a:t>
            </a:r>
            <a:r>
              <a:rPr lang="en-US" altLang="zh-TW" sz="2400" dirty="0">
                <a:solidFill>
                  <a:srgbClr val="5826C6"/>
                </a:solidFill>
              </a:rPr>
              <a:t>internal operation</a:t>
            </a:r>
            <a:r>
              <a:rPr lang="en-US" altLang="zh-TW" sz="2400" dirty="0"/>
              <a:t> of a ROM can be interpreted in two way: </a:t>
            </a:r>
            <a:r>
              <a:rPr lang="en-US" altLang="zh-TW" sz="2400" dirty="0">
                <a:solidFill>
                  <a:srgbClr val="15E337"/>
                </a:solidFill>
              </a:rPr>
              <a:t>First</a:t>
            </a:r>
            <a:r>
              <a:rPr lang="en-US" altLang="zh-TW" sz="2400" dirty="0"/>
              <a:t>, a memory unit that contains a fixed pattern of stored words. </a:t>
            </a:r>
            <a:r>
              <a:rPr lang="en-US" altLang="zh-TW" sz="2400" dirty="0">
                <a:solidFill>
                  <a:srgbClr val="15E337"/>
                </a:solidFill>
              </a:rPr>
              <a:t>Second</a:t>
            </a:r>
            <a:r>
              <a:rPr lang="en-US" altLang="zh-TW" sz="2400" dirty="0"/>
              <a:t>, implements a combinational circuit.</a:t>
            </a:r>
          </a:p>
          <a:p>
            <a:pPr eaLnBrk="1" hangingPunct="1">
              <a:lnSpc>
                <a:spcPct val="120000"/>
              </a:lnSpc>
              <a:spcAft>
                <a:spcPct val="25000"/>
              </a:spcAft>
            </a:pPr>
            <a:r>
              <a:rPr lang="en-US" altLang="zh-TW" sz="2400" dirty="0"/>
              <a:t>Fig. 7-11 may be considered as a combinational circuit with eight outputs, each being a function of the five input variables.</a:t>
            </a:r>
          </a:p>
          <a:p>
            <a:pPr eaLnBrk="1" hangingPunct="1">
              <a:lnSpc>
                <a:spcPct val="120000"/>
              </a:lnSpc>
              <a:spcAft>
                <a:spcPct val="25000"/>
              </a:spcAft>
              <a:buNone/>
            </a:pPr>
            <a:r>
              <a:rPr lang="en-US" altLang="zh-TW" sz="2400" dirty="0"/>
              <a:t>	</a:t>
            </a:r>
            <a:r>
              <a:rPr lang="en-US" altLang="zh-TW" sz="2800" dirty="0"/>
              <a:t>        A</a:t>
            </a:r>
            <a:r>
              <a:rPr lang="en-US" altLang="zh-TW" sz="2800" baseline="-25000" dirty="0"/>
              <a:t>7</a:t>
            </a:r>
            <a:r>
              <a:rPr lang="en-US" altLang="zh-TW" sz="2800" dirty="0"/>
              <a:t>(I</a:t>
            </a:r>
            <a:r>
              <a:rPr lang="en-US" altLang="zh-TW" sz="2800" baseline="-25000" dirty="0"/>
              <a:t>4</a:t>
            </a:r>
            <a:r>
              <a:rPr lang="en-US" altLang="zh-TW" sz="2800" dirty="0"/>
              <a:t>, I</a:t>
            </a:r>
            <a:r>
              <a:rPr lang="en-US" altLang="zh-TW" sz="2800" baseline="-25000" dirty="0"/>
              <a:t>3</a:t>
            </a:r>
            <a:r>
              <a:rPr lang="en-US" altLang="zh-TW" sz="2800" dirty="0"/>
              <a:t>, I</a:t>
            </a:r>
            <a:r>
              <a:rPr lang="en-US" altLang="zh-TW" sz="2800" baseline="-25000" dirty="0"/>
              <a:t>2</a:t>
            </a:r>
            <a:r>
              <a:rPr lang="en-US" altLang="zh-TW" sz="2800" dirty="0"/>
              <a:t>, I</a:t>
            </a:r>
            <a:r>
              <a:rPr lang="en-US" altLang="zh-TW" sz="2800" baseline="-25000" dirty="0"/>
              <a:t>1</a:t>
            </a:r>
            <a:r>
              <a:rPr lang="en-US" altLang="zh-TW" sz="2800" dirty="0"/>
              <a:t>, I</a:t>
            </a:r>
            <a:r>
              <a:rPr lang="en-US" altLang="zh-TW" sz="2800" baseline="-25000" dirty="0"/>
              <a:t>0</a:t>
            </a:r>
            <a:r>
              <a:rPr lang="en-US" altLang="zh-TW" sz="2800" dirty="0"/>
              <a:t>) = Σ(0,2,3…,29)</a:t>
            </a:r>
          </a:p>
        </p:txBody>
      </p:sp>
      <p:sp>
        <p:nvSpPr>
          <p:cNvPr id="53253" name="Text Box 4"/>
          <p:cNvSpPr txBox="1"/>
          <p:nvPr/>
        </p:nvSpPr>
        <p:spPr>
          <a:xfrm>
            <a:off x="395288" y="5491163"/>
            <a:ext cx="277018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TW" sz="2000" dirty="0"/>
              <a:t>In Table 7-3, output A</a:t>
            </a:r>
            <a:r>
              <a:rPr lang="en-US" altLang="zh-TW" sz="2000" baseline="-25000" dirty="0"/>
              <a:t>7</a:t>
            </a:r>
          </a:p>
        </p:txBody>
      </p:sp>
      <p:sp>
        <p:nvSpPr>
          <p:cNvPr id="53254" name="Line 5"/>
          <p:cNvSpPr/>
          <p:nvPr/>
        </p:nvSpPr>
        <p:spPr>
          <a:xfrm flipH="1" flipV="1">
            <a:off x="1692275" y="4797425"/>
            <a:ext cx="576263" cy="719138"/>
          </a:xfrm>
          <a:prstGeom prst="line">
            <a:avLst/>
          </a:prstGeom>
          <a:ln w="9525" cap="flat" cmpd="sng">
            <a:solidFill>
              <a:schemeClr val="tx1"/>
            </a:solidFill>
            <a:prstDash val="solid"/>
            <a:headEnd type="none" w="med" len="med"/>
            <a:tailEnd type="triangle" w="med" len="med"/>
          </a:ln>
        </p:spPr>
      </p:sp>
      <p:sp>
        <p:nvSpPr>
          <p:cNvPr id="53255" name="Text Box 6"/>
          <p:cNvSpPr txBox="1"/>
          <p:nvPr/>
        </p:nvSpPr>
        <p:spPr>
          <a:xfrm>
            <a:off x="5200650" y="5027613"/>
            <a:ext cx="1914525"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TW" sz="1800" dirty="0"/>
              <a:t>Sum of minterms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25</a:t>
            </a:fld>
            <a:endParaRPr lang="en-US" altLang="zh-TW" sz="1400" dirty="0"/>
          </a:p>
        </p:txBody>
      </p:sp>
      <p:sp>
        <p:nvSpPr>
          <p:cNvPr id="54275" name="Rectangle 2"/>
          <p:cNvSpPr>
            <a:spLocks noGrp="1"/>
          </p:cNvSpPr>
          <p:nvPr>
            <p:ph type="title"/>
          </p:nvPr>
        </p:nvSpPr>
        <p:spPr/>
        <p:txBody>
          <a:bodyPr vert="horz" wrap="square" lIns="91440" tIns="45720" rIns="91440" bIns="45720" anchor="b" anchorCtr="0"/>
          <a:lstStyle/>
          <a:p>
            <a:pPr eaLnBrk="1" hangingPunct="1"/>
            <a:r>
              <a:rPr lang="en-US" altLang="zh-TW" dirty="0"/>
              <a:t>Example</a:t>
            </a:r>
          </a:p>
        </p:txBody>
      </p:sp>
      <p:sp>
        <p:nvSpPr>
          <p:cNvPr id="54276" name="Rectangle 3"/>
          <p:cNvSpPr>
            <a:spLocks noGrp="1"/>
          </p:cNvSpPr>
          <p:nvPr>
            <p:ph type="body" sz="half" idx="1"/>
          </p:nvPr>
        </p:nvSpPr>
        <p:spPr>
          <a:xfrm>
            <a:off x="250825" y="1268413"/>
            <a:ext cx="8642350" cy="1223962"/>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pPr>
            <a:r>
              <a:rPr lang="en-US" altLang="zh-TW" sz="2400" dirty="0"/>
              <a:t>Design a combinational circuit using a ROM. The circuit accepts a 3-bit number and generates an output binary number equal to the square of the input number.</a:t>
            </a:r>
          </a:p>
          <a:p>
            <a:pPr eaLnBrk="1" hangingPunct="1">
              <a:buClr>
                <a:schemeClr val="folHlink"/>
              </a:buClr>
              <a:buSzPct val="60000"/>
              <a:buFont typeface="Wingdings" panose="05000000000000000000" pitchFamily="2" charset="2"/>
              <a:buNone/>
            </a:pPr>
            <a:r>
              <a:rPr lang="en-US" altLang="zh-TW" sz="2400" dirty="0"/>
              <a:t>Derive truth table first</a:t>
            </a:r>
          </a:p>
        </p:txBody>
      </p:sp>
      <p:pic>
        <p:nvPicPr>
          <p:cNvPr id="54277" name="Picture 8"/>
          <p:cNvPicPr>
            <a:picLocks noGrp="1" noChangeAspect="1"/>
          </p:cNvPicPr>
          <p:nvPr>
            <p:ph sz="half" idx="2"/>
          </p:nvPr>
        </p:nvPicPr>
        <p:blipFill>
          <a:blip r:embed="rId2">
            <a:lum bright="6000" contrast="18000"/>
          </a:blip>
          <a:srcRect/>
          <a:stretch>
            <a:fillRect/>
          </a:stretch>
        </p:blipFill>
        <p:spPr>
          <a:xfrm>
            <a:off x="250825" y="2997200"/>
            <a:ext cx="8642350" cy="324008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26</a:t>
            </a:fld>
            <a:endParaRPr lang="en-US" altLang="zh-TW" sz="1400" dirty="0"/>
          </a:p>
        </p:txBody>
      </p:sp>
      <p:sp>
        <p:nvSpPr>
          <p:cNvPr id="55299" name="Rectangle 2"/>
          <p:cNvSpPr>
            <a:spLocks noGrp="1"/>
          </p:cNvSpPr>
          <p:nvPr>
            <p:ph type="title"/>
          </p:nvPr>
        </p:nvSpPr>
        <p:spPr/>
        <p:txBody>
          <a:bodyPr vert="horz" wrap="square" lIns="91440" tIns="45720" rIns="91440" bIns="45720" anchor="b" anchorCtr="0"/>
          <a:lstStyle/>
          <a:p>
            <a:pPr eaLnBrk="1" hangingPunct="1"/>
            <a:r>
              <a:rPr lang="en-US" altLang="zh-TW" dirty="0"/>
              <a:t>Example</a:t>
            </a:r>
          </a:p>
        </p:txBody>
      </p:sp>
      <p:pic>
        <p:nvPicPr>
          <p:cNvPr id="55300" name="Picture 3" descr="AACFLSI0"/>
          <p:cNvPicPr>
            <a:picLocks noGrp="1" noChangeAspect="1"/>
          </p:cNvPicPr>
          <p:nvPr>
            <p:ph idx="1"/>
          </p:nvPr>
        </p:nvPicPr>
        <p:blipFill>
          <a:blip r:embed="rId2"/>
          <a:srcRect/>
          <a:stretch>
            <a:fillRect/>
          </a:stretch>
        </p:blipFill>
        <p:spPr>
          <a:xfrm>
            <a:off x="250825" y="1870075"/>
            <a:ext cx="8642350" cy="3836988"/>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27</a:t>
            </a:fld>
            <a:endParaRPr lang="en-US" altLang="zh-TW" sz="1400" dirty="0"/>
          </a:p>
        </p:txBody>
      </p:sp>
      <p:sp>
        <p:nvSpPr>
          <p:cNvPr id="56323" name="Rectangle 2"/>
          <p:cNvSpPr>
            <a:spLocks noGrp="1"/>
          </p:cNvSpPr>
          <p:nvPr>
            <p:ph type="title"/>
          </p:nvPr>
        </p:nvSpPr>
        <p:spPr/>
        <p:txBody>
          <a:bodyPr vert="horz" wrap="square" lIns="91440" tIns="45720" rIns="91440" bIns="45720" anchor="b" anchorCtr="0"/>
          <a:lstStyle/>
          <a:p>
            <a:pPr eaLnBrk="1" hangingPunct="1"/>
            <a:r>
              <a:rPr lang="en-US" altLang="zh-TW" dirty="0"/>
              <a:t>Types of ROMs</a:t>
            </a:r>
          </a:p>
        </p:txBody>
      </p:sp>
      <p:sp>
        <p:nvSpPr>
          <p:cNvPr id="56324" name="Rectangle 3"/>
          <p:cNvSpPr>
            <a:spLocks noGrp="1"/>
          </p:cNvSpPr>
          <p:nvPr>
            <p:ph idx="1"/>
          </p:nvPr>
        </p:nvSpPr>
        <p:spPr/>
        <p:txBody>
          <a:bodyPr vert="horz" wrap="square" lIns="91440" tIns="45720" rIns="91440" bIns="45720" anchor="t" anchorCtr="0"/>
          <a:lstStyle/>
          <a:p>
            <a:pPr marL="609600" indent="-609600" eaLnBrk="1" hangingPunct="1">
              <a:lnSpc>
                <a:spcPct val="120000"/>
              </a:lnSpc>
              <a:spcAft>
                <a:spcPct val="20000"/>
              </a:spcAft>
            </a:pPr>
            <a:r>
              <a:rPr lang="en-US" altLang="zh-TW" sz="2400" dirty="0"/>
              <a:t>The required paths in a ROM may be programmed in four different ways.</a:t>
            </a:r>
          </a:p>
          <a:p>
            <a:pPr marL="609600" indent="-609600" eaLnBrk="1" hangingPunct="1">
              <a:lnSpc>
                <a:spcPct val="120000"/>
              </a:lnSpc>
              <a:spcAft>
                <a:spcPct val="20000"/>
              </a:spcAft>
              <a:buFont typeface="Wingdings" panose="05000000000000000000" pitchFamily="2" charset="2"/>
              <a:buAutoNum type="arabicPeriod"/>
            </a:pPr>
            <a:r>
              <a:rPr lang="en-US" altLang="zh-TW" sz="2400" dirty="0">
                <a:solidFill>
                  <a:srgbClr val="15E337"/>
                </a:solidFill>
              </a:rPr>
              <a:t>Mask programming</a:t>
            </a:r>
            <a:r>
              <a:rPr lang="en-US" altLang="zh-TW" sz="2400" dirty="0"/>
              <a:t>: fabrication process</a:t>
            </a:r>
            <a:endParaRPr lang="en-US" altLang="zh-TW" sz="2400" dirty="0">
              <a:solidFill>
                <a:schemeClr val="hlink"/>
              </a:solidFill>
            </a:endParaRPr>
          </a:p>
          <a:p>
            <a:pPr marL="609600" indent="-609600" eaLnBrk="1" hangingPunct="1">
              <a:lnSpc>
                <a:spcPct val="120000"/>
              </a:lnSpc>
              <a:spcAft>
                <a:spcPct val="20000"/>
              </a:spcAft>
              <a:buFont typeface="Wingdings" panose="05000000000000000000" pitchFamily="2" charset="2"/>
              <a:buAutoNum type="arabicPeriod"/>
            </a:pPr>
            <a:r>
              <a:rPr lang="en-US" altLang="zh-TW" sz="2400" dirty="0">
                <a:solidFill>
                  <a:srgbClr val="15E337"/>
                </a:solidFill>
              </a:rPr>
              <a:t>Read-only memory or PROM</a:t>
            </a:r>
            <a:r>
              <a:rPr lang="en-US" altLang="zh-TW" sz="2400" dirty="0"/>
              <a:t>: </a:t>
            </a:r>
            <a:r>
              <a:rPr lang="en-US" altLang="zh-TW" sz="2400" dirty="0">
                <a:solidFill>
                  <a:schemeClr val="hlink"/>
                </a:solidFill>
              </a:rPr>
              <a:t>blown fuse</a:t>
            </a:r>
            <a:r>
              <a:rPr lang="en-US" altLang="zh-TW" sz="2400" dirty="0"/>
              <a:t> /</a:t>
            </a:r>
            <a:r>
              <a:rPr lang="en-US" altLang="zh-TW" sz="2400" dirty="0">
                <a:solidFill>
                  <a:schemeClr val="hlink"/>
                </a:solidFill>
              </a:rPr>
              <a:t>fuse intact</a:t>
            </a:r>
          </a:p>
          <a:p>
            <a:pPr marL="609600" indent="-609600" eaLnBrk="1" hangingPunct="1">
              <a:lnSpc>
                <a:spcPct val="120000"/>
              </a:lnSpc>
              <a:spcAft>
                <a:spcPct val="20000"/>
              </a:spcAft>
              <a:buFont typeface="Wingdings" panose="05000000000000000000" pitchFamily="2" charset="2"/>
              <a:buAutoNum type="arabicPeriod"/>
            </a:pPr>
            <a:r>
              <a:rPr lang="en-US" altLang="zh-TW" sz="2400" dirty="0">
                <a:solidFill>
                  <a:srgbClr val="15E337"/>
                </a:solidFill>
              </a:rPr>
              <a:t>Erasable PROM or EPROM</a:t>
            </a:r>
            <a:r>
              <a:rPr lang="en-US" altLang="zh-TW" sz="2400" dirty="0"/>
              <a:t>: placed under a special </a:t>
            </a:r>
            <a:r>
              <a:rPr lang="en-US" altLang="zh-TW" sz="2400" dirty="0">
                <a:solidFill>
                  <a:schemeClr val="hlink"/>
                </a:solidFill>
              </a:rPr>
              <a:t>ultraviolet light</a:t>
            </a:r>
            <a:r>
              <a:rPr lang="en-US" altLang="zh-TW" sz="2400" dirty="0"/>
              <a:t>  for a given period of time will </a:t>
            </a:r>
            <a:r>
              <a:rPr lang="en-US" altLang="zh-TW" sz="2400" dirty="0">
                <a:solidFill>
                  <a:schemeClr val="hlink"/>
                </a:solidFill>
              </a:rPr>
              <a:t>erase the pattern in ROM</a:t>
            </a:r>
            <a:r>
              <a:rPr lang="en-US" altLang="zh-TW" sz="2400" dirty="0"/>
              <a:t>.</a:t>
            </a:r>
          </a:p>
          <a:p>
            <a:pPr marL="609600" indent="-609600" eaLnBrk="1" hangingPunct="1">
              <a:lnSpc>
                <a:spcPct val="120000"/>
              </a:lnSpc>
              <a:spcAft>
                <a:spcPct val="20000"/>
              </a:spcAft>
              <a:buFont typeface="Wingdings" panose="05000000000000000000" pitchFamily="2" charset="2"/>
              <a:buAutoNum type="arabicPeriod"/>
            </a:pPr>
            <a:r>
              <a:rPr lang="en-US" altLang="zh-TW" sz="2400" dirty="0">
                <a:solidFill>
                  <a:srgbClr val="15E337"/>
                </a:solidFill>
              </a:rPr>
              <a:t>Electrically-erasable PROM(EEPROM)</a:t>
            </a:r>
            <a:r>
              <a:rPr lang="en-US" altLang="zh-TW" sz="2400" dirty="0"/>
              <a:t>: </a:t>
            </a:r>
            <a:r>
              <a:rPr lang="en-US" altLang="zh-TW" sz="2400" dirty="0">
                <a:solidFill>
                  <a:schemeClr val="hlink"/>
                </a:solidFill>
              </a:rPr>
              <a:t>erased with an electrical signal</a:t>
            </a:r>
            <a:r>
              <a:rPr lang="en-US" altLang="zh-TW" sz="2400" dirty="0"/>
              <a:t> instead of ultraviolet light.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28</a:t>
            </a:fld>
            <a:endParaRPr lang="en-US" altLang="zh-TW" sz="1400" dirty="0"/>
          </a:p>
        </p:txBody>
      </p:sp>
      <p:sp>
        <p:nvSpPr>
          <p:cNvPr id="57347" name="Rectangle 2"/>
          <p:cNvSpPr>
            <a:spLocks noGrp="1"/>
          </p:cNvSpPr>
          <p:nvPr>
            <p:ph type="title"/>
          </p:nvPr>
        </p:nvSpPr>
        <p:spPr/>
        <p:txBody>
          <a:bodyPr vert="horz" wrap="square" lIns="91440" tIns="45720" rIns="91440" bIns="45720" anchor="b" anchorCtr="0"/>
          <a:lstStyle/>
          <a:p>
            <a:pPr eaLnBrk="1" hangingPunct="1"/>
            <a:r>
              <a:rPr lang="en-US" altLang="zh-TW" dirty="0"/>
              <a:t>Combinational PLDs</a:t>
            </a:r>
          </a:p>
        </p:txBody>
      </p:sp>
      <p:sp>
        <p:nvSpPr>
          <p:cNvPr id="57348" name="Rectangle 3"/>
          <p:cNvSpPr>
            <a:spLocks noGrp="1"/>
          </p:cNvSpPr>
          <p:nvPr>
            <p:ph idx="1"/>
          </p:nvPr>
        </p:nvSpPr>
        <p:spPr/>
        <p:txBody>
          <a:bodyPr vert="horz" wrap="square" lIns="91440" tIns="45720" rIns="91440" bIns="45720" anchor="t" anchorCtr="0"/>
          <a:lstStyle/>
          <a:p>
            <a:pPr eaLnBrk="1" hangingPunct="1">
              <a:lnSpc>
                <a:spcPct val="120000"/>
              </a:lnSpc>
              <a:spcAft>
                <a:spcPct val="25000"/>
              </a:spcAft>
            </a:pPr>
            <a:r>
              <a:rPr lang="en-US" altLang="zh-TW" sz="2400" dirty="0"/>
              <a:t>A </a:t>
            </a:r>
            <a:r>
              <a:rPr lang="en-US" altLang="zh-TW" sz="2400" dirty="0">
                <a:solidFill>
                  <a:srgbClr val="15E337"/>
                </a:solidFill>
              </a:rPr>
              <a:t>combinational PLD</a:t>
            </a:r>
            <a:r>
              <a:rPr lang="en-US" altLang="zh-TW" sz="2400" dirty="0"/>
              <a:t> is an integrated circuit with </a:t>
            </a:r>
            <a:r>
              <a:rPr lang="en-US" altLang="zh-TW" sz="2400" dirty="0">
                <a:solidFill>
                  <a:srgbClr val="5826C6"/>
                </a:solidFill>
              </a:rPr>
              <a:t>programmable gates divided into an AND array and an OR array</a:t>
            </a:r>
            <a:r>
              <a:rPr lang="en-US" altLang="zh-TW" sz="2400" dirty="0"/>
              <a:t> to provide an </a:t>
            </a:r>
            <a:r>
              <a:rPr lang="en-US" altLang="zh-TW" sz="2400" dirty="0">
                <a:solidFill>
                  <a:srgbClr val="5826C6"/>
                </a:solidFill>
              </a:rPr>
              <a:t>AND-OR sum of product</a:t>
            </a:r>
            <a:r>
              <a:rPr lang="en-US" altLang="zh-TW" sz="2400" dirty="0"/>
              <a:t> implementation.</a:t>
            </a:r>
          </a:p>
          <a:p>
            <a:pPr eaLnBrk="1" hangingPunct="1">
              <a:lnSpc>
                <a:spcPct val="120000"/>
              </a:lnSpc>
              <a:spcAft>
                <a:spcPct val="25000"/>
              </a:spcAft>
            </a:pPr>
            <a:r>
              <a:rPr lang="en-US" altLang="zh-TW" sz="2400" dirty="0">
                <a:solidFill>
                  <a:srgbClr val="15E337"/>
                </a:solidFill>
              </a:rPr>
              <a:t>PROM</a:t>
            </a:r>
            <a:r>
              <a:rPr lang="en-US" altLang="zh-TW" sz="2400" dirty="0"/>
              <a:t>: </a:t>
            </a:r>
            <a:r>
              <a:rPr lang="en-US" altLang="zh-TW" sz="2400" dirty="0">
                <a:solidFill>
                  <a:srgbClr val="5826C6"/>
                </a:solidFill>
              </a:rPr>
              <a:t>fixed AND</a:t>
            </a:r>
            <a:r>
              <a:rPr lang="en-US" altLang="zh-TW" sz="2400" dirty="0"/>
              <a:t> array constructed as a decoder and </a:t>
            </a:r>
            <a:r>
              <a:rPr lang="en-US" altLang="zh-TW" sz="2400" dirty="0">
                <a:solidFill>
                  <a:srgbClr val="5826C6"/>
                </a:solidFill>
              </a:rPr>
              <a:t>programmable OR</a:t>
            </a:r>
            <a:r>
              <a:rPr lang="en-US" altLang="zh-TW" sz="2400" dirty="0"/>
              <a:t> array.</a:t>
            </a:r>
          </a:p>
          <a:p>
            <a:pPr eaLnBrk="1" hangingPunct="1">
              <a:lnSpc>
                <a:spcPct val="120000"/>
              </a:lnSpc>
              <a:spcAft>
                <a:spcPct val="25000"/>
              </a:spcAft>
            </a:pPr>
            <a:r>
              <a:rPr lang="en-US" altLang="zh-TW" sz="2400" dirty="0">
                <a:solidFill>
                  <a:srgbClr val="15E337"/>
                </a:solidFill>
              </a:rPr>
              <a:t>PAL</a:t>
            </a:r>
            <a:r>
              <a:rPr lang="en-US" altLang="zh-TW" sz="2400" dirty="0"/>
              <a:t>: </a:t>
            </a:r>
            <a:r>
              <a:rPr lang="en-US" altLang="zh-TW" sz="2400" dirty="0">
                <a:solidFill>
                  <a:srgbClr val="5826C6"/>
                </a:solidFill>
              </a:rPr>
              <a:t>programmable AND</a:t>
            </a:r>
            <a:r>
              <a:rPr lang="en-US" altLang="zh-TW" sz="2400" dirty="0"/>
              <a:t> array and </a:t>
            </a:r>
            <a:r>
              <a:rPr lang="en-US" altLang="zh-TW" sz="2400" dirty="0">
                <a:solidFill>
                  <a:srgbClr val="5826C6"/>
                </a:solidFill>
              </a:rPr>
              <a:t>fixed OR</a:t>
            </a:r>
            <a:r>
              <a:rPr lang="en-US" altLang="zh-TW" sz="2400" dirty="0"/>
              <a:t> array.</a:t>
            </a:r>
          </a:p>
          <a:p>
            <a:pPr eaLnBrk="1" hangingPunct="1">
              <a:lnSpc>
                <a:spcPct val="120000"/>
              </a:lnSpc>
              <a:spcAft>
                <a:spcPct val="25000"/>
              </a:spcAft>
            </a:pPr>
            <a:r>
              <a:rPr lang="en-US" altLang="zh-TW" sz="2400" dirty="0">
                <a:solidFill>
                  <a:srgbClr val="15E337"/>
                </a:solidFill>
              </a:rPr>
              <a:t>PLA</a:t>
            </a:r>
            <a:r>
              <a:rPr lang="en-US" altLang="zh-TW" sz="2400" dirty="0"/>
              <a:t>: </a:t>
            </a:r>
            <a:r>
              <a:rPr lang="en-US" altLang="zh-TW" sz="2400" dirty="0">
                <a:solidFill>
                  <a:srgbClr val="5826C6"/>
                </a:solidFill>
              </a:rPr>
              <a:t>both the AND and OR</a:t>
            </a:r>
            <a:r>
              <a:rPr lang="en-US" altLang="zh-TW" sz="2400" dirty="0"/>
              <a:t> arrays can be programmed.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29</a:t>
            </a:fld>
            <a:endParaRPr lang="en-US" altLang="zh-TW" sz="1400" dirty="0"/>
          </a:p>
        </p:txBody>
      </p:sp>
      <p:sp>
        <p:nvSpPr>
          <p:cNvPr id="58371" name="Rectangle 2"/>
          <p:cNvSpPr>
            <a:spLocks noGrp="1"/>
          </p:cNvSpPr>
          <p:nvPr>
            <p:ph type="title"/>
          </p:nvPr>
        </p:nvSpPr>
        <p:spPr/>
        <p:txBody>
          <a:bodyPr vert="horz" wrap="square" lIns="91440" tIns="45720" rIns="91440" bIns="45720" anchor="b" anchorCtr="0"/>
          <a:lstStyle/>
          <a:p>
            <a:pPr eaLnBrk="1" hangingPunct="1"/>
            <a:r>
              <a:rPr lang="en-US" altLang="zh-TW" dirty="0"/>
              <a:t>Combinational PLDs</a:t>
            </a:r>
          </a:p>
        </p:txBody>
      </p:sp>
      <p:pic>
        <p:nvPicPr>
          <p:cNvPr id="58372" name="Picture 3" descr="AACFLSJ0"/>
          <p:cNvPicPr>
            <a:picLocks noGrp="1" noChangeAspect="1"/>
          </p:cNvPicPr>
          <p:nvPr>
            <p:ph idx="1"/>
          </p:nvPr>
        </p:nvPicPr>
        <p:blipFill>
          <a:blip r:embed="rId2"/>
          <a:srcRect/>
          <a:stretch>
            <a:fillRect/>
          </a:stretch>
        </p:blipFill>
        <p:spPr>
          <a:xfrm>
            <a:off x="493713" y="1268413"/>
            <a:ext cx="8156575" cy="504031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6330" y="0"/>
            <a:ext cx="7408545" cy="835025"/>
          </a:xfrm>
        </p:spPr>
        <p:txBody>
          <a:bodyPr/>
          <a:lstStyle/>
          <a:p>
            <a:r>
              <a:rPr lang="en-US" altLang="zh-TW" dirty="0">
                <a:sym typeface="+mn-ea"/>
              </a:rPr>
              <a:t>Programmable Logic Device</a:t>
            </a:r>
            <a:endParaRPr lang="en-US"/>
          </a:p>
        </p:txBody>
      </p:sp>
      <p:sp>
        <p:nvSpPr>
          <p:cNvPr id="3" name="Content Placeholder 2"/>
          <p:cNvSpPr>
            <a:spLocks noGrp="1"/>
          </p:cNvSpPr>
          <p:nvPr>
            <p:ph idx="1"/>
          </p:nvPr>
        </p:nvSpPr>
        <p:spPr>
          <a:xfrm>
            <a:off x="251460" y="981075"/>
            <a:ext cx="8831580" cy="5397500"/>
          </a:xfrm>
        </p:spPr>
        <p:txBody>
          <a:bodyPr/>
          <a:lstStyle/>
          <a:p>
            <a:r>
              <a:rPr lang="en-US" sz="2000"/>
              <a:t>A programmable logic device (PLD) is an electronic component used to build reconfigurable digital circuits. </a:t>
            </a:r>
          </a:p>
          <a:p>
            <a:endParaRPr lang="en-US" sz="2000"/>
          </a:p>
          <a:p>
            <a:r>
              <a:rPr lang="en-US" sz="2000"/>
              <a:t>Unlike integrated circuits (IC) which consist of logic gates and have a fixed function, a PLD has an undefined function at the time of manufacture.</a:t>
            </a:r>
          </a:p>
          <a:p>
            <a:endParaRPr lang="en-US" sz="2000"/>
          </a:p>
          <a:p>
            <a:r>
              <a:rPr lang="en-US" sz="2000"/>
              <a:t>Before the PLD can be used in a circuit it must be programmed (reconfigured) by using a specialized program</a:t>
            </a:r>
          </a:p>
          <a:p>
            <a:endParaRPr lang="en-US" sz="2000"/>
          </a:p>
          <a:p>
            <a:r>
              <a:rPr lang="en-US" sz="2000"/>
              <a:t>The process of entering the information into these devices is known as programming. Basically, users can program these devices or ICs electrically in order to implement the Boolean functions based on the requirement. </a:t>
            </a:r>
          </a:p>
          <a:p>
            <a:endParaRPr lang="en-US" sz="2000"/>
          </a:p>
          <a:p>
            <a:r>
              <a:rPr lang="en-US" sz="2000"/>
              <a:t>Here, the term programming refers to hardware programming, not software programming.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30</a:t>
            </a:fld>
            <a:endParaRPr lang="en-US" altLang="zh-TW" sz="1400" dirty="0"/>
          </a:p>
        </p:txBody>
      </p:sp>
      <p:sp>
        <p:nvSpPr>
          <p:cNvPr id="59395" name="Rectangle 2"/>
          <p:cNvSpPr>
            <a:spLocks noGrp="1"/>
          </p:cNvSpPr>
          <p:nvPr>
            <p:ph type="title"/>
          </p:nvPr>
        </p:nvSpPr>
        <p:spPr/>
        <p:txBody>
          <a:bodyPr vert="horz" wrap="square" lIns="91440" tIns="45720" rIns="91440" bIns="45720" anchor="b" anchorCtr="0"/>
          <a:lstStyle/>
          <a:p>
            <a:pPr eaLnBrk="1" hangingPunct="1"/>
            <a:r>
              <a:rPr lang="en-US" altLang="zh-TW" sz="4000" dirty="0"/>
              <a:t>4) Programmable Logic Array</a:t>
            </a:r>
          </a:p>
        </p:txBody>
      </p:sp>
      <p:sp>
        <p:nvSpPr>
          <p:cNvPr id="59396" name="Rectangle 3"/>
          <p:cNvSpPr>
            <a:spLocks noGrp="1"/>
          </p:cNvSpPr>
          <p:nvPr>
            <p:ph idx="1"/>
          </p:nvPr>
        </p:nvSpPr>
        <p:spPr>
          <a:xfrm>
            <a:off x="250825" y="1341438"/>
            <a:ext cx="8642350" cy="4465637"/>
          </a:xfrm>
        </p:spPr>
        <p:txBody>
          <a:bodyPr vert="horz" wrap="square" lIns="91440" tIns="45720" rIns="91440" bIns="45720" anchor="t" anchorCtr="0"/>
          <a:lstStyle/>
          <a:p>
            <a:pPr eaLnBrk="1" hangingPunct="1">
              <a:lnSpc>
                <a:spcPct val="110000"/>
              </a:lnSpc>
              <a:spcAft>
                <a:spcPct val="25000"/>
              </a:spcAft>
            </a:pPr>
            <a:r>
              <a:rPr lang="en-US" altLang="zh-TW" sz="2400" dirty="0"/>
              <a:t>In PLA the decoder from PROM is replaced by an array of AND gates that can be programmed to generate any product term of the input variables as shown in Fig.7-14.</a:t>
            </a:r>
          </a:p>
          <a:p>
            <a:pPr eaLnBrk="1" hangingPunct="1">
              <a:lnSpc>
                <a:spcPct val="110000"/>
              </a:lnSpc>
              <a:spcAft>
                <a:spcPct val="25000"/>
              </a:spcAft>
            </a:pPr>
            <a:r>
              <a:rPr lang="en-US" altLang="zh-TW" sz="2400" dirty="0"/>
              <a:t>The </a:t>
            </a:r>
            <a:r>
              <a:rPr lang="en-US" altLang="zh-TW" sz="2400" dirty="0">
                <a:solidFill>
                  <a:srgbClr val="5826C6"/>
                </a:solidFill>
              </a:rPr>
              <a:t>product terms</a:t>
            </a:r>
            <a:r>
              <a:rPr lang="en-US" altLang="zh-TW" sz="2400" dirty="0"/>
              <a:t> are then </a:t>
            </a:r>
            <a:r>
              <a:rPr lang="en-US" altLang="zh-TW" sz="2400" dirty="0">
                <a:solidFill>
                  <a:srgbClr val="15E337"/>
                </a:solidFill>
              </a:rPr>
              <a:t>connected to OR gates</a:t>
            </a:r>
            <a:r>
              <a:rPr lang="en-US" altLang="zh-TW" sz="2400" dirty="0"/>
              <a:t> to </a:t>
            </a:r>
            <a:r>
              <a:rPr lang="en-US" altLang="zh-TW" sz="2400" dirty="0">
                <a:solidFill>
                  <a:srgbClr val="15E337"/>
                </a:solidFill>
              </a:rPr>
              <a:t>provide the sum of products</a:t>
            </a:r>
            <a:r>
              <a:rPr lang="en-US" altLang="zh-TW" sz="2400" dirty="0"/>
              <a:t> for the required Boolean functions.</a:t>
            </a:r>
          </a:p>
          <a:p>
            <a:pPr eaLnBrk="1" hangingPunct="1">
              <a:lnSpc>
                <a:spcPct val="110000"/>
              </a:lnSpc>
              <a:spcAft>
                <a:spcPct val="25000"/>
              </a:spcAft>
            </a:pPr>
            <a:r>
              <a:rPr lang="en-US" altLang="zh-TW" sz="2400" dirty="0"/>
              <a:t>The </a:t>
            </a:r>
            <a:r>
              <a:rPr lang="en-US" altLang="zh-TW" sz="2400" dirty="0">
                <a:solidFill>
                  <a:srgbClr val="15E337"/>
                </a:solidFill>
              </a:rPr>
              <a:t>output is inverted when the XOR input is connected to 1 (since x</a:t>
            </a:r>
            <a:r>
              <a:rPr lang="en-US" altLang="zh-TW" sz="2400" dirty="0">
                <a:solidFill>
                  <a:srgbClr val="15E337"/>
                </a:solidFill>
                <a:latin typeface="PMingLiU" pitchFamily="18" charset="-120"/>
              </a:rPr>
              <a:t>⊕</a:t>
            </a:r>
            <a:r>
              <a:rPr lang="en-US" altLang="zh-TW" sz="2400" dirty="0">
                <a:solidFill>
                  <a:srgbClr val="15E337"/>
                </a:solidFill>
              </a:rPr>
              <a:t>1 = x</a:t>
            </a:r>
            <a:r>
              <a:rPr lang="en-US" altLang="zh-TW" sz="2400" dirty="0">
                <a:solidFill>
                  <a:srgbClr val="15E337"/>
                </a:solidFill>
                <a:latin typeface="Arial" panose="020B0604020202020204" pitchFamily="34" charset="0"/>
              </a:rPr>
              <a:t>’</a:t>
            </a:r>
            <a:r>
              <a:rPr lang="en-US" altLang="zh-TW" sz="2400" dirty="0">
                <a:solidFill>
                  <a:srgbClr val="15E337"/>
                </a:solidFill>
              </a:rPr>
              <a:t>).</a:t>
            </a:r>
            <a:r>
              <a:rPr lang="en-US" altLang="zh-TW" sz="2400" dirty="0"/>
              <a:t> The </a:t>
            </a:r>
            <a:r>
              <a:rPr lang="en-US" altLang="zh-TW" sz="2400" dirty="0">
                <a:solidFill>
                  <a:srgbClr val="5826C6"/>
                </a:solidFill>
              </a:rPr>
              <a:t>output doesn</a:t>
            </a:r>
            <a:r>
              <a:rPr lang="en-US" altLang="zh-TW" sz="2400" dirty="0">
                <a:solidFill>
                  <a:srgbClr val="5826C6"/>
                </a:solidFill>
                <a:latin typeface="Arial" panose="020B0604020202020204" pitchFamily="34" charset="0"/>
              </a:rPr>
              <a:t>’</a:t>
            </a:r>
            <a:r>
              <a:rPr lang="en-US" altLang="zh-TW" sz="2400" dirty="0">
                <a:solidFill>
                  <a:srgbClr val="5826C6"/>
                </a:solidFill>
              </a:rPr>
              <a:t>t change and connect to 0 (since x</a:t>
            </a:r>
            <a:r>
              <a:rPr lang="en-US" altLang="zh-TW" sz="2400" dirty="0">
                <a:solidFill>
                  <a:srgbClr val="5826C6"/>
                </a:solidFill>
                <a:latin typeface="PMingLiU" pitchFamily="18" charset="-120"/>
              </a:rPr>
              <a:t>⊕</a:t>
            </a:r>
            <a:r>
              <a:rPr lang="en-US" altLang="zh-TW" sz="2400" dirty="0">
                <a:solidFill>
                  <a:srgbClr val="5826C6"/>
                </a:solidFill>
              </a:rPr>
              <a:t>0 = x).</a:t>
            </a:r>
            <a:endParaRPr lang="en-US" altLang="zh-TW" sz="2000" dirty="0">
              <a:solidFill>
                <a:srgbClr val="5826C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Slide Number Placeholder 7"/>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31</a:t>
            </a:fld>
            <a:endParaRPr lang="en-US" altLang="zh-TW" sz="1400" dirty="0"/>
          </a:p>
        </p:txBody>
      </p:sp>
      <p:sp>
        <p:nvSpPr>
          <p:cNvPr id="60419" name="Rectangle 2"/>
          <p:cNvSpPr>
            <a:spLocks noGrp="1"/>
          </p:cNvSpPr>
          <p:nvPr>
            <p:ph type="title"/>
          </p:nvPr>
        </p:nvSpPr>
        <p:spPr/>
        <p:txBody>
          <a:bodyPr vert="horz" wrap="square" lIns="91440" tIns="45720" rIns="91440" bIns="45720" anchor="b" anchorCtr="0"/>
          <a:lstStyle/>
          <a:p>
            <a:pPr eaLnBrk="1" hangingPunct="1"/>
            <a:r>
              <a:rPr lang="en-US" altLang="zh-TW" dirty="0"/>
              <a:t>PLA</a:t>
            </a:r>
          </a:p>
        </p:txBody>
      </p:sp>
      <p:pic>
        <p:nvPicPr>
          <p:cNvPr id="60420" name="Picture 5"/>
          <p:cNvPicPr>
            <a:picLocks noGrp="1" noChangeAspect="1"/>
          </p:cNvPicPr>
          <p:nvPr>
            <p:ph sz="quarter" idx="1"/>
          </p:nvPr>
        </p:nvPicPr>
        <p:blipFill>
          <a:blip r:embed="rId2">
            <a:lum bright="6000" contrast="12000"/>
          </a:blip>
          <a:srcRect/>
          <a:stretch>
            <a:fillRect/>
          </a:stretch>
        </p:blipFill>
        <p:spPr>
          <a:xfrm>
            <a:off x="4572000" y="3141663"/>
            <a:ext cx="4389438" cy="3167062"/>
          </a:xfrm>
        </p:spPr>
      </p:pic>
      <p:pic>
        <p:nvPicPr>
          <p:cNvPr id="60421" name="Picture 3" descr="AACFLSK0"/>
          <p:cNvPicPr>
            <a:picLocks noGrp="1" noChangeAspect="1"/>
          </p:cNvPicPr>
          <p:nvPr>
            <p:ph sz="quarter" idx="2"/>
          </p:nvPr>
        </p:nvPicPr>
        <p:blipFill>
          <a:blip r:embed="rId3"/>
          <a:srcRect/>
          <a:stretch>
            <a:fillRect/>
          </a:stretch>
        </p:blipFill>
        <p:spPr>
          <a:xfrm>
            <a:off x="179388" y="2708275"/>
            <a:ext cx="4176712" cy="3744913"/>
          </a:xfrm>
        </p:spPr>
      </p:pic>
      <p:sp>
        <p:nvSpPr>
          <p:cNvPr id="60422" name="Rectangle 4"/>
          <p:cNvSpPr>
            <a:spLocks noGrp="1"/>
          </p:cNvSpPr>
          <p:nvPr>
            <p:ph type="body" sz="half" idx="3"/>
          </p:nvPr>
        </p:nvSpPr>
        <p:spPr>
          <a:xfrm>
            <a:off x="250825" y="1484313"/>
            <a:ext cx="8642350" cy="788987"/>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buNone/>
            </a:pPr>
            <a:r>
              <a:rPr lang="en-US" altLang="zh-TW" sz="1800" dirty="0"/>
              <a:t>			</a:t>
            </a:r>
            <a:r>
              <a:rPr lang="en-US" altLang="zh-TW" sz="2000" dirty="0"/>
              <a:t>F1 = AB</a:t>
            </a:r>
            <a:r>
              <a:rPr lang="en-US" altLang="zh-TW" sz="2000" dirty="0">
                <a:latin typeface="Arial" panose="020B0604020202020204" pitchFamily="34" charset="0"/>
              </a:rPr>
              <a:t>’</a:t>
            </a:r>
            <a:r>
              <a:rPr lang="en-US" altLang="zh-TW" sz="2000" dirty="0"/>
              <a:t>+AC+A</a:t>
            </a:r>
            <a:r>
              <a:rPr lang="en-US" altLang="zh-TW" sz="2000" dirty="0">
                <a:latin typeface="Arial" panose="020B0604020202020204" pitchFamily="34" charset="0"/>
              </a:rPr>
              <a:t>’</a:t>
            </a:r>
            <a:r>
              <a:rPr lang="en-US" altLang="zh-TW" sz="2000" dirty="0"/>
              <a:t>BC</a:t>
            </a:r>
            <a:r>
              <a:rPr lang="en-US" altLang="zh-TW" sz="2000" dirty="0">
                <a:latin typeface="Arial" panose="020B0604020202020204" pitchFamily="34" charset="0"/>
              </a:rPr>
              <a:t>’</a:t>
            </a:r>
            <a:endParaRPr lang="en-US" altLang="zh-TW" sz="2000" dirty="0"/>
          </a:p>
          <a:p>
            <a:pPr eaLnBrk="1" hangingPunct="1">
              <a:buClr>
                <a:schemeClr val="folHlink"/>
              </a:buClr>
              <a:buSzPct val="60000"/>
              <a:buFont typeface="Wingdings" panose="05000000000000000000" pitchFamily="2" charset="2"/>
              <a:buNone/>
            </a:pPr>
            <a:r>
              <a:rPr lang="en-US" altLang="zh-TW" sz="2000" dirty="0"/>
              <a:t>			F2 = (AC+BC)</a:t>
            </a:r>
            <a:r>
              <a:rPr lang="en-US" altLang="zh-TW" sz="2000" dirty="0">
                <a:latin typeface="Arial" panose="020B0604020202020204" pitchFamily="34" charset="0"/>
              </a:rPr>
              <a:t>’</a:t>
            </a:r>
            <a:endParaRPr lang="en-US" altLang="zh-TW"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32</a:t>
            </a:fld>
            <a:endParaRPr lang="en-US" altLang="zh-TW" sz="1400" dirty="0"/>
          </a:p>
        </p:txBody>
      </p:sp>
      <p:sp>
        <p:nvSpPr>
          <p:cNvPr id="61443" name="Rectangle 2"/>
          <p:cNvSpPr>
            <a:spLocks noGrp="1"/>
          </p:cNvSpPr>
          <p:nvPr>
            <p:ph type="title"/>
          </p:nvPr>
        </p:nvSpPr>
        <p:spPr/>
        <p:txBody>
          <a:bodyPr vert="horz" wrap="square" lIns="91440" tIns="45720" rIns="91440" bIns="45720" anchor="b" anchorCtr="0"/>
          <a:lstStyle/>
          <a:p>
            <a:pPr eaLnBrk="1" hangingPunct="1"/>
            <a:r>
              <a:rPr lang="en-US" altLang="zh-TW" dirty="0"/>
              <a:t>Programming Table</a:t>
            </a:r>
          </a:p>
        </p:txBody>
      </p:sp>
      <p:sp>
        <p:nvSpPr>
          <p:cNvPr id="61444" name="Rectangle 3"/>
          <p:cNvSpPr>
            <a:spLocks noGrp="1"/>
          </p:cNvSpPr>
          <p:nvPr>
            <p:ph idx="1"/>
          </p:nvPr>
        </p:nvSpPr>
        <p:spPr/>
        <p:txBody>
          <a:bodyPr vert="horz" wrap="square" lIns="91440" tIns="45720" rIns="91440" bIns="45720" anchor="t" anchorCtr="0"/>
          <a:lstStyle/>
          <a:p>
            <a:pPr marL="609600" indent="-609600" eaLnBrk="1" hangingPunct="1">
              <a:lnSpc>
                <a:spcPct val="110000"/>
              </a:lnSpc>
              <a:spcAft>
                <a:spcPct val="20000"/>
              </a:spcAft>
              <a:buFont typeface="Wingdings" panose="05000000000000000000" pitchFamily="2" charset="2"/>
              <a:buAutoNum type="arabicPeriod"/>
            </a:pPr>
            <a:r>
              <a:rPr lang="en-US" altLang="zh-TW" sz="2800" dirty="0">
                <a:solidFill>
                  <a:srgbClr val="5826C6"/>
                </a:solidFill>
              </a:rPr>
              <a:t>First</a:t>
            </a:r>
            <a:r>
              <a:rPr lang="en-US" altLang="zh-TW" sz="2800" dirty="0"/>
              <a:t>: lists the </a:t>
            </a:r>
            <a:r>
              <a:rPr lang="en-US" altLang="zh-TW" sz="2800" dirty="0">
                <a:solidFill>
                  <a:srgbClr val="15E337"/>
                </a:solidFill>
              </a:rPr>
              <a:t>product terms</a:t>
            </a:r>
            <a:r>
              <a:rPr lang="en-US" altLang="zh-TW" sz="2800" dirty="0"/>
              <a:t> numerically</a:t>
            </a:r>
          </a:p>
          <a:p>
            <a:pPr marL="609600" indent="-609600" eaLnBrk="1" hangingPunct="1">
              <a:lnSpc>
                <a:spcPct val="110000"/>
              </a:lnSpc>
              <a:spcAft>
                <a:spcPct val="20000"/>
              </a:spcAft>
              <a:buFont typeface="Wingdings" panose="05000000000000000000" pitchFamily="2" charset="2"/>
              <a:buAutoNum type="arabicPeriod"/>
            </a:pPr>
            <a:r>
              <a:rPr lang="en-US" altLang="zh-TW" sz="2800" dirty="0">
                <a:solidFill>
                  <a:srgbClr val="5826C6"/>
                </a:solidFill>
              </a:rPr>
              <a:t>Second</a:t>
            </a:r>
            <a:r>
              <a:rPr lang="en-US" altLang="zh-TW" sz="2800" dirty="0"/>
              <a:t>: specifies the </a:t>
            </a:r>
            <a:r>
              <a:rPr lang="en-US" altLang="zh-TW" sz="2800" dirty="0">
                <a:solidFill>
                  <a:srgbClr val="15E337"/>
                </a:solidFill>
              </a:rPr>
              <a:t>required paths between inputs and AND gates</a:t>
            </a:r>
          </a:p>
          <a:p>
            <a:pPr marL="609600" indent="-609600" eaLnBrk="1" hangingPunct="1">
              <a:lnSpc>
                <a:spcPct val="110000"/>
              </a:lnSpc>
              <a:spcAft>
                <a:spcPct val="20000"/>
              </a:spcAft>
              <a:buFont typeface="Wingdings" panose="05000000000000000000" pitchFamily="2" charset="2"/>
              <a:buAutoNum type="arabicPeriod"/>
            </a:pPr>
            <a:r>
              <a:rPr lang="en-US" altLang="zh-TW" sz="2800" dirty="0">
                <a:solidFill>
                  <a:srgbClr val="5826C6"/>
                </a:solidFill>
              </a:rPr>
              <a:t>Third</a:t>
            </a:r>
            <a:r>
              <a:rPr lang="en-US" altLang="zh-TW" sz="2800" dirty="0"/>
              <a:t>: specifies the </a:t>
            </a:r>
            <a:r>
              <a:rPr lang="en-US" altLang="zh-TW" sz="2800" dirty="0">
                <a:solidFill>
                  <a:srgbClr val="15E337"/>
                </a:solidFill>
              </a:rPr>
              <a:t>paths between the AND and OR gates</a:t>
            </a:r>
          </a:p>
          <a:p>
            <a:pPr marL="609600" indent="-609600" eaLnBrk="1" hangingPunct="1">
              <a:lnSpc>
                <a:spcPct val="110000"/>
              </a:lnSpc>
              <a:spcAft>
                <a:spcPct val="20000"/>
              </a:spcAft>
              <a:buFont typeface="Wingdings" panose="05000000000000000000" pitchFamily="2" charset="2"/>
              <a:buAutoNum type="arabicPeriod"/>
            </a:pPr>
            <a:r>
              <a:rPr lang="en-US" altLang="zh-TW" sz="2800" dirty="0"/>
              <a:t>For each </a:t>
            </a:r>
            <a:r>
              <a:rPr lang="en-US" altLang="zh-TW" sz="2800" dirty="0">
                <a:solidFill>
                  <a:srgbClr val="15E337"/>
                </a:solidFill>
              </a:rPr>
              <a:t>output variable</a:t>
            </a:r>
            <a:r>
              <a:rPr lang="en-US" altLang="zh-TW" sz="2800" dirty="0"/>
              <a:t>, we may have </a:t>
            </a:r>
            <a:r>
              <a:rPr lang="en-US" altLang="zh-TW" sz="2800" dirty="0">
                <a:solidFill>
                  <a:srgbClr val="5826C6"/>
                </a:solidFill>
              </a:rPr>
              <a:t>a T(true) or C(complement)</a:t>
            </a:r>
            <a:r>
              <a:rPr lang="en-US" altLang="zh-TW" sz="2800" dirty="0"/>
              <a:t> for programming the XOR gate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33</a:t>
            </a:fld>
            <a:endParaRPr lang="en-US" altLang="zh-TW" sz="1400" dirty="0"/>
          </a:p>
        </p:txBody>
      </p:sp>
      <p:sp>
        <p:nvSpPr>
          <p:cNvPr id="62467" name="Rectangle 2"/>
          <p:cNvSpPr>
            <a:spLocks noGrp="1"/>
          </p:cNvSpPr>
          <p:nvPr>
            <p:ph type="title"/>
          </p:nvPr>
        </p:nvSpPr>
        <p:spPr/>
        <p:txBody>
          <a:bodyPr vert="horz" wrap="square" lIns="91440" tIns="45720" rIns="91440" bIns="45720" anchor="b" anchorCtr="0"/>
          <a:lstStyle/>
          <a:p>
            <a:pPr eaLnBrk="1" hangingPunct="1"/>
            <a:r>
              <a:rPr lang="en-US" altLang="zh-TW" dirty="0"/>
              <a:t>Simplification of PLA</a:t>
            </a:r>
          </a:p>
        </p:txBody>
      </p:sp>
      <p:sp>
        <p:nvSpPr>
          <p:cNvPr id="62468" name="Rectangle 3"/>
          <p:cNvSpPr>
            <a:spLocks noGrp="1"/>
          </p:cNvSpPr>
          <p:nvPr>
            <p:ph idx="1"/>
          </p:nvPr>
        </p:nvSpPr>
        <p:spPr/>
        <p:txBody>
          <a:bodyPr vert="horz" wrap="square" lIns="91440" tIns="45720" rIns="91440" bIns="45720" anchor="t" anchorCtr="0"/>
          <a:lstStyle/>
          <a:p>
            <a:pPr eaLnBrk="1" hangingPunct="1">
              <a:lnSpc>
                <a:spcPct val="120000"/>
              </a:lnSpc>
              <a:spcAft>
                <a:spcPct val="25000"/>
              </a:spcAft>
            </a:pPr>
            <a:r>
              <a:rPr lang="en-US" altLang="zh-TW" sz="2800" dirty="0"/>
              <a:t>Careful investigation must be undertaken in order to </a:t>
            </a:r>
            <a:r>
              <a:rPr lang="en-US" altLang="zh-TW" sz="2800" dirty="0">
                <a:solidFill>
                  <a:srgbClr val="5826C6"/>
                </a:solidFill>
              </a:rPr>
              <a:t>reduce the number of distinct product terms</a:t>
            </a:r>
            <a:r>
              <a:rPr lang="en-US" altLang="zh-TW" sz="2800" dirty="0"/>
              <a:t>, PLA has a </a:t>
            </a:r>
            <a:r>
              <a:rPr lang="en-US" altLang="zh-TW" sz="2800" dirty="0">
                <a:solidFill>
                  <a:srgbClr val="15E337"/>
                </a:solidFill>
              </a:rPr>
              <a:t>finite number of AND gates</a:t>
            </a:r>
            <a:r>
              <a:rPr lang="en-US" altLang="zh-TW" sz="2800" dirty="0"/>
              <a:t>.</a:t>
            </a:r>
          </a:p>
          <a:p>
            <a:pPr eaLnBrk="1" hangingPunct="1">
              <a:lnSpc>
                <a:spcPct val="120000"/>
              </a:lnSpc>
              <a:spcAft>
                <a:spcPct val="25000"/>
              </a:spcAft>
            </a:pPr>
            <a:r>
              <a:rPr lang="en-US" altLang="zh-TW" sz="2800" dirty="0"/>
              <a:t>Both the </a:t>
            </a:r>
            <a:r>
              <a:rPr lang="en-US" altLang="zh-TW" sz="2800" dirty="0">
                <a:solidFill>
                  <a:srgbClr val="15E337"/>
                </a:solidFill>
              </a:rPr>
              <a:t>true and complement of each function</a:t>
            </a:r>
            <a:r>
              <a:rPr lang="en-US" altLang="zh-TW" sz="2800" dirty="0"/>
              <a:t> should be simplified to see which one can be </a:t>
            </a:r>
            <a:r>
              <a:rPr lang="en-US" altLang="zh-TW" sz="2800" dirty="0">
                <a:solidFill>
                  <a:srgbClr val="5826C6"/>
                </a:solidFill>
              </a:rPr>
              <a:t>expressed with fewer product terms</a:t>
            </a:r>
            <a:r>
              <a:rPr lang="en-US" altLang="zh-TW" sz="2800" dirty="0"/>
              <a:t> and which one provides product terms that are common to other functions.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34</a:t>
            </a:fld>
            <a:endParaRPr lang="en-US" altLang="zh-TW" sz="1400" dirty="0"/>
          </a:p>
        </p:txBody>
      </p:sp>
      <p:sp>
        <p:nvSpPr>
          <p:cNvPr id="63491" name="Rectangle 2"/>
          <p:cNvSpPr>
            <a:spLocks noGrp="1"/>
          </p:cNvSpPr>
          <p:nvPr>
            <p:ph type="title"/>
          </p:nvPr>
        </p:nvSpPr>
        <p:spPr/>
        <p:txBody>
          <a:bodyPr vert="horz" wrap="square" lIns="91440" tIns="45720" rIns="91440" bIns="45720" anchor="b" anchorCtr="0"/>
          <a:lstStyle/>
          <a:p>
            <a:pPr eaLnBrk="1" hangingPunct="1"/>
            <a:r>
              <a:rPr lang="en-US" altLang="zh-TW" dirty="0"/>
              <a:t>Example 7-2</a:t>
            </a:r>
          </a:p>
        </p:txBody>
      </p:sp>
      <p:sp>
        <p:nvSpPr>
          <p:cNvPr id="63492" name="Rectangle 3"/>
          <p:cNvSpPr>
            <a:spLocks noGrp="1"/>
          </p:cNvSpPr>
          <p:nvPr>
            <p:ph type="body" sz="half" idx="1"/>
          </p:nvPr>
        </p:nvSpPr>
        <p:spPr>
          <a:xfrm>
            <a:off x="250825" y="1268413"/>
            <a:ext cx="8569325" cy="2160587"/>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buNone/>
            </a:pPr>
            <a:r>
              <a:rPr lang="en-US" altLang="zh-TW" sz="2400" dirty="0"/>
              <a:t>Implement the following two Boolean functions with a PLA:</a:t>
            </a:r>
          </a:p>
          <a:p>
            <a:pPr eaLnBrk="1" hangingPunct="1">
              <a:buClr>
                <a:schemeClr val="folHlink"/>
              </a:buClr>
              <a:buSzPct val="60000"/>
              <a:buFont typeface="Wingdings" panose="05000000000000000000" pitchFamily="2" charset="2"/>
              <a:buNone/>
            </a:pPr>
            <a:r>
              <a:rPr lang="en-US" altLang="zh-TW" sz="2400" dirty="0"/>
              <a:t>			F</a:t>
            </a:r>
            <a:r>
              <a:rPr lang="en-US" altLang="zh-TW" sz="2400" baseline="-22000" dirty="0"/>
              <a:t>1</a:t>
            </a:r>
            <a:r>
              <a:rPr lang="en-US" altLang="zh-TW" sz="2400" dirty="0"/>
              <a:t>(A, B, C) = ∑(0, 1, 2, 4)</a:t>
            </a:r>
          </a:p>
          <a:p>
            <a:pPr eaLnBrk="1" hangingPunct="1">
              <a:buClr>
                <a:schemeClr val="folHlink"/>
              </a:buClr>
              <a:buSzPct val="60000"/>
              <a:buFont typeface="Wingdings" panose="05000000000000000000" pitchFamily="2" charset="2"/>
              <a:buNone/>
            </a:pPr>
            <a:r>
              <a:rPr lang="en-US" altLang="zh-TW" sz="2400" dirty="0"/>
              <a:t>			F</a:t>
            </a:r>
            <a:r>
              <a:rPr lang="en-US" altLang="zh-TW" sz="2400" baseline="-22000" dirty="0"/>
              <a:t>2</a:t>
            </a:r>
            <a:r>
              <a:rPr lang="en-US" altLang="zh-TW" sz="2400" dirty="0"/>
              <a:t>(A, B, C) = ∑(0, 5, 6, 7)</a:t>
            </a:r>
          </a:p>
          <a:p>
            <a:pPr eaLnBrk="1" hangingPunct="1">
              <a:buClr>
                <a:schemeClr val="folHlink"/>
              </a:buClr>
              <a:buSzPct val="60000"/>
              <a:buFont typeface="Wingdings" panose="05000000000000000000" pitchFamily="2" charset="2"/>
              <a:buNone/>
            </a:pPr>
            <a:endParaRPr lang="en-US" altLang="zh-TW" sz="2000" dirty="0"/>
          </a:p>
          <a:p>
            <a:pPr eaLnBrk="1" hangingPunct="1">
              <a:buClr>
                <a:schemeClr val="folHlink"/>
              </a:buClr>
              <a:buSzPct val="60000"/>
              <a:buFont typeface="Wingdings" panose="05000000000000000000" pitchFamily="2" charset="2"/>
              <a:buNone/>
            </a:pPr>
            <a:r>
              <a:rPr lang="en-US" altLang="zh-TW" sz="2000" dirty="0"/>
              <a:t>The two functions are simplified in the maps of Fig.7-15</a:t>
            </a:r>
          </a:p>
        </p:txBody>
      </p:sp>
      <p:graphicFrame>
        <p:nvGraphicFramePr>
          <p:cNvPr id="63493" name="Object 6"/>
          <p:cNvGraphicFramePr>
            <a:graphicFrameLocks noGrp="1" noChangeAspect="1"/>
          </p:cNvGraphicFramePr>
          <p:nvPr>
            <p:ph sz="half" idx="2"/>
          </p:nvPr>
        </p:nvGraphicFramePr>
        <p:xfrm>
          <a:off x="1187450" y="3644900"/>
          <a:ext cx="6769100" cy="2949575"/>
        </p:xfrm>
        <a:graphic>
          <a:graphicData uri="http://schemas.openxmlformats.org/presentationml/2006/ole">
            <mc:AlternateContent xmlns:mc="http://schemas.openxmlformats.org/markup-compatibility/2006">
              <mc:Choice xmlns:v="urn:schemas-microsoft-com:vml" Requires="v">
                <p:oleObj r:id="rId2" imgW="5410200" imgH="2266950" progId="Paint.Picture">
                  <p:embed/>
                </p:oleObj>
              </mc:Choice>
              <mc:Fallback>
                <p:oleObj r:id="rId2" imgW="5410200" imgH="2266950" progId="Paint.Picture">
                  <p:embed/>
                  <p:pic>
                    <p:nvPicPr>
                      <p:cNvPr id="0" name="Picture 3075"/>
                      <p:cNvPicPr/>
                      <p:nvPr/>
                    </p:nvPicPr>
                    <p:blipFill>
                      <a:blip r:embed="rId3"/>
                      <a:srcRect/>
                      <a:stretch>
                        <a:fillRect/>
                      </a:stretch>
                    </p:blipFill>
                    <p:spPr>
                      <a:xfrm>
                        <a:off x="1187450" y="3644900"/>
                        <a:ext cx="6769100" cy="2949575"/>
                      </a:xfrm>
                      <a:prstGeom prst="rect">
                        <a:avLst/>
                      </a:prstGeom>
                      <a:noFill/>
                      <a:ln w="38100">
                        <a:miter/>
                      </a:ln>
                    </p:spPr>
                  </p:pic>
                </p:oleObj>
              </mc:Fallback>
            </mc:AlternateContent>
          </a:graphicData>
        </a:graphic>
      </p:graphicFrame>
      <p:sp>
        <p:nvSpPr>
          <p:cNvPr id="63494" name="Rectangle 7"/>
          <p:cNvSpPr/>
          <p:nvPr/>
        </p:nvSpPr>
        <p:spPr>
          <a:xfrm>
            <a:off x="2268538" y="6237288"/>
            <a:ext cx="790575" cy="287337"/>
          </a:xfrm>
          <a:prstGeom prst="rect">
            <a:avLst/>
          </a:prstGeom>
          <a:no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3495" name="Rectangle 8"/>
          <p:cNvSpPr/>
          <p:nvPr/>
        </p:nvSpPr>
        <p:spPr>
          <a:xfrm>
            <a:off x="6084888" y="5949950"/>
            <a:ext cx="790575" cy="287338"/>
          </a:xfrm>
          <a:prstGeom prst="rect">
            <a:avLst/>
          </a:prstGeom>
          <a:no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3496" name="Text Box 9"/>
          <p:cNvSpPr txBox="1"/>
          <p:nvPr/>
        </p:nvSpPr>
        <p:spPr>
          <a:xfrm>
            <a:off x="395288" y="5876925"/>
            <a:ext cx="1044575"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TW" sz="1400" dirty="0"/>
              <a:t>1 elements</a:t>
            </a:r>
          </a:p>
        </p:txBody>
      </p:sp>
      <p:sp>
        <p:nvSpPr>
          <p:cNvPr id="63497" name="Text Box 10"/>
          <p:cNvSpPr txBox="1"/>
          <p:nvPr/>
        </p:nvSpPr>
        <p:spPr>
          <a:xfrm>
            <a:off x="395288" y="6237288"/>
            <a:ext cx="1044575"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r>
              <a:rPr lang="en-US" altLang="zh-TW" sz="1400" dirty="0"/>
              <a:t>0 elements</a:t>
            </a:r>
          </a:p>
        </p:txBody>
      </p:sp>
      <p:sp>
        <p:nvSpPr>
          <p:cNvPr id="63498" name="Line 11"/>
          <p:cNvSpPr/>
          <p:nvPr/>
        </p:nvSpPr>
        <p:spPr>
          <a:xfrm>
            <a:off x="1403350" y="6021388"/>
            <a:ext cx="288925" cy="71437"/>
          </a:xfrm>
          <a:prstGeom prst="line">
            <a:avLst/>
          </a:prstGeom>
          <a:ln w="9525" cap="flat" cmpd="sng">
            <a:solidFill>
              <a:schemeClr val="tx1"/>
            </a:solidFill>
            <a:prstDash val="solid"/>
            <a:headEnd type="none" w="med" len="med"/>
            <a:tailEnd type="none" w="med" len="med"/>
          </a:ln>
        </p:spPr>
      </p:sp>
      <p:sp>
        <p:nvSpPr>
          <p:cNvPr id="63499" name="Line 12"/>
          <p:cNvSpPr/>
          <p:nvPr/>
        </p:nvSpPr>
        <p:spPr>
          <a:xfrm flipV="1">
            <a:off x="1403350" y="6381750"/>
            <a:ext cx="288925" cy="71438"/>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35</a:t>
            </a:fld>
            <a:endParaRPr lang="en-US" altLang="zh-TW" sz="1400" dirty="0"/>
          </a:p>
        </p:txBody>
      </p:sp>
      <p:sp>
        <p:nvSpPr>
          <p:cNvPr id="64515" name="Rectangle 5"/>
          <p:cNvSpPr>
            <a:spLocks noGrp="1"/>
          </p:cNvSpPr>
          <p:nvPr>
            <p:ph type="title"/>
          </p:nvPr>
        </p:nvSpPr>
        <p:spPr>
          <a:xfrm>
            <a:off x="1116013" y="0"/>
            <a:ext cx="7793037" cy="863600"/>
          </a:xfrm>
        </p:spPr>
        <p:txBody>
          <a:bodyPr vert="horz" wrap="square" lIns="91440" tIns="45720" rIns="91440" bIns="45720" anchor="b" anchorCtr="0"/>
          <a:lstStyle/>
          <a:p>
            <a:pPr algn="ctr" eaLnBrk="1" hangingPunct="1"/>
            <a:r>
              <a:rPr lang="en-US" altLang="zh-TW" sz="3600" dirty="0"/>
              <a:t>PLA table by simplifying the function</a:t>
            </a:r>
          </a:p>
        </p:txBody>
      </p:sp>
      <p:sp>
        <p:nvSpPr>
          <p:cNvPr id="64516" name="Rectangle 3"/>
          <p:cNvSpPr>
            <a:spLocks noGrp="1"/>
          </p:cNvSpPr>
          <p:nvPr>
            <p:ph type="body" sz="half" idx="1"/>
          </p:nvPr>
        </p:nvSpPr>
        <p:spPr>
          <a:xfrm>
            <a:off x="250825" y="1268413"/>
            <a:ext cx="4968875" cy="5040312"/>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pPr>
            <a:r>
              <a:rPr lang="en-US" altLang="zh-TW" sz="2400" dirty="0"/>
              <a:t>Both the </a:t>
            </a:r>
            <a:r>
              <a:rPr lang="en-US" altLang="zh-TW" sz="2400" dirty="0">
                <a:solidFill>
                  <a:srgbClr val="15E337"/>
                </a:solidFill>
              </a:rPr>
              <a:t>true</a:t>
            </a:r>
            <a:r>
              <a:rPr lang="en-US" altLang="zh-TW" sz="2400" dirty="0"/>
              <a:t> and </a:t>
            </a:r>
            <a:r>
              <a:rPr lang="en-US" altLang="zh-TW" sz="2400" dirty="0">
                <a:solidFill>
                  <a:srgbClr val="15E337"/>
                </a:solidFill>
              </a:rPr>
              <a:t>complement</a:t>
            </a:r>
            <a:r>
              <a:rPr lang="en-US" altLang="zh-TW" sz="2400" dirty="0"/>
              <a:t> of the functions are simplified in </a:t>
            </a:r>
            <a:r>
              <a:rPr lang="en-US" altLang="zh-TW" sz="2400" dirty="0">
                <a:solidFill>
                  <a:schemeClr val="hlink"/>
                </a:solidFill>
              </a:rPr>
              <a:t>sum of products</a:t>
            </a:r>
            <a:r>
              <a:rPr lang="en-US" altLang="zh-TW" sz="2400" dirty="0"/>
              <a:t>.</a:t>
            </a:r>
          </a:p>
          <a:p>
            <a:pPr eaLnBrk="1" hangingPunct="1">
              <a:buClr>
                <a:schemeClr val="folHlink"/>
              </a:buClr>
              <a:buSzPct val="60000"/>
              <a:buFont typeface="Wingdings" panose="05000000000000000000" pitchFamily="2" charset="2"/>
            </a:pPr>
            <a:r>
              <a:rPr lang="en-US" altLang="zh-TW" sz="2400" dirty="0"/>
              <a:t>We can find the same terms from the group terms of the functions of F</a:t>
            </a:r>
            <a:r>
              <a:rPr lang="en-US" altLang="zh-TW" sz="2400" baseline="-22000" dirty="0"/>
              <a:t>1</a:t>
            </a:r>
            <a:r>
              <a:rPr lang="en-US" altLang="zh-TW" sz="2400" dirty="0"/>
              <a:t>, F</a:t>
            </a:r>
            <a:r>
              <a:rPr lang="en-US" altLang="zh-TW" sz="2400" baseline="-22000" dirty="0"/>
              <a:t>1</a:t>
            </a:r>
            <a:r>
              <a:rPr lang="en-US" altLang="zh-TW" sz="2400" dirty="0"/>
              <a:t>’,F</a:t>
            </a:r>
            <a:r>
              <a:rPr lang="en-US" altLang="zh-TW" sz="2400" baseline="-22000" dirty="0"/>
              <a:t>2</a:t>
            </a:r>
            <a:r>
              <a:rPr lang="en-US" altLang="zh-TW" sz="2400" dirty="0"/>
              <a:t> and F</a:t>
            </a:r>
            <a:r>
              <a:rPr lang="en-US" altLang="zh-TW" sz="2400" baseline="-22000" dirty="0"/>
              <a:t>2</a:t>
            </a:r>
            <a:r>
              <a:rPr lang="en-US" altLang="zh-TW" sz="2400" dirty="0"/>
              <a:t>’ which will make the minimum terms.</a:t>
            </a:r>
          </a:p>
          <a:p>
            <a:pPr eaLnBrk="1" hangingPunct="1">
              <a:buClr>
                <a:schemeClr val="folHlink"/>
              </a:buClr>
              <a:buSzPct val="60000"/>
              <a:buFont typeface="Wingdings" panose="05000000000000000000" pitchFamily="2" charset="2"/>
              <a:buNone/>
            </a:pPr>
            <a:r>
              <a:rPr lang="en-US" altLang="zh-TW" sz="2000" dirty="0"/>
              <a:t>		</a:t>
            </a:r>
          </a:p>
          <a:p>
            <a:pPr eaLnBrk="1" hangingPunct="1">
              <a:buClr>
                <a:schemeClr val="folHlink"/>
              </a:buClr>
              <a:buSzPct val="60000"/>
              <a:buFont typeface="Wingdings" panose="05000000000000000000" pitchFamily="2" charset="2"/>
              <a:buNone/>
            </a:pPr>
            <a:r>
              <a:rPr lang="en-US" altLang="zh-TW" sz="2000" dirty="0"/>
              <a:t>		F1 = (AB + AC + BC)’</a:t>
            </a:r>
          </a:p>
          <a:p>
            <a:pPr eaLnBrk="1" hangingPunct="1">
              <a:buClr>
                <a:schemeClr val="folHlink"/>
              </a:buClr>
              <a:buSzPct val="60000"/>
              <a:buFont typeface="Wingdings" panose="05000000000000000000" pitchFamily="2" charset="2"/>
              <a:buNone/>
            </a:pPr>
            <a:r>
              <a:rPr lang="en-US" altLang="zh-TW" sz="2000" dirty="0"/>
              <a:t>		F2 = AB + AC + A’B’C’</a:t>
            </a:r>
            <a:endParaRPr lang="en-US" altLang="zh-TW" sz="2800" dirty="0"/>
          </a:p>
        </p:txBody>
      </p:sp>
      <p:graphicFrame>
        <p:nvGraphicFramePr>
          <p:cNvPr id="64517" name="Object 4"/>
          <p:cNvGraphicFramePr>
            <a:graphicFrameLocks noGrp="1" noChangeAspect="1"/>
          </p:cNvGraphicFramePr>
          <p:nvPr>
            <p:ph sz="half" idx="2"/>
          </p:nvPr>
        </p:nvGraphicFramePr>
        <p:xfrm>
          <a:off x="5332413" y="1628775"/>
          <a:ext cx="3487737" cy="3744913"/>
        </p:xfrm>
        <a:graphic>
          <a:graphicData uri="http://schemas.openxmlformats.org/presentationml/2006/ole">
            <mc:AlternateContent xmlns:mc="http://schemas.openxmlformats.org/markup-compatibility/2006">
              <mc:Choice xmlns:v="urn:schemas-microsoft-com:vml" Requires="v">
                <p:oleObj r:id="rId2" imgW="2876550" imgH="2409825" progId="Paint.Picture">
                  <p:embed/>
                </p:oleObj>
              </mc:Choice>
              <mc:Fallback>
                <p:oleObj r:id="rId2" imgW="2876550" imgH="2409825" progId="Paint.Picture">
                  <p:embed/>
                  <p:pic>
                    <p:nvPicPr>
                      <p:cNvPr id="0" name="Picture 3076"/>
                      <p:cNvPicPr/>
                      <p:nvPr/>
                    </p:nvPicPr>
                    <p:blipFill>
                      <a:blip r:embed="rId3"/>
                      <a:srcRect/>
                      <a:stretch>
                        <a:fillRect/>
                      </a:stretch>
                    </p:blipFill>
                    <p:spPr>
                      <a:xfrm>
                        <a:off x="5332413" y="1628775"/>
                        <a:ext cx="3487737" cy="3744913"/>
                      </a:xfrm>
                      <a:prstGeom prst="rect">
                        <a:avLst/>
                      </a:prstGeom>
                      <a:noFill/>
                      <a:ln w="38100">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36</a:t>
            </a:fld>
            <a:endParaRPr lang="en-US" altLang="zh-TW" sz="1400" dirty="0"/>
          </a:p>
        </p:txBody>
      </p:sp>
      <p:graphicFrame>
        <p:nvGraphicFramePr>
          <p:cNvPr id="65539" name="Object 13"/>
          <p:cNvGraphicFramePr>
            <a:graphicFrameLocks noGrp="1" noChangeAspect="1"/>
          </p:cNvGraphicFramePr>
          <p:nvPr>
            <p:ph idx="1"/>
          </p:nvPr>
        </p:nvGraphicFramePr>
        <p:xfrm>
          <a:off x="982663" y="1268413"/>
          <a:ext cx="7178675" cy="5184775"/>
        </p:xfrm>
        <a:graphic>
          <a:graphicData uri="http://schemas.openxmlformats.org/presentationml/2006/ole">
            <mc:AlternateContent xmlns:mc="http://schemas.openxmlformats.org/markup-compatibility/2006">
              <mc:Choice xmlns:v="urn:schemas-microsoft-com:vml" Requires="v">
                <p:oleObj r:id="rId2" imgW="5724525" imgH="4019550" progId="Paint.Picture">
                  <p:embed/>
                </p:oleObj>
              </mc:Choice>
              <mc:Fallback>
                <p:oleObj r:id="rId2" imgW="5724525" imgH="4019550" progId="Paint.Picture">
                  <p:embed/>
                  <p:pic>
                    <p:nvPicPr>
                      <p:cNvPr id="0" name="Picture 3077"/>
                      <p:cNvPicPr/>
                      <p:nvPr/>
                    </p:nvPicPr>
                    <p:blipFill>
                      <a:blip r:embed="rId3"/>
                      <a:srcRect/>
                      <a:stretch>
                        <a:fillRect/>
                      </a:stretch>
                    </p:blipFill>
                    <p:spPr>
                      <a:xfrm>
                        <a:off x="982663" y="1268413"/>
                        <a:ext cx="7178675" cy="5184775"/>
                      </a:xfrm>
                      <a:prstGeom prst="rect">
                        <a:avLst/>
                      </a:prstGeom>
                      <a:noFill/>
                      <a:ln w="38100">
                        <a:miter/>
                      </a:ln>
                    </p:spPr>
                  </p:pic>
                </p:oleObj>
              </mc:Fallback>
            </mc:AlternateContent>
          </a:graphicData>
        </a:graphic>
      </p:graphicFrame>
      <p:sp>
        <p:nvSpPr>
          <p:cNvPr id="65540" name="Rectangle 2"/>
          <p:cNvSpPr>
            <a:spLocks noGrp="1"/>
          </p:cNvSpPr>
          <p:nvPr>
            <p:ph type="title"/>
          </p:nvPr>
        </p:nvSpPr>
        <p:spPr/>
        <p:txBody>
          <a:bodyPr vert="horz" wrap="square" lIns="91440" tIns="45720" rIns="91440" bIns="45720" anchor="b" anchorCtr="0"/>
          <a:lstStyle/>
          <a:p>
            <a:pPr eaLnBrk="1" hangingPunct="1"/>
            <a:r>
              <a:rPr lang="en-US" altLang="zh-TW" dirty="0"/>
              <a:t>PLA implementation</a:t>
            </a:r>
          </a:p>
        </p:txBody>
      </p:sp>
      <p:sp>
        <p:nvSpPr>
          <p:cNvPr id="65541" name="Oval 6"/>
          <p:cNvSpPr/>
          <p:nvPr/>
        </p:nvSpPr>
        <p:spPr>
          <a:xfrm>
            <a:off x="3348038" y="2852738"/>
            <a:ext cx="142875" cy="14446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42" name="Oval 7"/>
          <p:cNvSpPr/>
          <p:nvPr/>
        </p:nvSpPr>
        <p:spPr>
          <a:xfrm>
            <a:off x="5651500" y="2924175"/>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43" name="Oval 8"/>
          <p:cNvSpPr/>
          <p:nvPr/>
        </p:nvSpPr>
        <p:spPr>
          <a:xfrm>
            <a:off x="3348038" y="3429000"/>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44" name="Oval 9"/>
          <p:cNvSpPr/>
          <p:nvPr/>
        </p:nvSpPr>
        <p:spPr>
          <a:xfrm>
            <a:off x="2339975" y="3429000"/>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45" name="Oval 10"/>
          <p:cNvSpPr/>
          <p:nvPr/>
        </p:nvSpPr>
        <p:spPr>
          <a:xfrm>
            <a:off x="2843213" y="2852738"/>
            <a:ext cx="142875" cy="14446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46" name="Oval 12"/>
          <p:cNvSpPr/>
          <p:nvPr/>
        </p:nvSpPr>
        <p:spPr>
          <a:xfrm>
            <a:off x="5651500" y="3429000"/>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47" name="Oval 14"/>
          <p:cNvSpPr/>
          <p:nvPr/>
        </p:nvSpPr>
        <p:spPr>
          <a:xfrm>
            <a:off x="2339975" y="4005263"/>
            <a:ext cx="142875" cy="14446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48" name="Oval 15"/>
          <p:cNvSpPr/>
          <p:nvPr/>
        </p:nvSpPr>
        <p:spPr>
          <a:xfrm>
            <a:off x="2916238" y="4005263"/>
            <a:ext cx="142875" cy="14446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49" name="Oval 16"/>
          <p:cNvSpPr/>
          <p:nvPr/>
        </p:nvSpPr>
        <p:spPr>
          <a:xfrm>
            <a:off x="3635375" y="4581525"/>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50" name="Oval 17"/>
          <p:cNvSpPr/>
          <p:nvPr/>
        </p:nvSpPr>
        <p:spPr>
          <a:xfrm>
            <a:off x="3132138" y="4581525"/>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51" name="Oval 18"/>
          <p:cNvSpPr/>
          <p:nvPr/>
        </p:nvSpPr>
        <p:spPr>
          <a:xfrm>
            <a:off x="5651500" y="4005263"/>
            <a:ext cx="142875" cy="14446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52" name="Oval 19"/>
          <p:cNvSpPr/>
          <p:nvPr/>
        </p:nvSpPr>
        <p:spPr>
          <a:xfrm>
            <a:off x="2627313" y="4581525"/>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53" name="Oval 20"/>
          <p:cNvSpPr/>
          <p:nvPr/>
        </p:nvSpPr>
        <p:spPr>
          <a:xfrm>
            <a:off x="5076825" y="3429000"/>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54" name="Oval 21"/>
          <p:cNvSpPr/>
          <p:nvPr/>
        </p:nvSpPr>
        <p:spPr>
          <a:xfrm>
            <a:off x="5076825" y="2924175"/>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55" name="Oval 22"/>
          <p:cNvSpPr/>
          <p:nvPr/>
        </p:nvSpPr>
        <p:spPr>
          <a:xfrm>
            <a:off x="5076825" y="4581525"/>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56" name="Oval 23"/>
          <p:cNvSpPr/>
          <p:nvPr/>
        </p:nvSpPr>
        <p:spPr>
          <a:xfrm>
            <a:off x="6084888" y="4941888"/>
            <a:ext cx="142875" cy="14446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57" name="Oval 24"/>
          <p:cNvSpPr/>
          <p:nvPr/>
        </p:nvSpPr>
        <p:spPr>
          <a:xfrm>
            <a:off x="6588125" y="5229225"/>
            <a:ext cx="142875" cy="14446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0"/>
              </a:spcBef>
              <a:buClrTx/>
              <a:buSzTx/>
              <a:buFontTx/>
              <a:buNone/>
            </a:pPr>
            <a:endParaRPr lang="en-US" altLang="en-US" sz="1800" dirty="0"/>
          </a:p>
        </p:txBody>
      </p:sp>
      <p:sp>
        <p:nvSpPr>
          <p:cNvPr id="65558" name="Text Box 25"/>
          <p:cNvSpPr txBox="1"/>
          <p:nvPr/>
        </p:nvSpPr>
        <p:spPr>
          <a:xfrm>
            <a:off x="6300788" y="2708275"/>
            <a:ext cx="6477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AB</a:t>
            </a:r>
          </a:p>
        </p:txBody>
      </p:sp>
      <p:sp>
        <p:nvSpPr>
          <p:cNvPr id="65559" name="Text Box 26"/>
          <p:cNvSpPr txBox="1"/>
          <p:nvPr/>
        </p:nvSpPr>
        <p:spPr>
          <a:xfrm>
            <a:off x="6300788" y="3213100"/>
            <a:ext cx="6477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AC</a:t>
            </a:r>
          </a:p>
        </p:txBody>
      </p:sp>
      <p:sp>
        <p:nvSpPr>
          <p:cNvPr id="65560" name="Text Box 27"/>
          <p:cNvSpPr txBox="1"/>
          <p:nvPr/>
        </p:nvSpPr>
        <p:spPr>
          <a:xfrm>
            <a:off x="6300788" y="3860800"/>
            <a:ext cx="6477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BC</a:t>
            </a:r>
          </a:p>
        </p:txBody>
      </p:sp>
      <p:sp>
        <p:nvSpPr>
          <p:cNvPr id="65561" name="Text Box 28"/>
          <p:cNvSpPr txBox="1"/>
          <p:nvPr/>
        </p:nvSpPr>
        <p:spPr>
          <a:xfrm>
            <a:off x="6300788" y="4437063"/>
            <a:ext cx="792162"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A</a:t>
            </a:r>
            <a:r>
              <a:rPr lang="en-US" altLang="zh-TW" sz="1800" dirty="0">
                <a:latin typeface="Arial" panose="020B0604020202020204" pitchFamily="34" charset="0"/>
              </a:rPr>
              <a:t>’</a:t>
            </a:r>
            <a:r>
              <a:rPr lang="en-US" altLang="zh-TW" sz="1800" dirty="0"/>
              <a:t>B</a:t>
            </a:r>
            <a:r>
              <a:rPr lang="en-US" altLang="zh-TW" sz="1800" dirty="0">
                <a:latin typeface="Arial" panose="020B0604020202020204" pitchFamily="34" charset="0"/>
              </a:rPr>
              <a:t>’</a:t>
            </a:r>
            <a:r>
              <a:rPr lang="en-US" altLang="zh-TW" sz="1800" dirty="0"/>
              <a:t>C</a:t>
            </a:r>
            <a:r>
              <a:rPr lang="en-US" altLang="zh-TW" sz="1800" dirty="0">
                <a:latin typeface="Arial" panose="020B0604020202020204" pitchFamily="34" charset="0"/>
              </a:rPr>
              <a:t>’</a:t>
            </a:r>
            <a:endParaRPr lang="en-US" altLang="zh-TW" sz="1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37</a:t>
            </a:fld>
            <a:endParaRPr lang="en-US" altLang="zh-TW" sz="1400" dirty="0"/>
          </a:p>
        </p:txBody>
      </p:sp>
      <p:sp>
        <p:nvSpPr>
          <p:cNvPr id="66563" name="Rectangle 2"/>
          <p:cNvSpPr>
            <a:spLocks noGrp="1"/>
          </p:cNvSpPr>
          <p:nvPr>
            <p:ph type="title"/>
          </p:nvPr>
        </p:nvSpPr>
        <p:spPr/>
        <p:txBody>
          <a:bodyPr vert="horz" wrap="square" lIns="91440" tIns="45720" rIns="91440" bIns="45720" anchor="b" anchorCtr="0"/>
          <a:lstStyle/>
          <a:p>
            <a:pPr eaLnBrk="1" hangingPunct="1"/>
            <a:r>
              <a:rPr lang="en-US" altLang="zh-TW" sz="4000" dirty="0"/>
              <a:t>5) Programmable Array Logic</a:t>
            </a:r>
          </a:p>
        </p:txBody>
      </p:sp>
      <p:sp>
        <p:nvSpPr>
          <p:cNvPr id="66564" name="Rectangle 3"/>
          <p:cNvSpPr>
            <a:spLocks noGrp="1"/>
          </p:cNvSpPr>
          <p:nvPr>
            <p:ph type="body" sz="half" idx="1"/>
          </p:nvPr>
        </p:nvSpPr>
        <p:spPr>
          <a:xfrm>
            <a:off x="250825" y="1268413"/>
            <a:ext cx="8642350" cy="792162"/>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pPr>
            <a:r>
              <a:rPr lang="en-US" altLang="zh-TW" sz="2000" dirty="0"/>
              <a:t>The PAL is a programmable logic device with a fixed OR array and a programmable AND array.</a:t>
            </a:r>
          </a:p>
        </p:txBody>
      </p:sp>
      <p:pic>
        <p:nvPicPr>
          <p:cNvPr id="66565" name="Picture 5" descr="AACFLSM0"/>
          <p:cNvPicPr>
            <a:picLocks noGrp="1" noChangeAspect="1"/>
          </p:cNvPicPr>
          <p:nvPr>
            <p:ph sz="half" idx="2"/>
          </p:nvPr>
        </p:nvPicPr>
        <p:blipFill>
          <a:blip r:embed="rId2"/>
          <a:srcRect/>
          <a:stretch>
            <a:fillRect/>
          </a:stretch>
        </p:blipFill>
        <p:spPr>
          <a:xfrm>
            <a:off x="1403350" y="1989138"/>
            <a:ext cx="6697663" cy="467995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38</a:t>
            </a:fld>
            <a:endParaRPr lang="en-US" altLang="zh-TW" sz="1400" dirty="0"/>
          </a:p>
        </p:txBody>
      </p:sp>
      <p:sp>
        <p:nvSpPr>
          <p:cNvPr id="67587" name="Rectangle 2"/>
          <p:cNvSpPr>
            <a:spLocks noGrp="1"/>
          </p:cNvSpPr>
          <p:nvPr>
            <p:ph type="title"/>
          </p:nvPr>
        </p:nvSpPr>
        <p:spPr/>
        <p:txBody>
          <a:bodyPr vert="horz" wrap="square" lIns="91440" tIns="45720" rIns="91440" bIns="45720" anchor="b" anchorCtr="0"/>
          <a:lstStyle/>
          <a:p>
            <a:pPr eaLnBrk="1" hangingPunct="1"/>
            <a:r>
              <a:rPr lang="en-US" altLang="zh-TW" dirty="0"/>
              <a:t>PAL</a:t>
            </a:r>
          </a:p>
        </p:txBody>
      </p:sp>
      <p:sp>
        <p:nvSpPr>
          <p:cNvPr id="67588" name="Rectangle 3"/>
          <p:cNvSpPr>
            <a:spLocks noGrp="1"/>
          </p:cNvSpPr>
          <p:nvPr>
            <p:ph idx="1"/>
          </p:nvPr>
        </p:nvSpPr>
        <p:spPr/>
        <p:txBody>
          <a:bodyPr vert="horz" wrap="square" lIns="91440" tIns="45720" rIns="91440" bIns="45720" anchor="t" anchorCtr="0"/>
          <a:lstStyle/>
          <a:p>
            <a:pPr eaLnBrk="1" hangingPunct="1">
              <a:lnSpc>
                <a:spcPct val="120000"/>
              </a:lnSpc>
              <a:spcAft>
                <a:spcPct val="25000"/>
              </a:spcAft>
            </a:pPr>
            <a:r>
              <a:rPr lang="en-US" altLang="zh-TW" sz="2800" dirty="0"/>
              <a:t>When designing with a PAL, </a:t>
            </a:r>
            <a:r>
              <a:rPr lang="en-US" altLang="zh-TW" sz="2800" dirty="0">
                <a:solidFill>
                  <a:srgbClr val="5826C6"/>
                </a:solidFill>
              </a:rPr>
              <a:t>the Boolean functions must be simplified to fit into each section</a:t>
            </a:r>
            <a:r>
              <a:rPr lang="en-US" altLang="zh-TW" sz="2800" dirty="0"/>
              <a:t>.</a:t>
            </a:r>
          </a:p>
          <a:p>
            <a:pPr eaLnBrk="1" hangingPunct="1">
              <a:lnSpc>
                <a:spcPct val="120000"/>
              </a:lnSpc>
              <a:spcAft>
                <a:spcPct val="25000"/>
              </a:spcAft>
            </a:pPr>
            <a:r>
              <a:rPr lang="en-US" altLang="zh-TW" sz="2800" dirty="0"/>
              <a:t>Unlike the PLA, a </a:t>
            </a:r>
            <a:r>
              <a:rPr lang="en-US" altLang="zh-TW" sz="2800" dirty="0">
                <a:solidFill>
                  <a:srgbClr val="15E337"/>
                </a:solidFill>
              </a:rPr>
              <a:t>product term cannot be shared among two or more OR gates</a:t>
            </a:r>
            <a:r>
              <a:rPr lang="en-US" altLang="zh-TW" sz="2800" dirty="0"/>
              <a:t>. Therefore, each function can be simplified by itself without regard to common product terms.</a:t>
            </a:r>
          </a:p>
          <a:p>
            <a:pPr eaLnBrk="1" hangingPunct="1">
              <a:lnSpc>
                <a:spcPct val="120000"/>
              </a:lnSpc>
              <a:spcAft>
                <a:spcPct val="25000"/>
              </a:spcAft>
            </a:pPr>
            <a:r>
              <a:rPr lang="en-US" altLang="zh-TW" sz="2800" dirty="0"/>
              <a:t>The output terminals are sometimes driven by three-state buffers or inverters.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39</a:t>
            </a:fld>
            <a:endParaRPr lang="en-US" altLang="zh-TW" sz="1400" dirty="0"/>
          </a:p>
        </p:txBody>
      </p:sp>
      <p:sp>
        <p:nvSpPr>
          <p:cNvPr id="68611" name="Rectangle 2"/>
          <p:cNvSpPr>
            <a:spLocks noGrp="1"/>
          </p:cNvSpPr>
          <p:nvPr>
            <p:ph type="title"/>
          </p:nvPr>
        </p:nvSpPr>
        <p:spPr/>
        <p:txBody>
          <a:bodyPr vert="horz" wrap="square" lIns="91440" tIns="45720" rIns="91440" bIns="45720" anchor="b" anchorCtr="0"/>
          <a:lstStyle/>
          <a:p>
            <a:pPr eaLnBrk="1" hangingPunct="1"/>
            <a:r>
              <a:rPr lang="en-US" altLang="zh-TW" dirty="0"/>
              <a:t>Example</a:t>
            </a:r>
          </a:p>
        </p:txBody>
      </p:sp>
      <p:sp>
        <p:nvSpPr>
          <p:cNvPr id="68612" name="Rectangle 3"/>
          <p:cNvSpPr>
            <a:spLocks noGrp="1"/>
          </p:cNvSpPr>
          <p:nvPr>
            <p:ph idx="1"/>
          </p:nvPr>
        </p:nvSpPr>
        <p:spPr/>
        <p:txBody>
          <a:bodyPr vert="horz" wrap="square" lIns="91440" tIns="45720" rIns="91440" bIns="45720" anchor="t" anchorCtr="0"/>
          <a:lstStyle/>
          <a:p>
            <a:pPr eaLnBrk="1" hangingPunct="1">
              <a:buNone/>
            </a:pPr>
            <a:r>
              <a:rPr lang="en-US" altLang="zh-TW" sz="2400" dirty="0"/>
              <a:t>w(A, B, C, D) = ∑(2, 12, 13)</a:t>
            </a:r>
          </a:p>
          <a:p>
            <a:pPr eaLnBrk="1" hangingPunct="1">
              <a:buNone/>
            </a:pPr>
            <a:r>
              <a:rPr lang="en-US" altLang="zh-TW" sz="2400" dirty="0"/>
              <a:t>x(A, B, C, D) = ∑(7, 8, 9, 10, 11, 12, 13, 14, 15)</a:t>
            </a:r>
          </a:p>
          <a:p>
            <a:pPr eaLnBrk="1" hangingPunct="1">
              <a:buNone/>
            </a:pPr>
            <a:r>
              <a:rPr lang="en-US" altLang="zh-TW" sz="2400" dirty="0"/>
              <a:t>y(A, B, C, D) = ∑(0, 2, 3, 4, 5, 6, 7, 8, 10, 11, 15)</a:t>
            </a:r>
          </a:p>
          <a:p>
            <a:pPr eaLnBrk="1" hangingPunct="1">
              <a:buNone/>
            </a:pPr>
            <a:r>
              <a:rPr lang="en-US" altLang="zh-TW" sz="2400" dirty="0"/>
              <a:t>z(A, B, C, D) = ∑(1, 2, 8, 12, 13)</a:t>
            </a:r>
          </a:p>
          <a:p>
            <a:pPr eaLnBrk="1" hangingPunct="1">
              <a:buNone/>
            </a:pPr>
            <a:endParaRPr lang="en-US" altLang="zh-TW" sz="2400" dirty="0"/>
          </a:p>
          <a:p>
            <a:pPr eaLnBrk="1" hangingPunct="1">
              <a:buNone/>
            </a:pPr>
            <a:r>
              <a:rPr lang="en-US" altLang="zh-TW" sz="2400" dirty="0"/>
              <a:t>Simplifying the four functions as following Boolean functions:</a:t>
            </a:r>
          </a:p>
          <a:p>
            <a:pPr eaLnBrk="1" hangingPunct="1">
              <a:buNone/>
            </a:pPr>
            <a:endParaRPr lang="en-US" altLang="zh-TW" sz="2400" dirty="0"/>
          </a:p>
          <a:p>
            <a:pPr eaLnBrk="1" hangingPunct="1">
              <a:buNone/>
            </a:pPr>
            <a:r>
              <a:rPr lang="en-US" altLang="zh-TW" sz="2400" dirty="0"/>
              <a:t>w = ABC’ + A’B’CD’</a:t>
            </a:r>
          </a:p>
          <a:p>
            <a:pPr eaLnBrk="1" hangingPunct="1">
              <a:buNone/>
            </a:pPr>
            <a:r>
              <a:rPr lang="en-US" altLang="zh-TW" sz="2400" dirty="0"/>
              <a:t>x = A + BCD</a:t>
            </a:r>
          </a:p>
          <a:p>
            <a:pPr eaLnBrk="1" hangingPunct="1">
              <a:buNone/>
            </a:pPr>
            <a:r>
              <a:rPr lang="en-US" altLang="zh-TW" sz="2400" dirty="0"/>
              <a:t>y = A’B + CD + B’D’</a:t>
            </a:r>
          </a:p>
          <a:p>
            <a:pPr eaLnBrk="1" hangingPunct="1">
              <a:buNone/>
            </a:pPr>
            <a:r>
              <a:rPr lang="en-US" altLang="zh-TW" sz="2400" dirty="0"/>
              <a:t>z = ABC’ + A’B’CD’ + AC’D’ + A’B’C’D = w + AC’D’ + A’B’C’D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4</a:t>
            </a:fld>
            <a:endParaRPr lang="en-US" altLang="zh-TW" sz="1400" dirty="0"/>
          </a:p>
        </p:txBody>
      </p:sp>
      <p:sp>
        <p:nvSpPr>
          <p:cNvPr id="19459" name="Rectangle 4"/>
          <p:cNvSpPr>
            <a:spLocks noGrp="1"/>
          </p:cNvSpPr>
          <p:nvPr>
            <p:ph type="title"/>
          </p:nvPr>
        </p:nvSpPr>
        <p:spPr/>
        <p:txBody>
          <a:bodyPr vert="horz" wrap="square" lIns="91440" tIns="45720" rIns="91440" bIns="45720" anchor="b" anchorCtr="0"/>
          <a:lstStyle/>
          <a:p>
            <a:pPr eaLnBrk="1" hangingPunct="1"/>
            <a:r>
              <a:rPr lang="en-US" altLang="zh-TW" dirty="0"/>
              <a:t>Array logic</a:t>
            </a:r>
          </a:p>
        </p:txBody>
      </p:sp>
      <p:sp>
        <p:nvSpPr>
          <p:cNvPr id="19460" name="Rectangle 5"/>
          <p:cNvSpPr>
            <a:spLocks noGrp="1"/>
          </p:cNvSpPr>
          <p:nvPr>
            <p:ph type="body" sz="half" idx="1"/>
          </p:nvPr>
        </p:nvSpPr>
        <p:spPr>
          <a:xfrm>
            <a:off x="250825" y="1268413"/>
            <a:ext cx="8642350" cy="2808287"/>
          </a:xfrm>
        </p:spPr>
        <p:txBody>
          <a:bodyPr vert="horz" wrap="square" lIns="91440" tIns="45720" rIns="91440" bIns="45720" anchor="t" anchorCtr="0"/>
          <a:lstStyle/>
          <a:p>
            <a:pPr eaLnBrk="1" hangingPunct="1">
              <a:lnSpc>
                <a:spcPct val="120000"/>
              </a:lnSpc>
              <a:buClr>
                <a:schemeClr val="folHlink"/>
              </a:buClr>
              <a:buSzPct val="60000"/>
              <a:buFont typeface="Wingdings" panose="05000000000000000000" pitchFamily="2" charset="2"/>
            </a:pPr>
            <a:r>
              <a:rPr lang="en-US" altLang="zh-TW" sz="2400" dirty="0"/>
              <a:t>A typical </a:t>
            </a:r>
            <a:r>
              <a:rPr lang="en-US" altLang="zh-TW" sz="2400" dirty="0">
                <a:solidFill>
                  <a:srgbClr val="5826C6"/>
                </a:solidFill>
              </a:rPr>
              <a:t>programmable logic device</a:t>
            </a:r>
            <a:r>
              <a:rPr lang="en-US" altLang="zh-TW" sz="2400" dirty="0"/>
              <a:t> may have hundreds to millions of gates interconnected through hundreds to thousands of internal paths.</a:t>
            </a:r>
          </a:p>
          <a:p>
            <a:pPr eaLnBrk="1" hangingPunct="1">
              <a:lnSpc>
                <a:spcPct val="120000"/>
              </a:lnSpc>
              <a:buClr>
                <a:schemeClr val="folHlink"/>
              </a:buClr>
              <a:buSzPct val="60000"/>
              <a:buFont typeface="Wingdings" panose="05000000000000000000" pitchFamily="2" charset="2"/>
            </a:pPr>
            <a:r>
              <a:rPr lang="en-US" altLang="zh-TW" sz="2400" dirty="0"/>
              <a:t>In order to show the internal logic  diagram in a concise form, it is necessary to employ a special gate symbology applicable to array logic.</a:t>
            </a:r>
          </a:p>
        </p:txBody>
      </p:sp>
      <p:pic>
        <p:nvPicPr>
          <p:cNvPr id="19461" name="Picture 7" descr="AACFLRX0"/>
          <p:cNvPicPr>
            <a:picLocks noGrp="1" noChangeAspect="1"/>
          </p:cNvPicPr>
          <p:nvPr>
            <p:ph sz="half" idx="2"/>
          </p:nvPr>
        </p:nvPicPr>
        <p:blipFill>
          <a:blip r:embed="rId2"/>
          <a:srcRect/>
          <a:stretch>
            <a:fillRect/>
          </a:stretch>
        </p:blipFill>
        <p:spPr>
          <a:xfrm>
            <a:off x="971550" y="4652963"/>
            <a:ext cx="7272338" cy="1547812"/>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40</a:t>
            </a:fld>
            <a:endParaRPr lang="en-US" altLang="zh-TW" sz="1400" dirty="0"/>
          </a:p>
        </p:txBody>
      </p:sp>
      <p:sp>
        <p:nvSpPr>
          <p:cNvPr id="69635" name="Rectangle 4"/>
          <p:cNvSpPr>
            <a:spLocks noGrp="1"/>
          </p:cNvSpPr>
          <p:nvPr>
            <p:ph type="title"/>
          </p:nvPr>
        </p:nvSpPr>
        <p:spPr/>
        <p:txBody>
          <a:bodyPr vert="horz" wrap="square" lIns="91440" tIns="45720" rIns="91440" bIns="45720" anchor="b" anchorCtr="0"/>
          <a:lstStyle/>
          <a:p>
            <a:pPr eaLnBrk="1" hangingPunct="1"/>
            <a:r>
              <a:rPr lang="en-US" altLang="zh-TW" dirty="0"/>
              <a:t>PAL Table</a:t>
            </a:r>
          </a:p>
        </p:txBody>
      </p:sp>
      <p:sp>
        <p:nvSpPr>
          <p:cNvPr id="69636" name="Rectangle 5"/>
          <p:cNvSpPr>
            <a:spLocks noGrp="1"/>
          </p:cNvSpPr>
          <p:nvPr>
            <p:ph type="body" sz="half" idx="1"/>
          </p:nvPr>
        </p:nvSpPr>
        <p:spPr>
          <a:xfrm>
            <a:off x="250825" y="1268413"/>
            <a:ext cx="8642350" cy="1368425"/>
          </a:xfrm>
        </p:spPr>
        <p:txBody>
          <a:bodyPr vert="horz" wrap="square" lIns="91440" tIns="45720" rIns="91440" bIns="45720" anchor="t" anchorCtr="0"/>
          <a:lstStyle/>
          <a:p>
            <a:pPr eaLnBrk="1" hangingPunct="1">
              <a:lnSpc>
                <a:spcPct val="90000"/>
              </a:lnSpc>
              <a:buClr>
                <a:schemeClr val="folHlink"/>
              </a:buClr>
              <a:buSzPct val="60000"/>
              <a:buFont typeface="Wingdings" panose="05000000000000000000" pitchFamily="2" charset="2"/>
            </a:pPr>
            <a:r>
              <a:rPr lang="en-US" altLang="zh-TW" sz="2400" dirty="0"/>
              <a:t>z has four product terms, and we can </a:t>
            </a:r>
            <a:r>
              <a:rPr lang="en-US" altLang="zh-TW" sz="2400" dirty="0">
                <a:solidFill>
                  <a:srgbClr val="5826C6"/>
                </a:solidFill>
              </a:rPr>
              <a:t>replace by w with two product terms</a:t>
            </a:r>
            <a:r>
              <a:rPr lang="en-US" altLang="zh-TW" sz="2400" dirty="0"/>
              <a:t>, this will </a:t>
            </a:r>
            <a:r>
              <a:rPr lang="en-US" altLang="zh-TW" sz="2400" dirty="0">
                <a:solidFill>
                  <a:srgbClr val="15E337"/>
                </a:solidFill>
              </a:rPr>
              <a:t>reduce the number of terms for z from four to three</a:t>
            </a:r>
            <a:r>
              <a:rPr lang="en-US" altLang="zh-TW" sz="2400" dirty="0"/>
              <a:t>.</a:t>
            </a:r>
          </a:p>
        </p:txBody>
      </p:sp>
      <p:pic>
        <p:nvPicPr>
          <p:cNvPr id="69637" name="Picture 6"/>
          <p:cNvPicPr>
            <a:picLocks noGrp="1" noChangeAspect="1"/>
          </p:cNvPicPr>
          <p:nvPr>
            <p:ph sz="half" idx="2"/>
          </p:nvPr>
        </p:nvPicPr>
        <p:blipFill>
          <a:blip r:embed="rId2">
            <a:lum bright="6000" contrast="12000"/>
          </a:blip>
          <a:srcRect/>
          <a:stretch>
            <a:fillRect/>
          </a:stretch>
        </p:blipFill>
        <p:spPr>
          <a:xfrm>
            <a:off x="827088" y="2708275"/>
            <a:ext cx="7489825" cy="381635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41</a:t>
            </a:fld>
            <a:endParaRPr lang="en-US" altLang="zh-TW" sz="1400" dirty="0"/>
          </a:p>
        </p:txBody>
      </p:sp>
      <p:sp>
        <p:nvSpPr>
          <p:cNvPr id="70659" name="Rectangle 5"/>
          <p:cNvSpPr>
            <a:spLocks noGrp="1"/>
          </p:cNvSpPr>
          <p:nvPr>
            <p:ph type="title"/>
          </p:nvPr>
        </p:nvSpPr>
        <p:spPr/>
        <p:txBody>
          <a:bodyPr vert="horz" wrap="square" lIns="91440" tIns="45720" rIns="91440" bIns="45720" anchor="b" anchorCtr="0"/>
          <a:lstStyle/>
          <a:p>
            <a:pPr eaLnBrk="1" hangingPunct="1"/>
            <a:r>
              <a:rPr lang="en-US" altLang="zh-TW" dirty="0"/>
              <a:t>PAL implementation</a:t>
            </a:r>
          </a:p>
        </p:txBody>
      </p:sp>
      <p:graphicFrame>
        <p:nvGraphicFramePr>
          <p:cNvPr id="70660" name="Object 7"/>
          <p:cNvGraphicFramePr>
            <a:graphicFrameLocks noGrp="1" noChangeAspect="1"/>
          </p:cNvGraphicFramePr>
          <p:nvPr>
            <p:ph idx="1"/>
          </p:nvPr>
        </p:nvGraphicFramePr>
        <p:xfrm>
          <a:off x="1908175" y="1268413"/>
          <a:ext cx="5256213" cy="5040312"/>
        </p:xfrm>
        <a:graphic>
          <a:graphicData uri="http://schemas.openxmlformats.org/presentationml/2006/ole">
            <mc:AlternateContent xmlns:mc="http://schemas.openxmlformats.org/markup-compatibility/2006">
              <mc:Choice xmlns:v="urn:schemas-microsoft-com:vml" Requires="v">
                <p:oleObj r:id="rId2" imgW="3486150" imgH="4800600" progId="Paint.Picture">
                  <p:embed/>
                </p:oleObj>
              </mc:Choice>
              <mc:Fallback>
                <p:oleObj r:id="rId2" imgW="3486150" imgH="4800600" progId="Paint.Picture">
                  <p:embed/>
                  <p:pic>
                    <p:nvPicPr>
                      <p:cNvPr id="0" name="Picture 3078"/>
                      <p:cNvPicPr/>
                      <p:nvPr/>
                    </p:nvPicPr>
                    <p:blipFill>
                      <a:blip r:embed="rId3"/>
                      <a:srcRect/>
                      <a:stretch>
                        <a:fillRect/>
                      </a:stretch>
                    </p:blipFill>
                    <p:spPr>
                      <a:xfrm>
                        <a:off x="1908175" y="1268413"/>
                        <a:ext cx="5256213" cy="5040312"/>
                      </a:xfrm>
                      <a:prstGeom prst="rect">
                        <a:avLst/>
                      </a:prstGeom>
                      <a:noFill/>
                      <a:ln w="38100">
                        <a:miter/>
                      </a:ln>
                    </p:spPr>
                  </p:pic>
                </p:oleObj>
              </mc:Fallback>
            </mc:AlternateContent>
          </a:graphicData>
        </a:graphic>
      </p:graphicFrame>
      <p:sp>
        <p:nvSpPr>
          <p:cNvPr id="70661" name="Text Box 8"/>
          <p:cNvSpPr txBox="1"/>
          <p:nvPr/>
        </p:nvSpPr>
        <p:spPr>
          <a:xfrm>
            <a:off x="1979613" y="2420938"/>
            <a:ext cx="360362"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A</a:t>
            </a:r>
          </a:p>
        </p:txBody>
      </p:sp>
      <p:sp>
        <p:nvSpPr>
          <p:cNvPr id="70662" name="Text Box 9"/>
          <p:cNvSpPr txBox="1"/>
          <p:nvPr/>
        </p:nvSpPr>
        <p:spPr>
          <a:xfrm>
            <a:off x="1979613" y="3500438"/>
            <a:ext cx="360362"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B</a:t>
            </a:r>
          </a:p>
        </p:txBody>
      </p:sp>
      <p:sp>
        <p:nvSpPr>
          <p:cNvPr id="70663" name="Text Box 10"/>
          <p:cNvSpPr txBox="1"/>
          <p:nvPr/>
        </p:nvSpPr>
        <p:spPr>
          <a:xfrm>
            <a:off x="1979613" y="4508500"/>
            <a:ext cx="433387"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C</a:t>
            </a:r>
          </a:p>
        </p:txBody>
      </p:sp>
      <p:sp>
        <p:nvSpPr>
          <p:cNvPr id="70664" name="Text Box 11"/>
          <p:cNvSpPr txBox="1"/>
          <p:nvPr/>
        </p:nvSpPr>
        <p:spPr>
          <a:xfrm>
            <a:off x="1979613" y="5589588"/>
            <a:ext cx="360362"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D</a:t>
            </a:r>
          </a:p>
        </p:txBody>
      </p:sp>
      <p:sp>
        <p:nvSpPr>
          <p:cNvPr id="70665" name="Text Box 12"/>
          <p:cNvSpPr txBox="1"/>
          <p:nvPr/>
        </p:nvSpPr>
        <p:spPr>
          <a:xfrm>
            <a:off x="6948488" y="1916113"/>
            <a:ext cx="431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w</a:t>
            </a:r>
          </a:p>
        </p:txBody>
      </p:sp>
      <p:sp>
        <p:nvSpPr>
          <p:cNvPr id="70666" name="Text Box 13"/>
          <p:cNvSpPr txBox="1"/>
          <p:nvPr/>
        </p:nvSpPr>
        <p:spPr>
          <a:xfrm>
            <a:off x="6948488" y="2997200"/>
            <a:ext cx="3603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x</a:t>
            </a:r>
          </a:p>
        </p:txBody>
      </p:sp>
      <p:sp>
        <p:nvSpPr>
          <p:cNvPr id="70667" name="Text Box 14"/>
          <p:cNvSpPr txBox="1"/>
          <p:nvPr/>
        </p:nvSpPr>
        <p:spPr>
          <a:xfrm>
            <a:off x="6948488" y="4005263"/>
            <a:ext cx="576262"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y</a:t>
            </a:r>
          </a:p>
        </p:txBody>
      </p:sp>
      <p:sp>
        <p:nvSpPr>
          <p:cNvPr id="70668" name="Text Box 15"/>
          <p:cNvSpPr txBox="1"/>
          <p:nvPr/>
        </p:nvSpPr>
        <p:spPr>
          <a:xfrm>
            <a:off x="6948488" y="5084763"/>
            <a:ext cx="4318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spcBef>
                <a:spcPct val="50000"/>
              </a:spcBef>
              <a:buClrTx/>
              <a:buSzTx/>
              <a:buFontTx/>
              <a:buNone/>
            </a:pPr>
            <a:r>
              <a:rPr lang="en-US" altLang="zh-TW" sz="1800" dirty="0"/>
              <a:t>z</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42</a:t>
            </a:fld>
            <a:endParaRPr lang="en-US" altLang="zh-TW" sz="1400" dirty="0"/>
          </a:p>
        </p:txBody>
      </p:sp>
      <p:sp>
        <p:nvSpPr>
          <p:cNvPr id="71683" name="Rectangle 5"/>
          <p:cNvSpPr>
            <a:spLocks noGrp="1"/>
          </p:cNvSpPr>
          <p:nvPr>
            <p:ph type="title"/>
          </p:nvPr>
        </p:nvSpPr>
        <p:spPr/>
        <p:txBody>
          <a:bodyPr vert="horz" wrap="square" lIns="91440" tIns="45720" rIns="91440" bIns="45720" anchor="b" anchorCtr="0"/>
          <a:lstStyle/>
          <a:p>
            <a:pPr eaLnBrk="1" hangingPunct="1"/>
            <a:r>
              <a:rPr lang="en-US" altLang="zh-TW" dirty="0"/>
              <a:t>Fuse map for example</a:t>
            </a:r>
          </a:p>
        </p:txBody>
      </p:sp>
      <p:pic>
        <p:nvPicPr>
          <p:cNvPr id="71684" name="Picture 4" descr="AACFLSN0"/>
          <p:cNvPicPr>
            <a:picLocks noGrp="1" noChangeAspect="1"/>
          </p:cNvPicPr>
          <p:nvPr>
            <p:ph idx="1"/>
          </p:nvPr>
        </p:nvPicPr>
        <p:blipFill>
          <a:blip r:embed="rId2"/>
          <a:srcRect/>
          <a:stretch>
            <a:fillRect/>
          </a:stretch>
        </p:blipFill>
        <p:spPr>
          <a:xfrm>
            <a:off x="1692275" y="1268413"/>
            <a:ext cx="5759450" cy="540067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6"/>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5</a:t>
            </a:fld>
            <a:endParaRPr lang="en-US" altLang="zh-TW" sz="1400" dirty="0"/>
          </a:p>
        </p:txBody>
      </p:sp>
      <p:sp>
        <p:nvSpPr>
          <p:cNvPr id="20483" name="Rectangle 2"/>
          <p:cNvSpPr>
            <a:spLocks noGrp="1"/>
          </p:cNvSpPr>
          <p:nvPr>
            <p:ph type="title"/>
          </p:nvPr>
        </p:nvSpPr>
        <p:spPr/>
        <p:txBody>
          <a:bodyPr vert="horz" wrap="square" lIns="91440" tIns="45720" rIns="91440" bIns="45720" anchor="b" anchorCtr="0"/>
          <a:lstStyle/>
          <a:p>
            <a:pPr eaLnBrk="1" hangingPunct="1"/>
            <a:r>
              <a:rPr lang="en-US" altLang="zh-TW" dirty="0"/>
              <a:t>2) Random-Access Memory</a:t>
            </a:r>
          </a:p>
        </p:txBody>
      </p:sp>
      <p:sp>
        <p:nvSpPr>
          <p:cNvPr id="20484" name="Rectangle 3"/>
          <p:cNvSpPr>
            <a:spLocks noGrp="1"/>
          </p:cNvSpPr>
          <p:nvPr>
            <p:ph type="body" sz="half" idx="1"/>
          </p:nvPr>
        </p:nvSpPr>
        <p:spPr>
          <a:xfrm>
            <a:off x="250825" y="1268413"/>
            <a:ext cx="8642350" cy="2736850"/>
          </a:xfrm>
        </p:spPr>
        <p:txBody>
          <a:bodyPr vert="horz" wrap="square" lIns="91440" tIns="45720" rIns="91440" bIns="45720" anchor="t" anchorCtr="0"/>
          <a:lstStyle/>
          <a:p>
            <a:pPr eaLnBrk="1" hangingPunct="1">
              <a:lnSpc>
                <a:spcPct val="120000"/>
              </a:lnSpc>
              <a:spcAft>
                <a:spcPct val="20000"/>
              </a:spcAft>
              <a:buClr>
                <a:schemeClr val="folHlink"/>
              </a:buClr>
              <a:buSzPct val="60000"/>
              <a:buFont typeface="Wingdings" panose="05000000000000000000" pitchFamily="2" charset="2"/>
            </a:pPr>
            <a:r>
              <a:rPr lang="en-US" altLang="zh-TW" sz="2000" dirty="0"/>
              <a:t>A memory unit stores </a:t>
            </a:r>
            <a:r>
              <a:rPr lang="en-US" altLang="zh-TW" sz="2000" dirty="0">
                <a:solidFill>
                  <a:srgbClr val="5826C6"/>
                </a:solidFill>
              </a:rPr>
              <a:t>binary information in groups of bits</a:t>
            </a:r>
            <a:r>
              <a:rPr lang="en-US" altLang="zh-TW" sz="2000" dirty="0"/>
              <a:t> called </a:t>
            </a:r>
            <a:r>
              <a:rPr lang="en-US" altLang="zh-TW" sz="2000" dirty="0">
                <a:solidFill>
                  <a:schemeClr val="hlink"/>
                </a:solidFill>
              </a:rPr>
              <a:t>words</a:t>
            </a:r>
            <a:r>
              <a:rPr lang="en-US" altLang="zh-TW" sz="2000" dirty="0"/>
              <a:t>.</a:t>
            </a:r>
          </a:p>
          <a:p>
            <a:pPr eaLnBrk="1" hangingPunct="1">
              <a:lnSpc>
                <a:spcPct val="120000"/>
              </a:lnSpc>
              <a:spcAft>
                <a:spcPct val="20000"/>
              </a:spcAft>
              <a:buClr>
                <a:schemeClr val="folHlink"/>
              </a:buClr>
              <a:buSzPct val="60000"/>
              <a:buFont typeface="Wingdings" panose="05000000000000000000" pitchFamily="2" charset="2"/>
              <a:buNone/>
            </a:pPr>
            <a:r>
              <a:rPr lang="en-US" altLang="zh-TW" sz="2000" dirty="0"/>
              <a:t>			1 byte = 8 bits</a:t>
            </a:r>
          </a:p>
          <a:p>
            <a:pPr eaLnBrk="1" hangingPunct="1">
              <a:lnSpc>
                <a:spcPct val="120000"/>
              </a:lnSpc>
              <a:spcAft>
                <a:spcPct val="20000"/>
              </a:spcAft>
              <a:buClr>
                <a:schemeClr val="folHlink"/>
              </a:buClr>
              <a:buSzPct val="60000"/>
              <a:buFont typeface="Wingdings" panose="05000000000000000000" pitchFamily="2" charset="2"/>
              <a:buNone/>
            </a:pPr>
            <a:r>
              <a:rPr lang="en-US" altLang="zh-TW" sz="2000" dirty="0"/>
              <a:t>			1 word = 2 bytes</a:t>
            </a:r>
          </a:p>
          <a:p>
            <a:pPr eaLnBrk="1" hangingPunct="1">
              <a:lnSpc>
                <a:spcPct val="120000"/>
              </a:lnSpc>
              <a:spcAft>
                <a:spcPct val="20000"/>
              </a:spcAft>
              <a:buClr>
                <a:schemeClr val="folHlink"/>
              </a:buClr>
              <a:buSzPct val="60000"/>
              <a:buFont typeface="Wingdings" panose="05000000000000000000" pitchFamily="2" charset="2"/>
            </a:pPr>
            <a:r>
              <a:rPr lang="en-US" altLang="zh-TW" sz="2000" dirty="0"/>
              <a:t>The communication between a memory and its </a:t>
            </a:r>
            <a:r>
              <a:rPr lang="en-US" altLang="zh-TW" sz="2000" dirty="0">
                <a:solidFill>
                  <a:srgbClr val="5826C6"/>
                </a:solidFill>
              </a:rPr>
              <a:t>environment is achieved</a:t>
            </a:r>
            <a:r>
              <a:rPr lang="en-US" altLang="zh-TW" sz="2000" dirty="0"/>
              <a:t> through </a:t>
            </a:r>
            <a:r>
              <a:rPr lang="en-US" altLang="zh-TW" sz="2000" dirty="0">
                <a:solidFill>
                  <a:srgbClr val="15E337"/>
                </a:solidFill>
              </a:rPr>
              <a:t>data input and output lines</a:t>
            </a:r>
            <a:r>
              <a:rPr lang="en-US" altLang="zh-TW" sz="2000" dirty="0"/>
              <a:t>, </a:t>
            </a:r>
            <a:r>
              <a:rPr lang="en-US" altLang="zh-TW" sz="2000" dirty="0">
                <a:solidFill>
                  <a:srgbClr val="15E337"/>
                </a:solidFill>
              </a:rPr>
              <a:t>address selection lines</a:t>
            </a:r>
            <a:r>
              <a:rPr lang="en-US" altLang="zh-TW" sz="2000" dirty="0"/>
              <a:t>, and </a:t>
            </a:r>
            <a:r>
              <a:rPr lang="en-US" altLang="zh-TW" sz="2000" dirty="0">
                <a:solidFill>
                  <a:srgbClr val="15E337"/>
                </a:solidFill>
              </a:rPr>
              <a:t>control lines</a:t>
            </a:r>
            <a:r>
              <a:rPr lang="en-US" altLang="zh-TW" sz="2000" dirty="0"/>
              <a:t> that specify the direction of transfer.</a:t>
            </a:r>
          </a:p>
        </p:txBody>
      </p:sp>
      <p:pic>
        <p:nvPicPr>
          <p:cNvPr id="20485" name="Picture 5" descr="AACFLRY0"/>
          <p:cNvPicPr>
            <a:picLocks noGrp="1" noChangeAspect="1"/>
          </p:cNvPicPr>
          <p:nvPr>
            <p:ph sz="half" idx="2"/>
          </p:nvPr>
        </p:nvPicPr>
        <p:blipFill>
          <a:blip r:embed="rId2"/>
          <a:srcRect/>
          <a:stretch>
            <a:fillRect/>
          </a:stretch>
        </p:blipFill>
        <p:spPr>
          <a:xfrm>
            <a:off x="2411413" y="4005263"/>
            <a:ext cx="3810000" cy="251936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EA95-9AD8-4992-A3D5-3A13ADB91144}"/>
              </a:ext>
            </a:extLst>
          </p:cNvPr>
          <p:cNvSpPr>
            <a:spLocks noGrp="1"/>
          </p:cNvSpPr>
          <p:nvPr>
            <p:ph type="title"/>
          </p:nvPr>
        </p:nvSpPr>
        <p:spPr>
          <a:xfrm>
            <a:off x="429469" y="22352"/>
            <a:ext cx="7793037" cy="1052513"/>
          </a:xfrm>
        </p:spPr>
        <p:txBody>
          <a:bodyPr/>
          <a:lstStyle/>
          <a:p>
            <a:r>
              <a:rPr lang="en-US" dirty="0"/>
              <a:t>Contents of Memory</a:t>
            </a:r>
          </a:p>
        </p:txBody>
      </p:sp>
      <p:pic>
        <p:nvPicPr>
          <p:cNvPr id="5" name="Content Placeholder 1">
            <a:extLst>
              <a:ext uri="{FF2B5EF4-FFF2-40B4-BE49-F238E27FC236}">
                <a16:creationId xmlns:a16="http://schemas.microsoft.com/office/drawing/2014/main" id="{F9AA79D2-8448-4B21-9C95-4DF143FCB083}"/>
              </a:ext>
            </a:extLst>
          </p:cNvPr>
          <p:cNvPicPr>
            <a:picLocks noChangeAspect="1"/>
          </p:cNvPicPr>
          <p:nvPr/>
        </p:nvPicPr>
        <p:blipFill>
          <a:blip r:embed="rId2"/>
          <a:stretch>
            <a:fillRect/>
          </a:stretch>
        </p:blipFill>
        <p:spPr>
          <a:xfrm>
            <a:off x="1085627" y="970760"/>
            <a:ext cx="6480720" cy="5887240"/>
          </a:xfrm>
          <a:prstGeom prst="rect">
            <a:avLst/>
          </a:prstGeom>
          <a:noFill/>
          <a:ln w="9525">
            <a:noFill/>
          </a:ln>
        </p:spPr>
      </p:pic>
    </p:spTree>
    <p:extLst>
      <p:ext uri="{BB962C8B-B14F-4D97-AF65-F5344CB8AC3E}">
        <p14:creationId xmlns:p14="http://schemas.microsoft.com/office/powerpoint/2010/main" val="146991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a:sym typeface="+mn-ea"/>
              </a:rPr>
              <a:t>Content of a memory</a:t>
            </a:r>
            <a:endParaRPr lang="en-US"/>
          </a:p>
        </p:txBody>
      </p:sp>
      <p:sp>
        <p:nvSpPr>
          <p:cNvPr id="6" name="Content Placeholder 5"/>
          <p:cNvSpPr>
            <a:spLocks noGrp="1"/>
          </p:cNvSpPr>
          <p:nvPr>
            <p:ph idx="1"/>
          </p:nvPr>
        </p:nvSpPr>
        <p:spPr/>
        <p:txBody>
          <a:bodyPr/>
          <a:lstStyle/>
          <a:p>
            <a:r>
              <a:rPr lang="en-US" sz="2000" b="1" dirty="0"/>
              <a:t>Figure 7.3 in previous slide</a:t>
            </a:r>
            <a:r>
              <a:rPr lang="en-US" sz="2000" dirty="0"/>
              <a:t> shows possible contents of the first three and the last three words of this memory. Each word contains 16 bits that can be divided into two bytes. The words are recognized by their decimal address from 0 to 1,023. The equivalent binary address consists of 10 bits. </a:t>
            </a:r>
          </a:p>
          <a:p>
            <a:endParaRPr lang="en-US" sz="2000" dirty="0"/>
          </a:p>
          <a:p>
            <a:r>
              <a:rPr lang="en-US" sz="2000" dirty="0"/>
              <a:t>The first address is specified with  ten 0’s; the last address is specified with ten 1’s, because 1,023 in binary is equal to 1111111111. A word in memory is selected by its binary address. When a word is read or written, the memory operates on all 16 bits as a single unit. </a:t>
            </a:r>
          </a:p>
          <a:p>
            <a:endParaRPr lang="en-US" sz="2000" dirty="0"/>
          </a:p>
          <a:p>
            <a:r>
              <a:rPr lang="en-US" sz="2000" dirty="0"/>
              <a:t>The 1K * 16 memory of Fig. 7.3 has 10 bits in the address and 16 bits in each word. As another example, a 64K * 10 memory will have 16 bits in the address (since 64K = 2</a:t>
            </a:r>
            <a:r>
              <a:rPr lang="en-US" sz="2000" baseline="30000" dirty="0"/>
              <a:t>16</a:t>
            </a:r>
            <a:r>
              <a:rPr lang="en-US" sz="2000" dirty="0"/>
              <a:t> ) and each word will consist of 10 bits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lide Number Placeholder 6"/>
          <p:cNvSpPr txBox="1">
            <a:spLocks noGrp="1"/>
          </p:cNvSpPr>
          <p:nvPr>
            <p:ph type="sldNum" sz="quarter" idx="4"/>
          </p:nvPr>
        </p:nvSpPr>
        <p:spPr>
          <a:xfrm>
            <a:off x="7103110" y="6243955"/>
            <a:ext cx="1844040" cy="457200"/>
          </a:xfrm>
        </p:spPr>
        <p:txBody>
          <a:bodyPr anchor="b" anchorCtr="0"/>
          <a:lstStyle/>
          <a:p>
            <a:pPr marL="0" indent="0" algn="r" eaLnBrk="1" hangingPunct="1">
              <a:spcBef>
                <a:spcPct val="0"/>
              </a:spcBef>
              <a:buClrTx/>
              <a:buSzTx/>
              <a:buFontTx/>
              <a:buNone/>
            </a:pPr>
            <a:fld id="{9A0DB2DC-4C9A-4742-B13C-FB6460FD3503}" type="slidenum">
              <a:rPr lang="en-US" altLang="zh-TW" sz="1400" dirty="0"/>
              <a:t>8</a:t>
            </a:fld>
            <a:endParaRPr lang="en-US" altLang="zh-TW" sz="1400" dirty="0"/>
          </a:p>
        </p:txBody>
      </p:sp>
      <p:sp>
        <p:nvSpPr>
          <p:cNvPr id="21507" name="Rectangle 2"/>
          <p:cNvSpPr>
            <a:spLocks noGrp="1"/>
          </p:cNvSpPr>
          <p:nvPr>
            <p:ph type="title"/>
          </p:nvPr>
        </p:nvSpPr>
        <p:spPr>
          <a:xfrm>
            <a:off x="1115695" y="-27305"/>
            <a:ext cx="7080885" cy="732155"/>
          </a:xfrm>
        </p:spPr>
        <p:txBody>
          <a:bodyPr vert="horz" wrap="square" lIns="91440" tIns="45720" rIns="91440" bIns="45720" anchor="b" anchorCtr="0"/>
          <a:lstStyle/>
          <a:p>
            <a:pPr eaLnBrk="1" hangingPunct="1"/>
            <a:r>
              <a:rPr lang="en-US" altLang="zh-TW" dirty="0"/>
              <a:t>Content of a memory</a:t>
            </a:r>
          </a:p>
        </p:txBody>
      </p:sp>
      <p:sp>
        <p:nvSpPr>
          <p:cNvPr id="21508" name="Rectangle 4"/>
          <p:cNvSpPr>
            <a:spLocks noGrp="1"/>
          </p:cNvSpPr>
          <p:nvPr>
            <p:ph type="body" sz="half" idx="3"/>
          </p:nvPr>
        </p:nvSpPr>
        <p:spPr>
          <a:xfrm>
            <a:off x="0" y="836712"/>
            <a:ext cx="9073326" cy="5904656"/>
          </a:xfrm>
        </p:spPr>
        <p:txBody>
          <a:bodyPr vert="horz" wrap="square" lIns="91440" tIns="45720" rIns="91440" bIns="45720" anchor="t" anchorCtr="0"/>
          <a:lstStyle/>
          <a:p>
            <a:pPr eaLnBrk="1" hangingPunct="1">
              <a:lnSpc>
                <a:spcPct val="120000"/>
              </a:lnSpc>
              <a:spcAft>
                <a:spcPct val="20000"/>
              </a:spcAft>
              <a:buClr>
                <a:schemeClr val="folHlink"/>
              </a:buClr>
              <a:buSzPct val="60000"/>
              <a:buFont typeface="Wingdings" panose="05000000000000000000" pitchFamily="2" charset="2"/>
            </a:pPr>
            <a:r>
              <a:rPr lang="en-US" altLang="zh-TW" sz="1600" dirty="0"/>
              <a:t>Each </a:t>
            </a:r>
            <a:r>
              <a:rPr lang="en-US" altLang="zh-TW" sz="1600" dirty="0">
                <a:solidFill>
                  <a:srgbClr val="15E337"/>
                </a:solidFill>
              </a:rPr>
              <a:t>word in memory</a:t>
            </a:r>
            <a:r>
              <a:rPr lang="en-US" altLang="zh-TW" sz="1600" dirty="0"/>
              <a:t> is assigned an </a:t>
            </a:r>
            <a:r>
              <a:rPr lang="en-US" altLang="zh-TW" sz="1600" dirty="0">
                <a:solidFill>
                  <a:srgbClr val="15E337"/>
                </a:solidFill>
              </a:rPr>
              <a:t>identification number</a:t>
            </a:r>
            <a:r>
              <a:rPr lang="en-US" altLang="zh-TW" sz="1600" dirty="0"/>
              <a:t>, called an </a:t>
            </a:r>
            <a:r>
              <a:rPr lang="en-US" altLang="zh-TW" sz="1600" dirty="0">
                <a:solidFill>
                  <a:schemeClr val="hlink"/>
                </a:solidFill>
              </a:rPr>
              <a:t>address</a:t>
            </a:r>
            <a:r>
              <a:rPr lang="en-US" altLang="zh-TW" sz="1600" dirty="0"/>
              <a:t>, starting </a:t>
            </a:r>
            <a:r>
              <a:rPr lang="en-US" altLang="zh-TW" sz="1600" dirty="0">
                <a:solidFill>
                  <a:schemeClr val="hlink"/>
                </a:solidFill>
              </a:rPr>
              <a:t>from 0 up to 2</a:t>
            </a:r>
            <a:r>
              <a:rPr lang="en-US" altLang="zh-TW" sz="1600" baseline="36000" dirty="0">
                <a:solidFill>
                  <a:schemeClr val="hlink"/>
                </a:solidFill>
              </a:rPr>
              <a:t>k</a:t>
            </a:r>
            <a:r>
              <a:rPr lang="en-US" altLang="zh-TW" sz="1600" dirty="0">
                <a:solidFill>
                  <a:schemeClr val="hlink"/>
                </a:solidFill>
              </a:rPr>
              <a:t>-1</a:t>
            </a:r>
            <a:r>
              <a:rPr lang="en-US" altLang="zh-TW" sz="1600" dirty="0"/>
              <a:t>, where </a:t>
            </a:r>
            <a:r>
              <a:rPr lang="en-US" altLang="zh-TW" sz="1600" dirty="0">
                <a:solidFill>
                  <a:srgbClr val="5826C6"/>
                </a:solidFill>
              </a:rPr>
              <a:t>k</a:t>
            </a:r>
            <a:r>
              <a:rPr lang="en-US" altLang="zh-TW" sz="1600" dirty="0"/>
              <a:t> is the </a:t>
            </a:r>
            <a:r>
              <a:rPr lang="en-US" altLang="zh-TW" sz="1600" dirty="0">
                <a:solidFill>
                  <a:schemeClr val="hlink"/>
                </a:solidFill>
              </a:rPr>
              <a:t>number of address lines</a:t>
            </a:r>
            <a:r>
              <a:rPr lang="en-US" altLang="zh-TW" sz="1600" dirty="0"/>
              <a:t>.</a:t>
            </a:r>
          </a:p>
          <a:p>
            <a:pPr marL="0" indent="0" eaLnBrk="1" hangingPunct="1">
              <a:lnSpc>
                <a:spcPct val="120000"/>
              </a:lnSpc>
              <a:spcAft>
                <a:spcPct val="20000"/>
              </a:spcAft>
              <a:buClr>
                <a:schemeClr val="folHlink"/>
              </a:buClr>
              <a:buSzPct val="60000"/>
              <a:buNone/>
            </a:pPr>
            <a:endParaRPr lang="en-US" altLang="zh-TW" sz="1600" dirty="0"/>
          </a:p>
          <a:p>
            <a:pPr eaLnBrk="1" hangingPunct="1">
              <a:lnSpc>
                <a:spcPct val="120000"/>
              </a:lnSpc>
              <a:spcAft>
                <a:spcPct val="20000"/>
              </a:spcAft>
              <a:buClr>
                <a:schemeClr val="folHlink"/>
              </a:buClr>
              <a:buSzPct val="60000"/>
              <a:buFont typeface="Wingdings" panose="05000000000000000000" pitchFamily="2" charset="2"/>
            </a:pPr>
            <a:r>
              <a:rPr lang="en-US" altLang="zh-TW" sz="1600" dirty="0"/>
              <a:t>The selection of a specific word inside memory is done by applying the k ‐bit address to the address lines. </a:t>
            </a:r>
          </a:p>
          <a:p>
            <a:pPr marL="0" indent="0" eaLnBrk="1" hangingPunct="1">
              <a:lnSpc>
                <a:spcPct val="120000"/>
              </a:lnSpc>
              <a:spcAft>
                <a:spcPct val="20000"/>
              </a:spcAft>
              <a:buClr>
                <a:schemeClr val="folHlink"/>
              </a:buClr>
              <a:buSzPct val="60000"/>
              <a:buNone/>
            </a:pPr>
            <a:endParaRPr lang="en-US" altLang="zh-TW" sz="1600" dirty="0"/>
          </a:p>
          <a:p>
            <a:pPr eaLnBrk="1" hangingPunct="1">
              <a:lnSpc>
                <a:spcPct val="120000"/>
              </a:lnSpc>
              <a:spcAft>
                <a:spcPct val="20000"/>
              </a:spcAft>
              <a:buClr>
                <a:schemeClr val="folHlink"/>
              </a:buClr>
              <a:buSzPct val="60000"/>
              <a:buFont typeface="Wingdings" panose="05000000000000000000" pitchFamily="2" charset="2"/>
            </a:pPr>
            <a:r>
              <a:rPr lang="en-US" altLang="zh-TW" sz="1600" dirty="0"/>
              <a:t>An internal decoder accepts this address and opens the paths needed to select the word specified. </a:t>
            </a:r>
          </a:p>
          <a:p>
            <a:pPr eaLnBrk="1" hangingPunct="1">
              <a:lnSpc>
                <a:spcPct val="120000"/>
              </a:lnSpc>
              <a:spcAft>
                <a:spcPct val="20000"/>
              </a:spcAft>
              <a:buClr>
                <a:schemeClr val="folHlink"/>
              </a:buClr>
              <a:buSzPct val="60000"/>
              <a:buFont typeface="Wingdings" panose="05000000000000000000" pitchFamily="2" charset="2"/>
            </a:pPr>
            <a:endParaRPr lang="en-US" altLang="zh-TW" sz="1600" dirty="0"/>
          </a:p>
          <a:p>
            <a:pPr eaLnBrk="1" hangingPunct="1">
              <a:lnSpc>
                <a:spcPct val="120000"/>
              </a:lnSpc>
              <a:spcAft>
                <a:spcPct val="20000"/>
              </a:spcAft>
              <a:buClr>
                <a:schemeClr val="folHlink"/>
              </a:buClr>
              <a:buSzPct val="60000"/>
              <a:buFont typeface="Wingdings" panose="05000000000000000000" pitchFamily="2" charset="2"/>
            </a:pPr>
            <a:r>
              <a:rPr lang="en-US" altLang="zh-TW" sz="1600" dirty="0"/>
              <a:t>Memories vary greatly in size and may range from 1,024 (2</a:t>
            </a:r>
            <a:r>
              <a:rPr lang="en-US" altLang="zh-TW" sz="1600" baseline="30000" dirty="0"/>
              <a:t>10</a:t>
            </a:r>
            <a:r>
              <a:rPr lang="en-US" altLang="zh-TW" sz="1600" dirty="0"/>
              <a:t>) words, requiring an address of 10 bits, to 2</a:t>
            </a:r>
            <a:r>
              <a:rPr lang="en-US" altLang="zh-TW" sz="1600" baseline="30000" dirty="0"/>
              <a:t>32</a:t>
            </a:r>
            <a:r>
              <a:rPr lang="en-US" altLang="zh-TW" sz="1600" dirty="0"/>
              <a:t> words, requiring 32 address bits</a:t>
            </a:r>
          </a:p>
          <a:p>
            <a:pPr marL="0" indent="0" eaLnBrk="1" hangingPunct="1">
              <a:lnSpc>
                <a:spcPct val="120000"/>
              </a:lnSpc>
              <a:spcAft>
                <a:spcPct val="20000"/>
              </a:spcAft>
              <a:buClr>
                <a:schemeClr val="folHlink"/>
              </a:buClr>
              <a:buSzPct val="60000"/>
              <a:buFont typeface="Wingdings" panose="05000000000000000000" pitchFamily="2" charset="2"/>
              <a:buNone/>
            </a:pPr>
            <a:endParaRPr lang="en-US" altLang="zh-TW" sz="1600" dirty="0"/>
          </a:p>
          <a:p>
            <a:pPr marL="0" indent="0" eaLnBrk="1" hangingPunct="1">
              <a:lnSpc>
                <a:spcPct val="120000"/>
              </a:lnSpc>
              <a:spcAft>
                <a:spcPct val="20000"/>
              </a:spcAft>
              <a:buClr>
                <a:schemeClr val="folHlink"/>
              </a:buClr>
              <a:buSzPct val="60000"/>
              <a:buFont typeface="Wingdings" panose="05000000000000000000" pitchFamily="2" charset="2"/>
              <a:buNone/>
            </a:pPr>
            <a:endParaRPr lang="en-US" altLang="zh-TW" sz="1600" dirty="0"/>
          </a:p>
          <a:p>
            <a:pPr eaLnBrk="1" hangingPunct="1">
              <a:lnSpc>
                <a:spcPct val="120000"/>
              </a:lnSpc>
              <a:spcAft>
                <a:spcPct val="20000"/>
              </a:spcAft>
              <a:buClr>
                <a:schemeClr val="folHlink"/>
              </a:buClr>
              <a:buSzPct val="60000"/>
              <a:buFont typeface="Wingdings" panose="05000000000000000000" pitchFamily="2" charset="2"/>
            </a:pPr>
            <a:r>
              <a:rPr lang="en-US" altLang="zh-TW" sz="2400" baseline="36000" dirty="0"/>
              <a:t>It is customary to refer to the number of words (or bytes) in memory with one of the letters K (kilo), M (mega), and G (giga). K is equal to </a:t>
            </a:r>
            <a:r>
              <a:rPr lang="en-US" altLang="zh-TW" sz="2400" dirty="0">
                <a:sym typeface="+mn-ea"/>
              </a:rPr>
              <a:t>2</a:t>
            </a:r>
            <a:r>
              <a:rPr lang="en-US" altLang="zh-TW" sz="2400" baseline="30000" dirty="0">
                <a:sym typeface="+mn-ea"/>
              </a:rPr>
              <a:t>10</a:t>
            </a:r>
            <a:r>
              <a:rPr lang="en-US" altLang="zh-TW" sz="2400" baseline="36000" dirty="0"/>
              <a:t>, M is equal to </a:t>
            </a:r>
            <a:r>
              <a:rPr lang="en-US" altLang="zh-TW" sz="2400" dirty="0">
                <a:sym typeface="+mn-ea"/>
              </a:rPr>
              <a:t>2</a:t>
            </a:r>
            <a:r>
              <a:rPr lang="en-US" altLang="zh-TW" sz="2400" baseline="30000" dirty="0">
                <a:sym typeface="+mn-ea"/>
              </a:rPr>
              <a:t>20</a:t>
            </a:r>
            <a:r>
              <a:rPr lang="en-US" altLang="zh-TW" sz="2400" baseline="36000" dirty="0"/>
              <a:t>, and G is equal to </a:t>
            </a:r>
            <a:r>
              <a:rPr lang="en-US" altLang="zh-TW" sz="2400" dirty="0">
                <a:sym typeface="+mn-ea"/>
              </a:rPr>
              <a:t>2</a:t>
            </a:r>
            <a:r>
              <a:rPr lang="en-US" altLang="zh-TW" sz="2400" baseline="30000" dirty="0">
                <a:sym typeface="+mn-ea"/>
              </a:rPr>
              <a:t>30</a:t>
            </a:r>
            <a:r>
              <a:rPr lang="en-US" altLang="zh-TW" sz="2400" baseline="36000" dirty="0"/>
              <a:t>. Thus, 1 Kilobyte = 2^10 (1024) Bytes</a:t>
            </a:r>
          </a:p>
          <a:p>
            <a:pPr eaLnBrk="1" hangingPunct="1">
              <a:lnSpc>
                <a:spcPct val="120000"/>
              </a:lnSpc>
              <a:spcAft>
                <a:spcPct val="20000"/>
              </a:spcAft>
              <a:buClr>
                <a:schemeClr val="folHlink"/>
              </a:buClr>
              <a:buSzPct val="60000"/>
              <a:buFont typeface="Wingdings" panose="05000000000000000000" pitchFamily="2" charset="2"/>
            </a:pPr>
            <a:endParaRPr lang="en-US" altLang="zh-TW" sz="2400" baseline="36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5"/>
          <p:cNvSpPr txBox="1">
            <a:spLocks noGrp="1"/>
          </p:cNvSpPr>
          <p:nvPr>
            <p:ph type="sldNum" sz="quarter" idx="4"/>
          </p:nvPr>
        </p:nvSpPr>
        <p:spPr/>
        <p:txBody>
          <a:bodyPr anchor="b" anchorCtr="0"/>
          <a:lstStyle/>
          <a:p>
            <a:pPr marL="0" indent="0" algn="r" eaLnBrk="1" hangingPunct="1">
              <a:spcBef>
                <a:spcPct val="0"/>
              </a:spcBef>
              <a:buClrTx/>
              <a:buSzTx/>
              <a:buFontTx/>
              <a:buNone/>
            </a:pPr>
            <a:fld id="{9A0DB2DC-4C9A-4742-B13C-FB6460FD3503}" type="slidenum">
              <a:rPr lang="en-US" altLang="zh-TW" sz="1400" dirty="0"/>
              <a:t>9</a:t>
            </a:fld>
            <a:endParaRPr lang="en-US" altLang="zh-TW" sz="1400" dirty="0"/>
          </a:p>
        </p:txBody>
      </p:sp>
      <p:sp>
        <p:nvSpPr>
          <p:cNvPr id="22531" name="Rectangle 2"/>
          <p:cNvSpPr>
            <a:spLocks noGrp="1"/>
          </p:cNvSpPr>
          <p:nvPr>
            <p:ph type="title"/>
          </p:nvPr>
        </p:nvSpPr>
        <p:spPr/>
        <p:txBody>
          <a:bodyPr vert="horz" wrap="square" lIns="91440" tIns="45720" rIns="91440" bIns="45720" anchor="b" anchorCtr="0"/>
          <a:lstStyle/>
          <a:p>
            <a:pPr eaLnBrk="1" hangingPunct="1"/>
            <a:r>
              <a:rPr lang="en-US" altLang="zh-TW" dirty="0"/>
              <a:t>Write and Read operations</a:t>
            </a:r>
          </a:p>
        </p:txBody>
      </p:sp>
      <p:sp>
        <p:nvSpPr>
          <p:cNvPr id="22532" name="Rectangle 3"/>
          <p:cNvSpPr>
            <a:spLocks noGrp="1"/>
          </p:cNvSpPr>
          <p:nvPr>
            <p:ph idx="1"/>
          </p:nvPr>
        </p:nvSpPr>
        <p:spPr/>
        <p:txBody>
          <a:bodyPr vert="horz" wrap="square" lIns="91440" tIns="45720" rIns="91440" bIns="45720" anchor="t" anchorCtr="0"/>
          <a:lstStyle/>
          <a:p>
            <a:pPr marL="609600" indent="-609600" eaLnBrk="1" hangingPunct="1">
              <a:lnSpc>
                <a:spcPct val="110000"/>
              </a:lnSpc>
              <a:spcAft>
                <a:spcPct val="25000"/>
              </a:spcAft>
            </a:pPr>
            <a:r>
              <a:rPr lang="en-US" altLang="zh-TW" sz="2800" b="1" dirty="0"/>
              <a:t>Transferring a new word to be stored into memory:</a:t>
            </a:r>
          </a:p>
          <a:p>
            <a:pPr marL="1066800" lvl="1" indent="-609600" eaLnBrk="1" hangingPunct="1">
              <a:lnSpc>
                <a:spcPct val="110000"/>
              </a:lnSpc>
              <a:spcAft>
                <a:spcPct val="25000"/>
              </a:spcAft>
              <a:buFont typeface="Wingdings" panose="05000000000000000000" pitchFamily="2" charset="2"/>
              <a:buAutoNum type="arabicPeriod"/>
            </a:pPr>
            <a:r>
              <a:rPr lang="en-US" altLang="zh-TW" sz="2450" dirty="0"/>
              <a:t>Apply the </a:t>
            </a:r>
            <a:r>
              <a:rPr lang="en-US" altLang="zh-TW" sz="2450" dirty="0">
                <a:solidFill>
                  <a:srgbClr val="15E337"/>
                </a:solidFill>
              </a:rPr>
              <a:t>binary address</a:t>
            </a:r>
            <a:r>
              <a:rPr lang="en-US" altLang="zh-TW" sz="2450" dirty="0"/>
              <a:t> of the desired word to the </a:t>
            </a:r>
            <a:r>
              <a:rPr lang="en-US" altLang="zh-TW" sz="2450" dirty="0">
                <a:solidFill>
                  <a:srgbClr val="5826C6"/>
                </a:solidFill>
              </a:rPr>
              <a:t>address lines</a:t>
            </a:r>
            <a:r>
              <a:rPr lang="en-US" altLang="zh-TW" sz="2450" dirty="0"/>
              <a:t>.</a:t>
            </a:r>
          </a:p>
          <a:p>
            <a:pPr marL="1066800" lvl="1" indent="-609600" eaLnBrk="1" hangingPunct="1">
              <a:lnSpc>
                <a:spcPct val="110000"/>
              </a:lnSpc>
              <a:spcAft>
                <a:spcPct val="25000"/>
              </a:spcAft>
              <a:buFont typeface="Wingdings" panose="05000000000000000000" pitchFamily="2" charset="2"/>
              <a:buAutoNum type="arabicPeriod"/>
            </a:pPr>
            <a:r>
              <a:rPr lang="en-US" altLang="zh-TW" sz="2450" dirty="0"/>
              <a:t>Apply the </a:t>
            </a:r>
            <a:r>
              <a:rPr lang="en-US" altLang="zh-TW" sz="2450" dirty="0">
                <a:solidFill>
                  <a:srgbClr val="5826C6"/>
                </a:solidFill>
              </a:rPr>
              <a:t>data bits</a:t>
            </a:r>
            <a:r>
              <a:rPr lang="en-US" altLang="zh-TW" sz="2450" dirty="0"/>
              <a:t> that must be stored in memory to the </a:t>
            </a:r>
            <a:r>
              <a:rPr lang="en-US" altLang="zh-TW" sz="2450" dirty="0">
                <a:solidFill>
                  <a:srgbClr val="15E337"/>
                </a:solidFill>
              </a:rPr>
              <a:t>data input lines</a:t>
            </a:r>
            <a:r>
              <a:rPr lang="en-US" altLang="zh-TW" sz="2450" dirty="0"/>
              <a:t>.</a:t>
            </a:r>
          </a:p>
          <a:p>
            <a:pPr marL="1066800" lvl="1" indent="-609600" eaLnBrk="1" hangingPunct="1">
              <a:lnSpc>
                <a:spcPct val="110000"/>
              </a:lnSpc>
              <a:spcAft>
                <a:spcPct val="25000"/>
              </a:spcAft>
              <a:buFont typeface="Wingdings" panose="05000000000000000000" pitchFamily="2" charset="2"/>
              <a:buAutoNum type="arabicPeriod"/>
            </a:pPr>
            <a:r>
              <a:rPr lang="en-US" altLang="zh-TW" sz="2450" dirty="0">
                <a:solidFill>
                  <a:schemeClr val="hlink"/>
                </a:solidFill>
              </a:rPr>
              <a:t>Activate the write input</a:t>
            </a:r>
            <a:r>
              <a:rPr lang="en-US" altLang="zh-TW" sz="2450" dirty="0"/>
              <a:t>.</a:t>
            </a:r>
          </a:p>
          <a:p>
            <a:pPr marL="609600" indent="-609600" eaLnBrk="1" hangingPunct="1">
              <a:buNone/>
            </a:pPr>
            <a:endParaRPr lang="en-US" altLang="zh-TW" sz="2800" dirty="0"/>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1800" b="0" i="0" u="none" strike="noStrike" cap="none" normalizeH="0" baseline="0" smtClean="0">
            <a:ln>
              <a:noFill/>
            </a:ln>
            <a:solidFill>
              <a:schemeClr val="tx1"/>
            </a:solidFill>
            <a:effectLst/>
            <a:latin typeface="Tahoma" panose="020B0604030504040204" pitchFamily="34"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1800" b="0" i="0" u="none" strike="noStrike" cap="none" normalizeH="0" baseline="0" smtClean="0">
            <a:ln>
              <a:noFill/>
            </a:ln>
            <a:solidFill>
              <a:schemeClr val="tx1"/>
            </a:solidFill>
            <a:effectLst/>
            <a:latin typeface="Tahoma" panose="020B0604030504040204" pitchFamily="34" charset="0"/>
            <a:ea typeface="PMingLiU" pitchFamily="18"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164</TotalTime>
  <Words>2343</Words>
  <Application>Microsoft Office PowerPoint</Application>
  <PresentationFormat>On-screen Show (4:3)</PresentationFormat>
  <Paragraphs>222</Paragraphs>
  <Slides>42</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PMingLiU</vt:lpstr>
      <vt:lpstr>Arial</vt:lpstr>
      <vt:lpstr>PearsonMATH02</vt:lpstr>
      <vt:lpstr>Tahoma</vt:lpstr>
      <vt:lpstr>TimesTenLTStd-Italic</vt:lpstr>
      <vt:lpstr>TimesTenLTStd-Roman</vt:lpstr>
      <vt:lpstr>Wingdings</vt:lpstr>
      <vt:lpstr>Blends</vt:lpstr>
      <vt:lpstr>Bitmap Image</vt:lpstr>
      <vt:lpstr>  Chapter 7</vt:lpstr>
      <vt:lpstr> 1) Introduction</vt:lpstr>
      <vt:lpstr>Programmable Logic Device</vt:lpstr>
      <vt:lpstr>Array logic</vt:lpstr>
      <vt:lpstr>2) Random-Access Memory</vt:lpstr>
      <vt:lpstr>Contents of Memory</vt:lpstr>
      <vt:lpstr>Content of a memory</vt:lpstr>
      <vt:lpstr>Content of a memory</vt:lpstr>
      <vt:lpstr>Write and Read operations</vt:lpstr>
      <vt:lpstr>Write and Read operations</vt:lpstr>
      <vt:lpstr>Single Cell</vt:lpstr>
      <vt:lpstr>Memory (RAM)</vt:lpstr>
      <vt:lpstr>Types of memories</vt:lpstr>
      <vt:lpstr>Types of memories</vt:lpstr>
      <vt:lpstr>Static RAM</vt:lpstr>
      <vt:lpstr>Dynamic RAM</vt:lpstr>
      <vt:lpstr>Dynamic RAM</vt:lpstr>
      <vt:lpstr>Volatile and Nonvolatile memory</vt:lpstr>
      <vt:lpstr>3) Read-Only Memory (ROM)</vt:lpstr>
      <vt:lpstr>ROM Block Diagram</vt:lpstr>
      <vt:lpstr>Construction of ROM</vt:lpstr>
      <vt:lpstr>Truth table of ROM</vt:lpstr>
      <vt:lpstr>Programming the ROM</vt:lpstr>
      <vt:lpstr>Combinational circuit implementation</vt:lpstr>
      <vt:lpstr>Example</vt:lpstr>
      <vt:lpstr>Example</vt:lpstr>
      <vt:lpstr>Types of ROMs</vt:lpstr>
      <vt:lpstr>Combinational PLDs</vt:lpstr>
      <vt:lpstr>Combinational PLDs</vt:lpstr>
      <vt:lpstr>4) Programmable Logic Array</vt:lpstr>
      <vt:lpstr>PLA</vt:lpstr>
      <vt:lpstr>Programming Table</vt:lpstr>
      <vt:lpstr>Simplification of PLA</vt:lpstr>
      <vt:lpstr>Example 7-2</vt:lpstr>
      <vt:lpstr>PLA table by simplifying the function</vt:lpstr>
      <vt:lpstr>PLA implementation</vt:lpstr>
      <vt:lpstr>5) Programmable Array Logic</vt:lpstr>
      <vt:lpstr>PAL</vt:lpstr>
      <vt:lpstr>Example</vt:lpstr>
      <vt:lpstr>PAL Table</vt:lpstr>
      <vt:lpstr>PAL implementation</vt:lpstr>
      <vt:lpstr>Fuse map for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Memory and Programmable Logic</dc:title>
  <dc:creator>user</dc:creator>
  <cp:lastModifiedBy>Rifat Hassan</cp:lastModifiedBy>
  <cp:revision>144</cp:revision>
  <dcterms:created xsi:type="dcterms:W3CDTF">2003-10-12T06:29:00Z</dcterms:created>
  <dcterms:modified xsi:type="dcterms:W3CDTF">2021-09-11T16:19:47Z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