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63" r:id="rId3"/>
    <p:sldId id="264" r:id="rId4"/>
    <p:sldId id="265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90" r:id="rId24"/>
    <p:sldId id="291" r:id="rId25"/>
    <p:sldId id="329" r:id="rId26"/>
    <p:sldId id="292" r:id="rId27"/>
    <p:sldId id="293" r:id="rId28"/>
    <p:sldId id="330" r:id="rId29"/>
    <p:sldId id="331" r:id="rId30"/>
    <p:sldId id="332" r:id="rId31"/>
    <p:sldId id="333" r:id="rId32"/>
    <p:sldId id="334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3" r:id="rId49"/>
    <p:sldId id="314" r:id="rId50"/>
    <p:sldId id="315" r:id="rId51"/>
    <p:sldId id="335" r:id="rId52"/>
    <p:sldId id="326" r:id="rId53"/>
    <p:sldId id="328" r:id="rId54"/>
    <p:sldId id="327" r:id="rId55"/>
    <p:sldId id="312" r:id="rId56"/>
    <p:sldId id="316" r:id="rId57"/>
    <p:sldId id="317" r:id="rId58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  <a:srgbClr val="996633"/>
    <a:srgbClr val="CC00CC"/>
    <a:srgbClr val="66FF99"/>
    <a:srgbClr val="FFFF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4" autoAdjust="0"/>
    <p:restoredTop sz="99827" autoAdjust="0"/>
  </p:normalViewPr>
  <p:slideViewPr>
    <p:cSldViewPr>
      <p:cViewPr varScale="1">
        <p:scale>
          <a:sx n="127" d="100"/>
          <a:sy n="127" d="100"/>
        </p:scale>
        <p:origin x="12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948" y="-90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Princess Sumaya University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4241 - Digital Logic Design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Dr. Bassam Kahhaleh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0068E243-86EE-49C6-B63A-36334FA2612C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Princess Sumaya University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4241 - Digital Logic Design</a:t>
            </a:r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Dr. Bassam Kahhaleh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B92EC8FB-45CB-464C-9A79-5EAB08D3C2A3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802DED-6A9D-468D-BA69-F6B4CE1CDC02}" type="slidenum">
              <a:rPr lang="en-US" altLang="en-US"/>
              <a:t>0</a:t>
            </a:fld>
            <a:endParaRPr lang="en-US" alt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5CD33B-B118-4F27-8710-8A5CDEE69E3F}" type="slidenum">
              <a:rPr lang="en-US" altLang="en-US"/>
              <a:t>9</a:t>
            </a:fld>
            <a:endParaRPr lang="en-US" altLang="en-US"/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A6B557-80B4-4712-82FA-7A9A5366A053}" type="slidenum">
              <a:rPr lang="en-US" altLang="en-US"/>
              <a:t>10</a:t>
            </a:fld>
            <a:endParaRPr lang="en-US" altLang="en-US"/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B899E53-E8F4-4C28-AFC1-5A9FC30DE556}" type="slidenum">
              <a:rPr lang="en-US" altLang="en-US"/>
              <a:t>11</a:t>
            </a:fld>
            <a:endParaRPr lang="en-US" altLang="en-US"/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038C55F-6DF1-40B4-AF9E-1C01A947E660}" type="slidenum">
              <a:rPr lang="en-US" altLang="en-US"/>
              <a:t>12</a:t>
            </a:fld>
            <a:endParaRPr lang="en-US" altLang="en-US"/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ACC9F6-BA57-42EC-A1D8-984F6958307D}" type="slidenum">
              <a:rPr lang="en-US" altLang="en-US"/>
              <a:t>13</a:t>
            </a:fld>
            <a:endParaRPr lang="en-US" altLang="en-US"/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AD2AE1-28EE-49C4-9D00-1C7124E02B84}" type="slidenum">
              <a:rPr lang="en-US" altLang="en-US"/>
              <a:t>14</a:t>
            </a:fld>
            <a:endParaRPr lang="en-US" altLang="en-US"/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233EA9-1A93-4400-8BD6-37488E45D4EF}" type="slidenum">
              <a:rPr lang="en-US" altLang="en-US"/>
              <a:t>15</a:t>
            </a:fld>
            <a:endParaRPr lang="en-US" altLang="en-US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527A4A-5226-4AEE-B8AF-258C594C7AF5}" type="slidenum">
              <a:rPr lang="en-US" altLang="en-US"/>
              <a:t>16</a:t>
            </a:fld>
            <a:endParaRPr lang="en-US" altLang="en-US"/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4EE007-E258-4BAF-9081-27B10231F0C8}" type="slidenum">
              <a:rPr lang="en-US" altLang="en-US"/>
              <a:t>17</a:t>
            </a:fld>
            <a:endParaRPr lang="en-US" altLang="en-US"/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5C1C55-291C-4DAA-858D-70E491FBB589}" type="slidenum">
              <a:rPr lang="en-US" altLang="en-US"/>
              <a:t>18</a:t>
            </a:fld>
            <a:endParaRPr lang="en-US" altLang="en-US"/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CFE12F-5F7F-42E7-9B5E-46899FFC0D5E}" type="slidenum">
              <a:rPr lang="en-US" altLang="en-US"/>
              <a:t>1</a:t>
            </a:fld>
            <a:endParaRPr lang="en-US" alt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E89504-EE83-4B4F-8341-537D0C85DE29}" type="slidenum">
              <a:rPr lang="en-US" altLang="en-US"/>
              <a:t>19</a:t>
            </a:fld>
            <a:endParaRPr lang="en-US" altLang="en-US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F34C9C-57B0-4D25-9F9E-70359DA11425}" type="slidenum">
              <a:rPr lang="en-US" altLang="en-US"/>
              <a:t>20</a:t>
            </a:fld>
            <a:endParaRPr lang="en-US" altLang="en-US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9A565C-AE09-4791-9E72-9FED94492E8F}" type="slidenum">
              <a:rPr lang="en-US" altLang="en-US"/>
              <a:t>21</a:t>
            </a:fld>
            <a:endParaRPr lang="en-US" altLang="en-US"/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186554-28CF-4BFA-ABB3-80D9F8237FC5}" type="slidenum">
              <a:rPr lang="en-US" altLang="en-US"/>
              <a:t>22</a:t>
            </a:fld>
            <a:endParaRPr lang="en-US" altLang="en-US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6ADCEB-9D15-4768-AF4E-BE2006FEB22A}" type="slidenum">
              <a:rPr lang="en-US" altLang="en-US"/>
              <a:t>23</a:t>
            </a:fld>
            <a:endParaRPr lang="en-US" altLang="en-US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719539-74BA-4AF8-97CB-BFEA307DDD80}" type="slidenum">
              <a:rPr lang="en-US" altLang="en-US"/>
              <a:t>24</a:t>
            </a:fld>
            <a:endParaRPr lang="en-US" altLang="en-US"/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599DA0-A43F-4F29-903A-9E62E885167D}" type="slidenum">
              <a:rPr lang="en-US" altLang="en-US"/>
              <a:t>25</a:t>
            </a:fld>
            <a:endParaRPr lang="en-US" altLang="en-US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D18D24-A77C-46D5-AC45-FAAE17C9F2B9}" type="slidenum">
              <a:rPr lang="en-US" altLang="en-US"/>
              <a:t>26</a:t>
            </a:fld>
            <a:endParaRPr lang="en-US" altLang="en-US"/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2B8E08E-7E7B-426C-AFB6-73EF10E29E5E}" type="slidenum">
              <a:rPr lang="en-US" altLang="en-US"/>
              <a:t>27</a:t>
            </a:fld>
            <a:endParaRPr lang="en-US" altLang="en-US"/>
          </a:p>
        </p:txBody>
      </p:sp>
      <p:sp>
        <p:nvSpPr>
          <p:cNvPr id="7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3099901-C836-417B-97D2-0057BFCDE472}" type="slidenum">
              <a:rPr lang="en-US" altLang="en-US"/>
              <a:t>28</a:t>
            </a:fld>
            <a:endParaRPr lang="en-US" alt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DB94C6-86E6-459B-8346-DA92F53412B0}" type="slidenum">
              <a:rPr lang="en-US" altLang="en-US"/>
              <a:t>2</a:t>
            </a:fld>
            <a:endParaRPr lang="en-US" alt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D30B8EB-197A-4DAB-831E-288229072090}" type="slidenum">
              <a:rPr lang="en-US" altLang="en-US"/>
              <a:t>29</a:t>
            </a:fld>
            <a:endParaRPr lang="en-US" altLang="en-US"/>
          </a:p>
        </p:txBody>
      </p:sp>
      <p:sp>
        <p:nvSpPr>
          <p:cNvPr id="11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3519A6C-4E97-47CE-8822-139B955C5A9F}" type="slidenum">
              <a:rPr lang="en-US" altLang="en-US"/>
              <a:t>30</a:t>
            </a:fld>
            <a:endParaRPr lang="en-US" altLang="en-US"/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760D503-7E12-40A6-9D85-929DC19CDE3E}" type="slidenum">
              <a:rPr lang="en-US" altLang="en-US"/>
              <a:t>31</a:t>
            </a:fld>
            <a:endParaRPr lang="en-US" altLang="en-US"/>
          </a:p>
        </p:txBody>
      </p:sp>
      <p:sp>
        <p:nvSpPr>
          <p:cNvPr id="15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7CA0625-0109-4E5B-8DEF-4BD7896153D1}" type="slidenum">
              <a:rPr lang="en-US" altLang="en-US"/>
              <a:t>32</a:t>
            </a:fld>
            <a:endParaRPr lang="en-US" altLang="en-US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8822A2C-450D-49AF-9177-659B2ACDE1D4}" type="slidenum">
              <a:rPr lang="en-US" altLang="en-US"/>
              <a:t>33</a:t>
            </a:fld>
            <a:endParaRPr lang="en-US" altLang="en-US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D657968-851D-4C0B-94C5-57D484E02F10}" type="slidenum">
              <a:rPr lang="en-US" altLang="en-US"/>
              <a:t>34</a:t>
            </a:fld>
            <a:endParaRPr lang="en-US" altLang="en-US"/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A540E4C-DBF5-4B66-A567-0782132F99F9}" type="slidenum">
              <a:rPr lang="en-US" altLang="en-US"/>
              <a:t>35</a:t>
            </a:fld>
            <a:endParaRPr lang="en-US" altLang="en-US"/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2F4FFF0-F54B-4320-827E-5C05314DAD4A}" type="slidenum">
              <a:rPr lang="en-US" altLang="en-US"/>
              <a:t>36</a:t>
            </a:fld>
            <a:endParaRPr lang="en-US" altLang="en-US"/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7D0408E-123E-4D5C-94E3-89754CB54558}" type="slidenum">
              <a:rPr lang="en-US" altLang="en-US"/>
              <a:t>37</a:t>
            </a:fld>
            <a:endParaRPr lang="en-US" altLang="en-US"/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84461A0-F3D4-45F1-BC98-F749A94EC4DE}" type="slidenum">
              <a:rPr lang="en-US" altLang="en-US"/>
              <a:t>38</a:t>
            </a:fld>
            <a:endParaRPr lang="en-US" altLang="en-US"/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A0AD8A5-D3C9-4C5E-B55F-A106E0ADFA00}" type="slidenum">
              <a:rPr lang="en-US" altLang="en-US"/>
              <a:t>3</a:t>
            </a:fld>
            <a:endParaRPr lang="en-US" alt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065BC67-5724-470B-9C95-51D95C4E6FF4}" type="slidenum">
              <a:rPr lang="en-US" altLang="en-US"/>
              <a:t>39</a:t>
            </a:fld>
            <a:endParaRPr lang="en-US" alt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194A79C-8C1F-4DDC-BEB0-3DD6C6E5C0FB}" type="slidenum">
              <a:rPr lang="en-US" altLang="en-US"/>
              <a:t>40</a:t>
            </a:fld>
            <a:endParaRPr lang="en-US" alt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588AA58-7F52-48C5-9ADC-9EA973117D6C}" type="slidenum">
              <a:rPr lang="en-US" altLang="en-US"/>
              <a:t>41</a:t>
            </a:fld>
            <a:endParaRPr lang="en-US" alt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EB0EBEB-AC60-460C-8C98-C06247807B9E}" type="slidenum">
              <a:rPr lang="en-US" altLang="en-US"/>
              <a:t>42</a:t>
            </a:fld>
            <a:endParaRPr lang="en-US" altLang="en-US"/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94D18B1-4866-498A-A482-10C2699CB448}" type="slidenum">
              <a:rPr lang="en-US" altLang="en-US"/>
              <a:t>43</a:t>
            </a:fld>
            <a:endParaRPr lang="en-US" altLang="en-US"/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0320236-2D4F-4957-B54A-3E027C1032F5}" type="slidenum">
              <a:rPr lang="en-US" altLang="en-US"/>
              <a:t>44</a:t>
            </a:fld>
            <a:endParaRPr lang="en-US" altLang="en-US"/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A5B9DA4-79C1-4EF7-9326-3F45BE384CD6}" type="slidenum">
              <a:rPr lang="en-US" altLang="en-US"/>
              <a:t>45</a:t>
            </a:fld>
            <a:endParaRPr lang="en-US" altLang="en-US"/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A05FCFD-B11A-45E0-8471-CAD4E4AB62C8}" type="slidenum">
              <a:rPr lang="en-US" altLang="en-US"/>
              <a:t>46</a:t>
            </a:fld>
            <a:endParaRPr lang="en-US" altLang="en-US"/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E8C56FE-DB35-4B44-8C2D-ABD601205D25}" type="slidenum">
              <a:rPr lang="en-US" altLang="en-US"/>
              <a:t>47</a:t>
            </a:fld>
            <a:endParaRPr lang="en-US" altLang="en-US"/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1349EE7-4A86-4D4A-BB04-FAEFCF0F189C}" type="slidenum">
              <a:rPr lang="en-US" altLang="en-US"/>
              <a:t>48</a:t>
            </a:fld>
            <a:endParaRPr lang="en-US" altLang="en-US"/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842408-72FF-4144-BDB5-4889BC48EF15}" type="slidenum">
              <a:rPr lang="en-US" altLang="en-US"/>
              <a:t>4</a:t>
            </a:fld>
            <a:endParaRPr lang="en-US" alt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34B81FC-E960-406B-AB4C-5A0102DF313D}" type="slidenum">
              <a:rPr lang="en-US" altLang="en-US"/>
              <a:t>49</a:t>
            </a:fld>
            <a:endParaRPr lang="en-US" altLang="en-US"/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B72512A-8E55-478B-AA52-A456DF3A1ABD}" type="slidenum">
              <a:rPr lang="en-US" altLang="en-US"/>
              <a:t>50</a:t>
            </a:fld>
            <a:endParaRPr lang="en-US" altLang="en-US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5CC14C2-3C1E-47A7-B02A-6C628CD985A3}" type="slidenum">
              <a:rPr lang="en-US" altLang="en-US"/>
              <a:t>51</a:t>
            </a:fld>
            <a:endParaRPr lang="en-US" altLang="en-US"/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845C919-9297-4C54-8138-01F5BC7950EF}" type="slidenum">
              <a:rPr lang="en-US" altLang="en-US"/>
              <a:t>52</a:t>
            </a:fld>
            <a:endParaRPr lang="en-US" altLang="en-US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2CDB15C-C8C8-4CA6-9E4F-1D81B80C8A27}" type="slidenum">
              <a:rPr lang="en-US" altLang="en-US"/>
              <a:t>53</a:t>
            </a:fld>
            <a:endParaRPr lang="en-US" altLang="en-US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808BDD5-429E-4E2F-A376-551A78A3B1EA}" type="slidenum">
              <a:rPr lang="en-US" altLang="en-US"/>
              <a:t>54</a:t>
            </a:fld>
            <a:endParaRPr lang="en-US" altLang="en-US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38D0A87-B1CE-4643-9C5D-5DB16C189728}" type="slidenum">
              <a:rPr lang="en-US" altLang="en-US"/>
              <a:t>55</a:t>
            </a:fld>
            <a:endParaRPr lang="en-US" altLang="en-US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Princess Sumaya University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4241 - Digital Logic Design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Dr. Bassam Kahhaleh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B51B578-D1FA-45E7-9BAC-06AF20ECAD3A}" type="slidenum">
              <a:rPr lang="en-US" altLang="en-US"/>
              <a:t>56</a:t>
            </a:fld>
            <a:endParaRPr lang="en-US" altLang="en-US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12B237-2487-4F28-8F79-584B0DB3405E}" type="slidenum">
              <a:rPr lang="en-US" altLang="en-US"/>
              <a:t>5</a:t>
            </a:fld>
            <a:endParaRPr lang="en-US" alt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E57B62-046F-4DFB-A2D6-C3C978DA0F66}" type="slidenum">
              <a:rPr lang="en-US" altLang="en-US"/>
              <a:t>6</a:t>
            </a:fld>
            <a:endParaRPr lang="en-US" altLang="en-US"/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8C1AD3-F01D-45FC-805A-DD971F90AE90}" type="slidenum">
              <a:rPr lang="en-US" altLang="en-US"/>
              <a:t>7</a:t>
            </a:fld>
            <a:endParaRPr lang="en-US" altLang="en-US"/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Princess Sumaya University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4241 - Digital Logic Design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Dr. Bassam Kahhaleh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557599-C82F-4557-B9DD-5E993628F3D1}" type="slidenum">
              <a:rPr lang="en-US" altLang="en-US"/>
              <a:t>8</a:t>
            </a:fld>
            <a:endParaRPr lang="en-US" altLang="en-US"/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 userDrawn="1"/>
        </p:nvSpPr>
        <p:spPr bwMode="auto">
          <a:xfrm>
            <a:off x="0" y="0"/>
            <a:ext cx="2987675" cy="4905375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0" y="0"/>
            <a:ext cx="3167063" cy="5013325"/>
          </a:xfrm>
          <a:prstGeom prst="rect">
            <a:avLst/>
          </a:prstGeom>
          <a:solidFill>
            <a:srgbClr val="0000FF"/>
          </a:solidFill>
          <a:ln w="2857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17"/>
          <p:cNvSpPr>
            <a:spLocks noChangeArrowheads="1"/>
          </p:cNvSpPr>
          <p:nvPr userDrawn="1"/>
        </p:nvSpPr>
        <p:spPr bwMode="auto">
          <a:xfrm>
            <a:off x="2213943" y="1592796"/>
            <a:ext cx="6768752" cy="3163801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noFill/>
            <a:rou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2555875" y="1916832"/>
            <a:ext cx="6084888" cy="2733056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defRPr/>
            </a:pPr>
            <a:r>
              <a:rPr lang="tr-TR" sz="4800" dirty="0">
                <a:latin typeface="Arial" panose="020B0604020202020204" pitchFamily="34" charset="0"/>
                <a:cs typeface="Arial" panose="020B0604020202020204" pitchFamily="34" charset="0"/>
              </a:rPr>
              <a:t>Digital Logic Design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Chapter 4-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tr-TR" sz="4800" dirty="0">
                <a:latin typeface="Arial" panose="020B0604020202020204" pitchFamily="34" charset="0"/>
                <a:cs typeface="Arial" panose="020B0604020202020204" pitchFamily="34" charset="0"/>
              </a:rPr>
              <a:t>Combinational Logic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03E4-F98E-4A0E-9ED8-00EB24C5E0F2}" type="slidenum">
              <a:rPr lang="en-US" altLang="en-US" smtClean="0"/>
              <a:t>‹#›</a:t>
            </a:fld>
            <a:r>
              <a:rPr lang="en-US" altLang="en-US"/>
              <a:t> / 65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188913"/>
            <a:ext cx="2070100" cy="402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6059487" cy="402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03E4-F98E-4A0E-9ED8-00EB24C5E0F2}" type="slidenum">
              <a:rPr lang="en-US" altLang="en-US" smtClean="0"/>
              <a:t>‹#›</a:t>
            </a:fld>
            <a:r>
              <a:rPr lang="en-US" altLang="en-US"/>
              <a:t> / 65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03E4-F98E-4A0E-9ED8-00EB24C5E0F2}" type="slidenum">
              <a:rPr lang="en-US" altLang="en-US" smtClean="0"/>
              <a:t>‹#›</a:t>
            </a:fld>
            <a:r>
              <a:rPr lang="en-US" altLang="en-US"/>
              <a:t> / 65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03E4-F98E-4A0E-9ED8-00EB24C5E0F2}" type="slidenum">
              <a:rPr lang="en-US" altLang="en-US" smtClean="0"/>
              <a:t>‹#›</a:t>
            </a:fld>
            <a:r>
              <a:rPr lang="en-US" altLang="en-US"/>
              <a:t> / 65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03E4-F98E-4A0E-9ED8-00EB24C5E0F2}" type="slidenum">
              <a:rPr lang="en-US" altLang="en-US" smtClean="0"/>
              <a:t>‹#›</a:t>
            </a:fld>
            <a:r>
              <a:rPr lang="en-US" altLang="en-US"/>
              <a:t> / 65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03E4-F98E-4A0E-9ED8-00EB24C5E0F2}" type="slidenum">
              <a:rPr lang="en-US" altLang="en-US" smtClean="0"/>
              <a:t>‹#›</a:t>
            </a:fld>
            <a:r>
              <a:rPr lang="en-US" altLang="en-US"/>
              <a:t> / 65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03E4-F98E-4A0E-9ED8-00EB24C5E0F2}" type="slidenum">
              <a:rPr lang="en-US" altLang="en-US" smtClean="0"/>
              <a:t>‹#›</a:t>
            </a:fld>
            <a:r>
              <a:rPr lang="en-US" altLang="en-US"/>
              <a:t> / 65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03E4-F98E-4A0E-9ED8-00EB24C5E0F2}" type="slidenum">
              <a:rPr lang="en-US" altLang="en-US" smtClean="0"/>
              <a:t>‹#›</a:t>
            </a:fld>
            <a:r>
              <a:rPr lang="en-US" altLang="en-US"/>
              <a:t> / 65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03E4-F98E-4A0E-9ED8-00EB24C5E0F2}" type="slidenum">
              <a:rPr lang="en-US" altLang="en-US" smtClean="0"/>
              <a:t>‹#›</a:t>
            </a:fld>
            <a:r>
              <a:rPr lang="en-US" altLang="en-US"/>
              <a:t> / 65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6" name="Rectangle 18"/>
          <p:cNvSpPr>
            <a:spLocks noChangeArrowheads="1"/>
          </p:cNvSpPr>
          <p:nvPr userDrawn="1"/>
        </p:nvSpPr>
        <p:spPr bwMode="auto">
          <a:xfrm>
            <a:off x="431800" y="0"/>
            <a:ext cx="8712200" cy="765175"/>
          </a:xfrm>
          <a:prstGeom prst="rect">
            <a:avLst/>
          </a:prstGeom>
          <a:solidFill>
            <a:srgbClr val="FF9900"/>
          </a:solidFill>
          <a:ln w="28575" algn="ctr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44" name="Rectangle 16"/>
          <p:cNvSpPr>
            <a:spLocks noChangeArrowheads="1"/>
          </p:cNvSpPr>
          <p:nvPr userDrawn="1"/>
        </p:nvSpPr>
        <p:spPr bwMode="auto">
          <a:xfrm>
            <a:off x="0" y="0"/>
            <a:ext cx="431800" cy="4689475"/>
          </a:xfrm>
          <a:prstGeom prst="rect">
            <a:avLst/>
          </a:prstGeom>
          <a:solidFill>
            <a:srgbClr val="0000FF"/>
          </a:solidFill>
          <a:ln w="57150" cmpd="thinThick" algn="ctr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921625" cy="47466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89025"/>
            <a:ext cx="82804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en-US"/>
              <a:t>This is our 1st Level Bullet</a:t>
            </a:r>
          </a:p>
          <a:p>
            <a:pPr lvl="1"/>
            <a:r>
              <a:rPr lang="en-US" altLang="en-US"/>
              <a:t>This is our 2nd level bullet</a:t>
            </a:r>
          </a:p>
          <a:p>
            <a:pPr lvl="2"/>
            <a:r>
              <a:rPr lang="en-US" altLang="en-US"/>
              <a:t>This is our 3rd level bullet</a:t>
            </a:r>
          </a:p>
          <a:p>
            <a:pPr lvl="0"/>
            <a:r>
              <a:rPr lang="en-US" altLang="en-US"/>
              <a:t>This is our next 1st Level Bullet</a:t>
            </a:r>
          </a:p>
          <a:p>
            <a:pPr lvl="1"/>
            <a:r>
              <a:rPr lang="en-US" altLang="en-US"/>
              <a:t>This is our 2nd level bullet</a:t>
            </a:r>
          </a:p>
          <a:p>
            <a:pPr lvl="2"/>
            <a:r>
              <a:rPr lang="en-US" altLang="en-US"/>
              <a:t>This is our 3rd level bullet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V="1">
            <a:off x="431800" y="800100"/>
            <a:ext cx="87122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89700"/>
            <a:ext cx="2520950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89700"/>
            <a:ext cx="3311525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tr-TR"/>
              <a:t>Eastern Mediterranean University</a:t>
            </a:r>
            <a:endParaRPr lang="en-US"/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45438" y="6489700"/>
            <a:ext cx="1198562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60F03E4-F98E-4A0E-9ED8-00EB24C5E0F2}" type="slidenum">
              <a:rPr lang="en-US" altLang="en-US"/>
              <a:t>‹#›</a:t>
            </a:fld>
            <a:r>
              <a:rPr lang="en-US" altLang="en-US"/>
              <a:t> / 65</a:t>
            </a:r>
          </a:p>
        </p:txBody>
      </p:sp>
      <p:sp>
        <p:nvSpPr>
          <p:cNvPr id="176143" name="Rectangle 15"/>
          <p:cNvSpPr>
            <a:spLocks noChangeArrowheads="1"/>
          </p:cNvSpPr>
          <p:nvPr userDrawn="1"/>
        </p:nvSpPr>
        <p:spPr bwMode="auto">
          <a:xfrm>
            <a:off x="0" y="0"/>
            <a:ext cx="431800" cy="450850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45" name="Rectangle 17"/>
          <p:cNvSpPr>
            <a:spLocks noChangeArrowheads="1"/>
          </p:cNvSpPr>
          <p:nvPr userDrawn="1"/>
        </p:nvSpPr>
        <p:spPr bwMode="auto">
          <a:xfrm>
            <a:off x="0" y="0"/>
            <a:ext cx="8712200" cy="908050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«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813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anose="02020603050405020304" pitchFamily="18" charset="0"/>
        <a:buChar char="●"/>
        <a:defRPr sz="2400" b="1">
          <a:solidFill>
            <a:schemeClr val="tx1"/>
          </a:solidFill>
          <a:latin typeface="+mn-lt"/>
          <a:cs typeface="+mn-cs"/>
        </a:defRPr>
      </a:lvl2pPr>
      <a:lvl3pPr marL="1254125" indent="-265430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panose="020B0604020202020204" pitchFamily="34" charset="0"/>
        <a:buChar char="♦"/>
        <a:defRPr sz="2000" b="1">
          <a:solidFill>
            <a:schemeClr val="tx1"/>
          </a:solidFill>
          <a:latin typeface="+mn-lt"/>
          <a:cs typeface="+mn-cs"/>
        </a:defRPr>
      </a:lvl3pPr>
      <a:lvl4pPr marL="1868805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479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051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623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195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42.bin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3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F60299-D3D4-41D6-AD48-A76C95408A76}" type="slidenum">
              <a:rPr lang="en-US" altLang="en-US"/>
              <a:t>9</a:t>
            </a:fld>
            <a:r>
              <a:rPr lang="en-US" altLang="en-US"/>
              <a:t> / 65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96790" imgH="2560320" progId="">
                  <p:embed/>
                </p:oleObj>
              </mc:Choice>
              <mc:Fallback>
                <p:oleObj name="Visio" r:id="rId3" imgW="4796790" imgH="2560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Analysis Procedure</a:t>
            </a:r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435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436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436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484364" name="Group 12"/>
          <p:cNvGraphicFramePr>
            <a:graphicFrameLocks noGrp="1"/>
          </p:cNvGraphicFramePr>
          <p:nvPr/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4406" name="Text Box 54"/>
          <p:cNvSpPr txBox="1">
            <a:spLocks noChangeArrowheads="1"/>
          </p:cNvSpPr>
          <p:nvPr/>
        </p:nvSpPr>
        <p:spPr bwMode="auto">
          <a:xfrm>
            <a:off x="7632700" y="3119438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/>
      <p:bldP spid="484358" grpId="0"/>
      <p:bldP spid="484359" grpId="0"/>
      <p:bldP spid="484360" grpId="0"/>
      <p:bldP spid="484361" grpId="0"/>
      <p:bldP spid="484362" grpId="0"/>
      <p:bldP spid="4844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0037FE-B201-4BC4-AFDE-D92126503E56}" type="slidenum">
              <a:rPr lang="en-US" altLang="en-US"/>
              <a:t>10</a:t>
            </a:fld>
            <a:r>
              <a:rPr lang="en-US" altLang="en-US"/>
              <a:t> / 65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96790" imgH="2560320" progId="">
                  <p:embed/>
                </p:oleObj>
              </mc:Choice>
              <mc:Fallback>
                <p:oleObj name="Visio" r:id="rId3" imgW="4796790" imgH="2560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Analysis Procedure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228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485388" name="Group 12"/>
          <p:cNvGraphicFramePr>
            <a:graphicFrameLocks noGrp="1"/>
          </p:cNvGraphicFramePr>
          <p:nvPr/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271" name="Text Box 54"/>
          <p:cNvSpPr txBox="1">
            <a:spLocks noChangeArrowheads="1"/>
          </p:cNvSpPr>
          <p:nvPr/>
        </p:nvSpPr>
        <p:spPr bwMode="auto">
          <a:xfrm>
            <a:off x="7632700" y="3429000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F86DCD-210F-496D-B0B7-C91F66362C5E}" type="slidenum">
              <a:rPr lang="en-US" altLang="en-US"/>
              <a:t>11</a:t>
            </a:fld>
            <a:r>
              <a:rPr lang="en-US" altLang="en-US"/>
              <a:t> / 65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96790" imgH="2560320" progId="">
                  <p:embed/>
                </p:oleObj>
              </mc:Choice>
              <mc:Fallback>
                <p:oleObj name="Visio" r:id="rId3" imgW="4796790" imgH="2560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3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Analysis Procedure</a:t>
            </a:r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0252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6412" name="Group 12"/>
          <p:cNvGraphicFramePr>
            <a:graphicFrameLocks noGrp="1"/>
          </p:cNvGraphicFramePr>
          <p:nvPr/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95" name="Text Box 54"/>
          <p:cNvSpPr txBox="1">
            <a:spLocks noChangeArrowheads="1"/>
          </p:cNvSpPr>
          <p:nvPr/>
        </p:nvSpPr>
        <p:spPr bwMode="auto">
          <a:xfrm>
            <a:off x="7632700" y="3724275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486503" name="Group 103"/>
          <p:cNvGraphicFramePr>
            <a:graphicFrameLocks noGrp="1"/>
          </p:cNvGraphicFramePr>
          <p:nvPr/>
        </p:nvGraphicFramePr>
        <p:xfrm>
          <a:off x="2232025" y="4329113"/>
          <a:ext cx="2700338" cy="1439862"/>
        </p:xfrm>
        <a:graphic>
          <a:graphicData uri="http://schemas.openxmlformats.org/drawingml/2006/table">
            <a:tbl>
              <a:tblPr/>
              <a:tblGrid>
                <a:gridCol w="16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6504" name="Group 104"/>
          <p:cNvGraphicFramePr>
            <a:graphicFrameLocks noGrp="1"/>
          </p:cNvGraphicFramePr>
          <p:nvPr/>
        </p:nvGraphicFramePr>
        <p:xfrm>
          <a:off x="5472113" y="4329113"/>
          <a:ext cx="2700337" cy="1439862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66" name="Oval 151"/>
          <p:cNvSpPr>
            <a:spLocks noChangeArrowheads="1"/>
          </p:cNvSpPr>
          <p:nvPr/>
        </p:nvSpPr>
        <p:spPr bwMode="auto">
          <a:xfrm>
            <a:off x="6448425" y="5087938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67" name="Oval 152"/>
          <p:cNvSpPr>
            <a:spLocks noChangeArrowheads="1"/>
          </p:cNvSpPr>
          <p:nvPr/>
        </p:nvSpPr>
        <p:spPr bwMode="auto">
          <a:xfrm>
            <a:off x="7034213" y="5089525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68" name="Oval 153"/>
          <p:cNvSpPr>
            <a:spLocks noChangeArrowheads="1"/>
          </p:cNvSpPr>
          <p:nvPr/>
        </p:nvSpPr>
        <p:spPr bwMode="auto">
          <a:xfrm>
            <a:off x="7099300" y="4689475"/>
            <a:ext cx="373063" cy="696913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69" name="Text Box 154"/>
          <p:cNvSpPr txBox="1">
            <a:spLocks noChangeArrowheads="1"/>
          </p:cNvSpPr>
          <p:nvPr/>
        </p:nvSpPr>
        <p:spPr bwMode="auto">
          <a:xfrm>
            <a:off x="1331913" y="5949950"/>
            <a:ext cx="4140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</p:txBody>
      </p:sp>
      <p:sp>
        <p:nvSpPr>
          <p:cNvPr id="10370" name="Text Box 155"/>
          <p:cNvSpPr txBox="1">
            <a:spLocks noChangeArrowheads="1"/>
          </p:cNvSpPr>
          <p:nvPr/>
        </p:nvSpPr>
        <p:spPr bwMode="auto">
          <a:xfrm>
            <a:off x="5832475" y="5943600"/>
            <a:ext cx="215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038F73-A16D-4EA4-BC05-4525E0D155DB}" type="slidenum">
              <a:rPr lang="en-US" altLang="en-US"/>
              <a:t>12</a:t>
            </a:fld>
            <a:r>
              <a:rPr lang="en-US" altLang="en-US"/>
              <a:t> / 65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Design Procedure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3857625"/>
          </a:xfrm>
        </p:spPr>
        <p:txBody>
          <a:bodyPr/>
          <a:lstStyle/>
          <a:p>
            <a:r>
              <a:rPr lang="en-US" altLang="en-US"/>
              <a:t>Given a problem statement:</a:t>
            </a:r>
          </a:p>
          <a:p>
            <a:pPr lvl="1"/>
            <a:r>
              <a:rPr lang="en-US" altLang="en-US"/>
              <a:t>Determine the number of </a:t>
            </a:r>
            <a:r>
              <a:rPr lang="en-US" altLang="en-US" i="1">
                <a:solidFill>
                  <a:schemeClr val="accent1"/>
                </a:solidFill>
              </a:rPr>
              <a:t>inputs</a:t>
            </a:r>
            <a:r>
              <a:rPr lang="en-US" altLang="en-US"/>
              <a:t> and </a:t>
            </a:r>
            <a:r>
              <a:rPr lang="en-US" altLang="en-US" i="1">
                <a:solidFill>
                  <a:schemeClr val="accent1"/>
                </a:solidFill>
              </a:rPr>
              <a:t>outputs</a:t>
            </a:r>
          </a:p>
          <a:p>
            <a:pPr lvl="1"/>
            <a:r>
              <a:rPr lang="en-US" altLang="en-US"/>
              <a:t>Derive the truth table</a:t>
            </a:r>
          </a:p>
          <a:p>
            <a:pPr lvl="1"/>
            <a:r>
              <a:rPr lang="en-US" altLang="en-US"/>
              <a:t>Simplify the Boolean expression for each output</a:t>
            </a:r>
          </a:p>
          <a:p>
            <a:pPr lvl="1"/>
            <a:r>
              <a:rPr lang="en-US" altLang="en-US"/>
              <a:t>Produce the required circuit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1"/>
                </a:solidFill>
              </a:rPr>
              <a:t>    Design a circuit to convert a “BCD” code to “Excess 3” code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2771775" y="5408613"/>
            <a:ext cx="1800225" cy="720725"/>
          </a:xfrm>
          <a:prstGeom prst="wedgeRoundRectCallout">
            <a:avLst>
              <a:gd name="adj1" fmla="val 66139"/>
              <a:gd name="adj2" fmla="val -120704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265430" indent="-26543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4-bits</a:t>
            </a:r>
          </a:p>
          <a:p>
            <a:pPr algn="l"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0-9 values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7092950" y="5408613"/>
            <a:ext cx="1619250" cy="720725"/>
          </a:xfrm>
          <a:prstGeom prst="wedgeRoundRectCallout">
            <a:avLst>
              <a:gd name="adj1" fmla="val -44903"/>
              <a:gd name="adj2" fmla="val -116079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265430" indent="-26543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4-bits</a:t>
            </a:r>
          </a:p>
          <a:p>
            <a:pPr algn="l"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Value+3</a:t>
            </a: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4926013" y="5319713"/>
            <a:ext cx="1806575" cy="900112"/>
            <a:chOff x="3049" y="3407"/>
            <a:chExt cx="1138" cy="567"/>
          </a:xfrm>
        </p:grpSpPr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3220" y="3407"/>
              <a:ext cx="794" cy="56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2" name="Line 9"/>
            <p:cNvSpPr>
              <a:spLocks noChangeShapeType="1"/>
            </p:cNvSpPr>
            <p:nvPr/>
          </p:nvSpPr>
          <p:spPr bwMode="auto">
            <a:xfrm>
              <a:off x="3049" y="374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563" name="Line 10"/>
            <p:cNvSpPr>
              <a:spLocks noChangeShapeType="1"/>
            </p:cNvSpPr>
            <p:nvPr/>
          </p:nvSpPr>
          <p:spPr bwMode="auto">
            <a:xfrm>
              <a:off x="3049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564" name="Line 11"/>
            <p:cNvSpPr>
              <a:spLocks noChangeShapeType="1"/>
            </p:cNvSpPr>
            <p:nvPr/>
          </p:nvSpPr>
          <p:spPr bwMode="auto">
            <a:xfrm>
              <a:off x="3049" y="3635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565" name="Line 12"/>
            <p:cNvSpPr>
              <a:spLocks noChangeShapeType="1"/>
            </p:cNvSpPr>
            <p:nvPr/>
          </p:nvSpPr>
          <p:spPr bwMode="auto">
            <a:xfrm>
              <a:off x="4016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566" name="Line 13"/>
            <p:cNvSpPr>
              <a:spLocks noChangeShapeType="1"/>
            </p:cNvSpPr>
            <p:nvPr/>
          </p:nvSpPr>
          <p:spPr bwMode="auto">
            <a:xfrm>
              <a:off x="4016" y="363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3504" y="3521"/>
              <a:ext cx="22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23568" name="Line 15"/>
            <p:cNvSpPr>
              <a:spLocks noChangeShapeType="1"/>
            </p:cNvSpPr>
            <p:nvPr/>
          </p:nvSpPr>
          <p:spPr bwMode="auto">
            <a:xfrm>
              <a:off x="3049" y="386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569" name="Line 16"/>
            <p:cNvSpPr>
              <a:spLocks noChangeShapeType="1"/>
            </p:cNvSpPr>
            <p:nvPr/>
          </p:nvSpPr>
          <p:spPr bwMode="auto">
            <a:xfrm>
              <a:off x="4015" y="3747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570" name="Line 17"/>
            <p:cNvSpPr>
              <a:spLocks noChangeShapeType="1"/>
            </p:cNvSpPr>
            <p:nvPr/>
          </p:nvSpPr>
          <p:spPr bwMode="auto">
            <a:xfrm>
              <a:off x="4014" y="386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animBg="1"/>
      <p:bldP spid="4874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A14402-2F26-4738-B6F6-67717B4D9A05}" type="slidenum">
              <a:rPr lang="en-US" altLang="en-US"/>
              <a:t>13</a:t>
            </a:fld>
            <a:r>
              <a:rPr lang="en-US" altLang="en-US"/>
              <a:t> / 65</a:t>
            </a: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Design Procedure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BCD-to-Excess 3 Converter</a:t>
            </a:r>
          </a:p>
        </p:txBody>
      </p:sp>
      <p:graphicFrame>
        <p:nvGraphicFramePr>
          <p:cNvPr id="488980" name="Group 532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88956" name="Group 508"/>
          <p:cNvGraphicFramePr>
            <a:graphicFrameLocks noGrp="1"/>
          </p:cNvGraphicFramePr>
          <p:nvPr/>
        </p:nvGraphicFramePr>
        <p:xfrm>
          <a:off x="3671888" y="1449388"/>
          <a:ext cx="2339975" cy="1811679"/>
        </p:xfrm>
        <a:graphic>
          <a:graphicData uri="http://schemas.openxmlformats.org/drawingml/2006/table">
            <a:tbl>
              <a:tblPr/>
              <a:tblGrid>
                <a:gridCol w="12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16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1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0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95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7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8958" name="Group 510"/>
          <p:cNvGraphicFramePr>
            <a:graphicFrameLocks noGrp="1"/>
          </p:cNvGraphicFramePr>
          <p:nvPr/>
        </p:nvGraphicFramePr>
        <p:xfrm>
          <a:off x="6372225" y="1449388"/>
          <a:ext cx="2339975" cy="1811679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16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1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0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95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7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8960" name="Group 512"/>
          <p:cNvGraphicFramePr>
            <a:graphicFrameLocks noGrp="1"/>
          </p:cNvGraphicFramePr>
          <p:nvPr/>
        </p:nvGraphicFramePr>
        <p:xfrm>
          <a:off x="3671888" y="3957638"/>
          <a:ext cx="2339975" cy="1811679"/>
        </p:xfrm>
        <a:graphic>
          <a:graphicData uri="http://schemas.openxmlformats.org/drawingml/2006/table">
            <a:tbl>
              <a:tblPr/>
              <a:tblGrid>
                <a:gridCol w="12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16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1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0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95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7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8962" name="Group 514"/>
          <p:cNvGraphicFramePr>
            <a:graphicFrameLocks noGrp="1"/>
          </p:cNvGraphicFramePr>
          <p:nvPr/>
        </p:nvGraphicFramePr>
        <p:xfrm>
          <a:off x="6372225" y="3957638"/>
          <a:ext cx="2339975" cy="1811679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16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1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0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95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7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8963" name="AutoShape 515"/>
          <p:cNvSpPr>
            <a:spLocks noChangeArrowheads="1"/>
          </p:cNvSpPr>
          <p:nvPr/>
        </p:nvSpPr>
        <p:spPr bwMode="auto">
          <a:xfrm>
            <a:off x="4017963" y="2443163"/>
            <a:ext cx="1695450" cy="4746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64" name="AutoShape 516"/>
          <p:cNvSpPr>
            <a:spLocks noChangeArrowheads="1"/>
          </p:cNvSpPr>
          <p:nvPr/>
        </p:nvSpPr>
        <p:spPr bwMode="auto">
          <a:xfrm>
            <a:off x="4481513" y="2154238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65" name="AutoShape 517"/>
          <p:cNvSpPr>
            <a:spLocks noChangeArrowheads="1"/>
          </p:cNvSpPr>
          <p:nvPr/>
        </p:nvSpPr>
        <p:spPr bwMode="auto">
          <a:xfrm>
            <a:off x="4964113" y="2151063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66" name="AutoShape 518"/>
          <p:cNvSpPr/>
          <p:nvPr/>
        </p:nvSpPr>
        <p:spPr bwMode="auto">
          <a:xfrm rot="-5400000">
            <a:off x="7323138" y="1498600"/>
            <a:ext cx="458788" cy="719137"/>
          </a:xfrm>
          <a:prstGeom prst="leftBracket">
            <a:avLst>
              <a:gd name="adj" fmla="val 11524"/>
            </a:avLst>
          </a:prstGeom>
          <a:noFill/>
          <a:ln w="28575">
            <a:solidFill>
              <a:srgbClr val="CC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67" name="AutoShape 519"/>
          <p:cNvSpPr/>
          <p:nvPr/>
        </p:nvSpPr>
        <p:spPr bwMode="auto">
          <a:xfrm rot="16200000" flipH="1">
            <a:off x="7341394" y="2569369"/>
            <a:ext cx="441325" cy="719137"/>
          </a:xfrm>
          <a:prstGeom prst="leftBracket">
            <a:avLst>
              <a:gd name="adj" fmla="val 11980"/>
            </a:avLst>
          </a:prstGeom>
          <a:noFill/>
          <a:ln w="28575">
            <a:solidFill>
              <a:srgbClr val="CC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68" name="AutoShape 520"/>
          <p:cNvSpPr/>
          <p:nvPr/>
        </p:nvSpPr>
        <p:spPr bwMode="auto">
          <a:xfrm rot="-5400000">
            <a:off x="7791450" y="1498600"/>
            <a:ext cx="458788" cy="719138"/>
          </a:xfrm>
          <a:prstGeom prst="leftBracket">
            <a:avLst>
              <a:gd name="adj" fmla="val 11524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69" name="AutoShape 521"/>
          <p:cNvSpPr/>
          <p:nvPr/>
        </p:nvSpPr>
        <p:spPr bwMode="auto">
          <a:xfrm rot="16200000" flipH="1">
            <a:off x="7809706" y="2569369"/>
            <a:ext cx="441325" cy="719138"/>
          </a:xfrm>
          <a:prstGeom prst="leftBracket">
            <a:avLst>
              <a:gd name="adj" fmla="val 11980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70" name="AutoShape 522"/>
          <p:cNvSpPr>
            <a:spLocks noChangeArrowheads="1"/>
          </p:cNvSpPr>
          <p:nvPr/>
        </p:nvSpPr>
        <p:spPr bwMode="auto">
          <a:xfrm>
            <a:off x="6694488" y="2163763"/>
            <a:ext cx="361950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71" name="AutoShape 523"/>
          <p:cNvSpPr>
            <a:spLocks noChangeArrowheads="1"/>
          </p:cNvSpPr>
          <p:nvPr/>
        </p:nvSpPr>
        <p:spPr bwMode="auto">
          <a:xfrm>
            <a:off x="4022725" y="4357688"/>
            <a:ext cx="274638" cy="10795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72" name="AutoShape 524"/>
          <p:cNvSpPr>
            <a:spLocks noChangeArrowheads="1"/>
          </p:cNvSpPr>
          <p:nvPr/>
        </p:nvSpPr>
        <p:spPr bwMode="auto">
          <a:xfrm>
            <a:off x="4956175" y="4367213"/>
            <a:ext cx="274638" cy="1050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73" name="AutoShape 525"/>
          <p:cNvSpPr/>
          <p:nvPr/>
        </p:nvSpPr>
        <p:spPr bwMode="auto">
          <a:xfrm>
            <a:off x="8091488" y="4362450"/>
            <a:ext cx="539750" cy="1079500"/>
          </a:xfrm>
          <a:prstGeom prst="leftBracket">
            <a:avLst>
              <a:gd name="adj" fmla="val 14704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74" name="AutoShape 526"/>
          <p:cNvSpPr/>
          <p:nvPr/>
        </p:nvSpPr>
        <p:spPr bwMode="auto">
          <a:xfrm flipH="1">
            <a:off x="6434138" y="4367213"/>
            <a:ext cx="620712" cy="1079500"/>
          </a:xfrm>
          <a:prstGeom prst="leftBracket">
            <a:avLst>
              <a:gd name="adj" fmla="val 12786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8975" name="Text Box 527"/>
          <p:cNvSpPr txBox="1">
            <a:spLocks noChangeArrowheads="1"/>
          </p:cNvSpPr>
          <p:nvPr/>
        </p:nvSpPr>
        <p:spPr bwMode="auto">
          <a:xfrm>
            <a:off x="3851275" y="342900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BC+BD</a:t>
            </a:r>
          </a:p>
        </p:txBody>
      </p:sp>
      <p:sp>
        <p:nvSpPr>
          <p:cNvPr id="488976" name="Text Box 528"/>
          <p:cNvSpPr txBox="1">
            <a:spLocks noChangeArrowheads="1"/>
          </p:cNvSpPr>
          <p:nvPr/>
        </p:nvSpPr>
        <p:spPr bwMode="auto">
          <a:xfrm>
            <a:off x="6551613" y="3429000"/>
            <a:ext cx="2341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B’C+B’D+BC’D’</a:t>
            </a:r>
          </a:p>
        </p:txBody>
      </p:sp>
      <p:sp>
        <p:nvSpPr>
          <p:cNvPr id="488977" name="Text Box 529"/>
          <p:cNvSpPr txBox="1">
            <a:spLocks noChangeArrowheads="1"/>
          </p:cNvSpPr>
          <p:nvPr/>
        </p:nvSpPr>
        <p:spPr bwMode="auto">
          <a:xfrm>
            <a:off x="3851275" y="594995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C’D’+CD</a:t>
            </a:r>
          </a:p>
        </p:txBody>
      </p:sp>
      <p:sp>
        <p:nvSpPr>
          <p:cNvPr id="488978" name="Text Box 530"/>
          <p:cNvSpPr txBox="1">
            <a:spLocks noChangeArrowheads="1"/>
          </p:cNvSpPr>
          <p:nvPr/>
        </p:nvSpPr>
        <p:spPr bwMode="auto">
          <a:xfrm>
            <a:off x="6551613" y="5949950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963" grpId="0" animBg="1"/>
      <p:bldP spid="488964" grpId="0" animBg="1"/>
      <p:bldP spid="488965" grpId="0" animBg="1"/>
      <p:bldP spid="488966" grpId="0" animBg="1"/>
      <p:bldP spid="488967" grpId="0" animBg="1"/>
      <p:bldP spid="488968" grpId="0" animBg="1"/>
      <p:bldP spid="488969" grpId="0" animBg="1"/>
      <p:bldP spid="488970" grpId="0" animBg="1"/>
      <p:bldP spid="488971" grpId="0" animBg="1"/>
      <p:bldP spid="488972" grpId="0" animBg="1"/>
      <p:bldP spid="488973" grpId="0" animBg="1"/>
      <p:bldP spid="488974" grpId="0" animBg="1"/>
      <p:bldP spid="488975" grpId="0"/>
      <p:bldP spid="488976" grpId="0"/>
      <p:bldP spid="488977" grpId="0"/>
      <p:bldP spid="4889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B045A5-77D0-4FBC-9F87-A1713C60723E}" type="slidenum">
              <a:rPr lang="en-US" altLang="en-US"/>
              <a:t>14</a:t>
            </a:fld>
            <a:r>
              <a:rPr lang="en-US" altLang="en-US"/>
              <a:t> / 65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Design Procedure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BCD-to-Excess 3 Converter</a:t>
            </a:r>
          </a:p>
        </p:txBody>
      </p:sp>
      <p:graphicFrame>
        <p:nvGraphicFramePr>
          <p:cNvPr id="489552" name="Group 80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1266" name="Object 74"/>
          <p:cNvGraphicFramePr>
            <a:graphicFrameLocks noChangeAspect="1"/>
          </p:cNvGraphicFramePr>
          <p:nvPr/>
        </p:nvGraphicFramePr>
        <p:xfrm>
          <a:off x="3355975" y="1679575"/>
          <a:ext cx="5656263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40910" imgH="3263900" progId="">
                  <p:embed/>
                </p:oleObj>
              </mc:Choice>
              <mc:Fallback>
                <p:oleObj name="Visio" r:id="rId3" imgW="4740910" imgH="3263900" progId="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679575"/>
                        <a:ext cx="5656263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9" name="Text Box 75"/>
          <p:cNvSpPr txBox="1">
            <a:spLocks noChangeArrowheads="1"/>
          </p:cNvSpPr>
          <p:nvPr/>
        </p:nvSpPr>
        <p:spPr bwMode="auto">
          <a:xfrm>
            <a:off x="3671888" y="5768975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330" name="Text Box 76"/>
          <p:cNvSpPr txBox="1">
            <a:spLocks noChangeArrowheads="1"/>
          </p:cNvSpPr>
          <p:nvPr/>
        </p:nvSpPr>
        <p:spPr bwMode="auto">
          <a:xfrm>
            <a:off x="3671888" y="6129338"/>
            <a:ext cx="2700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11331" name="Text Box 77"/>
          <p:cNvSpPr txBox="1">
            <a:spLocks noChangeArrowheads="1"/>
          </p:cNvSpPr>
          <p:nvPr/>
        </p:nvSpPr>
        <p:spPr bwMode="auto">
          <a:xfrm>
            <a:off x="6551613" y="5768975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11332" name="Text Box 78"/>
          <p:cNvSpPr txBox="1">
            <a:spLocks noChangeArrowheads="1"/>
          </p:cNvSpPr>
          <p:nvPr/>
        </p:nvSpPr>
        <p:spPr bwMode="auto">
          <a:xfrm>
            <a:off x="6551613" y="6129338"/>
            <a:ext cx="1620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95559F-1B93-49EB-81A9-4DEB0259DD94}" type="slidenum">
              <a:rPr lang="en-US" altLang="en-US"/>
              <a:t>15</a:t>
            </a:fld>
            <a:r>
              <a:rPr lang="en-US" altLang="en-US"/>
              <a:t> / 65</a:t>
            </a:r>
          </a:p>
        </p:txBody>
      </p:sp>
      <p:pic>
        <p:nvPicPr>
          <p:cNvPr id="490701" name="Picture 2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219575"/>
            <a:ext cx="176053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Seven-Segment Decoder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551613" y="908050"/>
            <a:ext cx="2027237" cy="3121025"/>
            <a:chOff x="3470" y="2099"/>
            <a:chExt cx="1277" cy="1966"/>
          </a:xfrm>
        </p:grpSpPr>
        <p:grpSp>
          <p:nvGrpSpPr>
            <p:cNvPr id="25749" name="Group 5"/>
            <p:cNvGrpSpPr/>
            <p:nvPr/>
          </p:nvGrpSpPr>
          <p:grpSpPr bwMode="auto">
            <a:xfrm>
              <a:off x="3681" y="2371"/>
              <a:ext cx="889" cy="1417"/>
              <a:chOff x="3681" y="2371"/>
              <a:chExt cx="889" cy="1417"/>
            </a:xfrm>
          </p:grpSpPr>
          <p:sp>
            <p:nvSpPr>
              <p:cNvPr id="25757" name="AutoShape 6"/>
              <p:cNvSpPr>
                <a:spLocks noChangeArrowheads="1"/>
              </p:cNvSpPr>
              <p:nvPr/>
            </p:nvSpPr>
            <p:spPr bwMode="auto">
              <a:xfrm rot="-5089469">
                <a:off x="4202" y="2706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758" name="AutoShape 7"/>
              <p:cNvSpPr>
                <a:spLocks noChangeArrowheads="1"/>
              </p:cNvSpPr>
              <p:nvPr/>
            </p:nvSpPr>
            <p:spPr bwMode="auto">
              <a:xfrm rot="-5088334">
                <a:off x="3426" y="3351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759" name="AutoShape 8"/>
              <p:cNvSpPr>
                <a:spLocks noChangeArrowheads="1"/>
              </p:cNvSpPr>
              <p:nvPr/>
            </p:nvSpPr>
            <p:spPr bwMode="auto">
              <a:xfrm rot="-5089468">
                <a:off x="3487" y="2692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760" name="AutoShape 9"/>
              <p:cNvSpPr>
                <a:spLocks noChangeArrowheads="1"/>
              </p:cNvSpPr>
              <p:nvPr/>
            </p:nvSpPr>
            <p:spPr bwMode="auto">
              <a:xfrm rot="-5091346">
                <a:off x="4153" y="3363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761" name="AutoShape 10"/>
              <p:cNvSpPr>
                <a:spLocks noChangeArrowheads="1"/>
              </p:cNvSpPr>
              <p:nvPr/>
            </p:nvSpPr>
            <p:spPr bwMode="auto">
              <a:xfrm>
                <a:off x="3763" y="3675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762" name="AutoShape 11"/>
              <p:cNvSpPr>
                <a:spLocks noChangeArrowheads="1"/>
              </p:cNvSpPr>
              <p:nvPr/>
            </p:nvSpPr>
            <p:spPr bwMode="auto">
              <a:xfrm>
                <a:off x="3872" y="2371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763" name="AutoShape 12"/>
              <p:cNvSpPr>
                <a:spLocks noChangeArrowheads="1"/>
              </p:cNvSpPr>
              <p:nvPr/>
            </p:nvSpPr>
            <p:spPr bwMode="auto">
              <a:xfrm>
                <a:off x="3818" y="3034"/>
                <a:ext cx="623" cy="113"/>
              </a:xfrm>
              <a:prstGeom prst="roundRect">
                <a:avLst>
                  <a:gd name="adj" fmla="val 47759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5750" name="Text Box 13"/>
            <p:cNvSpPr txBox="1">
              <a:spLocks noChangeArrowheads="1"/>
            </p:cNvSpPr>
            <p:nvPr/>
          </p:nvSpPr>
          <p:spPr bwMode="auto">
            <a:xfrm>
              <a:off x="4059" y="2099"/>
              <a:ext cx="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751" name="Text Box 14"/>
            <p:cNvSpPr txBox="1">
              <a:spLocks noChangeArrowheads="1"/>
            </p:cNvSpPr>
            <p:nvPr/>
          </p:nvSpPr>
          <p:spPr bwMode="auto">
            <a:xfrm>
              <a:off x="4567" y="259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752" name="Text Box 15"/>
            <p:cNvSpPr txBox="1">
              <a:spLocks noChangeArrowheads="1"/>
            </p:cNvSpPr>
            <p:nvPr/>
          </p:nvSpPr>
          <p:spPr bwMode="auto">
            <a:xfrm>
              <a:off x="4528" y="3233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753" name="Text Box 16"/>
            <p:cNvSpPr txBox="1">
              <a:spLocks noChangeArrowheads="1"/>
            </p:cNvSpPr>
            <p:nvPr/>
          </p:nvSpPr>
          <p:spPr bwMode="auto">
            <a:xfrm>
              <a:off x="4050" y="2725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754" name="Text Box 17"/>
            <p:cNvSpPr txBox="1">
              <a:spLocks noChangeArrowheads="1"/>
            </p:cNvSpPr>
            <p:nvPr/>
          </p:nvSpPr>
          <p:spPr bwMode="auto">
            <a:xfrm>
              <a:off x="3470" y="3233"/>
              <a:ext cx="1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755" name="Text Box 18"/>
            <p:cNvSpPr txBox="1">
              <a:spLocks noChangeArrowheads="1"/>
            </p:cNvSpPr>
            <p:nvPr/>
          </p:nvSpPr>
          <p:spPr bwMode="auto">
            <a:xfrm>
              <a:off x="3950" y="3777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756" name="Text Box 19"/>
            <p:cNvSpPr txBox="1">
              <a:spLocks noChangeArrowheads="1"/>
            </p:cNvSpPr>
            <p:nvPr/>
          </p:nvSpPr>
          <p:spPr bwMode="auto">
            <a:xfrm>
              <a:off x="3515" y="2598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4" name="Group 210"/>
          <p:cNvGrpSpPr/>
          <p:nvPr/>
        </p:nvGrpSpPr>
        <p:grpSpPr bwMode="auto">
          <a:xfrm>
            <a:off x="3717925" y="1449388"/>
            <a:ext cx="2744788" cy="1517650"/>
            <a:chOff x="2342" y="913"/>
            <a:chExt cx="1729" cy="956"/>
          </a:xfrm>
        </p:grpSpPr>
        <p:sp>
          <p:nvSpPr>
            <p:cNvPr id="25734" name="AutoShape 22"/>
            <p:cNvSpPr>
              <a:spLocks noChangeArrowheads="1"/>
            </p:cNvSpPr>
            <p:nvPr/>
          </p:nvSpPr>
          <p:spPr bwMode="auto">
            <a:xfrm>
              <a:off x="2823" y="944"/>
              <a:ext cx="794" cy="90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735" name="Line 23"/>
            <p:cNvSpPr>
              <a:spLocks noChangeShapeType="1"/>
            </p:cNvSpPr>
            <p:nvPr/>
          </p:nvSpPr>
          <p:spPr bwMode="auto">
            <a:xfrm>
              <a:off x="2480" y="1511"/>
              <a:ext cx="34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36" name="Line 24"/>
            <p:cNvSpPr>
              <a:spLocks noChangeShapeType="1"/>
            </p:cNvSpPr>
            <p:nvPr/>
          </p:nvSpPr>
          <p:spPr bwMode="auto">
            <a:xfrm>
              <a:off x="2478" y="1067"/>
              <a:ext cx="3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37" name="Line 25"/>
            <p:cNvSpPr>
              <a:spLocks noChangeShapeType="1"/>
            </p:cNvSpPr>
            <p:nvPr/>
          </p:nvSpPr>
          <p:spPr bwMode="auto">
            <a:xfrm flipV="1">
              <a:off x="2480" y="1284"/>
              <a:ext cx="343" cy="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38" name="Line 26"/>
            <p:cNvSpPr>
              <a:spLocks noChangeShapeType="1"/>
            </p:cNvSpPr>
            <p:nvPr/>
          </p:nvSpPr>
          <p:spPr bwMode="auto">
            <a:xfrm flipV="1">
              <a:off x="3619" y="1057"/>
              <a:ext cx="22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39" name="Line 27"/>
            <p:cNvSpPr>
              <a:spLocks noChangeShapeType="1"/>
            </p:cNvSpPr>
            <p:nvPr/>
          </p:nvSpPr>
          <p:spPr bwMode="auto">
            <a:xfrm>
              <a:off x="3619" y="1171"/>
              <a:ext cx="2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40" name="Text Box 28"/>
            <p:cNvSpPr txBox="1">
              <a:spLocks noChangeArrowheads="1"/>
            </p:cNvSpPr>
            <p:nvPr/>
          </p:nvSpPr>
          <p:spPr bwMode="auto">
            <a:xfrm>
              <a:off x="3107" y="1284"/>
              <a:ext cx="22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25741" name="Line 29"/>
            <p:cNvSpPr>
              <a:spLocks noChangeShapeType="1"/>
            </p:cNvSpPr>
            <p:nvPr/>
          </p:nvSpPr>
          <p:spPr bwMode="auto">
            <a:xfrm flipV="1">
              <a:off x="2480" y="1738"/>
              <a:ext cx="343" cy="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42" name="Line 30"/>
            <p:cNvSpPr>
              <a:spLocks noChangeShapeType="1"/>
            </p:cNvSpPr>
            <p:nvPr/>
          </p:nvSpPr>
          <p:spPr bwMode="auto">
            <a:xfrm>
              <a:off x="3617" y="1284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43" name="Line 31"/>
            <p:cNvSpPr>
              <a:spLocks noChangeShapeType="1"/>
            </p:cNvSpPr>
            <p:nvPr/>
          </p:nvSpPr>
          <p:spPr bwMode="auto">
            <a:xfrm>
              <a:off x="3617" y="1397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44" name="Line 32"/>
            <p:cNvSpPr>
              <a:spLocks noChangeShapeType="1"/>
            </p:cNvSpPr>
            <p:nvPr/>
          </p:nvSpPr>
          <p:spPr bwMode="auto">
            <a:xfrm flipV="1">
              <a:off x="3619" y="1511"/>
              <a:ext cx="22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45" name="Line 33"/>
            <p:cNvSpPr>
              <a:spLocks noChangeShapeType="1"/>
            </p:cNvSpPr>
            <p:nvPr/>
          </p:nvSpPr>
          <p:spPr bwMode="auto">
            <a:xfrm>
              <a:off x="3619" y="1625"/>
              <a:ext cx="2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46" name="Line 34"/>
            <p:cNvSpPr>
              <a:spLocks noChangeShapeType="1"/>
            </p:cNvSpPr>
            <p:nvPr/>
          </p:nvSpPr>
          <p:spPr bwMode="auto">
            <a:xfrm>
              <a:off x="3617" y="1738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5747" name="Text Box 36"/>
            <p:cNvSpPr txBox="1">
              <a:spLocks noChangeArrowheads="1"/>
            </p:cNvSpPr>
            <p:nvPr/>
          </p:nvSpPr>
          <p:spPr bwMode="auto">
            <a:xfrm>
              <a:off x="2342" y="913"/>
              <a:ext cx="113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5748" name="Text Box 37"/>
            <p:cNvSpPr txBox="1">
              <a:spLocks noChangeArrowheads="1"/>
            </p:cNvSpPr>
            <p:nvPr/>
          </p:nvSpPr>
          <p:spPr bwMode="auto">
            <a:xfrm>
              <a:off x="3844" y="931"/>
              <a:ext cx="227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aphicFrame>
        <p:nvGraphicFramePr>
          <p:cNvPr id="490621" name="Group 125"/>
          <p:cNvGraphicFramePr>
            <a:graphicFrameLocks noGrp="1"/>
          </p:cNvGraphicFramePr>
          <p:nvPr/>
        </p:nvGraphicFramePr>
        <p:xfrm>
          <a:off x="792163" y="1268413"/>
          <a:ext cx="2519362" cy="522129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d e f g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0 0 0 0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0 0 0 0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90622" name="Group 126"/>
          <p:cNvGraphicFramePr>
            <a:graphicFrameLocks noGrp="1"/>
          </p:cNvGraphicFramePr>
          <p:nvPr/>
        </p:nvGraphicFramePr>
        <p:xfrm>
          <a:off x="3851275" y="3789363"/>
          <a:ext cx="2339975" cy="1811679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16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9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1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0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95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73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211"/>
          <p:cNvGrpSpPr/>
          <p:nvPr/>
        </p:nvGrpSpPr>
        <p:grpSpPr bwMode="auto">
          <a:xfrm>
            <a:off x="4108450" y="1573213"/>
            <a:ext cx="133350" cy="1308100"/>
            <a:chOff x="2634" y="981"/>
            <a:chExt cx="84" cy="824"/>
          </a:xfrm>
        </p:grpSpPr>
        <p:sp>
          <p:nvSpPr>
            <p:cNvPr id="25732" name="AutoShape 208"/>
            <p:cNvSpPr/>
            <p:nvPr/>
          </p:nvSpPr>
          <p:spPr bwMode="auto">
            <a:xfrm flipH="1">
              <a:off x="2675" y="981"/>
              <a:ext cx="43" cy="824"/>
            </a:xfrm>
            <a:prstGeom prst="leftBracket">
              <a:avLst>
                <a:gd name="adj" fmla="val 159690"/>
              </a:avLst>
            </a:prstGeom>
            <a:noFill/>
            <a:ln w="28575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733" name="AutoShape 207"/>
            <p:cNvSpPr/>
            <p:nvPr/>
          </p:nvSpPr>
          <p:spPr bwMode="auto">
            <a:xfrm>
              <a:off x="2634" y="981"/>
              <a:ext cx="43" cy="824"/>
            </a:xfrm>
            <a:prstGeom prst="leftBracket">
              <a:avLst>
                <a:gd name="adj" fmla="val 159690"/>
              </a:avLst>
            </a:prstGeom>
            <a:noFill/>
            <a:ln w="28575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90708" name="AutoShape 212"/>
          <p:cNvSpPr/>
          <p:nvPr/>
        </p:nvSpPr>
        <p:spPr bwMode="auto">
          <a:xfrm>
            <a:off x="4392613" y="3133725"/>
            <a:ext cx="1258887" cy="295275"/>
          </a:xfrm>
          <a:prstGeom prst="borderCallout1">
            <a:avLst>
              <a:gd name="adj1" fmla="val 38708"/>
              <a:gd name="adj2" fmla="val -6051"/>
              <a:gd name="adj3" fmla="val -84944"/>
              <a:gd name="adj4" fmla="val -17148"/>
            </a:avLst>
          </a:prstGeom>
          <a:noFill/>
          <a:ln w="28575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BCD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490709" name="AutoShape 213"/>
          <p:cNvSpPr>
            <a:spLocks noChangeArrowheads="1"/>
          </p:cNvSpPr>
          <p:nvPr/>
        </p:nvSpPr>
        <p:spPr bwMode="auto">
          <a:xfrm>
            <a:off x="4211638" y="4778375"/>
            <a:ext cx="1695450" cy="474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0710" name="AutoShape 214"/>
          <p:cNvSpPr>
            <a:spLocks noChangeArrowheads="1"/>
          </p:cNvSpPr>
          <p:nvPr/>
        </p:nvSpPr>
        <p:spPr bwMode="auto">
          <a:xfrm>
            <a:off x="5111750" y="4206875"/>
            <a:ext cx="793750" cy="1041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0711" name="AutoShape 215"/>
          <p:cNvSpPr>
            <a:spLocks noChangeArrowheads="1"/>
          </p:cNvSpPr>
          <p:nvPr/>
        </p:nvSpPr>
        <p:spPr bwMode="auto">
          <a:xfrm>
            <a:off x="4654550" y="4498975"/>
            <a:ext cx="793750" cy="474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0712" name="Arc 216"/>
          <p:cNvSpPr/>
          <p:nvPr/>
        </p:nvSpPr>
        <p:spPr bwMode="auto">
          <a:xfrm rot="7948750">
            <a:off x="4077494" y="4007644"/>
            <a:ext cx="361950" cy="471488"/>
          </a:xfrm>
          <a:custGeom>
            <a:avLst/>
            <a:gdLst>
              <a:gd name="T0" fmla="*/ 0 w 43198"/>
              <a:gd name="T1" fmla="*/ 10164975 h 21600"/>
              <a:gd name="T2" fmla="*/ 3032728 w 43198"/>
              <a:gd name="T3" fmla="*/ 10291709 h 21600"/>
              <a:gd name="T4" fmla="*/ 1516297 w 43198"/>
              <a:gd name="T5" fmla="*/ 10291709 h 21600"/>
              <a:gd name="T6" fmla="*/ 0 60000 65536"/>
              <a:gd name="T7" fmla="*/ 0 60000 65536"/>
              <a:gd name="T8" fmla="*/ 0 60000 65536"/>
              <a:gd name="T9" fmla="*/ 0 w 43198"/>
              <a:gd name="T10" fmla="*/ 0 h 21600"/>
              <a:gd name="T11" fmla="*/ 43198 w 431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0713" name="Arc 217"/>
          <p:cNvSpPr/>
          <p:nvPr/>
        </p:nvSpPr>
        <p:spPr bwMode="auto">
          <a:xfrm rot="13651250" flipH="1">
            <a:off x="5645944" y="4009231"/>
            <a:ext cx="361950" cy="471488"/>
          </a:xfrm>
          <a:custGeom>
            <a:avLst/>
            <a:gdLst>
              <a:gd name="T0" fmla="*/ 0 w 43198"/>
              <a:gd name="T1" fmla="*/ 10164975 h 21600"/>
              <a:gd name="T2" fmla="*/ 3032728 w 43198"/>
              <a:gd name="T3" fmla="*/ 10291709 h 21600"/>
              <a:gd name="T4" fmla="*/ 1516297 w 43198"/>
              <a:gd name="T5" fmla="*/ 10291709 h 21600"/>
              <a:gd name="T6" fmla="*/ 0 60000 65536"/>
              <a:gd name="T7" fmla="*/ 0 60000 65536"/>
              <a:gd name="T8" fmla="*/ 0 60000 65536"/>
              <a:gd name="T9" fmla="*/ 0 w 43198"/>
              <a:gd name="T10" fmla="*/ 0 h 21600"/>
              <a:gd name="T11" fmla="*/ 43198 w 431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0714" name="Arc 218"/>
          <p:cNvSpPr/>
          <p:nvPr/>
        </p:nvSpPr>
        <p:spPr bwMode="auto">
          <a:xfrm rot="13651250" flipV="1">
            <a:off x="4087019" y="4995069"/>
            <a:ext cx="361950" cy="471488"/>
          </a:xfrm>
          <a:custGeom>
            <a:avLst/>
            <a:gdLst>
              <a:gd name="T0" fmla="*/ 0 w 43198"/>
              <a:gd name="T1" fmla="*/ 10164975 h 21600"/>
              <a:gd name="T2" fmla="*/ 3032728 w 43198"/>
              <a:gd name="T3" fmla="*/ 10291709 h 21600"/>
              <a:gd name="T4" fmla="*/ 1516297 w 43198"/>
              <a:gd name="T5" fmla="*/ 10291709 h 21600"/>
              <a:gd name="T6" fmla="*/ 0 60000 65536"/>
              <a:gd name="T7" fmla="*/ 0 60000 65536"/>
              <a:gd name="T8" fmla="*/ 0 60000 65536"/>
              <a:gd name="T9" fmla="*/ 0 w 43198"/>
              <a:gd name="T10" fmla="*/ 0 h 21600"/>
              <a:gd name="T11" fmla="*/ 43198 w 431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0715" name="Arc 219"/>
          <p:cNvSpPr/>
          <p:nvPr/>
        </p:nvSpPr>
        <p:spPr bwMode="auto">
          <a:xfrm rot="7948750" flipH="1" flipV="1">
            <a:off x="5655469" y="4996656"/>
            <a:ext cx="361950" cy="471488"/>
          </a:xfrm>
          <a:custGeom>
            <a:avLst/>
            <a:gdLst>
              <a:gd name="T0" fmla="*/ 0 w 43198"/>
              <a:gd name="T1" fmla="*/ 10164975 h 21600"/>
              <a:gd name="T2" fmla="*/ 3032728 w 43198"/>
              <a:gd name="T3" fmla="*/ 10291709 h 21600"/>
              <a:gd name="T4" fmla="*/ 1516297 w 43198"/>
              <a:gd name="T5" fmla="*/ 10291709 h 21600"/>
              <a:gd name="T6" fmla="*/ 0 60000 65536"/>
              <a:gd name="T7" fmla="*/ 0 60000 65536"/>
              <a:gd name="T8" fmla="*/ 0 60000 65536"/>
              <a:gd name="T9" fmla="*/ 0 w 43198"/>
              <a:gd name="T10" fmla="*/ 0 h 21600"/>
              <a:gd name="T11" fmla="*/ 43198 w 4319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-1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0716" name="Text Box 220"/>
          <p:cNvSpPr txBox="1">
            <a:spLocks noChangeArrowheads="1"/>
          </p:cNvSpPr>
          <p:nvPr/>
        </p:nvSpPr>
        <p:spPr bwMode="auto">
          <a:xfrm>
            <a:off x="4032250" y="5768975"/>
            <a:ext cx="215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</p:txBody>
      </p:sp>
      <p:sp>
        <p:nvSpPr>
          <p:cNvPr id="490718" name="Text Box 222"/>
          <p:cNvSpPr txBox="1">
            <a:spLocks noChangeArrowheads="1"/>
          </p:cNvSpPr>
          <p:nvPr/>
        </p:nvSpPr>
        <p:spPr bwMode="auto">
          <a:xfrm>
            <a:off x="6551613" y="5768975"/>
            <a:ext cx="900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  <p:sp>
        <p:nvSpPr>
          <p:cNvPr id="490719" name="Text Box 223"/>
          <p:cNvSpPr txBox="1">
            <a:spLocks noChangeArrowheads="1"/>
          </p:cNvSpPr>
          <p:nvPr/>
        </p:nvSpPr>
        <p:spPr bwMode="auto">
          <a:xfrm>
            <a:off x="6551613" y="6003925"/>
            <a:ext cx="900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  <p:sp>
        <p:nvSpPr>
          <p:cNvPr id="490720" name="Text Box 224"/>
          <p:cNvSpPr txBox="1">
            <a:spLocks noChangeArrowheads="1"/>
          </p:cNvSpPr>
          <p:nvPr/>
        </p:nvSpPr>
        <p:spPr bwMode="auto">
          <a:xfrm>
            <a:off x="6551613" y="6308725"/>
            <a:ext cx="900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9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708" grpId="0" animBg="1"/>
      <p:bldP spid="490709" grpId="0" animBg="1"/>
      <p:bldP spid="490710" grpId="0" animBg="1"/>
      <p:bldP spid="490711" grpId="0" animBg="1"/>
      <p:bldP spid="490712" grpId="0" animBg="1"/>
      <p:bldP spid="490713" grpId="0" animBg="1"/>
      <p:bldP spid="490714" grpId="0" animBg="1"/>
      <p:bldP spid="490715" grpId="0" animBg="1"/>
      <p:bldP spid="490716" grpId="0"/>
      <p:bldP spid="490718" grpId="0"/>
      <p:bldP spid="490719" grpId="0"/>
      <p:bldP spid="4907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5CC0A4-73CC-4025-AB77-0E969E5AC4B3}" type="slidenum">
              <a:rPr lang="en-US" altLang="en-US"/>
              <a:t>16</a:t>
            </a:fld>
            <a:r>
              <a:rPr lang="en-US" altLang="en-US"/>
              <a:t> / 65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Binary Adder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</p:spPr>
        <p:txBody>
          <a:bodyPr/>
          <a:lstStyle/>
          <a:p>
            <a:r>
              <a:rPr lang="en-US" altLang="en-US"/>
              <a:t>Half Adder</a:t>
            </a:r>
          </a:p>
          <a:p>
            <a:pPr lvl="1"/>
            <a:r>
              <a:rPr lang="en-US" altLang="en-US"/>
              <a:t>Adds </a:t>
            </a:r>
            <a:r>
              <a:rPr lang="en-US" altLang="en-US">
                <a:solidFill>
                  <a:srgbClr val="996633"/>
                </a:solidFill>
              </a:rPr>
              <a:t>1-bit</a:t>
            </a:r>
            <a:r>
              <a:rPr lang="en-US" altLang="en-US"/>
              <a:t> plus </a:t>
            </a:r>
            <a:r>
              <a:rPr lang="en-US" altLang="en-US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altLang="en-US"/>
              <a:t>Produces </a:t>
            </a:r>
            <a:r>
              <a:rPr lang="en-US" altLang="en-US">
                <a:solidFill>
                  <a:schemeClr val="accent1"/>
                </a:solidFill>
              </a:rPr>
              <a:t>Sum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1"/>
                </a:solidFill>
              </a:rPr>
              <a:t>Carry</a:t>
            </a: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6372225" y="1268413"/>
            <a:ext cx="1774825" cy="720725"/>
            <a:chOff x="3560" y="799"/>
            <a:chExt cx="1118" cy="454"/>
          </a:xfrm>
        </p:grpSpPr>
        <p:sp>
          <p:nvSpPr>
            <p:cNvPr id="12325" name="AutoShape 5"/>
            <p:cNvSpPr>
              <a:spLocks noChangeArrowheads="1"/>
            </p:cNvSpPr>
            <p:nvPr/>
          </p:nvSpPr>
          <p:spPr bwMode="auto">
            <a:xfrm>
              <a:off x="3901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26" name="Line 6"/>
            <p:cNvSpPr>
              <a:spLocks noChangeShapeType="1"/>
            </p:cNvSpPr>
            <p:nvPr/>
          </p:nvSpPr>
          <p:spPr bwMode="auto">
            <a:xfrm>
              <a:off x="3730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27" name="Line 8"/>
            <p:cNvSpPr>
              <a:spLocks noChangeShapeType="1"/>
            </p:cNvSpPr>
            <p:nvPr/>
          </p:nvSpPr>
          <p:spPr bwMode="auto">
            <a:xfrm>
              <a:off x="3730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28" name="Line 10"/>
            <p:cNvSpPr>
              <a:spLocks noChangeShapeType="1"/>
            </p:cNvSpPr>
            <p:nvPr/>
          </p:nvSpPr>
          <p:spPr bwMode="auto">
            <a:xfrm>
              <a:off x="435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29" name="Text Box 11"/>
            <p:cNvSpPr txBox="1">
              <a:spLocks noChangeArrowheads="1"/>
            </p:cNvSpPr>
            <p:nvPr/>
          </p:nvSpPr>
          <p:spPr bwMode="auto">
            <a:xfrm>
              <a:off x="3983" y="913"/>
              <a:ext cx="28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</a:t>
              </a:r>
            </a:p>
          </p:txBody>
        </p:sp>
        <p:sp>
          <p:nvSpPr>
            <p:cNvPr id="12330" name="Line 13"/>
            <p:cNvSpPr>
              <a:spLocks noChangeShapeType="1"/>
            </p:cNvSpPr>
            <p:nvPr/>
          </p:nvSpPr>
          <p:spPr bwMode="auto">
            <a:xfrm>
              <a:off x="435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31" name="Text Box 15"/>
            <p:cNvSpPr txBox="1">
              <a:spLocks noChangeArrowheads="1"/>
            </p:cNvSpPr>
            <p:nvPr/>
          </p:nvSpPr>
          <p:spPr bwMode="auto">
            <a:xfrm>
              <a:off x="3560" y="799"/>
              <a:ext cx="113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332" name="Text Box 16"/>
            <p:cNvSpPr txBox="1">
              <a:spLocks noChangeArrowheads="1"/>
            </p:cNvSpPr>
            <p:nvPr/>
          </p:nvSpPr>
          <p:spPr bwMode="auto">
            <a:xfrm>
              <a:off x="4565" y="823"/>
              <a:ext cx="113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aphicFrame>
        <p:nvGraphicFramePr>
          <p:cNvPr id="491612" name="Group 92"/>
          <p:cNvGraphicFramePr>
            <a:graphicFrameLocks noGrp="1"/>
          </p:cNvGraphicFramePr>
          <p:nvPr/>
        </p:nvGraphicFramePr>
        <p:xfrm>
          <a:off x="971550" y="3249613"/>
          <a:ext cx="21590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613" name="Text Box 93"/>
          <p:cNvSpPr txBox="1">
            <a:spLocks noChangeArrowheads="1"/>
          </p:cNvSpPr>
          <p:nvPr/>
        </p:nvSpPr>
        <p:spPr bwMode="auto">
          <a:xfrm>
            <a:off x="6732588" y="2349500"/>
            <a:ext cx="90011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491615" name="Object 95"/>
          <p:cNvGraphicFramePr>
            <a:graphicFrameLocks noChangeAspect="1"/>
          </p:cNvGraphicFramePr>
          <p:nvPr/>
        </p:nvGraphicFramePr>
        <p:xfrm>
          <a:off x="5273675" y="4329113"/>
          <a:ext cx="203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406525" imgH="928370" progId="">
                  <p:embed/>
                </p:oleObj>
              </mc:Choice>
              <mc:Fallback>
                <p:oleObj name="Visio" r:id="rId3" imgW="1406525" imgH="928370" progId="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4329113"/>
                        <a:ext cx="20320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2"/>
          <p:cNvGrpSpPr/>
          <p:nvPr/>
        </p:nvGrpSpPr>
        <p:grpSpPr bwMode="auto">
          <a:xfrm>
            <a:off x="4481513" y="4149725"/>
            <a:ext cx="3638550" cy="1800225"/>
            <a:chOff x="2823" y="2614"/>
            <a:chExt cx="2292" cy="1134"/>
          </a:xfrm>
        </p:grpSpPr>
        <p:sp>
          <p:nvSpPr>
            <p:cNvPr id="12318" name="AutoShape 94"/>
            <p:cNvSpPr>
              <a:spLocks noChangeArrowheads="1"/>
            </p:cNvSpPr>
            <p:nvPr/>
          </p:nvSpPr>
          <p:spPr bwMode="auto">
            <a:xfrm>
              <a:off x="3334" y="2614"/>
              <a:ext cx="1247" cy="113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19" name="Line 96"/>
            <p:cNvSpPr>
              <a:spLocks noChangeShapeType="1"/>
            </p:cNvSpPr>
            <p:nvPr/>
          </p:nvSpPr>
          <p:spPr bwMode="auto">
            <a:xfrm>
              <a:off x="2993" y="28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20" name="Line 97"/>
            <p:cNvSpPr>
              <a:spLocks noChangeShapeType="1"/>
            </p:cNvSpPr>
            <p:nvPr/>
          </p:nvSpPr>
          <p:spPr bwMode="auto">
            <a:xfrm>
              <a:off x="2993" y="352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21" name="Line 98"/>
            <p:cNvSpPr>
              <a:spLocks noChangeShapeType="1"/>
            </p:cNvSpPr>
            <p:nvPr/>
          </p:nvSpPr>
          <p:spPr bwMode="auto">
            <a:xfrm>
              <a:off x="4581" y="2918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22" name="Line 99"/>
            <p:cNvSpPr>
              <a:spLocks noChangeShapeType="1"/>
            </p:cNvSpPr>
            <p:nvPr/>
          </p:nvSpPr>
          <p:spPr bwMode="auto">
            <a:xfrm>
              <a:off x="4581" y="34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23" name="Text Box 100"/>
            <p:cNvSpPr txBox="1">
              <a:spLocks noChangeArrowheads="1"/>
            </p:cNvSpPr>
            <p:nvPr/>
          </p:nvSpPr>
          <p:spPr bwMode="auto">
            <a:xfrm>
              <a:off x="2823" y="2727"/>
              <a:ext cx="170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324" name="Text Box 101"/>
            <p:cNvSpPr txBox="1">
              <a:spLocks noChangeArrowheads="1"/>
            </p:cNvSpPr>
            <p:nvPr/>
          </p:nvSpPr>
          <p:spPr bwMode="auto">
            <a:xfrm>
              <a:off x="4945" y="2784"/>
              <a:ext cx="170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7651A0-2095-4560-9E30-036544BB13FF}" type="slidenum">
              <a:rPr lang="en-US" altLang="en-US"/>
              <a:t>17</a:t>
            </a:fld>
            <a:r>
              <a:rPr lang="en-US" altLang="en-US"/>
              <a:t> / 65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Binary Adder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</p:spPr>
        <p:txBody>
          <a:bodyPr/>
          <a:lstStyle/>
          <a:p>
            <a:r>
              <a:rPr lang="en-US" altLang="en-US"/>
              <a:t>Full Adder</a:t>
            </a:r>
          </a:p>
          <a:p>
            <a:pPr lvl="1"/>
            <a:r>
              <a:rPr lang="en-US" altLang="en-US"/>
              <a:t>Adds </a:t>
            </a:r>
            <a:r>
              <a:rPr lang="en-US" altLang="en-US">
                <a:solidFill>
                  <a:srgbClr val="996633"/>
                </a:solidFill>
              </a:rPr>
              <a:t>1-bit</a:t>
            </a:r>
            <a:r>
              <a:rPr lang="en-US" altLang="en-US"/>
              <a:t> plus </a:t>
            </a:r>
            <a:r>
              <a:rPr lang="en-US" altLang="en-US">
                <a:solidFill>
                  <a:srgbClr val="996633"/>
                </a:solidFill>
              </a:rPr>
              <a:t>1-bit </a:t>
            </a:r>
            <a:r>
              <a:rPr lang="en-US" altLang="en-US"/>
              <a:t>plus </a:t>
            </a:r>
            <a:r>
              <a:rPr lang="en-US" altLang="en-US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altLang="en-US"/>
              <a:t>Produces </a:t>
            </a:r>
            <a:r>
              <a:rPr lang="en-US" altLang="en-US">
                <a:solidFill>
                  <a:schemeClr val="accent1"/>
                </a:solidFill>
              </a:rPr>
              <a:t>Sum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1"/>
                </a:solidFill>
              </a:rPr>
              <a:t>Carry</a:t>
            </a: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971550" y="2971800"/>
          <a:ext cx="2159000" cy="3336927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6732588" y="2168525"/>
            <a:ext cx="90011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    z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2" name="Group 49"/>
          <p:cNvGrpSpPr/>
          <p:nvPr/>
        </p:nvGrpSpPr>
        <p:grpSpPr bwMode="auto">
          <a:xfrm>
            <a:off x="6388100" y="1268413"/>
            <a:ext cx="1758950" cy="720725"/>
            <a:chOff x="4024" y="799"/>
            <a:chExt cx="1108" cy="454"/>
          </a:xfrm>
        </p:grpSpPr>
        <p:sp>
          <p:nvSpPr>
            <p:cNvPr id="26739" name="AutoShape 5"/>
            <p:cNvSpPr>
              <a:spLocks noChangeArrowheads="1"/>
            </p:cNvSpPr>
            <p:nvPr/>
          </p:nvSpPr>
          <p:spPr bwMode="auto">
            <a:xfrm>
              <a:off x="4355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740" name="Line 6"/>
            <p:cNvSpPr>
              <a:spLocks noChangeShapeType="1"/>
            </p:cNvSpPr>
            <p:nvPr/>
          </p:nvSpPr>
          <p:spPr bwMode="auto">
            <a:xfrm>
              <a:off x="418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741" name="Line 7"/>
            <p:cNvSpPr>
              <a:spLocks noChangeShapeType="1"/>
            </p:cNvSpPr>
            <p:nvPr/>
          </p:nvSpPr>
          <p:spPr bwMode="auto">
            <a:xfrm>
              <a:off x="418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742" name="Line 8"/>
            <p:cNvSpPr>
              <a:spLocks noChangeShapeType="1"/>
            </p:cNvSpPr>
            <p:nvPr/>
          </p:nvSpPr>
          <p:spPr bwMode="auto">
            <a:xfrm>
              <a:off x="4808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743" name="Text Box 9"/>
            <p:cNvSpPr txBox="1">
              <a:spLocks noChangeArrowheads="1"/>
            </p:cNvSpPr>
            <p:nvPr/>
          </p:nvSpPr>
          <p:spPr bwMode="auto">
            <a:xfrm>
              <a:off x="4454" y="913"/>
              <a:ext cx="2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26744" name="Line 10"/>
            <p:cNvSpPr>
              <a:spLocks noChangeShapeType="1"/>
            </p:cNvSpPr>
            <p:nvPr/>
          </p:nvSpPr>
          <p:spPr bwMode="auto">
            <a:xfrm>
              <a:off x="4808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745" name="Text Box 11"/>
            <p:cNvSpPr txBox="1">
              <a:spLocks noChangeArrowheads="1"/>
            </p:cNvSpPr>
            <p:nvPr/>
          </p:nvSpPr>
          <p:spPr bwMode="auto">
            <a:xfrm>
              <a:off x="4024" y="835"/>
              <a:ext cx="11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6746" name="Text Box 12"/>
            <p:cNvSpPr txBox="1">
              <a:spLocks noChangeArrowheads="1"/>
            </p:cNvSpPr>
            <p:nvPr/>
          </p:nvSpPr>
          <p:spPr bwMode="auto">
            <a:xfrm>
              <a:off x="5019" y="823"/>
              <a:ext cx="113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6747" name="Line 48"/>
            <p:cNvSpPr>
              <a:spLocks noChangeShapeType="1"/>
            </p:cNvSpPr>
            <p:nvPr/>
          </p:nvSpPr>
          <p:spPr bwMode="auto">
            <a:xfrm>
              <a:off x="4183" y="1026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92648" name="Group 104"/>
          <p:cNvGraphicFramePr>
            <a:graphicFrameLocks noGrp="1"/>
          </p:cNvGraphicFramePr>
          <p:nvPr/>
        </p:nvGraphicFramePr>
        <p:xfrm>
          <a:off x="3671888" y="2889250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2695" name="Group 151"/>
          <p:cNvGraphicFramePr>
            <a:graphicFrameLocks noGrp="1"/>
          </p:cNvGraphicFramePr>
          <p:nvPr/>
        </p:nvGraphicFramePr>
        <p:xfrm>
          <a:off x="3671888" y="4689475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742" name="Oval 198"/>
          <p:cNvSpPr>
            <a:spLocks noChangeArrowheads="1"/>
          </p:cNvSpPr>
          <p:nvPr/>
        </p:nvSpPr>
        <p:spPr bwMode="auto">
          <a:xfrm>
            <a:off x="4648200" y="5448300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2743" name="Oval 199"/>
          <p:cNvSpPr>
            <a:spLocks noChangeArrowheads="1"/>
          </p:cNvSpPr>
          <p:nvPr/>
        </p:nvSpPr>
        <p:spPr bwMode="auto">
          <a:xfrm>
            <a:off x="5233988" y="5449888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2744" name="Oval 200"/>
          <p:cNvSpPr>
            <a:spLocks noChangeArrowheads="1"/>
          </p:cNvSpPr>
          <p:nvPr/>
        </p:nvSpPr>
        <p:spPr bwMode="auto">
          <a:xfrm>
            <a:off x="5299075" y="5049838"/>
            <a:ext cx="373063" cy="696912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2745" name="Text Box 201"/>
          <p:cNvSpPr txBox="1">
            <a:spLocks noChangeArrowheads="1"/>
          </p:cNvSpPr>
          <p:nvPr/>
        </p:nvSpPr>
        <p:spPr bwMode="auto">
          <a:xfrm>
            <a:off x="3851275" y="4329113"/>
            <a:ext cx="3960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xy'z'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x'yz'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x'y'z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xyz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2747" name="Text Box 203"/>
          <p:cNvSpPr txBox="1">
            <a:spLocks noChangeArrowheads="1"/>
          </p:cNvSpPr>
          <p:nvPr/>
        </p:nvSpPr>
        <p:spPr bwMode="auto">
          <a:xfrm>
            <a:off x="3851275" y="6129338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81" grpId="0"/>
      <p:bldP spid="492742" grpId="0" animBg="1"/>
      <p:bldP spid="492743" grpId="0" animBg="1"/>
      <p:bldP spid="492744" grpId="0" animBg="1"/>
      <p:bldP spid="492745" grpId="0"/>
      <p:bldP spid="4927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6AFB07-E5AB-42F6-A4E7-6874CA852A95}" type="slidenum">
              <a:rPr lang="en-US" altLang="en-US"/>
              <a:t>18</a:t>
            </a:fld>
            <a:r>
              <a:rPr lang="en-US" altLang="en-US"/>
              <a:t> / 65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Binary Adder</a:t>
            </a:r>
          </a:p>
        </p:txBody>
      </p:sp>
      <p:sp>
        <p:nvSpPr>
          <p:cNvPr id="133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Full Adder</a:t>
            </a:r>
          </a:p>
        </p:txBody>
      </p:sp>
      <p:sp>
        <p:nvSpPr>
          <p:cNvPr id="13322" name="AutoShape 5"/>
          <p:cNvSpPr>
            <a:spLocks noChangeArrowheads="1"/>
          </p:cNvSpPr>
          <p:nvPr/>
        </p:nvSpPr>
        <p:spPr bwMode="auto">
          <a:xfrm>
            <a:off x="1163638" y="1628775"/>
            <a:ext cx="2508250" cy="4321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Line 6"/>
          <p:cNvSpPr>
            <a:spLocks noChangeShapeType="1"/>
          </p:cNvSpPr>
          <p:nvPr/>
        </p:nvSpPr>
        <p:spPr bwMode="auto">
          <a:xfrm>
            <a:off x="792163" y="2708275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24" name="Line 7"/>
          <p:cNvSpPr>
            <a:spLocks noChangeShapeType="1"/>
          </p:cNvSpPr>
          <p:nvPr/>
        </p:nvSpPr>
        <p:spPr bwMode="auto">
          <a:xfrm>
            <a:off x="792163" y="37893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25" name="Line 8"/>
          <p:cNvSpPr>
            <a:spLocks noChangeShapeType="1"/>
          </p:cNvSpPr>
          <p:nvPr/>
        </p:nvSpPr>
        <p:spPr bwMode="auto">
          <a:xfrm flipV="1">
            <a:off x="3671888" y="29051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26" name="Line 9"/>
          <p:cNvSpPr>
            <a:spLocks noChangeShapeType="1"/>
          </p:cNvSpPr>
          <p:nvPr/>
        </p:nvSpPr>
        <p:spPr bwMode="auto">
          <a:xfrm>
            <a:off x="3671888" y="5049838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27" name="Text Box 10"/>
          <p:cNvSpPr txBox="1">
            <a:spLocks noChangeArrowheads="1"/>
          </p:cNvSpPr>
          <p:nvPr/>
        </p:nvSpPr>
        <p:spPr bwMode="auto">
          <a:xfrm>
            <a:off x="522288" y="2465388"/>
            <a:ext cx="2698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3328" name="Text Box 11"/>
          <p:cNvSpPr txBox="1">
            <a:spLocks noChangeArrowheads="1"/>
          </p:cNvSpPr>
          <p:nvPr/>
        </p:nvSpPr>
        <p:spPr bwMode="auto">
          <a:xfrm>
            <a:off x="4032250" y="2733675"/>
            <a:ext cx="26987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1184275" y="4086225"/>
          <a:ext cx="2814638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33955" imgH="1673860" progId="">
                  <p:embed/>
                </p:oleObj>
              </mc:Choice>
              <mc:Fallback>
                <p:oleObj name="Visio" r:id="rId3" imgW="2433955" imgH="167386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086225"/>
                        <a:ext cx="281463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1331913" y="1628775"/>
          <a:ext cx="2354262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68195" imgH="2251075" progId="">
                  <p:embed/>
                </p:oleObj>
              </mc:Choice>
              <mc:Fallback>
                <p:oleObj name="Visio" r:id="rId5" imgW="2068195" imgH="2251075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2354262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Line 15"/>
          <p:cNvSpPr>
            <a:spLocks noChangeShapeType="1"/>
          </p:cNvSpPr>
          <p:nvPr/>
        </p:nvSpPr>
        <p:spPr bwMode="auto">
          <a:xfrm>
            <a:off x="792163" y="48688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5535613" y="2349500"/>
            <a:ext cx="2520950" cy="28797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5780088" y="2427288"/>
          <a:ext cx="2301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814830" imgH="661035" progId="">
                  <p:embed/>
                </p:oleObj>
              </mc:Choice>
              <mc:Fallback>
                <p:oleObj name="Visio" r:id="rId7" imgW="1814830" imgH="66103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2427288"/>
                        <a:ext cx="23018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1" name="Line 23"/>
          <p:cNvSpPr>
            <a:spLocks noChangeShapeType="1"/>
          </p:cNvSpPr>
          <p:nvPr/>
        </p:nvSpPr>
        <p:spPr bwMode="auto">
          <a:xfrm>
            <a:off x="5176838" y="32496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5176838" y="3879850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816475" y="3082925"/>
            <a:ext cx="2698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5176838" y="451008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>
            <a:off x="8056563" y="29940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493596" name="Object 28"/>
          <p:cNvGraphicFramePr>
            <a:graphicFrameLocks noChangeAspect="1"/>
          </p:cNvGraphicFramePr>
          <p:nvPr/>
        </p:nvGraphicFramePr>
        <p:xfrm>
          <a:off x="5580063" y="3227388"/>
          <a:ext cx="2816225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433955" imgH="1673860" progId="">
                  <p:embed/>
                </p:oleObj>
              </mc:Choice>
              <mc:Fallback>
                <p:oleObj name="Visio" r:id="rId9" imgW="2433955" imgH="16738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27388"/>
                        <a:ext cx="2816225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7" name="Line 29"/>
          <p:cNvSpPr>
            <a:spLocks noChangeShapeType="1"/>
          </p:cNvSpPr>
          <p:nvPr/>
        </p:nvSpPr>
        <p:spPr bwMode="auto">
          <a:xfrm>
            <a:off x="8056563" y="41878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8442325" y="2862263"/>
            <a:ext cx="2698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338" name="Text Box 31"/>
          <p:cNvSpPr txBox="1">
            <a:spLocks noChangeArrowheads="1"/>
          </p:cNvSpPr>
          <p:nvPr/>
        </p:nvSpPr>
        <p:spPr bwMode="auto">
          <a:xfrm>
            <a:off x="4211638" y="1268413"/>
            <a:ext cx="3960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xy'z'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x'yz'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x'y'z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xyz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3339" name="Text Box 32"/>
          <p:cNvSpPr txBox="1">
            <a:spLocks noChangeArrowheads="1"/>
          </p:cNvSpPr>
          <p:nvPr/>
        </p:nvSpPr>
        <p:spPr bwMode="auto">
          <a:xfrm>
            <a:off x="4211638" y="1628775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4" grpId="0" animBg="1"/>
      <p:bldP spid="493593" grpId="0"/>
      <p:bldP spid="4935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8F4170-C51E-471B-A8C0-F1A781DCFE67}" type="slidenum">
              <a:rPr lang="en-US" altLang="en-US"/>
              <a:t>1</a:t>
            </a:fld>
            <a:r>
              <a:rPr lang="en-US" altLang="en-US"/>
              <a:t> / 65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Combinational Circuits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859338"/>
          </a:xfrm>
        </p:spPr>
        <p:txBody>
          <a:bodyPr/>
          <a:lstStyle/>
          <a:p>
            <a:r>
              <a:rPr lang="en-US" altLang="en-US"/>
              <a:t>Output is function of input only</a:t>
            </a:r>
          </a:p>
          <a:p>
            <a:pPr marL="808355" lvl="1" indent="-276225">
              <a:buFont typeface="Times New Roman" panose="02020603050405020304" pitchFamily="18" charset="0"/>
              <a:buNone/>
            </a:pPr>
            <a:r>
              <a:rPr lang="en-US" altLang="en-US"/>
              <a:t>i.e. no feedback</a:t>
            </a:r>
          </a:p>
          <a:p>
            <a:pPr marL="808355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355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355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355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355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355" lvl="1" indent="-276225">
              <a:buFont typeface="Times New Roman" panose="02020603050405020304" pitchFamily="18" charset="0"/>
              <a:buNone/>
            </a:pPr>
            <a:endParaRPr lang="en-US" altLang="en-US"/>
          </a:p>
          <a:p>
            <a:pPr marL="808355" lvl="1" indent="-276225">
              <a:buFont typeface="Times New Roman" panose="02020603050405020304" pitchFamily="18" charset="0"/>
              <a:buNone/>
            </a:pPr>
            <a:r>
              <a:rPr lang="en-US" altLang="en-US"/>
              <a:t>When </a:t>
            </a:r>
            <a:r>
              <a:rPr lang="en-US" altLang="en-US">
                <a:solidFill>
                  <a:schemeClr val="accent2"/>
                </a:solidFill>
              </a:rPr>
              <a:t>input</a:t>
            </a:r>
            <a:r>
              <a:rPr lang="en-US" altLang="en-US"/>
              <a:t> changes, </a:t>
            </a:r>
            <a:r>
              <a:rPr lang="en-US" altLang="en-US">
                <a:solidFill>
                  <a:schemeClr val="accent1"/>
                </a:solidFill>
              </a:rPr>
              <a:t>output</a:t>
            </a:r>
            <a:r>
              <a:rPr lang="en-US" altLang="en-US"/>
              <a:t> may change (after a delay)</a:t>
            </a:r>
          </a:p>
        </p:txBody>
      </p:sp>
      <p:sp>
        <p:nvSpPr>
          <p:cNvPr id="22534" name="AutoShape 75"/>
          <p:cNvSpPr>
            <a:spLocks noChangeArrowheads="1"/>
          </p:cNvSpPr>
          <p:nvPr/>
        </p:nvSpPr>
        <p:spPr bwMode="auto">
          <a:xfrm>
            <a:off x="3311525" y="2528888"/>
            <a:ext cx="2519363" cy="18002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Line 76"/>
          <p:cNvSpPr>
            <a:spLocks noChangeShapeType="1"/>
          </p:cNvSpPr>
          <p:nvPr/>
        </p:nvSpPr>
        <p:spPr bwMode="auto">
          <a:xfrm>
            <a:off x="2411413" y="2889250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36" name="Line 77"/>
          <p:cNvSpPr>
            <a:spLocks noChangeShapeType="1"/>
          </p:cNvSpPr>
          <p:nvPr/>
        </p:nvSpPr>
        <p:spPr bwMode="auto">
          <a:xfrm>
            <a:off x="2411413" y="3968750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37" name="Line 78"/>
          <p:cNvSpPr>
            <a:spLocks noChangeShapeType="1"/>
          </p:cNvSpPr>
          <p:nvPr/>
        </p:nvSpPr>
        <p:spPr bwMode="auto">
          <a:xfrm>
            <a:off x="2411413" y="3248025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38" name="Text Box 79"/>
          <p:cNvSpPr txBox="1">
            <a:spLocks noChangeArrowheads="1"/>
          </p:cNvSpPr>
          <p:nvPr/>
        </p:nvSpPr>
        <p:spPr bwMode="auto">
          <a:xfrm>
            <a:off x="2771775" y="3429000"/>
            <a:ext cx="1809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2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2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2"/>
                </a:solidFill>
              </a:rPr>
              <a:t>•</a:t>
            </a:r>
          </a:p>
        </p:txBody>
      </p:sp>
      <p:sp>
        <p:nvSpPr>
          <p:cNvPr id="22539" name="Line 80"/>
          <p:cNvSpPr>
            <a:spLocks noChangeShapeType="1"/>
          </p:cNvSpPr>
          <p:nvPr/>
        </p:nvSpPr>
        <p:spPr bwMode="auto">
          <a:xfrm>
            <a:off x="5830888" y="2889250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40" name="Line 81"/>
          <p:cNvSpPr>
            <a:spLocks noChangeShapeType="1"/>
          </p:cNvSpPr>
          <p:nvPr/>
        </p:nvSpPr>
        <p:spPr bwMode="auto">
          <a:xfrm>
            <a:off x="5830888" y="3968750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41" name="Line 82"/>
          <p:cNvSpPr>
            <a:spLocks noChangeShapeType="1"/>
          </p:cNvSpPr>
          <p:nvPr/>
        </p:nvSpPr>
        <p:spPr bwMode="auto">
          <a:xfrm>
            <a:off x="5830888" y="3248025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2542" name="Text Box 83"/>
          <p:cNvSpPr txBox="1">
            <a:spLocks noChangeArrowheads="1"/>
          </p:cNvSpPr>
          <p:nvPr/>
        </p:nvSpPr>
        <p:spPr bwMode="auto">
          <a:xfrm>
            <a:off x="6191250" y="3429000"/>
            <a:ext cx="1809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</a:rPr>
              <a:t>•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</a:rPr>
              <a:t>•</a:t>
            </a:r>
          </a:p>
        </p:txBody>
      </p:sp>
      <p:sp>
        <p:nvSpPr>
          <p:cNvPr id="22543" name="Text Box 84"/>
          <p:cNvSpPr txBox="1">
            <a:spLocks noChangeArrowheads="1"/>
          </p:cNvSpPr>
          <p:nvPr/>
        </p:nvSpPr>
        <p:spPr bwMode="auto">
          <a:xfrm>
            <a:off x="971550" y="3248025"/>
            <a:ext cx="12604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22544" name="Text Box 85"/>
          <p:cNvSpPr txBox="1">
            <a:spLocks noChangeArrowheads="1"/>
          </p:cNvSpPr>
          <p:nvPr/>
        </p:nvSpPr>
        <p:spPr bwMode="auto">
          <a:xfrm>
            <a:off x="6911975" y="3248025"/>
            <a:ext cx="14398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outputs</a:t>
            </a:r>
          </a:p>
        </p:txBody>
      </p:sp>
      <p:sp>
        <p:nvSpPr>
          <p:cNvPr id="22545" name="Text Box 86"/>
          <p:cNvSpPr txBox="1">
            <a:spLocks noChangeArrowheads="1"/>
          </p:cNvSpPr>
          <p:nvPr/>
        </p:nvSpPr>
        <p:spPr bwMode="auto">
          <a:xfrm>
            <a:off x="3490913" y="3068638"/>
            <a:ext cx="216058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</a:t>
            </a:r>
          </a:p>
          <a:p>
            <a:pPr>
              <a:spcBef>
                <a:spcPct val="15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</p:txBody>
      </p:sp>
      <p:sp>
        <p:nvSpPr>
          <p:cNvPr id="399447" name="Line 87"/>
          <p:cNvSpPr>
            <a:spLocks noChangeShapeType="1"/>
          </p:cNvSpPr>
          <p:nvPr/>
        </p:nvSpPr>
        <p:spPr bwMode="auto">
          <a:xfrm>
            <a:off x="6192838" y="3968750"/>
            <a:ext cx="0" cy="900113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99448" name="Line 88"/>
          <p:cNvSpPr>
            <a:spLocks noChangeShapeType="1"/>
          </p:cNvSpPr>
          <p:nvPr/>
        </p:nvSpPr>
        <p:spPr bwMode="auto">
          <a:xfrm flipH="1" flipV="1">
            <a:off x="2411413" y="4868863"/>
            <a:ext cx="3781425" cy="1587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99449" name="Line 89"/>
          <p:cNvSpPr>
            <a:spLocks noChangeShapeType="1"/>
          </p:cNvSpPr>
          <p:nvPr/>
        </p:nvSpPr>
        <p:spPr bwMode="auto">
          <a:xfrm flipV="1">
            <a:off x="2411413" y="3968750"/>
            <a:ext cx="0" cy="9017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99450" name="Text Box 90"/>
          <p:cNvSpPr txBox="1">
            <a:spLocks noChangeArrowheads="1"/>
          </p:cNvSpPr>
          <p:nvPr/>
        </p:nvSpPr>
        <p:spPr bwMode="auto">
          <a:xfrm>
            <a:off x="4108450" y="4381500"/>
            <a:ext cx="9001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7200" b="1">
                <a:sym typeface="Wingdings" panose="05000000000000000000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9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mph" presetSubtype="6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99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0" grpId="0"/>
      <p:bldP spid="39945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B1721E-BE9C-4473-9AA3-A38E66E2FC79}" type="slidenum">
              <a:rPr lang="en-US" altLang="en-US"/>
              <a:t>19</a:t>
            </a:fld>
            <a:r>
              <a:rPr lang="en-US" altLang="en-US"/>
              <a:t> / 65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Binary Adder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Full Adder</a:t>
            </a:r>
          </a:p>
        </p:txBody>
      </p:sp>
      <p:sp>
        <p:nvSpPr>
          <p:cNvPr id="14344" name="AutoShape 4"/>
          <p:cNvSpPr>
            <a:spLocks noChangeArrowheads="1"/>
          </p:cNvSpPr>
          <p:nvPr/>
        </p:nvSpPr>
        <p:spPr bwMode="auto">
          <a:xfrm>
            <a:off x="1871663" y="3429000"/>
            <a:ext cx="5761037" cy="28797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1852613" y="3608388"/>
          <a:ext cx="582295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09390" imgH="1659890" progId="">
                  <p:embed/>
                </p:oleObj>
              </mc:Choice>
              <mc:Fallback>
                <p:oleObj name="Visio" r:id="rId3" imgW="4009390" imgH="165989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3608388"/>
                        <a:ext cx="582295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1511300" y="38973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1511300" y="4949825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1150938" y="3705225"/>
            <a:ext cx="2698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1501775" y="584993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7632700" y="4151313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7632700" y="5075238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8081963" y="4083050"/>
            <a:ext cx="269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6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6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94606" name="AutoShape 14"/>
          <p:cNvSpPr>
            <a:spLocks noChangeArrowheads="1"/>
          </p:cNvSpPr>
          <p:nvPr/>
        </p:nvSpPr>
        <p:spPr bwMode="auto">
          <a:xfrm>
            <a:off x="2051050" y="3621088"/>
            <a:ext cx="1981200" cy="1698625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4607" name="AutoShape 15"/>
          <p:cNvSpPr>
            <a:spLocks noChangeArrowheads="1"/>
          </p:cNvSpPr>
          <p:nvPr/>
        </p:nvSpPr>
        <p:spPr bwMode="auto">
          <a:xfrm>
            <a:off x="4572000" y="3789363"/>
            <a:ext cx="1800225" cy="1619250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4" name="AutoShape 16"/>
          <p:cNvSpPr>
            <a:spLocks noChangeArrowheads="1"/>
          </p:cNvSpPr>
          <p:nvPr/>
        </p:nvSpPr>
        <p:spPr bwMode="auto">
          <a:xfrm>
            <a:off x="2771775" y="1628775"/>
            <a:ext cx="1081088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sp>
        <p:nvSpPr>
          <p:cNvPr id="14355" name="Line 17"/>
          <p:cNvSpPr>
            <a:spLocks noChangeShapeType="1"/>
          </p:cNvSpPr>
          <p:nvPr/>
        </p:nvSpPr>
        <p:spPr bwMode="auto">
          <a:xfrm>
            <a:off x="2411413" y="1989138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>
            <a:off x="2411413" y="2349500"/>
            <a:ext cx="3587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2051050" y="1828800"/>
            <a:ext cx="2698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2411413" y="288925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>
            <a:off x="3840163" y="1989138"/>
            <a:ext cx="9112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15" name="Line 23"/>
          <p:cNvSpPr>
            <a:spLocks noChangeShapeType="1"/>
          </p:cNvSpPr>
          <p:nvPr/>
        </p:nvSpPr>
        <p:spPr bwMode="auto">
          <a:xfrm>
            <a:off x="5832475" y="1989138"/>
            <a:ext cx="14398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16" name="Line 24"/>
          <p:cNvSpPr>
            <a:spLocks noChangeShapeType="1"/>
          </p:cNvSpPr>
          <p:nvPr/>
        </p:nvSpPr>
        <p:spPr bwMode="auto">
          <a:xfrm>
            <a:off x="6911975" y="2797175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494617" name="Object 25"/>
          <p:cNvGraphicFramePr>
            <a:graphicFrameLocks noChangeAspect="1"/>
          </p:cNvGraphicFramePr>
          <p:nvPr/>
        </p:nvGraphicFramePr>
        <p:xfrm>
          <a:off x="6159500" y="2566988"/>
          <a:ext cx="836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17550" imgH="393700" progId="">
                  <p:embed/>
                </p:oleObj>
              </mc:Choice>
              <mc:Fallback>
                <p:oleObj name="Visio" r:id="rId5" imgW="717550" imgH="39370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566988"/>
                        <a:ext cx="836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3840163" y="234950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4751388" y="1628775"/>
            <a:ext cx="1081087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sp>
        <p:nvSpPr>
          <p:cNvPr id="494620" name="Line 28"/>
          <p:cNvSpPr>
            <a:spLocks noChangeShapeType="1"/>
          </p:cNvSpPr>
          <p:nvPr/>
        </p:nvSpPr>
        <p:spPr bwMode="auto">
          <a:xfrm>
            <a:off x="2771775" y="2889250"/>
            <a:ext cx="1260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1" name="Line 29"/>
          <p:cNvSpPr>
            <a:spLocks noChangeShapeType="1"/>
          </p:cNvSpPr>
          <p:nvPr/>
        </p:nvSpPr>
        <p:spPr bwMode="auto">
          <a:xfrm flipH="1">
            <a:off x="4032250" y="2349500"/>
            <a:ext cx="360363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2" name="Line 30"/>
          <p:cNvSpPr>
            <a:spLocks noChangeShapeType="1"/>
          </p:cNvSpPr>
          <p:nvPr/>
        </p:nvSpPr>
        <p:spPr bwMode="auto">
          <a:xfrm>
            <a:off x="4386263" y="234950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3" name="Line 31"/>
          <p:cNvSpPr>
            <a:spLocks noChangeShapeType="1"/>
          </p:cNvSpPr>
          <p:nvPr/>
        </p:nvSpPr>
        <p:spPr bwMode="auto">
          <a:xfrm>
            <a:off x="5832475" y="234950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4" name="Line 32"/>
          <p:cNvSpPr>
            <a:spLocks noChangeShapeType="1"/>
          </p:cNvSpPr>
          <p:nvPr/>
        </p:nvSpPr>
        <p:spPr bwMode="auto">
          <a:xfrm>
            <a:off x="6192838" y="2349500"/>
            <a:ext cx="0" cy="3492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5" name="Line 33"/>
          <p:cNvSpPr>
            <a:spLocks noChangeShapeType="1"/>
          </p:cNvSpPr>
          <p:nvPr/>
        </p:nvSpPr>
        <p:spPr bwMode="auto">
          <a:xfrm>
            <a:off x="4211638" y="2349500"/>
            <a:ext cx="360362" cy="5397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6" name="Line 34"/>
          <p:cNvSpPr>
            <a:spLocks noChangeShapeType="1"/>
          </p:cNvSpPr>
          <p:nvPr/>
        </p:nvSpPr>
        <p:spPr bwMode="auto">
          <a:xfrm>
            <a:off x="4572000" y="2889250"/>
            <a:ext cx="1620838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7" name="Text Box 35"/>
          <p:cNvSpPr txBox="1">
            <a:spLocks noChangeArrowheads="1"/>
          </p:cNvSpPr>
          <p:nvPr/>
        </p:nvSpPr>
        <p:spPr bwMode="auto">
          <a:xfrm>
            <a:off x="7310438" y="1909763"/>
            <a:ext cx="2698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5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</a:pP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6" grpId="0" animBg="1"/>
      <p:bldP spid="494607" grpId="0" animBg="1"/>
      <p:bldP spid="494619" grpId="0" animBg="1"/>
      <p:bldP spid="4946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033736-C331-438F-99F5-8DD03FE7EB29}" type="slidenum">
              <a:rPr lang="en-US" altLang="en-US"/>
              <a:t>20</a:t>
            </a:fld>
            <a:r>
              <a:rPr lang="en-US" altLang="en-US"/>
              <a:t> / 65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Binary Adder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192838" y="1268413"/>
            <a:ext cx="2159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2000" b="1" i="1"/>
              <a:t>c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c</a:t>
            </a:r>
            <a:r>
              <a:rPr lang="en-US" altLang="en-US" sz="2000" b="1" i="1" baseline="-25000"/>
              <a:t>2 </a:t>
            </a:r>
            <a:r>
              <a:rPr lang="en-US" altLang="en-US" sz="2000" b="1" i="1"/>
              <a:t> c</a:t>
            </a:r>
            <a:r>
              <a:rPr lang="en-US" altLang="en-US" sz="2000" b="1" i="1" baseline="-25000"/>
              <a:t>1 </a:t>
            </a:r>
            <a:r>
              <a:rPr lang="en-US" altLang="en-US" sz="2000" b="1" i="1"/>
              <a:t>    </a:t>
            </a:r>
            <a:r>
              <a:rPr lang="en-US" altLang="en-US" sz="2000" b="1" i="1">
                <a:solidFill>
                  <a:schemeClr val="bg1"/>
                </a:solidFill>
              </a:rPr>
              <a:t>.</a:t>
            </a:r>
            <a:endParaRPr lang="en-US" altLang="en-US" sz="2000" b="1" i="1" baseline="-2500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altLang="en-US" sz="2000" b="1" i="1"/>
              <a:t>+  x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x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  x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  x</a:t>
            </a:r>
            <a:r>
              <a:rPr lang="en-US" altLang="en-US" sz="2000" b="1" i="1" baseline="-25000"/>
              <a:t>0</a:t>
            </a:r>
            <a:endParaRPr lang="en-US" altLang="en-US" sz="2000" b="1" i="1"/>
          </a:p>
          <a:p>
            <a:pPr algn="r">
              <a:spcBef>
                <a:spcPct val="0"/>
              </a:spcBef>
            </a:pPr>
            <a:r>
              <a:rPr lang="en-US" altLang="en-US" sz="2000" b="1" i="1"/>
              <a:t>+  y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y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  y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  y</a:t>
            </a:r>
            <a:r>
              <a:rPr lang="en-US" altLang="en-US" sz="2000" b="1" i="1" baseline="-25000"/>
              <a:t>0</a:t>
            </a:r>
            <a:endParaRPr lang="en-US" altLang="en-US" sz="2000" b="1" i="1"/>
          </a:p>
          <a:p>
            <a:pPr algn="r">
              <a:spcBef>
                <a:spcPct val="0"/>
              </a:spcBef>
            </a:pPr>
            <a:r>
              <a:rPr lang="en-US" altLang="en-US" sz="2000" b="1" i="1">
                <a:cs typeface="Times New Roman" panose="02020603050405020304" pitchFamily="18" charset="0"/>
              </a:rPr>
              <a:t>────────</a:t>
            </a:r>
            <a:endParaRPr lang="en-US" altLang="en-US" sz="2000" b="1" i="1"/>
          </a:p>
          <a:p>
            <a:pPr algn="r">
              <a:spcBef>
                <a:spcPct val="0"/>
              </a:spcBef>
            </a:pPr>
            <a:r>
              <a:rPr lang="en-US" altLang="en-US" sz="2000" b="1" i="1">
                <a:solidFill>
                  <a:schemeClr val="accent1"/>
                </a:solidFill>
              </a:rPr>
              <a:t>Cy</a:t>
            </a:r>
            <a:r>
              <a:rPr lang="en-US" altLang="en-US" sz="2000" b="1" i="1"/>
              <a:t>   S</a:t>
            </a:r>
            <a:r>
              <a:rPr lang="en-US" altLang="en-US" sz="2000" b="1" i="1" baseline="-25000"/>
              <a:t>3</a:t>
            </a:r>
            <a:r>
              <a:rPr lang="en-US" altLang="en-US" sz="2000" b="1" i="1"/>
              <a:t>  S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  S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  S</a:t>
            </a:r>
            <a:r>
              <a:rPr lang="en-US" altLang="en-US" sz="2000" b="1" i="1" baseline="-25000"/>
              <a:t>0</a:t>
            </a:r>
          </a:p>
        </p:txBody>
      </p:sp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6732588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1511300" y="3370263"/>
            <a:ext cx="57610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rot="5400000">
            <a:off x="7267575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7272338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7092950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rot="5400000">
            <a:off x="7182644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rot="5400000">
            <a:off x="6907212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rot="5400000">
            <a:off x="6732588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rot="16200000" flipV="1">
            <a:off x="5563394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 rot="5400000">
            <a:off x="6013451" y="39703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4932363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rot="5400000">
            <a:off x="5467350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>
            <a:off x="5472113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5292725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rot="5400000">
            <a:off x="5382419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rot="5400000">
            <a:off x="5106987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rot="5400000">
            <a:off x="4932363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 rot="16200000" flipV="1">
            <a:off x="3763169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rot="5400000">
            <a:off x="4213226" y="39703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3132138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rot="5400000">
            <a:off x="3667125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3671888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3492500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rot="5400000">
            <a:off x="3582194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rot="5400000">
            <a:off x="3306762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rot="5400000">
            <a:off x="3132138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rot="16200000" flipV="1">
            <a:off x="1962944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 rot="5400000">
            <a:off x="2413001" y="39703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49" name="AutoShape 33"/>
          <p:cNvSpPr>
            <a:spLocks noChangeArrowheads="1"/>
          </p:cNvSpPr>
          <p:nvPr/>
        </p:nvSpPr>
        <p:spPr bwMode="auto">
          <a:xfrm>
            <a:off x="1331913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50" name="Line 34"/>
          <p:cNvSpPr>
            <a:spLocks noChangeShapeType="1"/>
          </p:cNvSpPr>
          <p:nvPr/>
        </p:nvSpPr>
        <p:spPr bwMode="auto">
          <a:xfrm rot="5400000">
            <a:off x="1866900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>
            <a:off x="1871663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2" name="Line 36"/>
          <p:cNvSpPr>
            <a:spLocks noChangeShapeType="1"/>
          </p:cNvSpPr>
          <p:nvPr/>
        </p:nvSpPr>
        <p:spPr bwMode="auto">
          <a:xfrm>
            <a:off x="1692275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3" name="Line 37"/>
          <p:cNvSpPr>
            <a:spLocks noChangeShapeType="1"/>
          </p:cNvSpPr>
          <p:nvPr/>
        </p:nvSpPr>
        <p:spPr bwMode="auto">
          <a:xfrm rot="5400000">
            <a:off x="1781969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4" name="Line 38"/>
          <p:cNvSpPr>
            <a:spLocks noChangeShapeType="1"/>
          </p:cNvSpPr>
          <p:nvPr/>
        </p:nvSpPr>
        <p:spPr bwMode="auto">
          <a:xfrm rot="5400000">
            <a:off x="1506537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5" name="Line 39"/>
          <p:cNvSpPr>
            <a:spLocks noChangeShapeType="1"/>
          </p:cNvSpPr>
          <p:nvPr/>
        </p:nvSpPr>
        <p:spPr bwMode="auto">
          <a:xfrm rot="5400000">
            <a:off x="1331913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1793875" y="3738563"/>
            <a:ext cx="57610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1871663" y="6183313"/>
            <a:ext cx="59404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1177925" y="5975350"/>
            <a:ext cx="59404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5661" name="Line 45"/>
          <p:cNvSpPr>
            <a:spLocks noChangeShapeType="1"/>
          </p:cNvSpPr>
          <p:nvPr/>
        </p:nvSpPr>
        <p:spPr bwMode="auto">
          <a:xfrm rot="5400000">
            <a:off x="7722394" y="4058444"/>
            <a:ext cx="0" cy="54133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5662" name="Text Box 46"/>
          <p:cNvSpPr txBox="1">
            <a:spLocks noChangeArrowheads="1"/>
          </p:cNvSpPr>
          <p:nvPr/>
        </p:nvSpPr>
        <p:spPr bwMode="auto">
          <a:xfrm>
            <a:off x="7993063" y="4149725"/>
            <a:ext cx="3587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2" name="Group 66"/>
          <p:cNvGrpSpPr/>
          <p:nvPr/>
        </p:nvGrpSpPr>
        <p:grpSpPr bwMode="auto">
          <a:xfrm>
            <a:off x="792163" y="1131888"/>
            <a:ext cx="3771900" cy="2005012"/>
            <a:chOff x="1006" y="713"/>
            <a:chExt cx="2376" cy="1263"/>
          </a:xfrm>
        </p:grpSpPr>
        <p:sp>
          <p:nvSpPr>
            <p:cNvPr id="27696" name="AutoShape 47"/>
            <p:cNvSpPr>
              <a:spLocks noChangeArrowheads="1"/>
            </p:cNvSpPr>
            <p:nvPr/>
          </p:nvSpPr>
          <p:spPr bwMode="auto">
            <a:xfrm>
              <a:off x="1406" y="1139"/>
              <a:ext cx="1474" cy="4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 Adder</a:t>
              </a:r>
            </a:p>
          </p:txBody>
        </p:sp>
        <p:sp>
          <p:nvSpPr>
            <p:cNvPr id="27697" name="Line 48"/>
            <p:cNvSpPr>
              <a:spLocks noChangeShapeType="1"/>
            </p:cNvSpPr>
            <p:nvPr/>
          </p:nvSpPr>
          <p:spPr bwMode="auto">
            <a:xfrm>
              <a:off x="163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698" name="Line 49"/>
            <p:cNvSpPr>
              <a:spLocks noChangeShapeType="1"/>
            </p:cNvSpPr>
            <p:nvPr/>
          </p:nvSpPr>
          <p:spPr bwMode="auto">
            <a:xfrm>
              <a:off x="1746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699" name="Line 50"/>
            <p:cNvSpPr>
              <a:spLocks noChangeShapeType="1"/>
            </p:cNvSpPr>
            <p:nvPr/>
          </p:nvSpPr>
          <p:spPr bwMode="auto">
            <a:xfrm>
              <a:off x="1859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0" name="Line 51"/>
            <p:cNvSpPr>
              <a:spLocks noChangeShapeType="1"/>
            </p:cNvSpPr>
            <p:nvPr/>
          </p:nvSpPr>
          <p:spPr bwMode="auto">
            <a:xfrm>
              <a:off x="1972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1" name="Line 52"/>
            <p:cNvSpPr>
              <a:spLocks noChangeShapeType="1"/>
            </p:cNvSpPr>
            <p:nvPr/>
          </p:nvSpPr>
          <p:spPr bwMode="auto">
            <a:xfrm>
              <a:off x="265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2" name="Line 53"/>
            <p:cNvSpPr>
              <a:spLocks noChangeShapeType="1"/>
            </p:cNvSpPr>
            <p:nvPr/>
          </p:nvSpPr>
          <p:spPr bwMode="auto">
            <a:xfrm>
              <a:off x="2311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3" name="Line 54"/>
            <p:cNvSpPr>
              <a:spLocks noChangeShapeType="1"/>
            </p:cNvSpPr>
            <p:nvPr/>
          </p:nvSpPr>
          <p:spPr bwMode="auto">
            <a:xfrm>
              <a:off x="2424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4" name="Line 55"/>
            <p:cNvSpPr>
              <a:spLocks noChangeShapeType="1"/>
            </p:cNvSpPr>
            <p:nvPr/>
          </p:nvSpPr>
          <p:spPr bwMode="auto">
            <a:xfrm>
              <a:off x="2537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5" name="Line 56"/>
            <p:cNvSpPr>
              <a:spLocks noChangeShapeType="1"/>
            </p:cNvSpPr>
            <p:nvPr/>
          </p:nvSpPr>
          <p:spPr bwMode="auto">
            <a:xfrm>
              <a:off x="1974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6" name="Line 57"/>
            <p:cNvSpPr>
              <a:spLocks noChangeShapeType="1"/>
            </p:cNvSpPr>
            <p:nvPr/>
          </p:nvSpPr>
          <p:spPr bwMode="auto">
            <a:xfrm>
              <a:off x="2087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7" name="Line 58"/>
            <p:cNvSpPr>
              <a:spLocks noChangeShapeType="1"/>
            </p:cNvSpPr>
            <p:nvPr/>
          </p:nvSpPr>
          <p:spPr bwMode="auto">
            <a:xfrm>
              <a:off x="2200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8" name="Line 59"/>
            <p:cNvSpPr>
              <a:spLocks noChangeShapeType="1"/>
            </p:cNvSpPr>
            <p:nvPr/>
          </p:nvSpPr>
          <p:spPr bwMode="auto">
            <a:xfrm>
              <a:off x="2313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09" name="Line 60"/>
            <p:cNvSpPr>
              <a:spLocks noChangeShapeType="1"/>
            </p:cNvSpPr>
            <p:nvPr/>
          </p:nvSpPr>
          <p:spPr bwMode="auto">
            <a:xfrm flipH="1">
              <a:off x="2881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10" name="Line 61"/>
            <p:cNvSpPr>
              <a:spLocks noChangeShapeType="1"/>
            </p:cNvSpPr>
            <p:nvPr/>
          </p:nvSpPr>
          <p:spPr bwMode="auto">
            <a:xfrm flipH="1">
              <a:off x="1179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7711" name="Text Box 62"/>
            <p:cNvSpPr txBox="1">
              <a:spLocks noChangeArrowheads="1"/>
            </p:cNvSpPr>
            <p:nvPr/>
          </p:nvSpPr>
          <p:spPr bwMode="auto">
            <a:xfrm>
              <a:off x="1519" y="713"/>
              <a:ext cx="136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/>
                <a:t>x</a:t>
              </a:r>
              <a:r>
                <a:rPr lang="en-US" altLang="en-US" baseline="-25000"/>
                <a:t>3</a:t>
              </a:r>
              <a:r>
                <a:rPr lang="en-US" altLang="en-US"/>
                <a:t>x</a:t>
              </a:r>
              <a:r>
                <a:rPr lang="en-US" altLang="en-US" baseline="-25000"/>
                <a:t>2</a:t>
              </a:r>
              <a:r>
                <a:rPr lang="en-US" altLang="en-US"/>
                <a:t>x</a:t>
              </a:r>
              <a:r>
                <a:rPr lang="en-US" altLang="en-US" baseline="-25000"/>
                <a:t>1</a:t>
              </a:r>
              <a:r>
                <a:rPr lang="en-US" altLang="en-US"/>
                <a:t>x</a:t>
              </a:r>
              <a:r>
                <a:rPr lang="en-US" altLang="en-US" baseline="-25000"/>
                <a:t>0        </a:t>
              </a:r>
              <a:r>
                <a:rPr lang="en-US" altLang="en-US"/>
                <a:t>y</a:t>
              </a:r>
              <a:r>
                <a:rPr lang="en-US" altLang="en-US" baseline="-25000"/>
                <a:t>3</a:t>
              </a:r>
              <a:r>
                <a:rPr lang="en-US" altLang="en-US"/>
                <a:t>y</a:t>
              </a:r>
              <a:r>
                <a:rPr lang="en-US" altLang="en-US" baseline="-25000"/>
                <a:t>2</a:t>
              </a:r>
              <a:r>
                <a:rPr lang="en-US" altLang="en-US"/>
                <a:t>y</a:t>
              </a:r>
              <a:r>
                <a:rPr lang="en-US" altLang="en-US" baseline="-25000"/>
                <a:t>1</a:t>
              </a:r>
              <a:r>
                <a:rPr lang="en-US" altLang="en-US"/>
                <a:t>y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27712" name="Text Box 63"/>
            <p:cNvSpPr txBox="1">
              <a:spLocks noChangeArrowheads="1"/>
            </p:cNvSpPr>
            <p:nvPr/>
          </p:nvSpPr>
          <p:spPr bwMode="auto">
            <a:xfrm>
              <a:off x="1859" y="1820"/>
              <a:ext cx="68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/>
                <a:t>S</a:t>
              </a:r>
              <a:r>
                <a:rPr lang="en-US" altLang="en-US" baseline="-25000"/>
                <a:t>3</a:t>
              </a:r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  <a:r>
                <a:rPr lang="en-US" altLang="en-US"/>
                <a:t>S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27713" name="Text Box 64"/>
            <p:cNvSpPr txBox="1">
              <a:spLocks noChangeArrowheads="1"/>
            </p:cNvSpPr>
            <p:nvPr/>
          </p:nvSpPr>
          <p:spPr bwMode="auto">
            <a:xfrm>
              <a:off x="3155" y="1283"/>
              <a:ext cx="227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/>
                <a:t>C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27714" name="Text Box 65"/>
            <p:cNvSpPr txBox="1">
              <a:spLocks noChangeArrowheads="1"/>
            </p:cNvSpPr>
            <p:nvPr/>
          </p:nvSpPr>
          <p:spPr bwMode="auto">
            <a:xfrm>
              <a:off x="1006" y="1292"/>
              <a:ext cx="227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/>
                <a:t>C</a:t>
              </a:r>
              <a:r>
                <a:rPr lang="en-US" altLang="en-US" baseline="-25000"/>
                <a:t>y</a:t>
              </a:r>
            </a:p>
          </p:txBody>
        </p:sp>
      </p:grpSp>
      <p:sp>
        <p:nvSpPr>
          <p:cNvPr id="495684" name="AutoShape 68"/>
          <p:cNvSpPr>
            <a:spLocks noChangeArrowheads="1"/>
          </p:cNvSpPr>
          <p:nvPr/>
        </p:nvSpPr>
        <p:spPr bwMode="auto">
          <a:xfrm>
            <a:off x="4751388" y="1808163"/>
            <a:ext cx="1260475" cy="900112"/>
          </a:xfrm>
          <a:prstGeom prst="wedgeRoundRectCallout">
            <a:avLst>
              <a:gd name="adj1" fmla="val -73426"/>
              <a:gd name="adj2" fmla="val 216843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Carry Propagate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9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9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9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9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9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9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9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nimBg="1"/>
      <p:bldP spid="495622" grpId="0"/>
      <p:bldP spid="495631" grpId="0" animBg="1"/>
      <p:bldP spid="495640" grpId="0" animBg="1"/>
      <p:bldP spid="495649" grpId="0" animBg="1"/>
      <p:bldP spid="495658" grpId="0"/>
      <p:bldP spid="495659" grpId="0"/>
      <p:bldP spid="495660" grpId="0"/>
      <p:bldP spid="495662" grpId="0"/>
      <p:bldP spid="4956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2D21B0C-6EE2-488A-8658-2D818663ADD2}" type="slidenum">
              <a:rPr lang="en-US" altLang="en-US"/>
              <a:t>21</a:t>
            </a:fld>
            <a:r>
              <a:rPr lang="en-US" altLang="en-US"/>
              <a:t> / 65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Binary Adder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Carry Propagate Adder</a:t>
            </a: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4751388" y="3429000"/>
            <a:ext cx="2879725" cy="14398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accent1"/>
            </a:solidFill>
            <a:rou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CPA</a:t>
            </a:r>
          </a:p>
        </p:txBody>
      </p: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4930775" y="3429000"/>
            <a:ext cx="12604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6191250" y="3429000"/>
            <a:ext cx="12604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5649913" y="4508500"/>
            <a:ext cx="12604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7270750" y="3968750"/>
            <a:ext cx="360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4751388" y="3968750"/>
            <a:ext cx="3603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8684" name="Line 10"/>
          <p:cNvSpPr>
            <a:spLocks noChangeShapeType="1"/>
          </p:cNvSpPr>
          <p:nvPr/>
        </p:nvSpPr>
        <p:spPr bwMode="auto">
          <a:xfrm rot="5400000">
            <a:off x="5560219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85" name="Line 11"/>
          <p:cNvSpPr>
            <a:spLocks noChangeShapeType="1"/>
          </p:cNvSpPr>
          <p:nvPr/>
        </p:nvSpPr>
        <p:spPr bwMode="auto">
          <a:xfrm rot="5400000">
            <a:off x="5831681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86" name="Line 12"/>
          <p:cNvSpPr>
            <a:spLocks noChangeShapeType="1"/>
          </p:cNvSpPr>
          <p:nvPr/>
        </p:nvSpPr>
        <p:spPr bwMode="auto">
          <a:xfrm rot="5400000">
            <a:off x="6103144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87" name="Line 13"/>
          <p:cNvSpPr>
            <a:spLocks noChangeShapeType="1"/>
          </p:cNvSpPr>
          <p:nvPr/>
        </p:nvSpPr>
        <p:spPr bwMode="auto">
          <a:xfrm rot="5400000">
            <a:off x="6374606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 rot="5400000">
            <a:off x="4839494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 rot="5400000">
            <a:off x="5142706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rot="5400000">
            <a:off x="5445919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rot="5400000">
            <a:off x="5739606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92" name="Line 18"/>
          <p:cNvSpPr>
            <a:spLocks noChangeShapeType="1"/>
          </p:cNvSpPr>
          <p:nvPr/>
        </p:nvSpPr>
        <p:spPr bwMode="auto">
          <a:xfrm rot="5400000">
            <a:off x="6099969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93" name="Line 19"/>
          <p:cNvSpPr>
            <a:spLocks noChangeShapeType="1"/>
          </p:cNvSpPr>
          <p:nvPr/>
        </p:nvSpPr>
        <p:spPr bwMode="auto">
          <a:xfrm rot="5400000">
            <a:off x="6403181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94" name="Line 20"/>
          <p:cNvSpPr>
            <a:spLocks noChangeShapeType="1"/>
          </p:cNvSpPr>
          <p:nvPr/>
        </p:nvSpPr>
        <p:spPr bwMode="auto">
          <a:xfrm rot="5400000">
            <a:off x="6706394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95" name="Line 21"/>
          <p:cNvSpPr>
            <a:spLocks noChangeShapeType="1"/>
          </p:cNvSpPr>
          <p:nvPr/>
        </p:nvSpPr>
        <p:spPr bwMode="auto">
          <a:xfrm rot="5400000">
            <a:off x="7000081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 rot="5400000">
            <a:off x="7811294" y="3969544"/>
            <a:ext cx="0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8697" name="Line 23"/>
          <p:cNvSpPr>
            <a:spLocks noChangeShapeType="1"/>
          </p:cNvSpPr>
          <p:nvPr/>
        </p:nvSpPr>
        <p:spPr bwMode="auto">
          <a:xfrm rot="5400000">
            <a:off x="4571207" y="3969543"/>
            <a:ext cx="0" cy="360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2" name="Group 43"/>
          <p:cNvGrpSpPr/>
          <p:nvPr/>
        </p:nvGrpSpPr>
        <p:grpSpPr bwMode="auto">
          <a:xfrm>
            <a:off x="1150938" y="2889250"/>
            <a:ext cx="3240087" cy="2522538"/>
            <a:chOff x="3220" y="1932"/>
            <a:chExt cx="2041" cy="1589"/>
          </a:xfrm>
        </p:grpSpPr>
        <p:sp>
          <p:nvSpPr>
            <p:cNvPr id="28706" name="AutoShape 24"/>
            <p:cNvSpPr>
              <a:spLocks noChangeArrowheads="1"/>
            </p:cNvSpPr>
            <p:nvPr/>
          </p:nvSpPr>
          <p:spPr bwMode="auto">
            <a:xfrm>
              <a:off x="3447" y="2273"/>
              <a:ext cx="1814" cy="90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chemeClr val="accent1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CPA</a:t>
              </a:r>
            </a:p>
          </p:txBody>
        </p:sp>
        <p:sp>
          <p:nvSpPr>
            <p:cNvPr id="28707" name="Text Box 25"/>
            <p:cNvSpPr txBox="1">
              <a:spLocks noChangeArrowheads="1"/>
            </p:cNvSpPr>
            <p:nvPr/>
          </p:nvSpPr>
          <p:spPr bwMode="auto">
            <a:xfrm>
              <a:off x="3560" y="2273"/>
              <a:ext cx="79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8" name="Text Box 26"/>
            <p:cNvSpPr txBox="1">
              <a:spLocks noChangeArrowheads="1"/>
            </p:cNvSpPr>
            <p:nvPr/>
          </p:nvSpPr>
          <p:spPr bwMode="auto">
            <a:xfrm>
              <a:off x="4354" y="2273"/>
              <a:ext cx="79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09" name="Text Box 27"/>
            <p:cNvSpPr txBox="1">
              <a:spLocks noChangeArrowheads="1"/>
            </p:cNvSpPr>
            <p:nvPr/>
          </p:nvSpPr>
          <p:spPr bwMode="auto">
            <a:xfrm>
              <a:off x="4013" y="2953"/>
              <a:ext cx="79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10" name="Text Box 28"/>
            <p:cNvSpPr txBox="1">
              <a:spLocks noChangeArrowheads="1"/>
            </p:cNvSpPr>
            <p:nvPr/>
          </p:nvSpPr>
          <p:spPr bwMode="auto">
            <a:xfrm>
              <a:off x="5034" y="2613"/>
              <a:ext cx="2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711" name="Text Box 29"/>
            <p:cNvSpPr txBox="1">
              <a:spLocks noChangeArrowheads="1"/>
            </p:cNvSpPr>
            <p:nvPr/>
          </p:nvSpPr>
          <p:spPr bwMode="auto">
            <a:xfrm>
              <a:off x="3447" y="2613"/>
              <a:ext cx="2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8712" name="Line 30"/>
            <p:cNvSpPr>
              <a:spLocks noChangeShapeType="1"/>
            </p:cNvSpPr>
            <p:nvPr/>
          </p:nvSpPr>
          <p:spPr bwMode="auto">
            <a:xfrm rot="5400000">
              <a:off x="3956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13" name="Line 31"/>
            <p:cNvSpPr>
              <a:spLocks noChangeShapeType="1"/>
            </p:cNvSpPr>
            <p:nvPr/>
          </p:nvSpPr>
          <p:spPr bwMode="auto">
            <a:xfrm rot="5400000">
              <a:off x="4127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14" name="Line 32"/>
            <p:cNvSpPr>
              <a:spLocks noChangeShapeType="1"/>
            </p:cNvSpPr>
            <p:nvPr/>
          </p:nvSpPr>
          <p:spPr bwMode="auto">
            <a:xfrm rot="5400000">
              <a:off x="4298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15" name="Line 33"/>
            <p:cNvSpPr>
              <a:spLocks noChangeShapeType="1"/>
            </p:cNvSpPr>
            <p:nvPr/>
          </p:nvSpPr>
          <p:spPr bwMode="auto">
            <a:xfrm rot="5400000">
              <a:off x="4469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16" name="Line 34"/>
            <p:cNvSpPr>
              <a:spLocks noChangeShapeType="1"/>
            </p:cNvSpPr>
            <p:nvPr/>
          </p:nvSpPr>
          <p:spPr bwMode="auto">
            <a:xfrm rot="5400000">
              <a:off x="3502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17" name="Line 35"/>
            <p:cNvSpPr>
              <a:spLocks noChangeShapeType="1"/>
            </p:cNvSpPr>
            <p:nvPr/>
          </p:nvSpPr>
          <p:spPr bwMode="auto">
            <a:xfrm rot="5400000">
              <a:off x="3693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18" name="Line 36"/>
            <p:cNvSpPr>
              <a:spLocks noChangeShapeType="1"/>
            </p:cNvSpPr>
            <p:nvPr/>
          </p:nvSpPr>
          <p:spPr bwMode="auto">
            <a:xfrm rot="5400000">
              <a:off x="3884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19" name="Line 37"/>
            <p:cNvSpPr>
              <a:spLocks noChangeShapeType="1"/>
            </p:cNvSpPr>
            <p:nvPr/>
          </p:nvSpPr>
          <p:spPr bwMode="auto">
            <a:xfrm rot="5400000">
              <a:off x="4069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20" name="Line 38"/>
            <p:cNvSpPr>
              <a:spLocks noChangeShapeType="1"/>
            </p:cNvSpPr>
            <p:nvPr/>
          </p:nvSpPr>
          <p:spPr bwMode="auto">
            <a:xfrm rot="5400000">
              <a:off x="4296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21" name="Line 39"/>
            <p:cNvSpPr>
              <a:spLocks noChangeShapeType="1"/>
            </p:cNvSpPr>
            <p:nvPr/>
          </p:nvSpPr>
          <p:spPr bwMode="auto">
            <a:xfrm rot="5400000">
              <a:off x="4487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22" name="Line 40"/>
            <p:cNvSpPr>
              <a:spLocks noChangeShapeType="1"/>
            </p:cNvSpPr>
            <p:nvPr/>
          </p:nvSpPr>
          <p:spPr bwMode="auto">
            <a:xfrm rot="5400000">
              <a:off x="4678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23" name="Line 41"/>
            <p:cNvSpPr>
              <a:spLocks noChangeShapeType="1"/>
            </p:cNvSpPr>
            <p:nvPr/>
          </p:nvSpPr>
          <p:spPr bwMode="auto">
            <a:xfrm rot="5400000">
              <a:off x="4863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8724" name="Line 42"/>
            <p:cNvSpPr>
              <a:spLocks noChangeShapeType="1"/>
            </p:cNvSpPr>
            <p:nvPr/>
          </p:nvSpPr>
          <p:spPr bwMode="auto">
            <a:xfrm rot="5400000">
              <a:off x="3334" y="2613"/>
              <a:ext cx="0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496685" name="Text Box 45"/>
          <p:cNvSpPr txBox="1">
            <a:spLocks noChangeArrowheads="1"/>
          </p:cNvSpPr>
          <p:nvPr/>
        </p:nvSpPr>
        <p:spPr bwMode="auto">
          <a:xfrm>
            <a:off x="4960938" y="2232025"/>
            <a:ext cx="12604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86" name="Text Box 46"/>
          <p:cNvSpPr txBox="1">
            <a:spLocks noChangeArrowheads="1"/>
          </p:cNvSpPr>
          <p:nvPr/>
        </p:nvSpPr>
        <p:spPr bwMode="auto">
          <a:xfrm>
            <a:off x="6218238" y="2465388"/>
            <a:ext cx="1260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87" name="Text Box 47"/>
          <p:cNvSpPr txBox="1">
            <a:spLocks noChangeArrowheads="1"/>
          </p:cNvSpPr>
          <p:nvPr/>
        </p:nvSpPr>
        <p:spPr bwMode="auto">
          <a:xfrm>
            <a:off x="1692275" y="2241550"/>
            <a:ext cx="12604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6688" name="Text Box 48"/>
          <p:cNvSpPr txBox="1">
            <a:spLocks noChangeArrowheads="1"/>
          </p:cNvSpPr>
          <p:nvPr/>
        </p:nvSpPr>
        <p:spPr bwMode="auto">
          <a:xfrm>
            <a:off x="2949575" y="2474913"/>
            <a:ext cx="1260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6689" name="Text Box 49"/>
          <p:cNvSpPr txBox="1">
            <a:spLocks noChangeArrowheads="1"/>
          </p:cNvSpPr>
          <p:nvPr/>
        </p:nvSpPr>
        <p:spPr bwMode="auto">
          <a:xfrm>
            <a:off x="5651500" y="5408613"/>
            <a:ext cx="1260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90" name="Text Box 50"/>
          <p:cNvSpPr txBox="1">
            <a:spLocks noChangeArrowheads="1"/>
          </p:cNvSpPr>
          <p:nvPr/>
        </p:nvSpPr>
        <p:spPr bwMode="auto">
          <a:xfrm>
            <a:off x="2411413" y="5408613"/>
            <a:ext cx="1260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6691" name="Text Box 51"/>
          <p:cNvSpPr txBox="1">
            <a:spLocks noChangeArrowheads="1"/>
          </p:cNvSpPr>
          <p:nvPr/>
        </p:nvSpPr>
        <p:spPr bwMode="auto">
          <a:xfrm>
            <a:off x="7993063" y="3930650"/>
            <a:ext cx="2889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85" grpId="0"/>
      <p:bldP spid="496686" grpId="0"/>
      <p:bldP spid="496687" grpId="0"/>
      <p:bldP spid="496688" grpId="0"/>
      <p:bldP spid="496689" grpId="0"/>
      <p:bldP spid="496690" grpId="0"/>
      <p:bldP spid="4966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61745C-C265-4604-8461-A42A77F86129}" type="slidenum">
              <a:rPr lang="en-US" altLang="en-US"/>
              <a:t>22</a:t>
            </a:fld>
            <a:r>
              <a:rPr lang="en-US" altLang="en-US"/>
              <a:t> / 65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Binary Subtractor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025525"/>
          </a:xfrm>
        </p:spPr>
        <p:txBody>
          <a:bodyPr/>
          <a:lstStyle/>
          <a:p>
            <a:r>
              <a:rPr lang="en-US" altLang="en-US"/>
              <a:t>Use 2’s complement with binary adder</a:t>
            </a:r>
          </a:p>
          <a:p>
            <a:pPr lvl="1"/>
            <a:r>
              <a:rPr lang="en-US" altLang="en-US" i="1"/>
              <a:t>x</a:t>
            </a:r>
            <a:r>
              <a:rPr lang="en-US" altLang="en-US"/>
              <a:t> – </a:t>
            </a:r>
            <a:r>
              <a:rPr lang="en-US" altLang="en-US" i="1"/>
              <a:t>y</a:t>
            </a:r>
            <a:r>
              <a:rPr lang="en-US" altLang="en-US"/>
              <a:t> = </a:t>
            </a:r>
            <a:r>
              <a:rPr lang="en-US" altLang="en-US" i="1"/>
              <a:t>x</a:t>
            </a:r>
            <a:r>
              <a:rPr lang="en-US" altLang="en-US"/>
              <a:t> + (-</a:t>
            </a:r>
            <a:r>
              <a:rPr lang="en-US" altLang="en-US" i="1"/>
              <a:t>y</a:t>
            </a:r>
            <a:r>
              <a:rPr lang="en-US" altLang="en-US"/>
              <a:t>) = </a:t>
            </a:r>
            <a:r>
              <a:rPr lang="en-US" altLang="en-US" i="1"/>
              <a:t>x</a:t>
            </a:r>
            <a:r>
              <a:rPr lang="en-US" altLang="en-US"/>
              <a:t> + </a:t>
            </a:r>
            <a:r>
              <a:rPr lang="en-US" altLang="en-US" i="1"/>
              <a:t>y’ </a:t>
            </a:r>
            <a:r>
              <a:rPr lang="en-US" altLang="en-US"/>
              <a:t>+ 1</a:t>
            </a:r>
          </a:p>
        </p:txBody>
      </p:sp>
      <p:graphicFrame>
        <p:nvGraphicFramePr>
          <p:cNvPr id="502815" name="Object 31"/>
          <p:cNvGraphicFramePr>
            <a:graphicFrameLocks noChangeAspect="1"/>
          </p:cNvGraphicFramePr>
          <p:nvPr/>
        </p:nvGraphicFramePr>
        <p:xfrm>
          <a:off x="1804988" y="2317750"/>
          <a:ext cx="5535612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99510" imgH="2518410" progId="">
                  <p:embed/>
                </p:oleObj>
              </mc:Choice>
              <mc:Fallback>
                <p:oleObj name="Visio" r:id="rId3" imgW="3699510" imgH="251841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2317750"/>
                        <a:ext cx="5535612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7A6B51-011D-479B-BACC-E9B446907FAF}" type="slidenum">
              <a:rPr lang="en-US" altLang="en-US"/>
              <a:t>23</a:t>
            </a:fld>
            <a:r>
              <a:rPr lang="en-US" altLang="en-US"/>
              <a:t> / 65</a:t>
            </a: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Binary Adder/Subtractor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3132138" y="1628775"/>
          <a:ext cx="58372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559175" imgH="2630805" progId="">
                  <p:embed/>
                </p:oleObj>
              </mc:Choice>
              <mc:Fallback>
                <p:oleObj name="Visio" r:id="rId3" imgW="3559175" imgH="263080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8775"/>
                        <a:ext cx="5837237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  <a:noFill/>
        </p:spPr>
        <p:txBody>
          <a:bodyPr/>
          <a:lstStyle/>
          <a:p>
            <a:r>
              <a:rPr lang="en-US" altLang="en-US" i="1"/>
              <a:t>M</a:t>
            </a:r>
            <a:r>
              <a:rPr lang="en-US" altLang="en-US"/>
              <a:t>: Control Signal (Mode)</a:t>
            </a:r>
          </a:p>
          <a:p>
            <a:pPr lvl="1"/>
            <a:r>
              <a:rPr lang="en-US" altLang="en-US" i="1"/>
              <a:t>M=</a:t>
            </a:r>
            <a:r>
              <a:rPr lang="en-US" altLang="en-US"/>
              <a:t>0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 i="1">
                <a:sym typeface="Wingdings" panose="05000000000000000000" pitchFamily="2" charset="2"/>
              </a:rPr>
              <a:t>F = x + y</a:t>
            </a:r>
          </a:p>
          <a:p>
            <a:pPr lvl="1"/>
            <a:r>
              <a:rPr lang="en-US" altLang="en-US" i="1">
                <a:sym typeface="Wingdings" panose="05000000000000000000" pitchFamily="2" charset="2"/>
              </a:rPr>
              <a:t>M=</a:t>
            </a:r>
            <a:r>
              <a:rPr lang="en-US" altLang="en-US">
                <a:sym typeface="Wingdings" panose="05000000000000000000" pitchFamily="2" charset="2"/>
              </a:rPr>
              <a:t>1  </a:t>
            </a:r>
            <a:r>
              <a:rPr lang="en-US" altLang="en-US" i="1">
                <a:sym typeface="Wingdings" panose="05000000000000000000" pitchFamily="2" charset="2"/>
              </a:rPr>
              <a:t>F = x – 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475DC-176D-49F7-AF34-97DA5C8D53E4}" type="slidenum">
              <a:rPr lang="en-US" altLang="en-US"/>
              <a:t>24</a:t>
            </a:fld>
            <a:r>
              <a:rPr lang="en-US" altLang="en-US"/>
              <a:t> / 65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Overflow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3043238"/>
          </a:xfrm>
        </p:spPr>
        <p:txBody>
          <a:bodyPr/>
          <a:lstStyle/>
          <a:p>
            <a:r>
              <a:rPr lang="en-US" altLang="en-US"/>
              <a:t>Unsigned Binary Numbers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2’s Complement Numbers</a:t>
            </a:r>
          </a:p>
        </p:txBody>
      </p:sp>
      <p:grpSp>
        <p:nvGrpSpPr>
          <p:cNvPr id="2" name="Group 44"/>
          <p:cNvGrpSpPr>
            <a:grpSpLocks noChangeAspect="1"/>
          </p:cNvGrpSpPr>
          <p:nvPr/>
        </p:nvGrpSpPr>
        <p:grpSpPr bwMode="auto">
          <a:xfrm>
            <a:off x="3671888" y="1449388"/>
            <a:ext cx="5221287" cy="2212975"/>
            <a:chOff x="725" y="1026"/>
            <a:chExt cx="4649" cy="1969"/>
          </a:xfrm>
        </p:grpSpPr>
        <p:sp>
          <p:nvSpPr>
            <p:cNvPr id="17462" name="AutoShape 45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17463" name="Text Box 46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64" name="Line 47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65" name="Line 48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66" name="Line 49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67" name="Line 50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68" name="Line 51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69" name="Line 52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70" name="Line 53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71" name="Line 54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72" name="AutoShape 55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17473" name="Line 56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74" name="Line 57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75" name="Line 58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76" name="Line 59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77" name="Line 60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78" name="Line 61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79" name="Line 62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80" name="Line 63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81" name="AutoShape 64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17482" name="Line 65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83" name="Line 66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84" name="Line 67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85" name="Line 68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86" name="Line 69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87" name="Line 70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88" name="Line 71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89" name="Line 72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90" name="AutoShape 73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17491" name="Line 74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92" name="Line 75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93" name="Line 76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94" name="Line 77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95" name="Line 78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96" name="Line 79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97" name="Text Box 80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98" name="Text Box 81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99" name="Text Box 82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500" name="Line 83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501" name="Text Box 84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544854" name="Rectangle 86"/>
          <p:cNvSpPr>
            <a:spLocks noChangeArrowheads="1"/>
          </p:cNvSpPr>
          <p:nvPr/>
        </p:nvSpPr>
        <p:spPr bwMode="auto">
          <a:xfrm>
            <a:off x="2592388" y="3044825"/>
            <a:ext cx="9271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Carry</a:t>
            </a:r>
          </a:p>
        </p:txBody>
      </p:sp>
      <p:grpSp>
        <p:nvGrpSpPr>
          <p:cNvPr id="3" name="Group 87"/>
          <p:cNvGrpSpPr>
            <a:grpSpLocks noChangeAspect="1"/>
          </p:cNvGrpSpPr>
          <p:nvPr/>
        </p:nvGrpSpPr>
        <p:grpSpPr bwMode="auto">
          <a:xfrm>
            <a:off x="3671888" y="4095750"/>
            <a:ext cx="5221287" cy="2212975"/>
            <a:chOff x="725" y="1026"/>
            <a:chExt cx="4649" cy="1969"/>
          </a:xfrm>
        </p:grpSpPr>
        <p:sp>
          <p:nvSpPr>
            <p:cNvPr id="17422" name="AutoShape 88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17423" name="Text Box 89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x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24" name="Line 90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25" name="Line 91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26" name="Line 92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27" name="Line 93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28" name="Line 94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29" name="Line 95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30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31" name="Line 97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32" name="AutoShape 98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17433" name="Line 99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34" name="Line 100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35" name="Line 101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36" name="Line 102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37" name="Line 103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38" name="Line 104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39" name="Line 105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40" name="Line 106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41" name="AutoShape 107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17442" name="Line 108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43" name="Line 109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44" name="Line 110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45" name="Line 111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46" name="Line 112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47" name="Line 113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48" name="Line 114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49" name="Line 115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50" name="AutoShape 116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17451" name="Line 117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52" name="Line 118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53" name="Line 119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54" name="Line 120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55" name="Line 121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56" name="Line 122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57" name="Text Box 123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58" name="Text Box 124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S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459" name="Text Box 125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C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60" name="Line 126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461" name="Text Box 127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44896" name="Object 128"/>
          <p:cNvGraphicFramePr>
            <a:graphicFrameLocks noChangeAspect="1"/>
          </p:cNvGraphicFramePr>
          <p:nvPr/>
        </p:nvGraphicFramePr>
        <p:xfrm>
          <a:off x="2970213" y="5807075"/>
          <a:ext cx="720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17550" imgH="393700" progId="">
                  <p:embed/>
                </p:oleObj>
              </mc:Choice>
              <mc:Fallback>
                <p:oleObj name="Visio" r:id="rId3" imgW="717550" imgH="393700" progId="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5807075"/>
                        <a:ext cx="720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97" name="Rectangle 129"/>
          <p:cNvSpPr>
            <a:spLocks noChangeArrowheads="1"/>
          </p:cNvSpPr>
          <p:nvPr/>
        </p:nvSpPr>
        <p:spPr bwMode="auto">
          <a:xfrm>
            <a:off x="1511300" y="5768975"/>
            <a:ext cx="14208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Overflow</a:t>
            </a:r>
          </a:p>
        </p:txBody>
      </p:sp>
      <p:sp>
        <p:nvSpPr>
          <p:cNvPr id="544898" name="Line 130"/>
          <p:cNvSpPr>
            <a:spLocks noChangeShapeType="1"/>
          </p:cNvSpPr>
          <p:nvPr/>
        </p:nvSpPr>
        <p:spPr bwMode="auto">
          <a:xfrm flipV="1">
            <a:off x="3671888" y="6078538"/>
            <a:ext cx="0" cy="411162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4899" name="Line 131"/>
          <p:cNvSpPr>
            <a:spLocks noChangeShapeType="1"/>
          </p:cNvSpPr>
          <p:nvPr/>
        </p:nvSpPr>
        <p:spPr bwMode="auto">
          <a:xfrm flipV="1">
            <a:off x="4945063" y="5899150"/>
            <a:ext cx="0" cy="59055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4900" name="Line 132"/>
          <p:cNvSpPr>
            <a:spLocks noChangeShapeType="1"/>
          </p:cNvSpPr>
          <p:nvPr/>
        </p:nvSpPr>
        <p:spPr bwMode="auto">
          <a:xfrm flipV="1">
            <a:off x="3665538" y="6489700"/>
            <a:ext cx="128270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4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4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4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4BD519-F1B0-4B95-B346-A6745EE8C69D}" type="slidenum">
              <a:rPr lang="en-US" altLang="en-US"/>
              <a:t>25</a:t>
            </a:fld>
            <a:r>
              <a:rPr lang="en-US" altLang="en-US"/>
              <a:t> / 65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Magnitude Comparator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</p:spPr>
        <p:txBody>
          <a:bodyPr/>
          <a:lstStyle/>
          <a:p>
            <a:r>
              <a:rPr lang="en-US" altLang="en-US"/>
              <a:t>Compare 4-bit number to 4-bit number</a:t>
            </a:r>
          </a:p>
          <a:p>
            <a:pPr lvl="1"/>
            <a:r>
              <a:rPr lang="en-US" altLang="en-US"/>
              <a:t>3 Outputs: &lt; , = , &gt;</a:t>
            </a:r>
          </a:p>
          <a:p>
            <a:pPr lvl="1"/>
            <a:r>
              <a:rPr lang="en-US" altLang="en-US"/>
              <a:t>Expandable to more number of bits</a:t>
            </a:r>
          </a:p>
        </p:txBody>
      </p:sp>
      <p:sp>
        <p:nvSpPr>
          <p:cNvPr id="18445" name="AutoShape 5"/>
          <p:cNvSpPr>
            <a:spLocks noChangeArrowheads="1"/>
          </p:cNvSpPr>
          <p:nvPr/>
        </p:nvSpPr>
        <p:spPr bwMode="auto">
          <a:xfrm>
            <a:off x="5472113" y="3757613"/>
            <a:ext cx="3060700" cy="7207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Magnitude Comparator</a:t>
            </a:r>
          </a:p>
        </p:txBody>
      </p:sp>
      <p:sp>
        <p:nvSpPr>
          <p:cNvPr id="18446" name="Line 6"/>
          <p:cNvSpPr>
            <a:spLocks noChangeShapeType="1"/>
          </p:cNvSpPr>
          <p:nvPr/>
        </p:nvSpPr>
        <p:spPr bwMode="auto">
          <a:xfrm>
            <a:off x="5832475" y="3398838"/>
            <a:ext cx="1588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47" name="Line 7"/>
          <p:cNvSpPr>
            <a:spLocks noChangeShapeType="1"/>
          </p:cNvSpPr>
          <p:nvPr/>
        </p:nvSpPr>
        <p:spPr bwMode="auto">
          <a:xfrm>
            <a:off x="612616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48" name="Line 8"/>
          <p:cNvSpPr>
            <a:spLocks noChangeShapeType="1"/>
          </p:cNvSpPr>
          <p:nvPr/>
        </p:nvSpPr>
        <p:spPr bwMode="auto">
          <a:xfrm>
            <a:off x="639603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49" name="Line 9"/>
          <p:cNvSpPr>
            <a:spLocks noChangeShapeType="1"/>
          </p:cNvSpPr>
          <p:nvPr/>
        </p:nvSpPr>
        <p:spPr bwMode="auto">
          <a:xfrm>
            <a:off x="6692900" y="3398838"/>
            <a:ext cx="1588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50" name="Line 10"/>
          <p:cNvSpPr>
            <a:spLocks noChangeShapeType="1"/>
          </p:cNvSpPr>
          <p:nvPr/>
        </p:nvSpPr>
        <p:spPr bwMode="auto">
          <a:xfrm>
            <a:off x="799941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51" name="Line 11"/>
          <p:cNvSpPr>
            <a:spLocks noChangeShapeType="1"/>
          </p:cNvSpPr>
          <p:nvPr/>
        </p:nvSpPr>
        <p:spPr bwMode="auto">
          <a:xfrm>
            <a:off x="708818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52" name="Line 12"/>
          <p:cNvSpPr>
            <a:spLocks noChangeShapeType="1"/>
          </p:cNvSpPr>
          <p:nvPr/>
        </p:nvSpPr>
        <p:spPr bwMode="auto">
          <a:xfrm>
            <a:off x="739933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53" name="Line 13"/>
          <p:cNvSpPr>
            <a:spLocks noChangeShapeType="1"/>
          </p:cNvSpPr>
          <p:nvPr/>
        </p:nvSpPr>
        <p:spPr bwMode="auto">
          <a:xfrm>
            <a:off x="770096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54" name="Line 14"/>
          <p:cNvSpPr>
            <a:spLocks noChangeShapeType="1"/>
          </p:cNvSpPr>
          <p:nvPr/>
        </p:nvSpPr>
        <p:spPr bwMode="auto">
          <a:xfrm>
            <a:off x="6191250" y="4478338"/>
            <a:ext cx="15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55" name="Line 16"/>
          <p:cNvSpPr>
            <a:spLocks noChangeShapeType="1"/>
          </p:cNvSpPr>
          <p:nvPr/>
        </p:nvSpPr>
        <p:spPr bwMode="auto">
          <a:xfrm>
            <a:off x="6989763" y="4478338"/>
            <a:ext cx="1587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56" name="Line 17"/>
          <p:cNvSpPr>
            <a:spLocks noChangeShapeType="1"/>
          </p:cNvSpPr>
          <p:nvPr/>
        </p:nvSpPr>
        <p:spPr bwMode="auto">
          <a:xfrm>
            <a:off x="7810500" y="4478338"/>
            <a:ext cx="15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457" name="Text Box 20"/>
          <p:cNvSpPr txBox="1">
            <a:spLocks noChangeArrowheads="1"/>
          </p:cNvSpPr>
          <p:nvPr/>
        </p:nvSpPr>
        <p:spPr bwMode="auto">
          <a:xfrm>
            <a:off x="5651500" y="2889250"/>
            <a:ext cx="2613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458" name="Text Box 21"/>
          <p:cNvSpPr txBox="1">
            <a:spLocks noChangeArrowheads="1"/>
          </p:cNvSpPr>
          <p:nvPr/>
        </p:nvSpPr>
        <p:spPr bwMode="auto">
          <a:xfrm>
            <a:off x="5651500" y="4838700"/>
            <a:ext cx="27003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A&lt;B   A=B   A&gt;B</a:t>
            </a:r>
          </a:p>
        </p:txBody>
      </p:sp>
      <p:graphicFrame>
        <p:nvGraphicFramePr>
          <p:cNvPr id="504856" name="Object 24"/>
          <p:cNvGraphicFramePr>
            <a:graphicFrameLocks noChangeAspect="1"/>
          </p:cNvGraphicFramePr>
          <p:nvPr/>
        </p:nvGraphicFramePr>
        <p:xfrm>
          <a:off x="971550" y="2889250"/>
          <a:ext cx="2454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565" imgH="241300" progId="Equation.3">
                  <p:embed/>
                </p:oleObj>
              </mc:Choice>
              <mc:Fallback>
                <p:oleObj name="Equation" r:id="rId3" imgW="1091565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89250"/>
                        <a:ext cx="2454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7" name="Object 25"/>
          <p:cNvGraphicFramePr>
            <a:graphicFrameLocks noChangeAspect="1"/>
          </p:cNvGraphicFramePr>
          <p:nvPr/>
        </p:nvGraphicFramePr>
        <p:xfrm>
          <a:off x="971550" y="3429000"/>
          <a:ext cx="2511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600" imgH="228600" progId="Equation.3">
                  <p:embed/>
                </p:oleObj>
              </mc:Choice>
              <mc:Fallback>
                <p:oleObj name="Equation" r:id="rId5" imgW="11176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25114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8" name="Object 26"/>
          <p:cNvGraphicFramePr>
            <a:graphicFrameLocks noChangeAspect="1"/>
          </p:cNvGraphicFramePr>
          <p:nvPr/>
        </p:nvGraphicFramePr>
        <p:xfrm>
          <a:off x="971550" y="3968750"/>
          <a:ext cx="2339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0765" imgH="228600" progId="Equation.3">
                  <p:embed/>
                </p:oleObj>
              </mc:Choice>
              <mc:Fallback>
                <p:oleObj name="Equation" r:id="rId7" imgW="1040765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68750"/>
                        <a:ext cx="2339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9" name="Object 27"/>
          <p:cNvGraphicFramePr>
            <a:graphicFrameLocks noChangeAspect="1"/>
          </p:cNvGraphicFramePr>
          <p:nvPr/>
        </p:nvGraphicFramePr>
        <p:xfrm>
          <a:off x="971550" y="4508500"/>
          <a:ext cx="2511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17600" imgH="241300" progId="Equation.3">
                  <p:embed/>
                </p:oleObj>
              </mc:Choice>
              <mc:Fallback>
                <p:oleObj name="Equation" r:id="rId9" imgW="1117600" imgH="241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2511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0" name="Object 28"/>
          <p:cNvGraphicFramePr>
            <a:graphicFrameLocks noChangeAspect="1"/>
          </p:cNvGraphicFramePr>
          <p:nvPr/>
        </p:nvGraphicFramePr>
        <p:xfrm>
          <a:off x="971550" y="5049838"/>
          <a:ext cx="2765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31265" imgH="228600" progId="Equation.3">
                  <p:embed/>
                </p:oleObj>
              </mc:Choice>
              <mc:Fallback>
                <p:oleObj name="Equation" r:id="rId11" imgW="1231265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49838"/>
                        <a:ext cx="27654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1" name="Object 29"/>
          <p:cNvGraphicFramePr>
            <a:graphicFrameLocks noChangeAspect="1"/>
          </p:cNvGraphicFramePr>
          <p:nvPr/>
        </p:nvGraphicFramePr>
        <p:xfrm>
          <a:off x="936625" y="5484813"/>
          <a:ext cx="7269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38500" imgH="241300" progId="Equation.3">
                  <p:embed/>
                </p:oleObj>
              </mc:Choice>
              <mc:Fallback>
                <p:oleObj name="Equation" r:id="rId13" imgW="3238500" imgH="24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484813"/>
                        <a:ext cx="72691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62" name="Object 30"/>
          <p:cNvGraphicFramePr>
            <a:graphicFrameLocks noChangeAspect="1"/>
          </p:cNvGraphicFramePr>
          <p:nvPr/>
        </p:nvGraphicFramePr>
        <p:xfrm>
          <a:off x="936625" y="5949950"/>
          <a:ext cx="7269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238500" imgH="241300" progId="Equation.3">
                  <p:embed/>
                </p:oleObj>
              </mc:Choice>
              <mc:Fallback>
                <p:oleObj name="Equation" r:id="rId15" imgW="32385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949950"/>
                        <a:ext cx="72691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96AD17-ABED-444F-A72C-570F0ED88C74}" type="slidenum">
              <a:rPr lang="en-US" altLang="en-US"/>
              <a:t>26</a:t>
            </a:fld>
            <a:r>
              <a:rPr lang="en-US" altLang="en-US"/>
              <a:t> / 65</a:t>
            </a: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Magnitude Comparator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844550" y="1017588"/>
          <a:ext cx="7275513" cy="559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97650" imgH="5078730" progId="">
                  <p:embed/>
                </p:oleObj>
              </mc:Choice>
              <mc:Fallback>
                <p:oleObj name="Visio" r:id="rId3" imgW="6597650" imgH="507873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017588"/>
                        <a:ext cx="7275513" cy="559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3725D3A-0C10-4896-8827-32168A699BB3}" type="slidenum">
              <a:rPr lang="en-US" altLang="en-US"/>
              <a:t>27</a:t>
            </a:fld>
            <a:r>
              <a:rPr lang="en-US" altLang="en-US"/>
              <a:t> / 65</a:t>
            </a: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Adder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Carry Propagate Adder</a:t>
            </a:r>
          </a:p>
        </p:txBody>
      </p:sp>
      <p:sp>
        <p:nvSpPr>
          <p:cNvPr id="6150" name="AutoShape 4"/>
          <p:cNvSpPr>
            <a:spLocks noChangeArrowheads="1"/>
          </p:cNvSpPr>
          <p:nvPr/>
        </p:nvSpPr>
        <p:spPr bwMode="auto">
          <a:xfrm>
            <a:off x="4751388" y="3429000"/>
            <a:ext cx="2879725" cy="143986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accent1"/>
            </a:solidFill>
            <a:round/>
          </a:ln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CPA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4930775" y="3429000"/>
            <a:ext cx="12604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6191250" y="3429000"/>
            <a:ext cx="12604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53" name="Text Box 7"/>
          <p:cNvSpPr txBox="1">
            <a:spLocks noChangeArrowheads="1"/>
          </p:cNvSpPr>
          <p:nvPr/>
        </p:nvSpPr>
        <p:spPr bwMode="auto">
          <a:xfrm>
            <a:off x="5649913" y="4508500"/>
            <a:ext cx="12604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7270750" y="3968750"/>
            <a:ext cx="360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4751388" y="3968750"/>
            <a:ext cx="3603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 rot="5400000">
            <a:off x="5560219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 rot="5400000">
            <a:off x="5831681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58" name="Line 12"/>
          <p:cNvSpPr>
            <a:spLocks noChangeShapeType="1"/>
          </p:cNvSpPr>
          <p:nvPr/>
        </p:nvSpPr>
        <p:spPr bwMode="auto">
          <a:xfrm rot="5400000">
            <a:off x="6103144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59" name="Line 13"/>
          <p:cNvSpPr>
            <a:spLocks noChangeShapeType="1"/>
          </p:cNvSpPr>
          <p:nvPr/>
        </p:nvSpPr>
        <p:spPr bwMode="auto">
          <a:xfrm rot="5400000">
            <a:off x="6374606" y="51395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0" name="Line 14"/>
          <p:cNvSpPr>
            <a:spLocks noChangeShapeType="1"/>
          </p:cNvSpPr>
          <p:nvPr/>
        </p:nvSpPr>
        <p:spPr bwMode="auto">
          <a:xfrm rot="5400000">
            <a:off x="4839494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1" name="Line 15"/>
          <p:cNvSpPr>
            <a:spLocks noChangeShapeType="1"/>
          </p:cNvSpPr>
          <p:nvPr/>
        </p:nvSpPr>
        <p:spPr bwMode="auto">
          <a:xfrm rot="5400000">
            <a:off x="5142706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2" name="Line 16"/>
          <p:cNvSpPr>
            <a:spLocks noChangeShapeType="1"/>
          </p:cNvSpPr>
          <p:nvPr/>
        </p:nvSpPr>
        <p:spPr bwMode="auto">
          <a:xfrm rot="5400000">
            <a:off x="5445919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3" name="Line 17"/>
          <p:cNvSpPr>
            <a:spLocks noChangeShapeType="1"/>
          </p:cNvSpPr>
          <p:nvPr/>
        </p:nvSpPr>
        <p:spPr bwMode="auto">
          <a:xfrm rot="5400000">
            <a:off x="5739606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4" name="Line 18"/>
          <p:cNvSpPr>
            <a:spLocks noChangeShapeType="1"/>
          </p:cNvSpPr>
          <p:nvPr/>
        </p:nvSpPr>
        <p:spPr bwMode="auto">
          <a:xfrm rot="5400000">
            <a:off x="6099969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5" name="Line 19"/>
          <p:cNvSpPr>
            <a:spLocks noChangeShapeType="1"/>
          </p:cNvSpPr>
          <p:nvPr/>
        </p:nvSpPr>
        <p:spPr bwMode="auto">
          <a:xfrm rot="5400000">
            <a:off x="6403181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6" name="Line 20"/>
          <p:cNvSpPr>
            <a:spLocks noChangeShapeType="1"/>
          </p:cNvSpPr>
          <p:nvPr/>
        </p:nvSpPr>
        <p:spPr bwMode="auto">
          <a:xfrm rot="5400000">
            <a:off x="6706394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7" name="Line 21"/>
          <p:cNvSpPr>
            <a:spLocks noChangeShapeType="1"/>
          </p:cNvSpPr>
          <p:nvPr/>
        </p:nvSpPr>
        <p:spPr bwMode="auto">
          <a:xfrm rot="5400000">
            <a:off x="7000081" y="3158332"/>
            <a:ext cx="541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8" name="Line 22"/>
          <p:cNvSpPr>
            <a:spLocks noChangeShapeType="1"/>
          </p:cNvSpPr>
          <p:nvPr/>
        </p:nvSpPr>
        <p:spPr bwMode="auto">
          <a:xfrm rot="5400000">
            <a:off x="7811294" y="3969544"/>
            <a:ext cx="0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69" name="Line 23"/>
          <p:cNvSpPr>
            <a:spLocks noChangeShapeType="1"/>
          </p:cNvSpPr>
          <p:nvPr/>
        </p:nvSpPr>
        <p:spPr bwMode="auto">
          <a:xfrm rot="5400000">
            <a:off x="4571207" y="3969543"/>
            <a:ext cx="0" cy="360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2" name="Group 43"/>
          <p:cNvGrpSpPr/>
          <p:nvPr/>
        </p:nvGrpSpPr>
        <p:grpSpPr bwMode="auto">
          <a:xfrm>
            <a:off x="1150938" y="2889250"/>
            <a:ext cx="3240087" cy="2522538"/>
            <a:chOff x="3220" y="1932"/>
            <a:chExt cx="2041" cy="1589"/>
          </a:xfrm>
        </p:grpSpPr>
        <p:sp>
          <p:nvSpPr>
            <p:cNvPr id="6178" name="AutoShape 24"/>
            <p:cNvSpPr>
              <a:spLocks noChangeArrowheads="1"/>
            </p:cNvSpPr>
            <p:nvPr/>
          </p:nvSpPr>
          <p:spPr bwMode="auto">
            <a:xfrm>
              <a:off x="3447" y="2273"/>
              <a:ext cx="1814" cy="90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chemeClr val="accent1"/>
              </a:solidFill>
              <a:round/>
            </a:ln>
          </p:spPr>
          <p:txBody>
            <a:bodyPr lIns="0" tIns="0" rIns="0" bIns="0" anchor="ctr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CPA</a:t>
              </a:r>
            </a:p>
          </p:txBody>
        </p:sp>
        <p:sp>
          <p:nvSpPr>
            <p:cNvPr id="6179" name="Text Box 25"/>
            <p:cNvSpPr txBox="1">
              <a:spLocks noChangeArrowheads="1"/>
            </p:cNvSpPr>
            <p:nvPr/>
          </p:nvSpPr>
          <p:spPr bwMode="auto">
            <a:xfrm>
              <a:off x="3560" y="2273"/>
              <a:ext cx="79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80" name="Text Box 26"/>
            <p:cNvSpPr txBox="1">
              <a:spLocks noChangeArrowheads="1"/>
            </p:cNvSpPr>
            <p:nvPr/>
          </p:nvSpPr>
          <p:spPr bwMode="auto">
            <a:xfrm>
              <a:off x="4354" y="2273"/>
              <a:ext cx="79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81" name="Text Box 27"/>
            <p:cNvSpPr txBox="1">
              <a:spLocks noChangeArrowheads="1"/>
            </p:cNvSpPr>
            <p:nvPr/>
          </p:nvSpPr>
          <p:spPr bwMode="auto">
            <a:xfrm>
              <a:off x="4013" y="2953"/>
              <a:ext cx="79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82" name="Text Box 28"/>
            <p:cNvSpPr txBox="1">
              <a:spLocks noChangeArrowheads="1"/>
            </p:cNvSpPr>
            <p:nvPr/>
          </p:nvSpPr>
          <p:spPr bwMode="auto">
            <a:xfrm>
              <a:off x="5034" y="2613"/>
              <a:ext cx="2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83" name="Text Box 29"/>
            <p:cNvSpPr txBox="1">
              <a:spLocks noChangeArrowheads="1"/>
            </p:cNvSpPr>
            <p:nvPr/>
          </p:nvSpPr>
          <p:spPr bwMode="auto">
            <a:xfrm>
              <a:off x="3447" y="2613"/>
              <a:ext cx="2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184" name="Line 30"/>
            <p:cNvSpPr>
              <a:spLocks noChangeShapeType="1"/>
            </p:cNvSpPr>
            <p:nvPr/>
          </p:nvSpPr>
          <p:spPr bwMode="auto">
            <a:xfrm rot="5400000">
              <a:off x="3956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85" name="Line 31"/>
            <p:cNvSpPr>
              <a:spLocks noChangeShapeType="1"/>
            </p:cNvSpPr>
            <p:nvPr/>
          </p:nvSpPr>
          <p:spPr bwMode="auto">
            <a:xfrm rot="5400000">
              <a:off x="4127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86" name="Line 32"/>
            <p:cNvSpPr>
              <a:spLocks noChangeShapeType="1"/>
            </p:cNvSpPr>
            <p:nvPr/>
          </p:nvSpPr>
          <p:spPr bwMode="auto">
            <a:xfrm rot="5400000">
              <a:off x="4298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87" name="Line 33"/>
            <p:cNvSpPr>
              <a:spLocks noChangeShapeType="1"/>
            </p:cNvSpPr>
            <p:nvPr/>
          </p:nvSpPr>
          <p:spPr bwMode="auto">
            <a:xfrm rot="5400000">
              <a:off x="4469" y="335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88" name="Line 34"/>
            <p:cNvSpPr>
              <a:spLocks noChangeShapeType="1"/>
            </p:cNvSpPr>
            <p:nvPr/>
          </p:nvSpPr>
          <p:spPr bwMode="auto">
            <a:xfrm rot="5400000">
              <a:off x="3502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89" name="Line 35"/>
            <p:cNvSpPr>
              <a:spLocks noChangeShapeType="1"/>
            </p:cNvSpPr>
            <p:nvPr/>
          </p:nvSpPr>
          <p:spPr bwMode="auto">
            <a:xfrm rot="5400000">
              <a:off x="3693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90" name="Line 36"/>
            <p:cNvSpPr>
              <a:spLocks noChangeShapeType="1"/>
            </p:cNvSpPr>
            <p:nvPr/>
          </p:nvSpPr>
          <p:spPr bwMode="auto">
            <a:xfrm rot="5400000">
              <a:off x="3884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91" name="Line 37"/>
            <p:cNvSpPr>
              <a:spLocks noChangeShapeType="1"/>
            </p:cNvSpPr>
            <p:nvPr/>
          </p:nvSpPr>
          <p:spPr bwMode="auto">
            <a:xfrm rot="5400000">
              <a:off x="4069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92" name="Line 38"/>
            <p:cNvSpPr>
              <a:spLocks noChangeShapeType="1"/>
            </p:cNvSpPr>
            <p:nvPr/>
          </p:nvSpPr>
          <p:spPr bwMode="auto">
            <a:xfrm rot="5400000">
              <a:off x="4296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93" name="Line 39"/>
            <p:cNvSpPr>
              <a:spLocks noChangeShapeType="1"/>
            </p:cNvSpPr>
            <p:nvPr/>
          </p:nvSpPr>
          <p:spPr bwMode="auto">
            <a:xfrm rot="5400000">
              <a:off x="4487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94" name="Line 40"/>
            <p:cNvSpPr>
              <a:spLocks noChangeShapeType="1"/>
            </p:cNvSpPr>
            <p:nvPr/>
          </p:nvSpPr>
          <p:spPr bwMode="auto">
            <a:xfrm rot="5400000">
              <a:off x="4678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95" name="Line 41"/>
            <p:cNvSpPr>
              <a:spLocks noChangeShapeType="1"/>
            </p:cNvSpPr>
            <p:nvPr/>
          </p:nvSpPr>
          <p:spPr bwMode="auto">
            <a:xfrm rot="5400000">
              <a:off x="4863" y="2103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96" name="Line 42"/>
            <p:cNvSpPr>
              <a:spLocks noChangeShapeType="1"/>
            </p:cNvSpPr>
            <p:nvPr/>
          </p:nvSpPr>
          <p:spPr bwMode="auto">
            <a:xfrm rot="5400000">
              <a:off x="3334" y="2613"/>
              <a:ext cx="0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496685" name="Text Box 45"/>
          <p:cNvSpPr txBox="1">
            <a:spLocks noChangeArrowheads="1"/>
          </p:cNvSpPr>
          <p:nvPr/>
        </p:nvSpPr>
        <p:spPr bwMode="auto">
          <a:xfrm>
            <a:off x="4960938" y="2232025"/>
            <a:ext cx="12604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86" name="Text Box 46"/>
          <p:cNvSpPr txBox="1">
            <a:spLocks noChangeArrowheads="1"/>
          </p:cNvSpPr>
          <p:nvPr/>
        </p:nvSpPr>
        <p:spPr bwMode="auto">
          <a:xfrm>
            <a:off x="6218238" y="2465388"/>
            <a:ext cx="1260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87" name="Text Box 47"/>
          <p:cNvSpPr txBox="1">
            <a:spLocks noChangeArrowheads="1"/>
          </p:cNvSpPr>
          <p:nvPr/>
        </p:nvSpPr>
        <p:spPr bwMode="auto">
          <a:xfrm>
            <a:off x="1692275" y="2241550"/>
            <a:ext cx="12604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6688" name="Text Box 48"/>
          <p:cNvSpPr txBox="1">
            <a:spLocks noChangeArrowheads="1"/>
          </p:cNvSpPr>
          <p:nvPr/>
        </p:nvSpPr>
        <p:spPr bwMode="auto">
          <a:xfrm>
            <a:off x="2949575" y="2474913"/>
            <a:ext cx="1260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6689" name="Text Box 49"/>
          <p:cNvSpPr txBox="1">
            <a:spLocks noChangeArrowheads="1"/>
          </p:cNvSpPr>
          <p:nvPr/>
        </p:nvSpPr>
        <p:spPr bwMode="auto">
          <a:xfrm>
            <a:off x="5651500" y="5408613"/>
            <a:ext cx="1260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6690" name="Text Box 50"/>
          <p:cNvSpPr txBox="1">
            <a:spLocks noChangeArrowheads="1"/>
          </p:cNvSpPr>
          <p:nvPr/>
        </p:nvSpPr>
        <p:spPr bwMode="auto">
          <a:xfrm>
            <a:off x="2411413" y="5408613"/>
            <a:ext cx="1260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96691" name="Text Box 51"/>
          <p:cNvSpPr txBox="1">
            <a:spLocks noChangeArrowheads="1"/>
          </p:cNvSpPr>
          <p:nvPr/>
        </p:nvSpPr>
        <p:spPr bwMode="auto">
          <a:xfrm>
            <a:off x="7993063" y="3930650"/>
            <a:ext cx="2889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85" grpId="0"/>
      <p:bldP spid="496686" grpId="0"/>
      <p:bldP spid="496687" grpId="0"/>
      <p:bldP spid="496688" grpId="0"/>
      <p:bldP spid="496689" grpId="0"/>
      <p:bldP spid="496690" grpId="0"/>
      <p:bldP spid="4966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45438" y="6489700"/>
            <a:ext cx="1198562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0C8B634-61AA-487E-A8AE-0FB22F46420B}" type="slidenum">
              <a:rPr lang="en-US" altLang="en-US" smtClean="0"/>
              <a:t>28</a:t>
            </a:fld>
            <a:r>
              <a:rPr lang="en-US" altLang="en-US"/>
              <a:t> / 65</a:t>
            </a:r>
          </a:p>
        </p:txBody>
      </p:sp>
      <p:sp>
        <p:nvSpPr>
          <p:cNvPr id="741378" name="標題 1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>
              <a:defRPr/>
            </a:pPr>
            <a:r>
              <a:rPr lang="en-US" altLang="zh-TW">
                <a:ea typeface="PMingLiU" pitchFamily="18" charset="-120"/>
              </a:rPr>
              <a:t>                                                                                                                                             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8197" name="內容版面配置區 2"/>
          <p:cNvSpPr>
            <a:spLocks noGrp="1"/>
          </p:cNvSpPr>
          <p:nvPr>
            <p:ph idx="4294967295"/>
          </p:nvPr>
        </p:nvSpPr>
        <p:spPr>
          <a:xfrm>
            <a:off x="431483" y="981075"/>
            <a:ext cx="8280400" cy="3128963"/>
          </a:xfrm>
        </p:spPr>
        <p:txBody>
          <a:bodyPr lIns="90488" tIns="44450" rIns="90488" bIns="44450"/>
          <a:lstStyle/>
          <a:p>
            <a:r>
              <a:rPr lang="en-US" altLang="zh-TW">
                <a:ea typeface="PMingLiU" pitchFamily="18" charset="-120"/>
              </a:rPr>
              <a:t>Carry propagation</a:t>
            </a:r>
          </a:p>
          <a:p>
            <a:pPr lvl="1"/>
            <a:r>
              <a:rPr lang="en-US" altLang="zh-TW">
                <a:ea typeface="PMingLiU" pitchFamily="18" charset="-120"/>
              </a:rPr>
              <a:t>When the correct outputs are available</a:t>
            </a:r>
          </a:p>
          <a:p>
            <a:pPr lvl="1"/>
            <a:r>
              <a:rPr lang="en-US" altLang="zh-TW">
                <a:ea typeface="PMingLiU" pitchFamily="18" charset="-120"/>
              </a:rPr>
              <a:t>The critical path counts (the worst case)</a:t>
            </a:r>
          </a:p>
          <a:p>
            <a:pPr lvl="1"/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 i="1">
                <a:ea typeface="PMingLiU" pitchFamily="18" charset="-120"/>
              </a:rPr>
              <a:t>A</a:t>
            </a:r>
            <a:r>
              <a:rPr lang="en-US" altLang="zh-TW" baseline="-25000">
                <a:ea typeface="PMingLiU" pitchFamily="18" charset="-120"/>
              </a:rPr>
              <a:t>1</a:t>
            </a:r>
            <a:r>
              <a:rPr lang="en-US" altLang="zh-TW">
                <a:ea typeface="PMingLiU" pitchFamily="18" charset="-120"/>
              </a:rPr>
              <a:t>, </a:t>
            </a:r>
            <a:r>
              <a:rPr lang="en-US" altLang="zh-TW" i="1">
                <a:ea typeface="PMingLiU" pitchFamily="18" charset="-120"/>
              </a:rPr>
              <a:t>B</a:t>
            </a:r>
            <a:r>
              <a:rPr lang="en-US" altLang="zh-TW" baseline="-25000">
                <a:ea typeface="PMingLiU" pitchFamily="18" charset="-120"/>
              </a:rPr>
              <a:t>1</a:t>
            </a:r>
            <a:r>
              <a:rPr lang="en-US" altLang="zh-TW">
                <a:ea typeface="PMingLiU" pitchFamily="18" charset="-120"/>
              </a:rPr>
              <a:t>, </a:t>
            </a:r>
            <a:r>
              <a:rPr lang="en-US" altLang="zh-TW" i="1">
                <a:ea typeface="PMingLiU" pitchFamily="18" charset="-120"/>
              </a:rPr>
              <a:t>C</a:t>
            </a:r>
            <a:r>
              <a:rPr lang="en-US" altLang="zh-TW" baseline="-25000">
                <a:ea typeface="PMingLiU" pitchFamily="18" charset="-120"/>
              </a:rPr>
              <a:t>1</a:t>
            </a:r>
            <a:r>
              <a:rPr lang="en-US" altLang="zh-TW">
                <a:ea typeface="PMingLiU" pitchFamily="18" charset="-120"/>
              </a:rPr>
              <a:t>) → </a:t>
            </a:r>
            <a:r>
              <a:rPr lang="en-US" altLang="zh-TW" i="1">
                <a:ea typeface="PMingLiU" pitchFamily="18" charset="-120"/>
              </a:rPr>
              <a:t>C</a:t>
            </a:r>
            <a:r>
              <a:rPr lang="en-US" altLang="zh-TW" baseline="-25000">
                <a:ea typeface="PMingLiU" pitchFamily="18" charset="-120"/>
              </a:rPr>
              <a:t>2</a:t>
            </a:r>
            <a:r>
              <a:rPr lang="en-US" altLang="zh-TW">
                <a:ea typeface="PMingLiU" pitchFamily="18" charset="-120"/>
              </a:rPr>
              <a:t> → </a:t>
            </a:r>
            <a:r>
              <a:rPr lang="en-US" altLang="zh-TW" i="1">
                <a:ea typeface="PMingLiU" pitchFamily="18" charset="-120"/>
              </a:rPr>
              <a:t>C</a:t>
            </a:r>
            <a:r>
              <a:rPr lang="en-US" altLang="zh-TW" baseline="-25000">
                <a:ea typeface="PMingLiU" pitchFamily="18" charset="-120"/>
              </a:rPr>
              <a:t>3</a:t>
            </a:r>
            <a:r>
              <a:rPr lang="en-US" altLang="zh-TW">
                <a:ea typeface="PMingLiU" pitchFamily="18" charset="-120"/>
              </a:rPr>
              <a:t> → </a:t>
            </a:r>
            <a:r>
              <a:rPr lang="en-US" altLang="zh-TW" i="1">
                <a:ea typeface="PMingLiU" pitchFamily="18" charset="-120"/>
              </a:rPr>
              <a:t>C</a:t>
            </a:r>
            <a:r>
              <a:rPr lang="en-US" altLang="zh-TW" baseline="-25000">
                <a:ea typeface="PMingLiU" pitchFamily="18" charset="-120"/>
              </a:rPr>
              <a:t>4</a:t>
            </a:r>
            <a:r>
              <a:rPr lang="en-US" altLang="zh-TW">
                <a:ea typeface="PMingLiU" pitchFamily="18" charset="-120"/>
              </a:rPr>
              <a:t> → (</a:t>
            </a:r>
            <a:r>
              <a:rPr lang="en-US" altLang="zh-TW" i="1">
                <a:ea typeface="PMingLiU" pitchFamily="18" charset="-120"/>
              </a:rPr>
              <a:t>C</a:t>
            </a:r>
            <a:r>
              <a:rPr lang="en-US" altLang="zh-TW" baseline="-25000">
                <a:ea typeface="PMingLiU" pitchFamily="18" charset="-120"/>
              </a:rPr>
              <a:t>5</a:t>
            </a:r>
            <a:r>
              <a:rPr lang="en-US" altLang="zh-TW">
                <a:ea typeface="PMingLiU" pitchFamily="18" charset="-120"/>
              </a:rPr>
              <a:t>, </a:t>
            </a:r>
            <a:r>
              <a:rPr lang="en-US" altLang="zh-TW" i="1">
                <a:ea typeface="PMingLiU" pitchFamily="18" charset="-120"/>
              </a:rPr>
              <a:t>S</a:t>
            </a:r>
            <a:r>
              <a:rPr lang="en-US" altLang="zh-TW" baseline="-25000">
                <a:ea typeface="PMingLiU" pitchFamily="18" charset="-120"/>
              </a:rPr>
              <a:t>4</a:t>
            </a:r>
            <a:r>
              <a:rPr lang="en-US" altLang="zh-TW">
                <a:ea typeface="PMingLiU" pitchFamily="18" charset="-120"/>
              </a:rPr>
              <a:t>)</a:t>
            </a:r>
          </a:p>
          <a:p>
            <a:pPr lvl="1"/>
            <a:r>
              <a:rPr lang="en-US" altLang="zh-TW">
                <a:ea typeface="PMingLiU" pitchFamily="18" charset="-120"/>
              </a:rPr>
              <a:t>When 4-bits full-adder → </a:t>
            </a:r>
            <a:r>
              <a:rPr lang="zh-TW" altLang="en-US">
                <a:ea typeface="PMingLiU" pitchFamily="18" charset="-120"/>
              </a:rPr>
              <a:t>8 </a:t>
            </a:r>
            <a:r>
              <a:rPr lang="en-US" altLang="zh-TW">
                <a:ea typeface="PMingLiU" pitchFamily="18" charset="-120"/>
              </a:rPr>
              <a:t>gate levels (</a:t>
            </a:r>
            <a:r>
              <a:rPr lang="en-US" altLang="zh-TW" i="1">
                <a:ea typeface="PMingLiU" pitchFamily="18" charset="-120"/>
              </a:rPr>
              <a:t>n</a:t>
            </a:r>
            <a:r>
              <a:rPr lang="en-US" altLang="zh-TW">
                <a:ea typeface="PMingLiU" pitchFamily="18" charset="-120"/>
              </a:rPr>
              <a:t>-bits: 2</a:t>
            </a:r>
            <a:r>
              <a:rPr lang="en-US" altLang="zh-TW" i="1">
                <a:ea typeface="PMingLiU" pitchFamily="18" charset="-120"/>
              </a:rPr>
              <a:t>n</a:t>
            </a:r>
            <a:r>
              <a:rPr lang="en-US" altLang="zh-TW">
                <a:ea typeface="PMingLiU" pitchFamily="18" charset="-120"/>
              </a:rPr>
              <a:t> gate levels)</a:t>
            </a:r>
          </a:p>
          <a:p>
            <a:endParaRPr lang="zh-TW" altLang="en-US">
              <a:ea typeface="PMingLiU" pitchFamily="18" charset="-120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16338"/>
            <a:ext cx="7548562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278063" y="6132513"/>
            <a:ext cx="4860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Figure 4.10 Full Adder with </a:t>
            </a:r>
            <a:r>
              <a:rPr lang="en-US" altLang="zh-TW" i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P</a:t>
            </a:r>
            <a:r>
              <a:rPr lang="en-US" altLang="zh-TW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i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G</a:t>
            </a:r>
            <a:r>
              <a:rPr lang="en-US" altLang="zh-TW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Shown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6B6715-12F8-454C-AB10-0A3C5275FED4}" type="slidenum">
              <a:rPr lang="en-US" altLang="en-US"/>
              <a:t>2</a:t>
            </a:fld>
            <a:r>
              <a:rPr lang="en-US" altLang="en-US"/>
              <a:t> / 65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Combinational Circuits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5138738"/>
          </a:xfrm>
        </p:spPr>
        <p:txBody>
          <a:bodyPr/>
          <a:lstStyle/>
          <a:p>
            <a:r>
              <a:rPr lang="en-US" altLang="en-US"/>
              <a:t>Analysis</a:t>
            </a:r>
          </a:p>
          <a:p>
            <a:pPr lvl="1"/>
            <a:r>
              <a:rPr lang="en-US" altLang="en-US"/>
              <a:t>Given a circuit, find out its </a:t>
            </a:r>
            <a:r>
              <a:rPr lang="en-US" altLang="en-US" i="1">
                <a:solidFill>
                  <a:schemeClr val="accent1"/>
                </a:solidFill>
              </a:rPr>
              <a:t>function</a:t>
            </a:r>
          </a:p>
          <a:p>
            <a:pPr lvl="1"/>
            <a:r>
              <a:rPr lang="en-US" altLang="en-US"/>
              <a:t>Function may be expressed as:</a:t>
            </a:r>
          </a:p>
          <a:p>
            <a:pPr lvl="2"/>
            <a:r>
              <a:rPr lang="en-US" altLang="en-US"/>
              <a:t>Boolean function</a:t>
            </a:r>
          </a:p>
          <a:p>
            <a:pPr lvl="2"/>
            <a:r>
              <a:rPr lang="en-US" altLang="en-US"/>
              <a:t>Truth table</a:t>
            </a:r>
          </a:p>
          <a:p>
            <a:r>
              <a:rPr lang="en-US" altLang="en-US"/>
              <a:t>Design</a:t>
            </a:r>
          </a:p>
          <a:p>
            <a:pPr lvl="1"/>
            <a:r>
              <a:rPr lang="en-US" altLang="en-US"/>
              <a:t>Given a desired function, determine its </a:t>
            </a:r>
            <a:r>
              <a:rPr lang="en-US" altLang="en-US" i="1">
                <a:solidFill>
                  <a:schemeClr val="accent1"/>
                </a:solidFill>
              </a:rPr>
              <a:t>circuit</a:t>
            </a:r>
          </a:p>
          <a:p>
            <a:pPr lvl="1"/>
            <a:r>
              <a:rPr lang="en-US" altLang="en-US"/>
              <a:t>Function may be expressed as:</a:t>
            </a:r>
          </a:p>
          <a:p>
            <a:pPr lvl="2"/>
            <a:r>
              <a:rPr lang="en-US" altLang="en-US"/>
              <a:t>Boolean function</a:t>
            </a:r>
          </a:p>
          <a:p>
            <a:pPr lvl="2"/>
            <a:r>
              <a:rPr lang="en-US" altLang="en-US"/>
              <a:t>Truth table</a:t>
            </a:r>
          </a:p>
        </p:txBody>
      </p:sp>
      <p:grpSp>
        <p:nvGrpSpPr>
          <p:cNvPr id="1031" name="Group 17"/>
          <p:cNvGrpSpPr/>
          <p:nvPr/>
        </p:nvGrpSpPr>
        <p:grpSpPr bwMode="auto">
          <a:xfrm>
            <a:off x="6640513" y="1628775"/>
            <a:ext cx="2176462" cy="1079500"/>
            <a:chOff x="4183" y="1026"/>
            <a:chExt cx="1371" cy="680"/>
          </a:xfrm>
        </p:grpSpPr>
        <p:sp>
          <p:nvSpPr>
            <p:cNvPr id="1040" name="AutoShape 5"/>
            <p:cNvSpPr>
              <a:spLocks noChangeArrowheads="1"/>
            </p:cNvSpPr>
            <p:nvPr/>
          </p:nvSpPr>
          <p:spPr bwMode="auto">
            <a:xfrm>
              <a:off x="4354" y="1026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1026" name="Object 6"/>
            <p:cNvGraphicFramePr>
              <a:graphicFrameLocks noChangeAspect="1"/>
            </p:cNvGraphicFramePr>
            <p:nvPr/>
          </p:nvGraphicFramePr>
          <p:xfrm>
            <a:off x="4385" y="1103"/>
            <a:ext cx="862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4501515" imgH="2560320" progId="">
                    <p:embed/>
                  </p:oleObj>
                </mc:Choice>
                <mc:Fallback>
                  <p:oleObj name="Visio" r:id="rId3" imgW="4501515" imgH="256032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1103"/>
                          <a:ext cx="862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1" name="Line 7"/>
            <p:cNvSpPr>
              <a:spLocks noChangeShapeType="1"/>
            </p:cNvSpPr>
            <p:nvPr/>
          </p:nvSpPr>
          <p:spPr bwMode="auto">
            <a:xfrm>
              <a:off x="4183" y="1480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2" name="Line 8"/>
            <p:cNvSpPr>
              <a:spLocks noChangeShapeType="1"/>
            </p:cNvSpPr>
            <p:nvPr/>
          </p:nvSpPr>
          <p:spPr bwMode="auto">
            <a:xfrm>
              <a:off x="4183" y="125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3" name="Line 9"/>
            <p:cNvSpPr>
              <a:spLocks noChangeShapeType="1"/>
            </p:cNvSpPr>
            <p:nvPr/>
          </p:nvSpPr>
          <p:spPr bwMode="auto">
            <a:xfrm>
              <a:off x="4183" y="1367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4" name="Line 12"/>
            <p:cNvSpPr>
              <a:spLocks noChangeShapeType="1"/>
            </p:cNvSpPr>
            <p:nvPr/>
          </p:nvSpPr>
          <p:spPr bwMode="auto">
            <a:xfrm>
              <a:off x="5261" y="117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5" name="Line 13"/>
            <p:cNvSpPr>
              <a:spLocks noChangeShapeType="1"/>
            </p:cNvSpPr>
            <p:nvPr/>
          </p:nvSpPr>
          <p:spPr bwMode="auto">
            <a:xfrm>
              <a:off x="5261" y="149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46" name="Text Box 14"/>
            <p:cNvSpPr txBox="1">
              <a:spLocks noChangeArrowheads="1"/>
            </p:cNvSpPr>
            <p:nvPr/>
          </p:nvSpPr>
          <p:spPr bwMode="auto">
            <a:xfrm>
              <a:off x="5440" y="1099"/>
              <a:ext cx="11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b="1"/>
                <a:t>?</a:t>
              </a:r>
            </a:p>
          </p:txBody>
        </p:sp>
        <p:sp>
          <p:nvSpPr>
            <p:cNvPr id="1047" name="Text Box 15"/>
            <p:cNvSpPr txBox="1">
              <a:spLocks noChangeArrowheads="1"/>
            </p:cNvSpPr>
            <p:nvPr/>
          </p:nvSpPr>
          <p:spPr bwMode="auto">
            <a:xfrm>
              <a:off x="5440" y="1405"/>
              <a:ext cx="11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b="1"/>
                <a:t>?</a:t>
              </a:r>
            </a:p>
          </p:txBody>
        </p:sp>
      </p:grpSp>
      <p:grpSp>
        <p:nvGrpSpPr>
          <p:cNvPr id="3" name="Group 28"/>
          <p:cNvGrpSpPr/>
          <p:nvPr/>
        </p:nvGrpSpPr>
        <p:grpSpPr bwMode="auto">
          <a:xfrm>
            <a:off x="6640513" y="4868863"/>
            <a:ext cx="1982787" cy="1079500"/>
            <a:chOff x="4183" y="3067"/>
            <a:chExt cx="1249" cy="680"/>
          </a:xfrm>
        </p:grpSpPr>
        <p:sp>
          <p:nvSpPr>
            <p:cNvPr id="1033" name="AutoShape 19"/>
            <p:cNvSpPr>
              <a:spLocks noChangeArrowheads="1"/>
            </p:cNvSpPr>
            <p:nvPr/>
          </p:nvSpPr>
          <p:spPr bwMode="auto">
            <a:xfrm>
              <a:off x="4354" y="3067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Line 21"/>
            <p:cNvSpPr>
              <a:spLocks noChangeShapeType="1"/>
            </p:cNvSpPr>
            <p:nvPr/>
          </p:nvSpPr>
          <p:spPr bwMode="auto">
            <a:xfrm>
              <a:off x="4183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35" name="Line 22"/>
            <p:cNvSpPr>
              <a:spLocks noChangeShapeType="1"/>
            </p:cNvSpPr>
            <p:nvPr/>
          </p:nvSpPr>
          <p:spPr bwMode="auto">
            <a:xfrm>
              <a:off x="4183" y="3294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36" name="Line 23"/>
            <p:cNvSpPr>
              <a:spLocks noChangeShapeType="1"/>
            </p:cNvSpPr>
            <p:nvPr/>
          </p:nvSpPr>
          <p:spPr bwMode="auto">
            <a:xfrm>
              <a:off x="4183" y="340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37" name="Line 24"/>
            <p:cNvSpPr>
              <a:spLocks noChangeShapeType="1"/>
            </p:cNvSpPr>
            <p:nvPr/>
          </p:nvSpPr>
          <p:spPr bwMode="auto">
            <a:xfrm>
              <a:off x="5261" y="322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38" name="Line 25"/>
            <p:cNvSpPr>
              <a:spLocks noChangeShapeType="1"/>
            </p:cNvSpPr>
            <p:nvPr/>
          </p:nvSpPr>
          <p:spPr bwMode="auto">
            <a:xfrm>
              <a:off x="5261" y="3535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39" name="Text Box 26"/>
            <p:cNvSpPr txBox="1">
              <a:spLocks noChangeArrowheads="1"/>
            </p:cNvSpPr>
            <p:nvPr/>
          </p:nvSpPr>
          <p:spPr bwMode="auto">
            <a:xfrm>
              <a:off x="4694" y="3245"/>
              <a:ext cx="22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45438" y="6489700"/>
            <a:ext cx="1198562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0C8B634-61AA-487E-A8AE-0FB22F46420B}" type="slidenum">
              <a:rPr lang="en-US" altLang="en-US" smtClean="0"/>
              <a:t>29</a:t>
            </a:fld>
            <a:r>
              <a:rPr lang="en-US" altLang="en-US"/>
              <a:t> / 65</a:t>
            </a:r>
          </a:p>
        </p:txBody>
      </p:sp>
      <p:sp>
        <p:nvSpPr>
          <p:cNvPr id="743426" name="標題 1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>
              <a:defRPr/>
            </a:pPr>
            <a:r>
              <a:rPr lang="en-US" altLang="zh-TW">
                <a:ea typeface="PMingLiU" pitchFamily="18" charset="-120"/>
              </a:rPr>
              <a:t>Parallel Adders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10245" name="內容版面配置區 2"/>
          <p:cNvSpPr>
            <a:spLocks noGrp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zh-TW" sz="2400" dirty="0">
                <a:ea typeface="PMingLiU" pitchFamily="18" charset="-120"/>
              </a:rPr>
              <a:t>Reduce the carry propagation delay</a:t>
            </a:r>
          </a:p>
          <a:p>
            <a:pPr lvl="1"/>
            <a:r>
              <a:rPr lang="en-US" altLang="zh-TW" sz="2000" dirty="0">
                <a:ea typeface="PMingLiU" pitchFamily="18" charset="-120"/>
              </a:rPr>
              <a:t>Employ faster gates</a:t>
            </a:r>
          </a:p>
          <a:p>
            <a:pPr lvl="1"/>
            <a:r>
              <a:rPr lang="en-US" altLang="zh-TW" sz="2000" dirty="0">
                <a:ea typeface="PMingLiU" pitchFamily="18" charset="-120"/>
              </a:rPr>
              <a:t>Look-ahead carry (more complex mechanism, yet faster)</a:t>
            </a:r>
          </a:p>
          <a:p>
            <a:pPr lvl="1"/>
            <a:r>
              <a:rPr lang="en-US" altLang="zh-TW" sz="2000" dirty="0">
                <a:ea typeface="PMingLiU" pitchFamily="18" charset="-120"/>
              </a:rPr>
              <a:t>Carry propagate: </a:t>
            </a:r>
            <a:r>
              <a:rPr lang="en-US" altLang="zh-TW" sz="2000" i="1" dirty="0">
                <a:ea typeface="PMingLiU" pitchFamily="18" charset="-120"/>
              </a:rPr>
              <a:t>P</a:t>
            </a:r>
            <a:r>
              <a:rPr lang="en-US" altLang="zh-TW" sz="2000" i="1" baseline="-25000" dirty="0">
                <a:ea typeface="PMingLiU" pitchFamily="18" charset="-120"/>
              </a:rPr>
              <a:t>i</a:t>
            </a:r>
            <a:r>
              <a:rPr lang="en-US" altLang="zh-TW" sz="2000" i="1" dirty="0">
                <a:ea typeface="PMingLiU" pitchFamily="18" charset="-120"/>
              </a:rPr>
              <a:t> = </a:t>
            </a:r>
            <a:r>
              <a:rPr lang="en-US" altLang="zh-TW" sz="2000" i="1" dirty="0" err="1">
                <a:ea typeface="PMingLiU" pitchFamily="18" charset="-120"/>
              </a:rPr>
              <a:t>A</a:t>
            </a:r>
            <a:r>
              <a:rPr lang="en-US" altLang="zh-TW" sz="2000" i="1" baseline="-25000" dirty="0" err="1">
                <a:ea typeface="PMingLiU" pitchFamily="18" charset="-120"/>
              </a:rPr>
              <a:t>i</a:t>
            </a:r>
            <a:r>
              <a:rPr lang="en-US" altLang="zh-TW" sz="2000" dirty="0" err="1">
                <a:latin typeface="Symbol" panose="05050102010706020507" pitchFamily="18" charset="2"/>
                <a:ea typeface="PMingLiU" pitchFamily="18" charset="-120"/>
              </a:rPr>
              <a:t>Å</a:t>
            </a:r>
            <a:r>
              <a:rPr lang="en-US" altLang="zh-TW" sz="2000" i="1" dirty="0" err="1">
                <a:ea typeface="PMingLiU" pitchFamily="18" charset="-120"/>
              </a:rPr>
              <a:t>B</a:t>
            </a:r>
            <a:r>
              <a:rPr lang="en-US" altLang="zh-TW" sz="2000" i="1" baseline="-25000" dirty="0" err="1">
                <a:ea typeface="PMingLiU" pitchFamily="18" charset="-120"/>
              </a:rPr>
              <a:t>i</a:t>
            </a:r>
            <a:endParaRPr lang="en-US" altLang="zh-TW" sz="2000" i="1" baseline="-25000" dirty="0">
              <a:ea typeface="PMingLiU" pitchFamily="18" charset="-120"/>
            </a:endParaRPr>
          </a:p>
          <a:p>
            <a:pPr lvl="1"/>
            <a:r>
              <a:rPr lang="en-US" altLang="zh-TW" sz="2000" dirty="0">
                <a:ea typeface="PMingLiU" pitchFamily="18" charset="-120"/>
              </a:rPr>
              <a:t>Carry generate: </a:t>
            </a:r>
            <a:r>
              <a:rPr lang="en-US" altLang="zh-TW" sz="2000" i="1" dirty="0">
                <a:ea typeface="PMingLiU" pitchFamily="18" charset="-120"/>
              </a:rPr>
              <a:t>G</a:t>
            </a:r>
            <a:r>
              <a:rPr lang="en-US" altLang="zh-TW" sz="2000" i="1" baseline="-25000" dirty="0">
                <a:ea typeface="PMingLiU" pitchFamily="18" charset="-120"/>
              </a:rPr>
              <a:t>i </a:t>
            </a:r>
            <a:r>
              <a:rPr lang="en-US" altLang="zh-TW" sz="2000" i="1" dirty="0">
                <a:ea typeface="PMingLiU" pitchFamily="18" charset="-120"/>
              </a:rPr>
              <a:t>= </a:t>
            </a:r>
            <a:r>
              <a:rPr lang="en-US" altLang="zh-TW" sz="2000" i="1" dirty="0" err="1">
                <a:ea typeface="PMingLiU" pitchFamily="18" charset="-120"/>
              </a:rPr>
              <a:t>A</a:t>
            </a:r>
            <a:r>
              <a:rPr lang="en-US" altLang="zh-TW" sz="2000" i="1" baseline="-25000" dirty="0" err="1">
                <a:ea typeface="PMingLiU" pitchFamily="18" charset="-120"/>
              </a:rPr>
              <a:t>i</a:t>
            </a:r>
            <a:r>
              <a:rPr lang="en-US" altLang="zh-TW" sz="2000" i="1" dirty="0" err="1">
                <a:ea typeface="PMingLiU" pitchFamily="18" charset="-120"/>
              </a:rPr>
              <a:t>B</a:t>
            </a:r>
            <a:r>
              <a:rPr lang="en-US" altLang="zh-TW" sz="2000" i="1" baseline="-25000" dirty="0" err="1">
                <a:ea typeface="PMingLiU" pitchFamily="18" charset="-120"/>
              </a:rPr>
              <a:t>i</a:t>
            </a:r>
            <a:endParaRPr lang="en-US" altLang="zh-TW" sz="2000" i="1" baseline="-25000" dirty="0">
              <a:ea typeface="PMingLiU" pitchFamily="18" charset="-120"/>
            </a:endParaRPr>
          </a:p>
          <a:p>
            <a:pPr lvl="1"/>
            <a:r>
              <a:rPr lang="en-US" altLang="zh-TW" sz="2000" dirty="0">
                <a:ea typeface="PMingLiU" pitchFamily="18" charset="-120"/>
              </a:rPr>
              <a:t>Sum: </a:t>
            </a:r>
            <a:r>
              <a:rPr lang="en-US" altLang="zh-TW" sz="2000" i="1" dirty="0">
                <a:ea typeface="PMingLiU" pitchFamily="18" charset="-120"/>
              </a:rPr>
              <a:t>S</a:t>
            </a:r>
            <a:r>
              <a:rPr lang="en-US" altLang="zh-TW" sz="2000" i="1" baseline="-25000" dirty="0">
                <a:ea typeface="PMingLiU" pitchFamily="18" charset="-120"/>
              </a:rPr>
              <a:t>i</a:t>
            </a:r>
            <a:r>
              <a:rPr lang="en-US" altLang="zh-TW" sz="2000" baseline="-25000" dirty="0">
                <a:ea typeface="PMingLiU" pitchFamily="18" charset="-120"/>
              </a:rPr>
              <a:t> </a:t>
            </a:r>
            <a:r>
              <a:rPr lang="en-US" altLang="zh-TW" sz="2000" dirty="0">
                <a:ea typeface="PMingLiU" pitchFamily="18" charset="-120"/>
              </a:rPr>
              <a:t>= </a:t>
            </a:r>
            <a:r>
              <a:rPr lang="en-US" altLang="zh-TW" sz="2000" i="1" dirty="0" err="1">
                <a:ea typeface="PMingLiU" pitchFamily="18" charset="-120"/>
              </a:rPr>
              <a:t>P</a:t>
            </a:r>
            <a:r>
              <a:rPr lang="en-US" altLang="zh-TW" sz="2000" i="1" baseline="-25000" dirty="0" err="1">
                <a:ea typeface="PMingLiU" pitchFamily="18" charset="-120"/>
              </a:rPr>
              <a:t>i</a:t>
            </a:r>
            <a:r>
              <a:rPr lang="en-US" altLang="zh-TW" sz="2000" dirty="0" err="1">
                <a:latin typeface="Symbol" panose="05050102010706020507" pitchFamily="18" charset="2"/>
                <a:ea typeface="PMingLiU" pitchFamily="18" charset="-120"/>
              </a:rPr>
              <a:t>Å</a:t>
            </a:r>
            <a:r>
              <a:rPr lang="en-US" altLang="zh-TW" sz="2000" i="1" dirty="0" err="1">
                <a:ea typeface="PMingLiU" pitchFamily="18" charset="-120"/>
              </a:rPr>
              <a:t>C</a:t>
            </a:r>
            <a:r>
              <a:rPr lang="en-US" altLang="zh-TW" sz="2000" i="1" baseline="-25000" dirty="0" err="1">
                <a:ea typeface="PMingLiU" pitchFamily="18" charset="-120"/>
              </a:rPr>
              <a:t>i</a:t>
            </a:r>
            <a:endParaRPr lang="en-US" altLang="zh-TW" sz="2000" i="1" baseline="-25000" dirty="0">
              <a:ea typeface="PMingLiU" pitchFamily="18" charset="-120"/>
            </a:endParaRPr>
          </a:p>
          <a:p>
            <a:pPr lvl="1"/>
            <a:r>
              <a:rPr lang="en-US" altLang="zh-TW" sz="2000" dirty="0">
                <a:ea typeface="PMingLiU" pitchFamily="18" charset="-120"/>
              </a:rPr>
              <a:t>Carry: </a:t>
            </a:r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i="1" baseline="-25000" dirty="0">
                <a:ea typeface="PMingLiU" pitchFamily="18" charset="-120"/>
              </a:rPr>
              <a:t>i+1</a:t>
            </a:r>
            <a:r>
              <a:rPr lang="en-US" altLang="zh-TW" sz="2000" i="1" dirty="0">
                <a:ea typeface="PMingLiU" pitchFamily="18" charset="-120"/>
              </a:rPr>
              <a:t> = </a:t>
            </a:r>
            <a:r>
              <a:rPr lang="en-US" altLang="zh-TW" sz="2000" i="1" dirty="0" err="1">
                <a:ea typeface="PMingLiU" pitchFamily="18" charset="-120"/>
              </a:rPr>
              <a:t>G</a:t>
            </a:r>
            <a:r>
              <a:rPr lang="en-US" altLang="zh-TW" sz="2000" i="1" baseline="-25000" dirty="0" err="1">
                <a:ea typeface="PMingLiU" pitchFamily="18" charset="-120"/>
              </a:rPr>
              <a:t>i</a:t>
            </a:r>
            <a:r>
              <a:rPr lang="en-US" altLang="zh-TW" sz="2000" i="1" dirty="0" err="1">
                <a:ea typeface="PMingLiU" pitchFamily="18" charset="-120"/>
              </a:rPr>
              <a:t>+P</a:t>
            </a:r>
            <a:r>
              <a:rPr lang="en-US" altLang="zh-TW" sz="2000" i="1" baseline="-25000" dirty="0" err="1">
                <a:ea typeface="PMingLiU" pitchFamily="18" charset="-120"/>
              </a:rPr>
              <a:t>i</a:t>
            </a:r>
            <a:r>
              <a:rPr lang="en-US" altLang="zh-TW" sz="2000" i="1" dirty="0" err="1">
                <a:ea typeface="PMingLiU" pitchFamily="18" charset="-120"/>
              </a:rPr>
              <a:t>C</a:t>
            </a:r>
            <a:r>
              <a:rPr lang="en-US" altLang="zh-TW" sz="2000" i="1" baseline="-25000" dirty="0" err="1">
                <a:ea typeface="PMingLiU" pitchFamily="18" charset="-120"/>
              </a:rPr>
              <a:t>i</a:t>
            </a:r>
            <a:endParaRPr lang="en-US" altLang="zh-TW" sz="2000" i="1" baseline="-25000" dirty="0">
              <a:ea typeface="PMingLiU" pitchFamily="18" charset="-120"/>
            </a:endParaRPr>
          </a:p>
          <a:p>
            <a:pPr lvl="1"/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i="1" dirty="0">
                <a:ea typeface="PMingLiU" pitchFamily="18" charset="-120"/>
              </a:rPr>
              <a:t> = </a:t>
            </a:r>
            <a:r>
              <a:rPr lang="en-US" altLang="zh-TW" sz="2000" dirty="0">
                <a:ea typeface="PMingLiU" pitchFamily="18" charset="-120"/>
              </a:rPr>
              <a:t>Input carry</a:t>
            </a:r>
          </a:p>
          <a:p>
            <a:pPr lvl="1"/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 = G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i="1" dirty="0">
                <a:ea typeface="PMingLiU" pitchFamily="18" charset="-120"/>
              </a:rPr>
              <a:t>+P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</a:p>
          <a:p>
            <a:pPr lvl="1"/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i="1" dirty="0">
                <a:ea typeface="PMingLiU" pitchFamily="18" charset="-120"/>
              </a:rPr>
              <a:t> = G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+P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 = G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+P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(</a:t>
            </a:r>
            <a:r>
              <a:rPr lang="en-US" altLang="zh-TW" sz="2000" i="1" dirty="0">
                <a:ea typeface="PMingLiU" pitchFamily="18" charset="-120"/>
              </a:rPr>
              <a:t>G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i="1" dirty="0">
                <a:ea typeface="PMingLiU" pitchFamily="18" charset="-120"/>
              </a:rPr>
              <a:t>+P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dirty="0">
                <a:ea typeface="PMingLiU" pitchFamily="18" charset="-120"/>
              </a:rPr>
              <a:t>)</a:t>
            </a:r>
            <a:r>
              <a:rPr lang="en-US" altLang="zh-TW" sz="2000" i="1" dirty="0">
                <a:ea typeface="PMingLiU" pitchFamily="18" charset="-120"/>
              </a:rPr>
              <a:t> = G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+P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G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i="1" dirty="0">
                <a:ea typeface="PMingLiU" pitchFamily="18" charset="-120"/>
              </a:rPr>
              <a:t>+P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P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</a:p>
          <a:p>
            <a:pPr lvl="1"/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3</a:t>
            </a:r>
            <a:r>
              <a:rPr lang="en-US" altLang="zh-TW" sz="2000" i="1" baseline="-25000" dirty="0">
                <a:ea typeface="PMingLiU" pitchFamily="18" charset="-120"/>
              </a:rPr>
              <a:t> </a:t>
            </a:r>
            <a:r>
              <a:rPr lang="en-US" altLang="zh-TW" sz="2000" i="1" dirty="0">
                <a:ea typeface="PMingLiU" pitchFamily="18" charset="-120"/>
              </a:rPr>
              <a:t>= G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i="1" dirty="0">
                <a:ea typeface="PMingLiU" pitchFamily="18" charset="-120"/>
              </a:rPr>
              <a:t>+P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2 </a:t>
            </a:r>
            <a:r>
              <a:rPr lang="en-US" altLang="zh-TW" sz="2000" i="1" dirty="0">
                <a:ea typeface="PMingLiU" pitchFamily="18" charset="-120"/>
              </a:rPr>
              <a:t>= G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i="1" dirty="0">
                <a:ea typeface="PMingLiU" pitchFamily="18" charset="-120"/>
              </a:rPr>
              <a:t>+P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i="1" dirty="0">
                <a:ea typeface="PMingLiU" pitchFamily="18" charset="-120"/>
              </a:rPr>
              <a:t>G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+P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i="1" dirty="0">
                <a:ea typeface="PMingLiU" pitchFamily="18" charset="-120"/>
              </a:rPr>
              <a:t>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G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i="1" dirty="0">
                <a:ea typeface="PMingLiU" pitchFamily="18" charset="-120"/>
              </a:rPr>
              <a:t>+ P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i="1" dirty="0">
                <a:ea typeface="PMingLiU" pitchFamily="18" charset="-120"/>
              </a:rPr>
              <a:t>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i="1" dirty="0">
                <a:ea typeface="PMingLiU" pitchFamily="18" charset="-120"/>
              </a:rPr>
              <a:t>P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  <a:r>
              <a:rPr lang="en-US" altLang="zh-TW" sz="2000" i="1" dirty="0">
                <a:ea typeface="PMingLiU" pitchFamily="18" charset="-120"/>
              </a:rPr>
              <a:t>C</a:t>
            </a:r>
            <a:r>
              <a:rPr lang="en-US" altLang="zh-TW" sz="2000" baseline="-25000" dirty="0">
                <a:ea typeface="PMingLiU" pitchFamily="18" charset="-120"/>
              </a:rPr>
              <a:t>0</a:t>
            </a:r>
          </a:p>
          <a:p>
            <a:endParaRPr lang="zh-TW" altLang="en-US" dirty="0">
              <a:ea typeface="PMingLiU" pitchFamily="18" charset="-120"/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3500438"/>
            <a:ext cx="4852987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45438" y="6489700"/>
            <a:ext cx="1198562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0C8B634-61AA-487E-A8AE-0FB22F46420B}" type="slidenum">
              <a:rPr lang="en-US" altLang="en-US" smtClean="0"/>
              <a:t>30</a:t>
            </a:fld>
            <a:r>
              <a:rPr lang="en-US" altLang="en-US"/>
              <a:t> / 65</a:t>
            </a:r>
          </a:p>
        </p:txBody>
      </p:sp>
      <p:sp>
        <p:nvSpPr>
          <p:cNvPr id="745474" name="標題 1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>
              <a:defRPr/>
            </a:pPr>
            <a:r>
              <a:rPr lang="en-US" altLang="zh-TW">
                <a:ea typeface="PMingLiU" pitchFamily="18" charset="-120"/>
              </a:rPr>
              <a:t>Carry Look-ahead Adder (1/2)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12293" name="內容版面配置區 2"/>
          <p:cNvSpPr>
            <a:spLocks noGrp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zh-TW">
                <a:ea typeface="PMingLiU" pitchFamily="18" charset="-120"/>
              </a:rPr>
              <a:t>Logic diagram</a:t>
            </a:r>
          </a:p>
          <a:p>
            <a:endParaRPr lang="en-US" altLang="zh-TW">
              <a:ea typeface="PMingLiU" pitchFamily="18" charset="-120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980758"/>
            <a:ext cx="531495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2808288" y="6129338"/>
            <a:ext cx="5572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Fig. 4.11 Logic Diagram of Carry Look-ahead Generator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945438" y="6489700"/>
            <a:ext cx="1198562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0C8B634-61AA-487E-A8AE-0FB22F46420B}" type="slidenum">
              <a:rPr lang="en-US" altLang="en-US" smtClean="0"/>
              <a:t>31</a:t>
            </a:fld>
            <a:r>
              <a:rPr lang="en-US" altLang="en-US"/>
              <a:t> / 65</a:t>
            </a:r>
          </a:p>
        </p:txBody>
      </p:sp>
      <p:sp>
        <p:nvSpPr>
          <p:cNvPr id="747522" name="標題 1"/>
          <p:cNvSpPr>
            <a:spLocks noGrp="1"/>
          </p:cNvSpPr>
          <p:nvPr>
            <p:ph type="title" idx="4294967295"/>
          </p:nvPr>
        </p:nvSpPr>
        <p:spPr/>
        <p:txBody>
          <a:bodyPr lIns="0" tIns="0" rIns="0" bIns="0" anchor="ctr"/>
          <a:lstStyle/>
          <a:p>
            <a:pPr>
              <a:defRPr/>
            </a:pPr>
            <a:r>
              <a:rPr lang="en-US" altLang="zh-TW">
                <a:ea typeface="PMingLiU" pitchFamily="18" charset="-120"/>
              </a:rPr>
              <a:t>Carry Look-ahead Adder (2/2)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14341" name="內容版面配置區 2"/>
          <p:cNvSpPr>
            <a:spLocks noGrp="1"/>
          </p:cNvSpPr>
          <p:nvPr>
            <p:ph idx="4294967295"/>
          </p:nvPr>
        </p:nvSpPr>
        <p:spPr>
          <a:xfrm>
            <a:off x="611188" y="1089025"/>
            <a:ext cx="3617912" cy="3128963"/>
          </a:xfrm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r>
              <a:rPr lang="zh-TW" altLang="en-US">
                <a:ea typeface="PMingLiU" pitchFamily="18" charset="-120"/>
              </a:rPr>
              <a:t>4-</a:t>
            </a:r>
            <a:r>
              <a:rPr lang="en-US" altLang="zh-TW">
                <a:ea typeface="PMingLiU" pitchFamily="18" charset="-120"/>
              </a:rPr>
              <a:t>bit carry-look ahead adder</a:t>
            </a:r>
          </a:p>
          <a:p>
            <a:pPr lvl="1">
              <a:spcBef>
                <a:spcPct val="0"/>
              </a:spcBef>
            </a:pPr>
            <a:r>
              <a:rPr lang="en-US" altLang="zh-TW">
                <a:ea typeface="PMingLiU" pitchFamily="18" charset="-120"/>
              </a:rPr>
              <a:t>Propagation delay of </a:t>
            </a:r>
            <a:r>
              <a:rPr lang="en-US" altLang="zh-TW" i="1">
                <a:ea typeface="PMingLiU" pitchFamily="18" charset="-120"/>
              </a:rPr>
              <a:t>C</a:t>
            </a:r>
            <a:r>
              <a:rPr lang="en-US" altLang="zh-TW" baseline="-25000">
                <a:ea typeface="PMingLiU" pitchFamily="18" charset="-120"/>
              </a:rPr>
              <a:t>3</a:t>
            </a:r>
            <a:r>
              <a:rPr lang="en-US" altLang="zh-TW">
                <a:ea typeface="PMingLiU" pitchFamily="18" charset="-120"/>
              </a:rPr>
              <a:t>, </a:t>
            </a:r>
            <a:r>
              <a:rPr lang="en-US" altLang="zh-TW" i="1">
                <a:ea typeface="PMingLiU" pitchFamily="18" charset="-120"/>
              </a:rPr>
              <a:t>C</a:t>
            </a:r>
            <a:r>
              <a:rPr lang="en-US" altLang="zh-TW" baseline="-25000">
                <a:ea typeface="PMingLiU" pitchFamily="18" charset="-120"/>
              </a:rPr>
              <a:t>2</a:t>
            </a:r>
            <a:r>
              <a:rPr lang="en-US" altLang="zh-TW">
                <a:ea typeface="PMingLiU" pitchFamily="18" charset="-120"/>
              </a:rPr>
              <a:t> and </a:t>
            </a:r>
            <a:r>
              <a:rPr lang="en-US" altLang="zh-TW" i="1">
                <a:ea typeface="PMingLiU" pitchFamily="18" charset="-120"/>
              </a:rPr>
              <a:t>C</a:t>
            </a:r>
            <a:r>
              <a:rPr lang="en-US" altLang="zh-TW" baseline="-25000">
                <a:ea typeface="PMingLiU" pitchFamily="18" charset="-120"/>
              </a:rPr>
              <a:t>1</a:t>
            </a:r>
            <a:r>
              <a:rPr lang="en-US" altLang="zh-TW">
                <a:ea typeface="PMingLiU" pitchFamily="18" charset="-120"/>
              </a:rPr>
              <a:t> are equal.</a:t>
            </a:r>
          </a:p>
          <a:p>
            <a:pPr lvl="1">
              <a:spcBef>
                <a:spcPct val="0"/>
              </a:spcBef>
            </a:pPr>
            <a:endParaRPr lang="en-US" altLang="zh-TW">
              <a:ea typeface="PMingLiU" pitchFamily="18" charset="-120"/>
            </a:endParaRPr>
          </a:p>
          <a:p>
            <a:endParaRPr lang="zh-TW" altLang="en-US">
              <a:ea typeface="PMingLiU" pitchFamily="18" charset="-120"/>
            </a:endParaRP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 cstate="print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1016000"/>
            <a:ext cx="4179887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3492500" y="5949950"/>
            <a:ext cx="446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Fig. 4.12 4-Bit Adder with Carry Look-ahead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4B57798-CB6C-4040-8603-4DF5DA3A066D}" type="slidenum">
              <a:rPr lang="en-US" altLang="en-US"/>
              <a:t>32</a:t>
            </a:fld>
            <a:r>
              <a:rPr lang="en-US" altLang="en-US"/>
              <a:t> / 65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Decoders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666875"/>
          </a:xfrm>
        </p:spPr>
        <p:txBody>
          <a:bodyPr/>
          <a:lstStyle/>
          <a:p>
            <a:r>
              <a:rPr lang="en-US" altLang="en-US"/>
              <a:t>Extract “</a:t>
            </a:r>
            <a:r>
              <a:rPr lang="en-US" altLang="en-US" i="1">
                <a:solidFill>
                  <a:schemeClr val="accent1"/>
                </a:solidFill>
              </a:rPr>
              <a:t>Information</a:t>
            </a:r>
            <a:r>
              <a:rPr lang="en-US" altLang="en-US"/>
              <a:t>” from the code</a:t>
            </a:r>
          </a:p>
          <a:p>
            <a:r>
              <a:rPr lang="en-US" altLang="en-US"/>
              <a:t>Binary Decoder</a:t>
            </a:r>
          </a:p>
          <a:p>
            <a:pPr lvl="1"/>
            <a:r>
              <a:rPr lang="en-US" altLang="en-US"/>
              <a:t>Example: 2-bit Binary Number</a:t>
            </a:r>
          </a:p>
        </p:txBody>
      </p:sp>
      <p:sp>
        <p:nvSpPr>
          <p:cNvPr id="507942" name="Litebulb"/>
          <p:cNvSpPr>
            <a:spLocks noChangeAspect="1" noEditPoints="1" noChangeArrowheads="1"/>
          </p:cNvSpPr>
          <p:nvPr/>
        </p:nvSpPr>
        <p:spPr bwMode="auto">
          <a:xfrm>
            <a:off x="7451725" y="3911600"/>
            <a:ext cx="436563" cy="596900"/>
          </a:xfrm>
          <a:custGeom>
            <a:avLst/>
            <a:gdLst>
              <a:gd name="T0" fmla="*/ 1802177155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1802177155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07941" name="Litebulb"/>
          <p:cNvSpPr>
            <a:spLocks noChangeAspect="1" noEditPoints="1" noChangeArrowheads="1"/>
          </p:cNvSpPr>
          <p:nvPr/>
        </p:nvSpPr>
        <p:spPr bwMode="auto">
          <a:xfrm>
            <a:off x="6372225" y="3911600"/>
            <a:ext cx="436563" cy="596900"/>
          </a:xfrm>
          <a:custGeom>
            <a:avLst/>
            <a:gdLst>
              <a:gd name="T0" fmla="*/ 1802177155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1802177155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07940" name="Litebulb"/>
          <p:cNvSpPr>
            <a:spLocks noChangeAspect="1" noEditPoints="1" noChangeArrowheads="1"/>
          </p:cNvSpPr>
          <p:nvPr/>
        </p:nvSpPr>
        <p:spPr bwMode="auto">
          <a:xfrm>
            <a:off x="5292725" y="3911600"/>
            <a:ext cx="436563" cy="596900"/>
          </a:xfrm>
          <a:custGeom>
            <a:avLst/>
            <a:gdLst>
              <a:gd name="T0" fmla="*/ 1802177155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1802177155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507914" name="Litebulb"/>
          <p:cNvSpPr>
            <a:spLocks noChangeAspect="1" noEditPoints="1" noChangeArrowheads="1"/>
          </p:cNvSpPr>
          <p:nvPr/>
        </p:nvSpPr>
        <p:spPr bwMode="auto">
          <a:xfrm>
            <a:off x="4211638" y="3911600"/>
            <a:ext cx="436562" cy="596900"/>
          </a:xfrm>
          <a:custGeom>
            <a:avLst/>
            <a:gdLst>
              <a:gd name="T0" fmla="*/ 1802155827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1802155827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4"/>
          <p:cNvGrpSpPr/>
          <p:nvPr/>
        </p:nvGrpSpPr>
        <p:grpSpPr bwMode="auto">
          <a:xfrm>
            <a:off x="3832225" y="3068638"/>
            <a:ext cx="1460500" cy="1439862"/>
            <a:chOff x="2414" y="1933"/>
            <a:chExt cx="920" cy="907"/>
          </a:xfrm>
        </p:grpSpPr>
        <p:sp>
          <p:nvSpPr>
            <p:cNvPr id="16435" name="Line 30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36" name="AutoShape 19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7" name="Line 39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38" name="Line 56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39" name="AutoShape 62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82"/>
          <p:cNvGrpSpPr/>
          <p:nvPr/>
        </p:nvGrpSpPr>
        <p:grpSpPr bwMode="auto">
          <a:xfrm>
            <a:off x="3132138" y="4689475"/>
            <a:ext cx="4538662" cy="1079500"/>
            <a:chOff x="1973" y="2954"/>
            <a:chExt cx="2859" cy="680"/>
          </a:xfrm>
        </p:grpSpPr>
        <p:sp>
          <p:nvSpPr>
            <p:cNvPr id="16431" name="Line 64"/>
            <p:cNvSpPr>
              <a:spLocks noChangeShapeType="1"/>
            </p:cNvSpPr>
            <p:nvPr/>
          </p:nvSpPr>
          <p:spPr bwMode="auto">
            <a:xfrm>
              <a:off x="1973" y="2954"/>
              <a:ext cx="81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32" name="Line 66"/>
            <p:cNvSpPr>
              <a:spLocks noChangeShapeType="1"/>
            </p:cNvSpPr>
            <p:nvPr/>
          </p:nvSpPr>
          <p:spPr bwMode="auto">
            <a:xfrm>
              <a:off x="1973" y="3181"/>
              <a:ext cx="149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33" name="Line 67"/>
            <p:cNvSpPr>
              <a:spLocks noChangeShapeType="1"/>
            </p:cNvSpPr>
            <p:nvPr/>
          </p:nvSpPr>
          <p:spPr bwMode="auto">
            <a:xfrm flipV="1">
              <a:off x="1973" y="3407"/>
              <a:ext cx="217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34" name="Line 68"/>
            <p:cNvSpPr>
              <a:spLocks noChangeShapeType="1"/>
            </p:cNvSpPr>
            <p:nvPr/>
          </p:nvSpPr>
          <p:spPr bwMode="auto">
            <a:xfrm flipV="1">
              <a:off x="1973" y="3634"/>
              <a:ext cx="285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83"/>
          <p:cNvGrpSpPr/>
          <p:nvPr/>
        </p:nvGrpSpPr>
        <p:grpSpPr bwMode="auto">
          <a:xfrm>
            <a:off x="4418013" y="4508500"/>
            <a:ext cx="3252787" cy="1260475"/>
            <a:chOff x="2783" y="2840"/>
            <a:chExt cx="2049" cy="794"/>
          </a:xfrm>
        </p:grpSpPr>
        <p:sp>
          <p:nvSpPr>
            <p:cNvPr id="16427" name="Line 65"/>
            <p:cNvSpPr>
              <a:spLocks noChangeShapeType="1"/>
            </p:cNvSpPr>
            <p:nvPr/>
          </p:nvSpPr>
          <p:spPr bwMode="auto">
            <a:xfrm flipH="1">
              <a:off x="2783" y="2840"/>
              <a:ext cx="0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28" name="Line 69"/>
            <p:cNvSpPr>
              <a:spLocks noChangeShapeType="1"/>
            </p:cNvSpPr>
            <p:nvPr/>
          </p:nvSpPr>
          <p:spPr bwMode="auto">
            <a:xfrm>
              <a:off x="4832" y="2840"/>
              <a:ext cx="0" cy="79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29" name="Line 70"/>
            <p:cNvSpPr>
              <a:spLocks noChangeShapeType="1"/>
            </p:cNvSpPr>
            <p:nvPr/>
          </p:nvSpPr>
          <p:spPr bwMode="auto">
            <a:xfrm>
              <a:off x="4151" y="2840"/>
              <a:ext cx="0" cy="56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30" name="Line 71"/>
            <p:cNvSpPr>
              <a:spLocks noChangeShapeType="1"/>
            </p:cNvSpPr>
            <p:nvPr/>
          </p:nvSpPr>
          <p:spPr bwMode="auto">
            <a:xfrm>
              <a:off x="3471" y="2840"/>
              <a:ext cx="0" cy="3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81"/>
          <p:cNvGrpSpPr/>
          <p:nvPr/>
        </p:nvGrpSpPr>
        <p:grpSpPr bwMode="auto">
          <a:xfrm>
            <a:off x="741363" y="4329113"/>
            <a:ext cx="2390775" cy="1800225"/>
            <a:chOff x="467" y="2727"/>
            <a:chExt cx="1506" cy="1134"/>
          </a:xfrm>
        </p:grpSpPr>
        <p:sp>
          <p:nvSpPr>
            <p:cNvPr id="16423" name="AutoShape 63"/>
            <p:cNvSpPr>
              <a:spLocks noChangeArrowheads="1"/>
            </p:cNvSpPr>
            <p:nvPr/>
          </p:nvSpPr>
          <p:spPr bwMode="auto">
            <a:xfrm>
              <a:off x="1066" y="2727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6424" name="Line 72"/>
            <p:cNvSpPr>
              <a:spLocks noChangeShapeType="1"/>
            </p:cNvSpPr>
            <p:nvPr/>
          </p:nvSpPr>
          <p:spPr bwMode="auto">
            <a:xfrm>
              <a:off x="725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25" name="Line 73"/>
            <p:cNvSpPr>
              <a:spLocks noChangeShapeType="1"/>
            </p:cNvSpPr>
            <p:nvPr/>
          </p:nvSpPr>
          <p:spPr bwMode="auto">
            <a:xfrm>
              <a:off x="725" y="352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26" name="Text Box 74"/>
            <p:cNvSpPr txBox="1">
              <a:spLocks noChangeArrowheads="1"/>
            </p:cNvSpPr>
            <p:nvPr/>
          </p:nvSpPr>
          <p:spPr bwMode="auto">
            <a:xfrm>
              <a:off x="467" y="2888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507981" name="AutoShape 77"/>
          <p:cNvSpPr>
            <a:spLocks noChangeArrowheads="1"/>
          </p:cNvSpPr>
          <p:nvPr/>
        </p:nvSpPr>
        <p:spPr bwMode="auto">
          <a:xfrm>
            <a:off x="7272338" y="1268413"/>
            <a:ext cx="1439862" cy="1081087"/>
          </a:xfrm>
          <a:prstGeom prst="wedgeRoundRectCallout">
            <a:avLst>
              <a:gd name="adj1" fmla="val -67972"/>
              <a:gd name="adj2" fmla="val 91116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lamp will turn on</a:t>
            </a:r>
          </a:p>
        </p:txBody>
      </p:sp>
      <p:sp>
        <p:nvSpPr>
          <p:cNvPr id="507982" name="Text Box 78"/>
          <p:cNvSpPr txBox="1">
            <a:spLocks noChangeArrowheads="1"/>
          </p:cNvSpPr>
          <p:nvPr/>
        </p:nvSpPr>
        <p:spPr bwMode="auto">
          <a:xfrm>
            <a:off x="1214438" y="4470400"/>
            <a:ext cx="3603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2400" b="1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7983" name="Text Box 79"/>
          <p:cNvSpPr txBox="1">
            <a:spLocks noChangeArrowheads="1"/>
          </p:cNvSpPr>
          <p:nvPr/>
        </p:nvSpPr>
        <p:spPr bwMode="auto">
          <a:xfrm>
            <a:off x="3132138" y="4329113"/>
            <a:ext cx="360362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6" name="Group 85"/>
          <p:cNvGrpSpPr/>
          <p:nvPr/>
        </p:nvGrpSpPr>
        <p:grpSpPr bwMode="auto">
          <a:xfrm>
            <a:off x="4911725" y="3068638"/>
            <a:ext cx="1460500" cy="1439862"/>
            <a:chOff x="2414" y="1933"/>
            <a:chExt cx="920" cy="907"/>
          </a:xfrm>
        </p:grpSpPr>
        <p:sp>
          <p:nvSpPr>
            <p:cNvPr id="16418" name="Line 86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19" name="AutoShape 87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0" name="Line 88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21" name="Line 89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22" name="AutoShape 90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7928" name="WordArt 24"/>
          <p:cNvSpPr>
            <a:spLocks noChangeArrowheads="1" noChangeShapeType="1" noTextEdit="1"/>
          </p:cNvSpPr>
          <p:nvPr/>
        </p:nvSpPr>
        <p:spPr bwMode="auto">
          <a:xfrm>
            <a:off x="52784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pPr algn="ctr"/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07925" name="WordArt 21"/>
          <p:cNvSpPr>
            <a:spLocks noChangeArrowheads="1" noChangeShapeType="1" noTextEdit="1"/>
          </p:cNvSpPr>
          <p:nvPr/>
        </p:nvSpPr>
        <p:spPr bwMode="auto">
          <a:xfrm>
            <a:off x="4194175" y="3165475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1958"/>
              </a:avLst>
            </a:prstTxWarp>
          </a:bodyPr>
          <a:lstStyle/>
          <a:p>
            <a:pPr algn="ctr"/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</a:p>
        </p:txBody>
      </p:sp>
      <p:grpSp>
        <p:nvGrpSpPr>
          <p:cNvPr id="7" name="Group 91"/>
          <p:cNvGrpSpPr/>
          <p:nvPr/>
        </p:nvGrpSpPr>
        <p:grpSpPr bwMode="auto">
          <a:xfrm>
            <a:off x="5991225" y="3068638"/>
            <a:ext cx="1460500" cy="1439862"/>
            <a:chOff x="2414" y="1933"/>
            <a:chExt cx="920" cy="907"/>
          </a:xfrm>
        </p:grpSpPr>
        <p:sp>
          <p:nvSpPr>
            <p:cNvPr id="16413" name="Line 92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14" name="AutoShape 93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5" name="Line 94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16" name="Line 95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17" name="AutoShape 96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7937" name="WordArt 33"/>
          <p:cNvSpPr>
            <a:spLocks noChangeArrowheads="1" noChangeShapeType="1" noTextEdit="1"/>
          </p:cNvSpPr>
          <p:nvPr/>
        </p:nvSpPr>
        <p:spPr bwMode="auto">
          <a:xfrm>
            <a:off x="63579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pPr algn="ctr"/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grpSp>
        <p:nvGrpSpPr>
          <p:cNvPr id="8" name="Group 103"/>
          <p:cNvGrpSpPr/>
          <p:nvPr/>
        </p:nvGrpSpPr>
        <p:grpSpPr bwMode="auto">
          <a:xfrm>
            <a:off x="7072313" y="3068638"/>
            <a:ext cx="1460500" cy="1439862"/>
            <a:chOff x="4455" y="1933"/>
            <a:chExt cx="920" cy="907"/>
          </a:xfrm>
        </p:grpSpPr>
        <p:sp>
          <p:nvSpPr>
            <p:cNvPr id="16408" name="Line 98"/>
            <p:cNvSpPr>
              <a:spLocks noChangeShapeType="1"/>
            </p:cNvSpPr>
            <p:nvPr/>
          </p:nvSpPr>
          <p:spPr bwMode="auto">
            <a:xfrm flipH="1">
              <a:off x="5375" y="1933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09" name="AutoShape 99"/>
            <p:cNvSpPr>
              <a:spLocks noChangeArrowheads="1"/>
            </p:cNvSpPr>
            <p:nvPr/>
          </p:nvSpPr>
          <p:spPr bwMode="auto">
            <a:xfrm>
              <a:off x="4468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0" name="Line 100"/>
            <p:cNvSpPr>
              <a:spLocks noChangeShapeType="1"/>
            </p:cNvSpPr>
            <p:nvPr/>
          </p:nvSpPr>
          <p:spPr bwMode="auto">
            <a:xfrm>
              <a:off x="5006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11" name="Line 101"/>
            <p:cNvSpPr>
              <a:spLocks noChangeShapeType="1"/>
            </p:cNvSpPr>
            <p:nvPr/>
          </p:nvSpPr>
          <p:spPr bwMode="auto">
            <a:xfrm flipH="1">
              <a:off x="5006" y="2273"/>
              <a:ext cx="369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412" name="AutoShape 102"/>
            <p:cNvSpPr>
              <a:spLocks noChangeArrowheads="1"/>
            </p:cNvSpPr>
            <p:nvPr/>
          </p:nvSpPr>
          <p:spPr bwMode="auto">
            <a:xfrm rot="5400000">
              <a:off x="4398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7939" name="WordArt 35"/>
          <p:cNvSpPr>
            <a:spLocks noChangeArrowheads="1" noChangeShapeType="1" noTextEdit="1"/>
          </p:cNvSpPr>
          <p:nvPr/>
        </p:nvSpPr>
        <p:spPr bwMode="auto">
          <a:xfrm>
            <a:off x="7439025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pPr algn="ctr"/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42" grpId="0" animBg="1"/>
      <p:bldP spid="507941" grpId="0" animBg="1"/>
      <p:bldP spid="507940" grpId="0" animBg="1"/>
      <p:bldP spid="507914" grpId="0" animBg="1"/>
      <p:bldP spid="507981" grpId="0" animBg="1"/>
      <p:bldP spid="507982" grpId="0"/>
      <p:bldP spid="507983" grpId="0"/>
      <p:bldP spid="507928" grpId="0" animBg="1"/>
      <p:bldP spid="507928" grpId="1" animBg="1"/>
      <p:bldP spid="507925" grpId="0" animBg="1"/>
      <p:bldP spid="507925" grpId="1" animBg="1"/>
      <p:bldP spid="507925" grpId="2" animBg="1"/>
      <p:bldP spid="507937" grpId="0" animBg="1"/>
      <p:bldP spid="507937" grpId="1" animBg="1"/>
      <p:bldP spid="507939" grpId="0" animBg="1"/>
      <p:bldP spid="50793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B4CBD35-0080-44F7-B796-30DE2AC2EE8E}" type="slidenum">
              <a:rPr lang="en-US" altLang="en-US"/>
              <a:t>33</a:t>
            </a:fld>
            <a:r>
              <a:rPr lang="en-US" altLang="en-US"/>
              <a:t> / 65</a:t>
            </a: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Decoders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2-to-4 Line Decoder</a:t>
            </a:r>
          </a:p>
        </p:txBody>
      </p:sp>
      <p:graphicFrame>
        <p:nvGraphicFramePr>
          <p:cNvPr id="509988" name="Group 36"/>
          <p:cNvGraphicFramePr>
            <a:graphicFrameLocks noGrp="1"/>
          </p:cNvGraphicFramePr>
          <p:nvPr/>
        </p:nvGraphicFramePr>
        <p:xfrm>
          <a:off x="1150938" y="4149725"/>
          <a:ext cx="2881312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2"/>
          <p:cNvGrpSpPr/>
          <p:nvPr/>
        </p:nvGrpSpPr>
        <p:grpSpPr bwMode="auto">
          <a:xfrm>
            <a:off x="1150938" y="1989138"/>
            <a:ext cx="2882900" cy="1800225"/>
            <a:chOff x="725" y="1253"/>
            <a:chExt cx="1816" cy="1134"/>
          </a:xfrm>
        </p:grpSpPr>
        <p:sp>
          <p:nvSpPr>
            <p:cNvPr id="18464" name="AutoShape 5"/>
            <p:cNvSpPr>
              <a:spLocks noChangeArrowheads="1"/>
            </p:cNvSpPr>
            <p:nvPr/>
          </p:nvSpPr>
          <p:spPr bwMode="auto">
            <a:xfrm flipH="1" flipV="1">
              <a:off x="1066" y="1253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vert="eaVert"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8465" name="Line 6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466" name="Line 7"/>
            <p:cNvSpPr>
              <a:spLocks noChangeShapeType="1"/>
            </p:cNvSpPr>
            <p:nvPr/>
          </p:nvSpPr>
          <p:spPr bwMode="auto">
            <a:xfrm>
              <a:off x="725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467" name="Text Box 8"/>
            <p:cNvSpPr txBox="1">
              <a:spLocks noChangeArrowheads="1"/>
            </p:cNvSpPr>
            <p:nvPr/>
          </p:nvSpPr>
          <p:spPr bwMode="auto">
            <a:xfrm>
              <a:off x="1066" y="1470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68" name="Line 37"/>
            <p:cNvSpPr>
              <a:spLocks noChangeShapeType="1"/>
            </p:cNvSpPr>
            <p:nvPr/>
          </p:nvSpPr>
          <p:spPr bwMode="auto">
            <a:xfrm>
              <a:off x="2200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469" name="Text Box 38"/>
            <p:cNvSpPr txBox="1">
              <a:spLocks noChangeArrowheads="1"/>
            </p:cNvSpPr>
            <p:nvPr/>
          </p:nvSpPr>
          <p:spPr bwMode="auto">
            <a:xfrm>
              <a:off x="1965" y="1313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70" name="Line 39"/>
            <p:cNvSpPr>
              <a:spLocks noChangeShapeType="1"/>
            </p:cNvSpPr>
            <p:nvPr/>
          </p:nvSpPr>
          <p:spPr bwMode="auto">
            <a:xfrm>
              <a:off x="2200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471" name="Line 40"/>
            <p:cNvSpPr>
              <a:spLocks noChangeShapeType="1"/>
            </p:cNvSpPr>
            <p:nvPr/>
          </p:nvSpPr>
          <p:spPr bwMode="auto">
            <a:xfrm>
              <a:off x="2200" y="193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472" name="Line 41"/>
            <p:cNvSpPr>
              <a:spLocks noChangeShapeType="1"/>
            </p:cNvSpPr>
            <p:nvPr/>
          </p:nvSpPr>
          <p:spPr bwMode="auto">
            <a:xfrm>
              <a:off x="2200" y="215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4572000" y="1268413"/>
          <a:ext cx="3959225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10535" imgH="2954020" progId="">
                  <p:embed/>
                </p:oleObj>
              </mc:Choice>
              <mc:Fallback>
                <p:oleObj name="Visio" r:id="rId3" imgW="3010535" imgH="2954020" progId="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3959225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7" name="Object 45"/>
          <p:cNvGraphicFramePr>
            <a:graphicFrameLocks noChangeAspect="1"/>
          </p:cNvGraphicFramePr>
          <p:nvPr/>
        </p:nvGraphicFramePr>
        <p:xfrm>
          <a:off x="4765675" y="5229225"/>
          <a:ext cx="1284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500" imgH="228600" progId="Equation.3">
                  <p:embed/>
                </p:oleObj>
              </mc:Choice>
              <mc:Fallback>
                <p:oleObj name="Equation" r:id="rId5" imgW="57150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5229225"/>
                        <a:ext cx="12842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8" name="Object 46"/>
          <p:cNvGraphicFramePr>
            <a:graphicFrameLocks noChangeAspect="1"/>
          </p:cNvGraphicFramePr>
          <p:nvPr/>
        </p:nvGraphicFramePr>
        <p:xfrm>
          <a:off x="7107238" y="521493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500" imgH="241300" progId="Equation.3">
                  <p:embed/>
                </p:oleObj>
              </mc:Choice>
              <mc:Fallback>
                <p:oleObj name="Equation" r:id="rId7" imgW="571500" imgH="241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214938"/>
                        <a:ext cx="12842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9" name="Object 47"/>
          <p:cNvGraphicFramePr>
            <a:graphicFrameLocks noChangeAspect="1"/>
          </p:cNvGraphicFramePr>
          <p:nvPr/>
        </p:nvGraphicFramePr>
        <p:xfrm>
          <a:off x="4779963" y="5754688"/>
          <a:ext cx="1255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8800" imgH="241300" progId="Equation.3">
                  <p:embed/>
                </p:oleObj>
              </mc:Choice>
              <mc:Fallback>
                <p:oleObj name="Equation" r:id="rId9" imgW="558800" imgH="241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5754688"/>
                        <a:ext cx="1255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00" name="Object 48"/>
          <p:cNvGraphicFramePr>
            <a:graphicFrameLocks noChangeAspect="1"/>
          </p:cNvGraphicFramePr>
          <p:nvPr/>
        </p:nvGraphicFramePr>
        <p:xfrm>
          <a:off x="7107238" y="575468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71500" imgH="241300" progId="Equation.3">
                  <p:embed/>
                </p:oleObj>
              </mc:Choice>
              <mc:Fallback>
                <p:oleObj name="Equation" r:id="rId11" imgW="571500" imgH="2413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754688"/>
                        <a:ext cx="12842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7640DE8-B2AD-47F5-B572-C8C1D8252BFC}" type="slidenum">
              <a:rPr lang="en-US" altLang="en-US"/>
              <a:t>34</a:t>
            </a:fld>
            <a:r>
              <a:rPr lang="en-US" altLang="en-US"/>
              <a:t> / 65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Decoders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3-to-8 Line Decoder</a:t>
            </a: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792163" y="1989138"/>
            <a:ext cx="2882900" cy="3421062"/>
            <a:chOff x="725" y="1026"/>
            <a:chExt cx="1816" cy="2155"/>
          </a:xfrm>
        </p:grpSpPr>
        <p:sp>
          <p:nvSpPr>
            <p:cNvPr id="20496" name="AutoShape 29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vert="eaVert"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20497" name="Line 30"/>
            <p:cNvSpPr>
              <a:spLocks noChangeShapeType="1"/>
            </p:cNvSpPr>
            <p:nvPr/>
          </p:nvSpPr>
          <p:spPr bwMode="auto">
            <a:xfrm>
              <a:off x="725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498" name="Line 31"/>
            <p:cNvSpPr>
              <a:spLocks noChangeShapeType="1"/>
            </p:cNvSpPr>
            <p:nvPr/>
          </p:nvSpPr>
          <p:spPr bwMode="auto">
            <a:xfrm>
              <a:off x="725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499" name="Text Box 32"/>
            <p:cNvSpPr txBox="1">
              <a:spLocks noChangeArrowheads="1"/>
            </p:cNvSpPr>
            <p:nvPr/>
          </p:nvSpPr>
          <p:spPr bwMode="auto">
            <a:xfrm>
              <a:off x="1066" y="1810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500" name="Line 33"/>
            <p:cNvSpPr>
              <a:spLocks noChangeShapeType="1"/>
            </p:cNvSpPr>
            <p:nvPr/>
          </p:nvSpPr>
          <p:spPr bwMode="auto">
            <a:xfrm>
              <a:off x="2200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01" name="Text Box 34"/>
            <p:cNvSpPr txBox="1">
              <a:spLocks noChangeArrowheads="1"/>
            </p:cNvSpPr>
            <p:nvPr/>
          </p:nvSpPr>
          <p:spPr bwMode="auto">
            <a:xfrm>
              <a:off x="1965" y="1139"/>
              <a:ext cx="226" cy="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502" name="Line 35"/>
            <p:cNvSpPr>
              <a:spLocks noChangeShapeType="1"/>
            </p:cNvSpPr>
            <p:nvPr/>
          </p:nvSpPr>
          <p:spPr bwMode="auto">
            <a:xfrm>
              <a:off x="2200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03" name="Line 36"/>
            <p:cNvSpPr>
              <a:spLocks noChangeShapeType="1"/>
            </p:cNvSpPr>
            <p:nvPr/>
          </p:nvSpPr>
          <p:spPr bwMode="auto">
            <a:xfrm>
              <a:off x="2200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04" name="Line 37"/>
            <p:cNvSpPr>
              <a:spLocks noChangeShapeType="1"/>
            </p:cNvSpPr>
            <p:nvPr/>
          </p:nvSpPr>
          <p:spPr bwMode="auto">
            <a:xfrm>
              <a:off x="220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05" name="Line 40"/>
            <p:cNvSpPr>
              <a:spLocks noChangeShapeType="1"/>
            </p:cNvSpPr>
            <p:nvPr/>
          </p:nvSpPr>
          <p:spPr bwMode="auto">
            <a:xfrm>
              <a:off x="725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06" name="Line 41"/>
            <p:cNvSpPr>
              <a:spLocks noChangeShapeType="1"/>
            </p:cNvSpPr>
            <p:nvPr/>
          </p:nvSpPr>
          <p:spPr bwMode="auto">
            <a:xfrm>
              <a:off x="2200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07" name="Line 42"/>
            <p:cNvSpPr>
              <a:spLocks noChangeShapeType="1"/>
            </p:cNvSpPr>
            <p:nvPr/>
          </p:nvSpPr>
          <p:spPr bwMode="auto">
            <a:xfrm>
              <a:off x="2200" y="249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08" name="Line 43"/>
            <p:cNvSpPr>
              <a:spLocks noChangeShapeType="1"/>
            </p:cNvSpPr>
            <p:nvPr/>
          </p:nvSpPr>
          <p:spPr bwMode="auto">
            <a:xfrm>
              <a:off x="2200" y="272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509" name="Line 44"/>
            <p:cNvSpPr>
              <a:spLocks noChangeShapeType="1"/>
            </p:cNvSpPr>
            <p:nvPr/>
          </p:nvSpPr>
          <p:spPr bwMode="auto">
            <a:xfrm>
              <a:off x="2200" y="295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1022" name="Object 46"/>
          <p:cNvGraphicFramePr>
            <a:graphicFrameLocks noChangeAspect="1"/>
          </p:cNvGraphicFramePr>
          <p:nvPr/>
        </p:nvGraphicFramePr>
        <p:xfrm>
          <a:off x="4032250" y="1268413"/>
          <a:ext cx="3503613" cy="530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88690" imgH="5275580" progId="">
                  <p:embed/>
                </p:oleObj>
              </mc:Choice>
              <mc:Fallback>
                <p:oleObj name="Visio" r:id="rId3" imgW="3488690" imgH="5275580" progId="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268413"/>
                        <a:ext cx="3503613" cy="530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3" name="Object 47"/>
          <p:cNvGraphicFramePr>
            <a:graphicFrameLocks noChangeAspect="1"/>
          </p:cNvGraphicFramePr>
          <p:nvPr/>
        </p:nvGraphicFramePr>
        <p:xfrm>
          <a:off x="7451725" y="1344613"/>
          <a:ext cx="8715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800" imgH="228600" progId="Equation.3">
                  <p:embed/>
                </p:oleObj>
              </mc:Choice>
              <mc:Fallback>
                <p:oleObj name="Equation" r:id="rId5" imgW="5588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344613"/>
                        <a:ext cx="8715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4" name="Object 48"/>
          <p:cNvGraphicFramePr>
            <a:graphicFrameLocks noChangeAspect="1"/>
          </p:cNvGraphicFramePr>
          <p:nvPr/>
        </p:nvGraphicFramePr>
        <p:xfrm>
          <a:off x="7451725" y="183038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8800" imgH="241300" progId="Equation.3">
                  <p:embed/>
                </p:oleObj>
              </mc:Choice>
              <mc:Fallback>
                <p:oleObj name="Equation" r:id="rId7" imgW="558800" imgH="2413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830388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5" name="Object 49"/>
          <p:cNvGraphicFramePr>
            <a:graphicFrameLocks noChangeAspect="1"/>
          </p:cNvGraphicFramePr>
          <p:nvPr/>
        </p:nvGraphicFramePr>
        <p:xfrm>
          <a:off x="7451725" y="235743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8800" imgH="241300" progId="Equation.3">
                  <p:embed/>
                </p:oleObj>
              </mc:Choice>
              <mc:Fallback>
                <p:oleObj name="Equation" r:id="rId9" imgW="558800" imgH="2413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357438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6" name="Object 50"/>
          <p:cNvGraphicFramePr>
            <a:graphicFrameLocks noChangeAspect="1"/>
          </p:cNvGraphicFramePr>
          <p:nvPr/>
        </p:nvGraphicFramePr>
        <p:xfrm>
          <a:off x="7451725" y="29019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58800" imgH="241300" progId="Equation.3">
                  <p:embed/>
                </p:oleObj>
              </mc:Choice>
              <mc:Fallback>
                <p:oleObj name="Equation" r:id="rId11" imgW="558800" imgH="2413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0195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7" name="Object 51"/>
          <p:cNvGraphicFramePr>
            <a:graphicFrameLocks noChangeAspect="1"/>
          </p:cNvGraphicFramePr>
          <p:nvPr/>
        </p:nvGraphicFramePr>
        <p:xfrm>
          <a:off x="7451725" y="3446463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58800" imgH="241300" progId="Equation.3">
                  <p:embed/>
                </p:oleObj>
              </mc:Choice>
              <mc:Fallback>
                <p:oleObj name="Equation" r:id="rId13" imgW="558800" imgH="2413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446463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8" name="Object 52"/>
          <p:cNvGraphicFramePr>
            <a:graphicFrameLocks noChangeAspect="1"/>
          </p:cNvGraphicFramePr>
          <p:nvPr/>
        </p:nvGraphicFramePr>
        <p:xfrm>
          <a:off x="7451725" y="39433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8800" imgH="241300" progId="Equation.3">
                  <p:embed/>
                </p:oleObj>
              </mc:Choice>
              <mc:Fallback>
                <p:oleObj name="Equation" r:id="rId15" imgW="558800" imgH="2413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94335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9" name="Object 53"/>
          <p:cNvGraphicFramePr>
            <a:graphicFrameLocks noChangeAspect="1"/>
          </p:cNvGraphicFramePr>
          <p:nvPr/>
        </p:nvGraphicFramePr>
        <p:xfrm>
          <a:off x="7451725" y="448310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800" imgH="241300" progId="Equation.3">
                  <p:embed/>
                </p:oleObj>
              </mc:Choice>
              <mc:Fallback>
                <p:oleObj name="Equation" r:id="rId17" imgW="558800" imgH="2413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48310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30" name="Object 54"/>
          <p:cNvGraphicFramePr>
            <a:graphicFrameLocks noChangeAspect="1"/>
          </p:cNvGraphicFramePr>
          <p:nvPr/>
        </p:nvGraphicFramePr>
        <p:xfrm>
          <a:off x="7451725" y="50101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58800" imgH="241300" progId="Equation.3">
                  <p:embed/>
                </p:oleObj>
              </mc:Choice>
              <mc:Fallback>
                <p:oleObj name="Equation" r:id="rId19" imgW="558800" imgH="2413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01015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0EC94E4-959B-4061-BCC7-D47D49FDB47E}" type="slidenum">
              <a:rPr lang="en-US" altLang="en-US"/>
              <a:t>35</a:t>
            </a:fld>
            <a:r>
              <a:rPr lang="en-US" altLang="en-US"/>
              <a:t> / 65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Decoders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“</a:t>
            </a:r>
            <a:r>
              <a:rPr lang="en-US" altLang="en-US" i="1">
                <a:solidFill>
                  <a:srgbClr val="CC00CC"/>
                </a:solidFill>
              </a:rPr>
              <a:t>Enable</a:t>
            </a:r>
            <a:r>
              <a:rPr lang="en-US" altLang="en-US"/>
              <a:t>” Control</a:t>
            </a:r>
          </a:p>
        </p:txBody>
      </p:sp>
      <p:grpSp>
        <p:nvGrpSpPr>
          <p:cNvPr id="2" name="Group 67"/>
          <p:cNvGrpSpPr/>
          <p:nvPr/>
        </p:nvGrpSpPr>
        <p:grpSpPr bwMode="auto">
          <a:xfrm>
            <a:off x="1150938" y="1706563"/>
            <a:ext cx="2882900" cy="1800225"/>
            <a:chOff x="725" y="1026"/>
            <a:chExt cx="1816" cy="1134"/>
          </a:xfrm>
        </p:grpSpPr>
        <p:sp>
          <p:nvSpPr>
            <p:cNvPr id="22566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vert="eaVert"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22567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2568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2569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70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2571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72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2573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2574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2575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2066" name="Group 66"/>
          <p:cNvGraphicFramePr>
            <a:graphicFrameLocks noGrp="1"/>
          </p:cNvGraphicFramePr>
          <p:nvPr/>
        </p:nvGraphicFramePr>
        <p:xfrm>
          <a:off x="971550" y="3789363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2068" name="Object 68"/>
          <p:cNvGraphicFramePr>
            <a:graphicFrameLocks noChangeAspect="1"/>
          </p:cNvGraphicFramePr>
          <p:nvPr/>
        </p:nvGraphicFramePr>
        <p:xfrm>
          <a:off x="4667250" y="1195388"/>
          <a:ext cx="4303713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07385" imgH="3193415" progId="">
                  <p:embed/>
                </p:oleObj>
              </mc:Choice>
              <mc:Fallback>
                <p:oleObj name="Visio" r:id="rId3" imgW="3207385" imgH="3193415" progId="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195388"/>
                        <a:ext cx="4303713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6715737-19C1-49C4-8CB7-14D4435F429D}" type="slidenum">
              <a:rPr lang="en-US" altLang="en-US"/>
              <a:t>36</a:t>
            </a:fld>
            <a:r>
              <a:rPr lang="en-US" altLang="en-US"/>
              <a:t> / 65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Decoders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Expansion</a:t>
            </a:r>
          </a:p>
        </p:txBody>
      </p:sp>
      <p:graphicFrame>
        <p:nvGraphicFramePr>
          <p:cNvPr id="513126" name="Group 102"/>
          <p:cNvGraphicFramePr>
            <a:graphicFrameLocks noGrp="1"/>
          </p:cNvGraphicFramePr>
          <p:nvPr/>
        </p:nvGraphicFramePr>
        <p:xfrm>
          <a:off x="792163" y="1717675"/>
          <a:ext cx="4321175" cy="342265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3070" name="AutoShape 46"/>
          <p:cNvSpPr>
            <a:spLocks noChangeArrowheads="1"/>
          </p:cNvSpPr>
          <p:nvPr/>
        </p:nvSpPr>
        <p:spPr bwMode="auto">
          <a:xfrm>
            <a:off x="3492500" y="2232025"/>
            <a:ext cx="1503363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71" name="AutoShape 47"/>
          <p:cNvSpPr>
            <a:spLocks noChangeArrowheads="1"/>
          </p:cNvSpPr>
          <p:nvPr/>
        </p:nvSpPr>
        <p:spPr bwMode="auto">
          <a:xfrm>
            <a:off x="1150938" y="3703638"/>
            <a:ext cx="2341562" cy="1401762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72" name="AutoShape 48"/>
          <p:cNvSpPr>
            <a:spLocks noChangeArrowheads="1"/>
          </p:cNvSpPr>
          <p:nvPr/>
        </p:nvSpPr>
        <p:spPr bwMode="auto">
          <a:xfrm>
            <a:off x="1174750" y="2225675"/>
            <a:ext cx="625475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</a:ln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088" name="Text Box 64"/>
          <p:cNvSpPr txBox="1">
            <a:spLocks noChangeArrowheads="1"/>
          </p:cNvSpPr>
          <p:nvPr/>
        </p:nvSpPr>
        <p:spPr bwMode="auto">
          <a:xfrm>
            <a:off x="5292725" y="1089025"/>
            <a:ext cx="1258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2" name="Group 96"/>
          <p:cNvGrpSpPr/>
          <p:nvPr/>
        </p:nvGrpSpPr>
        <p:grpSpPr bwMode="auto">
          <a:xfrm>
            <a:off x="6551613" y="2349500"/>
            <a:ext cx="2211387" cy="3779838"/>
            <a:chOff x="4127" y="1480"/>
            <a:chExt cx="1393" cy="2381"/>
          </a:xfrm>
        </p:grpSpPr>
        <p:sp>
          <p:nvSpPr>
            <p:cNvPr id="24636" name="Line 54"/>
            <p:cNvSpPr>
              <a:spLocks noChangeShapeType="1"/>
            </p:cNvSpPr>
            <p:nvPr/>
          </p:nvSpPr>
          <p:spPr bwMode="auto">
            <a:xfrm>
              <a:off x="5034" y="170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37" name="AutoShape 50"/>
            <p:cNvSpPr>
              <a:spLocks noChangeArrowheads="1"/>
            </p:cNvSpPr>
            <p:nvPr/>
          </p:nvSpPr>
          <p:spPr bwMode="auto">
            <a:xfrm flipH="1" flipV="1">
              <a:off x="4128" y="1480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vert="eaVert"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24638" name="Text Box 53"/>
            <p:cNvSpPr txBox="1">
              <a:spLocks noChangeArrowheads="1"/>
            </p:cNvSpPr>
            <p:nvPr/>
          </p:nvSpPr>
          <p:spPr bwMode="auto">
            <a:xfrm>
              <a:off x="4128" y="1697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4639" name="Text Box 55"/>
            <p:cNvSpPr txBox="1">
              <a:spLocks noChangeArrowheads="1"/>
            </p:cNvSpPr>
            <p:nvPr/>
          </p:nvSpPr>
          <p:spPr bwMode="auto">
            <a:xfrm>
              <a:off x="4807" y="1540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40" name="Line 56"/>
            <p:cNvSpPr>
              <a:spLocks noChangeShapeType="1"/>
            </p:cNvSpPr>
            <p:nvPr/>
          </p:nvSpPr>
          <p:spPr bwMode="auto">
            <a:xfrm>
              <a:off x="5034" y="1933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41" name="Line 57"/>
            <p:cNvSpPr>
              <a:spLocks noChangeShapeType="1"/>
            </p:cNvSpPr>
            <p:nvPr/>
          </p:nvSpPr>
          <p:spPr bwMode="auto">
            <a:xfrm>
              <a:off x="5034" y="2159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42" name="Line 58"/>
            <p:cNvSpPr>
              <a:spLocks noChangeShapeType="1"/>
            </p:cNvSpPr>
            <p:nvPr/>
          </p:nvSpPr>
          <p:spPr bwMode="auto">
            <a:xfrm>
              <a:off x="5034" y="2385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43" name="Text Box 66"/>
            <p:cNvSpPr txBox="1">
              <a:spLocks noChangeArrowheads="1"/>
            </p:cNvSpPr>
            <p:nvPr/>
          </p:nvSpPr>
          <p:spPr bwMode="auto">
            <a:xfrm>
              <a:off x="5294" y="1537"/>
              <a:ext cx="226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44" name="AutoShape 78"/>
            <p:cNvSpPr>
              <a:spLocks noChangeArrowheads="1"/>
            </p:cNvSpPr>
            <p:nvPr/>
          </p:nvSpPr>
          <p:spPr bwMode="auto">
            <a:xfrm flipH="1" flipV="1">
              <a:off x="4127" y="2727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vert="eaVert"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24645" name="Text Box 79"/>
            <p:cNvSpPr txBox="1">
              <a:spLocks noChangeArrowheads="1"/>
            </p:cNvSpPr>
            <p:nvPr/>
          </p:nvSpPr>
          <p:spPr bwMode="auto">
            <a:xfrm>
              <a:off x="4127" y="2944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4646" name="Text Box 80"/>
            <p:cNvSpPr txBox="1">
              <a:spLocks noChangeArrowheads="1"/>
            </p:cNvSpPr>
            <p:nvPr/>
          </p:nvSpPr>
          <p:spPr bwMode="auto">
            <a:xfrm>
              <a:off x="4806" y="2787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647" name="Line 81"/>
            <p:cNvSpPr>
              <a:spLocks noChangeShapeType="1"/>
            </p:cNvSpPr>
            <p:nvPr/>
          </p:nvSpPr>
          <p:spPr bwMode="auto">
            <a:xfrm>
              <a:off x="5034" y="295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48" name="Line 82"/>
            <p:cNvSpPr>
              <a:spLocks noChangeShapeType="1"/>
            </p:cNvSpPr>
            <p:nvPr/>
          </p:nvSpPr>
          <p:spPr bwMode="auto">
            <a:xfrm>
              <a:off x="5034" y="3181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49" name="Line 83"/>
            <p:cNvSpPr>
              <a:spLocks noChangeShapeType="1"/>
            </p:cNvSpPr>
            <p:nvPr/>
          </p:nvSpPr>
          <p:spPr bwMode="auto">
            <a:xfrm>
              <a:off x="5034" y="3407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50" name="Line 84"/>
            <p:cNvSpPr>
              <a:spLocks noChangeShapeType="1"/>
            </p:cNvSpPr>
            <p:nvPr/>
          </p:nvSpPr>
          <p:spPr bwMode="auto">
            <a:xfrm>
              <a:off x="5034" y="3633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8"/>
          <p:cNvGrpSpPr/>
          <p:nvPr/>
        </p:nvGrpSpPr>
        <p:grpSpPr bwMode="auto">
          <a:xfrm>
            <a:off x="5292725" y="1628775"/>
            <a:ext cx="1258888" cy="3960813"/>
            <a:chOff x="3334" y="1026"/>
            <a:chExt cx="793" cy="2495"/>
          </a:xfrm>
        </p:grpSpPr>
        <p:sp>
          <p:nvSpPr>
            <p:cNvPr id="24632" name="Line 62"/>
            <p:cNvSpPr>
              <a:spLocks noChangeShapeType="1"/>
            </p:cNvSpPr>
            <p:nvPr/>
          </p:nvSpPr>
          <p:spPr bwMode="auto">
            <a:xfrm>
              <a:off x="3520" y="2954"/>
              <a:ext cx="1" cy="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33" name="Line 63"/>
            <p:cNvSpPr>
              <a:spLocks noChangeShapeType="1"/>
            </p:cNvSpPr>
            <p:nvPr/>
          </p:nvSpPr>
          <p:spPr bwMode="auto">
            <a:xfrm flipV="1">
              <a:off x="3512" y="3521"/>
              <a:ext cx="61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34" name="Line 70"/>
            <p:cNvSpPr>
              <a:spLocks noChangeShapeType="1"/>
            </p:cNvSpPr>
            <p:nvPr/>
          </p:nvSpPr>
          <p:spPr bwMode="auto">
            <a:xfrm flipH="1" flipV="1">
              <a:off x="3519" y="1026"/>
              <a:ext cx="0" cy="1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4635" name="Object 86"/>
            <p:cNvGraphicFramePr>
              <a:graphicFrameLocks noChangeAspect="1"/>
            </p:cNvGraphicFramePr>
            <p:nvPr/>
          </p:nvGraphicFramePr>
          <p:xfrm>
            <a:off x="3334" y="2582"/>
            <a:ext cx="37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51790" imgH="379730" progId="">
                    <p:embed/>
                  </p:oleObj>
                </mc:Choice>
                <mc:Fallback>
                  <p:oleObj name="Visio" r:id="rId3" imgW="351790" imgH="379730" progId="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582"/>
                          <a:ext cx="37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9"/>
          <p:cNvGrpSpPr/>
          <p:nvPr/>
        </p:nvGrpSpPr>
        <p:grpSpPr bwMode="auto">
          <a:xfrm>
            <a:off x="5521325" y="3548063"/>
            <a:ext cx="1030288" cy="122237"/>
            <a:chOff x="3478" y="2235"/>
            <a:chExt cx="649" cy="77"/>
          </a:xfrm>
        </p:grpSpPr>
        <p:sp>
          <p:nvSpPr>
            <p:cNvPr id="24630" name="Line 59"/>
            <p:cNvSpPr>
              <a:spLocks noChangeShapeType="1"/>
            </p:cNvSpPr>
            <p:nvPr/>
          </p:nvSpPr>
          <p:spPr bwMode="auto">
            <a:xfrm>
              <a:off x="3504" y="2273"/>
              <a:ext cx="62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31" name="Oval 91"/>
            <p:cNvSpPr>
              <a:spLocks noChangeArrowheads="1"/>
            </p:cNvSpPr>
            <p:nvPr/>
          </p:nvSpPr>
          <p:spPr bwMode="auto">
            <a:xfrm>
              <a:off x="3478" y="2235"/>
              <a:ext cx="79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97"/>
          <p:cNvGrpSpPr/>
          <p:nvPr/>
        </p:nvGrpSpPr>
        <p:grpSpPr bwMode="auto">
          <a:xfrm>
            <a:off x="5945188" y="1628775"/>
            <a:ext cx="608012" cy="3600450"/>
            <a:chOff x="3745" y="1026"/>
            <a:chExt cx="383" cy="2268"/>
          </a:xfrm>
        </p:grpSpPr>
        <p:sp>
          <p:nvSpPr>
            <p:cNvPr id="24622" name="Line 51"/>
            <p:cNvSpPr>
              <a:spLocks noChangeShapeType="1"/>
            </p:cNvSpPr>
            <p:nvPr/>
          </p:nvSpPr>
          <p:spPr bwMode="auto">
            <a:xfrm>
              <a:off x="3901" y="182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23" name="Line 52"/>
            <p:cNvSpPr>
              <a:spLocks noChangeShapeType="1"/>
            </p:cNvSpPr>
            <p:nvPr/>
          </p:nvSpPr>
          <p:spPr bwMode="auto">
            <a:xfrm>
              <a:off x="3787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24" name="Line 87"/>
            <p:cNvSpPr>
              <a:spLocks noChangeShapeType="1"/>
            </p:cNvSpPr>
            <p:nvPr/>
          </p:nvSpPr>
          <p:spPr bwMode="auto">
            <a:xfrm flipV="1">
              <a:off x="3787" y="1026"/>
              <a:ext cx="0" cy="22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25" name="Line 88"/>
            <p:cNvSpPr>
              <a:spLocks noChangeShapeType="1"/>
            </p:cNvSpPr>
            <p:nvPr/>
          </p:nvSpPr>
          <p:spPr bwMode="auto">
            <a:xfrm>
              <a:off x="3901" y="306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26" name="Line 89"/>
            <p:cNvSpPr>
              <a:spLocks noChangeShapeType="1"/>
            </p:cNvSpPr>
            <p:nvPr/>
          </p:nvSpPr>
          <p:spPr bwMode="auto">
            <a:xfrm>
              <a:off x="378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27" name="Line 90"/>
            <p:cNvSpPr>
              <a:spLocks noChangeShapeType="1"/>
            </p:cNvSpPr>
            <p:nvPr/>
          </p:nvSpPr>
          <p:spPr bwMode="auto">
            <a:xfrm flipV="1">
              <a:off x="3901" y="1026"/>
              <a:ext cx="0" cy="204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628" name="Oval 94"/>
            <p:cNvSpPr>
              <a:spLocks noChangeArrowheads="1"/>
            </p:cNvSpPr>
            <p:nvPr/>
          </p:nvSpPr>
          <p:spPr bwMode="auto">
            <a:xfrm>
              <a:off x="3745" y="2006"/>
              <a:ext cx="79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629" name="Oval 95"/>
            <p:cNvSpPr>
              <a:spLocks noChangeArrowheads="1"/>
            </p:cNvSpPr>
            <p:nvPr/>
          </p:nvSpPr>
          <p:spPr bwMode="auto">
            <a:xfrm>
              <a:off x="3860" y="1779"/>
              <a:ext cx="79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70" grpId="0" animBg="1"/>
      <p:bldP spid="513071" grpId="0" animBg="1"/>
      <p:bldP spid="513072" grpId="0" animBg="1"/>
      <p:bldP spid="5130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BD41C61-2F59-49C5-ADCE-B2092C314387}" type="slidenum">
              <a:rPr lang="en-US" altLang="en-US"/>
              <a:t>37</a:t>
            </a:fld>
            <a:r>
              <a:rPr lang="en-US" altLang="en-US"/>
              <a:t> / 65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Implementation Using Decoders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325938"/>
          </a:xfrm>
        </p:spPr>
        <p:txBody>
          <a:bodyPr/>
          <a:lstStyle/>
          <a:p>
            <a:r>
              <a:rPr lang="en-US" altLang="en-US"/>
              <a:t>Each output is a minterm</a:t>
            </a:r>
          </a:p>
          <a:p>
            <a:r>
              <a:rPr lang="en-US" altLang="en-US"/>
              <a:t>All minterms are produced</a:t>
            </a:r>
          </a:p>
          <a:p>
            <a:r>
              <a:rPr lang="en-US" altLang="en-US"/>
              <a:t>Sum the required minterms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Example: </a:t>
            </a:r>
            <a:r>
              <a:rPr lang="en-US" altLang="en-US">
                <a:solidFill>
                  <a:srgbClr val="CC00CC"/>
                </a:solidFill>
              </a:rPr>
              <a:t>Full Adder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tx1"/>
                </a:solidFill>
              </a:rPr>
              <a:t>S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>
                <a:solidFill>
                  <a:schemeClr val="tx1"/>
                </a:solidFill>
              </a:rPr>
              <a:t>) = ∑(1, 2, 4, 7)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tx1"/>
                </a:solidFill>
              </a:rPr>
              <a:t>C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>
                <a:solidFill>
                  <a:schemeClr val="tx1"/>
                </a:solidFill>
              </a:rPr>
              <a:t>) = ∑(3, 5, 6, 7)</a:t>
            </a: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4751388" y="1449388"/>
            <a:ext cx="3600450" cy="3960812"/>
            <a:chOff x="2993" y="913"/>
            <a:chExt cx="2268" cy="2495"/>
          </a:xfrm>
        </p:grpSpPr>
        <p:sp>
          <p:nvSpPr>
            <p:cNvPr id="26645" name="AutoShape 5"/>
            <p:cNvSpPr>
              <a:spLocks noChangeArrowheads="1"/>
            </p:cNvSpPr>
            <p:nvPr/>
          </p:nvSpPr>
          <p:spPr bwMode="auto">
            <a:xfrm flipH="1" flipV="1">
              <a:off x="3447" y="1253"/>
              <a:ext cx="681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rot="10800000" vert="eaVert"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6" name="Line 6"/>
            <p:cNvSpPr>
              <a:spLocks noChangeShapeType="1"/>
            </p:cNvSpPr>
            <p:nvPr/>
          </p:nvSpPr>
          <p:spPr bwMode="auto">
            <a:xfrm>
              <a:off x="3221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47" name="Line 7"/>
            <p:cNvSpPr>
              <a:spLocks noChangeShapeType="1"/>
            </p:cNvSpPr>
            <p:nvPr/>
          </p:nvSpPr>
          <p:spPr bwMode="auto">
            <a:xfrm>
              <a:off x="3221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48" name="Text Box 8"/>
            <p:cNvSpPr txBox="1">
              <a:spLocks noChangeArrowheads="1"/>
            </p:cNvSpPr>
            <p:nvPr/>
          </p:nvSpPr>
          <p:spPr bwMode="auto">
            <a:xfrm>
              <a:off x="3448" y="2037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649" name="Line 9"/>
            <p:cNvSpPr>
              <a:spLocks noChangeShapeType="1"/>
            </p:cNvSpPr>
            <p:nvPr/>
          </p:nvSpPr>
          <p:spPr bwMode="auto">
            <a:xfrm>
              <a:off x="4128" y="159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50" name="Text Box 10"/>
            <p:cNvSpPr txBox="1">
              <a:spLocks noChangeArrowheads="1"/>
            </p:cNvSpPr>
            <p:nvPr/>
          </p:nvSpPr>
          <p:spPr bwMode="auto">
            <a:xfrm>
              <a:off x="3893" y="1366"/>
              <a:ext cx="226" cy="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651" name="Line 11"/>
            <p:cNvSpPr>
              <a:spLocks noChangeShapeType="1"/>
            </p:cNvSpPr>
            <p:nvPr/>
          </p:nvSpPr>
          <p:spPr bwMode="auto">
            <a:xfrm>
              <a:off x="4128" y="182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52" name="Line 12"/>
            <p:cNvSpPr>
              <a:spLocks noChangeShapeType="1"/>
            </p:cNvSpPr>
            <p:nvPr/>
          </p:nvSpPr>
          <p:spPr bwMode="auto">
            <a:xfrm>
              <a:off x="4128" y="2047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53" name="Line 13"/>
            <p:cNvSpPr>
              <a:spLocks noChangeShapeType="1"/>
            </p:cNvSpPr>
            <p:nvPr/>
          </p:nvSpPr>
          <p:spPr bwMode="auto">
            <a:xfrm flipV="1">
              <a:off x="4128" y="2273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54" name="Line 14"/>
            <p:cNvSpPr>
              <a:spLocks noChangeShapeType="1"/>
            </p:cNvSpPr>
            <p:nvPr/>
          </p:nvSpPr>
          <p:spPr bwMode="auto">
            <a:xfrm>
              <a:off x="3221" y="238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55" name="Line 15"/>
            <p:cNvSpPr>
              <a:spLocks noChangeShapeType="1"/>
            </p:cNvSpPr>
            <p:nvPr/>
          </p:nvSpPr>
          <p:spPr bwMode="auto">
            <a:xfrm>
              <a:off x="4128" y="250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56" name="Line 16"/>
            <p:cNvSpPr>
              <a:spLocks noChangeShapeType="1"/>
            </p:cNvSpPr>
            <p:nvPr/>
          </p:nvSpPr>
          <p:spPr bwMode="auto">
            <a:xfrm>
              <a:off x="4128" y="2726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57" name="Line 17"/>
            <p:cNvSpPr>
              <a:spLocks noChangeShapeType="1"/>
            </p:cNvSpPr>
            <p:nvPr/>
          </p:nvSpPr>
          <p:spPr bwMode="auto">
            <a:xfrm>
              <a:off x="4128" y="2952"/>
              <a:ext cx="1133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58" name="Line 18"/>
            <p:cNvSpPr>
              <a:spLocks noChangeShapeType="1"/>
            </p:cNvSpPr>
            <p:nvPr/>
          </p:nvSpPr>
          <p:spPr bwMode="auto">
            <a:xfrm>
              <a:off x="4128" y="3178"/>
              <a:ext cx="1133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59" name="Rectangle 21"/>
            <p:cNvSpPr>
              <a:spLocks noChangeArrowheads="1"/>
            </p:cNvSpPr>
            <p:nvPr/>
          </p:nvSpPr>
          <p:spPr bwMode="auto">
            <a:xfrm>
              <a:off x="3447" y="913"/>
              <a:ext cx="6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26660" name="Text Box 22"/>
            <p:cNvSpPr txBox="1">
              <a:spLocks noChangeArrowheads="1"/>
            </p:cNvSpPr>
            <p:nvPr/>
          </p:nvSpPr>
          <p:spPr bwMode="auto">
            <a:xfrm>
              <a:off x="2993" y="1999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3" name="Group 35"/>
          <p:cNvGrpSpPr/>
          <p:nvPr/>
        </p:nvGrpSpPr>
        <p:grpSpPr bwMode="auto">
          <a:xfrm>
            <a:off x="6732588" y="2520950"/>
            <a:ext cx="1439862" cy="4148138"/>
            <a:chOff x="4241" y="1588"/>
            <a:chExt cx="907" cy="2613"/>
          </a:xfrm>
        </p:grpSpPr>
        <p:graphicFrame>
          <p:nvGraphicFramePr>
            <p:cNvPr id="26632" name="Object 19"/>
            <p:cNvGraphicFramePr>
              <a:graphicFrameLocks noChangeAspect="1"/>
            </p:cNvGraphicFramePr>
            <p:nvPr/>
          </p:nvGraphicFramePr>
          <p:xfrm>
            <a:off x="4241" y="3407"/>
            <a:ext cx="453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93700" imgH="492125" progId="">
                    <p:embed/>
                  </p:oleObj>
                </mc:Choice>
                <mc:Fallback>
                  <p:oleObj name="Visio" r:id="rId3" imgW="393700" imgH="492125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407"/>
                          <a:ext cx="453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20"/>
            <p:cNvGraphicFramePr>
              <a:graphicFrameLocks noChangeAspect="1"/>
            </p:cNvGraphicFramePr>
            <p:nvPr/>
          </p:nvGraphicFramePr>
          <p:xfrm>
            <a:off x="4695" y="3407"/>
            <a:ext cx="453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393700" imgH="492125" progId="">
                    <p:embed/>
                  </p:oleObj>
                </mc:Choice>
                <mc:Fallback>
                  <p:oleObj name="Visio" r:id="rId5" imgW="393700" imgH="492125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3407"/>
                          <a:ext cx="453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4" name="Line 23"/>
            <p:cNvSpPr>
              <a:spLocks noChangeShapeType="1"/>
            </p:cNvSpPr>
            <p:nvPr/>
          </p:nvSpPr>
          <p:spPr bwMode="auto">
            <a:xfrm flipV="1">
              <a:off x="4354" y="2954"/>
              <a:ext cx="0" cy="51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35" name="Line 24"/>
            <p:cNvSpPr>
              <a:spLocks noChangeShapeType="1"/>
            </p:cNvSpPr>
            <p:nvPr/>
          </p:nvSpPr>
          <p:spPr bwMode="auto">
            <a:xfrm flipV="1">
              <a:off x="4431" y="2720"/>
              <a:ext cx="0" cy="76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36" name="Line 25"/>
            <p:cNvSpPr>
              <a:spLocks noChangeShapeType="1"/>
            </p:cNvSpPr>
            <p:nvPr/>
          </p:nvSpPr>
          <p:spPr bwMode="auto">
            <a:xfrm flipV="1">
              <a:off x="4580" y="1591"/>
              <a:ext cx="0" cy="18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37" name="Line 26"/>
            <p:cNvSpPr>
              <a:spLocks noChangeShapeType="1"/>
            </p:cNvSpPr>
            <p:nvPr/>
          </p:nvSpPr>
          <p:spPr bwMode="auto">
            <a:xfrm flipV="1">
              <a:off x="4506" y="2269"/>
              <a:ext cx="0" cy="12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38" name="Line 27"/>
            <p:cNvSpPr>
              <a:spLocks noChangeShapeType="1"/>
            </p:cNvSpPr>
            <p:nvPr/>
          </p:nvSpPr>
          <p:spPr bwMode="auto">
            <a:xfrm flipH="1" flipV="1">
              <a:off x="4809" y="2495"/>
              <a:ext cx="0" cy="9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39" name="Line 28"/>
            <p:cNvSpPr>
              <a:spLocks noChangeShapeType="1"/>
            </p:cNvSpPr>
            <p:nvPr/>
          </p:nvSpPr>
          <p:spPr bwMode="auto">
            <a:xfrm flipV="1">
              <a:off x="4886" y="2036"/>
              <a:ext cx="3" cy="14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40" name="Line 29"/>
            <p:cNvSpPr>
              <a:spLocks noChangeShapeType="1"/>
            </p:cNvSpPr>
            <p:nvPr/>
          </p:nvSpPr>
          <p:spPr bwMode="auto">
            <a:xfrm flipV="1">
              <a:off x="5035" y="1588"/>
              <a:ext cx="0" cy="18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41" name="Line 30"/>
            <p:cNvSpPr>
              <a:spLocks noChangeShapeType="1"/>
            </p:cNvSpPr>
            <p:nvPr/>
          </p:nvSpPr>
          <p:spPr bwMode="auto">
            <a:xfrm flipV="1">
              <a:off x="4961" y="1813"/>
              <a:ext cx="3" cy="1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42" name="Line 31"/>
            <p:cNvSpPr>
              <a:spLocks noChangeShapeType="1"/>
            </p:cNvSpPr>
            <p:nvPr/>
          </p:nvSpPr>
          <p:spPr bwMode="auto">
            <a:xfrm flipH="1" flipV="1">
              <a:off x="4467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43" name="Line 32"/>
            <p:cNvSpPr>
              <a:spLocks noChangeShapeType="1"/>
            </p:cNvSpPr>
            <p:nvPr/>
          </p:nvSpPr>
          <p:spPr bwMode="auto">
            <a:xfrm flipH="1" flipV="1">
              <a:off x="4921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6644" name="Text Box 33"/>
            <p:cNvSpPr txBox="1">
              <a:spLocks noChangeArrowheads="1"/>
            </p:cNvSpPr>
            <p:nvPr/>
          </p:nvSpPr>
          <p:spPr bwMode="auto">
            <a:xfrm>
              <a:off x="4354" y="3971"/>
              <a:ext cx="6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    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6A58410-A160-4A7E-8794-86367BAC32A4}" type="slidenum">
              <a:rPr lang="en-US" altLang="en-US"/>
              <a:t>38</a:t>
            </a:fld>
            <a:r>
              <a:rPr lang="en-US" altLang="en-US"/>
              <a:t> / 65</a:t>
            </a: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Encoders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681480"/>
          </a:xfrm>
        </p:spPr>
        <p:txBody>
          <a:bodyPr/>
          <a:lstStyle/>
          <a:p>
            <a:r>
              <a:rPr lang="en-US" altLang="en-US"/>
              <a:t>Put “</a:t>
            </a:r>
            <a:r>
              <a:rPr lang="en-US" altLang="en-US" i="1">
                <a:solidFill>
                  <a:schemeClr val="accent1"/>
                </a:solidFill>
              </a:rPr>
              <a:t>Information</a:t>
            </a:r>
            <a:r>
              <a:rPr lang="en-US" altLang="en-US"/>
              <a:t>” into code</a:t>
            </a:r>
          </a:p>
          <a:p>
            <a:r>
              <a:rPr lang="en-US" altLang="en-US"/>
              <a:t>Binary Encoder</a:t>
            </a:r>
          </a:p>
          <a:p>
            <a:pPr lvl="1"/>
            <a:r>
              <a:rPr lang="en-US" altLang="en-US"/>
              <a:t>Example: 4-to-2 Binary Encoder</a:t>
            </a:r>
          </a:p>
        </p:txBody>
      </p:sp>
      <p:graphicFrame>
        <p:nvGraphicFramePr>
          <p:cNvPr id="516146" name="Group 50"/>
          <p:cNvGraphicFramePr>
            <a:graphicFrameLocks noGrp="1"/>
          </p:cNvGraphicFramePr>
          <p:nvPr/>
        </p:nvGraphicFramePr>
        <p:xfrm>
          <a:off x="5832475" y="3608388"/>
          <a:ext cx="2519363" cy="2159000"/>
        </p:xfrm>
        <a:graphic>
          <a:graphicData uri="http://schemas.openxmlformats.org/drawingml/2006/table">
            <a:tbl>
              <a:tblPr/>
              <a:tblGrid>
                <a:gridCol w="52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2400" b="1" i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</a:t>
                      </a:r>
                      <a:r>
                        <a:rPr lang="en-US" sz="2400" b="1" i="1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lang="en-US" sz="2400" b="1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2400" b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lang="en-US" sz="2400" b="1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2400" b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2400" b="1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2400" b="1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2400" b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6148" name="AutoShape 52"/>
          <p:cNvSpPr>
            <a:spLocks noChangeArrowheads="1"/>
          </p:cNvSpPr>
          <p:nvPr/>
        </p:nvSpPr>
        <p:spPr bwMode="auto">
          <a:xfrm>
            <a:off x="7272338" y="1268413"/>
            <a:ext cx="1439862" cy="1800225"/>
          </a:xfrm>
          <a:prstGeom prst="wedgeRoundRectCallout">
            <a:avLst>
              <a:gd name="adj1" fmla="val -92667"/>
              <a:gd name="adj2" fmla="val 73014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switch should be activated at a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3608705"/>
            <a:ext cx="2894330" cy="22040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87450" y="3933190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b="1" i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x3</a:t>
            </a:r>
            <a:endParaRPr lang="en-US" b="1" i="1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51255" y="4329430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b="1" i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x2</a:t>
            </a:r>
            <a:endParaRPr lang="en-US" b="1" i="1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87450" y="472503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b="1" i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x1</a:t>
            </a:r>
            <a:endParaRPr lang="en-US" b="1" i="1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87450" y="519366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b="1" i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x0</a:t>
            </a:r>
            <a:endParaRPr lang="en-US" b="1" i="1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427855" y="4221480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b="1" i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y1</a:t>
            </a:r>
            <a:endParaRPr lang="en-US" b="1" i="1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427855" y="4697730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Wingdings" panose="05000000000000000000" pitchFamily="2" charset="2"/>
              <a:buNone/>
            </a:pPr>
            <a:r>
              <a:rPr lang="en-US" b="1" i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y0</a:t>
            </a:r>
            <a:endParaRPr lang="en-US" b="1" i="1" baseline="-2500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74B068-94C6-423D-8B88-5710D6BDA05D}" type="slidenum">
              <a:rPr lang="en-US" altLang="en-US"/>
              <a:t>3</a:t>
            </a:fld>
            <a:r>
              <a:rPr lang="en-US" altLang="en-US"/>
              <a:t> / 65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Analysis Procedure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Boolean Expression Approach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11188" y="1628775"/>
          <a:ext cx="79216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01515" imgH="2560320" progId="">
                  <p:embed/>
                </p:oleObj>
              </mc:Choice>
              <mc:Fallback>
                <p:oleObj name="Visio" r:id="rId3" imgW="4501515" imgH="2560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79216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AutoShape 5"/>
          <p:cNvSpPr/>
          <p:nvPr/>
        </p:nvSpPr>
        <p:spPr bwMode="auto">
          <a:xfrm>
            <a:off x="2411413" y="2349500"/>
            <a:ext cx="900112" cy="376238"/>
          </a:xfrm>
          <a:prstGeom prst="borderCallout1">
            <a:avLst>
              <a:gd name="adj1" fmla="val 30380"/>
              <a:gd name="adj2" fmla="val -8468"/>
              <a:gd name="adj3" fmla="val -54009"/>
              <a:gd name="adj4" fmla="val -37389"/>
            </a:avLst>
          </a:prstGeom>
          <a:noFill/>
          <a:ln w="28575" algn="ctr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 i="1">
                <a:solidFill>
                  <a:schemeClr val="accent1"/>
                </a:solidFill>
              </a:rPr>
              <a:t>T</a:t>
            </a:r>
            <a:r>
              <a:rPr lang="tr-TR" altLang="en-US" b="1" i="1" baseline="-25000">
                <a:solidFill>
                  <a:schemeClr val="accent1"/>
                </a:solidFill>
              </a:rPr>
              <a:t>2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ABC</a:t>
            </a:r>
          </a:p>
        </p:txBody>
      </p:sp>
      <p:sp>
        <p:nvSpPr>
          <p:cNvPr id="475142" name="AutoShape 6"/>
          <p:cNvSpPr/>
          <p:nvPr/>
        </p:nvSpPr>
        <p:spPr bwMode="auto">
          <a:xfrm>
            <a:off x="3671888" y="2627313"/>
            <a:ext cx="1331912" cy="376237"/>
          </a:xfrm>
          <a:prstGeom prst="borderCallout1">
            <a:avLst>
              <a:gd name="adj1" fmla="val 30380"/>
              <a:gd name="adj2" fmla="val -5722"/>
              <a:gd name="adj3" fmla="val 141773"/>
              <a:gd name="adj4" fmla="val -21694"/>
            </a:avLst>
          </a:prstGeom>
          <a:noFill/>
          <a:ln w="28575" algn="ctr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 i="1">
                <a:solidFill>
                  <a:schemeClr val="accent1"/>
                </a:solidFill>
              </a:rPr>
              <a:t>T</a:t>
            </a:r>
            <a:r>
              <a:rPr lang="tr-TR" altLang="en-US" b="1" i="1" baseline="-25000">
                <a:solidFill>
                  <a:schemeClr val="accent1"/>
                </a:solidFill>
              </a:rPr>
              <a:t>1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A+B+C</a:t>
            </a:r>
          </a:p>
        </p:txBody>
      </p:sp>
      <p:sp>
        <p:nvSpPr>
          <p:cNvPr id="475143" name="AutoShape 7"/>
          <p:cNvSpPr/>
          <p:nvPr/>
        </p:nvSpPr>
        <p:spPr bwMode="auto">
          <a:xfrm>
            <a:off x="3671888" y="5260975"/>
            <a:ext cx="1800225" cy="376238"/>
          </a:xfrm>
          <a:prstGeom prst="borderCallout1">
            <a:avLst>
              <a:gd name="adj1" fmla="val 30380"/>
              <a:gd name="adj2" fmla="val -4231"/>
              <a:gd name="adj3" fmla="val -83546"/>
              <a:gd name="adj4" fmla="val -12083"/>
            </a:avLst>
          </a:prstGeom>
          <a:noFill/>
          <a:ln w="28575" algn="ctr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 i="1">
                <a:solidFill>
                  <a:schemeClr val="accent1"/>
                </a:solidFill>
              </a:rPr>
              <a:t>F</a:t>
            </a:r>
            <a:r>
              <a:rPr lang="tr-TR" altLang="en-US" b="1" i="1" baseline="-25000">
                <a:solidFill>
                  <a:schemeClr val="accent1"/>
                </a:solidFill>
              </a:rPr>
              <a:t>2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AB+AC+BC</a:t>
            </a:r>
          </a:p>
        </p:txBody>
      </p:sp>
      <p:sp>
        <p:nvSpPr>
          <p:cNvPr id="475144" name="AutoShape 8"/>
          <p:cNvSpPr/>
          <p:nvPr/>
        </p:nvSpPr>
        <p:spPr bwMode="auto">
          <a:xfrm>
            <a:off x="5111750" y="3968750"/>
            <a:ext cx="2736850" cy="376238"/>
          </a:xfrm>
          <a:prstGeom prst="borderCallout1">
            <a:avLst>
              <a:gd name="adj1" fmla="val 30380"/>
              <a:gd name="adj2" fmla="val -2782"/>
              <a:gd name="adj3" fmla="val -15611"/>
              <a:gd name="adj4" fmla="val -14269"/>
            </a:avLst>
          </a:prstGeom>
          <a:noFill/>
          <a:ln w="28575" algn="ctr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>
                <a:solidFill>
                  <a:schemeClr val="accent1"/>
                </a:solidFill>
              </a:rPr>
              <a:t>F’</a:t>
            </a:r>
            <a:r>
              <a:rPr lang="tr-TR" altLang="en-US" b="1" baseline="-25000">
                <a:solidFill>
                  <a:schemeClr val="accent1"/>
                </a:solidFill>
              </a:rPr>
              <a:t>2</a:t>
            </a:r>
            <a:r>
              <a:rPr lang="tr-TR" altLang="en-US" b="1">
                <a:solidFill>
                  <a:schemeClr val="accent1"/>
                </a:solidFill>
              </a:rPr>
              <a:t>=</a:t>
            </a:r>
            <a:r>
              <a:rPr lang="en-US" altLang="en-US" b="1">
                <a:solidFill>
                  <a:schemeClr val="accent1"/>
                </a:solidFill>
              </a:rPr>
              <a:t>(</a:t>
            </a:r>
            <a:r>
              <a:rPr lang="en-US" altLang="en-US" b="1" i="1">
                <a:solidFill>
                  <a:schemeClr val="accent1"/>
                </a:solidFill>
              </a:rPr>
              <a:t>A’+B’</a:t>
            </a:r>
            <a:r>
              <a:rPr lang="en-US" altLang="en-US" b="1">
                <a:solidFill>
                  <a:schemeClr val="accent1"/>
                </a:solidFill>
              </a:rPr>
              <a:t>)(</a:t>
            </a:r>
            <a:r>
              <a:rPr lang="en-US" altLang="en-US" b="1" i="1">
                <a:solidFill>
                  <a:schemeClr val="accent1"/>
                </a:solidFill>
              </a:rPr>
              <a:t>A’+C’</a:t>
            </a:r>
            <a:r>
              <a:rPr lang="en-US" altLang="en-US" b="1">
                <a:solidFill>
                  <a:schemeClr val="accent1"/>
                </a:solidFill>
              </a:rPr>
              <a:t>)(</a:t>
            </a:r>
            <a:r>
              <a:rPr lang="en-US" altLang="en-US" b="1" i="1">
                <a:solidFill>
                  <a:schemeClr val="accent1"/>
                </a:solidFill>
              </a:rPr>
              <a:t>B’+C’</a:t>
            </a:r>
            <a:r>
              <a:rPr lang="en-US" altLang="en-US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75146" name="AutoShape 10"/>
          <p:cNvSpPr/>
          <p:nvPr/>
        </p:nvSpPr>
        <p:spPr bwMode="auto">
          <a:xfrm>
            <a:off x="6551613" y="2889250"/>
            <a:ext cx="2592387" cy="376238"/>
          </a:xfrm>
          <a:prstGeom prst="borderCallout1">
            <a:avLst>
              <a:gd name="adj1" fmla="val 30380"/>
              <a:gd name="adj2" fmla="val -2940"/>
              <a:gd name="adj3" fmla="val 110972"/>
              <a:gd name="adj4" fmla="val -8940"/>
            </a:avLst>
          </a:prstGeom>
          <a:noFill/>
          <a:ln w="28575" algn="ctr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tr-TR" altLang="en-US" b="1" i="1">
                <a:solidFill>
                  <a:schemeClr val="accent1"/>
                </a:solidFill>
              </a:rPr>
              <a:t>T</a:t>
            </a:r>
            <a:r>
              <a:rPr lang="tr-TR" altLang="en-US" b="1" i="1" baseline="-25000">
                <a:solidFill>
                  <a:schemeClr val="accent1"/>
                </a:solidFill>
              </a:rPr>
              <a:t>3</a:t>
            </a:r>
            <a:r>
              <a:rPr lang="tr-TR" altLang="en-US" b="1" i="1">
                <a:solidFill>
                  <a:schemeClr val="accent1"/>
                </a:solidFill>
              </a:rPr>
              <a:t>=</a:t>
            </a:r>
            <a:r>
              <a:rPr lang="en-US" altLang="en-US" b="1" i="1">
                <a:solidFill>
                  <a:schemeClr val="accent1"/>
                </a:solidFill>
              </a:rPr>
              <a:t>AB'C'+A'BC'+A'B'C</a:t>
            </a:r>
          </a:p>
        </p:txBody>
      </p:sp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4572000" y="5819775"/>
            <a:ext cx="414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nimBg="1"/>
      <p:bldP spid="475142" grpId="0" animBg="1"/>
      <p:bldP spid="475143" grpId="0" animBg="1"/>
      <p:bldP spid="475144" grpId="0" animBg="1"/>
      <p:bldP spid="475146" grpId="0" animBg="1"/>
      <p:bldP spid="4751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A4657A3-CE48-41CF-B37B-19F3A365A982}" type="slidenum">
              <a:rPr lang="en-US" altLang="en-US"/>
              <a:t>39</a:t>
            </a:fld>
            <a:r>
              <a:rPr lang="en-US" altLang="en-US"/>
              <a:t> / 65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Encoders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Octal-to-Binary Encoder (8-to-3)</a:t>
            </a:r>
          </a:p>
        </p:txBody>
      </p:sp>
      <p:graphicFrame>
        <p:nvGraphicFramePr>
          <p:cNvPr id="517186" name="Group 66"/>
          <p:cNvGraphicFramePr>
            <a:graphicFrameLocks noGrp="1"/>
          </p:cNvGraphicFramePr>
          <p:nvPr/>
        </p:nvGraphicFramePr>
        <p:xfrm>
          <a:off x="792163" y="1749425"/>
          <a:ext cx="4319587" cy="3364153"/>
        </p:xfrm>
        <a:graphic>
          <a:graphicData uri="http://schemas.openxmlformats.org/drawingml/2006/table">
            <a:tbl>
              <a:tblPr/>
              <a:tblGrid>
                <a:gridCol w="305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Group 84"/>
          <p:cNvGrpSpPr/>
          <p:nvPr/>
        </p:nvGrpSpPr>
        <p:grpSpPr bwMode="auto">
          <a:xfrm>
            <a:off x="6011863" y="1089025"/>
            <a:ext cx="2881312" cy="3421063"/>
            <a:chOff x="3674" y="913"/>
            <a:chExt cx="1815" cy="2155"/>
          </a:xfrm>
        </p:grpSpPr>
        <p:sp>
          <p:nvSpPr>
            <p:cNvPr id="30761" name="AutoShape 68"/>
            <p:cNvSpPr>
              <a:spLocks noChangeArrowheads="1"/>
            </p:cNvSpPr>
            <p:nvPr/>
          </p:nvSpPr>
          <p:spPr bwMode="auto">
            <a:xfrm flipH="1" flipV="1">
              <a:off x="4015" y="913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vert="eaVert"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30762" name="Line 69"/>
            <p:cNvSpPr>
              <a:spLocks noChangeShapeType="1"/>
            </p:cNvSpPr>
            <p:nvPr/>
          </p:nvSpPr>
          <p:spPr bwMode="auto">
            <a:xfrm>
              <a:off x="5148" y="18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63" name="Line 70"/>
            <p:cNvSpPr>
              <a:spLocks noChangeShapeType="1"/>
            </p:cNvSpPr>
            <p:nvPr/>
          </p:nvSpPr>
          <p:spPr bwMode="auto">
            <a:xfrm>
              <a:off x="5148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64" name="Text Box 71"/>
            <p:cNvSpPr txBox="1">
              <a:spLocks noChangeArrowheads="1"/>
            </p:cNvSpPr>
            <p:nvPr/>
          </p:nvSpPr>
          <p:spPr bwMode="auto">
            <a:xfrm>
              <a:off x="4921" y="1649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65" name="Line 72"/>
            <p:cNvSpPr>
              <a:spLocks noChangeShapeType="1"/>
            </p:cNvSpPr>
            <p:nvPr/>
          </p:nvSpPr>
          <p:spPr bwMode="auto">
            <a:xfrm>
              <a:off x="3674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66" name="Text Box 73"/>
            <p:cNvSpPr txBox="1">
              <a:spLocks noChangeArrowheads="1"/>
            </p:cNvSpPr>
            <p:nvPr/>
          </p:nvSpPr>
          <p:spPr bwMode="auto">
            <a:xfrm>
              <a:off x="4014" y="1114"/>
              <a:ext cx="226" cy="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767" name="Line 74"/>
            <p:cNvSpPr>
              <a:spLocks noChangeShapeType="1"/>
            </p:cNvSpPr>
            <p:nvPr/>
          </p:nvSpPr>
          <p:spPr bwMode="auto">
            <a:xfrm>
              <a:off x="3674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68" name="Line 75"/>
            <p:cNvSpPr>
              <a:spLocks noChangeShapeType="1"/>
            </p:cNvSpPr>
            <p:nvPr/>
          </p:nvSpPr>
          <p:spPr bwMode="auto">
            <a:xfrm>
              <a:off x="3674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69" name="Line 76"/>
            <p:cNvSpPr>
              <a:spLocks noChangeShapeType="1"/>
            </p:cNvSpPr>
            <p:nvPr/>
          </p:nvSpPr>
          <p:spPr bwMode="auto">
            <a:xfrm>
              <a:off x="3674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70" name="Line 77"/>
            <p:cNvSpPr>
              <a:spLocks noChangeShapeType="1"/>
            </p:cNvSpPr>
            <p:nvPr/>
          </p:nvSpPr>
          <p:spPr bwMode="auto">
            <a:xfrm>
              <a:off x="5148" y="204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71" name="Line 78"/>
            <p:cNvSpPr>
              <a:spLocks noChangeShapeType="1"/>
            </p:cNvSpPr>
            <p:nvPr/>
          </p:nvSpPr>
          <p:spPr bwMode="auto">
            <a:xfrm>
              <a:off x="3674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72" name="Line 79"/>
            <p:cNvSpPr>
              <a:spLocks noChangeShapeType="1"/>
            </p:cNvSpPr>
            <p:nvPr/>
          </p:nvSpPr>
          <p:spPr bwMode="auto">
            <a:xfrm>
              <a:off x="3674" y="238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73" name="Line 80"/>
            <p:cNvSpPr>
              <a:spLocks noChangeShapeType="1"/>
            </p:cNvSpPr>
            <p:nvPr/>
          </p:nvSpPr>
          <p:spPr bwMode="auto">
            <a:xfrm>
              <a:off x="3674" y="261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0774" name="Line 81"/>
            <p:cNvSpPr>
              <a:spLocks noChangeShapeType="1"/>
            </p:cNvSpPr>
            <p:nvPr/>
          </p:nvSpPr>
          <p:spPr bwMode="auto">
            <a:xfrm>
              <a:off x="3674" y="283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7202" name="Object 82"/>
          <p:cNvGraphicFramePr>
            <a:graphicFrameLocks noChangeAspect="1"/>
          </p:cNvGraphicFramePr>
          <p:nvPr/>
        </p:nvGraphicFramePr>
        <p:xfrm>
          <a:off x="804863" y="5229225"/>
          <a:ext cx="249396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900" imgH="685800" progId="Equation.3">
                  <p:embed/>
                </p:oleObj>
              </mc:Choice>
              <mc:Fallback>
                <p:oleObj name="Equation" r:id="rId3" imgW="1231900" imgH="6858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229225"/>
                        <a:ext cx="2493962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5" name="Object 85"/>
          <p:cNvGraphicFramePr>
            <a:graphicFrameLocks noChangeAspect="1"/>
          </p:cNvGraphicFramePr>
          <p:nvPr/>
        </p:nvGraphicFramePr>
        <p:xfrm>
          <a:off x="5337175" y="4491038"/>
          <a:ext cx="2970213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13685" imgH="2180590" progId="">
                  <p:embed/>
                </p:oleObj>
              </mc:Choice>
              <mc:Fallback>
                <p:oleObj name="Visio" r:id="rId5" imgW="2813685" imgH="2180590" progId="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491038"/>
                        <a:ext cx="2970213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FC41A17-EDD9-4BD3-BD6A-6266BD47DAFD}" type="slidenum">
              <a:rPr lang="en-US" altLang="en-US"/>
              <a:t>40</a:t>
            </a:fld>
            <a:r>
              <a:rPr lang="en-US" altLang="en-US"/>
              <a:t> / 65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Encoders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4-Input Priority Encoder</a:t>
            </a:r>
          </a:p>
        </p:txBody>
      </p:sp>
      <p:graphicFrame>
        <p:nvGraphicFramePr>
          <p:cNvPr id="519218" name="Group 50"/>
          <p:cNvGraphicFramePr>
            <a:graphicFrameLocks noGrp="1"/>
          </p:cNvGraphicFramePr>
          <p:nvPr/>
        </p:nvGraphicFramePr>
        <p:xfrm>
          <a:off x="792163" y="1808163"/>
          <a:ext cx="3240087" cy="2590800"/>
        </p:xfrm>
        <a:graphic>
          <a:graphicData uri="http://schemas.openxmlformats.org/drawingml/2006/table">
            <a:tbl>
              <a:tblPr/>
              <a:tblGrid>
                <a:gridCol w="174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x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x   x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66"/>
          <p:cNvGrpSpPr/>
          <p:nvPr/>
        </p:nvGrpSpPr>
        <p:grpSpPr bwMode="auto">
          <a:xfrm>
            <a:off x="5111750" y="1268413"/>
            <a:ext cx="2881313" cy="2160587"/>
            <a:chOff x="3787" y="686"/>
            <a:chExt cx="1815" cy="1361"/>
          </a:xfrm>
        </p:grpSpPr>
        <p:sp>
          <p:nvSpPr>
            <p:cNvPr id="32862" name="AutoShape 52"/>
            <p:cNvSpPr>
              <a:spLocks noChangeArrowheads="1"/>
            </p:cNvSpPr>
            <p:nvPr/>
          </p:nvSpPr>
          <p:spPr bwMode="auto">
            <a:xfrm flipH="1" flipV="1">
              <a:off x="4128" y="686"/>
              <a:ext cx="1134" cy="136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vert="eaVert"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Priority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32863" name="Line 53"/>
            <p:cNvSpPr>
              <a:spLocks noChangeShapeType="1"/>
            </p:cNvSpPr>
            <p:nvPr/>
          </p:nvSpPr>
          <p:spPr bwMode="auto">
            <a:xfrm>
              <a:off x="5261" y="113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2864" name="Line 54"/>
            <p:cNvSpPr>
              <a:spLocks noChangeShapeType="1"/>
            </p:cNvSpPr>
            <p:nvPr/>
          </p:nvSpPr>
          <p:spPr bwMode="auto">
            <a:xfrm>
              <a:off x="5261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2865" name="Text Box 55"/>
            <p:cNvSpPr txBox="1">
              <a:spLocks noChangeArrowheads="1"/>
            </p:cNvSpPr>
            <p:nvPr/>
          </p:nvSpPr>
          <p:spPr bwMode="auto">
            <a:xfrm>
              <a:off x="5034" y="968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66" name="Line 56"/>
            <p:cNvSpPr>
              <a:spLocks noChangeShapeType="1"/>
            </p:cNvSpPr>
            <p:nvPr/>
          </p:nvSpPr>
          <p:spPr bwMode="auto">
            <a:xfrm>
              <a:off x="3787" y="102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2867" name="Text Box 57"/>
            <p:cNvSpPr txBox="1">
              <a:spLocks noChangeArrowheads="1"/>
            </p:cNvSpPr>
            <p:nvPr/>
          </p:nvSpPr>
          <p:spPr bwMode="auto">
            <a:xfrm>
              <a:off x="4127" y="887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68" name="Line 58"/>
            <p:cNvSpPr>
              <a:spLocks noChangeShapeType="1"/>
            </p:cNvSpPr>
            <p:nvPr/>
          </p:nvSpPr>
          <p:spPr bwMode="auto">
            <a:xfrm>
              <a:off x="3787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2869" name="Line 59"/>
            <p:cNvSpPr>
              <a:spLocks noChangeShapeType="1"/>
            </p:cNvSpPr>
            <p:nvPr/>
          </p:nvSpPr>
          <p:spPr bwMode="auto">
            <a:xfrm>
              <a:off x="3787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2870" name="Line 60"/>
            <p:cNvSpPr>
              <a:spLocks noChangeShapeType="1"/>
            </p:cNvSpPr>
            <p:nvPr/>
          </p:nvSpPr>
          <p:spPr bwMode="auto">
            <a:xfrm>
              <a:off x="3787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2871" name="Line 61"/>
            <p:cNvSpPr>
              <a:spLocks noChangeShapeType="1"/>
            </p:cNvSpPr>
            <p:nvPr/>
          </p:nvSpPr>
          <p:spPr bwMode="auto">
            <a:xfrm>
              <a:off x="5261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9237" name="Object 69"/>
          <p:cNvGraphicFramePr>
            <a:graphicFrameLocks noChangeAspect="1"/>
          </p:cNvGraphicFramePr>
          <p:nvPr/>
        </p:nvGraphicFramePr>
        <p:xfrm>
          <a:off x="4402138" y="3859213"/>
          <a:ext cx="4537075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559175" imgH="1828800" progId="">
                  <p:embed/>
                </p:oleObj>
              </mc:Choice>
              <mc:Fallback>
                <p:oleObj name="Visio" r:id="rId3" imgW="3559175" imgH="1828800" progId="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3859213"/>
                        <a:ext cx="4537075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238" name="Object 70"/>
          <p:cNvGraphicFramePr>
            <a:graphicFrameLocks noChangeAspect="1"/>
          </p:cNvGraphicFramePr>
          <p:nvPr/>
        </p:nvGraphicFramePr>
        <p:xfrm>
          <a:off x="2051050" y="4868863"/>
          <a:ext cx="2160588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1100" imgH="698500" progId="Equation.3">
                  <p:embed/>
                </p:oleObj>
              </mc:Choice>
              <mc:Fallback>
                <p:oleObj name="Equation" r:id="rId5" imgW="1181100" imgH="6985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68863"/>
                        <a:ext cx="2160588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331" name="Group 163"/>
          <p:cNvGraphicFramePr>
            <a:graphicFrameLocks noGrp="1"/>
          </p:cNvGraphicFramePr>
          <p:nvPr/>
        </p:nvGraphicFramePr>
        <p:xfrm>
          <a:off x="431800" y="4689475"/>
          <a:ext cx="1381125" cy="1495500"/>
        </p:xfrm>
        <a:graphic>
          <a:graphicData uri="http://schemas.openxmlformats.org/drawingml/2006/table">
            <a:tbl>
              <a:tblPr/>
              <a:tblGrid>
                <a:gridCol w="6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14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33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335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33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60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E471910-4EB4-4281-81E1-15C3112DBC0E}" type="slidenum">
              <a:rPr lang="en-US" altLang="en-US"/>
              <a:t>41</a:t>
            </a:fld>
            <a:r>
              <a:rPr lang="en-US" altLang="en-US"/>
              <a:t> / 65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Encoder / Decoder Pairs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 flipH="1" flipV="1">
            <a:off x="1331913" y="1989138"/>
            <a:ext cx="1079500" cy="3421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</a:ln>
        </p:spPr>
        <p:txBody>
          <a:bodyPr rot="10800000" vert="eaVert" wrap="none" lIns="0" tIns="0" rIns="0" bIns="0" anchor="ctr" anchorCtr="1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2411413" y="3429000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411413" y="4149725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051050" y="3157538"/>
            <a:ext cx="3587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971550" y="2528888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330325" y="2308225"/>
            <a:ext cx="3587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971550" y="28892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971550" y="324961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971550" y="3608388"/>
            <a:ext cx="36036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2411413" y="3789363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971550" y="39687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V="1">
            <a:off x="971550" y="4327525"/>
            <a:ext cx="3603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971550" y="4686300"/>
            <a:ext cx="360363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971550" y="5045075"/>
            <a:ext cx="360363" cy="4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5" name="AutoShape 20"/>
          <p:cNvSpPr>
            <a:spLocks noChangeArrowheads="1"/>
          </p:cNvSpPr>
          <p:nvPr/>
        </p:nvSpPr>
        <p:spPr bwMode="auto">
          <a:xfrm flipH="1" flipV="1">
            <a:off x="6551613" y="1989138"/>
            <a:ext cx="1081087" cy="3421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</a:ln>
        </p:spPr>
        <p:txBody>
          <a:bodyPr rot="10800000" vert="eaVert" wrap="none" lIns="0" tIns="0" rIns="0" bIns="0" anchor="ctr" anchorCtr="1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6553200" y="3233738"/>
            <a:ext cx="3587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837" name="Line 24"/>
          <p:cNvSpPr>
            <a:spLocks noChangeShapeType="1"/>
          </p:cNvSpPr>
          <p:nvPr/>
        </p:nvSpPr>
        <p:spPr bwMode="auto">
          <a:xfrm>
            <a:off x="7632700" y="252888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38" name="Text Box 25"/>
          <p:cNvSpPr txBox="1">
            <a:spLocks noChangeArrowheads="1"/>
          </p:cNvSpPr>
          <p:nvPr/>
        </p:nvSpPr>
        <p:spPr bwMode="auto">
          <a:xfrm>
            <a:off x="7221538" y="2168525"/>
            <a:ext cx="3587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839" name="Line 26"/>
          <p:cNvSpPr>
            <a:spLocks noChangeShapeType="1"/>
          </p:cNvSpPr>
          <p:nvPr/>
        </p:nvSpPr>
        <p:spPr bwMode="auto">
          <a:xfrm>
            <a:off x="7632700" y="2889250"/>
            <a:ext cx="5397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40" name="Line 27"/>
          <p:cNvSpPr>
            <a:spLocks noChangeShapeType="1"/>
          </p:cNvSpPr>
          <p:nvPr/>
        </p:nvSpPr>
        <p:spPr bwMode="auto">
          <a:xfrm>
            <a:off x="7632700" y="324961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41" name="Line 28"/>
          <p:cNvSpPr>
            <a:spLocks noChangeShapeType="1"/>
          </p:cNvSpPr>
          <p:nvPr/>
        </p:nvSpPr>
        <p:spPr bwMode="auto">
          <a:xfrm>
            <a:off x="7632700" y="36099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42" name="Line 30"/>
          <p:cNvSpPr>
            <a:spLocks noChangeShapeType="1"/>
          </p:cNvSpPr>
          <p:nvPr/>
        </p:nvSpPr>
        <p:spPr bwMode="auto">
          <a:xfrm>
            <a:off x="7632700" y="396875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43" name="Line 31"/>
          <p:cNvSpPr>
            <a:spLocks noChangeShapeType="1"/>
          </p:cNvSpPr>
          <p:nvPr/>
        </p:nvSpPr>
        <p:spPr bwMode="auto">
          <a:xfrm>
            <a:off x="7632700" y="432752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44" name="Line 32"/>
          <p:cNvSpPr>
            <a:spLocks noChangeShapeType="1"/>
          </p:cNvSpPr>
          <p:nvPr/>
        </p:nvSpPr>
        <p:spPr bwMode="auto">
          <a:xfrm>
            <a:off x="7632700" y="468630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45" name="Line 33"/>
          <p:cNvSpPr>
            <a:spLocks noChangeShapeType="1"/>
          </p:cNvSpPr>
          <p:nvPr/>
        </p:nvSpPr>
        <p:spPr bwMode="auto">
          <a:xfrm>
            <a:off x="7632700" y="50450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4846" name="Rectangle 35"/>
          <p:cNvSpPr>
            <a:spLocks noChangeArrowheads="1"/>
          </p:cNvSpPr>
          <p:nvPr/>
        </p:nvSpPr>
        <p:spPr bwMode="auto">
          <a:xfrm>
            <a:off x="1331913" y="1268413"/>
            <a:ext cx="11001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b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34847" name="Rectangle 37"/>
          <p:cNvSpPr>
            <a:spLocks noChangeArrowheads="1"/>
          </p:cNvSpPr>
          <p:nvPr/>
        </p:nvSpPr>
        <p:spPr bwMode="auto">
          <a:xfrm>
            <a:off x="6551613" y="1268413"/>
            <a:ext cx="1082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b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34848" name="WordArt 39"/>
          <p:cNvSpPr>
            <a:spLocks noChangeArrowheads="1" noChangeShapeType="1" noTextEdit="1"/>
          </p:cNvSpPr>
          <p:nvPr/>
        </p:nvSpPr>
        <p:spPr bwMode="auto">
          <a:xfrm>
            <a:off x="488950" y="234950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34849" name="Picture 51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349500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0" name="Picture 53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70827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1" name="Picture 54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07022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2" name="Picture 55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429000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3" name="Picture 56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893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4" name="Picture 57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4972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5" name="Picture 58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508500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6" name="Picture 59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8688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57" name="WordArt 81"/>
          <p:cNvSpPr>
            <a:spLocks noChangeArrowheads="1" noChangeShapeType="1" noTextEdit="1"/>
          </p:cNvSpPr>
          <p:nvPr/>
        </p:nvSpPr>
        <p:spPr bwMode="auto">
          <a:xfrm>
            <a:off x="488950" y="2708275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34858" name="WordArt 82"/>
          <p:cNvSpPr>
            <a:spLocks noChangeArrowheads="1" noChangeShapeType="1" noTextEdit="1"/>
          </p:cNvSpPr>
          <p:nvPr/>
        </p:nvSpPr>
        <p:spPr bwMode="auto">
          <a:xfrm>
            <a:off x="488950" y="306863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4859" name="WordArt 83"/>
          <p:cNvSpPr>
            <a:spLocks noChangeArrowheads="1" noChangeShapeType="1" noTextEdit="1"/>
          </p:cNvSpPr>
          <p:nvPr/>
        </p:nvSpPr>
        <p:spPr bwMode="auto">
          <a:xfrm>
            <a:off x="488950" y="342900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4860" name="WordArt 84"/>
          <p:cNvSpPr>
            <a:spLocks noChangeArrowheads="1" noChangeShapeType="1" noTextEdit="1"/>
          </p:cNvSpPr>
          <p:nvPr/>
        </p:nvSpPr>
        <p:spPr bwMode="auto">
          <a:xfrm>
            <a:off x="488950" y="378936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4861" name="WordArt 85"/>
          <p:cNvSpPr>
            <a:spLocks noChangeArrowheads="1" noChangeShapeType="1" noTextEdit="1"/>
          </p:cNvSpPr>
          <p:nvPr/>
        </p:nvSpPr>
        <p:spPr bwMode="auto">
          <a:xfrm>
            <a:off x="488950" y="4149725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4862" name="WordArt 86"/>
          <p:cNvSpPr>
            <a:spLocks noChangeArrowheads="1" noChangeShapeType="1" noTextEdit="1"/>
          </p:cNvSpPr>
          <p:nvPr/>
        </p:nvSpPr>
        <p:spPr bwMode="auto">
          <a:xfrm>
            <a:off x="488950" y="451008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4863" name="WordArt 87"/>
          <p:cNvSpPr>
            <a:spLocks noChangeArrowheads="1" noChangeShapeType="1" noTextEdit="1"/>
          </p:cNvSpPr>
          <p:nvPr/>
        </p:nvSpPr>
        <p:spPr bwMode="auto">
          <a:xfrm>
            <a:off x="488950" y="487045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</a:p>
        </p:txBody>
      </p:sp>
      <p:grpSp>
        <p:nvGrpSpPr>
          <p:cNvPr id="34864" name="Group 97"/>
          <p:cNvGrpSpPr/>
          <p:nvPr/>
        </p:nvGrpSpPr>
        <p:grpSpPr bwMode="auto">
          <a:xfrm>
            <a:off x="7993063" y="2216150"/>
            <a:ext cx="358775" cy="312738"/>
            <a:chOff x="2414" y="2954"/>
            <a:chExt cx="920" cy="907"/>
          </a:xfrm>
        </p:grpSpPr>
        <p:sp>
          <p:nvSpPr>
            <p:cNvPr id="34921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AutoShape 91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23" name="Line 92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924" name="Line 93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925" name="AutoShape 94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26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34927" name="Line 96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65" name="Group 126"/>
          <p:cNvGrpSpPr/>
          <p:nvPr/>
        </p:nvGrpSpPr>
        <p:grpSpPr bwMode="auto">
          <a:xfrm>
            <a:off x="7993063" y="2576513"/>
            <a:ext cx="358775" cy="312737"/>
            <a:chOff x="2414" y="2954"/>
            <a:chExt cx="920" cy="907"/>
          </a:xfrm>
        </p:grpSpPr>
        <p:sp>
          <p:nvSpPr>
            <p:cNvPr id="34914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AutoShape 128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16" name="Line 129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917" name="Line 130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918" name="AutoShape 131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19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34920" name="Line 133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66" name="Group 134"/>
          <p:cNvGrpSpPr/>
          <p:nvPr/>
        </p:nvGrpSpPr>
        <p:grpSpPr bwMode="auto">
          <a:xfrm>
            <a:off x="7993063" y="2936875"/>
            <a:ext cx="358775" cy="312738"/>
            <a:chOff x="2414" y="2954"/>
            <a:chExt cx="920" cy="907"/>
          </a:xfrm>
        </p:grpSpPr>
        <p:sp>
          <p:nvSpPr>
            <p:cNvPr id="34907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AutoShape 136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09" name="Line 137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910" name="Line 138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911" name="AutoShape 139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12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34913" name="Line 141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67" name="Group 142"/>
          <p:cNvGrpSpPr/>
          <p:nvPr/>
        </p:nvGrpSpPr>
        <p:grpSpPr bwMode="auto">
          <a:xfrm>
            <a:off x="7993063" y="3295650"/>
            <a:ext cx="358775" cy="312738"/>
            <a:chOff x="2414" y="2954"/>
            <a:chExt cx="920" cy="907"/>
          </a:xfrm>
        </p:grpSpPr>
        <p:sp>
          <p:nvSpPr>
            <p:cNvPr id="34900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AutoShape 144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02" name="Line 145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903" name="Line 146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904" name="AutoShape 147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905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4906" name="Line 149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68" name="Group 150"/>
          <p:cNvGrpSpPr/>
          <p:nvPr/>
        </p:nvGrpSpPr>
        <p:grpSpPr bwMode="auto">
          <a:xfrm>
            <a:off x="7993063" y="3656013"/>
            <a:ext cx="358775" cy="312737"/>
            <a:chOff x="2414" y="2954"/>
            <a:chExt cx="920" cy="907"/>
          </a:xfrm>
        </p:grpSpPr>
        <p:sp>
          <p:nvSpPr>
            <p:cNvPr id="34893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AutoShape 152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95" name="Line 153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896" name="Line 154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897" name="AutoShape 155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98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4899" name="Line 157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69" name="Group 158"/>
          <p:cNvGrpSpPr/>
          <p:nvPr/>
        </p:nvGrpSpPr>
        <p:grpSpPr bwMode="auto">
          <a:xfrm>
            <a:off x="7993063" y="4016375"/>
            <a:ext cx="358775" cy="312738"/>
            <a:chOff x="2414" y="2954"/>
            <a:chExt cx="920" cy="907"/>
          </a:xfrm>
        </p:grpSpPr>
        <p:sp>
          <p:nvSpPr>
            <p:cNvPr id="34886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7" name="AutoShape 160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88" name="Line 161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889" name="Line 162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890" name="AutoShape 163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91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34892" name="Line 165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70" name="Group 166"/>
          <p:cNvGrpSpPr/>
          <p:nvPr/>
        </p:nvGrpSpPr>
        <p:grpSpPr bwMode="auto">
          <a:xfrm>
            <a:off x="7993063" y="4376738"/>
            <a:ext cx="358775" cy="312737"/>
            <a:chOff x="2414" y="2954"/>
            <a:chExt cx="920" cy="907"/>
          </a:xfrm>
        </p:grpSpPr>
        <p:sp>
          <p:nvSpPr>
            <p:cNvPr id="34879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80" name="AutoShape 168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81" name="Line 169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882" name="Line 170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883" name="AutoShape 171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84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34885" name="Line 173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71" name="Group 174"/>
          <p:cNvGrpSpPr/>
          <p:nvPr/>
        </p:nvGrpSpPr>
        <p:grpSpPr bwMode="auto">
          <a:xfrm>
            <a:off x="7993063" y="4737100"/>
            <a:ext cx="358775" cy="312738"/>
            <a:chOff x="2414" y="2954"/>
            <a:chExt cx="920" cy="907"/>
          </a:xfrm>
        </p:grpSpPr>
        <p:sp>
          <p:nvSpPr>
            <p:cNvPr id="34872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3" name="AutoShape 176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74" name="Line 177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875" name="Line 178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4876" name="AutoShape 179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77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34878" name="Line 181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D9571EF-0E9E-49F4-972D-6BA86788817E}" type="slidenum">
              <a:rPr lang="en-US" altLang="en-US"/>
              <a:t>42</a:t>
            </a:fld>
            <a:r>
              <a:rPr lang="en-US" altLang="en-US"/>
              <a:t> / 65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</a:t>
            </a: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5832475" y="4329113"/>
            <a:ext cx="2881313" cy="2160587"/>
            <a:chOff x="2993" y="2727"/>
            <a:chExt cx="1815" cy="1361"/>
          </a:xfrm>
        </p:grpSpPr>
        <p:sp>
          <p:nvSpPr>
            <p:cNvPr id="36891" name="AutoShape 6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6894" name="Text Box 9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95" name="Line 10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6896" name="Text Box 11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897" name="Line 12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6898" name="Line 13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6899" name="Line 14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6900" name="Line 15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6901" name="Text Box 16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36870" name="Object 19"/>
          <p:cNvGraphicFramePr>
            <a:graphicFrameLocks noChangeAspect="1"/>
          </p:cNvGraphicFramePr>
          <p:nvPr/>
        </p:nvGraphicFramePr>
        <p:xfrm>
          <a:off x="792163" y="1089025"/>
          <a:ext cx="5580062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37330" imgH="2447925" progId="">
                  <p:embed/>
                </p:oleObj>
              </mc:Choice>
              <mc:Fallback>
                <p:oleObj name="Visio" r:id="rId3" imgW="4037330" imgH="2447925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089025"/>
                        <a:ext cx="5580062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63" name="Group 47"/>
          <p:cNvGraphicFramePr>
            <a:graphicFrameLocks noGrp="1"/>
          </p:cNvGraphicFramePr>
          <p:nvPr/>
        </p:nvGraphicFramePr>
        <p:xfrm>
          <a:off x="3492500" y="4329113"/>
          <a:ext cx="1979613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0BC2F01-ECEB-49A1-84CA-601C28BE7BE3}" type="slidenum">
              <a:rPr lang="en-US" altLang="en-US"/>
              <a:t>43</a:t>
            </a:fld>
            <a:r>
              <a:rPr lang="en-US" altLang="en-US"/>
              <a:t> / 65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3043238"/>
          </a:xfrm>
        </p:spPr>
        <p:txBody>
          <a:bodyPr/>
          <a:lstStyle/>
          <a:p>
            <a:r>
              <a:rPr lang="en-US" altLang="en-US"/>
              <a:t>2-to-1 MUX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4-to-1 MUX</a:t>
            </a: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1690688" y="1808163"/>
            <a:ext cx="2881312" cy="1441450"/>
            <a:chOff x="839" y="1139"/>
            <a:chExt cx="1815" cy="908"/>
          </a:xfrm>
        </p:grpSpPr>
        <p:sp>
          <p:nvSpPr>
            <p:cNvPr id="38933" name="AutoShape 5"/>
            <p:cNvSpPr>
              <a:spLocks noChangeArrowheads="1"/>
            </p:cNvSpPr>
            <p:nvPr/>
          </p:nvSpPr>
          <p:spPr bwMode="auto">
            <a:xfrm flipH="1">
              <a:off x="1180" y="1139"/>
              <a:ext cx="1134" cy="6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38934" name="Line 6"/>
            <p:cNvSpPr>
              <a:spLocks noChangeShapeType="1"/>
            </p:cNvSpPr>
            <p:nvPr/>
          </p:nvSpPr>
          <p:spPr bwMode="auto">
            <a:xfrm rot="-5400000">
              <a:off x="1681" y="193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35" name="Text Box 8"/>
            <p:cNvSpPr txBox="1">
              <a:spLocks noChangeArrowheads="1"/>
            </p:cNvSpPr>
            <p:nvPr/>
          </p:nvSpPr>
          <p:spPr bwMode="auto">
            <a:xfrm>
              <a:off x="2086" y="1366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36" name="Line 9"/>
            <p:cNvSpPr>
              <a:spLocks noChangeShapeType="1"/>
            </p:cNvSpPr>
            <p:nvPr/>
          </p:nvSpPr>
          <p:spPr bwMode="auto">
            <a:xfrm>
              <a:off x="839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37" name="Text Box 10"/>
            <p:cNvSpPr txBox="1">
              <a:spLocks noChangeArrowheads="1"/>
            </p:cNvSpPr>
            <p:nvPr/>
          </p:nvSpPr>
          <p:spPr bwMode="auto">
            <a:xfrm>
              <a:off x="1179" y="1227"/>
              <a:ext cx="22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38" name="Line 11"/>
            <p:cNvSpPr>
              <a:spLocks noChangeShapeType="1"/>
            </p:cNvSpPr>
            <p:nvPr/>
          </p:nvSpPr>
          <p:spPr bwMode="auto">
            <a:xfrm>
              <a:off x="839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39" name="Line 14"/>
            <p:cNvSpPr>
              <a:spLocks noChangeShapeType="1"/>
            </p:cNvSpPr>
            <p:nvPr/>
          </p:nvSpPr>
          <p:spPr bwMode="auto">
            <a:xfrm>
              <a:off x="2313" y="148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40" name="Text Box 15"/>
            <p:cNvSpPr txBox="1">
              <a:spLocks noChangeArrowheads="1"/>
            </p:cNvSpPr>
            <p:nvPr/>
          </p:nvSpPr>
          <p:spPr bwMode="auto">
            <a:xfrm>
              <a:off x="1520" y="1593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22257" name="Object 17"/>
          <p:cNvGraphicFramePr>
            <a:graphicFrameLocks noChangeAspect="1"/>
          </p:cNvGraphicFramePr>
          <p:nvPr/>
        </p:nvGraphicFramePr>
        <p:xfrm>
          <a:off x="4918075" y="1466850"/>
          <a:ext cx="380682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55595" imgH="1490980" progId="">
                  <p:embed/>
                </p:oleObj>
              </mc:Choice>
              <mc:Fallback>
                <p:oleObj name="Visio" r:id="rId3" imgW="2855595" imgH="149098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1466850"/>
                        <a:ext cx="3806825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/>
          <p:nvPr/>
        </p:nvGrpSpPr>
        <p:grpSpPr bwMode="auto">
          <a:xfrm>
            <a:off x="1690688" y="4329113"/>
            <a:ext cx="2881312" cy="2160587"/>
            <a:chOff x="2993" y="2727"/>
            <a:chExt cx="1815" cy="1361"/>
          </a:xfrm>
        </p:grpSpPr>
        <p:sp>
          <p:nvSpPr>
            <p:cNvPr id="38922" name="AutoShape 19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38923" name="Line 20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24" name="Line 21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25" name="Text Box 22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926" name="Line 23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27" name="Text Box 24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28" name="Line 25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29" name="Line 26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30" name="Line 27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31" name="Line 28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8932" name="Text Box 29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4922838" y="3424238"/>
          <a:ext cx="3824287" cy="320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305810" imgH="2771140" progId="">
                  <p:embed/>
                </p:oleObj>
              </mc:Choice>
              <mc:Fallback>
                <p:oleObj name="Visio" r:id="rId5" imgW="3305810" imgH="27711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3424238"/>
                        <a:ext cx="3824287" cy="320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82E6115-513D-4DF9-A380-A1AD7B62C338}" type="slidenum">
              <a:rPr lang="en-US" altLang="en-US"/>
              <a:t>44</a:t>
            </a:fld>
            <a:r>
              <a:rPr lang="en-US" altLang="en-US"/>
              <a:t> / 65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Quad 2-to-1 MUX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971550" y="1808163"/>
            <a:ext cx="2520950" cy="4321175"/>
            <a:chOff x="385" y="1139"/>
            <a:chExt cx="1588" cy="2722"/>
          </a:xfrm>
        </p:grpSpPr>
        <p:sp>
          <p:nvSpPr>
            <p:cNvPr id="40991" name="AutoShape 14"/>
            <p:cNvSpPr>
              <a:spLocks noChangeArrowheads="1"/>
            </p:cNvSpPr>
            <p:nvPr/>
          </p:nvSpPr>
          <p:spPr bwMode="auto">
            <a:xfrm flipH="1">
              <a:off x="868" y="113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0992" name="Line 15"/>
            <p:cNvSpPr>
              <a:spLocks noChangeShapeType="1"/>
            </p:cNvSpPr>
            <p:nvPr/>
          </p:nvSpPr>
          <p:spPr bwMode="auto">
            <a:xfrm rot="-5400000">
              <a:off x="1244" y="173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93" name="Text Box 16"/>
            <p:cNvSpPr txBox="1">
              <a:spLocks noChangeArrowheads="1"/>
            </p:cNvSpPr>
            <p:nvPr/>
          </p:nvSpPr>
          <p:spPr bwMode="auto">
            <a:xfrm>
              <a:off x="1547" y="1309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4" name="Line 17"/>
            <p:cNvSpPr>
              <a:spLocks noChangeShapeType="1"/>
            </p:cNvSpPr>
            <p:nvPr/>
          </p:nvSpPr>
          <p:spPr bwMode="auto">
            <a:xfrm>
              <a:off x="385" y="130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95" name="Text Box 18"/>
            <p:cNvSpPr txBox="1">
              <a:spLocks noChangeArrowheads="1"/>
            </p:cNvSpPr>
            <p:nvPr/>
          </p:nvSpPr>
          <p:spPr bwMode="auto">
            <a:xfrm>
              <a:off x="866" y="1205"/>
              <a:ext cx="17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96" name="Line 19"/>
            <p:cNvSpPr>
              <a:spLocks noChangeShapeType="1"/>
            </p:cNvSpPr>
            <p:nvPr/>
          </p:nvSpPr>
          <p:spPr bwMode="auto">
            <a:xfrm>
              <a:off x="612" y="147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97" name="Line 20"/>
            <p:cNvSpPr>
              <a:spLocks noChangeShapeType="1"/>
            </p:cNvSpPr>
            <p:nvPr/>
          </p:nvSpPr>
          <p:spPr bwMode="auto">
            <a:xfrm>
              <a:off x="1717" y="139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98" name="Text Box 21"/>
            <p:cNvSpPr txBox="1">
              <a:spLocks noChangeArrowheads="1"/>
            </p:cNvSpPr>
            <p:nvPr/>
          </p:nvSpPr>
          <p:spPr bwMode="auto">
            <a:xfrm>
              <a:off x="1123" y="1480"/>
              <a:ext cx="4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9" name="AutoShape 23"/>
            <p:cNvSpPr>
              <a:spLocks noChangeArrowheads="1"/>
            </p:cNvSpPr>
            <p:nvPr/>
          </p:nvSpPr>
          <p:spPr bwMode="auto">
            <a:xfrm flipH="1">
              <a:off x="868" y="181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1000" name="Line 24"/>
            <p:cNvSpPr>
              <a:spLocks noChangeShapeType="1"/>
            </p:cNvSpPr>
            <p:nvPr/>
          </p:nvSpPr>
          <p:spPr bwMode="auto">
            <a:xfrm rot="-5400000">
              <a:off x="1244" y="241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01" name="Text Box 25"/>
            <p:cNvSpPr txBox="1">
              <a:spLocks noChangeArrowheads="1"/>
            </p:cNvSpPr>
            <p:nvPr/>
          </p:nvSpPr>
          <p:spPr bwMode="auto">
            <a:xfrm>
              <a:off x="1547" y="1990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02" name="Line 26"/>
            <p:cNvSpPr>
              <a:spLocks noChangeShapeType="1"/>
            </p:cNvSpPr>
            <p:nvPr/>
          </p:nvSpPr>
          <p:spPr bwMode="auto">
            <a:xfrm>
              <a:off x="385" y="1989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03" name="Text Box 27"/>
            <p:cNvSpPr txBox="1">
              <a:spLocks noChangeArrowheads="1"/>
            </p:cNvSpPr>
            <p:nvPr/>
          </p:nvSpPr>
          <p:spPr bwMode="auto">
            <a:xfrm>
              <a:off x="866" y="1885"/>
              <a:ext cx="17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04" name="Line 28"/>
            <p:cNvSpPr>
              <a:spLocks noChangeShapeType="1"/>
            </p:cNvSpPr>
            <p:nvPr/>
          </p:nvSpPr>
          <p:spPr bwMode="auto">
            <a:xfrm>
              <a:off x="612" y="215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05" name="Line 29"/>
            <p:cNvSpPr>
              <a:spLocks noChangeShapeType="1"/>
            </p:cNvSpPr>
            <p:nvPr/>
          </p:nvSpPr>
          <p:spPr bwMode="auto">
            <a:xfrm>
              <a:off x="1717" y="207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06" name="Text Box 30"/>
            <p:cNvSpPr txBox="1">
              <a:spLocks noChangeArrowheads="1"/>
            </p:cNvSpPr>
            <p:nvPr/>
          </p:nvSpPr>
          <p:spPr bwMode="auto">
            <a:xfrm>
              <a:off x="1123" y="2159"/>
              <a:ext cx="4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07" name="AutoShape 32"/>
            <p:cNvSpPr>
              <a:spLocks noChangeArrowheads="1"/>
            </p:cNvSpPr>
            <p:nvPr/>
          </p:nvSpPr>
          <p:spPr bwMode="auto">
            <a:xfrm flipH="1">
              <a:off x="868" y="249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1008" name="Line 33"/>
            <p:cNvSpPr>
              <a:spLocks noChangeShapeType="1"/>
            </p:cNvSpPr>
            <p:nvPr/>
          </p:nvSpPr>
          <p:spPr bwMode="auto">
            <a:xfrm rot="-5400000">
              <a:off x="1244" y="309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09" name="Text Box 34"/>
            <p:cNvSpPr txBox="1">
              <a:spLocks noChangeArrowheads="1"/>
            </p:cNvSpPr>
            <p:nvPr/>
          </p:nvSpPr>
          <p:spPr bwMode="auto">
            <a:xfrm>
              <a:off x="1547" y="2669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0" name="Line 35"/>
            <p:cNvSpPr>
              <a:spLocks noChangeShapeType="1"/>
            </p:cNvSpPr>
            <p:nvPr/>
          </p:nvSpPr>
          <p:spPr bwMode="auto">
            <a:xfrm>
              <a:off x="385" y="266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11" name="Text Box 36"/>
            <p:cNvSpPr txBox="1">
              <a:spLocks noChangeArrowheads="1"/>
            </p:cNvSpPr>
            <p:nvPr/>
          </p:nvSpPr>
          <p:spPr bwMode="auto">
            <a:xfrm>
              <a:off x="866" y="2565"/>
              <a:ext cx="17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12" name="Line 37"/>
            <p:cNvSpPr>
              <a:spLocks noChangeShapeType="1"/>
            </p:cNvSpPr>
            <p:nvPr/>
          </p:nvSpPr>
          <p:spPr bwMode="auto">
            <a:xfrm>
              <a:off x="612" y="28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13" name="Line 38"/>
            <p:cNvSpPr>
              <a:spLocks noChangeShapeType="1"/>
            </p:cNvSpPr>
            <p:nvPr/>
          </p:nvSpPr>
          <p:spPr bwMode="auto">
            <a:xfrm>
              <a:off x="1717" y="275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14" name="Text Box 39"/>
            <p:cNvSpPr txBox="1">
              <a:spLocks noChangeArrowheads="1"/>
            </p:cNvSpPr>
            <p:nvPr/>
          </p:nvSpPr>
          <p:spPr bwMode="auto">
            <a:xfrm>
              <a:off x="1123" y="2840"/>
              <a:ext cx="4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5" name="AutoShape 41"/>
            <p:cNvSpPr>
              <a:spLocks noChangeArrowheads="1"/>
            </p:cNvSpPr>
            <p:nvPr/>
          </p:nvSpPr>
          <p:spPr bwMode="auto">
            <a:xfrm flipH="1">
              <a:off x="868" y="3181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1016" name="Line 42"/>
            <p:cNvSpPr>
              <a:spLocks noChangeShapeType="1"/>
            </p:cNvSpPr>
            <p:nvPr/>
          </p:nvSpPr>
          <p:spPr bwMode="auto">
            <a:xfrm rot="-5400000">
              <a:off x="1244" y="3776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17" name="Text Box 43"/>
            <p:cNvSpPr txBox="1">
              <a:spLocks noChangeArrowheads="1"/>
            </p:cNvSpPr>
            <p:nvPr/>
          </p:nvSpPr>
          <p:spPr bwMode="auto">
            <a:xfrm>
              <a:off x="1547" y="3351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18" name="Line 44"/>
            <p:cNvSpPr>
              <a:spLocks noChangeShapeType="1"/>
            </p:cNvSpPr>
            <p:nvPr/>
          </p:nvSpPr>
          <p:spPr bwMode="auto">
            <a:xfrm>
              <a:off x="385" y="334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19" name="Text Box 45"/>
            <p:cNvSpPr txBox="1">
              <a:spLocks noChangeArrowheads="1"/>
            </p:cNvSpPr>
            <p:nvPr/>
          </p:nvSpPr>
          <p:spPr bwMode="auto">
            <a:xfrm>
              <a:off x="866" y="3247"/>
              <a:ext cx="17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020" name="Line 46"/>
            <p:cNvSpPr>
              <a:spLocks noChangeShapeType="1"/>
            </p:cNvSpPr>
            <p:nvPr/>
          </p:nvSpPr>
          <p:spPr bwMode="auto">
            <a:xfrm>
              <a:off x="612" y="3521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21" name="Line 47"/>
            <p:cNvSpPr>
              <a:spLocks noChangeShapeType="1"/>
            </p:cNvSpPr>
            <p:nvPr/>
          </p:nvSpPr>
          <p:spPr bwMode="auto">
            <a:xfrm>
              <a:off x="1717" y="34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1022" name="Text Box 48"/>
            <p:cNvSpPr txBox="1">
              <a:spLocks noChangeArrowheads="1"/>
            </p:cNvSpPr>
            <p:nvPr/>
          </p:nvSpPr>
          <p:spPr bwMode="auto">
            <a:xfrm>
              <a:off x="1123" y="3522"/>
              <a:ext cx="4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3315" name="Text Box 51"/>
          <p:cNvSpPr txBox="1">
            <a:spLocks noChangeArrowheads="1"/>
          </p:cNvSpPr>
          <p:nvPr/>
        </p:nvSpPr>
        <p:spPr bwMode="auto">
          <a:xfrm>
            <a:off x="534988" y="1808163"/>
            <a:ext cx="3587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3316" name="Text Box 52"/>
          <p:cNvSpPr txBox="1">
            <a:spLocks noChangeArrowheads="1"/>
          </p:cNvSpPr>
          <p:nvPr/>
        </p:nvSpPr>
        <p:spPr bwMode="auto">
          <a:xfrm>
            <a:off x="892175" y="2079625"/>
            <a:ext cx="3587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969" name="Text Box 85"/>
          <p:cNvSpPr txBox="1">
            <a:spLocks noChangeArrowheads="1"/>
          </p:cNvSpPr>
          <p:nvPr/>
        </p:nvSpPr>
        <p:spPr bwMode="auto">
          <a:xfrm>
            <a:off x="2114550" y="6129338"/>
            <a:ext cx="674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3351" name="Object 87"/>
          <p:cNvGraphicFramePr>
            <a:graphicFrameLocks noChangeAspect="1"/>
          </p:cNvGraphicFramePr>
          <p:nvPr/>
        </p:nvGraphicFramePr>
        <p:xfrm>
          <a:off x="3851275" y="1268413"/>
          <a:ext cx="3632200" cy="414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29660" imgH="4135755" progId="">
                  <p:embed/>
                </p:oleObj>
              </mc:Choice>
              <mc:Fallback>
                <p:oleObj name="Visio" r:id="rId3" imgW="3629660" imgH="4135755" progId="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268413"/>
                        <a:ext cx="3632200" cy="414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2"/>
          <p:cNvGrpSpPr/>
          <p:nvPr/>
        </p:nvGrpSpPr>
        <p:grpSpPr bwMode="auto">
          <a:xfrm>
            <a:off x="6911975" y="3429000"/>
            <a:ext cx="1979613" cy="2700338"/>
            <a:chOff x="3107" y="1253"/>
            <a:chExt cx="1814" cy="2495"/>
          </a:xfrm>
        </p:grpSpPr>
        <p:sp>
          <p:nvSpPr>
            <p:cNvPr id="40972" name="AutoShape 103"/>
            <p:cNvSpPr>
              <a:spLocks noChangeArrowheads="1"/>
            </p:cNvSpPr>
            <p:nvPr/>
          </p:nvSpPr>
          <p:spPr bwMode="auto">
            <a:xfrm flipH="1">
              <a:off x="3447" y="1253"/>
              <a:ext cx="1134" cy="226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0973" name="Line 104"/>
            <p:cNvSpPr>
              <a:spLocks noChangeShapeType="1"/>
            </p:cNvSpPr>
            <p:nvPr/>
          </p:nvSpPr>
          <p:spPr bwMode="auto">
            <a:xfrm rot="-5400000">
              <a:off x="4013" y="363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74" name="Line 105"/>
            <p:cNvSpPr>
              <a:spLocks noChangeShapeType="1"/>
            </p:cNvSpPr>
            <p:nvPr/>
          </p:nvSpPr>
          <p:spPr bwMode="auto">
            <a:xfrm rot="-5400000">
              <a:off x="3786" y="363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75" name="Line 106"/>
            <p:cNvSpPr>
              <a:spLocks noChangeShapeType="1"/>
            </p:cNvSpPr>
            <p:nvPr/>
          </p:nvSpPr>
          <p:spPr bwMode="auto">
            <a:xfrm>
              <a:off x="3107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76" name="Text Box 107"/>
            <p:cNvSpPr txBox="1">
              <a:spLocks noChangeArrowheads="1"/>
            </p:cNvSpPr>
            <p:nvPr/>
          </p:nvSpPr>
          <p:spPr bwMode="auto">
            <a:xfrm>
              <a:off x="3447" y="1366"/>
              <a:ext cx="22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77" name="Line 108"/>
            <p:cNvSpPr>
              <a:spLocks noChangeShapeType="1"/>
            </p:cNvSpPr>
            <p:nvPr/>
          </p:nvSpPr>
          <p:spPr bwMode="auto">
            <a:xfrm>
              <a:off x="3107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78" name="Line 109"/>
            <p:cNvSpPr>
              <a:spLocks noChangeShapeType="1"/>
            </p:cNvSpPr>
            <p:nvPr/>
          </p:nvSpPr>
          <p:spPr bwMode="auto">
            <a:xfrm>
              <a:off x="3107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79" name="Line 110"/>
            <p:cNvSpPr>
              <a:spLocks noChangeShapeType="1"/>
            </p:cNvSpPr>
            <p:nvPr/>
          </p:nvSpPr>
          <p:spPr bwMode="auto">
            <a:xfrm>
              <a:off x="3107" y="215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80" name="Line 111"/>
            <p:cNvSpPr>
              <a:spLocks noChangeShapeType="1"/>
            </p:cNvSpPr>
            <p:nvPr/>
          </p:nvSpPr>
          <p:spPr bwMode="auto">
            <a:xfrm>
              <a:off x="4580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81" name="Text Box 112"/>
            <p:cNvSpPr txBox="1">
              <a:spLocks noChangeArrowheads="1"/>
            </p:cNvSpPr>
            <p:nvPr/>
          </p:nvSpPr>
          <p:spPr bwMode="auto">
            <a:xfrm>
              <a:off x="3788" y="3293"/>
              <a:ext cx="4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E</a:t>
              </a:r>
              <a:endParaRPr lang="en-US" altLang="en-US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82" name="Line 113"/>
            <p:cNvSpPr>
              <a:spLocks noChangeShapeType="1"/>
            </p:cNvSpPr>
            <p:nvPr/>
          </p:nvSpPr>
          <p:spPr bwMode="auto">
            <a:xfrm>
              <a:off x="458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83" name="Line 114"/>
            <p:cNvSpPr>
              <a:spLocks noChangeShapeType="1"/>
            </p:cNvSpPr>
            <p:nvPr/>
          </p:nvSpPr>
          <p:spPr bwMode="auto">
            <a:xfrm>
              <a:off x="4580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84" name="Line 115"/>
            <p:cNvSpPr>
              <a:spLocks noChangeShapeType="1"/>
            </p:cNvSpPr>
            <p:nvPr/>
          </p:nvSpPr>
          <p:spPr bwMode="auto">
            <a:xfrm>
              <a:off x="4580" y="272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85" name="Text Box 116"/>
            <p:cNvSpPr txBox="1">
              <a:spLocks noChangeArrowheads="1"/>
            </p:cNvSpPr>
            <p:nvPr/>
          </p:nvSpPr>
          <p:spPr bwMode="auto">
            <a:xfrm>
              <a:off x="4322" y="1917"/>
              <a:ext cx="227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86" name="Line 117"/>
            <p:cNvSpPr>
              <a:spLocks noChangeShapeType="1"/>
            </p:cNvSpPr>
            <p:nvPr/>
          </p:nvSpPr>
          <p:spPr bwMode="auto">
            <a:xfrm>
              <a:off x="3107" y="261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87" name="Text Box 118"/>
            <p:cNvSpPr txBox="1">
              <a:spLocks noChangeArrowheads="1"/>
            </p:cNvSpPr>
            <p:nvPr/>
          </p:nvSpPr>
          <p:spPr bwMode="auto">
            <a:xfrm>
              <a:off x="3447" y="2501"/>
              <a:ext cx="227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88" name="Line 119"/>
            <p:cNvSpPr>
              <a:spLocks noChangeShapeType="1"/>
            </p:cNvSpPr>
            <p:nvPr/>
          </p:nvSpPr>
          <p:spPr bwMode="auto">
            <a:xfrm>
              <a:off x="3107" y="284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89" name="Line 120"/>
            <p:cNvSpPr>
              <a:spLocks noChangeShapeType="1"/>
            </p:cNvSpPr>
            <p:nvPr/>
          </p:nvSpPr>
          <p:spPr bwMode="auto">
            <a:xfrm>
              <a:off x="3107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0990" name="Line 121"/>
            <p:cNvSpPr>
              <a:spLocks noChangeShapeType="1"/>
            </p:cNvSpPr>
            <p:nvPr/>
          </p:nvSpPr>
          <p:spPr bwMode="auto">
            <a:xfrm>
              <a:off x="3107" y="32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15" grpId="0"/>
      <p:bldP spid="5233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26C56EA-127B-4816-A4E7-1AE0D12FE289}" type="slidenum">
              <a:rPr lang="en-US" altLang="en-US"/>
              <a:t>45</a:t>
            </a:fld>
            <a:r>
              <a:rPr lang="en-US" altLang="en-US"/>
              <a:t> / 65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Quad 2-to-1 MUX</a:t>
            </a:r>
          </a:p>
        </p:txBody>
      </p:sp>
      <p:graphicFrame>
        <p:nvGraphicFramePr>
          <p:cNvPr id="524313" name="Object 25"/>
          <p:cNvGraphicFramePr>
            <a:graphicFrameLocks noChangeAspect="1"/>
          </p:cNvGraphicFramePr>
          <p:nvPr/>
        </p:nvGraphicFramePr>
        <p:xfrm>
          <a:off x="501650" y="1600200"/>
          <a:ext cx="4011613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40480" imgH="4881245" progId="">
                  <p:embed/>
                </p:oleObj>
              </mc:Choice>
              <mc:Fallback>
                <p:oleObj name="Visio" r:id="rId3" imgW="3840480" imgH="4881245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600200"/>
                        <a:ext cx="4011613" cy="509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4"/>
          <p:cNvGrpSpPr/>
          <p:nvPr/>
        </p:nvGrpSpPr>
        <p:grpSpPr bwMode="auto">
          <a:xfrm>
            <a:off x="5472113" y="1628775"/>
            <a:ext cx="2879725" cy="3960813"/>
            <a:chOff x="3447" y="1026"/>
            <a:chExt cx="1814" cy="2495"/>
          </a:xfrm>
        </p:grpSpPr>
        <p:sp>
          <p:nvSpPr>
            <p:cNvPr id="43018" name="AutoShape 4"/>
            <p:cNvSpPr>
              <a:spLocks noChangeArrowheads="1"/>
            </p:cNvSpPr>
            <p:nvPr/>
          </p:nvSpPr>
          <p:spPr bwMode="auto">
            <a:xfrm flipH="1">
              <a:off x="3787" y="1026"/>
              <a:ext cx="1134" cy="226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3019" name="Line 5"/>
            <p:cNvSpPr>
              <a:spLocks noChangeShapeType="1"/>
            </p:cNvSpPr>
            <p:nvPr/>
          </p:nvSpPr>
          <p:spPr bwMode="auto">
            <a:xfrm rot="-5400000">
              <a:off x="4353" y="3408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20" name="Line 6"/>
            <p:cNvSpPr>
              <a:spLocks noChangeShapeType="1"/>
            </p:cNvSpPr>
            <p:nvPr/>
          </p:nvSpPr>
          <p:spPr bwMode="auto">
            <a:xfrm rot="-5400000">
              <a:off x="4126" y="3408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21" name="Line 8"/>
            <p:cNvSpPr>
              <a:spLocks noChangeShapeType="1"/>
            </p:cNvSpPr>
            <p:nvPr/>
          </p:nvSpPr>
          <p:spPr bwMode="auto">
            <a:xfrm>
              <a:off x="3447" y="125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22" name="Text Box 9"/>
            <p:cNvSpPr txBox="1">
              <a:spLocks noChangeArrowheads="1"/>
            </p:cNvSpPr>
            <p:nvPr/>
          </p:nvSpPr>
          <p:spPr bwMode="auto">
            <a:xfrm>
              <a:off x="3787" y="1139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23" name="Line 10"/>
            <p:cNvSpPr>
              <a:spLocks noChangeShapeType="1"/>
            </p:cNvSpPr>
            <p:nvPr/>
          </p:nvSpPr>
          <p:spPr bwMode="auto">
            <a:xfrm>
              <a:off x="3447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24" name="Line 11"/>
            <p:cNvSpPr>
              <a:spLocks noChangeShapeType="1"/>
            </p:cNvSpPr>
            <p:nvPr/>
          </p:nvSpPr>
          <p:spPr bwMode="auto">
            <a:xfrm>
              <a:off x="3447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25" name="Line 12"/>
            <p:cNvSpPr>
              <a:spLocks noChangeShapeType="1"/>
            </p:cNvSpPr>
            <p:nvPr/>
          </p:nvSpPr>
          <p:spPr bwMode="auto">
            <a:xfrm>
              <a:off x="3447" y="193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26" name="Line 13"/>
            <p:cNvSpPr>
              <a:spLocks noChangeShapeType="1"/>
            </p:cNvSpPr>
            <p:nvPr/>
          </p:nvSpPr>
          <p:spPr bwMode="auto">
            <a:xfrm>
              <a:off x="4920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27" name="Text Box 14"/>
            <p:cNvSpPr txBox="1">
              <a:spLocks noChangeArrowheads="1"/>
            </p:cNvSpPr>
            <p:nvPr/>
          </p:nvSpPr>
          <p:spPr bwMode="auto">
            <a:xfrm>
              <a:off x="4127" y="3067"/>
              <a:ext cx="45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E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8" name="Line 15"/>
            <p:cNvSpPr>
              <a:spLocks noChangeShapeType="1"/>
            </p:cNvSpPr>
            <p:nvPr/>
          </p:nvSpPr>
          <p:spPr bwMode="auto">
            <a:xfrm>
              <a:off x="4920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29" name="Line 16"/>
            <p:cNvSpPr>
              <a:spLocks noChangeShapeType="1"/>
            </p:cNvSpPr>
            <p:nvPr/>
          </p:nvSpPr>
          <p:spPr bwMode="auto">
            <a:xfrm>
              <a:off x="492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30" name="Line 17"/>
            <p:cNvSpPr>
              <a:spLocks noChangeShapeType="1"/>
            </p:cNvSpPr>
            <p:nvPr/>
          </p:nvSpPr>
          <p:spPr bwMode="auto">
            <a:xfrm>
              <a:off x="4920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31" name="Text Box 18"/>
            <p:cNvSpPr txBox="1">
              <a:spLocks noChangeArrowheads="1"/>
            </p:cNvSpPr>
            <p:nvPr/>
          </p:nvSpPr>
          <p:spPr bwMode="auto">
            <a:xfrm>
              <a:off x="4662" y="1690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32" name="Line 19"/>
            <p:cNvSpPr>
              <a:spLocks noChangeShapeType="1"/>
            </p:cNvSpPr>
            <p:nvPr/>
          </p:nvSpPr>
          <p:spPr bwMode="auto">
            <a:xfrm>
              <a:off x="3447" y="238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33" name="Text Box 20"/>
            <p:cNvSpPr txBox="1">
              <a:spLocks noChangeArrowheads="1"/>
            </p:cNvSpPr>
            <p:nvPr/>
          </p:nvSpPr>
          <p:spPr bwMode="auto">
            <a:xfrm>
              <a:off x="3787" y="2273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34" name="Line 21"/>
            <p:cNvSpPr>
              <a:spLocks noChangeShapeType="1"/>
            </p:cNvSpPr>
            <p:nvPr/>
          </p:nvSpPr>
          <p:spPr bwMode="auto">
            <a:xfrm>
              <a:off x="3447" y="261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35" name="Line 22"/>
            <p:cNvSpPr>
              <a:spLocks noChangeShapeType="1"/>
            </p:cNvSpPr>
            <p:nvPr/>
          </p:nvSpPr>
          <p:spPr bwMode="auto">
            <a:xfrm>
              <a:off x="3447" y="284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3036" name="Line 23"/>
            <p:cNvSpPr>
              <a:spLocks noChangeShapeType="1"/>
            </p:cNvSpPr>
            <p:nvPr/>
          </p:nvSpPr>
          <p:spPr bwMode="auto">
            <a:xfrm>
              <a:off x="3447" y="30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3037" name="Object 72"/>
            <p:cNvGraphicFramePr>
              <a:graphicFrameLocks noChangeAspect="1"/>
            </p:cNvGraphicFramePr>
            <p:nvPr/>
          </p:nvGraphicFramePr>
          <p:xfrm>
            <a:off x="4386" y="3267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126365" imgH="126365" progId="">
                    <p:embed/>
                  </p:oleObj>
                </mc:Choice>
                <mc:Fallback>
                  <p:oleObj name="Visio" r:id="rId5" imgW="126365" imgH="126365" progId="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267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8" name="Line 73"/>
            <p:cNvSpPr>
              <a:spLocks noChangeShapeType="1"/>
            </p:cNvSpPr>
            <p:nvPr/>
          </p:nvSpPr>
          <p:spPr bwMode="auto">
            <a:xfrm>
              <a:off x="4410" y="3083"/>
              <a:ext cx="1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D3A8982-B8E0-4A84-AF67-595002162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425" y="5207113"/>
            <a:ext cx="1885950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E40ED75-F8EE-4604-A2CC-FB9596742AFA}" type="slidenum">
              <a:rPr lang="en-US" altLang="en-US"/>
              <a:t>46</a:t>
            </a:fld>
            <a:r>
              <a:rPr lang="en-US" altLang="en-US"/>
              <a:t> / 65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Implementation Using Multiplexers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5111750" y="2347913"/>
            <a:ext cx="2881313" cy="2160587"/>
            <a:chOff x="2993" y="2727"/>
            <a:chExt cx="1815" cy="1361"/>
          </a:xfrm>
        </p:grpSpPr>
        <p:sp>
          <p:nvSpPr>
            <p:cNvPr id="45096" name="AutoShape 51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5097" name="Line 52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5098" name="Line 53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5099" name="Text Box 54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00" name="Line 55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5101" name="Text Box 56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102" name="Line 57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5103" name="Line 58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5104" name="Line 59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5105" name="Line 60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5106" name="Text Box 61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5374" name="Group 62"/>
          <p:cNvGraphicFramePr>
            <a:graphicFrameLocks noGrp="1"/>
          </p:cNvGraphicFramePr>
          <p:nvPr/>
        </p:nvGraphicFramePr>
        <p:xfrm>
          <a:off x="792163" y="2349500"/>
          <a:ext cx="2519362" cy="21590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5398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</p:spPr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 i="1">
                <a:solidFill>
                  <a:schemeClr val="tx1"/>
                </a:solidFill>
              </a:rPr>
              <a:t>F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) = ∑(0, 1, 3)</a:t>
            </a:r>
            <a:endParaRPr lang="en-US" altLang="en-US"/>
          </a:p>
        </p:txBody>
      </p:sp>
      <p:sp>
        <p:nvSpPr>
          <p:cNvPr id="525399" name="Line 87"/>
          <p:cNvSpPr>
            <a:spLocks noChangeShapeType="1"/>
          </p:cNvSpPr>
          <p:nvPr/>
        </p:nvSpPr>
        <p:spPr bwMode="auto">
          <a:xfrm>
            <a:off x="1331913" y="4508500"/>
            <a:ext cx="0" cy="7207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0" name="Line 88"/>
          <p:cNvSpPr>
            <a:spLocks noChangeShapeType="1"/>
          </p:cNvSpPr>
          <p:nvPr/>
        </p:nvSpPr>
        <p:spPr bwMode="auto">
          <a:xfrm>
            <a:off x="1331913" y="5229225"/>
            <a:ext cx="504031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1" name="Line 89"/>
          <p:cNvSpPr>
            <a:spLocks noChangeShapeType="1"/>
          </p:cNvSpPr>
          <p:nvPr/>
        </p:nvSpPr>
        <p:spPr bwMode="auto">
          <a:xfrm flipV="1">
            <a:off x="6372225" y="4868863"/>
            <a:ext cx="0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2" name="Text Box 90"/>
          <p:cNvSpPr txBox="1">
            <a:spLocks noChangeArrowheads="1"/>
          </p:cNvSpPr>
          <p:nvPr/>
        </p:nvSpPr>
        <p:spPr bwMode="auto">
          <a:xfrm>
            <a:off x="6230938" y="4445000"/>
            <a:ext cx="674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  y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403" name="Line 91"/>
          <p:cNvSpPr>
            <a:spLocks noChangeShapeType="1"/>
          </p:cNvSpPr>
          <p:nvPr/>
        </p:nvSpPr>
        <p:spPr bwMode="auto">
          <a:xfrm>
            <a:off x="1692275" y="4508500"/>
            <a:ext cx="0" cy="1081088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4" name="Line 92"/>
          <p:cNvSpPr>
            <a:spLocks noChangeShapeType="1"/>
          </p:cNvSpPr>
          <p:nvPr/>
        </p:nvSpPr>
        <p:spPr bwMode="auto">
          <a:xfrm>
            <a:off x="1692275" y="5589588"/>
            <a:ext cx="5040313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5" name="Line 93"/>
          <p:cNvSpPr>
            <a:spLocks noChangeShapeType="1"/>
          </p:cNvSpPr>
          <p:nvPr/>
        </p:nvSpPr>
        <p:spPr bwMode="auto">
          <a:xfrm flipV="1">
            <a:off x="6732588" y="4868863"/>
            <a:ext cx="0" cy="720725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6" name="Text Box 94"/>
          <p:cNvSpPr txBox="1">
            <a:spLocks noChangeArrowheads="1"/>
          </p:cNvSpPr>
          <p:nvPr/>
        </p:nvSpPr>
        <p:spPr bwMode="auto">
          <a:xfrm>
            <a:off x="7993063" y="3063875"/>
            <a:ext cx="539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407" name="Line 95"/>
          <p:cNvSpPr>
            <a:spLocks noChangeShapeType="1"/>
          </p:cNvSpPr>
          <p:nvPr/>
        </p:nvSpPr>
        <p:spPr bwMode="auto">
          <a:xfrm flipV="1">
            <a:off x="3132138" y="2708275"/>
            <a:ext cx="1260475" cy="28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8" name="Line 96"/>
          <p:cNvSpPr>
            <a:spLocks noChangeShapeType="1"/>
          </p:cNvSpPr>
          <p:nvPr/>
        </p:nvSpPr>
        <p:spPr bwMode="auto">
          <a:xfrm flipV="1">
            <a:off x="3132138" y="3068638"/>
            <a:ext cx="1260475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9" name="Line 97"/>
          <p:cNvSpPr>
            <a:spLocks noChangeShapeType="1"/>
          </p:cNvSpPr>
          <p:nvPr/>
        </p:nvSpPr>
        <p:spPr bwMode="auto">
          <a:xfrm flipV="1">
            <a:off x="3132138" y="3429000"/>
            <a:ext cx="1260475" cy="4365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10" name="Line 98"/>
          <p:cNvSpPr>
            <a:spLocks noChangeShapeType="1"/>
          </p:cNvSpPr>
          <p:nvPr/>
        </p:nvSpPr>
        <p:spPr bwMode="auto">
          <a:xfrm flipV="1">
            <a:off x="3132138" y="3789363"/>
            <a:ext cx="1260475" cy="5397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11" name="Text Box 99"/>
          <p:cNvSpPr txBox="1">
            <a:spLocks noChangeArrowheads="1"/>
          </p:cNvSpPr>
          <p:nvPr/>
        </p:nvSpPr>
        <p:spPr bwMode="auto">
          <a:xfrm>
            <a:off x="4751388" y="2513013"/>
            <a:ext cx="2889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2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402" grpId="0"/>
      <p:bldP spid="525406" grpId="0"/>
      <p:bldP spid="5254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042D250-C91B-4DC2-8FB5-73642C0DF16E}" type="slidenum">
              <a:rPr lang="en-US" altLang="en-US"/>
              <a:t>47</a:t>
            </a:fld>
            <a:r>
              <a:rPr lang="en-US" altLang="en-US"/>
              <a:t> / 65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Implementation Using Multiplexers</a:t>
            </a:r>
          </a:p>
        </p:txBody>
      </p:sp>
      <p:graphicFrame>
        <p:nvGraphicFramePr>
          <p:cNvPr id="527420" name="Group 60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2739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</p:spPr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 i="1">
                <a:solidFill>
                  <a:schemeClr val="tx1"/>
                </a:solidFill>
              </a:rPr>
              <a:t>F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>
                <a:solidFill>
                  <a:schemeClr val="tx1"/>
                </a:solidFill>
              </a:rPr>
              <a:t>) = ∑(1, 2, 6, 7)</a:t>
            </a:r>
            <a:endParaRPr lang="en-US" altLang="en-US"/>
          </a:p>
        </p:txBody>
      </p:sp>
      <p:grpSp>
        <p:nvGrpSpPr>
          <p:cNvPr id="2" name="Group 68"/>
          <p:cNvGrpSpPr/>
          <p:nvPr/>
        </p:nvGrpSpPr>
        <p:grpSpPr bwMode="auto">
          <a:xfrm>
            <a:off x="5110163" y="1989138"/>
            <a:ext cx="2882900" cy="3781425"/>
            <a:chOff x="3219" y="1253"/>
            <a:chExt cx="1816" cy="2382"/>
          </a:xfrm>
        </p:grpSpPr>
        <p:sp>
          <p:nvSpPr>
            <p:cNvPr id="47146" name="AutoShape 4"/>
            <p:cNvSpPr>
              <a:spLocks noChangeArrowheads="1"/>
            </p:cNvSpPr>
            <p:nvPr/>
          </p:nvSpPr>
          <p:spPr bwMode="auto">
            <a:xfrm flipH="1">
              <a:off x="3560" y="1253"/>
              <a:ext cx="1134" cy="21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7147" name="Line 5"/>
            <p:cNvSpPr>
              <a:spLocks noChangeShapeType="1"/>
            </p:cNvSpPr>
            <p:nvPr/>
          </p:nvSpPr>
          <p:spPr bwMode="auto">
            <a:xfrm rot="-5400000">
              <a:off x="4013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48" name="Line 6"/>
            <p:cNvSpPr>
              <a:spLocks noChangeShapeType="1"/>
            </p:cNvSpPr>
            <p:nvPr/>
          </p:nvSpPr>
          <p:spPr bwMode="auto">
            <a:xfrm rot="-5400000">
              <a:off x="3787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49" name="Text Box 7"/>
            <p:cNvSpPr txBox="1">
              <a:spLocks noChangeArrowheads="1"/>
            </p:cNvSpPr>
            <p:nvPr/>
          </p:nvSpPr>
          <p:spPr bwMode="auto">
            <a:xfrm>
              <a:off x="4467" y="2160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50" name="Line 8"/>
            <p:cNvSpPr>
              <a:spLocks noChangeShapeType="1"/>
            </p:cNvSpPr>
            <p:nvPr/>
          </p:nvSpPr>
          <p:spPr bwMode="auto">
            <a:xfrm>
              <a:off x="3219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51" name="Text Box 9"/>
            <p:cNvSpPr txBox="1">
              <a:spLocks noChangeArrowheads="1"/>
            </p:cNvSpPr>
            <p:nvPr/>
          </p:nvSpPr>
          <p:spPr bwMode="auto">
            <a:xfrm>
              <a:off x="3560" y="1353"/>
              <a:ext cx="226" cy="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152" name="Line 10"/>
            <p:cNvSpPr>
              <a:spLocks noChangeShapeType="1"/>
            </p:cNvSpPr>
            <p:nvPr/>
          </p:nvSpPr>
          <p:spPr bwMode="auto">
            <a:xfrm>
              <a:off x="3219" y="261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53" name="Line 11"/>
            <p:cNvSpPr>
              <a:spLocks noChangeShapeType="1"/>
            </p:cNvSpPr>
            <p:nvPr/>
          </p:nvSpPr>
          <p:spPr bwMode="auto">
            <a:xfrm>
              <a:off x="3219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54" name="Line 12"/>
            <p:cNvSpPr>
              <a:spLocks noChangeShapeType="1"/>
            </p:cNvSpPr>
            <p:nvPr/>
          </p:nvSpPr>
          <p:spPr bwMode="auto">
            <a:xfrm>
              <a:off x="3219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55" name="Line 13"/>
            <p:cNvSpPr>
              <a:spLocks noChangeShapeType="1"/>
            </p:cNvSpPr>
            <p:nvPr/>
          </p:nvSpPr>
          <p:spPr bwMode="auto">
            <a:xfrm>
              <a:off x="4694" y="227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56" name="Text Box 14"/>
            <p:cNvSpPr txBox="1">
              <a:spLocks noChangeArrowheads="1"/>
            </p:cNvSpPr>
            <p:nvPr/>
          </p:nvSpPr>
          <p:spPr bwMode="auto">
            <a:xfrm>
              <a:off x="3560" y="3141"/>
              <a:ext cx="1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57" name="Line 61"/>
            <p:cNvSpPr>
              <a:spLocks noChangeShapeType="1"/>
            </p:cNvSpPr>
            <p:nvPr/>
          </p:nvSpPr>
          <p:spPr bwMode="auto">
            <a:xfrm>
              <a:off x="3219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58" name="Line 62"/>
            <p:cNvSpPr>
              <a:spLocks noChangeShapeType="1"/>
            </p:cNvSpPr>
            <p:nvPr/>
          </p:nvSpPr>
          <p:spPr bwMode="auto">
            <a:xfrm>
              <a:off x="3219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59" name="Line 63"/>
            <p:cNvSpPr>
              <a:spLocks noChangeShapeType="1"/>
            </p:cNvSpPr>
            <p:nvPr/>
          </p:nvSpPr>
          <p:spPr bwMode="auto">
            <a:xfrm>
              <a:off x="3219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60" name="Line 64"/>
            <p:cNvSpPr>
              <a:spLocks noChangeShapeType="1"/>
            </p:cNvSpPr>
            <p:nvPr/>
          </p:nvSpPr>
          <p:spPr bwMode="auto">
            <a:xfrm>
              <a:off x="3219" y="216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161" name="Line 65"/>
            <p:cNvSpPr>
              <a:spLocks noChangeShapeType="1"/>
            </p:cNvSpPr>
            <p:nvPr/>
          </p:nvSpPr>
          <p:spPr bwMode="auto">
            <a:xfrm rot="-5400000">
              <a:off x="4240" y="3521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527426" name="Rectangle 66"/>
          <p:cNvSpPr>
            <a:spLocks noChangeArrowheads="1"/>
          </p:cNvSpPr>
          <p:nvPr/>
        </p:nvSpPr>
        <p:spPr bwMode="auto">
          <a:xfrm>
            <a:off x="6111875" y="5768975"/>
            <a:ext cx="86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y   z</a:t>
            </a:r>
          </a:p>
        </p:txBody>
      </p:sp>
      <p:sp>
        <p:nvSpPr>
          <p:cNvPr id="527427" name="Text Box 67"/>
          <p:cNvSpPr txBox="1">
            <a:spLocks noChangeArrowheads="1"/>
          </p:cNvSpPr>
          <p:nvPr/>
        </p:nvSpPr>
        <p:spPr bwMode="auto">
          <a:xfrm>
            <a:off x="4751388" y="2168525"/>
            <a:ext cx="28892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429" name="Text Box 69"/>
          <p:cNvSpPr txBox="1">
            <a:spLocks noChangeArrowheads="1"/>
          </p:cNvSpPr>
          <p:nvPr/>
        </p:nvSpPr>
        <p:spPr bwMode="auto">
          <a:xfrm>
            <a:off x="7993063" y="3424238"/>
            <a:ext cx="539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426" grpId="0"/>
      <p:bldP spid="527427" grpId="0"/>
      <p:bldP spid="5274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CAEC915-7B1D-42CE-A755-D3C486ED1CD3}" type="slidenum">
              <a:rPr lang="en-US" altLang="en-US"/>
              <a:t>48</a:t>
            </a:fld>
            <a:r>
              <a:rPr lang="en-US" altLang="en-US"/>
              <a:t> / 65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Implementation Using Multiplexers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472113" y="2708275"/>
            <a:ext cx="2881312" cy="2160588"/>
            <a:chOff x="2993" y="2727"/>
            <a:chExt cx="1815" cy="1361"/>
          </a:xfrm>
        </p:grpSpPr>
        <p:sp>
          <p:nvSpPr>
            <p:cNvPr id="49211" name="AutoShape 4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49212" name="Line 5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13" name="Line 6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14" name="Text Box 7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15" name="Line 8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16" name="Text Box 9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217" name="Line 10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18" name="Line 11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19" name="Line 12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20" name="Line 13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21" name="Text Box 14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8399" name="Group 15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190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</p:spPr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 i="1">
                <a:solidFill>
                  <a:schemeClr val="tx1"/>
                </a:solidFill>
              </a:rPr>
              <a:t>F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z</a:t>
            </a:r>
            <a:r>
              <a:rPr lang="en-US" altLang="en-US">
                <a:solidFill>
                  <a:schemeClr val="tx1"/>
                </a:solidFill>
              </a:rPr>
              <a:t>) = ∑(1, 2, 6, 7)</a:t>
            </a:r>
            <a:endParaRPr lang="en-US" altLang="en-US"/>
          </a:p>
        </p:txBody>
      </p:sp>
      <p:sp>
        <p:nvSpPr>
          <p:cNvPr id="528436" name="Rectangle 52"/>
          <p:cNvSpPr>
            <a:spLocks noChangeArrowheads="1"/>
          </p:cNvSpPr>
          <p:nvPr/>
        </p:nvSpPr>
        <p:spPr bwMode="auto">
          <a:xfrm>
            <a:off x="6643688" y="4868863"/>
            <a:ext cx="5159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y</a:t>
            </a:r>
          </a:p>
        </p:txBody>
      </p:sp>
      <p:sp>
        <p:nvSpPr>
          <p:cNvPr id="528437" name="Text Box 53"/>
          <p:cNvSpPr txBox="1">
            <a:spLocks noChangeArrowheads="1"/>
          </p:cNvSpPr>
          <p:nvPr/>
        </p:nvSpPr>
        <p:spPr bwMode="auto">
          <a:xfrm>
            <a:off x="8353425" y="3068638"/>
            <a:ext cx="539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8438" name="AutoShape 54"/>
          <p:cNvSpPr>
            <a:spLocks noChangeArrowheads="1"/>
          </p:cNvSpPr>
          <p:nvPr/>
        </p:nvSpPr>
        <p:spPr bwMode="auto">
          <a:xfrm>
            <a:off x="971550" y="2876550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8439" name="AutoShape 55"/>
          <p:cNvSpPr/>
          <p:nvPr/>
        </p:nvSpPr>
        <p:spPr bwMode="auto">
          <a:xfrm>
            <a:off x="3438525" y="2889250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8441" name="Rectangle 57"/>
          <p:cNvSpPr>
            <a:spLocks noChangeArrowheads="1"/>
          </p:cNvSpPr>
          <p:nvPr/>
        </p:nvSpPr>
        <p:spPr bwMode="auto">
          <a:xfrm>
            <a:off x="3671888" y="3044825"/>
            <a:ext cx="755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3" name="Rectangle 59"/>
          <p:cNvSpPr>
            <a:spLocks noChangeArrowheads="1"/>
          </p:cNvSpPr>
          <p:nvPr/>
        </p:nvSpPr>
        <p:spPr bwMode="auto">
          <a:xfrm>
            <a:off x="5221288" y="2822575"/>
            <a:ext cx="1381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4" name="AutoShape 60"/>
          <p:cNvSpPr>
            <a:spLocks noChangeArrowheads="1"/>
          </p:cNvSpPr>
          <p:nvPr/>
        </p:nvSpPr>
        <p:spPr bwMode="auto">
          <a:xfrm>
            <a:off x="971550" y="37179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8445" name="AutoShape 61"/>
          <p:cNvSpPr/>
          <p:nvPr/>
        </p:nvSpPr>
        <p:spPr bwMode="auto">
          <a:xfrm>
            <a:off x="3449638" y="373221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8446" name="Rectangle 62"/>
          <p:cNvSpPr>
            <a:spLocks noChangeArrowheads="1"/>
          </p:cNvSpPr>
          <p:nvPr/>
        </p:nvSpPr>
        <p:spPr bwMode="auto">
          <a:xfrm>
            <a:off x="3671888" y="3916363"/>
            <a:ext cx="755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7" name="Rectangle 63"/>
          <p:cNvSpPr>
            <a:spLocks noChangeArrowheads="1"/>
          </p:cNvSpPr>
          <p:nvPr/>
        </p:nvSpPr>
        <p:spPr bwMode="auto">
          <a:xfrm>
            <a:off x="5221288" y="3182938"/>
            <a:ext cx="1381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8" name="Line 64"/>
          <p:cNvSpPr>
            <a:spLocks noChangeShapeType="1"/>
          </p:cNvSpPr>
          <p:nvPr/>
        </p:nvSpPr>
        <p:spPr bwMode="auto">
          <a:xfrm>
            <a:off x="4287838" y="396875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8449" name="Line 65"/>
          <p:cNvSpPr>
            <a:spLocks noChangeShapeType="1"/>
          </p:cNvSpPr>
          <p:nvPr/>
        </p:nvSpPr>
        <p:spPr bwMode="auto">
          <a:xfrm>
            <a:off x="5207000" y="32750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8450" name="AutoShape 66"/>
          <p:cNvSpPr>
            <a:spLocks noChangeArrowheads="1"/>
          </p:cNvSpPr>
          <p:nvPr/>
        </p:nvSpPr>
        <p:spPr bwMode="auto">
          <a:xfrm>
            <a:off x="971550" y="45942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8451" name="AutoShape 67"/>
          <p:cNvSpPr/>
          <p:nvPr/>
        </p:nvSpPr>
        <p:spPr bwMode="auto">
          <a:xfrm>
            <a:off x="3449638" y="4581525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8452" name="Rectangle 68"/>
          <p:cNvSpPr>
            <a:spLocks noChangeArrowheads="1"/>
          </p:cNvSpPr>
          <p:nvPr/>
        </p:nvSpPr>
        <p:spPr bwMode="auto">
          <a:xfrm>
            <a:off x="3652838" y="4722813"/>
            <a:ext cx="7953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28453" name="Rectangle 69"/>
          <p:cNvSpPr>
            <a:spLocks noChangeArrowheads="1"/>
          </p:cNvSpPr>
          <p:nvPr/>
        </p:nvSpPr>
        <p:spPr bwMode="auto">
          <a:xfrm>
            <a:off x="5191125" y="3556000"/>
            <a:ext cx="177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8454" name="AutoShape 70"/>
          <p:cNvSpPr>
            <a:spLocks noChangeArrowheads="1"/>
          </p:cNvSpPr>
          <p:nvPr/>
        </p:nvSpPr>
        <p:spPr bwMode="auto">
          <a:xfrm>
            <a:off x="971550" y="5453063"/>
            <a:ext cx="720725" cy="7191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8455" name="AutoShape 71"/>
          <p:cNvSpPr/>
          <p:nvPr/>
        </p:nvSpPr>
        <p:spPr bwMode="auto">
          <a:xfrm>
            <a:off x="3435350" y="545306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8456" name="Rectangle 72"/>
          <p:cNvSpPr>
            <a:spLocks noChangeArrowheads="1"/>
          </p:cNvSpPr>
          <p:nvPr/>
        </p:nvSpPr>
        <p:spPr bwMode="auto">
          <a:xfrm>
            <a:off x="3671888" y="5565775"/>
            <a:ext cx="7953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528457" name="Rectangle 73"/>
          <p:cNvSpPr>
            <a:spLocks noChangeArrowheads="1"/>
          </p:cNvSpPr>
          <p:nvPr/>
        </p:nvSpPr>
        <p:spPr bwMode="auto">
          <a:xfrm>
            <a:off x="5207000" y="3968750"/>
            <a:ext cx="177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36" grpId="0"/>
      <p:bldP spid="528437" grpId="0"/>
      <p:bldP spid="528438" grpId="0" animBg="1"/>
      <p:bldP spid="528439" grpId="0" animBg="1"/>
      <p:bldP spid="528441" grpId="0"/>
      <p:bldP spid="528443" grpId="0"/>
      <p:bldP spid="528444" grpId="0" animBg="1"/>
      <p:bldP spid="528445" grpId="0" animBg="1"/>
      <p:bldP spid="528446" grpId="0"/>
      <p:bldP spid="528447" grpId="0"/>
      <p:bldP spid="528450" grpId="0" animBg="1"/>
      <p:bldP spid="528451" grpId="0" animBg="1"/>
      <p:bldP spid="528452" grpId="0"/>
      <p:bldP spid="528453" grpId="0"/>
      <p:bldP spid="528454" grpId="0" animBg="1"/>
      <p:bldP spid="528455" grpId="0" animBg="1"/>
      <p:bldP spid="528456" grpId="0"/>
      <p:bldP spid="5284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D8B31F-22FD-4C80-B210-4C8E75B94017}" type="slidenum">
              <a:rPr lang="en-US" altLang="en-US"/>
              <a:t>4</a:t>
            </a:fld>
            <a:r>
              <a:rPr lang="en-US" altLang="en-US"/>
              <a:t> / 65</a:t>
            </a:r>
          </a:p>
        </p:txBody>
      </p:sp>
      <p:graphicFrame>
        <p:nvGraphicFramePr>
          <p:cNvPr id="3074" name="Object 89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96790" imgH="2560320" progId="">
                  <p:embed/>
                </p:oleObj>
              </mc:Choice>
              <mc:Fallback>
                <p:oleObj name="Visio" r:id="rId3" imgW="4796790" imgH="2560320" progId="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Analysis Procedure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graphicFrame>
        <p:nvGraphicFramePr>
          <p:cNvPr id="476239" name="Group 79"/>
          <p:cNvGraphicFramePr>
            <a:graphicFrameLocks noGrp="1"/>
          </p:cNvGraphicFramePr>
          <p:nvPr/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6240" name="Text Box 80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2" name="Text Box 82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3" name="Text Box 83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4" name="Text Box 84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76245" name="Text Box 85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6" name="Text Box 86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76248" name="Text Box 88"/>
          <p:cNvSpPr txBox="1">
            <a:spLocks noChangeArrowheads="1"/>
          </p:cNvSpPr>
          <p:nvPr/>
        </p:nvSpPr>
        <p:spPr bwMode="auto">
          <a:xfrm>
            <a:off x="7632700" y="1628775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240" grpId="0"/>
      <p:bldP spid="476242" grpId="0"/>
      <p:bldP spid="476243" grpId="0"/>
      <p:bldP spid="476244" grpId="0"/>
      <p:bldP spid="476245" grpId="0"/>
      <p:bldP spid="476246" grpId="0"/>
      <p:bldP spid="4762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1CA7A22-D698-4929-B317-FCEEE3B41EB2}" type="slidenum">
              <a:rPr lang="en-US" altLang="en-US"/>
              <a:t>49</a:t>
            </a:fld>
            <a:r>
              <a:rPr lang="en-US" altLang="en-US"/>
              <a:t> / 65</a:t>
            </a:r>
          </a:p>
        </p:txBody>
      </p:sp>
      <p:grpSp>
        <p:nvGrpSpPr>
          <p:cNvPr id="2" name="Group 170"/>
          <p:cNvGrpSpPr/>
          <p:nvPr/>
        </p:nvGrpSpPr>
        <p:grpSpPr bwMode="auto">
          <a:xfrm>
            <a:off x="5292725" y="2168525"/>
            <a:ext cx="2882900" cy="3781425"/>
            <a:chOff x="3219" y="1253"/>
            <a:chExt cx="1816" cy="2382"/>
          </a:xfrm>
        </p:grpSpPr>
        <p:sp>
          <p:nvSpPr>
            <p:cNvPr id="51299" name="AutoShape 171"/>
            <p:cNvSpPr>
              <a:spLocks noChangeArrowheads="1"/>
            </p:cNvSpPr>
            <p:nvPr/>
          </p:nvSpPr>
          <p:spPr bwMode="auto">
            <a:xfrm flipH="1">
              <a:off x="3560" y="1253"/>
              <a:ext cx="1134" cy="21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1300" name="Line 172"/>
            <p:cNvSpPr>
              <a:spLocks noChangeShapeType="1"/>
            </p:cNvSpPr>
            <p:nvPr/>
          </p:nvSpPr>
          <p:spPr bwMode="auto">
            <a:xfrm rot="-5400000">
              <a:off x="4013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1" name="Line 173"/>
            <p:cNvSpPr>
              <a:spLocks noChangeShapeType="1"/>
            </p:cNvSpPr>
            <p:nvPr/>
          </p:nvSpPr>
          <p:spPr bwMode="auto">
            <a:xfrm rot="-5400000">
              <a:off x="3787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2" name="Text Box 174"/>
            <p:cNvSpPr txBox="1">
              <a:spLocks noChangeArrowheads="1"/>
            </p:cNvSpPr>
            <p:nvPr/>
          </p:nvSpPr>
          <p:spPr bwMode="auto">
            <a:xfrm>
              <a:off x="4467" y="2160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03" name="Line 175"/>
            <p:cNvSpPr>
              <a:spLocks noChangeShapeType="1"/>
            </p:cNvSpPr>
            <p:nvPr/>
          </p:nvSpPr>
          <p:spPr bwMode="auto">
            <a:xfrm>
              <a:off x="3219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4" name="Text Box 176"/>
            <p:cNvSpPr txBox="1">
              <a:spLocks noChangeArrowheads="1"/>
            </p:cNvSpPr>
            <p:nvPr/>
          </p:nvSpPr>
          <p:spPr bwMode="auto">
            <a:xfrm>
              <a:off x="3560" y="1353"/>
              <a:ext cx="226" cy="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1305" name="Line 177"/>
            <p:cNvSpPr>
              <a:spLocks noChangeShapeType="1"/>
            </p:cNvSpPr>
            <p:nvPr/>
          </p:nvSpPr>
          <p:spPr bwMode="auto">
            <a:xfrm>
              <a:off x="3219" y="261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6" name="Line 178"/>
            <p:cNvSpPr>
              <a:spLocks noChangeShapeType="1"/>
            </p:cNvSpPr>
            <p:nvPr/>
          </p:nvSpPr>
          <p:spPr bwMode="auto">
            <a:xfrm>
              <a:off x="3219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7" name="Line 179"/>
            <p:cNvSpPr>
              <a:spLocks noChangeShapeType="1"/>
            </p:cNvSpPr>
            <p:nvPr/>
          </p:nvSpPr>
          <p:spPr bwMode="auto">
            <a:xfrm>
              <a:off x="3219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8" name="Line 180"/>
            <p:cNvSpPr>
              <a:spLocks noChangeShapeType="1"/>
            </p:cNvSpPr>
            <p:nvPr/>
          </p:nvSpPr>
          <p:spPr bwMode="auto">
            <a:xfrm>
              <a:off x="4694" y="227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9" name="Text Box 181"/>
            <p:cNvSpPr txBox="1">
              <a:spLocks noChangeArrowheads="1"/>
            </p:cNvSpPr>
            <p:nvPr/>
          </p:nvSpPr>
          <p:spPr bwMode="auto">
            <a:xfrm>
              <a:off x="3560" y="3141"/>
              <a:ext cx="1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310" name="Line 182"/>
            <p:cNvSpPr>
              <a:spLocks noChangeShapeType="1"/>
            </p:cNvSpPr>
            <p:nvPr/>
          </p:nvSpPr>
          <p:spPr bwMode="auto">
            <a:xfrm>
              <a:off x="3219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" name="Line 183"/>
            <p:cNvSpPr>
              <a:spLocks noChangeShapeType="1"/>
            </p:cNvSpPr>
            <p:nvPr/>
          </p:nvSpPr>
          <p:spPr bwMode="auto">
            <a:xfrm>
              <a:off x="3219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2" name="Line 184"/>
            <p:cNvSpPr>
              <a:spLocks noChangeShapeType="1"/>
            </p:cNvSpPr>
            <p:nvPr/>
          </p:nvSpPr>
          <p:spPr bwMode="auto">
            <a:xfrm>
              <a:off x="3219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3" name="Line 185"/>
            <p:cNvSpPr>
              <a:spLocks noChangeShapeType="1"/>
            </p:cNvSpPr>
            <p:nvPr/>
          </p:nvSpPr>
          <p:spPr bwMode="auto">
            <a:xfrm>
              <a:off x="3219" y="216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4" name="Line 186"/>
            <p:cNvSpPr>
              <a:spLocks noChangeShapeType="1"/>
            </p:cNvSpPr>
            <p:nvPr/>
          </p:nvSpPr>
          <p:spPr bwMode="auto">
            <a:xfrm rot="-5400000">
              <a:off x="4240" y="3521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Implementation Using Multiplexers</a:t>
            </a:r>
          </a:p>
        </p:txBody>
      </p:sp>
      <p:graphicFrame>
        <p:nvGraphicFramePr>
          <p:cNvPr id="529531" name="Group 123"/>
          <p:cNvGraphicFramePr>
            <a:graphicFrameLocks noGrp="1"/>
          </p:cNvGraphicFramePr>
          <p:nvPr/>
        </p:nvGraphicFramePr>
        <p:xfrm>
          <a:off x="792163" y="2168525"/>
          <a:ext cx="1800225" cy="4149904"/>
        </p:xfrm>
        <a:graphic>
          <a:graphicData uri="http://schemas.openxmlformats.org/drawingml/2006/table">
            <a:tbl>
              <a:tblPr/>
              <a:tblGrid>
                <a:gridCol w="1258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6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29459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</p:spPr>
        <p:txBody>
          <a:bodyPr/>
          <a:lstStyle/>
          <a:p>
            <a:r>
              <a:rPr lang="en-US" altLang="en-US"/>
              <a:t>Example</a:t>
            </a:r>
            <a:br>
              <a:rPr lang="en-US" altLang="en-US"/>
            </a:br>
            <a:r>
              <a:rPr lang="en-US" altLang="en-US" i="1">
                <a:solidFill>
                  <a:schemeClr val="tx1"/>
                </a:solidFill>
              </a:rPr>
              <a:t>F</a:t>
            </a:r>
            <a:r>
              <a:rPr lang="en-US" altLang="en-US">
                <a:solidFill>
                  <a:schemeClr val="tx1"/>
                </a:solidFill>
              </a:rPr>
              <a:t>(</a:t>
            </a:r>
            <a:r>
              <a:rPr lang="en-US" altLang="en-US" i="1">
                <a:solidFill>
                  <a:schemeClr val="tx1"/>
                </a:solidFill>
              </a:rPr>
              <a:t>A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B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i="1">
                <a:solidFill>
                  <a:schemeClr val="tx1"/>
                </a:solidFill>
              </a:rPr>
              <a:t>C</a:t>
            </a:r>
            <a:r>
              <a:rPr lang="en-US" altLang="en-US">
                <a:solidFill>
                  <a:schemeClr val="tx1"/>
                </a:solidFill>
              </a:rPr>
              <a:t>,</a:t>
            </a:r>
            <a:r>
              <a:rPr lang="en-US" altLang="en-US" i="1">
                <a:solidFill>
                  <a:schemeClr val="tx1"/>
                </a:solidFill>
              </a:rPr>
              <a:t> D</a:t>
            </a:r>
            <a:r>
              <a:rPr lang="en-US" altLang="en-US">
                <a:solidFill>
                  <a:schemeClr val="tx1"/>
                </a:solidFill>
              </a:rPr>
              <a:t>) = ∑(1, 3, 4, 11, 12, 13, 14, 15)</a:t>
            </a:r>
            <a:endParaRPr lang="en-US" altLang="en-US"/>
          </a:p>
        </p:txBody>
      </p:sp>
      <p:sp>
        <p:nvSpPr>
          <p:cNvPr id="529460" name="Rectangle 52"/>
          <p:cNvSpPr>
            <a:spLocks noChangeArrowheads="1"/>
          </p:cNvSpPr>
          <p:nvPr/>
        </p:nvSpPr>
        <p:spPr bwMode="auto">
          <a:xfrm>
            <a:off x="6294438" y="5949950"/>
            <a:ext cx="914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B  C</a:t>
            </a:r>
          </a:p>
        </p:txBody>
      </p:sp>
      <p:sp>
        <p:nvSpPr>
          <p:cNvPr id="529461" name="Text Box 53"/>
          <p:cNvSpPr txBox="1">
            <a:spLocks noChangeArrowheads="1"/>
          </p:cNvSpPr>
          <p:nvPr/>
        </p:nvSpPr>
        <p:spPr bwMode="auto">
          <a:xfrm>
            <a:off x="8172450" y="3608388"/>
            <a:ext cx="539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462" name="AutoShape 54"/>
          <p:cNvSpPr>
            <a:spLocks noChangeArrowheads="1"/>
          </p:cNvSpPr>
          <p:nvPr/>
        </p:nvSpPr>
        <p:spPr bwMode="auto">
          <a:xfrm>
            <a:off x="931863" y="2441575"/>
            <a:ext cx="720725" cy="4476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463" name="AutoShape 55"/>
          <p:cNvSpPr/>
          <p:nvPr/>
        </p:nvSpPr>
        <p:spPr bwMode="auto">
          <a:xfrm>
            <a:off x="2690813" y="24907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464" name="Rectangle 56"/>
          <p:cNvSpPr>
            <a:spLocks noChangeArrowheads="1"/>
          </p:cNvSpPr>
          <p:nvPr/>
        </p:nvSpPr>
        <p:spPr bwMode="auto">
          <a:xfrm>
            <a:off x="2951163" y="2528888"/>
            <a:ext cx="625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65" name="Rectangle 57"/>
          <p:cNvSpPr>
            <a:spLocks noChangeArrowheads="1"/>
          </p:cNvSpPr>
          <p:nvPr/>
        </p:nvSpPr>
        <p:spPr bwMode="auto">
          <a:xfrm>
            <a:off x="5002213" y="2384425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66" name="AutoShape 58"/>
          <p:cNvSpPr>
            <a:spLocks noChangeArrowheads="1"/>
          </p:cNvSpPr>
          <p:nvPr/>
        </p:nvSpPr>
        <p:spPr bwMode="auto">
          <a:xfrm>
            <a:off x="915988" y="29225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467" name="AutoShape 59"/>
          <p:cNvSpPr/>
          <p:nvPr/>
        </p:nvSpPr>
        <p:spPr bwMode="auto">
          <a:xfrm>
            <a:off x="2681288" y="29654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468" name="Rectangle 60"/>
          <p:cNvSpPr>
            <a:spLocks noChangeArrowheads="1"/>
          </p:cNvSpPr>
          <p:nvPr/>
        </p:nvSpPr>
        <p:spPr bwMode="auto">
          <a:xfrm>
            <a:off x="2951163" y="2990850"/>
            <a:ext cx="625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69" name="Rectangle 61"/>
          <p:cNvSpPr>
            <a:spLocks noChangeArrowheads="1"/>
          </p:cNvSpPr>
          <p:nvPr/>
        </p:nvSpPr>
        <p:spPr bwMode="auto">
          <a:xfrm>
            <a:off x="5002213" y="2744788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70" name="Line 62"/>
          <p:cNvSpPr>
            <a:spLocks noChangeShapeType="1"/>
          </p:cNvSpPr>
          <p:nvPr/>
        </p:nvSpPr>
        <p:spPr bwMode="auto">
          <a:xfrm>
            <a:off x="3387725" y="34798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471" name="Line 63"/>
          <p:cNvSpPr>
            <a:spLocks noChangeShapeType="1"/>
          </p:cNvSpPr>
          <p:nvPr/>
        </p:nvSpPr>
        <p:spPr bwMode="auto">
          <a:xfrm>
            <a:off x="4995863" y="31226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472" name="AutoShape 64"/>
          <p:cNvSpPr>
            <a:spLocks noChangeArrowheads="1"/>
          </p:cNvSpPr>
          <p:nvPr/>
        </p:nvSpPr>
        <p:spPr bwMode="auto">
          <a:xfrm>
            <a:off x="930275" y="34290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473" name="AutoShape 65"/>
          <p:cNvSpPr/>
          <p:nvPr/>
        </p:nvSpPr>
        <p:spPr bwMode="auto">
          <a:xfrm>
            <a:off x="2667000" y="34480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474" name="Rectangle 66"/>
          <p:cNvSpPr>
            <a:spLocks noChangeArrowheads="1"/>
          </p:cNvSpPr>
          <p:nvPr/>
        </p:nvSpPr>
        <p:spPr bwMode="auto">
          <a:xfrm>
            <a:off x="2922588" y="3479800"/>
            <a:ext cx="625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75" name="Rectangle 67"/>
          <p:cNvSpPr>
            <a:spLocks noChangeArrowheads="1"/>
          </p:cNvSpPr>
          <p:nvPr/>
        </p:nvSpPr>
        <p:spPr bwMode="auto">
          <a:xfrm>
            <a:off x="4992688" y="311785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76" name="AutoShape 68"/>
          <p:cNvSpPr>
            <a:spLocks noChangeArrowheads="1"/>
          </p:cNvSpPr>
          <p:nvPr/>
        </p:nvSpPr>
        <p:spPr bwMode="auto">
          <a:xfrm>
            <a:off x="919163" y="3916363"/>
            <a:ext cx="720725" cy="4270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477" name="AutoShape 69"/>
          <p:cNvSpPr/>
          <p:nvPr/>
        </p:nvSpPr>
        <p:spPr bwMode="auto">
          <a:xfrm>
            <a:off x="2662238" y="39512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478" name="Rectangle 70"/>
          <p:cNvSpPr>
            <a:spLocks noChangeArrowheads="1"/>
          </p:cNvSpPr>
          <p:nvPr/>
        </p:nvSpPr>
        <p:spPr bwMode="auto">
          <a:xfrm>
            <a:off x="2951163" y="3981450"/>
            <a:ext cx="568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29479" name="Rectangle 71"/>
          <p:cNvSpPr>
            <a:spLocks noChangeArrowheads="1"/>
          </p:cNvSpPr>
          <p:nvPr/>
        </p:nvSpPr>
        <p:spPr bwMode="auto">
          <a:xfrm>
            <a:off x="5040313" y="34734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9565" name="AutoShape 157"/>
          <p:cNvSpPr>
            <a:spLocks noChangeArrowheads="1"/>
          </p:cNvSpPr>
          <p:nvPr/>
        </p:nvSpPr>
        <p:spPr bwMode="auto">
          <a:xfrm>
            <a:off x="923925" y="4391025"/>
            <a:ext cx="720725" cy="4397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566" name="AutoShape 158"/>
          <p:cNvSpPr/>
          <p:nvPr/>
        </p:nvSpPr>
        <p:spPr bwMode="auto">
          <a:xfrm>
            <a:off x="2657475" y="443706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567" name="Rectangle 159"/>
          <p:cNvSpPr>
            <a:spLocks noChangeArrowheads="1"/>
          </p:cNvSpPr>
          <p:nvPr/>
        </p:nvSpPr>
        <p:spPr bwMode="auto">
          <a:xfrm>
            <a:off x="2951163" y="4508500"/>
            <a:ext cx="568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29569" name="AutoShape 161"/>
          <p:cNvSpPr>
            <a:spLocks noChangeArrowheads="1"/>
          </p:cNvSpPr>
          <p:nvPr/>
        </p:nvSpPr>
        <p:spPr bwMode="auto">
          <a:xfrm>
            <a:off x="919163" y="48783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570" name="AutoShape 162"/>
          <p:cNvSpPr/>
          <p:nvPr/>
        </p:nvSpPr>
        <p:spPr bwMode="auto">
          <a:xfrm>
            <a:off x="2654300" y="492601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571" name="Rectangle 163"/>
          <p:cNvSpPr>
            <a:spLocks noChangeArrowheads="1"/>
          </p:cNvSpPr>
          <p:nvPr/>
        </p:nvSpPr>
        <p:spPr bwMode="auto">
          <a:xfrm>
            <a:off x="2951163" y="4960938"/>
            <a:ext cx="625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572" name="AutoShape 164"/>
          <p:cNvSpPr>
            <a:spLocks noChangeArrowheads="1"/>
          </p:cNvSpPr>
          <p:nvPr/>
        </p:nvSpPr>
        <p:spPr bwMode="auto">
          <a:xfrm>
            <a:off x="928688" y="53848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573" name="AutoShape 165"/>
          <p:cNvSpPr/>
          <p:nvPr/>
        </p:nvSpPr>
        <p:spPr bwMode="auto">
          <a:xfrm>
            <a:off x="2649538" y="54133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574" name="Rectangle 166"/>
          <p:cNvSpPr>
            <a:spLocks noChangeArrowheads="1"/>
          </p:cNvSpPr>
          <p:nvPr/>
        </p:nvSpPr>
        <p:spPr bwMode="auto">
          <a:xfrm>
            <a:off x="2951163" y="5408613"/>
            <a:ext cx="568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529575" name="AutoShape 167"/>
          <p:cNvSpPr>
            <a:spLocks noChangeArrowheads="1"/>
          </p:cNvSpPr>
          <p:nvPr/>
        </p:nvSpPr>
        <p:spPr bwMode="auto">
          <a:xfrm>
            <a:off x="914400" y="587375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576" name="AutoShape 168"/>
          <p:cNvSpPr/>
          <p:nvPr/>
        </p:nvSpPr>
        <p:spPr bwMode="auto">
          <a:xfrm>
            <a:off x="2647950" y="58959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9577" name="Rectangle 169"/>
          <p:cNvSpPr>
            <a:spLocks noChangeArrowheads="1"/>
          </p:cNvSpPr>
          <p:nvPr/>
        </p:nvSpPr>
        <p:spPr bwMode="auto">
          <a:xfrm>
            <a:off x="2924175" y="5911850"/>
            <a:ext cx="568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529595" name="Rectangle 187"/>
          <p:cNvSpPr>
            <a:spLocks noChangeArrowheads="1"/>
          </p:cNvSpPr>
          <p:nvPr/>
        </p:nvSpPr>
        <p:spPr bwMode="auto">
          <a:xfrm>
            <a:off x="5032375" y="38131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9596" name="Rectangle 188"/>
          <p:cNvSpPr>
            <a:spLocks noChangeArrowheads="1"/>
          </p:cNvSpPr>
          <p:nvPr/>
        </p:nvSpPr>
        <p:spPr bwMode="auto">
          <a:xfrm>
            <a:off x="5003800" y="4173538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598" name="Rectangle 190"/>
          <p:cNvSpPr>
            <a:spLocks noChangeArrowheads="1"/>
          </p:cNvSpPr>
          <p:nvPr/>
        </p:nvSpPr>
        <p:spPr bwMode="auto">
          <a:xfrm>
            <a:off x="5022850" y="45466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9599" name="Rectangle 191"/>
          <p:cNvSpPr>
            <a:spLocks noChangeArrowheads="1"/>
          </p:cNvSpPr>
          <p:nvPr/>
        </p:nvSpPr>
        <p:spPr bwMode="auto">
          <a:xfrm>
            <a:off x="5038725" y="49593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2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2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2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2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2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2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2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2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2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2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2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2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2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60" grpId="0"/>
      <p:bldP spid="529461" grpId="0"/>
      <p:bldP spid="529462" grpId="0" animBg="1"/>
      <p:bldP spid="529463" grpId="0" animBg="1"/>
      <p:bldP spid="529464" grpId="0"/>
      <p:bldP spid="529465" grpId="0"/>
      <p:bldP spid="529466" grpId="0" animBg="1"/>
      <p:bldP spid="529467" grpId="0" animBg="1"/>
      <p:bldP spid="529468" grpId="0"/>
      <p:bldP spid="529469" grpId="0"/>
      <p:bldP spid="529472" grpId="0" animBg="1"/>
      <p:bldP spid="529473" grpId="0" animBg="1"/>
      <p:bldP spid="529474" grpId="0"/>
      <p:bldP spid="529475" grpId="0"/>
      <p:bldP spid="529476" grpId="0" animBg="1"/>
      <p:bldP spid="529477" grpId="0" animBg="1"/>
      <p:bldP spid="529478" grpId="0"/>
      <p:bldP spid="529479" grpId="0"/>
      <p:bldP spid="529565" grpId="0" animBg="1"/>
      <p:bldP spid="529566" grpId="0" animBg="1"/>
      <p:bldP spid="529567" grpId="0"/>
      <p:bldP spid="529569" grpId="0" animBg="1"/>
      <p:bldP spid="529570" grpId="0" animBg="1"/>
      <p:bldP spid="529571" grpId="0"/>
      <p:bldP spid="529572" grpId="0" animBg="1"/>
      <p:bldP spid="529573" grpId="0" animBg="1"/>
      <p:bldP spid="529574" grpId="0"/>
      <p:bldP spid="529575" grpId="0" animBg="1"/>
      <p:bldP spid="529576" grpId="0" animBg="1"/>
      <p:bldP spid="529577" grpId="0"/>
      <p:bldP spid="529595" grpId="0"/>
      <p:bldP spid="529596" grpId="0"/>
      <p:bldP spid="529598" grpId="0"/>
      <p:bldP spid="5295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7FE1C6E-E496-4181-910F-AFB5363C81D0}" type="slidenum">
              <a:rPr lang="en-US" altLang="en-US"/>
              <a:t>50</a:t>
            </a:fld>
            <a:r>
              <a:rPr lang="en-US" altLang="en-US"/>
              <a:t> / 65</a:t>
            </a:r>
          </a:p>
        </p:txBody>
      </p:sp>
      <p:grpSp>
        <p:nvGrpSpPr>
          <p:cNvPr id="2" name="Group 158"/>
          <p:cNvGrpSpPr/>
          <p:nvPr/>
        </p:nvGrpSpPr>
        <p:grpSpPr bwMode="auto">
          <a:xfrm>
            <a:off x="790575" y="1628775"/>
            <a:ext cx="7740650" cy="5045075"/>
            <a:chOff x="498" y="1026"/>
            <a:chExt cx="4876" cy="3178"/>
          </a:xfrm>
        </p:grpSpPr>
        <p:sp>
          <p:nvSpPr>
            <p:cNvPr id="53298" name="AutoShape 3"/>
            <p:cNvSpPr>
              <a:spLocks noChangeArrowheads="1"/>
            </p:cNvSpPr>
            <p:nvPr/>
          </p:nvSpPr>
          <p:spPr bwMode="auto">
            <a:xfrm flipH="1">
              <a:off x="1179" y="1026"/>
              <a:ext cx="3630" cy="283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99" name="Line 4"/>
            <p:cNvSpPr>
              <a:spLocks noChangeShapeType="1"/>
            </p:cNvSpPr>
            <p:nvPr/>
          </p:nvSpPr>
          <p:spPr bwMode="auto">
            <a:xfrm rot="-5400000">
              <a:off x="2143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00" name="Line 5"/>
            <p:cNvSpPr>
              <a:spLocks noChangeShapeType="1"/>
            </p:cNvSpPr>
            <p:nvPr/>
          </p:nvSpPr>
          <p:spPr bwMode="auto">
            <a:xfrm rot="-5400000">
              <a:off x="1916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01" name="Text Box 6"/>
            <p:cNvSpPr txBox="1">
              <a:spLocks noChangeArrowheads="1"/>
            </p:cNvSpPr>
            <p:nvPr/>
          </p:nvSpPr>
          <p:spPr bwMode="auto">
            <a:xfrm>
              <a:off x="5148" y="2273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302" name="Line 7"/>
            <p:cNvSpPr>
              <a:spLocks noChangeShapeType="1"/>
            </p:cNvSpPr>
            <p:nvPr/>
          </p:nvSpPr>
          <p:spPr bwMode="auto">
            <a:xfrm>
              <a:off x="838" y="272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03" name="Text Box 8"/>
            <p:cNvSpPr txBox="1">
              <a:spLocks noChangeArrowheads="1"/>
            </p:cNvSpPr>
            <p:nvPr/>
          </p:nvSpPr>
          <p:spPr bwMode="auto">
            <a:xfrm>
              <a:off x="498" y="1253"/>
              <a:ext cx="226" cy="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endPara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3304" name="Line 9"/>
            <p:cNvSpPr>
              <a:spLocks noChangeShapeType="1"/>
            </p:cNvSpPr>
            <p:nvPr/>
          </p:nvSpPr>
          <p:spPr bwMode="auto">
            <a:xfrm>
              <a:off x="838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05" name="Line 10"/>
            <p:cNvSpPr>
              <a:spLocks noChangeShapeType="1"/>
            </p:cNvSpPr>
            <p:nvPr/>
          </p:nvSpPr>
          <p:spPr bwMode="auto">
            <a:xfrm>
              <a:off x="838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06" name="Line 11"/>
            <p:cNvSpPr>
              <a:spLocks noChangeShapeType="1"/>
            </p:cNvSpPr>
            <p:nvPr/>
          </p:nvSpPr>
          <p:spPr bwMode="auto">
            <a:xfrm>
              <a:off x="838" y="34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07" name="Line 12"/>
            <p:cNvSpPr>
              <a:spLocks noChangeShapeType="1"/>
            </p:cNvSpPr>
            <p:nvPr/>
          </p:nvSpPr>
          <p:spPr bwMode="auto">
            <a:xfrm>
              <a:off x="4809" y="239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08" name="Text Box 13"/>
            <p:cNvSpPr txBox="1">
              <a:spLocks noChangeArrowheads="1"/>
            </p:cNvSpPr>
            <p:nvPr/>
          </p:nvSpPr>
          <p:spPr bwMode="auto">
            <a:xfrm>
              <a:off x="1406" y="3974"/>
              <a:ext cx="11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3309" name="Line 14"/>
            <p:cNvSpPr>
              <a:spLocks noChangeShapeType="1"/>
            </p:cNvSpPr>
            <p:nvPr/>
          </p:nvSpPr>
          <p:spPr bwMode="auto">
            <a:xfrm>
              <a:off x="838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10" name="Line 15"/>
            <p:cNvSpPr>
              <a:spLocks noChangeShapeType="1"/>
            </p:cNvSpPr>
            <p:nvPr/>
          </p:nvSpPr>
          <p:spPr bwMode="auto">
            <a:xfrm>
              <a:off x="838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11" name="Line 16"/>
            <p:cNvSpPr>
              <a:spLocks noChangeShapeType="1"/>
            </p:cNvSpPr>
            <p:nvPr/>
          </p:nvSpPr>
          <p:spPr bwMode="auto">
            <a:xfrm>
              <a:off x="838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12" name="Line 17"/>
            <p:cNvSpPr>
              <a:spLocks noChangeShapeType="1"/>
            </p:cNvSpPr>
            <p:nvPr/>
          </p:nvSpPr>
          <p:spPr bwMode="auto">
            <a:xfrm>
              <a:off x="838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313" name="Line 18"/>
            <p:cNvSpPr>
              <a:spLocks noChangeShapeType="1"/>
            </p:cNvSpPr>
            <p:nvPr/>
          </p:nvSpPr>
          <p:spPr bwMode="auto">
            <a:xfrm rot="-5400000">
              <a:off x="1689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54683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 Expansion</a:t>
            </a:r>
          </a:p>
        </p:txBody>
      </p:sp>
      <p:sp>
        <p:nvSpPr>
          <p:cNvPr id="546896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  <a:noFill/>
        </p:spPr>
        <p:txBody>
          <a:bodyPr/>
          <a:lstStyle/>
          <a:p>
            <a:r>
              <a:rPr lang="en-US" altLang="en-US"/>
              <a:t>8-to-1 MUX using Dual 4-to-1 MUX</a:t>
            </a:r>
          </a:p>
        </p:txBody>
      </p:sp>
      <p:grpSp>
        <p:nvGrpSpPr>
          <p:cNvPr id="3" name="Group 119"/>
          <p:cNvGrpSpPr/>
          <p:nvPr/>
        </p:nvGrpSpPr>
        <p:grpSpPr bwMode="auto">
          <a:xfrm>
            <a:off x="1871663" y="1808163"/>
            <a:ext cx="2881312" cy="2160587"/>
            <a:chOff x="2993" y="2727"/>
            <a:chExt cx="1815" cy="1361"/>
          </a:xfrm>
        </p:grpSpPr>
        <p:sp>
          <p:nvSpPr>
            <p:cNvPr id="53287" name="AutoShape 120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3288" name="Line 121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89" name="Line 122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90" name="Text Box 123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91" name="Line 124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92" name="Text Box 125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3293" name="Line 126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94" name="Line 127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95" name="Line 128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96" name="Line 129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97" name="Text Box 130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" name="Group 131"/>
          <p:cNvGrpSpPr/>
          <p:nvPr/>
        </p:nvGrpSpPr>
        <p:grpSpPr bwMode="auto">
          <a:xfrm>
            <a:off x="1871663" y="3968750"/>
            <a:ext cx="2881312" cy="2160588"/>
            <a:chOff x="2993" y="2727"/>
            <a:chExt cx="1815" cy="1361"/>
          </a:xfrm>
        </p:grpSpPr>
        <p:sp>
          <p:nvSpPr>
            <p:cNvPr id="53276" name="AutoShape 132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3277" name="Line 133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78" name="Line 134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79" name="Text Box 135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80" name="Line 136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81" name="Text Box 137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3282" name="Line 138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83" name="Line 139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84" name="Line 140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85" name="Line 141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86" name="Text Box 142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155"/>
          <p:cNvGrpSpPr/>
          <p:nvPr/>
        </p:nvGrpSpPr>
        <p:grpSpPr bwMode="auto">
          <a:xfrm>
            <a:off x="4751388" y="3249613"/>
            <a:ext cx="2881312" cy="1441450"/>
            <a:chOff x="2993" y="2047"/>
            <a:chExt cx="1815" cy="908"/>
          </a:xfrm>
        </p:grpSpPr>
        <p:sp>
          <p:nvSpPr>
            <p:cNvPr id="53268" name="AutoShape 144"/>
            <p:cNvSpPr>
              <a:spLocks noChangeArrowheads="1"/>
            </p:cNvSpPr>
            <p:nvPr/>
          </p:nvSpPr>
          <p:spPr bwMode="auto">
            <a:xfrm flipH="1">
              <a:off x="3334" y="2047"/>
              <a:ext cx="1134" cy="6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53269" name="Line 145"/>
            <p:cNvSpPr>
              <a:spLocks noChangeShapeType="1"/>
            </p:cNvSpPr>
            <p:nvPr/>
          </p:nvSpPr>
          <p:spPr bwMode="auto">
            <a:xfrm rot="-5400000">
              <a:off x="3787" y="284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70" name="Text Box 146"/>
            <p:cNvSpPr txBox="1">
              <a:spLocks noChangeArrowheads="1"/>
            </p:cNvSpPr>
            <p:nvPr/>
          </p:nvSpPr>
          <p:spPr bwMode="auto">
            <a:xfrm>
              <a:off x="4240" y="2274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71" name="Line 147"/>
            <p:cNvSpPr>
              <a:spLocks noChangeShapeType="1"/>
            </p:cNvSpPr>
            <p:nvPr/>
          </p:nvSpPr>
          <p:spPr bwMode="auto">
            <a:xfrm>
              <a:off x="2993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72" name="Text Box 148"/>
            <p:cNvSpPr txBox="1">
              <a:spLocks noChangeArrowheads="1"/>
            </p:cNvSpPr>
            <p:nvPr/>
          </p:nvSpPr>
          <p:spPr bwMode="auto">
            <a:xfrm>
              <a:off x="3333" y="2135"/>
              <a:ext cx="226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273" name="Line 149"/>
            <p:cNvSpPr>
              <a:spLocks noChangeShapeType="1"/>
            </p:cNvSpPr>
            <p:nvPr/>
          </p:nvSpPr>
          <p:spPr bwMode="auto">
            <a:xfrm>
              <a:off x="2993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74" name="Line 150"/>
            <p:cNvSpPr>
              <a:spLocks noChangeShapeType="1"/>
            </p:cNvSpPr>
            <p:nvPr/>
          </p:nvSpPr>
          <p:spPr bwMode="auto">
            <a:xfrm>
              <a:off x="4467" y="239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3275" name="Text Box 151"/>
            <p:cNvSpPr txBox="1">
              <a:spLocks noChangeArrowheads="1"/>
            </p:cNvSpPr>
            <p:nvPr/>
          </p:nvSpPr>
          <p:spPr bwMode="auto">
            <a:xfrm>
              <a:off x="3674" y="2501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6968" name="Line 152"/>
          <p:cNvSpPr>
            <a:spLocks noChangeShapeType="1"/>
          </p:cNvSpPr>
          <p:nvPr/>
        </p:nvSpPr>
        <p:spPr bwMode="auto">
          <a:xfrm>
            <a:off x="4751388" y="2708275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69" name="Line 153"/>
          <p:cNvSpPr>
            <a:spLocks noChangeShapeType="1"/>
          </p:cNvSpPr>
          <p:nvPr/>
        </p:nvSpPr>
        <p:spPr bwMode="auto">
          <a:xfrm>
            <a:off x="4751388" y="3968750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0" name="Line 154"/>
          <p:cNvSpPr>
            <a:spLocks noChangeShapeType="1"/>
          </p:cNvSpPr>
          <p:nvPr/>
        </p:nvSpPr>
        <p:spPr bwMode="auto">
          <a:xfrm>
            <a:off x="6192838" y="4689475"/>
            <a:ext cx="0" cy="1260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2" name="Line 156"/>
          <p:cNvSpPr>
            <a:spLocks noChangeShapeType="1"/>
          </p:cNvSpPr>
          <p:nvPr/>
        </p:nvSpPr>
        <p:spPr bwMode="auto">
          <a:xfrm flipV="1">
            <a:off x="2771775" y="5949950"/>
            <a:ext cx="34210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3" name="Line 157"/>
          <p:cNvSpPr>
            <a:spLocks noChangeShapeType="1"/>
          </p:cNvSpPr>
          <p:nvPr/>
        </p:nvSpPr>
        <p:spPr bwMode="auto">
          <a:xfrm rot="-5400000">
            <a:off x="2682081" y="6039644"/>
            <a:ext cx="1793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5" name="Rectangle 159"/>
          <p:cNvSpPr>
            <a:spLocks noChangeArrowheads="1"/>
          </p:cNvSpPr>
          <p:nvPr/>
        </p:nvSpPr>
        <p:spPr bwMode="auto">
          <a:xfrm>
            <a:off x="3176588" y="6129338"/>
            <a:ext cx="5334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0   0</a:t>
            </a:r>
          </a:p>
        </p:txBody>
      </p:sp>
      <p:sp>
        <p:nvSpPr>
          <p:cNvPr id="546976" name="Line 160"/>
          <p:cNvSpPr>
            <a:spLocks noChangeShapeType="1"/>
          </p:cNvSpPr>
          <p:nvPr/>
        </p:nvSpPr>
        <p:spPr bwMode="auto">
          <a:xfrm>
            <a:off x="2847975" y="2168525"/>
            <a:ext cx="1079500" cy="539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7" name="Line 161"/>
          <p:cNvSpPr>
            <a:spLocks noChangeShapeType="1"/>
          </p:cNvSpPr>
          <p:nvPr/>
        </p:nvSpPr>
        <p:spPr bwMode="auto">
          <a:xfrm>
            <a:off x="2860675" y="4329113"/>
            <a:ext cx="1077913" cy="539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8" name="Rectangle 162"/>
          <p:cNvSpPr>
            <a:spLocks noChangeArrowheads="1"/>
          </p:cNvSpPr>
          <p:nvPr/>
        </p:nvSpPr>
        <p:spPr bwMode="auto">
          <a:xfrm>
            <a:off x="2798763" y="6129338"/>
            <a:ext cx="1524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6979" name="Line 163"/>
          <p:cNvSpPr>
            <a:spLocks noChangeShapeType="1"/>
          </p:cNvSpPr>
          <p:nvPr/>
        </p:nvSpPr>
        <p:spPr bwMode="auto">
          <a:xfrm flipV="1">
            <a:off x="5715000" y="3789363"/>
            <a:ext cx="1081088" cy="179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4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975" grpId="0"/>
      <p:bldP spid="54697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91523DE-BF2A-4BC9-AAF9-593308B9D1EC}" type="slidenum">
              <a:rPr lang="en-US" altLang="en-US"/>
              <a:t>51</a:t>
            </a:fld>
            <a:r>
              <a:rPr lang="en-US" altLang="en-US"/>
              <a:t> / 65</a:t>
            </a: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DeMultiplexers</a:t>
            </a: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4392613" y="908050"/>
          <a:ext cx="449897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79875" imgH="2447925" progId="">
                  <p:embed/>
                </p:oleObj>
              </mc:Choice>
              <mc:Fallback>
                <p:oleObj name="Visio" r:id="rId3" imgW="4079875" imgH="244792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908050"/>
                        <a:ext cx="449897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/>
          <p:nvPr/>
        </p:nvGrpSpPr>
        <p:grpSpPr bwMode="auto">
          <a:xfrm>
            <a:off x="431800" y="1268413"/>
            <a:ext cx="3060700" cy="2160587"/>
            <a:chOff x="385" y="2614"/>
            <a:chExt cx="1928" cy="1361"/>
          </a:xfrm>
        </p:grpSpPr>
        <p:sp>
          <p:nvSpPr>
            <p:cNvPr id="55342" name="AutoShape 6"/>
            <p:cNvSpPr>
              <a:spLocks noChangeArrowheads="1"/>
            </p:cNvSpPr>
            <p:nvPr/>
          </p:nvSpPr>
          <p:spPr bwMode="auto">
            <a:xfrm flipH="1">
              <a:off x="725" y="2614"/>
              <a:ext cx="1249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DeMUX</a:t>
              </a:r>
            </a:p>
          </p:txBody>
        </p:sp>
        <p:sp>
          <p:nvSpPr>
            <p:cNvPr id="55343" name="Line 7"/>
            <p:cNvSpPr>
              <a:spLocks noChangeShapeType="1"/>
            </p:cNvSpPr>
            <p:nvPr/>
          </p:nvSpPr>
          <p:spPr bwMode="auto">
            <a:xfrm rot="-5400000">
              <a:off x="1324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5344" name="Line 8"/>
            <p:cNvSpPr>
              <a:spLocks noChangeShapeType="1"/>
            </p:cNvSpPr>
            <p:nvPr/>
          </p:nvSpPr>
          <p:spPr bwMode="auto">
            <a:xfrm rot="-5400000">
              <a:off x="1097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5345" name="Text Box 9"/>
            <p:cNvSpPr txBox="1">
              <a:spLocks noChangeArrowheads="1"/>
            </p:cNvSpPr>
            <p:nvPr/>
          </p:nvSpPr>
          <p:spPr bwMode="auto">
            <a:xfrm>
              <a:off x="725" y="3067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346" name="Line 10"/>
            <p:cNvSpPr>
              <a:spLocks noChangeShapeType="1"/>
            </p:cNvSpPr>
            <p:nvPr/>
          </p:nvSpPr>
          <p:spPr bwMode="auto">
            <a:xfrm>
              <a:off x="1972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5347" name="Text Box 11"/>
            <p:cNvSpPr txBox="1">
              <a:spLocks noChangeArrowheads="1"/>
            </p:cNvSpPr>
            <p:nvPr/>
          </p:nvSpPr>
          <p:spPr bwMode="auto">
            <a:xfrm>
              <a:off x="1746" y="2702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5348" name="Line 12"/>
            <p:cNvSpPr>
              <a:spLocks noChangeShapeType="1"/>
            </p:cNvSpPr>
            <p:nvPr/>
          </p:nvSpPr>
          <p:spPr bwMode="auto">
            <a:xfrm>
              <a:off x="1972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5349" name="Line 13"/>
            <p:cNvSpPr>
              <a:spLocks noChangeShapeType="1"/>
            </p:cNvSpPr>
            <p:nvPr/>
          </p:nvSpPr>
          <p:spPr bwMode="auto">
            <a:xfrm>
              <a:off x="1972" y="329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5350" name="Line 14"/>
            <p:cNvSpPr>
              <a:spLocks noChangeShapeType="1"/>
            </p:cNvSpPr>
            <p:nvPr/>
          </p:nvSpPr>
          <p:spPr bwMode="auto">
            <a:xfrm>
              <a:off x="1972" y="352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5351" name="Line 15"/>
            <p:cNvSpPr>
              <a:spLocks noChangeShapeType="1"/>
            </p:cNvSpPr>
            <p:nvPr/>
          </p:nvSpPr>
          <p:spPr bwMode="auto">
            <a:xfrm>
              <a:off x="385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5352" name="Text Box 16"/>
            <p:cNvSpPr txBox="1">
              <a:spLocks noChangeArrowheads="1"/>
            </p:cNvSpPr>
            <p:nvPr/>
          </p:nvSpPr>
          <p:spPr bwMode="auto">
            <a:xfrm>
              <a:off x="1066" y="3473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41788" name="Group 92"/>
          <p:cNvGraphicFramePr>
            <a:graphicFrameLocks noGrp="1"/>
          </p:cNvGraphicFramePr>
          <p:nvPr/>
        </p:nvGraphicFramePr>
        <p:xfrm>
          <a:off x="4572000" y="4149725"/>
          <a:ext cx="32385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1790" name="Object 94"/>
          <p:cNvGraphicFramePr>
            <a:graphicFrameLocks noChangeAspect="1"/>
          </p:cNvGraphicFramePr>
          <p:nvPr/>
        </p:nvGraphicFramePr>
        <p:xfrm>
          <a:off x="792163" y="3789363"/>
          <a:ext cx="2570162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799715" imgH="2967990" progId="">
                  <p:embed/>
                </p:oleObj>
              </mc:Choice>
              <mc:Fallback>
                <p:oleObj name="Visio" r:id="rId5" imgW="2799715" imgH="2967990" progId="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789363"/>
                        <a:ext cx="2570162" cy="271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B417BB6-F662-4E9E-B143-94DD806C9F87}" type="slidenum">
              <a:rPr lang="en-US" altLang="en-US"/>
              <a:t>52</a:t>
            </a:fld>
            <a:r>
              <a:rPr lang="en-US" altLang="en-US"/>
              <a:t> / 65</a:t>
            </a: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Multiplexer / DeMultiplexer Pairs</a:t>
            </a:r>
          </a:p>
        </p:txBody>
      </p:sp>
      <p:sp>
        <p:nvSpPr>
          <p:cNvPr id="57349" name="AutoShape 4"/>
          <p:cNvSpPr>
            <a:spLocks noChangeArrowheads="1"/>
          </p:cNvSpPr>
          <p:nvPr/>
        </p:nvSpPr>
        <p:spPr bwMode="auto">
          <a:xfrm flipH="1" flipV="1">
            <a:off x="1331913" y="1447800"/>
            <a:ext cx="1079500" cy="37814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</a:ln>
        </p:spPr>
        <p:txBody>
          <a:bodyPr rot="10800000" vert="eaVert" wrap="none" lIns="0" tIns="0" rIns="0" bIns="0" anchor="ctr" anchorCtr="1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2411413" y="3248025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3750" name="Line 6"/>
          <p:cNvSpPr>
            <a:spLocks noChangeShapeType="1"/>
          </p:cNvSpPr>
          <p:nvPr/>
        </p:nvSpPr>
        <p:spPr bwMode="auto">
          <a:xfrm>
            <a:off x="2592388" y="5408613"/>
            <a:ext cx="3779837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2051050" y="30622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971550" y="19875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54" name="Text Box 9"/>
          <p:cNvSpPr txBox="1">
            <a:spLocks noChangeArrowheads="1"/>
          </p:cNvSpPr>
          <p:nvPr/>
        </p:nvSpPr>
        <p:spPr bwMode="auto">
          <a:xfrm>
            <a:off x="1330325" y="1766888"/>
            <a:ext cx="3587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971550" y="234791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>
            <a:off x="971550" y="270827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971550" y="3067050"/>
            <a:ext cx="3603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58" name="Line 13"/>
          <p:cNvSpPr>
            <a:spLocks noChangeShapeType="1"/>
          </p:cNvSpPr>
          <p:nvPr/>
        </p:nvSpPr>
        <p:spPr bwMode="auto">
          <a:xfrm flipH="1">
            <a:off x="1511300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971550" y="342741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 flipV="1">
            <a:off x="971550" y="3786188"/>
            <a:ext cx="36036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 flipV="1">
            <a:off x="971550" y="4144963"/>
            <a:ext cx="360363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 flipV="1">
            <a:off x="971550" y="4503738"/>
            <a:ext cx="360363" cy="47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63" name="AutoShape 18"/>
          <p:cNvSpPr>
            <a:spLocks noChangeArrowheads="1"/>
          </p:cNvSpPr>
          <p:nvPr/>
        </p:nvSpPr>
        <p:spPr bwMode="auto">
          <a:xfrm flipH="1" flipV="1">
            <a:off x="6551613" y="1447800"/>
            <a:ext cx="1081087" cy="37814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</a:ln>
        </p:spPr>
        <p:txBody>
          <a:bodyPr rot="10800000" vert="eaVert" wrap="none" lIns="0" tIns="0" rIns="0" bIns="0" anchor="ctr" anchorCtr="1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6553200" y="30622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>
            <a:off x="7632700" y="198755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66" name="Text Box 21"/>
          <p:cNvSpPr txBox="1">
            <a:spLocks noChangeArrowheads="1"/>
          </p:cNvSpPr>
          <p:nvPr/>
        </p:nvSpPr>
        <p:spPr bwMode="auto">
          <a:xfrm>
            <a:off x="7221538" y="1627188"/>
            <a:ext cx="3587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>
            <a:off x="7632700" y="2347913"/>
            <a:ext cx="5397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68" name="Line 23"/>
          <p:cNvSpPr>
            <a:spLocks noChangeShapeType="1"/>
          </p:cNvSpPr>
          <p:nvPr/>
        </p:nvSpPr>
        <p:spPr bwMode="auto">
          <a:xfrm>
            <a:off x="7632700" y="27082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69" name="Line 24"/>
          <p:cNvSpPr>
            <a:spLocks noChangeShapeType="1"/>
          </p:cNvSpPr>
          <p:nvPr/>
        </p:nvSpPr>
        <p:spPr bwMode="auto">
          <a:xfrm>
            <a:off x="7632700" y="306863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70" name="Line 25"/>
          <p:cNvSpPr>
            <a:spLocks noChangeShapeType="1"/>
          </p:cNvSpPr>
          <p:nvPr/>
        </p:nvSpPr>
        <p:spPr bwMode="auto">
          <a:xfrm>
            <a:off x="7632700" y="342741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71" name="Line 26"/>
          <p:cNvSpPr>
            <a:spLocks noChangeShapeType="1"/>
          </p:cNvSpPr>
          <p:nvPr/>
        </p:nvSpPr>
        <p:spPr bwMode="auto">
          <a:xfrm>
            <a:off x="7632700" y="378618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72" name="Line 27"/>
          <p:cNvSpPr>
            <a:spLocks noChangeShapeType="1"/>
          </p:cNvSpPr>
          <p:nvPr/>
        </p:nvSpPr>
        <p:spPr bwMode="auto">
          <a:xfrm>
            <a:off x="7632700" y="414496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73" name="Line 28"/>
          <p:cNvSpPr>
            <a:spLocks noChangeShapeType="1"/>
          </p:cNvSpPr>
          <p:nvPr/>
        </p:nvSpPr>
        <p:spPr bwMode="auto">
          <a:xfrm>
            <a:off x="7632700" y="450373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374" name="Rectangle 29"/>
          <p:cNvSpPr>
            <a:spLocks noChangeArrowheads="1"/>
          </p:cNvSpPr>
          <p:nvPr/>
        </p:nvSpPr>
        <p:spPr bwMode="auto">
          <a:xfrm>
            <a:off x="1519238" y="1119188"/>
            <a:ext cx="7286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</a:p>
        </p:txBody>
      </p:sp>
      <p:sp>
        <p:nvSpPr>
          <p:cNvPr id="57375" name="Rectangle 30"/>
          <p:cNvSpPr>
            <a:spLocks noChangeArrowheads="1"/>
          </p:cNvSpPr>
          <p:nvPr/>
        </p:nvSpPr>
        <p:spPr bwMode="auto">
          <a:xfrm>
            <a:off x="6553200" y="1119188"/>
            <a:ext cx="10842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DeMUX</a:t>
            </a:r>
          </a:p>
        </p:txBody>
      </p:sp>
      <p:sp>
        <p:nvSpPr>
          <p:cNvPr id="57376" name="WordArt 31"/>
          <p:cNvSpPr>
            <a:spLocks noChangeArrowheads="1" noChangeShapeType="1" noTextEdit="1"/>
          </p:cNvSpPr>
          <p:nvPr/>
        </p:nvSpPr>
        <p:spPr bwMode="auto">
          <a:xfrm>
            <a:off x="488950" y="180816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57377" name="Picture 32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8081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78" name="Picture 33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166938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79" name="Picture 34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528888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0" name="Picture 35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8876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1" name="Picture 36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24802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2" name="Picture 37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608388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3" name="Picture 38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9671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84" name="Picture 39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32752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85" name="WordArt 40"/>
          <p:cNvSpPr>
            <a:spLocks noChangeArrowheads="1" noChangeShapeType="1" noTextEdit="1"/>
          </p:cNvSpPr>
          <p:nvPr/>
        </p:nvSpPr>
        <p:spPr bwMode="auto">
          <a:xfrm>
            <a:off x="488950" y="216693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57386" name="WordArt 41"/>
          <p:cNvSpPr>
            <a:spLocks noChangeArrowheads="1" noChangeShapeType="1" noTextEdit="1"/>
          </p:cNvSpPr>
          <p:nvPr/>
        </p:nvSpPr>
        <p:spPr bwMode="auto">
          <a:xfrm>
            <a:off x="488950" y="252730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57387" name="WordArt 42"/>
          <p:cNvSpPr>
            <a:spLocks noChangeArrowheads="1" noChangeShapeType="1" noTextEdit="1"/>
          </p:cNvSpPr>
          <p:nvPr/>
        </p:nvSpPr>
        <p:spPr bwMode="auto">
          <a:xfrm>
            <a:off x="488950" y="288766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57388" name="WordArt 43"/>
          <p:cNvSpPr>
            <a:spLocks noChangeArrowheads="1" noChangeShapeType="1" noTextEdit="1"/>
          </p:cNvSpPr>
          <p:nvPr/>
        </p:nvSpPr>
        <p:spPr bwMode="auto">
          <a:xfrm>
            <a:off x="488950" y="3248025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57389" name="WordArt 44"/>
          <p:cNvSpPr>
            <a:spLocks noChangeArrowheads="1" noChangeShapeType="1" noTextEdit="1"/>
          </p:cNvSpPr>
          <p:nvPr/>
        </p:nvSpPr>
        <p:spPr bwMode="auto">
          <a:xfrm>
            <a:off x="488950" y="360838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7390" name="WordArt 45"/>
          <p:cNvSpPr>
            <a:spLocks noChangeArrowheads="1" noChangeShapeType="1" noTextEdit="1"/>
          </p:cNvSpPr>
          <p:nvPr/>
        </p:nvSpPr>
        <p:spPr bwMode="auto">
          <a:xfrm>
            <a:off x="488950" y="396875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7391" name="WordArt 46"/>
          <p:cNvSpPr>
            <a:spLocks noChangeArrowheads="1" noChangeShapeType="1" noTextEdit="1"/>
          </p:cNvSpPr>
          <p:nvPr/>
        </p:nvSpPr>
        <p:spPr bwMode="auto">
          <a:xfrm>
            <a:off x="488950" y="432911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en-US" sz="3600" kern="10" spc="720">
                <a:ln w="9525">
                  <a:solidFill>
                    <a:schemeClr val="accent1"/>
                  </a:solidFill>
                  <a:rou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0</a:t>
            </a:r>
          </a:p>
        </p:txBody>
      </p:sp>
      <p:grpSp>
        <p:nvGrpSpPr>
          <p:cNvPr id="57392" name="Group 47"/>
          <p:cNvGrpSpPr/>
          <p:nvPr/>
        </p:nvGrpSpPr>
        <p:grpSpPr bwMode="auto">
          <a:xfrm>
            <a:off x="7993063" y="1674813"/>
            <a:ext cx="358775" cy="312737"/>
            <a:chOff x="2414" y="2954"/>
            <a:chExt cx="920" cy="907"/>
          </a:xfrm>
        </p:grpSpPr>
        <p:sp>
          <p:nvSpPr>
            <p:cNvPr id="57461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62" name="AutoShape 49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63" name="Line 50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64" name="Line 51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65" name="AutoShape 52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66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57467" name="Line 54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93" name="Group 55"/>
          <p:cNvGrpSpPr/>
          <p:nvPr/>
        </p:nvGrpSpPr>
        <p:grpSpPr bwMode="auto">
          <a:xfrm>
            <a:off x="7993063" y="2035175"/>
            <a:ext cx="358775" cy="312738"/>
            <a:chOff x="2414" y="2954"/>
            <a:chExt cx="920" cy="907"/>
          </a:xfrm>
        </p:grpSpPr>
        <p:sp>
          <p:nvSpPr>
            <p:cNvPr id="57454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55" name="AutoShape 57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56" name="Line 58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57" name="Line 59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58" name="AutoShape 60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59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57460" name="Line 62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94" name="Group 63"/>
          <p:cNvGrpSpPr/>
          <p:nvPr/>
        </p:nvGrpSpPr>
        <p:grpSpPr bwMode="auto">
          <a:xfrm>
            <a:off x="7993063" y="2395538"/>
            <a:ext cx="358775" cy="312737"/>
            <a:chOff x="2414" y="2954"/>
            <a:chExt cx="920" cy="907"/>
          </a:xfrm>
        </p:grpSpPr>
        <p:sp>
          <p:nvSpPr>
            <p:cNvPr id="57447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AutoShape 65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49" name="Line 66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50" name="Line 67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51" name="AutoShape 68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52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7453" name="Line 70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95" name="Group 71"/>
          <p:cNvGrpSpPr/>
          <p:nvPr/>
        </p:nvGrpSpPr>
        <p:grpSpPr bwMode="auto">
          <a:xfrm>
            <a:off x="7993063" y="2754313"/>
            <a:ext cx="358775" cy="312737"/>
            <a:chOff x="2414" y="2954"/>
            <a:chExt cx="920" cy="907"/>
          </a:xfrm>
        </p:grpSpPr>
        <p:sp>
          <p:nvSpPr>
            <p:cNvPr id="57440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41" name="AutoShape 73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42" name="Line 74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43" name="Line 75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44" name="AutoShape 76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45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7446" name="Line 78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96" name="Group 79"/>
          <p:cNvGrpSpPr/>
          <p:nvPr/>
        </p:nvGrpSpPr>
        <p:grpSpPr bwMode="auto">
          <a:xfrm>
            <a:off x="7993063" y="3114675"/>
            <a:ext cx="358775" cy="312738"/>
            <a:chOff x="2414" y="2954"/>
            <a:chExt cx="920" cy="907"/>
          </a:xfrm>
        </p:grpSpPr>
        <p:sp>
          <p:nvSpPr>
            <p:cNvPr id="57433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34" name="AutoShape 81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35" name="Line 82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36" name="Line 83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37" name="AutoShape 84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38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7439" name="Line 86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97" name="Group 87"/>
          <p:cNvGrpSpPr/>
          <p:nvPr/>
        </p:nvGrpSpPr>
        <p:grpSpPr bwMode="auto">
          <a:xfrm>
            <a:off x="7993063" y="3475038"/>
            <a:ext cx="358775" cy="312737"/>
            <a:chOff x="2414" y="2954"/>
            <a:chExt cx="920" cy="907"/>
          </a:xfrm>
        </p:grpSpPr>
        <p:sp>
          <p:nvSpPr>
            <p:cNvPr id="57426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27" name="AutoShape 89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28" name="Line 90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29" name="Line 91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30" name="AutoShape 92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31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7432" name="Line 94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98" name="Group 95"/>
          <p:cNvGrpSpPr/>
          <p:nvPr/>
        </p:nvGrpSpPr>
        <p:grpSpPr bwMode="auto">
          <a:xfrm>
            <a:off x="7993063" y="3835400"/>
            <a:ext cx="358775" cy="312738"/>
            <a:chOff x="2414" y="2954"/>
            <a:chExt cx="920" cy="907"/>
          </a:xfrm>
        </p:grpSpPr>
        <p:sp>
          <p:nvSpPr>
            <p:cNvPr id="57419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20" name="AutoShape 97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21" name="Line 98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22" name="Line 99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23" name="AutoShape 100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24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7425" name="Line 102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99" name="Group 103"/>
          <p:cNvGrpSpPr/>
          <p:nvPr/>
        </p:nvGrpSpPr>
        <p:grpSpPr bwMode="auto">
          <a:xfrm>
            <a:off x="7993063" y="4195763"/>
            <a:ext cx="358775" cy="312737"/>
            <a:chOff x="2414" y="2954"/>
            <a:chExt cx="920" cy="907"/>
          </a:xfrm>
        </p:grpSpPr>
        <p:sp>
          <p:nvSpPr>
            <p:cNvPr id="57412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13" name="AutoShape 105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14" name="Line 106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15" name="Line 107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7416" name="AutoShape 108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41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en-US" sz="3600" i="1" kern="10" spc="720">
                  <a:ln w="9525">
                    <a:solidFill>
                      <a:schemeClr val="accent1"/>
                    </a:solidFill>
                    <a:rou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57418" name="Line 110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57400" name="Rectangle 112"/>
          <p:cNvSpPr>
            <a:spLocks noChangeArrowheads="1"/>
          </p:cNvSpPr>
          <p:nvPr/>
        </p:nvSpPr>
        <p:spPr bwMode="auto">
          <a:xfrm>
            <a:off x="1331913" y="4805363"/>
            <a:ext cx="1079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401" name="Rectangle 113"/>
          <p:cNvSpPr>
            <a:spLocks noChangeArrowheads="1"/>
          </p:cNvSpPr>
          <p:nvPr/>
        </p:nvSpPr>
        <p:spPr bwMode="auto">
          <a:xfrm>
            <a:off x="6553200" y="4805363"/>
            <a:ext cx="1079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402" name="Line 114"/>
          <p:cNvSpPr>
            <a:spLocks noChangeShapeType="1"/>
          </p:cNvSpPr>
          <p:nvPr/>
        </p:nvSpPr>
        <p:spPr bwMode="auto">
          <a:xfrm flipH="1">
            <a:off x="1871663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403" name="Line 115"/>
          <p:cNvSpPr>
            <a:spLocks noChangeShapeType="1"/>
          </p:cNvSpPr>
          <p:nvPr/>
        </p:nvSpPr>
        <p:spPr bwMode="auto">
          <a:xfrm flipH="1">
            <a:off x="2232025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404" name="Line 116"/>
          <p:cNvSpPr>
            <a:spLocks noChangeShapeType="1"/>
          </p:cNvSpPr>
          <p:nvPr/>
        </p:nvSpPr>
        <p:spPr bwMode="auto">
          <a:xfrm>
            <a:off x="6731000" y="5229225"/>
            <a:ext cx="1588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405" name="Line 117"/>
          <p:cNvSpPr>
            <a:spLocks noChangeShapeType="1"/>
          </p:cNvSpPr>
          <p:nvPr/>
        </p:nvSpPr>
        <p:spPr bwMode="auto">
          <a:xfrm>
            <a:off x="7091363" y="5229225"/>
            <a:ext cx="1587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406" name="Line 118"/>
          <p:cNvSpPr>
            <a:spLocks noChangeShapeType="1"/>
          </p:cNvSpPr>
          <p:nvPr/>
        </p:nvSpPr>
        <p:spPr bwMode="auto">
          <a:xfrm flipH="1">
            <a:off x="7451725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3863" name="Line 119"/>
          <p:cNvSpPr>
            <a:spLocks noChangeShapeType="1"/>
          </p:cNvSpPr>
          <p:nvPr/>
        </p:nvSpPr>
        <p:spPr bwMode="auto">
          <a:xfrm>
            <a:off x="2592388" y="5588000"/>
            <a:ext cx="3779837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3864" name="Line 120"/>
          <p:cNvSpPr>
            <a:spLocks noChangeShapeType="1"/>
          </p:cNvSpPr>
          <p:nvPr/>
        </p:nvSpPr>
        <p:spPr bwMode="auto">
          <a:xfrm>
            <a:off x="2592388" y="5767388"/>
            <a:ext cx="3779837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7409" name="Rectangle 122"/>
          <p:cNvSpPr>
            <a:spLocks noChangeArrowheads="1"/>
          </p:cNvSpPr>
          <p:nvPr/>
        </p:nvSpPr>
        <p:spPr bwMode="auto">
          <a:xfrm>
            <a:off x="1408113" y="5949950"/>
            <a:ext cx="1079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410" name="Rectangle 123"/>
          <p:cNvSpPr>
            <a:spLocks noChangeArrowheads="1"/>
          </p:cNvSpPr>
          <p:nvPr/>
        </p:nvSpPr>
        <p:spPr bwMode="auto">
          <a:xfrm>
            <a:off x="6551613" y="5949950"/>
            <a:ext cx="1260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3868" name="Text Box 124"/>
          <p:cNvSpPr txBox="1">
            <a:spLocks noChangeArrowheads="1"/>
          </p:cNvSpPr>
          <p:nvPr/>
        </p:nvSpPr>
        <p:spPr bwMode="auto">
          <a:xfrm>
            <a:off x="3792538" y="5768975"/>
            <a:ext cx="1558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</a:t>
            </a:r>
            <a:endParaRPr lang="en-US" altLang="en-US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86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09D1653-0077-458B-9DFC-29EBF0783C96}" type="slidenum">
              <a:rPr lang="en-US" altLang="en-US"/>
              <a:t>53</a:t>
            </a:fld>
            <a:r>
              <a:rPr lang="en-US" altLang="en-US"/>
              <a:t> / 65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DeMultiplexers / Decoders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472113" y="1268413"/>
            <a:ext cx="2882900" cy="1800225"/>
            <a:chOff x="725" y="1026"/>
            <a:chExt cx="1816" cy="1134"/>
          </a:xfrm>
        </p:grpSpPr>
        <p:sp>
          <p:nvSpPr>
            <p:cNvPr id="59488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vert="eaVert"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59489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90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91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9492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93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9494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95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96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97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42735" name="Group 15"/>
          <p:cNvGraphicFramePr>
            <a:graphicFrameLocks noGrp="1"/>
          </p:cNvGraphicFramePr>
          <p:nvPr/>
        </p:nvGraphicFramePr>
        <p:xfrm>
          <a:off x="5111750" y="3429000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49"/>
          <p:cNvGrpSpPr/>
          <p:nvPr/>
        </p:nvGrpSpPr>
        <p:grpSpPr bwMode="auto">
          <a:xfrm>
            <a:off x="431800" y="1268413"/>
            <a:ext cx="3060700" cy="2160587"/>
            <a:chOff x="385" y="2614"/>
            <a:chExt cx="1928" cy="1361"/>
          </a:xfrm>
        </p:grpSpPr>
        <p:sp>
          <p:nvSpPr>
            <p:cNvPr id="59477" name="AutoShape 50"/>
            <p:cNvSpPr>
              <a:spLocks noChangeArrowheads="1"/>
            </p:cNvSpPr>
            <p:nvPr/>
          </p:nvSpPr>
          <p:spPr bwMode="auto">
            <a:xfrm flipH="1">
              <a:off x="725" y="2614"/>
              <a:ext cx="1249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</a:ln>
          </p:spPr>
          <p:txBody>
            <a:bodyPr wrap="none" lIns="0" tIns="0" rIns="0" bIns="0" anchor="ctr" anchorCtr="1"/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DeMUX</a:t>
              </a:r>
            </a:p>
          </p:txBody>
        </p:sp>
        <p:sp>
          <p:nvSpPr>
            <p:cNvPr id="59478" name="Line 51"/>
            <p:cNvSpPr>
              <a:spLocks noChangeShapeType="1"/>
            </p:cNvSpPr>
            <p:nvPr/>
          </p:nvSpPr>
          <p:spPr bwMode="auto">
            <a:xfrm rot="-5400000">
              <a:off x="1324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79" name="Line 52"/>
            <p:cNvSpPr>
              <a:spLocks noChangeShapeType="1"/>
            </p:cNvSpPr>
            <p:nvPr/>
          </p:nvSpPr>
          <p:spPr bwMode="auto">
            <a:xfrm rot="-5400000">
              <a:off x="1097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80" name="Text Box 53"/>
            <p:cNvSpPr txBox="1">
              <a:spLocks noChangeArrowheads="1"/>
            </p:cNvSpPr>
            <p:nvPr/>
          </p:nvSpPr>
          <p:spPr bwMode="auto">
            <a:xfrm>
              <a:off x="725" y="3067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81" name="Line 54"/>
            <p:cNvSpPr>
              <a:spLocks noChangeShapeType="1"/>
            </p:cNvSpPr>
            <p:nvPr/>
          </p:nvSpPr>
          <p:spPr bwMode="auto">
            <a:xfrm>
              <a:off x="1972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82" name="Text Box 55"/>
            <p:cNvSpPr txBox="1">
              <a:spLocks noChangeArrowheads="1"/>
            </p:cNvSpPr>
            <p:nvPr/>
          </p:nvSpPr>
          <p:spPr bwMode="auto">
            <a:xfrm>
              <a:off x="1746" y="2702"/>
              <a:ext cx="22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9483" name="Line 56"/>
            <p:cNvSpPr>
              <a:spLocks noChangeShapeType="1"/>
            </p:cNvSpPr>
            <p:nvPr/>
          </p:nvSpPr>
          <p:spPr bwMode="auto">
            <a:xfrm>
              <a:off x="1972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84" name="Line 57"/>
            <p:cNvSpPr>
              <a:spLocks noChangeShapeType="1"/>
            </p:cNvSpPr>
            <p:nvPr/>
          </p:nvSpPr>
          <p:spPr bwMode="auto">
            <a:xfrm>
              <a:off x="1972" y="329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85" name="Line 58"/>
            <p:cNvSpPr>
              <a:spLocks noChangeShapeType="1"/>
            </p:cNvSpPr>
            <p:nvPr/>
          </p:nvSpPr>
          <p:spPr bwMode="auto">
            <a:xfrm>
              <a:off x="1972" y="352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86" name="Line 59"/>
            <p:cNvSpPr>
              <a:spLocks noChangeShapeType="1"/>
            </p:cNvSpPr>
            <p:nvPr/>
          </p:nvSpPr>
          <p:spPr bwMode="auto">
            <a:xfrm>
              <a:off x="385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9487" name="Text Box 60"/>
            <p:cNvSpPr txBox="1">
              <a:spLocks noChangeArrowheads="1"/>
            </p:cNvSpPr>
            <p:nvPr/>
          </p:nvSpPr>
          <p:spPr bwMode="auto">
            <a:xfrm>
              <a:off x="1066" y="3473"/>
              <a:ext cx="5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42781" name="Group 61"/>
          <p:cNvGraphicFramePr>
            <a:graphicFrameLocks noGrp="1"/>
          </p:cNvGraphicFramePr>
          <p:nvPr/>
        </p:nvGraphicFramePr>
        <p:xfrm>
          <a:off x="792163" y="3840163"/>
          <a:ext cx="32385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2823" name="Line 103"/>
          <p:cNvSpPr>
            <a:spLocks noChangeShapeType="1"/>
          </p:cNvSpPr>
          <p:nvPr/>
        </p:nvSpPr>
        <p:spPr bwMode="auto">
          <a:xfrm>
            <a:off x="4211638" y="4510088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2824" name="Line 104"/>
          <p:cNvSpPr>
            <a:spLocks noChangeShapeType="1"/>
          </p:cNvSpPr>
          <p:nvPr/>
        </p:nvSpPr>
        <p:spPr bwMode="auto">
          <a:xfrm>
            <a:off x="4211638" y="4933950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2825" name="Line 105"/>
          <p:cNvSpPr>
            <a:spLocks noChangeShapeType="1"/>
          </p:cNvSpPr>
          <p:nvPr/>
        </p:nvSpPr>
        <p:spPr bwMode="auto">
          <a:xfrm>
            <a:off x="4211638" y="5359400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2826" name="Line 106"/>
          <p:cNvSpPr>
            <a:spLocks noChangeShapeType="1"/>
          </p:cNvSpPr>
          <p:nvPr/>
        </p:nvSpPr>
        <p:spPr bwMode="auto">
          <a:xfrm>
            <a:off x="4211638" y="5770563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2829" name="Line 109"/>
          <p:cNvSpPr>
            <a:spLocks noChangeShapeType="1"/>
          </p:cNvSpPr>
          <p:nvPr/>
        </p:nvSpPr>
        <p:spPr bwMode="auto">
          <a:xfrm>
            <a:off x="1150938" y="6127750"/>
            <a:ext cx="0" cy="3619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2830" name="Line 110"/>
          <p:cNvSpPr>
            <a:spLocks noChangeShapeType="1"/>
          </p:cNvSpPr>
          <p:nvPr/>
        </p:nvSpPr>
        <p:spPr bwMode="auto">
          <a:xfrm>
            <a:off x="1150938" y="6489700"/>
            <a:ext cx="47847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2831" name="Line 111"/>
          <p:cNvSpPr>
            <a:spLocks noChangeShapeType="1"/>
          </p:cNvSpPr>
          <p:nvPr/>
        </p:nvSpPr>
        <p:spPr bwMode="auto">
          <a:xfrm flipV="1">
            <a:off x="5935663" y="6129338"/>
            <a:ext cx="0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2832" name="Line 112"/>
          <p:cNvSpPr>
            <a:spLocks noChangeShapeType="1"/>
          </p:cNvSpPr>
          <p:nvPr/>
        </p:nvSpPr>
        <p:spPr bwMode="auto">
          <a:xfrm>
            <a:off x="1511300" y="6127750"/>
            <a:ext cx="0" cy="541338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2833" name="Line 113"/>
          <p:cNvSpPr>
            <a:spLocks noChangeShapeType="1"/>
          </p:cNvSpPr>
          <p:nvPr/>
        </p:nvSpPr>
        <p:spPr bwMode="auto">
          <a:xfrm>
            <a:off x="1511300" y="6669088"/>
            <a:ext cx="4730750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2834" name="Line 114"/>
          <p:cNvSpPr>
            <a:spLocks noChangeShapeType="1"/>
          </p:cNvSpPr>
          <p:nvPr/>
        </p:nvSpPr>
        <p:spPr bwMode="auto">
          <a:xfrm flipV="1">
            <a:off x="6243638" y="6129338"/>
            <a:ext cx="0" cy="5397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443399E-B123-4A4D-AAAA-402C242A5446}" type="slidenum">
              <a:rPr lang="en-US" altLang="en-US"/>
              <a:t>54</a:t>
            </a:fld>
            <a:r>
              <a:rPr lang="en-US" altLang="en-US"/>
              <a:t> / 65</a:t>
            </a: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Three-State Gates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3684588"/>
          </a:xfrm>
        </p:spPr>
        <p:txBody>
          <a:bodyPr/>
          <a:lstStyle/>
          <a:p>
            <a:r>
              <a:rPr lang="en-US" altLang="en-US"/>
              <a:t>Tri-State Buffer</a:t>
            </a:r>
            <a:endParaRPr lang="ar-JO" altLang="en-US"/>
          </a:p>
          <a:p>
            <a:endParaRPr lang="ar-JO" altLang="en-US"/>
          </a:p>
          <a:p>
            <a:endParaRPr lang="ar-JO" altLang="en-US"/>
          </a:p>
          <a:p>
            <a:endParaRPr lang="ar-JO" altLang="en-US"/>
          </a:p>
          <a:p>
            <a:endParaRPr lang="ar-JO" altLang="en-US"/>
          </a:p>
          <a:p>
            <a:r>
              <a:rPr lang="en-US" altLang="en-US"/>
              <a:t>Tri-State Inverter</a:t>
            </a:r>
          </a:p>
        </p:txBody>
      </p:sp>
      <p:grpSp>
        <p:nvGrpSpPr>
          <p:cNvPr id="2" name="Group 55"/>
          <p:cNvGrpSpPr/>
          <p:nvPr/>
        </p:nvGrpSpPr>
        <p:grpSpPr bwMode="auto">
          <a:xfrm>
            <a:off x="5292725" y="3789363"/>
            <a:ext cx="2663825" cy="1408112"/>
            <a:chOff x="3295" y="2727"/>
            <a:chExt cx="1678" cy="887"/>
          </a:xfrm>
        </p:grpSpPr>
        <p:grpSp>
          <p:nvGrpSpPr>
            <p:cNvPr id="61488" name="Group 53"/>
            <p:cNvGrpSpPr/>
            <p:nvPr/>
          </p:nvGrpSpPr>
          <p:grpSpPr bwMode="auto">
            <a:xfrm>
              <a:off x="3447" y="2727"/>
              <a:ext cx="1360" cy="680"/>
              <a:chOff x="725" y="1139"/>
              <a:chExt cx="1360" cy="680"/>
            </a:xfrm>
          </p:grpSpPr>
          <p:grpSp>
            <p:nvGrpSpPr>
              <p:cNvPr id="61492" name="Group 10"/>
              <p:cNvGrpSpPr/>
              <p:nvPr/>
            </p:nvGrpSpPr>
            <p:grpSpPr bwMode="auto">
              <a:xfrm>
                <a:off x="1179" y="1139"/>
                <a:ext cx="453" cy="454"/>
                <a:chOff x="3334" y="1026"/>
                <a:chExt cx="453" cy="454"/>
              </a:xfrm>
            </p:grpSpPr>
            <p:sp>
              <p:nvSpPr>
                <p:cNvPr id="61496" name="Line 6"/>
                <p:cNvSpPr>
                  <a:spLocks noChangeShapeType="1"/>
                </p:cNvSpPr>
                <p:nvPr/>
              </p:nvSpPr>
              <p:spPr bwMode="auto">
                <a:xfrm>
                  <a:off x="3334" y="1026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49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334" y="1253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49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34" y="1026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1493" name="Line 9"/>
              <p:cNvSpPr>
                <a:spLocks noChangeShapeType="1"/>
              </p:cNvSpPr>
              <p:nvPr/>
            </p:nvSpPr>
            <p:spPr bwMode="auto">
              <a:xfrm flipH="1">
                <a:off x="725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94" name="Line 11"/>
              <p:cNvSpPr>
                <a:spLocks noChangeShapeType="1"/>
              </p:cNvSpPr>
              <p:nvPr/>
            </p:nvSpPr>
            <p:spPr bwMode="auto">
              <a:xfrm flipH="1">
                <a:off x="1632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95" name="Line 12"/>
              <p:cNvSpPr>
                <a:spLocks noChangeShapeType="1"/>
              </p:cNvSpPr>
              <p:nvPr/>
            </p:nvSpPr>
            <p:spPr bwMode="auto">
              <a:xfrm flipH="1" flipV="1">
                <a:off x="1405" y="1479"/>
                <a:ext cx="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1489" name="Rectangle 13"/>
            <p:cNvSpPr>
              <a:spLocks noChangeArrowheads="1"/>
            </p:cNvSpPr>
            <p:nvPr/>
          </p:nvSpPr>
          <p:spPr bwMode="auto">
            <a:xfrm>
              <a:off x="3295" y="2840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1490" name="Rectangle 14"/>
            <p:cNvSpPr>
              <a:spLocks noChangeArrowheads="1"/>
            </p:cNvSpPr>
            <p:nvPr/>
          </p:nvSpPr>
          <p:spPr bwMode="auto">
            <a:xfrm>
              <a:off x="4856" y="2840"/>
              <a:ext cx="1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1491" name="Rectangle 15"/>
            <p:cNvSpPr>
              <a:spLocks noChangeArrowheads="1"/>
            </p:cNvSpPr>
            <p:nvPr/>
          </p:nvSpPr>
          <p:spPr bwMode="auto">
            <a:xfrm>
              <a:off x="4057" y="3407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aphicFrame>
        <p:nvGraphicFramePr>
          <p:cNvPr id="526376" name="Group 40"/>
          <p:cNvGraphicFramePr>
            <a:graphicFrameLocks noGrp="1"/>
          </p:cNvGraphicFramePr>
          <p:nvPr/>
        </p:nvGraphicFramePr>
        <p:xfrm>
          <a:off x="5292725" y="1701800"/>
          <a:ext cx="2519363" cy="17272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1464" name="Group 41"/>
          <p:cNvGrpSpPr/>
          <p:nvPr/>
        </p:nvGrpSpPr>
        <p:grpSpPr bwMode="auto">
          <a:xfrm>
            <a:off x="1871663" y="1989138"/>
            <a:ext cx="1439862" cy="1081087"/>
            <a:chOff x="3334" y="1026"/>
            <a:chExt cx="453" cy="454"/>
          </a:xfrm>
        </p:grpSpPr>
        <p:sp>
          <p:nvSpPr>
            <p:cNvPr id="61485" name="Line 42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486" name="Line 43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487" name="Line 44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61465" name="Line 45"/>
          <p:cNvSpPr>
            <a:spLocks noChangeShapeType="1"/>
          </p:cNvSpPr>
          <p:nvPr/>
        </p:nvSpPr>
        <p:spPr bwMode="auto">
          <a:xfrm flipH="1">
            <a:off x="1150938" y="2528888"/>
            <a:ext cx="928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466" name="Line 46"/>
          <p:cNvSpPr>
            <a:spLocks noChangeShapeType="1"/>
          </p:cNvSpPr>
          <p:nvPr/>
        </p:nvSpPr>
        <p:spPr bwMode="auto">
          <a:xfrm flipH="1">
            <a:off x="2452688" y="2528888"/>
            <a:ext cx="1643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467" name="Line 47"/>
          <p:cNvSpPr>
            <a:spLocks noChangeShapeType="1"/>
          </p:cNvSpPr>
          <p:nvPr/>
        </p:nvSpPr>
        <p:spPr bwMode="auto">
          <a:xfrm flipH="1" flipV="1">
            <a:off x="2220913" y="2940050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468" name="Rectangle 48"/>
          <p:cNvSpPr>
            <a:spLocks noChangeArrowheads="1"/>
          </p:cNvSpPr>
          <p:nvPr/>
        </p:nvSpPr>
        <p:spPr bwMode="auto">
          <a:xfrm>
            <a:off x="909638" y="234950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1469" name="Rectangle 49"/>
          <p:cNvSpPr>
            <a:spLocks noChangeArrowheads="1"/>
          </p:cNvSpPr>
          <p:nvPr/>
        </p:nvSpPr>
        <p:spPr bwMode="auto">
          <a:xfrm>
            <a:off x="4095750" y="2349500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1470" name="Rectangle 50"/>
          <p:cNvSpPr>
            <a:spLocks noChangeArrowheads="1"/>
          </p:cNvSpPr>
          <p:nvPr/>
        </p:nvSpPr>
        <p:spPr bwMode="auto">
          <a:xfrm>
            <a:off x="2117725" y="3546475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1471" name="Line 51"/>
          <p:cNvSpPr>
            <a:spLocks noChangeShapeType="1"/>
          </p:cNvSpPr>
          <p:nvPr/>
        </p:nvSpPr>
        <p:spPr bwMode="auto">
          <a:xfrm flipV="1">
            <a:off x="2051050" y="2286000"/>
            <a:ext cx="360363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1472" name="Line 52"/>
          <p:cNvSpPr>
            <a:spLocks noChangeShapeType="1"/>
          </p:cNvSpPr>
          <p:nvPr/>
        </p:nvSpPr>
        <p:spPr bwMode="auto">
          <a:xfrm flipH="1" flipV="1">
            <a:off x="2219325" y="2424113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6" name="Group 69"/>
          <p:cNvGrpSpPr/>
          <p:nvPr/>
        </p:nvGrpSpPr>
        <p:grpSpPr bwMode="auto">
          <a:xfrm>
            <a:off x="1035050" y="5049838"/>
            <a:ext cx="2544763" cy="1408112"/>
            <a:chOff x="652" y="3181"/>
            <a:chExt cx="1603" cy="887"/>
          </a:xfrm>
        </p:grpSpPr>
        <p:grpSp>
          <p:nvGrpSpPr>
            <p:cNvPr id="61474" name="Group 58"/>
            <p:cNvGrpSpPr/>
            <p:nvPr/>
          </p:nvGrpSpPr>
          <p:grpSpPr bwMode="auto">
            <a:xfrm>
              <a:off x="1218" y="3181"/>
              <a:ext cx="453" cy="454"/>
              <a:chOff x="3334" y="1026"/>
              <a:chExt cx="453" cy="454"/>
            </a:xfrm>
          </p:grpSpPr>
          <p:sp>
            <p:nvSpPr>
              <p:cNvPr id="61482" name="Line 59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83" name="Line 60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84" name="Line 61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1475" name="Line 62"/>
            <p:cNvSpPr>
              <a:spLocks noChangeShapeType="1"/>
            </p:cNvSpPr>
            <p:nvPr/>
          </p:nvSpPr>
          <p:spPr bwMode="auto">
            <a:xfrm flipH="1">
              <a:off x="764" y="340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476" name="Line 63"/>
            <p:cNvSpPr>
              <a:spLocks noChangeShapeType="1"/>
            </p:cNvSpPr>
            <p:nvPr/>
          </p:nvSpPr>
          <p:spPr bwMode="auto">
            <a:xfrm flipH="1">
              <a:off x="1671" y="340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477" name="Line 64"/>
            <p:cNvSpPr>
              <a:spLocks noChangeShapeType="1"/>
            </p:cNvSpPr>
            <p:nvPr/>
          </p:nvSpPr>
          <p:spPr bwMode="auto">
            <a:xfrm flipH="1" flipV="1">
              <a:off x="1444" y="3521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1478" name="Rectangle 65"/>
            <p:cNvSpPr>
              <a:spLocks noChangeArrowheads="1"/>
            </p:cNvSpPr>
            <p:nvPr/>
          </p:nvSpPr>
          <p:spPr bwMode="auto">
            <a:xfrm>
              <a:off x="652" y="3294"/>
              <a:ext cx="4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479" name="Rectangle 66"/>
            <p:cNvSpPr>
              <a:spLocks noChangeArrowheads="1"/>
            </p:cNvSpPr>
            <p:nvPr/>
          </p:nvSpPr>
          <p:spPr bwMode="auto">
            <a:xfrm>
              <a:off x="2207" y="3294"/>
              <a:ext cx="4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480" name="Rectangle 67"/>
            <p:cNvSpPr>
              <a:spLocks noChangeArrowheads="1"/>
            </p:cNvSpPr>
            <p:nvPr/>
          </p:nvSpPr>
          <p:spPr bwMode="auto">
            <a:xfrm>
              <a:off x="1414" y="3861"/>
              <a:ext cx="4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61481" name="Object 68"/>
            <p:cNvGraphicFramePr>
              <a:graphicFrameLocks noChangeAspect="1"/>
            </p:cNvGraphicFramePr>
            <p:nvPr/>
          </p:nvGraphicFramePr>
          <p:xfrm>
            <a:off x="1625" y="3327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126365" imgH="126365" progId="">
                    <p:embed/>
                  </p:oleObj>
                </mc:Choice>
                <mc:Fallback>
                  <p:oleObj name="Visio" r:id="rId3" imgW="126365" imgH="126365" progId="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3327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D33654C-8CB9-4B4D-83D1-A71FF5040A15}" type="slidenum">
              <a:rPr lang="en-US" altLang="en-US"/>
              <a:t>55</a:t>
            </a:fld>
            <a:r>
              <a:rPr lang="en-US" altLang="en-US"/>
              <a:t> / 65</a:t>
            </a: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Three-State Gates</a:t>
            </a:r>
          </a:p>
        </p:txBody>
      </p:sp>
      <p:grpSp>
        <p:nvGrpSpPr>
          <p:cNvPr id="63493" name="Group 4"/>
          <p:cNvGrpSpPr/>
          <p:nvPr/>
        </p:nvGrpSpPr>
        <p:grpSpPr bwMode="auto">
          <a:xfrm>
            <a:off x="1212850" y="1268413"/>
            <a:ext cx="2159000" cy="1079500"/>
            <a:chOff x="725" y="1139"/>
            <a:chExt cx="1360" cy="680"/>
          </a:xfrm>
        </p:grpSpPr>
        <p:grpSp>
          <p:nvGrpSpPr>
            <p:cNvPr id="63557" name="Group 5"/>
            <p:cNvGrpSpPr/>
            <p:nvPr/>
          </p:nvGrpSpPr>
          <p:grpSpPr bwMode="auto">
            <a:xfrm>
              <a:off x="1179" y="1139"/>
              <a:ext cx="453" cy="454"/>
              <a:chOff x="3334" y="1026"/>
              <a:chExt cx="453" cy="454"/>
            </a:xfrm>
          </p:grpSpPr>
          <p:sp>
            <p:nvSpPr>
              <p:cNvPr id="63561" name="Line 6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62" name="Line 7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63" name="Line 8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3558" name="Line 9"/>
            <p:cNvSpPr>
              <a:spLocks noChangeShapeType="1"/>
            </p:cNvSpPr>
            <p:nvPr/>
          </p:nvSpPr>
          <p:spPr bwMode="auto">
            <a:xfrm flipH="1">
              <a:off x="725" y="1366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559" name="Line 10"/>
            <p:cNvSpPr>
              <a:spLocks noChangeShapeType="1"/>
            </p:cNvSpPr>
            <p:nvPr/>
          </p:nvSpPr>
          <p:spPr bwMode="auto">
            <a:xfrm flipH="1">
              <a:off x="1632" y="1366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560" name="Line 11"/>
            <p:cNvSpPr>
              <a:spLocks noChangeShapeType="1"/>
            </p:cNvSpPr>
            <p:nvPr/>
          </p:nvSpPr>
          <p:spPr bwMode="auto">
            <a:xfrm flipH="1" flipV="1">
              <a:off x="1405" y="1479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63494" name="Rectangle 12"/>
          <p:cNvSpPr>
            <a:spLocks noChangeArrowheads="1"/>
          </p:cNvSpPr>
          <p:nvPr/>
        </p:nvSpPr>
        <p:spPr bwMode="auto">
          <a:xfrm>
            <a:off x="971550" y="144780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3495" name="Rectangle 13"/>
          <p:cNvSpPr>
            <a:spLocks noChangeArrowheads="1"/>
          </p:cNvSpPr>
          <p:nvPr/>
        </p:nvSpPr>
        <p:spPr bwMode="auto">
          <a:xfrm>
            <a:off x="4168775" y="2168525"/>
            <a:ext cx="18573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3496" name="Rectangle 14"/>
          <p:cNvSpPr>
            <a:spLocks noChangeArrowheads="1"/>
          </p:cNvSpPr>
          <p:nvPr/>
        </p:nvSpPr>
        <p:spPr bwMode="auto">
          <a:xfrm>
            <a:off x="2181225" y="2347913"/>
            <a:ext cx="2032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63497" name="Group 15"/>
          <p:cNvGrpSpPr/>
          <p:nvPr/>
        </p:nvGrpSpPr>
        <p:grpSpPr bwMode="auto">
          <a:xfrm>
            <a:off x="1212850" y="2887663"/>
            <a:ext cx="2159000" cy="1079500"/>
            <a:chOff x="725" y="1139"/>
            <a:chExt cx="1360" cy="680"/>
          </a:xfrm>
        </p:grpSpPr>
        <p:grpSp>
          <p:nvGrpSpPr>
            <p:cNvPr id="63550" name="Group 16"/>
            <p:cNvGrpSpPr/>
            <p:nvPr/>
          </p:nvGrpSpPr>
          <p:grpSpPr bwMode="auto">
            <a:xfrm>
              <a:off x="1179" y="1139"/>
              <a:ext cx="453" cy="454"/>
              <a:chOff x="3334" y="1026"/>
              <a:chExt cx="453" cy="454"/>
            </a:xfrm>
          </p:grpSpPr>
          <p:sp>
            <p:nvSpPr>
              <p:cNvPr id="63554" name="Line 17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55" name="Line 18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56" name="Line 19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3551" name="Line 20"/>
            <p:cNvSpPr>
              <a:spLocks noChangeShapeType="1"/>
            </p:cNvSpPr>
            <p:nvPr/>
          </p:nvSpPr>
          <p:spPr bwMode="auto">
            <a:xfrm flipH="1">
              <a:off x="725" y="1366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552" name="Line 21"/>
            <p:cNvSpPr>
              <a:spLocks noChangeShapeType="1"/>
            </p:cNvSpPr>
            <p:nvPr/>
          </p:nvSpPr>
          <p:spPr bwMode="auto">
            <a:xfrm flipH="1">
              <a:off x="1632" y="1366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553" name="Line 22"/>
            <p:cNvSpPr>
              <a:spLocks noChangeShapeType="1"/>
            </p:cNvSpPr>
            <p:nvPr/>
          </p:nvSpPr>
          <p:spPr bwMode="auto">
            <a:xfrm flipH="1" flipV="1">
              <a:off x="1405" y="1479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971550" y="30670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3499" name="Rectangle 25"/>
          <p:cNvSpPr>
            <a:spLocks noChangeArrowheads="1"/>
          </p:cNvSpPr>
          <p:nvPr/>
        </p:nvSpPr>
        <p:spPr bwMode="auto">
          <a:xfrm>
            <a:off x="2173288" y="3967163"/>
            <a:ext cx="2206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3500" name="Line 31"/>
          <p:cNvSpPr>
            <a:spLocks noChangeShapeType="1"/>
          </p:cNvSpPr>
          <p:nvPr/>
        </p:nvSpPr>
        <p:spPr bwMode="auto">
          <a:xfrm flipH="1">
            <a:off x="3373438" y="2347913"/>
            <a:ext cx="719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3501" name="Line 32"/>
          <p:cNvSpPr>
            <a:spLocks noChangeShapeType="1"/>
          </p:cNvSpPr>
          <p:nvPr/>
        </p:nvSpPr>
        <p:spPr bwMode="auto">
          <a:xfrm flipV="1">
            <a:off x="3371850" y="1627188"/>
            <a:ext cx="1588" cy="1620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530490" name="Group 58"/>
          <p:cNvGraphicFramePr>
            <a:graphicFrameLocks noGrp="1"/>
          </p:cNvGraphicFramePr>
          <p:nvPr/>
        </p:nvGraphicFramePr>
        <p:xfrm>
          <a:off x="5651500" y="1270000"/>
          <a:ext cx="2519363" cy="2159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sz="2400" b="1" i="1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522" name="Oval 59"/>
          <p:cNvSpPr>
            <a:spLocks noChangeArrowheads="1"/>
          </p:cNvSpPr>
          <p:nvPr/>
        </p:nvSpPr>
        <p:spPr bwMode="auto">
          <a:xfrm>
            <a:off x="6011863" y="3035300"/>
            <a:ext cx="720725" cy="360363"/>
          </a:xfrm>
          <a:prstGeom prst="ellipse">
            <a:avLst/>
          </a:prstGeom>
          <a:noFill/>
          <a:ln w="28575" algn="ctr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523" name="AutoShape 60"/>
          <p:cNvSpPr/>
          <p:nvPr/>
        </p:nvSpPr>
        <p:spPr bwMode="auto">
          <a:xfrm>
            <a:off x="6911975" y="3717925"/>
            <a:ext cx="1724025" cy="474663"/>
          </a:xfrm>
          <a:prstGeom prst="borderCallout1">
            <a:avLst>
              <a:gd name="adj1" fmla="val 24079"/>
              <a:gd name="adj2" fmla="val -4421"/>
              <a:gd name="adj3" fmla="val -61875"/>
              <a:gd name="adj4" fmla="val -25046"/>
            </a:avLst>
          </a:prstGeom>
          <a:noFill/>
          <a:ln w="28575" algn="ctr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Allowed</a:t>
            </a:r>
          </a:p>
        </p:txBody>
      </p:sp>
      <p:sp>
        <p:nvSpPr>
          <p:cNvPr id="530502" name="Rectangle 70"/>
          <p:cNvSpPr>
            <a:spLocks noChangeArrowheads="1"/>
          </p:cNvSpPr>
          <p:nvPr/>
        </p:nvSpPr>
        <p:spPr bwMode="auto">
          <a:xfrm>
            <a:off x="6211888" y="5151438"/>
            <a:ext cx="358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6" name="Group 88"/>
          <p:cNvGrpSpPr/>
          <p:nvPr/>
        </p:nvGrpSpPr>
        <p:grpSpPr bwMode="auto">
          <a:xfrm>
            <a:off x="2951163" y="4149725"/>
            <a:ext cx="3240087" cy="2339975"/>
            <a:chOff x="2074" y="2614"/>
            <a:chExt cx="2041" cy="1474"/>
          </a:xfrm>
        </p:grpSpPr>
        <p:grpSp>
          <p:nvGrpSpPr>
            <p:cNvPr id="63528" name="Group 61"/>
            <p:cNvGrpSpPr/>
            <p:nvPr/>
          </p:nvGrpSpPr>
          <p:grpSpPr bwMode="auto">
            <a:xfrm>
              <a:off x="2301" y="2614"/>
              <a:ext cx="1360" cy="680"/>
              <a:chOff x="725" y="1139"/>
              <a:chExt cx="1360" cy="680"/>
            </a:xfrm>
          </p:grpSpPr>
          <p:grpSp>
            <p:nvGrpSpPr>
              <p:cNvPr id="63543" name="Group 62"/>
              <p:cNvGrpSpPr/>
              <p:nvPr/>
            </p:nvGrpSpPr>
            <p:grpSpPr bwMode="auto">
              <a:xfrm>
                <a:off x="1179" y="1139"/>
                <a:ext cx="453" cy="454"/>
                <a:chOff x="3334" y="1026"/>
                <a:chExt cx="453" cy="454"/>
              </a:xfrm>
            </p:grpSpPr>
            <p:sp>
              <p:nvSpPr>
                <p:cNvPr id="63547" name="Line 63"/>
                <p:cNvSpPr>
                  <a:spLocks noChangeShapeType="1"/>
                </p:cNvSpPr>
                <p:nvPr/>
              </p:nvSpPr>
              <p:spPr bwMode="auto">
                <a:xfrm>
                  <a:off x="3334" y="1026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548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334" y="1253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54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334" y="1026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544" name="Line 66"/>
              <p:cNvSpPr>
                <a:spLocks noChangeShapeType="1"/>
              </p:cNvSpPr>
              <p:nvPr/>
            </p:nvSpPr>
            <p:spPr bwMode="auto">
              <a:xfrm flipH="1">
                <a:off x="725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45" name="Line 67"/>
              <p:cNvSpPr>
                <a:spLocks noChangeShapeType="1"/>
              </p:cNvSpPr>
              <p:nvPr/>
            </p:nvSpPr>
            <p:spPr bwMode="auto">
              <a:xfrm flipH="1">
                <a:off x="1632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46" name="Line 68"/>
              <p:cNvSpPr>
                <a:spLocks noChangeShapeType="1"/>
              </p:cNvSpPr>
              <p:nvPr/>
            </p:nvSpPr>
            <p:spPr bwMode="auto">
              <a:xfrm flipH="1" flipV="1">
                <a:off x="1405" y="1479"/>
                <a:ext cx="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3529" name="Rectangle 69"/>
            <p:cNvSpPr>
              <a:spLocks noChangeArrowheads="1"/>
            </p:cNvSpPr>
            <p:nvPr/>
          </p:nvSpPr>
          <p:spPr bwMode="auto">
            <a:xfrm>
              <a:off x="2110" y="2727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530" name="Rectangle 71"/>
            <p:cNvSpPr>
              <a:spLocks noChangeArrowheads="1"/>
            </p:cNvSpPr>
            <p:nvPr/>
          </p:nvSpPr>
          <p:spPr bwMode="auto">
            <a:xfrm>
              <a:off x="2074" y="3067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63531" name="Group 73"/>
            <p:cNvGrpSpPr/>
            <p:nvPr/>
          </p:nvGrpSpPr>
          <p:grpSpPr bwMode="auto">
            <a:xfrm>
              <a:off x="2755" y="3634"/>
              <a:ext cx="453" cy="454"/>
              <a:chOff x="3334" y="1026"/>
              <a:chExt cx="453" cy="454"/>
            </a:xfrm>
          </p:grpSpPr>
          <p:sp>
            <p:nvSpPr>
              <p:cNvPr id="63540" name="Line 74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41" name="Line 75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542" name="Line 76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3532" name="Line 77"/>
            <p:cNvSpPr>
              <a:spLocks noChangeShapeType="1"/>
            </p:cNvSpPr>
            <p:nvPr/>
          </p:nvSpPr>
          <p:spPr bwMode="auto">
            <a:xfrm flipH="1">
              <a:off x="2301" y="3861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533" name="Line 78"/>
            <p:cNvSpPr>
              <a:spLocks noChangeShapeType="1"/>
            </p:cNvSpPr>
            <p:nvPr/>
          </p:nvSpPr>
          <p:spPr bwMode="auto">
            <a:xfrm flipH="1">
              <a:off x="3208" y="3861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534" name="Rectangle 80"/>
            <p:cNvSpPr>
              <a:spLocks noChangeArrowheads="1"/>
            </p:cNvSpPr>
            <p:nvPr/>
          </p:nvSpPr>
          <p:spPr bwMode="auto">
            <a:xfrm>
              <a:off x="2110" y="3747"/>
              <a:ext cx="12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3535" name="Line 82"/>
            <p:cNvSpPr>
              <a:spLocks noChangeShapeType="1"/>
            </p:cNvSpPr>
            <p:nvPr/>
          </p:nvSpPr>
          <p:spPr bwMode="auto">
            <a:xfrm flipH="1">
              <a:off x="3662" y="3350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536" name="Line 83"/>
            <p:cNvSpPr>
              <a:spLocks noChangeShapeType="1"/>
            </p:cNvSpPr>
            <p:nvPr/>
          </p:nvSpPr>
          <p:spPr bwMode="auto">
            <a:xfrm flipV="1">
              <a:off x="3660" y="2840"/>
              <a:ext cx="1" cy="10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537" name="Line 84"/>
            <p:cNvSpPr>
              <a:spLocks noChangeShapeType="1"/>
            </p:cNvSpPr>
            <p:nvPr/>
          </p:nvSpPr>
          <p:spPr bwMode="auto">
            <a:xfrm flipH="1">
              <a:off x="2300" y="3180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63538" name="Object 86"/>
            <p:cNvGraphicFramePr>
              <a:graphicFrameLocks noChangeAspect="1"/>
            </p:cNvGraphicFramePr>
            <p:nvPr/>
          </p:nvGraphicFramePr>
          <p:xfrm>
            <a:off x="2827" y="3269"/>
            <a:ext cx="30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51790" imgH="379730" progId="">
                    <p:embed/>
                  </p:oleObj>
                </mc:Choice>
                <mc:Fallback>
                  <p:oleObj name="Visio" r:id="rId3" imgW="351790" imgH="379730" progId="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3269"/>
                          <a:ext cx="30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39" name="Line 87"/>
            <p:cNvSpPr>
              <a:spLocks noChangeShapeType="1"/>
            </p:cNvSpPr>
            <p:nvPr/>
          </p:nvSpPr>
          <p:spPr bwMode="auto">
            <a:xfrm flipV="1">
              <a:off x="2981" y="3586"/>
              <a:ext cx="1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530521" name="AutoShape 89"/>
          <p:cNvSpPr/>
          <p:nvPr/>
        </p:nvSpPr>
        <p:spPr bwMode="auto">
          <a:xfrm flipH="1">
            <a:off x="6665913" y="4954588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99663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0522" name="Rectangle 90"/>
          <p:cNvSpPr>
            <a:spLocks noChangeArrowheads="1"/>
          </p:cNvSpPr>
          <p:nvPr/>
        </p:nvSpPr>
        <p:spPr bwMode="auto">
          <a:xfrm>
            <a:off x="6931025" y="4868863"/>
            <a:ext cx="15271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502" grpId="0"/>
      <p:bldP spid="530521" grpId="0" animBg="1"/>
      <p:bldP spid="5305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7A20EE6-A15F-4F5B-BD5A-0301EB2B5375}" type="slidenum">
              <a:rPr lang="en-US" altLang="en-US"/>
              <a:t>56</a:t>
            </a:fld>
            <a:r>
              <a:rPr lang="en-US" altLang="en-US"/>
              <a:t> / 65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Three-State Gates</a:t>
            </a:r>
          </a:p>
        </p:txBody>
      </p:sp>
      <p:grpSp>
        <p:nvGrpSpPr>
          <p:cNvPr id="65541" name="Group 27"/>
          <p:cNvGrpSpPr/>
          <p:nvPr/>
        </p:nvGrpSpPr>
        <p:grpSpPr bwMode="auto">
          <a:xfrm>
            <a:off x="6192838" y="1089025"/>
            <a:ext cx="719137" cy="720725"/>
            <a:chOff x="3334" y="1026"/>
            <a:chExt cx="453" cy="454"/>
          </a:xfrm>
        </p:grpSpPr>
        <p:sp>
          <p:nvSpPr>
            <p:cNvPr id="65592" name="Line 28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593" name="Line 29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594" name="Line 30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65542" name="Line 31"/>
          <p:cNvSpPr>
            <a:spLocks noChangeShapeType="1"/>
          </p:cNvSpPr>
          <p:nvPr/>
        </p:nvSpPr>
        <p:spPr bwMode="auto">
          <a:xfrm flipH="1">
            <a:off x="2592388" y="14493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43" name="Line 32"/>
          <p:cNvSpPr>
            <a:spLocks noChangeShapeType="1"/>
          </p:cNvSpPr>
          <p:nvPr/>
        </p:nvSpPr>
        <p:spPr bwMode="auto">
          <a:xfrm flipH="1">
            <a:off x="6911975" y="14493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44" name="Line 33"/>
          <p:cNvSpPr>
            <a:spLocks noChangeShapeType="1"/>
          </p:cNvSpPr>
          <p:nvPr/>
        </p:nvSpPr>
        <p:spPr bwMode="auto">
          <a:xfrm flipH="1" flipV="1">
            <a:off x="6551613" y="1628775"/>
            <a:ext cx="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45" name="Rectangle 34"/>
          <p:cNvSpPr>
            <a:spLocks noChangeArrowheads="1"/>
          </p:cNvSpPr>
          <p:nvPr/>
        </p:nvSpPr>
        <p:spPr bwMode="auto">
          <a:xfrm>
            <a:off x="2232025" y="450850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5546" name="Rectangle 35"/>
          <p:cNvSpPr>
            <a:spLocks noChangeArrowheads="1"/>
          </p:cNvSpPr>
          <p:nvPr/>
        </p:nvSpPr>
        <p:spPr bwMode="auto">
          <a:xfrm>
            <a:off x="8380413" y="2906713"/>
            <a:ext cx="18573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5547" name="Rectangle 36"/>
          <p:cNvSpPr>
            <a:spLocks noChangeArrowheads="1"/>
          </p:cNvSpPr>
          <p:nvPr/>
        </p:nvSpPr>
        <p:spPr bwMode="auto">
          <a:xfrm>
            <a:off x="2592388" y="5949950"/>
            <a:ext cx="2032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5548" name="Rectangle 46"/>
          <p:cNvSpPr>
            <a:spLocks noChangeArrowheads="1"/>
          </p:cNvSpPr>
          <p:nvPr/>
        </p:nvSpPr>
        <p:spPr bwMode="auto">
          <a:xfrm>
            <a:off x="2566988" y="5229225"/>
            <a:ext cx="27146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5549" name="Line 47"/>
          <p:cNvSpPr>
            <a:spLocks noChangeShapeType="1"/>
          </p:cNvSpPr>
          <p:nvPr/>
        </p:nvSpPr>
        <p:spPr bwMode="auto">
          <a:xfrm flipH="1">
            <a:off x="7632700" y="3070225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50" name="Line 48"/>
          <p:cNvSpPr>
            <a:spLocks noChangeShapeType="1"/>
          </p:cNvSpPr>
          <p:nvPr/>
        </p:nvSpPr>
        <p:spPr bwMode="auto">
          <a:xfrm flipV="1">
            <a:off x="7632700" y="1447800"/>
            <a:ext cx="0" cy="3241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65551" name="Group 53"/>
          <p:cNvGrpSpPr/>
          <p:nvPr/>
        </p:nvGrpSpPr>
        <p:grpSpPr bwMode="auto">
          <a:xfrm>
            <a:off x="6192838" y="2170113"/>
            <a:ext cx="719137" cy="720725"/>
            <a:chOff x="3334" y="1026"/>
            <a:chExt cx="453" cy="454"/>
          </a:xfrm>
        </p:grpSpPr>
        <p:sp>
          <p:nvSpPr>
            <p:cNvPr id="65589" name="Line 54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590" name="Line 55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591" name="Line 56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65552" name="Line 57"/>
          <p:cNvSpPr>
            <a:spLocks noChangeShapeType="1"/>
          </p:cNvSpPr>
          <p:nvPr/>
        </p:nvSpPr>
        <p:spPr bwMode="auto">
          <a:xfrm flipH="1" flipV="1">
            <a:off x="6551613" y="2709863"/>
            <a:ext cx="0" cy="3603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65553" name="Group 58"/>
          <p:cNvGrpSpPr/>
          <p:nvPr/>
        </p:nvGrpSpPr>
        <p:grpSpPr bwMode="auto">
          <a:xfrm>
            <a:off x="6192838" y="3251200"/>
            <a:ext cx="719137" cy="720725"/>
            <a:chOff x="3334" y="1026"/>
            <a:chExt cx="453" cy="454"/>
          </a:xfrm>
        </p:grpSpPr>
        <p:sp>
          <p:nvSpPr>
            <p:cNvPr id="65586" name="Line 59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587" name="Line 60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588" name="Line 61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65554" name="Line 62"/>
          <p:cNvSpPr>
            <a:spLocks noChangeShapeType="1"/>
          </p:cNvSpPr>
          <p:nvPr/>
        </p:nvSpPr>
        <p:spPr bwMode="auto">
          <a:xfrm flipH="1" flipV="1">
            <a:off x="6551613" y="3790950"/>
            <a:ext cx="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65555" name="Group 63"/>
          <p:cNvGrpSpPr/>
          <p:nvPr/>
        </p:nvGrpSpPr>
        <p:grpSpPr bwMode="auto">
          <a:xfrm>
            <a:off x="6192838" y="4332288"/>
            <a:ext cx="719137" cy="720725"/>
            <a:chOff x="3334" y="1026"/>
            <a:chExt cx="453" cy="454"/>
          </a:xfrm>
        </p:grpSpPr>
        <p:sp>
          <p:nvSpPr>
            <p:cNvPr id="65583" name="Line 64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584" name="Line 65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585" name="Line 66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65556" name="Line 67"/>
          <p:cNvSpPr>
            <a:spLocks noChangeShapeType="1"/>
          </p:cNvSpPr>
          <p:nvPr/>
        </p:nvSpPr>
        <p:spPr bwMode="auto">
          <a:xfrm flipH="1" flipV="1">
            <a:off x="6551613" y="4872038"/>
            <a:ext cx="0" cy="14366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57" name="Line 68"/>
          <p:cNvSpPr>
            <a:spLocks noChangeShapeType="1"/>
          </p:cNvSpPr>
          <p:nvPr/>
        </p:nvSpPr>
        <p:spPr bwMode="auto">
          <a:xfrm flipH="1">
            <a:off x="5472113" y="1989138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58" name="Line 69"/>
          <p:cNvSpPr>
            <a:spLocks noChangeShapeType="1"/>
          </p:cNvSpPr>
          <p:nvPr/>
        </p:nvSpPr>
        <p:spPr bwMode="auto">
          <a:xfrm flipH="1" flipV="1">
            <a:off x="5651500" y="3068638"/>
            <a:ext cx="90011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59" name="Line 70"/>
          <p:cNvSpPr>
            <a:spLocks noChangeShapeType="1"/>
          </p:cNvSpPr>
          <p:nvPr/>
        </p:nvSpPr>
        <p:spPr bwMode="auto">
          <a:xfrm flipH="1">
            <a:off x="5832475" y="4151313"/>
            <a:ext cx="7191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60" name="Line 71"/>
          <p:cNvSpPr>
            <a:spLocks noChangeShapeType="1"/>
          </p:cNvSpPr>
          <p:nvPr/>
        </p:nvSpPr>
        <p:spPr bwMode="auto">
          <a:xfrm flipH="1">
            <a:off x="4932363" y="6308725"/>
            <a:ext cx="16192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61" name="Line 72"/>
          <p:cNvSpPr>
            <a:spLocks noChangeShapeType="1"/>
          </p:cNvSpPr>
          <p:nvPr/>
        </p:nvSpPr>
        <p:spPr bwMode="auto">
          <a:xfrm flipH="1">
            <a:off x="6911975" y="25288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62" name="Line 73"/>
          <p:cNvSpPr>
            <a:spLocks noChangeShapeType="1"/>
          </p:cNvSpPr>
          <p:nvPr/>
        </p:nvSpPr>
        <p:spPr bwMode="auto">
          <a:xfrm flipH="1">
            <a:off x="6911975" y="36083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63" name="Line 74"/>
          <p:cNvSpPr>
            <a:spLocks noChangeShapeType="1"/>
          </p:cNvSpPr>
          <p:nvPr/>
        </p:nvSpPr>
        <p:spPr bwMode="auto">
          <a:xfrm flipH="1">
            <a:off x="6911975" y="4687888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64" name="Line 76"/>
          <p:cNvSpPr>
            <a:spLocks noChangeShapeType="1"/>
          </p:cNvSpPr>
          <p:nvPr/>
        </p:nvSpPr>
        <p:spPr bwMode="auto">
          <a:xfrm flipH="1">
            <a:off x="2592388" y="25288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65" name="Line 77"/>
          <p:cNvSpPr>
            <a:spLocks noChangeShapeType="1"/>
          </p:cNvSpPr>
          <p:nvPr/>
        </p:nvSpPr>
        <p:spPr bwMode="auto">
          <a:xfrm flipH="1">
            <a:off x="2592388" y="36083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66" name="Line 78"/>
          <p:cNvSpPr>
            <a:spLocks noChangeShapeType="1"/>
          </p:cNvSpPr>
          <p:nvPr/>
        </p:nvSpPr>
        <p:spPr bwMode="auto">
          <a:xfrm flipH="1">
            <a:off x="2592388" y="468947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67" name="Rectangle 79"/>
          <p:cNvSpPr>
            <a:spLocks noChangeArrowheads="1"/>
          </p:cNvSpPr>
          <p:nvPr/>
        </p:nvSpPr>
        <p:spPr bwMode="auto">
          <a:xfrm>
            <a:off x="2232025" y="342900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5568" name="Rectangle 80"/>
          <p:cNvSpPr>
            <a:spLocks noChangeArrowheads="1"/>
          </p:cNvSpPr>
          <p:nvPr/>
        </p:nvSpPr>
        <p:spPr bwMode="auto">
          <a:xfrm>
            <a:off x="2232025" y="2349500"/>
            <a:ext cx="22066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5569" name="Rectangle 81"/>
          <p:cNvSpPr>
            <a:spLocks noChangeArrowheads="1"/>
          </p:cNvSpPr>
          <p:nvPr/>
        </p:nvSpPr>
        <p:spPr bwMode="auto">
          <a:xfrm>
            <a:off x="2232025" y="1268413"/>
            <a:ext cx="2206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5570" name="AutoShape 83"/>
          <p:cNvSpPr>
            <a:spLocks noChangeArrowheads="1"/>
          </p:cNvSpPr>
          <p:nvPr/>
        </p:nvSpPr>
        <p:spPr bwMode="auto">
          <a:xfrm flipH="1" flipV="1">
            <a:off x="3311525" y="4868863"/>
            <a:ext cx="1606550" cy="18002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</a:ln>
        </p:spPr>
        <p:txBody>
          <a:bodyPr vert="eaVert" wrap="none" lIns="0" tIns="0" rIns="0" bIns="0" anchor="ctr" anchorCtr="1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b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65571" name="Line 84"/>
          <p:cNvSpPr>
            <a:spLocks noChangeShapeType="1"/>
          </p:cNvSpPr>
          <p:nvPr/>
        </p:nvSpPr>
        <p:spPr bwMode="auto">
          <a:xfrm>
            <a:off x="2951163" y="5408613"/>
            <a:ext cx="360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72" name="Line 85"/>
          <p:cNvSpPr>
            <a:spLocks noChangeShapeType="1"/>
          </p:cNvSpPr>
          <p:nvPr/>
        </p:nvSpPr>
        <p:spPr bwMode="auto">
          <a:xfrm>
            <a:off x="2951163" y="5768975"/>
            <a:ext cx="360362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73" name="Text Box 86"/>
          <p:cNvSpPr txBox="1">
            <a:spLocks noChangeArrowheads="1"/>
          </p:cNvSpPr>
          <p:nvPr/>
        </p:nvSpPr>
        <p:spPr bwMode="auto">
          <a:xfrm>
            <a:off x="3311525" y="5213350"/>
            <a:ext cx="3587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5574" name="Line 87"/>
          <p:cNvSpPr>
            <a:spLocks noChangeShapeType="1"/>
          </p:cNvSpPr>
          <p:nvPr/>
        </p:nvSpPr>
        <p:spPr bwMode="auto">
          <a:xfrm>
            <a:off x="4930775" y="522922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75" name="Text Box 88"/>
          <p:cNvSpPr txBox="1">
            <a:spLocks noChangeArrowheads="1"/>
          </p:cNvSpPr>
          <p:nvPr/>
        </p:nvSpPr>
        <p:spPr bwMode="auto">
          <a:xfrm>
            <a:off x="4500563" y="4964113"/>
            <a:ext cx="3587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5576" name="Line 89"/>
          <p:cNvSpPr>
            <a:spLocks noChangeShapeType="1"/>
          </p:cNvSpPr>
          <p:nvPr/>
        </p:nvSpPr>
        <p:spPr bwMode="auto">
          <a:xfrm>
            <a:off x="4930775" y="5588000"/>
            <a:ext cx="720725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77" name="Line 90"/>
          <p:cNvSpPr>
            <a:spLocks noChangeShapeType="1"/>
          </p:cNvSpPr>
          <p:nvPr/>
        </p:nvSpPr>
        <p:spPr bwMode="auto">
          <a:xfrm>
            <a:off x="4930775" y="5946775"/>
            <a:ext cx="9017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78" name="Line 91"/>
          <p:cNvSpPr>
            <a:spLocks noChangeShapeType="1"/>
          </p:cNvSpPr>
          <p:nvPr/>
        </p:nvSpPr>
        <p:spPr bwMode="auto">
          <a:xfrm flipV="1">
            <a:off x="5832475" y="4149725"/>
            <a:ext cx="1588" cy="1800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79" name="Line 92"/>
          <p:cNvSpPr>
            <a:spLocks noChangeShapeType="1"/>
          </p:cNvSpPr>
          <p:nvPr/>
        </p:nvSpPr>
        <p:spPr bwMode="auto">
          <a:xfrm flipV="1">
            <a:off x="5651500" y="3068638"/>
            <a:ext cx="1588" cy="2520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80" name="Line 93"/>
          <p:cNvSpPr>
            <a:spLocks noChangeShapeType="1"/>
          </p:cNvSpPr>
          <p:nvPr/>
        </p:nvSpPr>
        <p:spPr bwMode="auto">
          <a:xfrm flipV="1">
            <a:off x="5472113" y="1989138"/>
            <a:ext cx="1587" cy="3240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81" name="Line 94"/>
          <p:cNvSpPr>
            <a:spLocks noChangeShapeType="1"/>
          </p:cNvSpPr>
          <p:nvPr/>
        </p:nvSpPr>
        <p:spPr bwMode="auto">
          <a:xfrm>
            <a:off x="2951163" y="6127750"/>
            <a:ext cx="360362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5582" name="Rectangle 95"/>
          <p:cNvSpPr>
            <a:spLocks noChangeArrowheads="1"/>
          </p:cNvSpPr>
          <p:nvPr/>
        </p:nvSpPr>
        <p:spPr bwMode="auto">
          <a:xfrm>
            <a:off x="2592388" y="5621338"/>
            <a:ext cx="27146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="1" i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B63355-BA99-408D-8A39-0802360FD8BA}" type="slidenum">
              <a:rPr lang="en-US" altLang="en-US"/>
              <a:t>5</a:t>
            </a:fld>
            <a:r>
              <a:rPr lang="en-US" altLang="en-US"/>
              <a:t> / 65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96790" imgH="2560320" progId="">
                  <p:embed/>
                </p:oleObj>
              </mc:Choice>
              <mc:Fallback>
                <p:oleObj name="Visio" r:id="rId3" imgW="4796790" imgH="2560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59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Analysis Procedure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0303" name="Text Box 47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0304" name="Text Box 48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0305" name="Text Box 49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0306" name="Text Box 50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0307" name="Text Box 51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0308" name="Text Box 52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0311" name="Group 55"/>
          <p:cNvGraphicFramePr>
            <a:graphicFrameLocks noGrp="1"/>
          </p:cNvGraphicFramePr>
          <p:nvPr/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0310" name="Text Box 54"/>
          <p:cNvSpPr txBox="1">
            <a:spLocks noChangeArrowheads="1"/>
          </p:cNvSpPr>
          <p:nvPr/>
        </p:nvSpPr>
        <p:spPr bwMode="auto">
          <a:xfrm>
            <a:off x="7632700" y="1911350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303" grpId="0"/>
      <p:bldP spid="480304" grpId="0"/>
      <p:bldP spid="480305" grpId="0"/>
      <p:bldP spid="480306" grpId="0"/>
      <p:bldP spid="480307" grpId="0"/>
      <p:bldP spid="480308" grpId="0"/>
      <p:bldP spid="4803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5D10BF-7138-47EA-ACF4-796D17A6CAC6}" type="slidenum">
              <a:rPr lang="en-US" altLang="en-US"/>
              <a:t>6</a:t>
            </a:fld>
            <a:r>
              <a:rPr lang="en-US" altLang="en-US"/>
              <a:t> / 65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96790" imgH="2560320" progId="">
                  <p:embed/>
                </p:oleObj>
              </mc:Choice>
              <mc:Fallback>
                <p:oleObj name="Visio" r:id="rId3" imgW="4796790" imgH="2560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Analysis Procedure</a:t>
            </a: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1285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287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1293" name="Group 13"/>
          <p:cNvGraphicFramePr>
            <a:graphicFrameLocks noGrp="1"/>
          </p:cNvGraphicFramePr>
          <p:nvPr/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7632700" y="2219325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5" grpId="0"/>
      <p:bldP spid="481286" grpId="0"/>
      <p:bldP spid="481287" grpId="0"/>
      <p:bldP spid="481288" grpId="0"/>
      <p:bldP spid="481289" grpId="0"/>
      <p:bldP spid="481290" grpId="0"/>
      <p:bldP spid="4812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A1DA25-8AED-4F79-AFDC-C476C76EC9BB}" type="slidenum">
              <a:rPr lang="en-US" altLang="en-US"/>
              <a:t>7</a:t>
            </a:fld>
            <a:r>
              <a:rPr lang="en-US" altLang="en-US"/>
              <a:t> / 65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96790" imgH="2560320" progId="">
                  <p:embed/>
                </p:oleObj>
              </mc:Choice>
              <mc:Fallback>
                <p:oleObj name="Visio" r:id="rId3" imgW="4796790" imgH="2560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7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Analysis Procedure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graphicFrame>
        <p:nvGraphicFramePr>
          <p:cNvPr id="482316" name="Group 12"/>
          <p:cNvGraphicFramePr>
            <a:graphicFrameLocks noGrp="1"/>
          </p:cNvGraphicFramePr>
          <p:nvPr/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2358" name="Text Box 54"/>
          <p:cNvSpPr txBox="1">
            <a:spLocks noChangeArrowheads="1"/>
          </p:cNvSpPr>
          <p:nvPr/>
        </p:nvSpPr>
        <p:spPr bwMode="auto">
          <a:xfrm>
            <a:off x="7632700" y="2516188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9" grpId="0"/>
      <p:bldP spid="482310" grpId="0"/>
      <p:bldP spid="482311" grpId="0"/>
      <p:bldP spid="482312" grpId="0"/>
      <p:bldP spid="482313" grpId="0"/>
      <p:bldP spid="482314" grpId="0"/>
      <p:bldP spid="4823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5438" y="6489700"/>
            <a:ext cx="1198562" cy="2889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0293ED-E79D-46DF-A47E-BDBF7B22B205}" type="slidenum">
              <a:rPr lang="en-US" altLang="en-US"/>
              <a:t>8</a:t>
            </a:fld>
            <a:r>
              <a:rPr lang="en-US" altLang="en-US"/>
              <a:t> / 65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96790" imgH="2560320" progId="">
                  <p:embed/>
                </p:oleObj>
              </mc:Choice>
              <mc:Fallback>
                <p:oleObj name="Visio" r:id="rId3" imgW="4796790" imgH="2560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1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921625" cy="474662"/>
          </a:xfrm>
        </p:spPr>
        <p:txBody>
          <a:bodyPr/>
          <a:lstStyle/>
          <a:p>
            <a:pPr>
              <a:defRPr/>
            </a:pPr>
            <a:r>
              <a:rPr lang="en-US"/>
              <a:t>Analysis Procedure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en-US"/>
              <a:t>Truth Table Approach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  <a:r>
              <a:rPr lang="en-US" altLang="en-US" sz="1400" b="1">
                <a:solidFill>
                  <a:schemeClr val="accent2"/>
                </a:solidFill>
              </a:rPr>
              <a:t> 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5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80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6500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  <a:endParaRPr lang="en-US" altLang="en-US" sz="1400" b="1">
              <a:solidFill>
                <a:srgbClr val="9966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rgbClr val="996600"/>
                </a:solidFill>
              </a:rPr>
              <a:t>= </a:t>
            </a: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3334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22500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  <a:p>
            <a:pPr>
              <a:spcBef>
                <a:spcPct val="20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  <a:p>
            <a:pPr>
              <a:spcBef>
                <a:spcPct val="17000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3340" name="Group 12"/>
          <p:cNvGraphicFramePr>
            <a:graphicFrameLocks noGrp="1"/>
          </p:cNvGraphicFramePr>
          <p:nvPr/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3382" name="Text Box 54"/>
          <p:cNvSpPr txBox="1">
            <a:spLocks noChangeArrowheads="1"/>
          </p:cNvSpPr>
          <p:nvPr/>
        </p:nvSpPr>
        <p:spPr bwMode="auto">
          <a:xfrm>
            <a:off x="7632700" y="2809875"/>
            <a:ext cx="10795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/>
      <p:bldP spid="483334" grpId="0"/>
      <p:bldP spid="483335" grpId="0"/>
      <p:bldP spid="483336" grpId="0"/>
      <p:bldP spid="483337" grpId="0"/>
      <p:bldP spid="483338" grpId="0"/>
      <p:bldP spid="483382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4607</Words>
  <Application>Microsoft Office PowerPoint</Application>
  <PresentationFormat>On-screen Show (4:3)</PresentationFormat>
  <Paragraphs>1963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Symbol</vt:lpstr>
      <vt:lpstr>Times New Roman</vt:lpstr>
      <vt:lpstr>Wingdings</vt:lpstr>
      <vt:lpstr>Default Design</vt:lpstr>
      <vt:lpstr>Visio</vt:lpstr>
      <vt:lpstr>Equation</vt:lpstr>
      <vt:lpstr>PowerPoint Presentation</vt:lpstr>
      <vt:lpstr>Combinational Circuits</vt:lpstr>
      <vt:lpstr>Combinational Circuits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Analysis Procedure</vt:lpstr>
      <vt:lpstr>Design Procedure</vt:lpstr>
      <vt:lpstr>Design Procedure</vt:lpstr>
      <vt:lpstr>Design Procedure</vt:lpstr>
      <vt:lpstr>Seven-Segment Decoder</vt:lpstr>
      <vt:lpstr>Binary Adder</vt:lpstr>
      <vt:lpstr>Binary Adder</vt:lpstr>
      <vt:lpstr>Binary Adder</vt:lpstr>
      <vt:lpstr>Binary Adder</vt:lpstr>
      <vt:lpstr>Binary Adder</vt:lpstr>
      <vt:lpstr>Binary Adder</vt:lpstr>
      <vt:lpstr>Binary Subtractor</vt:lpstr>
      <vt:lpstr>Binary Adder/Subtractor</vt:lpstr>
      <vt:lpstr>Overflow</vt:lpstr>
      <vt:lpstr>Magnitude Comparator</vt:lpstr>
      <vt:lpstr>Magnitude Comparator</vt:lpstr>
      <vt:lpstr>Binary Adder</vt:lpstr>
      <vt:lpstr>                                                                                                                                             </vt:lpstr>
      <vt:lpstr>Parallel Adders</vt:lpstr>
      <vt:lpstr>Carry Look-ahead Adder (1/2)</vt:lpstr>
      <vt:lpstr>Carry Look-ahead Adder (2/2)</vt:lpstr>
      <vt:lpstr>Decoders</vt:lpstr>
      <vt:lpstr>Decoders</vt:lpstr>
      <vt:lpstr>Decoders</vt:lpstr>
      <vt:lpstr>Decoders</vt:lpstr>
      <vt:lpstr>Decoders</vt:lpstr>
      <vt:lpstr>Implementation Using Decoders</vt:lpstr>
      <vt:lpstr>Encoders</vt:lpstr>
      <vt:lpstr>Encoders</vt:lpstr>
      <vt:lpstr>Priority Encoders</vt:lpstr>
      <vt:lpstr>Encoder / Decoder Pairs</vt:lpstr>
      <vt:lpstr>Multiplexers</vt:lpstr>
      <vt:lpstr>Multiplexers</vt:lpstr>
      <vt:lpstr>Multiplexers</vt:lpstr>
      <vt:lpstr>Multiplexers</vt:lpstr>
      <vt:lpstr>Implementation Using Multiplexers</vt:lpstr>
      <vt:lpstr>Implementation Using Multiplexers</vt:lpstr>
      <vt:lpstr>Implementation Using Multiplexers</vt:lpstr>
      <vt:lpstr>Implementation Using Multiplexers</vt:lpstr>
      <vt:lpstr>Multiplexer Expansion</vt:lpstr>
      <vt:lpstr>DeMultiplexers</vt:lpstr>
      <vt:lpstr>Multiplexer / DeMultiplexer Pairs</vt:lpstr>
      <vt:lpstr>DeMultiplexers / Decoders</vt:lpstr>
      <vt:lpstr>Three-State Gates</vt:lpstr>
      <vt:lpstr>Three-State Gates</vt:lpstr>
      <vt:lpstr>Three-State Gates</vt:lpstr>
    </vt:vector>
  </TitlesOfParts>
  <Company>Princess Sumaya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Rifat Hassan</cp:lastModifiedBy>
  <cp:revision>19</cp:revision>
  <dcterms:created xsi:type="dcterms:W3CDTF">2003-02-07T19:59:00Z</dcterms:created>
  <dcterms:modified xsi:type="dcterms:W3CDTF">2021-08-24T10:07:37Z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0300B3E7FF1649A1AF4528255B2DB7F1</vt:lpwstr>
  </property>
  <property fmtid="{D5CDD505-2E9C-101B-9397-08002B2CF9AE}" pid="3" name="KSOProductBuildVer">
    <vt:lpwstr>1033-11.2.0.10258</vt:lpwstr>
  </property>
</Properties>
</file>