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5" r:id="rId4"/>
    <p:sldId id="272" r:id="rId5"/>
    <p:sldId id="273" r:id="rId6"/>
    <p:sldId id="274" r:id="rId7"/>
    <p:sldId id="259" r:id="rId8"/>
    <p:sldId id="258" r:id="rId9"/>
    <p:sldId id="261" r:id="rId10"/>
    <p:sldId id="263" r:id="rId11"/>
    <p:sldId id="262" r:id="rId12"/>
    <p:sldId id="271" r:id="rId13"/>
    <p:sldId id="269" r:id="rId14"/>
    <p:sldId id="270" r:id="rId15"/>
    <p:sldId id="264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9" autoAdjust="0"/>
    <p:restoredTop sz="94660"/>
  </p:normalViewPr>
  <p:slideViewPr>
    <p:cSldViewPr>
      <p:cViewPr>
        <p:scale>
          <a:sx n="70" d="100"/>
          <a:sy n="70" d="100"/>
        </p:scale>
        <p:origin x="-135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anzilur.rahman@northsouth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neuro11school/ho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038600"/>
            <a:ext cx="6400800" cy="16002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Tanzilur</a:t>
            </a:r>
            <a:r>
              <a:rPr lang="en-US" sz="2800" dirty="0" smtClean="0"/>
              <a:t> </a:t>
            </a:r>
            <a:r>
              <a:rPr lang="en-US" sz="2800" dirty="0" err="1" smtClean="0"/>
              <a:t>Rahman</a:t>
            </a:r>
            <a:r>
              <a:rPr lang="en-US" sz="2800" dirty="0" smtClean="0"/>
              <a:t> (</a:t>
            </a:r>
            <a:r>
              <a:rPr lang="en-US" sz="2800" dirty="0" err="1" smtClean="0"/>
              <a:t>Tnr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Assistant Professor</a:t>
            </a:r>
          </a:p>
          <a:p>
            <a:r>
              <a:rPr lang="en-US" sz="2800" dirty="0" smtClean="0"/>
              <a:t>North South University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CSE </a:t>
            </a:r>
            <a:r>
              <a:rPr smtClean="0"/>
              <a:t>231</a:t>
            </a:r>
            <a:br>
              <a:rPr smtClean="0"/>
            </a:br>
            <a:r>
              <a:rPr sz="3200" smtClean="0"/>
              <a:t>Digital </a:t>
            </a:r>
            <a:r>
              <a:rPr sz="3200" smtClean="0"/>
              <a:t>Logic Design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 </a:t>
            </a:r>
            <a:r>
              <a:rPr lang="en-US" b="1" dirty="0" smtClean="0"/>
              <a:t>Structure: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924800" cy="48768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b="1" dirty="0" smtClean="0"/>
              <a:t>1. Lectures : </a:t>
            </a:r>
            <a:r>
              <a:rPr lang="en-US" sz="2400" dirty="0" smtClean="0"/>
              <a:t>Attendance and participation of all of them </a:t>
            </a:r>
            <a:r>
              <a:rPr lang="en-US" sz="2400" dirty="0" smtClean="0"/>
              <a:t>are strongly </a:t>
            </a:r>
            <a:r>
              <a:rPr lang="en-US" sz="2400" dirty="0" smtClean="0"/>
              <a:t>encouraged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 smtClean="0"/>
              <a:t>2. Laboratory :</a:t>
            </a:r>
            <a:r>
              <a:rPr lang="en-US" sz="2400" dirty="0" smtClean="0"/>
              <a:t> You must pass in your lab to attain a passable grade in theory. 20% marks from your lab will be directly added to your theory 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 smtClean="0"/>
              <a:t>3</a:t>
            </a:r>
            <a:r>
              <a:rPr lang="en-US" sz="2400" b="1" dirty="0" smtClean="0"/>
              <a:t>. Assignments :  </a:t>
            </a:r>
            <a:r>
              <a:rPr lang="en-US" sz="2400" dirty="0" smtClean="0"/>
              <a:t>You will be given some design assignments. You will use pen and papers and tools to solve those problems.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 smtClean="0"/>
              <a:t>4. Projects : </a:t>
            </a:r>
            <a:r>
              <a:rPr lang="en-US" sz="2400" dirty="0" smtClean="0"/>
              <a:t>You will have to submit a hardware design project at the end of the semester. You will work on the project as a group.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 smtClean="0"/>
              <a:t>5. Exams:</a:t>
            </a:r>
            <a:r>
              <a:rPr lang="en-US" sz="2400" dirty="0" smtClean="0"/>
              <a:t> There will be one midterm, one final exam and  </a:t>
            </a:r>
            <a:r>
              <a:rPr lang="en-US" sz="2400" dirty="0" smtClean="0"/>
              <a:t>zero make-ups 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Distribution of Points: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*Digital Laboratory     </a:t>
            </a:r>
            <a:r>
              <a:rPr lang="en-US" sz="2400" dirty="0" smtClean="0"/>
              <a:t>-----------------------------------------   </a:t>
            </a:r>
            <a:r>
              <a:rPr lang="en-US" sz="2400" dirty="0" smtClean="0"/>
              <a:t>20 %</a:t>
            </a:r>
          </a:p>
          <a:p>
            <a:r>
              <a:rPr lang="en-US" sz="2400" dirty="0" smtClean="0"/>
              <a:t>Attendance</a:t>
            </a:r>
            <a:r>
              <a:rPr lang="en-US" sz="2400" dirty="0" smtClean="0"/>
              <a:t>		----------------------------------------     5 %</a:t>
            </a:r>
          </a:p>
          <a:p>
            <a:r>
              <a:rPr lang="en-US" sz="2400" dirty="0" smtClean="0"/>
              <a:t>Project/Assignment    ----------------------------------------   15 </a:t>
            </a:r>
            <a:r>
              <a:rPr lang="en-US" sz="2400" dirty="0" smtClean="0"/>
              <a:t>% </a:t>
            </a:r>
          </a:p>
          <a:p>
            <a:r>
              <a:rPr lang="en-US" sz="2400" dirty="0" smtClean="0"/>
              <a:t>Quizzes          </a:t>
            </a:r>
            <a:r>
              <a:rPr lang="en-US" sz="2400" dirty="0" smtClean="0"/>
              <a:t>--------------------------------------------------   10 %</a:t>
            </a:r>
          </a:p>
          <a:p>
            <a:r>
              <a:rPr lang="en-US" sz="2400" dirty="0" smtClean="0"/>
              <a:t>Term </a:t>
            </a:r>
            <a:r>
              <a:rPr lang="en-US" sz="2400" dirty="0" smtClean="0"/>
              <a:t>Examination 	</a:t>
            </a:r>
            <a:r>
              <a:rPr lang="en-US" sz="2400" dirty="0" smtClean="0"/>
              <a:t>-----------------------------------------   25%</a:t>
            </a:r>
            <a:endParaRPr lang="en-US" sz="2400" dirty="0" smtClean="0"/>
          </a:p>
          <a:p>
            <a:r>
              <a:rPr lang="en-US" sz="2400" dirty="0" smtClean="0"/>
              <a:t>Final </a:t>
            </a:r>
            <a:r>
              <a:rPr lang="en-US" sz="2400" dirty="0" smtClean="0"/>
              <a:t>Examination (comprehensive) </a:t>
            </a:r>
            <a:r>
              <a:rPr lang="en-US" sz="2400" dirty="0" smtClean="0"/>
              <a:t>-------------------------   25%</a:t>
            </a: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*Must obtain 60% marks in CSE231L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Lecture Topics: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en-US" b="1" u="sng" dirty="0" smtClean="0"/>
              <a:t>Topics</a:t>
            </a:r>
            <a:r>
              <a:rPr lang="en-US" b="1" dirty="0" smtClean="0"/>
              <a:t>		                     	</a:t>
            </a:r>
            <a:r>
              <a:rPr lang="en-US" b="1" u="sng" dirty="0" smtClean="0"/>
              <a:t>Effort in (Min.)Hr</a:t>
            </a:r>
            <a:endParaRPr lang="en-US" dirty="0" smtClean="0"/>
          </a:p>
          <a:p>
            <a:pPr fontAlgn="t"/>
            <a:r>
              <a:rPr lang="en-US" b="1" i="1" dirty="0" smtClean="0"/>
              <a:t>Numerical representation of </a:t>
            </a:r>
            <a:r>
              <a:rPr lang="en-US" b="1" i="1" dirty="0" smtClean="0"/>
              <a:t>numbers              2</a:t>
            </a:r>
            <a:r>
              <a:rPr lang="en-US" i="1" dirty="0" smtClean="0"/>
              <a:t> hours/wk</a:t>
            </a:r>
            <a:endParaRPr lang="en-US" dirty="0" smtClean="0"/>
          </a:p>
          <a:p>
            <a:r>
              <a:rPr lang="en-US" b="1" i="1" dirty="0" smtClean="0"/>
              <a:t>Boolean </a:t>
            </a:r>
            <a:r>
              <a:rPr lang="en-US" b="1" i="1" dirty="0" smtClean="0"/>
              <a:t>algebra				  2.5</a:t>
            </a:r>
            <a:r>
              <a:rPr lang="en-US" i="1" dirty="0" smtClean="0"/>
              <a:t> hours/wk</a:t>
            </a:r>
          </a:p>
          <a:p>
            <a:r>
              <a:rPr lang="en-US" b="1" i="1" dirty="0" smtClean="0"/>
              <a:t>Combinational </a:t>
            </a:r>
            <a:r>
              <a:rPr lang="en-US" b="1" i="1" dirty="0" smtClean="0"/>
              <a:t>logic </a:t>
            </a:r>
            <a:r>
              <a:rPr lang="en-US" b="1" i="1" dirty="0" smtClean="0"/>
              <a:t>design		               </a:t>
            </a:r>
            <a:r>
              <a:rPr lang="en-US" i="1" dirty="0" smtClean="0"/>
              <a:t>3.5 hours/wk</a:t>
            </a:r>
          </a:p>
          <a:p>
            <a:r>
              <a:rPr lang="en-US" b="1" i="1" dirty="0" smtClean="0"/>
              <a:t>Combinational </a:t>
            </a:r>
            <a:r>
              <a:rPr lang="en-US" b="1" i="1" dirty="0" smtClean="0"/>
              <a:t>circuits			</a:t>
            </a:r>
            <a:r>
              <a:rPr lang="en-US" i="1" dirty="0" smtClean="0"/>
              <a:t> </a:t>
            </a:r>
            <a:r>
              <a:rPr lang="en-US" i="1" dirty="0" smtClean="0"/>
              <a:t> 4 hours/wk</a:t>
            </a:r>
          </a:p>
          <a:p>
            <a:r>
              <a:rPr lang="en-US" b="1" i="1" dirty="0" smtClean="0"/>
              <a:t>Synchronous </a:t>
            </a:r>
            <a:r>
              <a:rPr lang="en-US" b="1" i="1" dirty="0" smtClean="0"/>
              <a:t>sequential </a:t>
            </a:r>
            <a:r>
              <a:rPr lang="en-US" b="1" i="1" dirty="0" smtClean="0"/>
              <a:t>logic		</a:t>
            </a:r>
            <a:r>
              <a:rPr lang="en-US" i="1" dirty="0" smtClean="0"/>
              <a:t> </a:t>
            </a:r>
            <a:r>
              <a:rPr lang="en-US" i="1" dirty="0" smtClean="0"/>
              <a:t> 6 hours/wk</a:t>
            </a:r>
            <a:endParaRPr lang="en-US" b="1" i="1" dirty="0" smtClean="0"/>
          </a:p>
          <a:p>
            <a:r>
              <a:rPr lang="en-US" b="1" i="1" dirty="0" smtClean="0"/>
              <a:t>Sequential circuits: Registers </a:t>
            </a: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and counters 					  </a:t>
            </a:r>
            <a:r>
              <a:rPr lang="en-US" i="1" dirty="0" smtClean="0"/>
              <a:t>4 hours/wk</a:t>
            </a:r>
          </a:p>
          <a:p>
            <a:r>
              <a:rPr lang="en-US" b="1" i="1" dirty="0" smtClean="0"/>
              <a:t>Memory design (RAM, ROM) &amp; </a:t>
            </a: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Programmable </a:t>
            </a:r>
            <a:r>
              <a:rPr lang="en-US" b="1" i="1" dirty="0" smtClean="0"/>
              <a:t>logic</a:t>
            </a:r>
            <a:r>
              <a:rPr lang="en-US" b="1" i="1" dirty="0" smtClean="0"/>
              <a:t>:				 </a:t>
            </a:r>
            <a:r>
              <a:rPr lang="en-US" i="1" dirty="0" smtClean="0"/>
              <a:t>3.5 </a:t>
            </a:r>
            <a:r>
              <a:rPr lang="en-US" i="1" dirty="0" smtClean="0"/>
              <a:t>hours/wk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Digital Laboratory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be conducted by the Lab Instructor (TBA)</a:t>
            </a:r>
          </a:p>
          <a:p>
            <a:r>
              <a:rPr lang="en-US" dirty="0" smtClean="0"/>
              <a:t>Lists of experiments and outline will be provided in the first lab.</a:t>
            </a:r>
          </a:p>
          <a:p>
            <a:r>
              <a:rPr lang="en-US" dirty="0" smtClean="0"/>
              <a:t>Will be graded separately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Software Laboratory :</a:t>
            </a:r>
          </a:p>
          <a:p>
            <a:pPr>
              <a:buNone/>
            </a:pPr>
            <a:r>
              <a:rPr lang="en-US" sz="2400" dirty="0" smtClean="0"/>
              <a:t>Apart from Digital </a:t>
            </a:r>
            <a:r>
              <a:rPr lang="en-US" sz="2400" dirty="0" smtClean="0"/>
              <a:t>Laboratory, I </a:t>
            </a:r>
            <a:r>
              <a:rPr lang="en-US" sz="2400" dirty="0" smtClean="0"/>
              <a:t>will conduct few lectures in </a:t>
            </a:r>
            <a:r>
              <a:rPr lang="en-US" sz="2400" dirty="0" smtClean="0"/>
              <a:t>computer </a:t>
            </a:r>
          </a:p>
          <a:p>
            <a:pPr>
              <a:buNone/>
            </a:pPr>
            <a:r>
              <a:rPr lang="en-US" sz="2400" dirty="0" smtClean="0"/>
              <a:t>labs</a:t>
            </a:r>
            <a:r>
              <a:rPr lang="en-US" sz="2400" dirty="0" smtClean="0"/>
              <a:t>. </a:t>
            </a:r>
            <a:r>
              <a:rPr lang="en-US" sz="2400" dirty="0" smtClean="0"/>
              <a:t>This will help you to do your own projects rather than copying others.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Tentative Lectures: </a:t>
            </a:r>
            <a:endParaRPr lang="en-US" sz="2400" b="1" dirty="0" smtClean="0"/>
          </a:p>
          <a:p>
            <a:pPr>
              <a:buNone/>
            </a:pPr>
            <a:r>
              <a:rPr lang="en-US" sz="2400" i="1" dirty="0" smtClean="0"/>
              <a:t>Lab 1 :  </a:t>
            </a:r>
            <a:r>
              <a:rPr lang="en-US" sz="2400" i="1" dirty="0" err="1" smtClean="0"/>
              <a:t>Logisim</a:t>
            </a:r>
            <a:r>
              <a:rPr lang="en-US" sz="2400" i="1" dirty="0" smtClean="0"/>
              <a:t> Introduction</a:t>
            </a:r>
          </a:p>
          <a:p>
            <a:pPr>
              <a:buNone/>
            </a:pPr>
            <a:r>
              <a:rPr lang="en-US" sz="2400" i="1" dirty="0" smtClean="0"/>
              <a:t>Lab 2 :  Combinational system design</a:t>
            </a:r>
          </a:p>
          <a:p>
            <a:pPr>
              <a:buNone/>
            </a:pPr>
            <a:r>
              <a:rPr lang="en-US" sz="2400" i="1" dirty="0" smtClean="0"/>
              <a:t>Lab 3 :  Sequential System Design</a:t>
            </a:r>
          </a:p>
          <a:p>
            <a:pPr>
              <a:buNone/>
            </a:pPr>
            <a:r>
              <a:rPr lang="en-US" sz="2400" i="1" dirty="0" smtClean="0"/>
              <a:t>Lab 4 :  Combining a system (Combinational &amp; Sequential )</a:t>
            </a:r>
          </a:p>
          <a:p>
            <a:pPr>
              <a:buNone/>
            </a:pPr>
            <a:r>
              <a:rPr lang="en-US" sz="2400" i="1" dirty="0" smtClean="0"/>
              <a:t>Lab 5 :  Introduction to HDL</a:t>
            </a:r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r>
              <a:rPr lang="en-US" sz="2400" b="1" dirty="0" smtClean="0"/>
              <a:t>Will discuss more on projects as the semester progress….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Important Dates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Quizzes</a:t>
            </a:r>
            <a:r>
              <a:rPr lang="en-US" sz="2400" dirty="0" smtClean="0"/>
              <a:t>		After completion of every topic</a:t>
            </a:r>
          </a:p>
          <a:p>
            <a:pPr>
              <a:lnSpc>
                <a:spcPct val="250000"/>
              </a:lnSpc>
            </a:pPr>
            <a:r>
              <a:rPr lang="en-US" sz="2400" dirty="0" smtClean="0"/>
              <a:t>Term </a:t>
            </a:r>
            <a:r>
              <a:rPr lang="en-US" sz="2400" dirty="0" smtClean="0"/>
              <a:t>Examination 	</a:t>
            </a:r>
            <a:r>
              <a:rPr lang="en-US" sz="2400" dirty="0" smtClean="0"/>
              <a:t>March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wk~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wk</a:t>
            </a:r>
            <a:endParaRPr lang="en-US" sz="2400" dirty="0" smtClean="0"/>
          </a:p>
          <a:p>
            <a:pPr>
              <a:lnSpc>
                <a:spcPct val="250000"/>
              </a:lnSpc>
            </a:pPr>
            <a:r>
              <a:rPr lang="en-US" sz="2400" dirty="0" smtClean="0"/>
              <a:t>Final </a:t>
            </a:r>
            <a:r>
              <a:rPr lang="en-US" sz="2400" dirty="0" smtClean="0"/>
              <a:t>Examination 	</a:t>
            </a:r>
            <a:r>
              <a:rPr lang="en-US" sz="2400" dirty="0" smtClean="0"/>
              <a:t>During  final exam wk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Very important question….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9248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Am I strict to the grading policy ?</a:t>
            </a:r>
          </a:p>
          <a:p>
            <a:pPr>
              <a:buNone/>
            </a:pPr>
            <a:r>
              <a:rPr lang="en-US" sz="2400" i="1" dirty="0" smtClean="0"/>
              <a:t>No. It is decided at the end of </a:t>
            </a:r>
            <a:r>
              <a:rPr lang="en-US" sz="2400" i="1" dirty="0" smtClean="0"/>
              <a:t>t</a:t>
            </a:r>
            <a:r>
              <a:rPr lang="en-US" sz="2400" i="1" dirty="0" smtClean="0"/>
              <a:t>he sem. Last sem. grading range was  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smtClean="0"/>
              <a:t>     </a:t>
            </a:r>
            <a:r>
              <a:rPr lang="en-US" sz="1800" b="1" u="sng" dirty="0" smtClean="0"/>
              <a:t>Percent</a:t>
            </a:r>
            <a:r>
              <a:rPr lang="en-US" sz="1800" b="1" dirty="0" smtClean="0"/>
              <a:t> 	             </a:t>
            </a:r>
            <a:r>
              <a:rPr lang="en-US" sz="1800" b="1" u="sng" dirty="0" smtClean="0"/>
              <a:t>Grade </a:t>
            </a:r>
          </a:p>
          <a:p>
            <a:pPr lvl="2">
              <a:buNone/>
            </a:pPr>
            <a:r>
              <a:rPr lang="en-US" sz="1800" b="1" i="1" dirty="0" smtClean="0"/>
              <a:t>90</a:t>
            </a:r>
            <a:r>
              <a:rPr lang="en-US" sz="1800" b="1" i="1" dirty="0" smtClean="0"/>
              <a:t>% </a:t>
            </a:r>
            <a:r>
              <a:rPr lang="en-US" sz="1800" b="1" i="1" dirty="0" smtClean="0"/>
              <a:t>		A </a:t>
            </a:r>
          </a:p>
          <a:p>
            <a:pPr lvl="2">
              <a:buNone/>
            </a:pPr>
            <a:r>
              <a:rPr lang="en-US" sz="1800" b="1" i="1" dirty="0" smtClean="0"/>
              <a:t>87</a:t>
            </a:r>
            <a:r>
              <a:rPr lang="en-US" sz="1800" b="1" i="1" dirty="0" smtClean="0"/>
              <a:t>% </a:t>
            </a:r>
            <a:r>
              <a:rPr lang="en-US" sz="1800" b="1" i="1" dirty="0" smtClean="0"/>
              <a:t>		A- </a:t>
            </a:r>
          </a:p>
          <a:p>
            <a:pPr lvl="2">
              <a:buNone/>
            </a:pPr>
            <a:r>
              <a:rPr lang="en-US" sz="1800" b="1" i="1" dirty="0" smtClean="0"/>
              <a:t>82%		 B</a:t>
            </a:r>
            <a:r>
              <a:rPr lang="en-US" sz="1800" b="1" i="1" dirty="0" smtClean="0"/>
              <a:t>+ </a:t>
            </a:r>
            <a:endParaRPr lang="en-US" sz="1800" b="1" i="1" dirty="0" smtClean="0"/>
          </a:p>
          <a:p>
            <a:pPr lvl="2">
              <a:buNone/>
            </a:pPr>
            <a:r>
              <a:rPr lang="en-US" sz="1800" b="1" i="1" dirty="0" smtClean="0"/>
              <a:t>79%		 </a:t>
            </a:r>
            <a:r>
              <a:rPr lang="en-US" sz="1800" b="1" i="1" dirty="0" smtClean="0"/>
              <a:t>B </a:t>
            </a:r>
            <a:endParaRPr lang="en-US" sz="1800" b="1" i="1" dirty="0" smtClean="0"/>
          </a:p>
          <a:p>
            <a:pPr lvl="2">
              <a:buNone/>
            </a:pPr>
            <a:r>
              <a:rPr lang="en-US" sz="1800" b="1" i="1" dirty="0" smtClean="0"/>
              <a:t>74</a:t>
            </a:r>
            <a:r>
              <a:rPr lang="en-US" sz="1800" b="1" i="1" dirty="0" smtClean="0"/>
              <a:t>% </a:t>
            </a:r>
            <a:r>
              <a:rPr lang="en-US" sz="1800" b="1" i="1" dirty="0" smtClean="0"/>
              <a:t>		B- </a:t>
            </a:r>
          </a:p>
          <a:p>
            <a:pPr lvl="2">
              <a:buNone/>
            </a:pPr>
            <a:r>
              <a:rPr lang="en-US" sz="1800" b="1" i="1" dirty="0" smtClean="0"/>
              <a:t>71</a:t>
            </a:r>
            <a:r>
              <a:rPr lang="en-US" sz="1800" b="1" i="1" dirty="0" smtClean="0"/>
              <a:t>% </a:t>
            </a:r>
            <a:r>
              <a:rPr lang="en-US" sz="1800" b="1" i="1" dirty="0" smtClean="0"/>
              <a:t>		C</a:t>
            </a:r>
            <a:r>
              <a:rPr lang="en-US" sz="1800" b="1" i="1" dirty="0" smtClean="0"/>
              <a:t>+ </a:t>
            </a:r>
            <a:endParaRPr lang="en-US" sz="1800" b="1" i="1" dirty="0" smtClean="0"/>
          </a:p>
          <a:p>
            <a:pPr lvl="2">
              <a:buNone/>
            </a:pPr>
            <a:r>
              <a:rPr lang="en-US" sz="1800" b="1" i="1" dirty="0" smtClean="0"/>
              <a:t>67</a:t>
            </a:r>
            <a:r>
              <a:rPr lang="en-US" sz="1800" b="1" i="1" dirty="0" smtClean="0"/>
              <a:t>% </a:t>
            </a:r>
            <a:r>
              <a:rPr lang="en-US" sz="1800" b="1" i="1" dirty="0" smtClean="0"/>
              <a:t>		C </a:t>
            </a:r>
          </a:p>
          <a:p>
            <a:pPr lvl="2">
              <a:buNone/>
            </a:pPr>
            <a:r>
              <a:rPr lang="en-US" sz="1800" b="1" i="1" dirty="0" smtClean="0"/>
              <a:t>64%		 </a:t>
            </a:r>
            <a:r>
              <a:rPr lang="en-US" sz="1800" b="1" i="1" dirty="0" smtClean="0"/>
              <a:t>C- </a:t>
            </a:r>
            <a:endParaRPr lang="en-US" sz="1800" b="1" i="1" dirty="0" smtClean="0"/>
          </a:p>
          <a:p>
            <a:pPr lvl="2">
              <a:buNone/>
            </a:pPr>
            <a:r>
              <a:rPr lang="en-US" sz="1800" b="1" i="1" dirty="0" smtClean="0"/>
              <a:t>61</a:t>
            </a:r>
            <a:r>
              <a:rPr lang="en-US" sz="1800" b="1" i="1" dirty="0" smtClean="0"/>
              <a:t>% </a:t>
            </a:r>
            <a:r>
              <a:rPr lang="en-US" sz="1800" b="1" i="1" dirty="0" smtClean="0"/>
              <a:t>		D</a:t>
            </a:r>
            <a:r>
              <a:rPr lang="en-US" sz="1800" b="1" i="1" dirty="0" smtClean="0"/>
              <a:t>+ </a:t>
            </a:r>
            <a:endParaRPr lang="en-US" sz="1800" b="1" i="1" dirty="0" smtClean="0"/>
          </a:p>
          <a:p>
            <a:pPr lvl="2">
              <a:buNone/>
            </a:pPr>
            <a:r>
              <a:rPr lang="en-US" sz="1800" b="1" i="1" dirty="0" smtClean="0"/>
              <a:t>53</a:t>
            </a:r>
            <a:r>
              <a:rPr lang="en-US" sz="1800" b="1" i="1" dirty="0" smtClean="0"/>
              <a:t>% </a:t>
            </a:r>
            <a:r>
              <a:rPr lang="en-US" sz="1800" b="1" i="1" dirty="0" smtClean="0"/>
              <a:t>		D </a:t>
            </a:r>
          </a:p>
          <a:p>
            <a:pPr lvl="2">
              <a:buNone/>
            </a:pPr>
            <a:r>
              <a:rPr lang="en-US" sz="1800" b="1" i="1" dirty="0" smtClean="0"/>
              <a:t>below </a:t>
            </a:r>
            <a:r>
              <a:rPr lang="en-US" sz="1800" b="1" i="1" dirty="0" smtClean="0"/>
              <a:t>53% </a:t>
            </a:r>
            <a:r>
              <a:rPr lang="en-US" sz="1800" b="1" i="1" dirty="0" smtClean="0"/>
              <a:t>		F 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Information</a:t>
            </a:r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200" b="1" dirty="0" smtClean="0"/>
              <a:t>Lecture Room</a:t>
            </a:r>
            <a:r>
              <a:rPr lang="en-US" sz="2200" b="1" dirty="0" smtClean="0"/>
              <a:t>: </a:t>
            </a:r>
            <a:r>
              <a:rPr lang="en-US" sz="2200" dirty="0" smtClean="0"/>
              <a:t>NAC 922</a:t>
            </a:r>
            <a:endParaRPr lang="en-US" sz="2200" dirty="0" smtClean="0"/>
          </a:p>
          <a:p>
            <a:pPr>
              <a:lnSpc>
                <a:spcPct val="150000"/>
              </a:lnSpc>
              <a:buNone/>
            </a:pPr>
            <a:r>
              <a:rPr lang="en-US" sz="2200" b="1" dirty="0" smtClean="0"/>
              <a:t>Lecture </a:t>
            </a:r>
            <a:r>
              <a:rPr lang="en-US" sz="2200" b="1" dirty="0" smtClean="0"/>
              <a:t>Time: </a:t>
            </a:r>
            <a:r>
              <a:rPr lang="en-US" sz="2200" dirty="0" smtClean="0"/>
              <a:t>ST 09:40 </a:t>
            </a:r>
            <a:r>
              <a:rPr lang="en-US" sz="2200" dirty="0" smtClean="0"/>
              <a:t>– 11:10     (Section 4) 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 smtClean="0"/>
              <a:t>                          ST </a:t>
            </a:r>
            <a:r>
              <a:rPr lang="en-US" sz="2200" dirty="0" smtClean="0"/>
              <a:t>11:20 – 12:50  </a:t>
            </a:r>
            <a:r>
              <a:rPr lang="en-US" sz="2200" dirty="0" smtClean="0"/>
              <a:t>   </a:t>
            </a:r>
            <a:r>
              <a:rPr lang="en-US" sz="2200" dirty="0" smtClean="0"/>
              <a:t>(Section 5</a:t>
            </a:r>
            <a:r>
              <a:rPr lang="en-US" sz="2200" dirty="0" smtClean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sz="2200" b="1" dirty="0" smtClean="0"/>
              <a:t>Lab Room:</a:t>
            </a:r>
            <a:r>
              <a:rPr lang="en-US" sz="2200" dirty="0" smtClean="0"/>
              <a:t> Digital Microprocessor Laboratory, 5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Floor of SAC Building</a:t>
            </a:r>
          </a:p>
          <a:p>
            <a:pPr>
              <a:lnSpc>
                <a:spcPct val="150000"/>
              </a:lnSpc>
              <a:buNone/>
            </a:pPr>
            <a:r>
              <a:rPr lang="en-US" sz="2200" b="1" dirty="0" smtClean="0"/>
              <a:t>Office: </a:t>
            </a:r>
            <a:r>
              <a:rPr lang="en-US" sz="2200" dirty="0" smtClean="0"/>
              <a:t>SAC </a:t>
            </a:r>
            <a:r>
              <a:rPr lang="en-US" sz="2200" dirty="0" smtClean="0"/>
              <a:t>1022</a:t>
            </a:r>
          </a:p>
          <a:p>
            <a:pPr>
              <a:lnSpc>
                <a:spcPct val="150000"/>
              </a:lnSpc>
              <a:buNone/>
            </a:pPr>
            <a:r>
              <a:rPr lang="en-US" sz="2200" b="1" dirty="0" smtClean="0"/>
              <a:t>Office Hours</a:t>
            </a:r>
            <a:r>
              <a:rPr lang="en-US" sz="2200" b="1" dirty="0" smtClean="0"/>
              <a:t>: </a:t>
            </a:r>
            <a:r>
              <a:rPr lang="en-US" sz="2200" dirty="0" smtClean="0"/>
              <a:t>1.00 </a:t>
            </a:r>
            <a:r>
              <a:rPr lang="en-US" sz="2200" dirty="0" smtClean="0"/>
              <a:t>- 2.15 PM (S,T,M,W)</a:t>
            </a:r>
          </a:p>
          <a:p>
            <a:pPr>
              <a:lnSpc>
                <a:spcPct val="150000"/>
              </a:lnSpc>
              <a:buNone/>
            </a:pPr>
            <a:r>
              <a:rPr lang="en-US" sz="2200" b="1" dirty="0" smtClean="0"/>
              <a:t>Email</a:t>
            </a:r>
            <a:r>
              <a:rPr lang="en-US" sz="2200" b="1" dirty="0" smtClean="0"/>
              <a:t>: </a:t>
            </a:r>
            <a:r>
              <a:rPr lang="en-US" sz="2200" u="sng" dirty="0" smtClean="0">
                <a:hlinkClick r:id="rId2"/>
              </a:rPr>
              <a:t>tanzilur.rahman@northsouth.edu</a:t>
            </a:r>
            <a:endParaRPr lang="en-US" sz="2200" dirty="0" smtClean="0"/>
          </a:p>
          <a:p>
            <a:pPr>
              <a:lnSpc>
                <a:spcPct val="150000"/>
              </a:lnSpc>
              <a:buNone/>
            </a:pPr>
            <a:r>
              <a:rPr lang="en-US" sz="2200" b="1" dirty="0" smtClean="0"/>
              <a:t>Phone</a:t>
            </a:r>
            <a:r>
              <a:rPr lang="en-US" sz="2200" b="1" dirty="0" smtClean="0"/>
              <a:t>:</a:t>
            </a:r>
            <a:r>
              <a:rPr lang="en-US" sz="2200" b="1" u="sng" dirty="0" smtClean="0"/>
              <a:t> </a:t>
            </a:r>
            <a:r>
              <a:rPr lang="en-US" sz="2200" dirty="0" smtClean="0"/>
              <a:t>02 </a:t>
            </a:r>
            <a:r>
              <a:rPr lang="en-US" sz="2200" dirty="0" smtClean="0"/>
              <a:t>55668200 Ext. 6182</a:t>
            </a:r>
          </a:p>
          <a:p>
            <a:pPr>
              <a:lnSpc>
                <a:spcPct val="150000"/>
              </a:lnSpc>
              <a:buNone/>
            </a:pPr>
            <a:r>
              <a:rPr lang="en-US" sz="2200" b="1" dirty="0" smtClean="0"/>
              <a:t>Course Web</a:t>
            </a:r>
            <a:r>
              <a:rPr lang="en-US" sz="2200" dirty="0" smtClean="0"/>
              <a:t> : https://sites.google.com/site/neuro11school</a:t>
            </a:r>
            <a:r>
              <a:rPr lang="en-US" sz="2200" dirty="0" smtClean="0"/>
              <a:t>/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1538" t="10665" r="12500" b="7244"/>
          <a:stretch>
            <a:fillRect/>
          </a:stretch>
        </p:blipFill>
        <p:spPr bwMode="auto">
          <a:xfrm>
            <a:off x="609600" y="1371600"/>
            <a:ext cx="79009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Resource….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63246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Visit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sites.google.com/site/neuro11school/home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Digital Logic Design </a:t>
            </a:r>
            <a:r>
              <a:rPr lang="en-US" b="1" baseline="-25000" dirty="0" smtClean="0"/>
              <a:t>prerequisite knowledge?</a:t>
            </a:r>
            <a:endParaRPr lang="en-US" baseline="-25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me ask you few questions first…..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Did you take course on electrical circuits ??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Did you take course on</a:t>
            </a:r>
            <a:r>
              <a:rPr lang="en-US" dirty="0" smtClean="0"/>
              <a:t> electronics (Analog) ??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Do you know about signals (Analog/digital) 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Digital Logic Design </a:t>
            </a:r>
            <a:r>
              <a:rPr lang="en-US" b="1" baseline="-25000" dirty="0" smtClean="0"/>
              <a:t>where do you find it?</a:t>
            </a:r>
            <a:endParaRPr lang="en-US" baseline="-25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Take the most familiar system example next…..</a:t>
            </a:r>
          </a:p>
          <a:p>
            <a:endParaRPr lang="en-US" dirty="0" smtClean="0"/>
          </a:p>
        </p:txBody>
      </p:sp>
      <p:pic>
        <p:nvPicPr>
          <p:cNvPr id="28674" name="Picture 2" descr="Image result for digital logic desig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81200"/>
            <a:ext cx="5810250" cy="45215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Digital Logic Design </a:t>
            </a:r>
            <a:r>
              <a:rPr lang="en-US" b="1" baseline="-25000" dirty="0" smtClean="0"/>
              <a:t>where does it fit?</a:t>
            </a:r>
            <a:endParaRPr lang="en-US" baseline="-25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45688" y="4191000"/>
            <a:ext cx="2209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Digital Logic Circuits</a:t>
            </a:r>
          </a:p>
          <a:p>
            <a:pPr algn="ctr"/>
            <a:r>
              <a:rPr lang="en-US" b="1" dirty="0" smtClean="0"/>
              <a:t>(ALU, Memory)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59988" y="5334000"/>
            <a:ext cx="21336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Logical components using transistors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31388" y="2819400"/>
            <a:ext cx="24384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Digital Systems Design</a:t>
            </a:r>
          </a:p>
          <a:p>
            <a:pPr algn="ctr"/>
            <a:r>
              <a:rPr lang="en-US" b="1" dirty="0" smtClean="0"/>
              <a:t>(Ex. Computer/Mobile Processor)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074788" y="2971800"/>
            <a:ext cx="1219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CSE 332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074788" y="4191000"/>
            <a:ext cx="1219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CSE 231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074788" y="5562600"/>
            <a:ext cx="1219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EEE111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036188" y="1752600"/>
            <a:ext cx="18288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Design to fabrication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074788" y="1905000"/>
            <a:ext cx="1219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EEE 435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74588" y="21320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74588" y="31988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74588" y="4495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74588" y="58658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22" name="Picture 2" descr="Image result for transis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9788" y="5334000"/>
            <a:ext cx="1390651" cy="1045769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</p:pic>
      <p:pic>
        <p:nvPicPr>
          <p:cNvPr id="30724" name="Picture 4" descr="Image result for logic circu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7388" y="4114800"/>
            <a:ext cx="1630812" cy="990600"/>
          </a:xfrm>
          <a:prstGeom prst="rect">
            <a:avLst/>
          </a:prstGeom>
          <a:noFill/>
        </p:spPr>
      </p:pic>
      <p:pic>
        <p:nvPicPr>
          <p:cNvPr id="30726" name="Picture 6" descr="Image result for alu circui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7388" y="2819400"/>
            <a:ext cx="1629178" cy="1143000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</p:pic>
      <p:sp>
        <p:nvSpPr>
          <p:cNvPr id="30728" name="AutoShape 8" descr="Image result for VLSI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0" descr="Image result for VLSI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2" name="AutoShape 12" descr="Image result for VLSI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4" name="AutoShape 14" descr="Image result for VLSI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36" name="Picture 16" descr="VLSI Desig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5988" y="1600200"/>
            <a:ext cx="1235075" cy="10907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This </a:t>
            </a:r>
            <a:r>
              <a:rPr lang="en-US" sz="2400" dirty="0" smtClean="0"/>
              <a:t>course provides an introduction to logic design and basic tools for the design of digital logic systems</a:t>
            </a:r>
            <a:r>
              <a:rPr lang="en-US" sz="2400" dirty="0" smtClean="0"/>
              <a:t>. A </a:t>
            </a:r>
            <a:r>
              <a:rPr lang="en-US" sz="2400" dirty="0" smtClean="0"/>
              <a:t>basic idea of number systems will be provided, followed by a discussion on combinational logic: logic gates, Boolean algebra, minimization techniques, arithmetic circuits (adders, </a:t>
            </a:r>
            <a:r>
              <a:rPr lang="en-US" sz="2400" dirty="0" err="1" smtClean="0"/>
              <a:t>subtractors</a:t>
            </a:r>
            <a:r>
              <a:rPr lang="en-US" sz="2400" dirty="0" smtClean="0"/>
              <a:t>), basic digital </a:t>
            </a:r>
            <a:r>
              <a:rPr lang="en-US" sz="2400" dirty="0" smtClean="0"/>
              <a:t>…………………………</a:t>
            </a:r>
            <a:r>
              <a:rPr lang="en-US" sz="2400" i="1" dirty="0" smtClean="0"/>
              <a:t>please read more from the outline</a:t>
            </a:r>
            <a:endParaRPr lang="en-US" sz="24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 smtClean="0"/>
              <a:t>After </a:t>
            </a:r>
            <a:r>
              <a:rPr lang="en-US" sz="2400" i="1" dirty="0" smtClean="0"/>
              <a:t>the completion of the course, the students will be able to:</a:t>
            </a:r>
          </a:p>
          <a:p>
            <a:r>
              <a:rPr lang="en-US" sz="2400" dirty="0" smtClean="0"/>
              <a:t> </a:t>
            </a:r>
            <a:r>
              <a:rPr lang="en-US" sz="2400" dirty="0" smtClean="0"/>
              <a:t>Apply </a:t>
            </a:r>
            <a:r>
              <a:rPr lang="en-US" sz="2400" dirty="0" smtClean="0"/>
              <a:t>the principles of Boolean algebra to logic functions.</a:t>
            </a:r>
          </a:p>
          <a:p>
            <a:pPr lvl="0"/>
            <a:r>
              <a:rPr lang="en-US" sz="2400" dirty="0" smtClean="0"/>
              <a:t>Use K-maps to realize two-level minimal/optimal combinational circuits </a:t>
            </a:r>
          </a:p>
          <a:p>
            <a:pPr lvl="0"/>
            <a:r>
              <a:rPr lang="en-US" sz="2400" dirty="0" smtClean="0"/>
              <a:t>Understand the operation of latches, flip-flops, counters and registers.</a:t>
            </a:r>
          </a:p>
          <a:p>
            <a:pPr lvl="0"/>
            <a:r>
              <a:rPr lang="en-US" sz="2400" dirty="0" smtClean="0"/>
              <a:t>Analyze and design sequential circuits built with various flip-flops.</a:t>
            </a:r>
          </a:p>
          <a:p>
            <a:r>
              <a:rPr lang="en-US" sz="2400" dirty="0" smtClean="0"/>
              <a:t>Appreciate the ease and versatility of design using programmable logic.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Textbook: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Digital Design </a:t>
            </a:r>
          </a:p>
          <a:p>
            <a:pPr>
              <a:buNone/>
            </a:pPr>
            <a:r>
              <a:rPr lang="en-US" sz="2400" dirty="0" smtClean="0"/>
              <a:t>                           By  Morris </a:t>
            </a:r>
            <a:r>
              <a:rPr lang="en-US" sz="2400" dirty="0" err="1" smtClean="0"/>
              <a:t>Mano</a:t>
            </a:r>
            <a:r>
              <a:rPr lang="en-US" sz="2400" dirty="0" smtClean="0"/>
              <a:t> and </a:t>
            </a:r>
            <a:r>
              <a:rPr lang="en-US" sz="2400" dirty="0" err="1" smtClean="0"/>
              <a:t>Michae</a:t>
            </a:r>
            <a:r>
              <a:rPr lang="en-US" sz="2400" dirty="0" smtClean="0"/>
              <a:t> D. </a:t>
            </a:r>
            <a:r>
              <a:rPr lang="en-US" sz="2400" dirty="0" err="1" smtClean="0"/>
              <a:t>Ciletti</a:t>
            </a:r>
            <a:r>
              <a:rPr lang="en-US" sz="2400" dirty="0" smtClean="0"/>
              <a:t>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</a:p>
          <a:p>
            <a:r>
              <a:rPr lang="en-US" sz="2400" b="1" dirty="0" smtClean="0"/>
              <a:t>Digital Design: Principles and Practices, 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smtClean="0"/>
              <a:t>                           </a:t>
            </a:r>
            <a:r>
              <a:rPr lang="en-US" sz="2400" dirty="0" smtClean="0"/>
              <a:t>By J </a:t>
            </a:r>
            <a:r>
              <a:rPr lang="en-US" sz="2400" dirty="0" smtClean="0"/>
              <a:t>F </a:t>
            </a:r>
            <a:r>
              <a:rPr lang="en-US" sz="2400" dirty="0" err="1" smtClean="0"/>
              <a:t>Wakerly</a:t>
            </a:r>
            <a:r>
              <a:rPr lang="en-US" sz="2400" dirty="0" smtClean="0"/>
              <a:t>,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ed, Prentice Hall, 2005</a:t>
            </a:r>
          </a:p>
          <a:p>
            <a:r>
              <a:rPr lang="en-US" sz="2400" b="1" dirty="0" smtClean="0"/>
              <a:t>Digital </a:t>
            </a:r>
            <a:r>
              <a:rPr lang="en-US" sz="2400" b="1" dirty="0" smtClean="0"/>
              <a:t>Logic Techniques, 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                     By T </a:t>
            </a:r>
            <a:r>
              <a:rPr lang="en-US" sz="2400" dirty="0" smtClean="0"/>
              <a:t>J </a:t>
            </a:r>
            <a:r>
              <a:rPr lang="en-US" sz="2400" dirty="0" err="1" smtClean="0"/>
              <a:t>Stonham</a:t>
            </a:r>
            <a:r>
              <a:rPr lang="en-US" sz="2400" dirty="0" smtClean="0"/>
              <a:t>,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ed, Chapman &amp; Hall, 1996</a:t>
            </a:r>
          </a:p>
          <a:p>
            <a:r>
              <a:rPr lang="en-US" sz="2400" i="1" dirty="0" smtClean="0"/>
              <a:t>Or any good textbook on Digital Logic </a:t>
            </a:r>
            <a:r>
              <a:rPr lang="en-US" sz="2400" i="1" dirty="0" smtClean="0"/>
              <a:t>Design</a:t>
            </a:r>
          </a:p>
          <a:p>
            <a:endParaRPr lang="en-US" sz="2400" i="1" dirty="0" smtClean="0"/>
          </a:p>
          <a:p>
            <a:r>
              <a:rPr lang="en-US" sz="2400" b="1" dirty="0" smtClean="0"/>
              <a:t>So what do I mean by references ???</a:t>
            </a:r>
            <a:endParaRPr lang="en-US" sz="2400" b="1" dirty="0" smtClean="0"/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177</TotalTime>
  <Words>501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CSE 231 Digital Logic Design</vt:lpstr>
      <vt:lpstr>Information…..</vt:lpstr>
      <vt:lpstr>Resource….</vt:lpstr>
      <vt:lpstr>Digital Logic Design prerequisite knowledge?</vt:lpstr>
      <vt:lpstr>Digital Logic Design where do you find it?</vt:lpstr>
      <vt:lpstr>Digital Logic Design where does it fit?</vt:lpstr>
      <vt:lpstr>Course Description:</vt:lpstr>
      <vt:lpstr>Course Objective:</vt:lpstr>
      <vt:lpstr>Textbook:</vt:lpstr>
      <vt:lpstr>Class Structure:</vt:lpstr>
      <vt:lpstr>Distribution of Points:</vt:lpstr>
      <vt:lpstr>Lecture Topics:</vt:lpstr>
      <vt:lpstr>Digital Laboratory</vt:lpstr>
      <vt:lpstr>Projects:</vt:lpstr>
      <vt:lpstr>Important Dates:</vt:lpstr>
      <vt:lpstr>Very important question….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231 Digital Logic Design</dc:title>
  <dc:creator>neuro11</dc:creator>
  <cp:lastModifiedBy>USER</cp:lastModifiedBy>
  <cp:revision>34</cp:revision>
  <dcterms:created xsi:type="dcterms:W3CDTF">2006-08-16T00:00:00Z</dcterms:created>
  <dcterms:modified xsi:type="dcterms:W3CDTF">2017-01-16T17:52:34Z</dcterms:modified>
</cp:coreProperties>
</file>