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722CB-8E63-47E6-A146-0E3F1BC5897F}">
  <a:tblStyle styleId="{7EE722CB-8E63-47E6-A146-0E3F1BC58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74ed3530e6bc4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74ed3530e6bc4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d0b9ad4074daf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d0b9ad4074daf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ed0b9ad4074daf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ed0b9ad4074daf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d0b9ad4074daf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d0b9ad4074daf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d0b9ad4074daf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d0b9ad4074daf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23f0b5b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23f0b5b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d0b9ad4074daf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d0b9ad4074daf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3771f5218fa2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3771f5218fa2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d0b9ad4074daf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d0b9ad4074da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23f0b5b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23f0b5b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d0b9ad4074daf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d0b9ad4074daf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23f0b5b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23f0b5b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1eb54162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1eb5416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21294ca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21294ca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56920847335fc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56920847335fc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41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latin typeface="Montserrat SemiBold"/>
                <a:ea typeface="Montserrat SemiBold"/>
                <a:cs typeface="Montserrat SemiBold"/>
                <a:sym typeface="Montserrat SemiBold"/>
              </a:rPr>
              <a:t>Identifying </a:t>
            </a:r>
            <a:r>
              <a:rPr lang="en" sz="295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Medical Misinformation</a:t>
            </a:r>
            <a:r>
              <a:rPr lang="en" sz="2950">
                <a:latin typeface="Montserrat SemiBold"/>
                <a:ea typeface="Montserrat SemiBold"/>
                <a:cs typeface="Montserrat SemiBold"/>
                <a:sym typeface="Montserrat SemiBold"/>
              </a:rPr>
              <a:t> in Social Media using Machine Learning Techniques in Bangladesh </a:t>
            </a:r>
            <a:endParaRPr sz="2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7812"/>
            <a:ext cx="8520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Emon Sarker | Parinda Rahman | Mahima Ahsan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450" y="2502300"/>
            <a:ext cx="507600" cy="50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596475" y="-4350"/>
            <a:ext cx="0" cy="5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8877950" y="-50"/>
            <a:ext cx="267900" cy="5152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008050" y="4786500"/>
            <a:ext cx="186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Up Next: </a:t>
            </a:r>
            <a:r>
              <a:rPr b="1" lang="en" sz="11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Motivation</a:t>
            </a:r>
            <a:endParaRPr b="1" sz="11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1375" y="4936025"/>
            <a:ext cx="1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84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Explanation </a:t>
            </a:r>
            <a:r>
              <a:rPr lang="en" sz="1244">
                <a:latin typeface="Montserrat"/>
                <a:ea typeface="Montserrat"/>
                <a:cs typeface="Montserrat"/>
                <a:sym typeface="Montserrat"/>
              </a:rPr>
              <a:t>cont.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Positive Reaction Count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9900FF"/>
                </a:highlight>
              </a:rPr>
              <a:t> </a:t>
            </a:r>
            <a:r>
              <a:rPr i="1" lang="en">
                <a:solidFill>
                  <a:schemeClr val="lt1"/>
                </a:solidFill>
                <a:highlight>
                  <a:srgbClr val="9900FF"/>
                </a:highlight>
              </a:rPr>
              <a:t>Numerical </a:t>
            </a:r>
            <a:r>
              <a:rPr i="1" lang="en">
                <a:solidFill>
                  <a:schemeClr val="dk1"/>
                </a:solidFill>
              </a:rPr>
              <a:t>-</a:t>
            </a:r>
            <a:r>
              <a:rPr i="1" lang="en"/>
              <a:t>Likes, wow, hearts and affirmative words </a:t>
            </a:r>
            <a:r>
              <a:rPr i="1" lang="en">
                <a:highlight>
                  <a:srgbClr val="9FC5E8"/>
                </a:highlight>
              </a:rPr>
              <a:t>  </a:t>
            </a:r>
            <a:endParaRPr i="1">
              <a:highlight>
                <a:srgbClr val="9FC5E8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Negative Reaction Count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9900FF"/>
                </a:highlight>
              </a:rPr>
              <a:t> Numerical</a:t>
            </a:r>
            <a:r>
              <a:rPr lang="en"/>
              <a:t> -</a:t>
            </a:r>
            <a:r>
              <a:rPr i="1" lang="en"/>
              <a:t>Haha, Angry and sarcastic/combative words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Neutral Reaction Count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9900FF"/>
                </a:highlight>
              </a:rPr>
              <a:t> Numerical</a:t>
            </a:r>
            <a:r>
              <a:rPr lang="en"/>
              <a:t> -</a:t>
            </a:r>
            <a:r>
              <a:rPr i="1" lang="en"/>
              <a:t>Irrelevant reactions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b="1" lang="en"/>
              <a:t>Keywords for search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lang="en"/>
              <a:t> -</a:t>
            </a:r>
            <a:r>
              <a:rPr i="1" lang="en"/>
              <a:t>What was used to search for data</a:t>
            </a:r>
            <a:endParaRPr i="1"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0" y="1152473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Translated Keywords for Search</a:t>
            </a:r>
            <a:r>
              <a:rPr lang="en"/>
              <a:t> </a:t>
            </a:r>
            <a:r>
              <a:rPr i="1" lang="en">
                <a:highlight>
                  <a:srgbClr val="FFFF00"/>
                </a:highlight>
              </a:rPr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lang="en"/>
              <a:t> -</a:t>
            </a:r>
            <a:r>
              <a:rPr i="1" lang="en"/>
              <a:t>Translation of the keywords used, Bangla to English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 label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 Categorical </a:t>
            </a:r>
            <a:r>
              <a:rPr lang="en"/>
              <a:t> -</a:t>
            </a:r>
            <a:r>
              <a:rPr i="1" lang="en"/>
              <a:t>Misinformation</a:t>
            </a:r>
            <a:r>
              <a:rPr i="1" lang="en"/>
              <a:t> or Information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Validation Source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lang="en"/>
              <a:t> -</a:t>
            </a:r>
            <a:r>
              <a:rPr i="1" lang="en"/>
              <a:t>Manually verified source used to validate/invalidate the given class label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b="1" lang="en"/>
              <a:t>Type of Source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 Categorical </a:t>
            </a:r>
            <a:r>
              <a:rPr lang="en"/>
              <a:t> -</a:t>
            </a:r>
            <a:r>
              <a:rPr i="1" lang="en"/>
              <a:t>Is it a verified page, unverified page, person</a:t>
            </a:r>
            <a:endParaRPr i="1"/>
          </a:p>
        </p:txBody>
      </p:sp>
      <p:sp>
        <p:nvSpPr>
          <p:cNvPr id="161" name="Google Shape;161;p22"/>
          <p:cNvSpPr txBox="1"/>
          <p:nvPr/>
        </p:nvSpPr>
        <p:spPr>
          <a:xfrm>
            <a:off x="4886100" y="538925"/>
            <a:ext cx="36858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Legend | 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  <a:highlight>
                  <a:srgbClr val="CC4125"/>
                </a:highlight>
              </a:rPr>
              <a:t>Nominal </a:t>
            </a:r>
            <a:r>
              <a:rPr lang="en" sz="1300">
                <a:solidFill>
                  <a:schemeClr val="lt1"/>
                </a:solidFill>
              </a:rPr>
              <a:t>  </a:t>
            </a:r>
            <a:r>
              <a:rPr lang="en" sz="1300">
                <a:solidFill>
                  <a:schemeClr val="lt1"/>
                </a:solidFill>
                <a:highlight>
                  <a:srgbClr val="9900FF"/>
                </a:highlight>
              </a:rPr>
              <a:t>Numerical</a:t>
            </a:r>
            <a:r>
              <a:rPr lang="en" sz="1300">
                <a:solidFill>
                  <a:schemeClr val="lt1"/>
                </a:solidFill>
              </a:rPr>
              <a:t>  </a:t>
            </a:r>
            <a:r>
              <a:rPr lang="en" sz="1300">
                <a:solidFill>
                  <a:schemeClr val="lt1"/>
                </a:solidFill>
                <a:highlight>
                  <a:srgbClr val="6AA84F"/>
                </a:highlight>
              </a:rPr>
              <a:t>Categorical </a:t>
            </a:r>
            <a:endParaRPr sz="1300"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-8550" y="1070325"/>
            <a:ext cx="40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rot="10800000">
            <a:off x="2985750" y="483177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 after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457238" y="1559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175100"/>
                <a:gridCol w="1175100"/>
                <a:gridCol w="998750"/>
                <a:gridCol w="1351450"/>
                <a:gridCol w="1175100"/>
                <a:gridCol w="1175100"/>
                <a:gridCol w="11751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Text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Translation of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6"/>
                          </a:highlight>
                        </a:rPr>
                        <a:t>Category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of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 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6"/>
                          </a:highlight>
                        </a:rPr>
                        <a:t>(Needs expert validation)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3"/>
          <p:cNvGraphicFramePr/>
          <p:nvPr/>
        </p:nvGraphicFramePr>
        <p:xfrm>
          <a:off x="457238" y="28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Reaction Count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Reaction Count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Reaction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Keywords for Search</a:t>
                      </a:r>
                      <a:endParaRPr strike="sng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Translated Keywords for Search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Validation Source</a:t>
                      </a:r>
                      <a:endParaRPr strike="sng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Type of Source</a:t>
                      </a:r>
                      <a:endParaRPr strike="sng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trike="sng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trike="sng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3"/>
          <p:cNvSpPr txBox="1"/>
          <p:nvPr/>
        </p:nvSpPr>
        <p:spPr>
          <a:xfrm>
            <a:off x="457250" y="1017725"/>
            <a:ext cx="82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       </a:t>
            </a:r>
            <a:r>
              <a:rPr lang="en"/>
              <a:t> - Features to be dropped	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      </a:t>
            </a:r>
            <a:r>
              <a:rPr lang="en">
                <a:solidFill>
                  <a:schemeClr val="dk1"/>
                </a:solidFill>
              </a:rPr>
              <a:t> - Features to be dropped	</a:t>
            </a:r>
            <a:r>
              <a:rPr lang="en"/>
              <a:t> </a:t>
            </a:r>
            <a:endParaRPr/>
          </a:p>
        </p:txBody>
      </p:sp>
      <p:cxnSp>
        <p:nvCxnSpPr>
          <p:cNvPr id="172" name="Google Shape;172;p23"/>
          <p:cNvCxnSpPr/>
          <p:nvPr/>
        </p:nvCxnSpPr>
        <p:spPr>
          <a:xfrm rot="10800000">
            <a:off x="2985750" y="483177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6760025" y="4786500"/>
            <a:ext cx="2118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Up Next: Problem Type</a:t>
            </a:r>
            <a:endParaRPr b="1" sz="11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25" y="649050"/>
            <a:ext cx="2982726" cy="22370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3628475"/>
            <a:ext cx="39999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training to be performed is</a:t>
            </a:r>
            <a:br>
              <a:rPr lang="en"/>
            </a:br>
            <a:r>
              <a:rPr b="1" lang="en" sz="3626"/>
              <a:t>supervised</a:t>
            </a:r>
            <a:endParaRPr sz="3626"/>
          </a:p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4832400" y="3628475"/>
            <a:ext cx="39999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task our model will perform is </a:t>
            </a:r>
            <a:r>
              <a:rPr b="1" lang="en" sz="3600"/>
              <a:t>classification</a:t>
            </a:r>
            <a:r>
              <a:rPr lang="en" sz="3600"/>
              <a:t> </a:t>
            </a:r>
            <a:endParaRPr sz="3600"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19237" l="0" r="0" t="0"/>
          <a:stretch/>
        </p:blipFill>
        <p:spPr>
          <a:xfrm>
            <a:off x="930400" y="957600"/>
            <a:ext cx="2916400" cy="17491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82" name="Google Shape;182;p24"/>
          <p:cNvCxnSpPr/>
          <p:nvPr/>
        </p:nvCxnSpPr>
        <p:spPr>
          <a:xfrm>
            <a:off x="4572000" y="-4350"/>
            <a:ext cx="0" cy="5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5961625" y="4786500"/>
            <a:ext cx="291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Up Next: Software Architecture</a:t>
            </a:r>
            <a:endParaRPr b="1" sz="11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High Level Software Architecture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500"/>
            <a:ext cx="8839200" cy="376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6690875" y="4786500"/>
            <a:ext cx="2187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Up Next: Gantt Chart</a:t>
            </a:r>
            <a:endParaRPr b="1" sz="11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5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567263"/>
            <a:ext cx="8439428" cy="4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9665"/>
          <a:stretch/>
        </p:blipFill>
        <p:spPr>
          <a:xfrm>
            <a:off x="6556350" y="1719300"/>
            <a:ext cx="2504550" cy="169824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5818250" y="553250"/>
            <a:ext cx="2921400" cy="40890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5966325" y="711400"/>
            <a:ext cx="2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References </a:t>
            </a:r>
            <a:endParaRPr b="1" sz="18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5999300" y="1152475"/>
            <a:ext cx="24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Hlaing, M.M.M. and Kham, N.S.M., 2020, February. Defining news authenticity on social media using machine learning approach. In 2020 IEEE Conference on Computer Applications (ICCA) (pp. 1-6). IEEE.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Khanday, A.M.U.D., Khan, Q.R. and Rabani, S.T., 2021. Identifying propaganda from online social networks during COVID-19 using machine learning techniques. International Journal of Information Technology, 13(1), pp.115-122.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242525" y="778000"/>
            <a:ext cx="8520600" cy="38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solidFill>
                  <a:srgbClr val="134F5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7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4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53137" r="14353" t="0"/>
          <a:stretch/>
        </p:blipFill>
        <p:spPr>
          <a:xfrm>
            <a:off x="8108450" y="0"/>
            <a:ext cx="11142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850" y="-50"/>
            <a:ext cx="8106600" cy="5152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23400" y="2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 sz="32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3400" y="1116700"/>
            <a:ext cx="27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During the pandemic we have seen a plethora of medical information flooding social media platforms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The source of information ranged from the </a:t>
            </a:r>
            <a:r>
              <a:rPr b="1" lang="en" sz="1500">
                <a:solidFill>
                  <a:schemeClr val="lt2"/>
                </a:solidFill>
              </a:rPr>
              <a:t>CDC</a:t>
            </a:r>
            <a:r>
              <a:rPr lang="en" sz="1500">
                <a:solidFill>
                  <a:schemeClr val="lt2"/>
                </a:solidFill>
              </a:rPr>
              <a:t>, </a:t>
            </a:r>
            <a:r>
              <a:rPr b="1" lang="en" sz="1500">
                <a:solidFill>
                  <a:schemeClr val="lt2"/>
                </a:solidFill>
              </a:rPr>
              <a:t>WHO </a:t>
            </a:r>
            <a:r>
              <a:rPr lang="en" sz="1500">
                <a:solidFill>
                  <a:schemeClr val="lt2"/>
                </a:solidFill>
              </a:rPr>
              <a:t>to </a:t>
            </a:r>
            <a:r>
              <a:rPr b="1" lang="en" sz="1500">
                <a:solidFill>
                  <a:schemeClr val="lt2"/>
                </a:solidFill>
              </a:rPr>
              <a:t>regular people</a:t>
            </a:r>
            <a:endParaRPr b="1" sz="15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964375" y="1116700"/>
            <a:ext cx="264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The medical data found online is a mix of information &amp; misinformation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This can be </a:t>
            </a:r>
            <a:r>
              <a:rPr b="1" lang="en" sz="1500">
                <a:solidFill>
                  <a:schemeClr val="lt2"/>
                </a:solidFill>
              </a:rPr>
              <a:t>harmful </a:t>
            </a:r>
            <a:r>
              <a:rPr lang="en" sz="1500">
                <a:solidFill>
                  <a:schemeClr val="lt2"/>
                </a:solidFill>
              </a:rPr>
              <a:t>to the regular person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We need a </a:t>
            </a:r>
            <a:r>
              <a:rPr b="1" lang="en" sz="1500">
                <a:solidFill>
                  <a:schemeClr val="lt2"/>
                </a:solidFill>
              </a:rPr>
              <a:t>reliable way</a:t>
            </a:r>
            <a:r>
              <a:rPr lang="en" sz="1500">
                <a:solidFill>
                  <a:schemeClr val="lt2"/>
                </a:solidFill>
              </a:rPr>
              <a:t> to label medical misinformation</a:t>
            </a:r>
            <a:endParaRPr sz="1500">
              <a:solidFill>
                <a:schemeClr val="lt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-8650" y="4797700"/>
            <a:ext cx="8117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6750000" y="4786500"/>
            <a:ext cx="186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Up Next: Brief</a:t>
            </a:r>
            <a:endParaRPr b="1" sz="11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65477" t="0"/>
          <a:stretch/>
        </p:blipFill>
        <p:spPr>
          <a:xfrm>
            <a:off x="6478357" y="-8700"/>
            <a:ext cx="2665650" cy="51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6042525" y="570550"/>
            <a:ext cx="2394600" cy="41580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768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Brief about topic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768900" y="1152475"/>
            <a:ext cx="33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Social network</a:t>
            </a:r>
            <a:r>
              <a:rPr lang="en" sz="1500"/>
              <a:t> and online news media are p</a:t>
            </a:r>
            <a:r>
              <a:rPr lang="en" sz="1500"/>
              <a:t>opular for sharing information.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Medical information is often a large </a:t>
            </a:r>
            <a:r>
              <a:rPr b="1" lang="en" sz="1500"/>
              <a:t>majority </a:t>
            </a:r>
            <a:r>
              <a:rPr lang="en" sz="1500"/>
              <a:t>of the social media or news content in Bangladesh.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Medical </a:t>
            </a:r>
            <a:r>
              <a:rPr b="1" lang="en" sz="1500"/>
              <a:t>misinformation </a:t>
            </a:r>
            <a:r>
              <a:rPr lang="en" sz="1500"/>
              <a:t>can </a:t>
            </a:r>
            <a:r>
              <a:rPr lang="en" sz="1500"/>
              <a:t>have</a:t>
            </a:r>
            <a:r>
              <a:rPr lang="en" sz="1500"/>
              <a:t>  </a:t>
            </a:r>
            <a:r>
              <a:rPr b="1" lang="en" sz="1500"/>
              <a:t>devastating</a:t>
            </a:r>
            <a:r>
              <a:rPr b="1" lang="en" sz="1500"/>
              <a:t> impacts</a:t>
            </a:r>
            <a:r>
              <a:rPr lang="en" sz="1500"/>
              <a:t>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Machine Learning can employed to </a:t>
            </a:r>
            <a:r>
              <a:rPr b="1" lang="en" sz="1500"/>
              <a:t>classify medical misinformation</a:t>
            </a:r>
            <a:r>
              <a:rPr lang="en" sz="1500"/>
              <a:t> </a:t>
            </a:r>
            <a:endParaRPr sz="15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6206125" y="826375"/>
            <a:ext cx="20292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80"/>
              <a:buFont typeface="Arial"/>
              <a:buNone/>
            </a:pPr>
            <a:r>
              <a:rPr b="1" lang="en" sz="151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Related Works</a:t>
            </a:r>
            <a:endParaRPr b="1" sz="1517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Khanday et al., 2021 utilised machine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learning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classify medical misinformation regarding COVID-19.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Hlaing et al., 2020 used synonym-based feature extraction method and three different classifiers based on multidimensional dataset to classify fake news from facebook posts.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7325" y="426175"/>
            <a:ext cx="3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268250" y="688400"/>
            <a:ext cx="182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3" name="Google Shape;83;p15"/>
          <p:cNvCxnSpPr/>
          <p:nvPr/>
        </p:nvCxnSpPr>
        <p:spPr>
          <a:xfrm>
            <a:off x="323363" y="-4350"/>
            <a:ext cx="0" cy="5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873150" y="107032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6750000" y="4786500"/>
            <a:ext cx="2188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Up Next: Flow Diagram</a:t>
            </a:r>
            <a:endParaRPr b="1" sz="11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30483" r="0" t="0"/>
          <a:stretch/>
        </p:blipFill>
        <p:spPr>
          <a:xfrm>
            <a:off x="0" y="-8700"/>
            <a:ext cx="5367750" cy="51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86550" y="40800"/>
            <a:ext cx="52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Flow Diagram </a:t>
            </a:r>
            <a:endParaRPr sz="552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826900" y="15674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icon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Whatever </a:t>
            </a:r>
            <a:r>
              <a:rPr lang="en"/>
              <a:t>whatever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stuff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717325" y="426175"/>
            <a:ext cx="3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687925" y="374750"/>
            <a:ext cx="3938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5" name="Google Shape;95;p16"/>
          <p:cNvSpPr/>
          <p:nvPr/>
        </p:nvSpPr>
        <p:spPr>
          <a:xfrm>
            <a:off x="440875" y="1242900"/>
            <a:ext cx="8316000" cy="308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8588" rotWithShape="0" algn="bl" dir="4620000" dist="2571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736" y="2992997"/>
            <a:ext cx="498288" cy="609953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97" name="Google Shape;97;p16"/>
          <p:cNvCxnSpPr/>
          <p:nvPr/>
        </p:nvCxnSpPr>
        <p:spPr>
          <a:xfrm>
            <a:off x="2199575" y="1441650"/>
            <a:ext cx="0" cy="26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4183925" y="1441650"/>
            <a:ext cx="0" cy="26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6885725" y="1441650"/>
            <a:ext cx="0" cy="26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4832450" y="2745525"/>
            <a:ext cx="13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734775" y="3612450"/>
            <a:ext cx="12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Collection</a:t>
            </a:r>
            <a:endParaRPr sz="1200"/>
          </a:p>
        </p:txBody>
      </p:sp>
      <p:sp>
        <p:nvSpPr>
          <p:cNvPr id="102" name="Google Shape;102;p16"/>
          <p:cNvSpPr txBox="1"/>
          <p:nvPr/>
        </p:nvSpPr>
        <p:spPr>
          <a:xfrm>
            <a:off x="2582300" y="3499950"/>
            <a:ext cx="12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EDA &amp; </a:t>
            </a:r>
            <a:r>
              <a:rPr lang="en" sz="1200"/>
              <a:t>Preprocessing</a:t>
            </a:r>
            <a:endParaRPr sz="1200"/>
          </a:p>
        </p:txBody>
      </p:sp>
      <p:sp>
        <p:nvSpPr>
          <p:cNvPr id="103" name="Google Shape;103;p16"/>
          <p:cNvSpPr txBox="1"/>
          <p:nvPr/>
        </p:nvSpPr>
        <p:spPr>
          <a:xfrm>
            <a:off x="4887275" y="2234700"/>
            <a:ext cx="12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Model</a:t>
            </a:r>
            <a:endParaRPr sz="1200"/>
          </a:p>
        </p:txBody>
      </p:sp>
      <p:sp>
        <p:nvSpPr>
          <p:cNvPr id="104" name="Google Shape;104;p16"/>
          <p:cNvSpPr txBox="1"/>
          <p:nvPr/>
        </p:nvSpPr>
        <p:spPr>
          <a:xfrm>
            <a:off x="4887275" y="3760950"/>
            <a:ext cx="12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Evaluation</a:t>
            </a:r>
            <a:endParaRPr sz="1200"/>
          </a:p>
        </p:txBody>
      </p:sp>
      <p:sp>
        <p:nvSpPr>
          <p:cNvPr id="105" name="Google Shape;105;p16"/>
          <p:cNvSpPr txBox="1"/>
          <p:nvPr/>
        </p:nvSpPr>
        <p:spPr>
          <a:xfrm>
            <a:off x="7217400" y="3684750"/>
            <a:ext cx="12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Deployment</a:t>
            </a:r>
            <a:endParaRPr sz="12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00" y="2042676"/>
            <a:ext cx="1175651" cy="9629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8700" y="1521949"/>
            <a:ext cx="638200" cy="53274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4213" y="1808781"/>
            <a:ext cx="1175663" cy="114344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6900" y="1878100"/>
            <a:ext cx="1302725" cy="13027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0" name="Google Shape;110;p16"/>
          <p:cNvSpPr txBox="1"/>
          <p:nvPr/>
        </p:nvSpPr>
        <p:spPr>
          <a:xfrm>
            <a:off x="6750000" y="4786500"/>
            <a:ext cx="2188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 Next: Dataset</a:t>
            </a:r>
            <a:r>
              <a:rPr b="1"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/>
          <p:nvPr/>
        </p:nvSpPr>
        <p:spPr>
          <a:xfrm rot="5400000">
            <a:off x="5450600" y="2730375"/>
            <a:ext cx="2886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5400000">
            <a:off x="5298200" y="2577975"/>
            <a:ext cx="2886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Montserrat"/>
                <a:ea typeface="Montserrat"/>
                <a:cs typeface="Montserrat"/>
                <a:sym typeface="Montserrat"/>
              </a:rPr>
              <a:t>Dataset </a:t>
            </a:r>
            <a:r>
              <a:rPr b="1" lang="en" sz="2720">
                <a:latin typeface="Montserrat"/>
                <a:ea typeface="Montserrat"/>
                <a:cs typeface="Montserrat"/>
                <a:sym typeface="Montserrat"/>
              </a:rPr>
              <a:t>Collection</a:t>
            </a:r>
            <a:r>
              <a:rPr lang="en" sz="2720">
                <a:latin typeface="Montserrat"/>
                <a:ea typeface="Montserrat"/>
                <a:cs typeface="Montserrat"/>
                <a:sym typeface="Montserrat"/>
              </a:rPr>
              <a:t> Features</a:t>
            </a:r>
            <a:endParaRPr sz="272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57238" y="1559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175100"/>
                <a:gridCol w="1175100"/>
                <a:gridCol w="1175100"/>
                <a:gridCol w="1175100"/>
                <a:gridCol w="1175100"/>
                <a:gridCol w="1175100"/>
                <a:gridCol w="11751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Text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Translation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Platform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Category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Type of source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 of source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Page 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457238" y="28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Positive Reaction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Neutral Reaction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Negative Reaction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Keywords for Search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Translated Keywords for Search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Class Label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Source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Type of Source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838250" y="865336"/>
            <a:ext cx="731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These are the attributes we will be </a:t>
            </a:r>
            <a:r>
              <a:rPr b="1" lang="en" sz="1100">
                <a:solidFill>
                  <a:srgbClr val="666666"/>
                </a:solidFill>
              </a:rPr>
              <a:t>collecting manually</a:t>
            </a:r>
            <a:r>
              <a:rPr lang="en" sz="1100">
                <a:solidFill>
                  <a:srgbClr val="666666"/>
                </a:solidFill>
              </a:rPr>
              <a:t> from social media</a:t>
            </a:r>
            <a:endParaRPr sz="1100">
              <a:solidFill>
                <a:srgbClr val="666666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2985750" y="483177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Sample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457238" y="8238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175100"/>
                <a:gridCol w="1175100"/>
                <a:gridCol w="1175100"/>
                <a:gridCol w="1175100"/>
                <a:gridCol w="1175100"/>
                <a:gridCol w="1175100"/>
                <a:gridCol w="1175100"/>
              </a:tblGrid>
              <a:tr h="4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Text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Translation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Platform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Category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Type of source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Name of source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Page Description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107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ডায়াবেটিস গাছের পাতা খান, ডায়াবেটিস নিয়ন্ত্রণে রাখুন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Eat the leaves of diabetes tree, keep diabetes under control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noncommunicable diseases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Unverified 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medica tea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are manufacturing and marketing 100 % organic herbal products. Supported by Market development of medicinal product project (UDPS). Funded by IFAD and PKSF. These products are effective to controlling disease.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457238" y="32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{7EE722CB-8E63-47E6-A146-0E3F1BC5897F}</a:tableStyleId>
              </a:tblPr>
              <a:tblGrid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  <a:gridCol w="1028225"/>
              </a:tblGrid>
              <a:tr h="55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Positive Reaction Count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Neutral Reaction Count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Negative Reaction Count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Keywords for Search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Translated Keywords for Search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Class Label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Validation Source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Type of Source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ডায়াবেটিস গাছ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diabetes plant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Misinformation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 (World Health Organization)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United Nations agency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9" name="Google Shape;129;p18"/>
          <p:cNvCxnSpPr/>
          <p:nvPr/>
        </p:nvCxnSpPr>
        <p:spPr>
          <a:xfrm rot="10800000">
            <a:off x="2985750" y="483177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42550" y="5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Stats for nerds* </a:t>
            </a:r>
            <a:r>
              <a:rPr lang="en" sz="1577">
                <a:latin typeface="Courier New"/>
                <a:ea typeface="Courier New"/>
                <a:cs typeface="Courier New"/>
                <a:sym typeface="Courier New"/>
              </a:rPr>
              <a:t>*(with 93 samples)</a:t>
            </a:r>
            <a:endParaRPr sz="1577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12165"/>
          <a:stretch/>
        </p:blipFill>
        <p:spPr>
          <a:xfrm>
            <a:off x="152400" y="1028701"/>
            <a:ext cx="8839201" cy="35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394950" y="45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chemeClr val="dk2"/>
                </a:solidFill>
              </a:rPr>
              <a:t>Fig 1: Data points per Category</a:t>
            </a:r>
            <a:endParaRPr sz="3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0" y="409425"/>
            <a:ext cx="7553898" cy="42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242550" y="5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Stats for nerds cont.* </a:t>
            </a:r>
            <a:r>
              <a:rPr lang="en" sz="1577">
                <a:latin typeface="Courier New"/>
                <a:ea typeface="Courier New"/>
                <a:cs typeface="Courier New"/>
                <a:sym typeface="Courier New"/>
              </a:rPr>
              <a:t>*(with 93 samples)</a:t>
            </a:r>
            <a:endParaRPr sz="1577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94950" y="45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chemeClr val="dk2"/>
                </a:solidFill>
              </a:rPr>
              <a:t>Fig 2: Dataset split between Information and Misinformation</a:t>
            </a:r>
            <a:endParaRPr sz="3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Text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lang="en"/>
              <a:t> -</a:t>
            </a:r>
            <a:r>
              <a:rPr i="1" lang="en"/>
              <a:t>The main sentiment of scrapped data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Translation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i="1" lang="en"/>
              <a:t> -</a:t>
            </a:r>
            <a:r>
              <a:rPr i="1" lang="en"/>
              <a:t>Manually translated ”Text” (Bangla to English)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Platform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 Categorical </a:t>
            </a:r>
            <a:r>
              <a:rPr lang="en"/>
              <a:t> -</a:t>
            </a:r>
            <a:r>
              <a:rPr i="1" lang="en"/>
              <a:t>Which social media platform</a:t>
            </a:r>
            <a:endParaRPr i="1">
              <a:highlight>
                <a:schemeClr val="accent4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Category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 Categorical </a:t>
            </a:r>
            <a:r>
              <a:rPr lang="en"/>
              <a:t> -</a:t>
            </a:r>
            <a:r>
              <a:rPr i="1" lang="en"/>
              <a:t>Medical misinformation category (eg. pandemics, vaccines)</a:t>
            </a:r>
            <a:endParaRPr i="1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0" y="1152473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Type of source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6AA84F"/>
                </a:highlight>
              </a:rPr>
              <a:t> Categorical </a:t>
            </a:r>
            <a:r>
              <a:rPr i="1" lang="en"/>
              <a:t> -N</a:t>
            </a:r>
            <a:r>
              <a:rPr i="1" lang="en"/>
              <a:t>ewspaper, person, platform, etc-categorical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Name of source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b="1" lang="en"/>
              <a:t> -</a:t>
            </a:r>
            <a:r>
              <a:rPr i="1" lang="en"/>
              <a:t>The name of the source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34F5C"/>
              </a:buClr>
              <a:buSzPts val="1400"/>
              <a:buChar char="●"/>
            </a:pPr>
            <a:r>
              <a:rPr b="1" lang="en"/>
              <a:t>Page </a:t>
            </a:r>
            <a:r>
              <a:rPr b="1" lang="en"/>
              <a:t>description</a:t>
            </a:r>
            <a:r>
              <a:rPr lang="en"/>
              <a:t> </a:t>
            </a:r>
            <a:r>
              <a:rPr i="1" lang="en">
                <a:solidFill>
                  <a:schemeClr val="lt1"/>
                </a:solidFill>
                <a:highlight>
                  <a:srgbClr val="CC4125"/>
                </a:highlight>
              </a:rPr>
              <a:t> Nominal </a:t>
            </a:r>
            <a:r>
              <a:rPr lang="en"/>
              <a:t> -</a:t>
            </a:r>
            <a:r>
              <a:rPr i="1" lang="en"/>
              <a:t>Biography description of the page</a:t>
            </a:r>
            <a:endParaRPr i="1"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484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Explanation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886100" y="538925"/>
            <a:ext cx="36858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Legend | 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  <a:highlight>
                  <a:srgbClr val="CC4125"/>
                </a:highlight>
              </a:rPr>
              <a:t>Nominal </a:t>
            </a:r>
            <a:r>
              <a:rPr lang="en" sz="1300">
                <a:solidFill>
                  <a:schemeClr val="lt1"/>
                </a:solidFill>
              </a:rPr>
              <a:t>  </a:t>
            </a:r>
            <a:r>
              <a:rPr lang="en" sz="1300">
                <a:solidFill>
                  <a:schemeClr val="lt1"/>
                </a:solidFill>
                <a:highlight>
                  <a:srgbClr val="9900FF"/>
                </a:highlight>
              </a:rPr>
              <a:t>Numerical</a:t>
            </a:r>
            <a:r>
              <a:rPr lang="en" sz="1300">
                <a:solidFill>
                  <a:schemeClr val="lt1"/>
                </a:solidFill>
              </a:rPr>
              <a:t>  </a:t>
            </a:r>
            <a:r>
              <a:rPr lang="en" sz="1300">
                <a:solidFill>
                  <a:schemeClr val="lt1"/>
                </a:solidFill>
                <a:highlight>
                  <a:srgbClr val="6AA84F"/>
                </a:highlight>
              </a:rPr>
              <a:t>Categorical </a:t>
            </a:r>
            <a:endParaRPr sz="1300"/>
          </a:p>
        </p:txBody>
      </p:sp>
      <p:cxnSp>
        <p:nvCxnSpPr>
          <p:cNvPr id="152" name="Google Shape;152;p21"/>
          <p:cNvCxnSpPr/>
          <p:nvPr/>
        </p:nvCxnSpPr>
        <p:spPr>
          <a:xfrm rot="10800000">
            <a:off x="-8550" y="1070325"/>
            <a:ext cx="40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 rot="10800000">
            <a:off x="2985750" y="4831775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