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335" r:id="rId2"/>
    <p:sldId id="336" r:id="rId3"/>
    <p:sldId id="337" r:id="rId4"/>
    <p:sldId id="369" r:id="rId5"/>
    <p:sldId id="338" r:id="rId6"/>
    <p:sldId id="364" r:id="rId7"/>
    <p:sldId id="340" r:id="rId8"/>
    <p:sldId id="370" r:id="rId9"/>
    <p:sldId id="342" r:id="rId10"/>
    <p:sldId id="343" r:id="rId11"/>
    <p:sldId id="344" r:id="rId12"/>
    <p:sldId id="345" r:id="rId13"/>
    <p:sldId id="371" r:id="rId14"/>
    <p:sldId id="368" r:id="rId15"/>
    <p:sldId id="347" r:id="rId16"/>
    <p:sldId id="372" r:id="rId17"/>
    <p:sldId id="348" r:id="rId18"/>
    <p:sldId id="349" r:id="rId19"/>
    <p:sldId id="350" r:id="rId20"/>
    <p:sldId id="351" r:id="rId21"/>
    <p:sldId id="373" r:id="rId22"/>
    <p:sldId id="374" r:id="rId23"/>
    <p:sldId id="375" r:id="rId24"/>
    <p:sldId id="352" r:id="rId25"/>
    <p:sldId id="353" r:id="rId26"/>
    <p:sldId id="381" r:id="rId27"/>
    <p:sldId id="354" r:id="rId28"/>
    <p:sldId id="376" r:id="rId29"/>
    <p:sldId id="355" r:id="rId30"/>
    <p:sldId id="356" r:id="rId31"/>
    <p:sldId id="377" r:id="rId32"/>
    <p:sldId id="357" r:id="rId33"/>
    <p:sldId id="378" r:id="rId34"/>
    <p:sldId id="358" r:id="rId35"/>
    <p:sldId id="379" r:id="rId36"/>
    <p:sldId id="359" r:id="rId37"/>
    <p:sldId id="360" r:id="rId38"/>
    <p:sldId id="380" r:id="rId39"/>
    <p:sldId id="361" r:id="rId40"/>
    <p:sldId id="362" r:id="rId4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24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-222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448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493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07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84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8396D7-BD2E-434C-BE49-34BE039D34C4}" type="slidenum">
              <a:rPr lang="en-US" altLang="en-US" sz="12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0468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639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2134E6-DABD-46D9-8A90-AF40C56D27B9}" type="slidenum">
              <a:rPr lang="en-US" altLang="en-US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7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633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762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865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126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738F0B-AE40-4208-B2EB-04FC5B9ED456}" type="slidenum">
              <a:rPr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551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E9B3D4-A205-4F10-86BE-FADE3880C83C}" type="slidenum">
              <a:rPr lang="en-US" altLang="en-US" sz="12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483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9E73AD-16D1-439B-AE7B-5532B9307055}" type="slidenum">
              <a:rPr lang="en-US" altLang="en-US" sz="12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003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648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962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716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108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A36242-F893-4579-9B1C-93F64E4AB669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8082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198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51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86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28968C-BF1A-47B6-8A1F-C358851EE525}" type="slidenum">
              <a:rPr lang="en-US" altLang="en-US" sz="12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358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023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1B9658-597A-4B76-8F81-E61AA5D16D85}" type="slidenum">
              <a:rPr lang="en-US" altLang="en-US" sz="12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071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94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7EB306-BAA4-4F97-A42D-9C9A220A0369}" type="slidenum">
              <a:rPr lang="en-US" altLang="en-US" sz="1200" smtClean="0">
                <a:latin typeface="Times New Roman" panose="02020603050405020304" pitchFamily="18" charset="0"/>
              </a:rPr>
              <a:pPr/>
              <a:t>35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859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996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002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5EB6C7-8FD5-4659-A5A1-12B029B324A3}" type="slidenum">
              <a:rPr lang="en-US" altLang="en-US" sz="1200" smtClean="0">
                <a:latin typeface="Times New Roman" panose="02020603050405020304" pitchFamily="18" charset="0"/>
              </a:rPr>
              <a:pPr/>
              <a:t>38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0077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845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14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9E7FE57-2D2A-46BB-A0F1-5C0AEF306491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50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2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5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4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8B0E4C-CC46-4199-8448-9B7FF2DB87C9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632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4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15250" y="6613525"/>
            <a:ext cx="377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Intro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Select Operation – selection of rows (tuples)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38213" y="1077913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Relation r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449388"/>
            <a:ext cx="1887538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971550" y="374808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en-US" altLang="en-US" sz="2400">
                <a:sym typeface="Symbol" panose="05050102010706020507" pitchFamily="18" charset="2"/>
              </a:rPr>
              <a:t></a:t>
            </a:r>
            <a:r>
              <a:rPr kumimoji="0" lang="en-US" altLang="en-US" sz="2400" baseline="-25000">
                <a:sym typeface="Symbol" panose="05050102010706020507" pitchFamily="18" charset="2"/>
              </a:rPr>
              <a:t>A=B ^ D &gt; 5</a:t>
            </a:r>
            <a:r>
              <a:rPr kumimoji="0" lang="en-US" altLang="en-US" sz="2000" baseline="-25000">
                <a:sym typeface="Symbol" panose="05050102010706020507" pitchFamily="18" charset="2"/>
              </a:rPr>
              <a:t> </a:t>
            </a:r>
            <a:r>
              <a:rPr kumimoji="0" lang="en-US" altLang="en-US" sz="2400">
                <a:sym typeface="Symbol" panose="05050102010706020507" pitchFamily="18" charset="2"/>
              </a:rPr>
              <a:t>(r)</a:t>
            </a:r>
            <a:endParaRPr kumimoji="0"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728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920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Project Operation – selection of columns (Attributes)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77913"/>
            <a:ext cx="2441575" cy="411162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</a:t>
            </a:r>
            <a:r>
              <a:rPr lang="en-US" altLang="en-US" i="1" smtClean="0">
                <a:ea typeface="ＭＳ Ｐゴシック" panose="020B0600070205080204" pitchFamily="34" charset="-128"/>
              </a:rPr>
              <a:t> r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en-IN" altLang="en-US" sz="2000">
              <a:latin typeface="Times New Roman" panose="02020603050405020304" pitchFamily="18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04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endParaRPr kumimoji="0" lang="en-US" altLang="en-US"/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189038"/>
            <a:ext cx="2708275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23900" y="3597275"/>
            <a:ext cx="14684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2400" baseline="-25000">
                <a:latin typeface="Times New Roman" panose="02020603050405020304" pitchFamily="18" charset="0"/>
              </a:rPr>
              <a:t>A,C</a:t>
            </a:r>
            <a:r>
              <a:rPr kumimoji="0" lang="en-US" altLang="en-US" sz="2400">
                <a:latin typeface="Times New Roman" panose="02020603050405020304" pitchFamily="18" charset="0"/>
              </a:rPr>
              <a:t> (</a:t>
            </a:r>
            <a:r>
              <a:rPr kumimoji="0" lang="en-US" altLang="en-US" sz="2400" i="1">
                <a:latin typeface="Times New Roman" panose="02020603050405020304" pitchFamily="18" charset="0"/>
              </a:rPr>
              <a:t>r</a:t>
            </a:r>
            <a:r>
              <a:rPr kumimoji="0" lang="en-US" altLang="en-US" sz="240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6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joining two relations -- Cartesian-product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/>
              <a:t>Relations </a:t>
            </a:r>
            <a:r>
              <a:rPr lang="en-US" altLang="en-US" i="1"/>
              <a:t>r, s</a:t>
            </a:r>
            <a:r>
              <a:rPr lang="en-US" altLang="en-US"/>
              <a:t>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i="1"/>
              <a:t>r</a:t>
            </a:r>
            <a:r>
              <a:rPr lang="en-US" altLang="en-US"/>
              <a:t> 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/>
              <a:t>: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6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Cartesian-product – naming issue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/>
              <a:t>Relations </a:t>
            </a:r>
            <a:r>
              <a:rPr lang="en-US" altLang="en-US" i="1"/>
              <a:t>r, s</a:t>
            </a:r>
            <a:r>
              <a:rPr lang="en-US" altLang="en-US"/>
              <a:t>: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i="1"/>
              <a:t>r</a:t>
            </a:r>
            <a:r>
              <a:rPr lang="en-US" altLang="en-US"/>
              <a:t> 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/>
              <a:t>: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4357688" y="1162050"/>
            <a:ext cx="249237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3638550" y="3135313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6872" name="TextBox 2"/>
          <p:cNvSpPr txBox="1">
            <a:spLocks noChangeArrowheads="1"/>
          </p:cNvSpPr>
          <p:nvPr/>
        </p:nvSpPr>
        <p:spPr bwMode="auto">
          <a:xfrm>
            <a:off x="3524250" y="3060700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s.B</a:t>
            </a:r>
          </a:p>
        </p:txBody>
      </p:sp>
      <p:sp>
        <p:nvSpPr>
          <p:cNvPr id="36873" name="TextBox 8"/>
          <p:cNvSpPr txBox="1">
            <a:spLocks noChangeArrowheads="1"/>
          </p:cNvSpPr>
          <p:nvPr/>
        </p:nvSpPr>
        <p:spPr bwMode="auto">
          <a:xfrm>
            <a:off x="4308475" y="1036638"/>
            <a:ext cx="13287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6874" name="Rectangle 6"/>
          <p:cNvSpPr>
            <a:spLocks noChangeArrowheads="1"/>
          </p:cNvSpPr>
          <p:nvPr/>
        </p:nvSpPr>
        <p:spPr bwMode="auto">
          <a:xfrm>
            <a:off x="3303588" y="3141663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6875" name="TextBox 2"/>
          <p:cNvSpPr txBox="1">
            <a:spLocks noChangeArrowheads="1"/>
          </p:cNvSpPr>
          <p:nvPr/>
        </p:nvSpPr>
        <p:spPr bwMode="auto">
          <a:xfrm>
            <a:off x="3181350" y="3059113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r.B</a:t>
            </a:r>
          </a:p>
        </p:txBody>
      </p:sp>
    </p:spTree>
    <p:extLst>
      <p:ext uri="{BB962C8B-B14F-4D97-AF65-F5344CB8AC3E}">
        <p14:creationId xmlns:p14="http://schemas.microsoft.com/office/powerpoint/2010/main" val="12404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3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Composition of Operations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03288"/>
            <a:ext cx="7848600" cy="4876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Can build expressions using multiple operations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Example: 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39639" imgH="291973" progId="Equation.3">
                  <p:embed/>
                </p:oleObj>
              </mc:Choice>
              <mc:Fallback>
                <p:oleObj name="Equation" r:id="rId4" imgW="13963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25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pic>
        <p:nvPicPr>
          <p:cNvPr id="4096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1949450"/>
            <a:ext cx="1757362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6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72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Natural Join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Relations r, s: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819150" y="3357563"/>
            <a:ext cx="7029450" cy="996950"/>
            <a:chOff x="288" y="2688"/>
            <a:chExt cx="4428" cy="258"/>
          </a:xfrm>
        </p:grpSpPr>
        <p:sp>
          <p:nvSpPr>
            <p:cNvPr id="45064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C00000"/>
                </a:buClr>
              </a:pPr>
              <a:r>
                <a:rPr lang="en-US" altLang="en-US" sz="1800"/>
                <a:t>Natural Join</a:t>
              </a:r>
            </a:p>
            <a:p>
              <a:pPr lvl="1">
                <a:buClr>
                  <a:srgbClr val="C00000"/>
                </a:buClr>
                <a:buSzPct val="90000"/>
                <a:buFont typeface="Monotype Sorts" charset="2"/>
                <a:buChar char="n"/>
              </a:pPr>
              <a:r>
                <a:rPr lang="en-US" altLang="en-US" sz="1800"/>
                <a:t>r </a:t>
              </a:r>
              <a:r>
                <a:rPr lang="en-US" altLang="en-US" sz="1800">
                  <a:sym typeface="dbsym" pitchFamily="34" charset="2"/>
                </a:rPr>
                <a:t>    s</a:t>
              </a:r>
            </a:p>
          </p:txBody>
        </p:sp>
        <p:sp>
          <p:nvSpPr>
            <p:cNvPr id="45065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211263"/>
            <a:ext cx="357505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1" name="AutoShape 11"/>
          <p:cNvSpPr>
            <a:spLocks noChangeArrowheads="1"/>
          </p:cNvSpPr>
          <p:nvPr/>
        </p:nvSpPr>
        <p:spPr bwMode="auto">
          <a:xfrm rot="5400000">
            <a:off x="1790700" y="383698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1042988" y="5500688"/>
            <a:ext cx="465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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 i="1" baseline="-25000">
                <a:sym typeface="Symbol" panose="05050102010706020507" pitchFamily="18" charset="2"/>
              </a:rPr>
              <a:t>A, r.B, C, r.D, E</a:t>
            </a:r>
            <a:r>
              <a:rPr lang="en-US" altLang="en-US" sz="2000" baseline="-25000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( </a:t>
            </a:r>
            <a:r>
              <a:rPr lang="en-US" altLang="en-US" sz="2000" i="1" baseline="-25000">
                <a:sym typeface="Symbol" panose="05050102010706020507" pitchFamily="18" charset="2"/>
              </a:rPr>
              <a:t>r.B = s.B 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˄ r.D = s.D</a:t>
            </a:r>
            <a:r>
              <a:rPr lang="en-US" altLang="en-US" sz="2000" i="1" baseline="-25000">
                <a:sym typeface="Symbol" panose="05050102010706020507" pitchFamily="18" charset="2"/>
              </a:rPr>
              <a:t> </a:t>
            </a:r>
            <a:r>
              <a:rPr lang="en-US" altLang="en-US" sz="2000" baseline="-25000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(</a:t>
            </a:r>
            <a:r>
              <a:rPr lang="en-US" altLang="en-US" sz="2000" i="1">
                <a:sym typeface="Symbol" panose="05050102010706020507" pitchFamily="18" charset="2"/>
              </a:rPr>
              <a:t>r </a:t>
            </a:r>
            <a:r>
              <a:rPr lang="en-US" altLang="en-US" sz="2000">
                <a:sym typeface="Symbol" panose="05050102010706020507" pitchFamily="18" charset="2"/>
              </a:rPr>
              <a:t>x </a:t>
            </a:r>
            <a:r>
              <a:rPr lang="en-US" altLang="en-US" sz="2000" i="1">
                <a:sym typeface="Symbol" panose="05050102010706020507" pitchFamily="18" charset="2"/>
              </a:rPr>
              <a:t>s</a:t>
            </a:r>
            <a:r>
              <a:rPr lang="en-US" altLang="en-US" sz="2000">
                <a:sym typeface="Symbol" panose="05050102010706020507" pitchFamily="18" charset="2"/>
              </a:rPr>
              <a:t>)))</a:t>
            </a:r>
            <a:endParaRPr kumimoji="0"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56768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Union of two relations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Relations </a:t>
            </a:r>
            <a:r>
              <a:rPr lang="en-US" altLang="en-US" i="1" smtClean="0">
                <a:ea typeface="ＭＳ Ｐゴシック" panose="020B0600070205080204" pitchFamily="34" charset="-128"/>
              </a:rPr>
              <a:t>r, s: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r </a:t>
            </a:r>
            <a:r>
              <a:rPr lang="en-US" altLang="en-US">
                <a:sym typeface="Symbol" panose="05050102010706020507" pitchFamily="18" charset="2"/>
              </a:rPr>
              <a:t> s</a:t>
            </a:r>
            <a:r>
              <a:rPr lang="en-US" altLang="en-US"/>
              <a:t>: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4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Set intersection of two relations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00150"/>
            <a:ext cx="7848600" cy="3810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 </a:t>
            </a:r>
            <a:r>
              <a:rPr lang="en-US" altLang="en-US" i="1" smtClean="0">
                <a:ea typeface="ＭＳ Ｐゴシック" panose="020B0600070205080204" pitchFamily="34" charset="-128"/>
              </a:rPr>
              <a:t>r, s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i="1" smtClean="0">
                <a:ea typeface="ＭＳ Ｐゴシック" panose="020B0600070205080204" pitchFamily="34" charset="-128"/>
              </a:rPr>
              <a:t>r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i="1" smtClean="0">
              <a:ea typeface="ＭＳ Ｐゴシック" panose="020B0600070205080204" pitchFamily="34" charset="-128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1628775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909638" y="5346700"/>
            <a:ext cx="2498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Note: </a:t>
            </a:r>
            <a:r>
              <a:rPr kumimoji="0" lang="en-US" altLang="en-US" sz="1800" i="1"/>
              <a:t>r</a:t>
            </a:r>
            <a:r>
              <a:rPr kumimoji="0" lang="en-US" altLang="en-US" sz="1800"/>
              <a:t> </a:t>
            </a:r>
            <a:r>
              <a:rPr kumimoji="0" lang="en-US" altLang="en-US" sz="1800">
                <a:sym typeface="Symbol" panose="05050102010706020507" pitchFamily="18" charset="2"/>
              </a:rPr>
              <a:t></a:t>
            </a:r>
            <a:r>
              <a:rPr kumimoji="0" lang="en-US" altLang="en-US" sz="1800"/>
              <a:t> </a:t>
            </a:r>
            <a:r>
              <a:rPr kumimoji="0" lang="en-US" altLang="en-US" sz="1800" i="1"/>
              <a:t>s</a:t>
            </a:r>
            <a:r>
              <a:rPr kumimoji="0" lang="en-US" altLang="en-US" sz="1800"/>
              <a:t> = </a:t>
            </a:r>
            <a:r>
              <a:rPr kumimoji="0" lang="en-US" altLang="en-US" sz="1800" i="1"/>
              <a:t>r</a:t>
            </a:r>
            <a:r>
              <a:rPr kumimoji="0" lang="en-US" altLang="en-US" sz="1800"/>
              <a:t> – (</a:t>
            </a:r>
            <a:r>
              <a:rPr kumimoji="0" lang="en-US" altLang="en-US" sz="1800" i="1"/>
              <a:t>r</a:t>
            </a:r>
            <a:r>
              <a:rPr kumimoji="0" lang="en-US" altLang="en-US" sz="1800"/>
              <a:t> – </a:t>
            </a:r>
            <a:r>
              <a:rPr kumimoji="0" lang="en-US" altLang="en-US" sz="1800" i="1"/>
              <a:t>s</a:t>
            </a:r>
            <a:r>
              <a:rPr kumimoji="0" lang="en-US" altLang="en-US" sz="1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4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 difference of two relations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Relations </a:t>
            </a:r>
            <a:r>
              <a:rPr lang="en-US" altLang="en-US" i="1" smtClean="0">
                <a:ea typeface="ＭＳ Ｐゴシック" panose="020B0600070205080204" pitchFamily="34" charset="-128"/>
              </a:rPr>
              <a:t>r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smtClean="0">
                <a:ea typeface="ＭＳ Ｐゴシック" panose="020B0600070205080204" pitchFamily="34" charset="-128"/>
              </a:rPr>
              <a:t>s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i="1"/>
              <a:t>r  </a:t>
            </a:r>
            <a:r>
              <a:rPr lang="en-US" altLang="en-US" i="1">
                <a:sym typeface="Symbol" panose="05050102010706020507" pitchFamily="18" charset="2"/>
              </a:rPr>
              <a:t>– s</a:t>
            </a:r>
            <a:r>
              <a:rPr lang="en-US" altLang="en-US" i="1"/>
              <a:t>: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Renaming a Table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060450"/>
            <a:ext cx="7848600" cy="4876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Allows us to refer to a relation, (say E) by more than one name.</a:t>
            </a:r>
          </a:p>
          <a:p>
            <a:pPr>
              <a:buFont typeface="Monotype Sorts" charset="2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				</a:t>
            </a:r>
            <a:r>
              <a:rPr lang="en-US" altLang="en-US" sz="1600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</a:t>
            </a:r>
            <a:r>
              <a:rPr lang="en-US" altLang="en-US" sz="1600" i="1" smtClean="0">
                <a:ea typeface="ＭＳ Ｐゴシック" panose="020B0600070205080204" pitchFamily="34" charset="-128"/>
              </a:rPr>
              <a:t> </a:t>
            </a:r>
            <a:r>
              <a:rPr lang="en-US" altLang="en-US" sz="1600" i="1" baseline="-25000" smtClean="0">
                <a:ea typeface="ＭＳ Ｐゴシック" panose="020B0600070205080204" pitchFamily="34" charset="-128"/>
              </a:rPr>
              <a:t>x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 (</a:t>
            </a:r>
            <a:r>
              <a:rPr lang="en-US" altLang="en-US" sz="1600" i="1" smtClean="0">
                <a:ea typeface="ＭＳ Ｐゴシック" panose="020B0600070205080204" pitchFamily="34" charset="-128"/>
              </a:rPr>
              <a:t>E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)</a:t>
            </a:r>
            <a:br>
              <a:rPr lang="en-US" altLang="en-US" sz="1600" smtClean="0">
                <a:ea typeface="ＭＳ Ｐゴシック" panose="020B0600070205080204" pitchFamily="34" charset="-128"/>
              </a:rPr>
            </a:br>
            <a:endParaRPr lang="en-US" altLang="en-US" sz="1600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	 returns the expression </a:t>
            </a:r>
            <a:r>
              <a:rPr lang="en-US" altLang="en-US" sz="1600" i="1" smtClean="0">
                <a:ea typeface="ＭＳ Ｐゴシック" panose="020B0600070205080204" pitchFamily="34" charset="-128"/>
              </a:rPr>
              <a:t>E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 under the name </a:t>
            </a:r>
            <a:r>
              <a:rPr lang="en-US" altLang="en-US" sz="1600" i="1" smtClean="0">
                <a:ea typeface="ＭＳ Ｐゴシック" panose="020B0600070205080204" pitchFamily="34" charset="-128"/>
              </a:rPr>
              <a:t>X</a:t>
            </a:r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815975" y="273526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/>
              <a:t> Relations </a:t>
            </a:r>
            <a:r>
              <a:rPr lang="en-US" altLang="en-US" i="1"/>
              <a:t>r</a:t>
            </a:r>
            <a:endParaRPr lang="en-US" alt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815975" y="40497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i="1"/>
              <a:t> r</a:t>
            </a:r>
            <a:r>
              <a:rPr lang="en-US" altLang="en-US"/>
              <a:t> 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</a:t>
            </a:r>
            <a:r>
              <a:rPr lang="en-US" altLang="en-US" i="1"/>
              <a:t> </a:t>
            </a:r>
            <a:r>
              <a:rPr lang="en-US" altLang="en-US" i="1" baseline="-25000"/>
              <a:t>s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(r)</a:t>
            </a:r>
            <a:endParaRPr lang="en-US" altLang="en-US"/>
          </a:p>
        </p:txBody>
      </p:sp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538413"/>
            <a:ext cx="2559050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25"/>
          <p:cNvSpPr>
            <a:spLocks noChangeArrowheads="1"/>
          </p:cNvSpPr>
          <p:nvPr/>
        </p:nvSpPr>
        <p:spPr bwMode="auto">
          <a:xfrm>
            <a:off x="4270375" y="2503488"/>
            <a:ext cx="1208088" cy="1838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8920" name="Rectangle 26"/>
          <p:cNvSpPr>
            <a:spLocks noChangeArrowheads="1"/>
          </p:cNvSpPr>
          <p:nvPr/>
        </p:nvSpPr>
        <p:spPr bwMode="auto">
          <a:xfrm>
            <a:off x="6605588" y="3429000"/>
            <a:ext cx="2062162" cy="3060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8921" name="Rectangle 27"/>
          <p:cNvSpPr>
            <a:spLocks noChangeArrowheads="1"/>
          </p:cNvSpPr>
          <p:nvPr/>
        </p:nvSpPr>
        <p:spPr bwMode="auto">
          <a:xfrm>
            <a:off x="2921000" y="3870325"/>
            <a:ext cx="1719263" cy="2727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8922" name="Rectangle 2"/>
          <p:cNvSpPr>
            <a:spLocks noChangeArrowheads="1"/>
          </p:cNvSpPr>
          <p:nvPr/>
        </p:nvSpPr>
        <p:spPr bwMode="auto">
          <a:xfrm>
            <a:off x="2743200" y="4216400"/>
            <a:ext cx="393700" cy="25352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8923" name="Rectangle 42"/>
          <p:cNvSpPr>
            <a:spLocks noChangeArrowheads="1"/>
          </p:cNvSpPr>
          <p:nvPr/>
        </p:nvSpPr>
        <p:spPr bwMode="auto">
          <a:xfrm>
            <a:off x="2435225" y="4305300"/>
            <a:ext cx="1487488" cy="129222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cxnSp>
        <p:nvCxnSpPr>
          <p:cNvPr id="38924" name="Straight Connector 43"/>
          <p:cNvCxnSpPr>
            <a:cxnSpLocks noChangeShapeType="1"/>
          </p:cNvCxnSpPr>
          <p:nvPr/>
        </p:nvCxnSpPr>
        <p:spPr bwMode="auto">
          <a:xfrm>
            <a:off x="2803525" y="4305300"/>
            <a:ext cx="0" cy="12922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Straight Connector 44"/>
          <p:cNvCxnSpPr>
            <a:cxnSpLocks noChangeShapeType="1"/>
          </p:cNvCxnSpPr>
          <p:nvPr/>
        </p:nvCxnSpPr>
        <p:spPr bwMode="auto">
          <a:xfrm>
            <a:off x="3178175" y="4313238"/>
            <a:ext cx="0" cy="1284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Straight Connector 45"/>
          <p:cNvCxnSpPr>
            <a:cxnSpLocks noChangeShapeType="1"/>
          </p:cNvCxnSpPr>
          <p:nvPr/>
        </p:nvCxnSpPr>
        <p:spPr bwMode="auto">
          <a:xfrm>
            <a:off x="3562350" y="4313238"/>
            <a:ext cx="0" cy="1284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TextBox 46"/>
          <p:cNvSpPr txBox="1">
            <a:spLocks noChangeArrowheads="1"/>
          </p:cNvSpPr>
          <p:nvPr/>
        </p:nvSpPr>
        <p:spPr bwMode="auto">
          <a:xfrm>
            <a:off x="2460625" y="4264025"/>
            <a:ext cx="5381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8" name="TextBox 47"/>
          <p:cNvSpPr txBox="1">
            <a:spLocks noChangeArrowheads="1"/>
          </p:cNvSpPr>
          <p:nvPr/>
        </p:nvSpPr>
        <p:spPr bwMode="auto">
          <a:xfrm>
            <a:off x="2827338" y="4262438"/>
            <a:ext cx="538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9" name="TextBox 48"/>
          <p:cNvSpPr txBox="1">
            <a:spLocks noChangeArrowheads="1"/>
          </p:cNvSpPr>
          <p:nvPr/>
        </p:nvSpPr>
        <p:spPr bwMode="auto">
          <a:xfrm>
            <a:off x="3203575" y="4270375"/>
            <a:ext cx="5381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30" name="TextBox 49"/>
          <p:cNvSpPr txBox="1">
            <a:spLocks noChangeArrowheads="1"/>
          </p:cNvSpPr>
          <p:nvPr/>
        </p:nvSpPr>
        <p:spPr bwMode="auto">
          <a:xfrm>
            <a:off x="3586163" y="4260850"/>
            <a:ext cx="538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31" name="Rectangle 1"/>
          <p:cNvSpPr>
            <a:spLocks noChangeArrowheads="1"/>
          </p:cNvSpPr>
          <p:nvPr/>
        </p:nvSpPr>
        <p:spPr bwMode="auto">
          <a:xfrm>
            <a:off x="2435225" y="4027488"/>
            <a:ext cx="1487488" cy="2428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8932" name="TextBox 50"/>
          <p:cNvSpPr txBox="1">
            <a:spLocks noChangeArrowheads="1"/>
          </p:cNvSpPr>
          <p:nvPr/>
        </p:nvSpPr>
        <p:spPr bwMode="auto">
          <a:xfrm>
            <a:off x="2392363" y="395605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r.A  r.B </a:t>
            </a:r>
            <a:r>
              <a:rPr kumimoji="0" lang="en-US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s.A  s.B</a:t>
            </a:r>
          </a:p>
        </p:txBody>
      </p:sp>
      <p:cxnSp>
        <p:nvCxnSpPr>
          <p:cNvPr id="38933" name="Straight Connector 51"/>
          <p:cNvCxnSpPr>
            <a:cxnSpLocks noChangeShapeType="1"/>
          </p:cNvCxnSpPr>
          <p:nvPr/>
        </p:nvCxnSpPr>
        <p:spPr bwMode="auto">
          <a:xfrm flipV="1">
            <a:off x="2795588" y="4044950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Straight Connector 52"/>
          <p:cNvCxnSpPr>
            <a:cxnSpLocks noChangeShapeType="1"/>
          </p:cNvCxnSpPr>
          <p:nvPr/>
        </p:nvCxnSpPr>
        <p:spPr bwMode="auto">
          <a:xfrm flipV="1">
            <a:off x="3171825" y="4041775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Straight Connector 53"/>
          <p:cNvCxnSpPr>
            <a:cxnSpLocks noChangeShapeType="1"/>
          </p:cNvCxnSpPr>
          <p:nvPr/>
        </p:nvCxnSpPr>
        <p:spPr bwMode="auto">
          <a:xfrm flipV="1">
            <a:off x="3557588" y="4041775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466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 Schema and Instance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, …,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n</a:t>
            </a:r>
            <a:r>
              <a:rPr lang="en-US" altLang="en-US" i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are </a:t>
            </a:r>
            <a:r>
              <a:rPr lang="en-US" altLang="en-US" i="1" smtClean="0">
                <a:ea typeface="ＭＳ Ｐゴシック" panose="020B0600070205080204" pitchFamily="34" charset="-128"/>
              </a:rPr>
              <a:t>attributes</a:t>
            </a: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i="1" smtClean="0">
                <a:ea typeface="ＭＳ Ｐゴシック" panose="020B0600070205080204" pitchFamily="34" charset="-128"/>
              </a:rPr>
              <a:t>R</a:t>
            </a:r>
            <a:r>
              <a:rPr lang="en-US" altLang="en-US" smtClean="0">
                <a:ea typeface="ＭＳ Ｐゴシック" panose="020B0600070205080204" pitchFamily="34" charset="-128"/>
              </a:rPr>
              <a:t> = (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, …,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 ) is a </a:t>
            </a:r>
            <a:r>
              <a:rPr lang="en-US" altLang="en-US" i="1" smtClean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  <a:r>
              <a:rPr lang="en-US" altLang="en-US" i="1" smtClean="0">
                <a:ea typeface="ＭＳ Ｐゴシック" panose="020B0600070205080204" pitchFamily="34" charset="-128"/>
              </a:rPr>
              <a:t>     instructor </a:t>
            </a:r>
            <a:r>
              <a:rPr lang="en-US" altLang="en-US" smtClean="0">
                <a:ea typeface="ＭＳ Ｐゴシック" panose="020B0600070205080204" pitchFamily="34" charset="-128"/>
              </a:rPr>
              <a:t> = (</a:t>
            </a:r>
            <a:r>
              <a:rPr lang="en-US" altLang="en-US" i="1" smtClean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Formally, given sets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, ….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 a </a:t>
            </a:r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relation</a:t>
            </a:r>
            <a:r>
              <a:rPr lang="en-US" altLang="en-US" i="1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i="1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mtClean="0">
                <a:ea typeface="ＭＳ Ｐゴシック" panose="020B0600070205080204" pitchFamily="34" charset="-128"/>
              </a:rPr>
              <a:t> is a subset of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    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 x 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 </a:t>
            </a:r>
            <a:r>
              <a:rPr lang="en-US" altLang="en-US" smtClean="0">
                <a:ea typeface="ＭＳ Ｐゴシック" panose="020B0600070205080204" pitchFamily="34" charset="-128"/>
              </a:rPr>
              <a:t> x … x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/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Thus, a relation is a set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-tuples (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,</a:t>
            </a:r>
            <a:r>
              <a:rPr lang="en-US" altLang="en-US" i="1" smtClean="0">
                <a:ea typeface="ＭＳ Ｐゴシック" panose="020B0600070205080204" pitchFamily="34" charset="-128"/>
              </a:rPr>
              <a:t> 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, …,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) where each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i</a:t>
            </a:r>
            <a:r>
              <a:rPr lang="en-US" altLang="en-US" smtClean="0">
                <a:ea typeface="ＭＳ Ｐゴシック" panose="020B0600070205080204" pitchFamily="34" charset="-128"/>
              </a:rPr>
              <a:t> 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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D</a:t>
            </a:r>
            <a:r>
              <a:rPr lang="en-US" altLang="en-US" i="1" baseline="-250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20738" y="4400550"/>
            <a:ext cx="74041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The current values (</a:t>
            </a:r>
            <a:r>
              <a:rPr lang="en-US" altLang="en-US" sz="1800" b="1">
                <a:solidFill>
                  <a:srgbClr val="000099"/>
                </a:solidFill>
              </a:rPr>
              <a:t>relation instance</a:t>
            </a:r>
            <a:r>
              <a:rPr lang="en-US" altLang="en-US" sz="1800"/>
              <a:t>) of a relation are specified by a table</a:t>
            </a:r>
          </a:p>
          <a:p>
            <a:r>
              <a:rPr lang="en-US" altLang="en-US" sz="1800"/>
              <a:t>An element </a:t>
            </a:r>
            <a:r>
              <a:rPr lang="en-US" altLang="en-US" sz="1800" b="1" i="1">
                <a:solidFill>
                  <a:schemeClr val="bg2"/>
                </a:solidFill>
              </a:rPr>
              <a:t>t</a:t>
            </a:r>
            <a:r>
              <a:rPr lang="en-US" altLang="en-US" sz="1800" b="1"/>
              <a:t> </a:t>
            </a:r>
            <a:r>
              <a:rPr lang="en-US" altLang="en-US" sz="1800"/>
              <a:t>of</a:t>
            </a:r>
            <a:r>
              <a:rPr lang="en-US" altLang="en-US" sz="1800" b="1">
                <a:solidFill>
                  <a:schemeClr val="bg2"/>
                </a:solidFill>
              </a:rPr>
              <a:t> </a:t>
            </a:r>
            <a:r>
              <a:rPr lang="en-US" altLang="en-US" sz="1800" b="1" i="1">
                <a:solidFill>
                  <a:schemeClr val="bg2"/>
                </a:solidFill>
              </a:rPr>
              <a:t>r</a:t>
            </a:r>
            <a:r>
              <a:rPr lang="en-US" altLang="en-US" sz="1800"/>
              <a:t> is a </a:t>
            </a:r>
            <a:r>
              <a:rPr lang="en-US" altLang="en-US" sz="1800" i="1"/>
              <a:t>tuple</a:t>
            </a:r>
            <a:r>
              <a:rPr lang="en-US" altLang="en-US" sz="1800"/>
              <a:t>, represented by a </a:t>
            </a:r>
            <a:r>
              <a:rPr lang="en-US" altLang="en-US" sz="1800" i="1"/>
              <a:t>row </a:t>
            </a:r>
            <a:r>
              <a:rPr lang="en-US" altLang="en-US" sz="1800"/>
              <a:t>in a table</a:t>
            </a:r>
          </a:p>
        </p:txBody>
      </p:sp>
    </p:spTree>
    <p:extLst>
      <p:ext uri="{BB962C8B-B14F-4D97-AF65-F5344CB8AC3E}">
        <p14:creationId xmlns:p14="http://schemas.microsoft.com/office/powerpoint/2010/main" val="17498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77913"/>
            <a:ext cx="7978775" cy="53117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Let K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 R</a:t>
            </a:r>
          </a:p>
          <a:p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K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is a </a:t>
            </a:r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superkey</a:t>
            </a:r>
            <a:r>
              <a:rPr lang="en-US" altLang="en-US" b="1" smtClean="0">
                <a:solidFill>
                  <a:schemeClr val="tx2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of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if values for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r(R)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Example:  {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} and {ID,name} are both superkeys of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instructor.</a:t>
            </a:r>
            <a:endParaRPr lang="en-US" altLang="en-US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Superkey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is a </a:t>
            </a:r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candidate key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if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is minimal</a:t>
            </a:r>
            <a:b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Example:  {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} is a candidate key for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</a:t>
            </a:r>
            <a:endParaRPr lang="en-US" altLang="en-US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primary key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which one?</a:t>
            </a:r>
          </a:p>
          <a:p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Foreign key</a:t>
            </a:r>
            <a:r>
              <a:rPr lang="en-US" altLang="en-US" smtClean="0">
                <a:ea typeface="ＭＳ Ｐゴシック" panose="020B0600070205080204" pitchFamily="34" charset="-128"/>
              </a:rPr>
              <a:t> constraint: Value in one relation must appear in another</a:t>
            </a:r>
          </a:p>
          <a:p>
            <a:pPr lvl="1"/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Referencing</a:t>
            </a:r>
            <a:r>
              <a:rPr lang="en-US" altLang="en-US" smtClean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Referenced</a:t>
            </a:r>
            <a:r>
              <a:rPr lang="en-US" altLang="en-US" smtClean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Example –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in i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nstructor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is a foreign key from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referencing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2459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93943</TotalTime>
  <Words>1631</Words>
  <Application>Microsoft Office PowerPoint</Application>
  <PresentationFormat>On-screen Show (4:3)</PresentationFormat>
  <Paragraphs>325</Paragraphs>
  <Slides>40</Slides>
  <Notes>39</Notes>
  <HiddenSlides>0</HiddenSlides>
  <MMClips>0</MMClips>
  <ScaleCrop>false</ScaleCrop>
  <HeadingPairs>
    <vt:vector size="10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55" baseType="lpstr">
      <vt:lpstr>ＭＳ Ｐゴシック</vt:lpstr>
      <vt:lpstr>ＭＳ Ｐゴシック</vt:lpstr>
      <vt:lpstr>Arial</vt:lpstr>
      <vt:lpstr>Cambria Math</vt:lpstr>
      <vt:lpstr>dbsym</vt:lpstr>
      <vt:lpstr>Helvetica</vt:lpstr>
      <vt:lpstr>Monotype Sorts</vt:lpstr>
      <vt:lpstr>Symbol</vt:lpstr>
      <vt:lpstr>Times New Roman</vt:lpstr>
      <vt:lpstr>Webdings</vt:lpstr>
      <vt:lpstr>Wingdings</vt:lpstr>
      <vt:lpstr>Wingdings 2</vt:lpstr>
      <vt:lpstr>2_db-5-grey</vt:lpstr>
      <vt:lpstr>Equation</vt:lpstr>
      <vt:lpstr>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– selection of rows (tuples)</vt:lpstr>
      <vt:lpstr>Select Operation (Cont.)</vt:lpstr>
      <vt:lpstr>Project Operation</vt:lpstr>
      <vt:lpstr>Project Operation – selection of columns (Attributes) </vt:lpstr>
      <vt:lpstr>Project Operation Example</vt:lpstr>
      <vt:lpstr>Composition of Relational Operations</vt:lpstr>
      <vt:lpstr>Cartesian-Product Operation</vt:lpstr>
      <vt:lpstr>The  instructor  X  teaches  table</vt:lpstr>
      <vt:lpstr>joining two relations -- Cartesian-product</vt:lpstr>
      <vt:lpstr>Cartesian-product – naming issue</vt:lpstr>
      <vt:lpstr>Composition of Operations</vt:lpstr>
      <vt:lpstr>Join Operation</vt:lpstr>
      <vt:lpstr>Join Operation (Cont.)</vt:lpstr>
      <vt:lpstr>The  instructor  X  teaches  table</vt:lpstr>
      <vt:lpstr>Join Operation (Cont.)</vt:lpstr>
      <vt:lpstr>Natural Join Example</vt:lpstr>
      <vt:lpstr>Union Operation</vt:lpstr>
      <vt:lpstr>Union Operation (Cont.)</vt:lpstr>
      <vt:lpstr>Union of two relations</vt:lpstr>
      <vt:lpstr>Set-Intersection Operation</vt:lpstr>
      <vt:lpstr>Set intersection of two relations</vt:lpstr>
      <vt:lpstr>Set Difference Operation</vt:lpstr>
      <vt:lpstr>Set difference of two relations</vt:lpstr>
      <vt:lpstr>The Assignment  Operation </vt:lpstr>
      <vt:lpstr>The Rename Operation </vt:lpstr>
      <vt:lpstr>Renaming a Table</vt:lpstr>
      <vt:lpstr>Equivalent Queries</vt:lpstr>
      <vt:lpstr>Equivalent Queries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HP</cp:lastModifiedBy>
  <cp:revision>488</cp:revision>
  <cp:lastPrinted>1999-06-28T19:27:31Z</cp:lastPrinted>
  <dcterms:created xsi:type="dcterms:W3CDTF">2009-12-21T15:40:22Z</dcterms:created>
  <dcterms:modified xsi:type="dcterms:W3CDTF">2023-02-15T01:45:07Z</dcterms:modified>
</cp:coreProperties>
</file>