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2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997700" cy="9283700"/>
  <p:embeddedFontLst>
    <p:embeddedFont>
      <p:font typeface="Helvetica Neue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000000"/>
          </p15:clr>
        </p15:guide>
        <p15:guide id="2" pos="521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uTPqCrdRARFALOW4zCwGBRiDv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679"/>
        <p:guide pos="5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33450" y="4410075"/>
            <a:ext cx="5130800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fld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5a63e7445_0_0:notes"/>
          <p:cNvSpPr txBox="1"/>
          <p:nvPr/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fld>
            <a:endParaRPr/>
          </a:p>
        </p:txBody>
      </p:sp>
      <p:sp>
        <p:nvSpPr>
          <p:cNvPr id="120" name="Google Shape;120;g295a63e74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g295a63e7445_0_0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</a:t>
            </a:fld>
            <a:endParaRPr/>
          </a:p>
        </p:txBody>
      </p:sp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10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fld>
            <a:endParaRPr/>
          </a:p>
        </p:txBody>
      </p:sp>
      <p:sp>
        <p:nvSpPr>
          <p:cNvPr id="138" name="Google Shape;13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11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</a:t>
            </a:fld>
            <a:endParaRPr/>
          </a:p>
        </p:txBody>
      </p:sp>
      <p:sp>
        <p:nvSpPr>
          <p:cNvPr id="146" name="Google Shape;14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12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</a:t>
            </a:fld>
            <a:endParaRPr/>
          </a:p>
        </p:txBody>
      </p:sp>
      <p:sp>
        <p:nvSpPr>
          <p:cNvPr id="154" name="Google Shape;15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13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</a:t>
            </a:fld>
            <a:endParaRPr/>
          </a:p>
        </p:txBody>
      </p:sp>
      <p:sp>
        <p:nvSpPr>
          <p:cNvPr id="164" name="Google Shape;1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14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fld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" name="Google Shape;45;p2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fld>
            <a:endParaRPr/>
          </a:p>
        </p:txBody>
      </p:sp>
      <p:sp>
        <p:nvSpPr>
          <p:cNvPr id="54" name="Google Shape;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fld>
            <a:endParaRPr/>
          </a:p>
        </p:txBody>
      </p:sp>
      <p:sp>
        <p:nvSpPr>
          <p:cNvPr id="62" name="Google Shape;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fld>
            <a:endParaRPr/>
          </a:p>
        </p:txBody>
      </p:sp>
      <p:sp>
        <p:nvSpPr>
          <p:cNvPr id="70" name="Google Shape;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fld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p6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fld>
            <a:endParaRPr/>
          </a:p>
        </p:txBody>
      </p:sp>
      <p:sp>
        <p:nvSpPr>
          <p:cNvPr id="89" name="Google Shape;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7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fld>
            <a:endParaRPr/>
          </a:p>
        </p:txBody>
      </p:sp>
      <p:sp>
        <p:nvSpPr>
          <p:cNvPr id="98" name="Google Shape;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8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fld>
            <a:endParaRPr/>
          </a:p>
        </p:txBody>
      </p:sp>
      <p:sp>
        <p:nvSpPr>
          <p:cNvPr id="110" name="Google Shape;1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2"/>
            <a:ext cx="4641850" cy="3481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9:notes"/>
          <p:cNvSpPr txBox="1">
            <a:spLocks noGrp="1"/>
          </p:cNvSpPr>
          <p:nvPr>
            <p:ph type="body" idx="1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025" tIns="46500" rIns="93025" bIns="46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9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C33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1120"/>
              </a:spcBef>
              <a:spcAft>
                <a:spcPts val="0"/>
              </a:spcAft>
              <a:buSzPts val="2880"/>
              <a:buFont typeface="Arial"/>
              <a:buNone/>
              <a:defRPr/>
            </a:lvl1pPr>
            <a:lvl2pPr lvl="1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lvl="2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lvl="3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lvl="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lvl="6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lvl="7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lvl="8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ftr" idx="11"/>
          </p:nvPr>
        </p:nvSpPr>
        <p:spPr>
          <a:xfrm>
            <a:off x="2862262" y="5780087"/>
            <a:ext cx="34480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sldNum" idx="12"/>
          </p:nvPr>
        </p:nvSpPr>
        <p:spPr>
          <a:xfrm>
            <a:off x="6596062" y="62182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marL="914400" lvl="1" indent="-32004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marL="1371600" lvl="2" indent="-314325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marL="1828800" lvl="3" indent="-3429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marL="2743200" lvl="5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marL="3200400" lvl="6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marL="3657600" lvl="7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marL="4114800" lvl="8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1480" algn="l" rtl="0"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Arial"/>
              <a:buChar char="●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0840" algn="l" rtl="0">
              <a:spcBef>
                <a:spcPts val="98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spcBef>
                <a:spcPts val="840"/>
              </a:spcBef>
              <a:spcAft>
                <a:spcPts val="0"/>
              </a:spcAft>
              <a:buClr>
                <a:srgbClr val="33CC33"/>
              </a:buClr>
              <a:buSzPts val="1800"/>
              <a:buFont typeface="Arimo"/>
              <a:buChar char="4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23850" algn="l" rtl="0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ftr" idx="11"/>
          </p:nvPr>
        </p:nvSpPr>
        <p:spPr>
          <a:xfrm>
            <a:off x="2862262" y="5780087"/>
            <a:ext cx="34480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sldNum" idx="12"/>
          </p:nvPr>
        </p:nvSpPr>
        <p:spPr>
          <a:xfrm>
            <a:off x="6596062" y="62182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  <a:defRPr sz="1600" b="0" i="0" u="none" strike="noStrike" cap="non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/>
          <p:nvPr/>
        </p:nvSpPr>
        <p:spPr>
          <a:xfrm>
            <a:off x="8916987" y="5445125"/>
            <a:ext cx="227012" cy="47625"/>
          </a:xfrm>
          <a:custGeom>
            <a:avLst/>
            <a:gdLst/>
            <a:ahLst/>
            <a:cxnLst/>
            <a:rect l="l" t="t" r="r" b="b"/>
            <a:pathLst>
              <a:path w="285" h="61" extrusionOk="0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1480" algn="l" rtl="0"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Arial"/>
              <a:buChar char="●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0840" algn="l" rtl="0">
              <a:spcBef>
                <a:spcPts val="98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spcBef>
                <a:spcPts val="840"/>
              </a:spcBef>
              <a:spcAft>
                <a:spcPts val="0"/>
              </a:spcAft>
              <a:buClr>
                <a:srgbClr val="33CC33"/>
              </a:buClr>
              <a:buSzPts val="1800"/>
              <a:buFont typeface="Arimo"/>
              <a:buChar char="4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23850" algn="l" rtl="0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/>
          <p:nvPr/>
        </p:nvSpPr>
        <p:spPr>
          <a:xfrm>
            <a:off x="8916987" y="5445125"/>
            <a:ext cx="227012" cy="47625"/>
          </a:xfrm>
          <a:custGeom>
            <a:avLst/>
            <a:gdLst/>
            <a:ahLst/>
            <a:cxnLst/>
            <a:rect l="l" t="t" r="r" b="b"/>
            <a:pathLst>
              <a:path w="285" h="61" extrusionOk="0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Google Shape;30;p22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1480" algn="l" rtl="0">
              <a:spcBef>
                <a:spcPts val="112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Arial"/>
              <a:buChar char="●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0840" algn="l" rtl="0">
              <a:spcBef>
                <a:spcPts val="980"/>
              </a:spcBef>
              <a:spcAft>
                <a:spcPts val="0"/>
              </a:spcAft>
              <a:buClr>
                <a:schemeClr val="folHlink"/>
              </a:buClr>
              <a:buSzPts val="2240"/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spcBef>
                <a:spcPts val="840"/>
              </a:spcBef>
              <a:spcAft>
                <a:spcPts val="0"/>
              </a:spcAft>
              <a:buClr>
                <a:srgbClr val="33CC33"/>
              </a:buClr>
              <a:buSzPts val="1800"/>
              <a:buFont typeface="Arimo"/>
              <a:buChar char="4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7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23850" algn="l" rtl="0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Indexing</a:t>
            </a:r>
            <a:endParaRPr/>
          </a:p>
        </p:txBody>
      </p:sp>
      <p:sp>
        <p:nvSpPr>
          <p:cNvPr id="41" name="Google Shape;41;p1"/>
          <p:cNvSpPr txBox="1"/>
          <p:nvPr/>
        </p:nvSpPr>
        <p:spPr>
          <a:xfrm>
            <a:off x="6596062" y="62182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600"/>
              <a:buFont typeface="Helvetica Neue"/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5789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5a63e7445_0_0"/>
          <p:cNvSpPr txBox="1">
            <a:spLocks noGrp="1"/>
          </p:cNvSpPr>
          <p:nvPr>
            <p:ph type="title" idx="4294967295"/>
          </p:nvPr>
        </p:nvSpPr>
        <p:spPr>
          <a:xfrm>
            <a:off x="768350" y="96837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Secondary Indices Example</a:t>
            </a:r>
            <a:endParaRPr/>
          </a:p>
        </p:txBody>
      </p:sp>
      <p:sp>
        <p:nvSpPr>
          <p:cNvPr id="124" name="Google Shape;124;g295a63e7445_0_0"/>
          <p:cNvSpPr txBox="1">
            <a:spLocks noGrp="1"/>
          </p:cNvSpPr>
          <p:nvPr>
            <p:ph type="body" idx="4294967295"/>
          </p:nvPr>
        </p:nvSpPr>
        <p:spPr>
          <a:xfrm>
            <a:off x="170700" y="4940850"/>
            <a:ext cx="8674800" cy="13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FF"/>
                </a:solidFill>
              </a:rPr>
              <a:t>Question</a:t>
            </a:r>
            <a:endParaRPr sz="2000" b="1" dirty="0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800" dirty="0"/>
              <a:t>c. Find the query cost for SELECT * FORM instructor WHERE  salary = 72000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800" dirty="0"/>
              <a:t>d. Find the query cost for SELECT * FORM instructor WHERE  salary &gt;= 72000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25" name="Google Shape;125;g295a63e7445_0_0"/>
          <p:cNvSpPr txBox="1"/>
          <p:nvPr/>
        </p:nvSpPr>
        <p:spPr>
          <a:xfrm>
            <a:off x="2208212" y="4602162"/>
            <a:ext cx="4489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Secondary index on </a:t>
            </a:r>
            <a:r>
              <a:rPr lang="en-US" sz="1600" b="1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salary 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field of </a:t>
            </a:r>
            <a:r>
              <a:rPr lang="en-US" sz="1600" b="1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endParaRPr/>
          </a:p>
        </p:txBody>
      </p:sp>
      <p:pic>
        <p:nvPicPr>
          <p:cNvPr id="126" name="Google Shape;126;g295a63e7445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774700"/>
            <a:ext cx="7924799" cy="384016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95a63e7445_0_0"/>
          <p:cNvSpPr txBox="1"/>
          <p:nvPr/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fld id="{00000000-1234-1234-1234-123412341234}" type="slidenum"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>
            <a:spLocks noGrp="1"/>
          </p:cNvSpPr>
          <p:nvPr>
            <p:ph type="title" idx="4294967295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Primary and Secondary Indices</a:t>
            </a:r>
            <a:endParaRPr/>
          </a:p>
        </p:txBody>
      </p:sp>
      <p:sp>
        <p:nvSpPr>
          <p:cNvPr id="134" name="Google Shape;134;p10"/>
          <p:cNvSpPr txBox="1">
            <a:spLocks noGrp="1"/>
          </p:cNvSpPr>
          <p:nvPr>
            <p:ph type="body" idx="4294967295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Indices offer substantial benefits when searching for records.</a:t>
            </a:r>
            <a:endParaRPr/>
          </a:p>
          <a:p>
            <a:pPr marL="3429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000"/>
          </a:p>
          <a:p>
            <a:pPr marL="342900" marR="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BUT: Updating indices imposes overhead on database modification --when a file is modified, every index on the file must be updated, </a:t>
            </a:r>
            <a:endParaRPr/>
          </a:p>
          <a:p>
            <a:pPr marL="3429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000"/>
          </a:p>
          <a:p>
            <a:pPr marL="342900" marR="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Sequential scan using primary index is efficient, but a sequential scan using a secondary index is expensive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record access may fetch a new block from disk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 fetch requires about 5 to 10 milliseconds, versus about 100 nanoseconds for memory access</a:t>
            </a:r>
            <a:endParaRPr/>
          </a:p>
        </p:txBody>
      </p:sp>
      <p:sp>
        <p:nvSpPr>
          <p:cNvPr id="135" name="Google Shape;135;p10"/>
          <p:cNvSpPr txBox="1"/>
          <p:nvPr/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fld id="{00000000-1234-1234-1234-123412341234}" type="slidenum"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Multilevel Index</a:t>
            </a: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body" idx="1"/>
          </p:nvPr>
        </p:nvSpPr>
        <p:spPr>
          <a:xfrm>
            <a:off x="869950" y="892175"/>
            <a:ext cx="7661275" cy="529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primary index does not fit in memory, access becomes expensive.</a:t>
            </a:r>
            <a:endParaRPr/>
          </a:p>
          <a:p>
            <a:pPr marL="34290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000"/>
          </a:p>
          <a:p>
            <a:pPr marL="34290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Solution: treat primary index kept on disk as a sequential file and construct a sparse index on it.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outer index – a sparse index of primary index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inner index – the primary index file</a:t>
            </a:r>
            <a:endParaRPr/>
          </a:p>
          <a:p>
            <a:pPr marL="34290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000"/>
          </a:p>
          <a:p>
            <a:pPr marL="34290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even outer index is too large to fit in main memory, yet another level of index can be created, and so on.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Indices at all levels must be updated on insertion or deletion from the file.</a:t>
            </a:r>
            <a:endParaRPr/>
          </a:p>
        </p:txBody>
      </p:sp>
      <p:sp>
        <p:nvSpPr>
          <p:cNvPr id="143" name="Google Shape;143;p11"/>
          <p:cNvSpPr txBox="1"/>
          <p:nvPr/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fld id="{00000000-1234-1234-1234-123412341234}" type="slidenum"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>
            <a:spLocks noGrp="1"/>
          </p:cNvSpPr>
          <p:nvPr>
            <p:ph type="title"/>
          </p:nvPr>
        </p:nvSpPr>
        <p:spPr>
          <a:xfrm>
            <a:off x="642937" y="0"/>
            <a:ext cx="8077200" cy="43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lang="en-US" sz="28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Multilevel Index (Cont.)</a:t>
            </a:r>
            <a:endParaRPr/>
          </a:p>
        </p:txBody>
      </p:sp>
      <p:pic>
        <p:nvPicPr>
          <p:cNvPr id="150" name="Google Shape;15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55837" y="511175"/>
            <a:ext cx="4899025" cy="593248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2"/>
          <p:cNvSpPr txBox="1"/>
          <p:nvPr/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fld id="{00000000-1234-1234-1234-123412341234}" type="slidenum"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 Update:  Deletion</a:t>
            </a:r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body" idx="1"/>
          </p:nvPr>
        </p:nvSpPr>
        <p:spPr>
          <a:xfrm>
            <a:off x="288925" y="3360737"/>
            <a:ext cx="7993062" cy="3275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Single-level index entry deletion: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lang="en-US" sz="20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Dense indices</a:t>
            </a: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deletion of search-key is similar to file record deletion.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lang="en-US" sz="20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Sparse indices</a:t>
            </a: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</a:t>
            </a:r>
            <a:endParaRPr/>
          </a:p>
          <a:p>
            <a:pPr marL="108585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3CC33"/>
              </a:buClr>
              <a:buSzPts val="1500"/>
              <a:buFont typeface="Arimo"/>
              <a:buChar char="4"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 an entry for the search key exists in the index, it is deleted by replacing the entry in the index with the next search-key value in the file (in search-key order).  </a:t>
            </a:r>
            <a:endParaRPr/>
          </a:p>
          <a:p>
            <a:pPr marL="108585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3CC33"/>
              </a:buClr>
              <a:buSzPts val="1500"/>
              <a:buFont typeface="Arimo"/>
              <a:buChar char="4"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next search-key value already has an index entry, the entry is deleted instead of being replaced.</a:t>
            </a:r>
            <a:endParaRPr/>
          </a:p>
        </p:txBody>
      </p:sp>
      <p:pic>
        <p:nvPicPr>
          <p:cNvPr id="159" name="Google Shape;15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7812" y="890587"/>
            <a:ext cx="6064250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3"/>
          <p:cNvSpPr txBox="1"/>
          <p:nvPr/>
        </p:nvSpPr>
        <p:spPr>
          <a:xfrm>
            <a:off x="260350" y="1739900"/>
            <a:ext cx="3740150" cy="152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deleted record was the only record in the file with its particular search-key value, the search-key is deleted from the index also.</a:t>
            </a:r>
            <a:endParaRPr/>
          </a:p>
        </p:txBody>
      </p:sp>
      <p:sp>
        <p:nvSpPr>
          <p:cNvPr id="161" name="Google Shape;161;p13"/>
          <p:cNvSpPr txBox="1"/>
          <p:nvPr/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fld id="{00000000-1234-1234-1234-123412341234}" type="slidenum"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 Update:  Insertion</a:t>
            </a:r>
            <a:endParaRPr/>
          </a:p>
        </p:txBody>
      </p:sp>
      <p:sp>
        <p:nvSpPr>
          <p:cNvPr id="168" name="Google Shape;168;p14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504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Single-level index insertion: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 a lookup using the search-key value appearing in the record to be inserted.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lang="en-US" sz="20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Dense indices</a:t>
            </a: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if the search-key value does not appear in the index, insert it.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●"/>
            </a:pPr>
            <a:r>
              <a:rPr lang="en-US" sz="20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Sparse indices</a:t>
            </a: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if index stores an entry for each block of the file, no change needs to be made to the index unless a new block is created.  </a:t>
            </a:r>
            <a:endParaRPr/>
          </a:p>
          <a:p>
            <a:pPr marL="108585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3CC33"/>
              </a:buClr>
              <a:buSzPts val="1500"/>
              <a:buFont typeface="Arimo"/>
              <a:buChar char="4"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a new block is created, the first search-key value appearing in the new block is inserted into the index.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Multilevel insertion and deletion:</a:t>
            </a: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algorithms are simple extensions of the single-level algorithms</a:t>
            </a:r>
            <a:endParaRPr/>
          </a:p>
        </p:txBody>
      </p:sp>
      <p:sp>
        <p:nvSpPr>
          <p:cNvPr id="169" name="Google Shape;169;p14"/>
          <p:cNvSpPr txBox="1"/>
          <p:nvPr/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fld id="{00000000-1234-1234-1234-123412341234}" type="slidenum"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Concepts</a:t>
            </a:r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body" idx="1"/>
          </p:nvPr>
        </p:nvSpPr>
        <p:spPr>
          <a:xfrm>
            <a:off x="900112" y="1135062"/>
            <a:ext cx="7699375" cy="520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Indexing mechanisms used to speed up access to desired data.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E.g., author catalog in library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1" i="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 Key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attribute or set of attributes used to look up records in a file.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</a:t>
            </a:r>
            <a:r>
              <a:rPr lang="en-US" sz="1800" b="1" i="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 file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consists of records (called </a:t>
            </a:r>
            <a:r>
              <a:rPr lang="en-US" sz="1800" b="1" i="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 entries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of the form</a:t>
            </a:r>
            <a:b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 files are typically much smaller than the original file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basic kinds of indices: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Ordered indices: 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 keys are stored in sorted order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 indices: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search keys are distributed uniformly across “buckets” using a “hash function”. </a:t>
            </a:r>
            <a:endParaRPr/>
          </a:p>
        </p:txBody>
      </p:sp>
      <p:sp>
        <p:nvSpPr>
          <p:cNvPr id="49" name="Google Shape;49;p2"/>
          <p:cNvSpPr txBox="1"/>
          <p:nvPr/>
        </p:nvSpPr>
        <p:spPr>
          <a:xfrm>
            <a:off x="3044825" y="3025775"/>
            <a:ext cx="1506537" cy="3841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search-key</a:t>
            </a:r>
            <a:endParaRPr/>
          </a:p>
        </p:txBody>
      </p:sp>
      <p:sp>
        <p:nvSpPr>
          <p:cNvPr id="50" name="Google Shape;50;p2"/>
          <p:cNvSpPr txBox="1"/>
          <p:nvPr/>
        </p:nvSpPr>
        <p:spPr>
          <a:xfrm>
            <a:off x="4519612" y="3024187"/>
            <a:ext cx="1184275" cy="3841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pointer</a:t>
            </a:r>
            <a:endParaRPr/>
          </a:p>
        </p:txBody>
      </p:sp>
      <p:sp>
        <p:nvSpPr>
          <p:cNvPr id="51" name="Google Shape;51;p2"/>
          <p:cNvSpPr txBox="1"/>
          <p:nvPr/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fld id="{00000000-1234-1234-1234-123412341234}" type="slidenum"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 Evaluation Metrics</a:t>
            </a:r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 types supported efficiently.  E.g.,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records with a specified value in the attribute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 records with an attribute value falling in a specified range of values.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 time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Insertion time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Deletion time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Space overhead</a:t>
            </a:r>
            <a:endParaRPr/>
          </a:p>
        </p:txBody>
      </p:sp>
      <p:sp>
        <p:nvSpPr>
          <p:cNvPr id="59" name="Google Shape;59;p3"/>
          <p:cNvSpPr txBox="1"/>
          <p:nvPr/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fld id="{00000000-1234-1234-1234-123412341234}" type="slidenum"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Ordered Indices</a:t>
            </a:r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body" idx="1"/>
          </p:nvPr>
        </p:nvSpPr>
        <p:spPr>
          <a:xfrm>
            <a:off x="949325" y="1489075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an </a:t>
            </a:r>
            <a:r>
              <a:rPr lang="en-US" sz="1800" b="1" i="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ordered index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 entries are stored sorted on the search key value.  E.g., author catalog in library.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1" i="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Primary index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a sequentially ordered file, the index whose search key specifies the sequential order of the file.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Also called </a:t>
            </a:r>
            <a:r>
              <a:rPr lang="en-US" sz="1800" b="1" i="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clustering index</a:t>
            </a:r>
            <a:endParaRPr sz="1800" b="0" i="0" u="none">
              <a:solidFill>
                <a:srgbClr val="0000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search key of a primary index is usually but not necessarily the primary key.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1" i="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Secondary index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index whose search key specifies an order different from the sequential order of the file.  Also called </a:t>
            </a:r>
            <a:b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800" b="0" i="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non-clustering index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8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Index-sequential file</a:t>
            </a:r>
            <a:r>
              <a:rPr lang="en-US" sz="18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ordered sequential file with a primary index.</a:t>
            </a:r>
            <a:endParaRPr/>
          </a:p>
        </p:txBody>
      </p:sp>
      <p:sp>
        <p:nvSpPr>
          <p:cNvPr id="67" name="Google Shape;67;p4"/>
          <p:cNvSpPr txBox="1"/>
          <p:nvPr/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fld id="{00000000-1234-1234-1234-123412341234}" type="slidenum"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Dense Index Files</a:t>
            </a:r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116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1" i="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Dense index</a:t>
            </a: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— Index record appears for every search-key value in the file.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index on </a:t>
            </a:r>
            <a:r>
              <a:rPr lang="en-US" sz="20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</a:t>
            </a: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attribute of </a:t>
            </a:r>
            <a:r>
              <a:rPr lang="en-US" sz="20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relation </a:t>
            </a:r>
            <a:endParaRPr/>
          </a:p>
        </p:txBody>
      </p:sp>
      <p:sp>
        <p:nvSpPr>
          <p:cNvPr id="75" name="Google Shape;75;p5"/>
          <p:cNvSpPr txBox="1"/>
          <p:nvPr/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fld id="{00000000-1234-1234-1234-123412341234}" type="slidenum"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fld>
            <a:endParaRPr/>
          </a:p>
        </p:txBody>
      </p:sp>
      <p:pic>
        <p:nvPicPr>
          <p:cNvPr id="76" name="Google Shape;7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8900" y="2460625"/>
            <a:ext cx="8056562" cy="3913187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5"/>
          <p:cNvSpPr/>
          <p:nvPr/>
        </p:nvSpPr>
        <p:spPr>
          <a:xfrm>
            <a:off x="1328737" y="2286000"/>
            <a:ext cx="1243012" cy="4300537"/>
          </a:xfrm>
          <a:prstGeom prst="ellipse">
            <a:avLst/>
          </a:prstGeom>
          <a:solidFill>
            <a:srgbClr val="D9D9D9">
              <a:alpha val="32549"/>
            </a:srgb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Dense Index Files (Cont.)</a:t>
            </a:r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661275" cy="96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Dense index on </a:t>
            </a:r>
            <a:r>
              <a:rPr lang="en-US" sz="20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dept_name</a:t>
            </a: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with </a:t>
            </a:r>
            <a:r>
              <a:rPr lang="en-US" sz="20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 </a:t>
            </a:r>
            <a:r>
              <a:rPr lang="en-US" sz="20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sorted on </a:t>
            </a:r>
            <a:r>
              <a:rPr lang="en-US" sz="20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dept_name</a:t>
            </a:r>
            <a:endParaRPr/>
          </a:p>
        </p:txBody>
      </p:sp>
      <p:pic>
        <p:nvPicPr>
          <p:cNvPr id="85" name="Google Shape;8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800" y="2279650"/>
            <a:ext cx="8507412" cy="353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6"/>
          <p:cNvSpPr txBox="1"/>
          <p:nvPr/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fld id="{00000000-1234-1234-1234-123412341234}" type="slidenum"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Sparse Index Files</a:t>
            </a:r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body" idx="1"/>
          </p:nvPr>
        </p:nvSpPr>
        <p:spPr>
          <a:xfrm>
            <a:off x="814387" y="1093787"/>
            <a:ext cx="7432675" cy="249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1" i="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Sparse Index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contains index records for only some search-key values.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Applicable when records are sequentially ordered on search-key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locate a record with search-key value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we: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index record with largest search-key value &lt; </a:t>
            </a:r>
            <a:r>
              <a:rPr lang="en-US" sz="1800" b="0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 file sequentially starting at the record to which the index record points</a:t>
            </a:r>
            <a:endParaRPr/>
          </a:p>
        </p:txBody>
      </p:sp>
      <p:pic>
        <p:nvPicPr>
          <p:cNvPr id="94" name="Google Shape;9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0975" y="3532187"/>
            <a:ext cx="6854825" cy="315436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7"/>
          <p:cNvSpPr txBox="1"/>
          <p:nvPr/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fld id="{00000000-1234-1234-1234-123412341234}" type="slidenum"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Sparse Index Files (Cont.)</a:t>
            </a:r>
            <a:endParaRPr/>
          </a:p>
        </p:txBody>
      </p:sp>
      <p:sp>
        <p:nvSpPr>
          <p:cNvPr id="102" name="Google Shape;102;p8"/>
          <p:cNvSpPr txBox="1">
            <a:spLocks noGrp="1"/>
          </p:cNvSpPr>
          <p:nvPr>
            <p:ph type="body" idx="1"/>
          </p:nvPr>
        </p:nvSpPr>
        <p:spPr>
          <a:xfrm>
            <a:off x="398450" y="859525"/>
            <a:ext cx="8077200" cy="55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Compared to dense indices: </a:t>
            </a:r>
            <a:endParaRPr sz="2400" b="1" dirty="0">
              <a:solidFill>
                <a:srgbClr val="0000FF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1" dirty="0"/>
              <a:t>(a) </a:t>
            </a:r>
            <a:r>
              <a:rPr lang="en-US" sz="1800" b="1" i="0" u="none" dirty="0">
                <a:solidFill>
                  <a:schemeClr val="dk1"/>
                </a:solidFill>
              </a:rPr>
              <a:t>Less space and less maintenance overhead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insertions and deletions </a:t>
            </a:r>
            <a:r>
              <a:rPr lang="en-US" sz="1800" b="1" i="0" u="none" dirty="0">
                <a:solidFill>
                  <a:schemeClr val="dk2"/>
                </a:solidFill>
              </a:rPr>
              <a:t>(H</a:t>
            </a:r>
            <a:r>
              <a:rPr lang="en-US" sz="1800" b="1" dirty="0">
                <a:solidFill>
                  <a:schemeClr val="dk2"/>
                </a:solidFill>
              </a:rPr>
              <a:t>ow?)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lang="en-US" sz="1800" b="1" dirty="0"/>
              <a:t>(b) 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Generally slower than dense index for locating records </a:t>
            </a:r>
            <a:r>
              <a:rPr lang="en-US" sz="1800" b="1" i="0" u="none" dirty="0">
                <a:solidFill>
                  <a:schemeClr val="dk2"/>
                </a:solidFill>
              </a:rPr>
              <a:t>(</a:t>
            </a:r>
            <a:r>
              <a:rPr lang="en-US" sz="1800" b="1" dirty="0">
                <a:solidFill>
                  <a:schemeClr val="dk2"/>
                </a:solidFill>
              </a:rPr>
              <a:t>How?)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lang="en-US" sz="1800" b="1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Good tradeoff</a:t>
            </a:r>
            <a:r>
              <a:rPr lang="en-US" sz="1800" b="0" i="0" u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sparse index with an index entry for every block in file, corresponding to least search-key value in the block.</a:t>
            </a:r>
            <a:endParaRPr dirty="0"/>
          </a:p>
        </p:txBody>
      </p:sp>
      <p:grpSp>
        <p:nvGrpSpPr>
          <p:cNvPr id="103" name="Google Shape;103;p8"/>
          <p:cNvGrpSpPr/>
          <p:nvPr/>
        </p:nvGrpSpPr>
        <p:grpSpPr>
          <a:xfrm>
            <a:off x="3009900" y="3348037"/>
            <a:ext cx="3024187" cy="2862262"/>
            <a:chOff x="3486" y="2060"/>
            <a:chExt cx="1905" cy="1803"/>
          </a:xfrm>
        </p:grpSpPr>
        <p:pic>
          <p:nvPicPr>
            <p:cNvPr id="104" name="Google Shape;104;p8"/>
            <p:cNvPicPr preferRelativeResize="0"/>
            <p:nvPr/>
          </p:nvPicPr>
          <p:blipFill rotWithShape="1">
            <a:blip r:embed="rId3">
              <a:alphaModFix/>
            </a:blip>
            <a:srcRect l="39274" b="53144"/>
            <a:stretch/>
          </p:blipFill>
          <p:spPr>
            <a:xfrm>
              <a:off x="3517" y="2060"/>
              <a:ext cx="1874" cy="1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8"/>
            <p:cNvSpPr txBox="1"/>
            <p:nvPr/>
          </p:nvSpPr>
          <p:spPr>
            <a:xfrm>
              <a:off x="3486" y="2999"/>
              <a:ext cx="794" cy="8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" name="Google Shape;106;p8"/>
            <p:cNvSpPr txBox="1"/>
            <p:nvPr/>
          </p:nvSpPr>
          <p:spPr>
            <a:xfrm>
              <a:off x="3562" y="3360"/>
              <a:ext cx="1046" cy="4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07" name="Google Shape;107;p8"/>
          <p:cNvSpPr txBox="1"/>
          <p:nvPr/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fld id="{00000000-1234-1234-1234-123412341234}" type="slidenum"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>
            <a:spLocks noGrp="1"/>
          </p:cNvSpPr>
          <p:nvPr>
            <p:ph type="title" idx="4294967295"/>
          </p:nvPr>
        </p:nvSpPr>
        <p:spPr>
          <a:xfrm>
            <a:off x="768350" y="96837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lang="en-US"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Secondary Indices Example</a:t>
            </a:r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body" idx="4294967295"/>
          </p:nvPr>
        </p:nvSpPr>
        <p:spPr>
          <a:xfrm>
            <a:off x="900112" y="5140325"/>
            <a:ext cx="7661275" cy="1189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 record points to a bucket that contains pointers to all the actual records with that particular search-key value.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Secondary indices have to be dense</a:t>
            </a:r>
            <a:endParaRPr/>
          </a:p>
        </p:txBody>
      </p:sp>
      <p:sp>
        <p:nvSpPr>
          <p:cNvPr id="115" name="Google Shape;115;p9"/>
          <p:cNvSpPr txBox="1"/>
          <p:nvPr/>
        </p:nvSpPr>
        <p:spPr>
          <a:xfrm>
            <a:off x="2208212" y="4602162"/>
            <a:ext cx="44894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Secondary index on </a:t>
            </a:r>
            <a:r>
              <a:rPr lang="en-US" sz="1600" b="1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salary </a:t>
            </a:r>
            <a:r>
              <a:rPr lang="en-US" sz="1600" b="1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field of </a:t>
            </a:r>
            <a:r>
              <a:rPr lang="en-US" sz="1600" b="1" i="1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endParaRPr/>
          </a:p>
        </p:txBody>
      </p:sp>
      <p:pic>
        <p:nvPicPr>
          <p:cNvPr id="116" name="Google Shape;11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774700"/>
            <a:ext cx="7924800" cy="384016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9"/>
          <p:cNvSpPr txBox="1"/>
          <p:nvPr/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fld id="{00000000-1234-1234-1234-123412341234}" type="slidenum"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9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855</Words>
  <Application>Microsoft Office PowerPoint</Application>
  <PresentationFormat>On-screen Show (4:3)</PresentationFormat>
  <Paragraphs>114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Arimo</vt:lpstr>
      <vt:lpstr>Arial</vt:lpstr>
      <vt:lpstr>Helvetica Neue</vt:lpstr>
      <vt:lpstr>Times New Roman</vt:lpstr>
      <vt:lpstr>3_db-5-grey</vt:lpstr>
      <vt:lpstr>4_db-5-grey</vt:lpstr>
      <vt:lpstr>9_db-5-grey</vt:lpstr>
      <vt:lpstr>Indexing</vt:lpstr>
      <vt:lpstr>Basic Concepts</vt:lpstr>
      <vt:lpstr>Index Evaluation Metrics</vt:lpstr>
      <vt:lpstr>Ordered Indices</vt:lpstr>
      <vt:lpstr>Dense Index Files</vt:lpstr>
      <vt:lpstr>Dense Index Files (Cont.)</vt:lpstr>
      <vt:lpstr>Sparse Index Files</vt:lpstr>
      <vt:lpstr>Sparse Index Files (Cont.)</vt:lpstr>
      <vt:lpstr>Secondary Indices Example</vt:lpstr>
      <vt:lpstr>Secondary Indices Example</vt:lpstr>
      <vt:lpstr>Primary and Secondary Indices</vt:lpstr>
      <vt:lpstr>Multilevel Index</vt:lpstr>
      <vt:lpstr>Multilevel Index (Cont.)</vt:lpstr>
      <vt:lpstr>Index Update:  Deletion</vt:lpstr>
      <vt:lpstr>Index Update:  Insertion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Indexing</dc:title>
  <dc:creator>Silberschatz, Korth and Sudarshan</dc:creator>
  <cp:lastModifiedBy>NSU</cp:lastModifiedBy>
  <cp:revision>1</cp:revision>
  <dcterms:created xsi:type="dcterms:W3CDTF">2009-12-23T00:01:06Z</dcterms:created>
  <dcterms:modified xsi:type="dcterms:W3CDTF">2024-05-28T01:44:28Z</dcterms:modified>
</cp:coreProperties>
</file>