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7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9" r:id="rId23"/>
    <p:sldId id="280" r:id="rId24"/>
    <p:sldId id="281" r:id="rId25"/>
    <p:sldId id="335" r:id="rId26"/>
    <p:sldId id="287" r:id="rId27"/>
    <p:sldId id="282" r:id="rId28"/>
    <p:sldId id="288" r:id="rId29"/>
    <p:sldId id="294" r:id="rId30"/>
    <p:sldId id="296" r:id="rId31"/>
    <p:sldId id="334" r:id="rId32"/>
    <p:sldId id="285" r:id="rId33"/>
    <p:sldId id="286" r:id="rId34"/>
    <p:sldId id="289" r:id="rId35"/>
    <p:sldId id="300" r:id="rId36"/>
    <p:sldId id="336" r:id="rId37"/>
    <p:sldId id="284" r:id="rId38"/>
    <p:sldId id="301" r:id="rId39"/>
    <p:sldId id="337" r:id="rId40"/>
    <p:sldId id="283" r:id="rId41"/>
    <p:sldId id="338" r:id="rId42"/>
    <p:sldId id="339" r:id="rId43"/>
    <p:sldId id="290" r:id="rId44"/>
    <p:sldId id="298" r:id="rId45"/>
    <p:sldId id="299" r:id="rId46"/>
    <p:sldId id="306" r:id="rId47"/>
    <p:sldId id="307" r:id="rId48"/>
    <p:sldId id="340" r:id="rId49"/>
    <p:sldId id="321" r:id="rId50"/>
    <p:sldId id="322" r:id="rId51"/>
    <p:sldId id="276" r:id="rId52"/>
    <p:sldId id="277" r:id="rId53"/>
    <p:sldId id="278" r:id="rId54"/>
    <p:sldId id="291" r:id="rId55"/>
    <p:sldId id="295" r:id="rId56"/>
    <p:sldId id="303" r:id="rId57"/>
    <p:sldId id="292" r:id="rId58"/>
    <p:sldId id="309" r:id="rId59"/>
    <p:sldId id="310" r:id="rId60"/>
    <p:sldId id="311" r:id="rId61"/>
    <p:sldId id="312" r:id="rId62"/>
    <p:sldId id="313" r:id="rId63"/>
    <p:sldId id="314" r:id="rId64"/>
    <p:sldId id="315" r:id="rId65"/>
    <p:sldId id="316" r:id="rId66"/>
    <p:sldId id="317" r:id="rId67"/>
    <p:sldId id="318" r:id="rId68"/>
    <p:sldId id="320" r:id="rId69"/>
    <p:sldId id="324" r:id="rId70"/>
    <p:sldId id="325" r:id="rId71"/>
    <p:sldId id="326" r:id="rId72"/>
    <p:sldId id="327" r:id="rId73"/>
    <p:sldId id="328" r:id="rId74"/>
    <p:sldId id="329" r:id="rId75"/>
    <p:sldId id="330" r:id="rId76"/>
    <p:sldId id="331" r:id="rId77"/>
    <p:sldId id="332" r:id="rId78"/>
  </p:sldIdLst>
  <p:sldSz cx="9144000" cy="6858000" type="screen4x3"/>
  <p:notesSz cx="7010400" cy="9296400"/>
  <p:embeddedFontLst>
    <p:embeddedFont>
      <p:font typeface="Helvetica Neue" panose="020B0604020202020204"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79">
          <p15:clr>
            <a:srgbClr val="000000"/>
          </p15:clr>
        </p15:guide>
        <p15:guide id="2" pos="52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2" roundtripDataSignature="AMtx7miTsKLN8OEM2MGxBd+r7r+9Z1sv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72"/>
      </p:cViewPr>
      <p:guideLst>
        <p:guide orient="horz" pos="679"/>
        <p:guide pos="5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95"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1.fntdata"/><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4.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font" Target="fonts/font2.fntdata"/><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customschemas.google.com/relationships/presentationmetadata" Target="meta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6887" cy="463550"/>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973512" y="0"/>
            <a:ext cx="3036887" cy="463550"/>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35037" y="4416425"/>
            <a:ext cx="5140325" cy="4181475"/>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32850"/>
            <a:ext cx="3036887" cy="463550"/>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2pPr>
            <a:lvl3pPr marR="0" lvl="2"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3pPr>
            <a:lvl4pPr marR="0" lvl="3"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4pPr>
            <a:lvl5pPr marR="0" lvl="4"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5pPr>
            <a:lvl6pPr marR="0" lvl="5"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6pPr>
            <a:lvl7pPr marR="0" lvl="6"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7pPr>
            <a:lvl8pPr marR="0" lvl="7"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8pPr>
            <a:lvl9pPr marR="0" lvl="8" algn="l" rtl="0">
              <a:lnSpc>
                <a:spcPct val="100000"/>
              </a:lnSpc>
              <a:spcBef>
                <a:spcPts val="0"/>
              </a:spcBef>
              <a:spcAft>
                <a:spcPts val="0"/>
              </a:spcAft>
              <a:buSzPts val="1400"/>
              <a:buNone/>
              <a:defRPr sz="16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strike="noStrike" cap="none">
                <a:solidFill>
                  <a:srgbClr val="000000"/>
                </a:solidFill>
                <a:latin typeface="Helvetica Neue"/>
                <a:ea typeface="Helvetica Neue"/>
                <a:cs typeface="Helvetica Neue"/>
                <a:sym typeface="Helvetica Neue"/>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strike="noStrike" cap="none">
                <a:solidFill>
                  <a:srgbClr val="000000"/>
                </a:solidFill>
                <a:latin typeface="Helvetica Neue"/>
                <a:ea typeface="Helvetica Neue"/>
                <a:cs typeface="Helvetica Neue"/>
                <a:sym typeface="Helvetica Neue"/>
              </a:rPr>
              <a:t>1</a:t>
            </a:fld>
            <a:endParaRPr/>
          </a:p>
        </p:txBody>
      </p:sp>
      <p:sp>
        <p:nvSpPr>
          <p:cNvPr id="58" name="Google Shape;58;p1: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 name="Google Shape;59;p1: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10</a:t>
            </a:fld>
            <a:endParaRPr/>
          </a:p>
        </p:txBody>
      </p:sp>
      <p:sp>
        <p:nvSpPr>
          <p:cNvPr id="122" name="Google Shape;122;p10: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10: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1: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11</a:t>
            </a:fld>
            <a:endParaRPr/>
          </a:p>
        </p:txBody>
      </p:sp>
      <p:sp>
        <p:nvSpPr>
          <p:cNvPr id="130" name="Google Shape;130;p11: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11: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935037" y="4416425"/>
            <a:ext cx="5140325" cy="4181475"/>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37" name="Google Shape;137;p12: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3: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13</a:t>
            </a:fld>
            <a:endParaRPr/>
          </a:p>
        </p:txBody>
      </p:sp>
      <p:sp>
        <p:nvSpPr>
          <p:cNvPr id="143" name="Google Shape;143;p13: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13: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4: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14</a:t>
            </a:fld>
            <a:endParaRPr/>
          </a:p>
        </p:txBody>
      </p:sp>
      <p:sp>
        <p:nvSpPr>
          <p:cNvPr id="150" name="Google Shape;150;p14: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4: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5: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15</a:t>
            </a:fld>
            <a:endParaRPr/>
          </a:p>
        </p:txBody>
      </p:sp>
      <p:sp>
        <p:nvSpPr>
          <p:cNvPr id="158" name="Google Shape;158;p15: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9" name="Google Shape;159;p15: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6: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16</a:t>
            </a:fld>
            <a:endParaRPr/>
          </a:p>
        </p:txBody>
      </p:sp>
      <p:sp>
        <p:nvSpPr>
          <p:cNvPr id="165" name="Google Shape;165;p16: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16: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7: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17</a:t>
            </a:fld>
            <a:endParaRPr/>
          </a:p>
        </p:txBody>
      </p:sp>
      <p:sp>
        <p:nvSpPr>
          <p:cNvPr id="172" name="Google Shape;172;p17: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7: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8: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18</a:t>
            </a:fld>
            <a:endParaRPr/>
          </a:p>
        </p:txBody>
      </p:sp>
      <p:sp>
        <p:nvSpPr>
          <p:cNvPr id="182" name="Google Shape;182;p18: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18: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19</a:t>
            </a:fld>
            <a:endParaRPr/>
          </a:p>
        </p:txBody>
      </p:sp>
      <p:sp>
        <p:nvSpPr>
          <p:cNvPr id="192" name="Google Shape;192;p19: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19: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a:t>
            </a:fld>
            <a:endParaRPr/>
          </a:p>
        </p:txBody>
      </p:sp>
      <p:sp>
        <p:nvSpPr>
          <p:cNvPr id="64" name="Google Shape;64;p2: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 name="Google Shape;65;p2: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0: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20</a:t>
            </a:fld>
            <a:endParaRPr/>
          </a:p>
        </p:txBody>
      </p:sp>
      <p:sp>
        <p:nvSpPr>
          <p:cNvPr id="199" name="Google Shape;199;p20: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0" name="Google Shape;200;p20: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4: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21</a:t>
            </a:fld>
            <a:endParaRPr/>
          </a:p>
        </p:txBody>
      </p:sp>
      <p:sp>
        <p:nvSpPr>
          <p:cNvPr id="227" name="Google Shape;227;p24: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8" name="Google Shape;228;p24: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5: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22</a:t>
            </a:fld>
            <a:endParaRPr/>
          </a:p>
        </p:txBody>
      </p:sp>
      <p:sp>
        <p:nvSpPr>
          <p:cNvPr id="234" name="Google Shape;234;p25: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25: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23</a:t>
            </a:fld>
            <a:endParaRPr/>
          </a:p>
        </p:txBody>
      </p:sp>
      <p:sp>
        <p:nvSpPr>
          <p:cNvPr id="242" name="Google Shape;242;p26: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26: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6: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24</a:t>
            </a:fld>
            <a:endParaRPr/>
          </a:p>
        </p:txBody>
      </p:sp>
      <p:sp>
        <p:nvSpPr>
          <p:cNvPr id="242" name="Google Shape;242;p26: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3" name="Google Shape;243;p26: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23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2: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25</a:t>
            </a:fld>
            <a:endParaRPr/>
          </a:p>
        </p:txBody>
      </p:sp>
      <p:sp>
        <p:nvSpPr>
          <p:cNvPr id="290" name="Google Shape;290;p32: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32: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540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7: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26</a:t>
            </a:fld>
            <a:endParaRPr/>
          </a:p>
        </p:txBody>
      </p:sp>
      <p:sp>
        <p:nvSpPr>
          <p:cNvPr id="250" name="Google Shape;250;p27: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27: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3: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27</a:t>
            </a:fld>
            <a:endParaRPr/>
          </a:p>
        </p:txBody>
      </p:sp>
      <p:sp>
        <p:nvSpPr>
          <p:cNvPr id="298" name="Google Shape;298;p33: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p33: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3005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9: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28</a:t>
            </a:fld>
            <a:endParaRPr/>
          </a:p>
        </p:txBody>
      </p:sp>
      <p:sp>
        <p:nvSpPr>
          <p:cNvPr id="343" name="Google Shape;343;p39: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9: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928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1: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29</a:t>
            </a:fld>
            <a:endParaRPr/>
          </a:p>
        </p:txBody>
      </p:sp>
      <p:sp>
        <p:nvSpPr>
          <p:cNvPr id="358" name="Google Shape;358;p41: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41: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6650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3</a:t>
            </a:fld>
            <a:endParaRPr/>
          </a:p>
        </p:txBody>
      </p:sp>
      <p:sp>
        <p:nvSpPr>
          <p:cNvPr id="71" name="Google Shape;71;p3: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 name="Google Shape;72;p3:notes"/>
          <p:cNvSpPr txBox="1">
            <a:spLocks noGrp="1"/>
          </p:cNvSpPr>
          <p:nvPr>
            <p:ph type="body" idx="1"/>
          </p:nvPr>
        </p:nvSpPr>
        <p:spPr>
          <a:xfrm>
            <a:off x="935037" y="4416425"/>
            <a:ext cx="5140325"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1: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30</a:t>
            </a:fld>
            <a:endParaRPr/>
          </a:p>
        </p:txBody>
      </p:sp>
      <p:sp>
        <p:nvSpPr>
          <p:cNvPr id="358" name="Google Shape;358;p41: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41: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805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31</a:t>
            </a:fld>
            <a:endParaRPr/>
          </a:p>
        </p:txBody>
      </p:sp>
      <p:sp>
        <p:nvSpPr>
          <p:cNvPr id="273" name="Google Shape;273;p30: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4" name="Google Shape;274;p30: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75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32</a:t>
            </a:fld>
            <a:endParaRPr/>
          </a:p>
        </p:txBody>
      </p:sp>
      <p:sp>
        <p:nvSpPr>
          <p:cNvPr id="281" name="Google Shape;281;p31: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p31: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71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33</a:t>
            </a:fld>
            <a:endParaRPr/>
          </a:p>
        </p:txBody>
      </p:sp>
      <p:sp>
        <p:nvSpPr>
          <p:cNvPr id="306" name="Google Shape;306;p34: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7" name="Google Shape;307;p34: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616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45: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34</a:t>
            </a:fld>
            <a:endParaRPr/>
          </a:p>
        </p:txBody>
      </p:sp>
      <p:sp>
        <p:nvSpPr>
          <p:cNvPr id="388" name="Google Shape;388;p45: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45: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28518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9: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36</a:t>
            </a:fld>
            <a:endParaRPr/>
          </a:p>
        </p:txBody>
      </p:sp>
      <p:sp>
        <p:nvSpPr>
          <p:cNvPr id="265" name="Google Shape;265;p29: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29: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6: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37</a:t>
            </a:fld>
            <a:endParaRPr/>
          </a:p>
        </p:txBody>
      </p:sp>
      <p:sp>
        <p:nvSpPr>
          <p:cNvPr id="400" name="Google Shape;400;p46: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46: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974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39</a:t>
            </a:fld>
            <a:endParaRPr/>
          </a:p>
        </p:txBody>
      </p:sp>
      <p:sp>
        <p:nvSpPr>
          <p:cNvPr id="257" name="Google Shape;257;p28: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28: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40</a:t>
            </a:fld>
            <a:endParaRPr/>
          </a:p>
        </p:txBody>
      </p:sp>
      <p:sp>
        <p:nvSpPr>
          <p:cNvPr id="257" name="Google Shape;257;p28: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28: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0751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5: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42</a:t>
            </a:fld>
            <a:endParaRPr/>
          </a:p>
        </p:txBody>
      </p:sp>
      <p:sp>
        <p:nvSpPr>
          <p:cNvPr id="315" name="Google Shape;315;p35: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6" name="Google Shape;316;p35: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4</a:t>
            </a:fld>
            <a:endParaRPr/>
          </a:p>
        </p:txBody>
      </p:sp>
      <p:sp>
        <p:nvSpPr>
          <p:cNvPr id="79" name="Google Shape;79;p4: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4:notes"/>
          <p:cNvSpPr txBox="1">
            <a:spLocks noGrp="1"/>
          </p:cNvSpPr>
          <p:nvPr>
            <p:ph type="body" idx="1"/>
          </p:nvPr>
        </p:nvSpPr>
        <p:spPr>
          <a:xfrm>
            <a:off x="935037" y="4416425"/>
            <a:ext cx="5140325"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3: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43</a:t>
            </a:fld>
            <a:endParaRPr/>
          </a:p>
        </p:txBody>
      </p:sp>
      <p:sp>
        <p:nvSpPr>
          <p:cNvPr id="373" name="Google Shape;373;p43: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4" name="Google Shape;374;p43: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1358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4: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44</a:t>
            </a:fld>
            <a:endParaRPr/>
          </a:p>
        </p:txBody>
      </p:sp>
      <p:sp>
        <p:nvSpPr>
          <p:cNvPr id="381" name="Google Shape;381;p44: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44: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450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51: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45</a:t>
            </a:fld>
            <a:endParaRPr/>
          </a:p>
        </p:txBody>
      </p:sp>
      <p:sp>
        <p:nvSpPr>
          <p:cNvPr id="434" name="Google Shape;434;p51: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51: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65818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2: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46</a:t>
            </a:fld>
            <a:endParaRPr/>
          </a:p>
        </p:txBody>
      </p:sp>
      <p:sp>
        <p:nvSpPr>
          <p:cNvPr id="442" name="Google Shape;442;p52: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52: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5851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2: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47</a:t>
            </a:fld>
            <a:endParaRPr/>
          </a:p>
        </p:txBody>
      </p:sp>
      <p:sp>
        <p:nvSpPr>
          <p:cNvPr id="442" name="Google Shape;442;p52:notes"/>
          <p:cNvSpPr>
            <a:spLocks noGrp="1" noRot="1" noChangeAspect="1"/>
          </p:cNvSpPr>
          <p:nvPr>
            <p:ph type="sldImg" idx="2"/>
          </p:nvPr>
        </p:nvSpPr>
        <p:spPr>
          <a:xfrm>
            <a:off x="1182688" y="698500"/>
            <a:ext cx="4645025" cy="34845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52: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2564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66: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48</a:t>
            </a:fld>
            <a:endParaRPr/>
          </a:p>
        </p:txBody>
      </p:sp>
      <p:sp>
        <p:nvSpPr>
          <p:cNvPr id="547" name="Google Shape;547;p66: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8" name="Google Shape;548;p66: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6095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67: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49</a:t>
            </a:fld>
            <a:endParaRPr/>
          </a:p>
        </p:txBody>
      </p:sp>
      <p:sp>
        <p:nvSpPr>
          <p:cNvPr id="555" name="Google Shape;555;p67: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6" name="Google Shape;556;p67: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3276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1: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50</a:t>
            </a:fld>
            <a:endParaRPr/>
          </a:p>
        </p:txBody>
      </p:sp>
      <p:sp>
        <p:nvSpPr>
          <p:cNvPr id="206" name="Google Shape;206;p21: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21: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47969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2: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51</a:t>
            </a:fld>
            <a:endParaRPr/>
          </a:p>
        </p:txBody>
      </p:sp>
      <p:sp>
        <p:nvSpPr>
          <p:cNvPr id="213" name="Google Shape;213;p22: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p22: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1399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52</a:t>
            </a:fld>
            <a:endParaRPr/>
          </a:p>
        </p:txBody>
      </p:sp>
      <p:sp>
        <p:nvSpPr>
          <p:cNvPr id="220" name="Google Shape;220;p23: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23: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485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5</a:t>
            </a:fld>
            <a:endParaRPr/>
          </a:p>
        </p:txBody>
      </p:sp>
      <p:sp>
        <p:nvSpPr>
          <p:cNvPr id="88" name="Google Shape;88;p5: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 name="Google Shape;89;p5:notes"/>
          <p:cNvSpPr txBox="1">
            <a:spLocks noGrp="1"/>
          </p:cNvSpPr>
          <p:nvPr>
            <p:ph type="body" idx="1"/>
          </p:nvPr>
        </p:nvSpPr>
        <p:spPr>
          <a:xfrm>
            <a:off x="935037" y="4416425"/>
            <a:ext cx="5140325"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6: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53</a:t>
            </a:fld>
            <a:endParaRPr/>
          </a:p>
        </p:txBody>
      </p:sp>
      <p:sp>
        <p:nvSpPr>
          <p:cNvPr id="322" name="Google Shape;322;p36: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p36: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0: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54</a:t>
            </a:fld>
            <a:endParaRPr/>
          </a:p>
        </p:txBody>
      </p:sp>
      <p:sp>
        <p:nvSpPr>
          <p:cNvPr id="350" name="Google Shape;350;p40: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40: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48: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55</a:t>
            </a:fld>
            <a:endParaRPr/>
          </a:p>
        </p:txBody>
      </p:sp>
      <p:sp>
        <p:nvSpPr>
          <p:cNvPr id="415" name="Google Shape;415;p48: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48: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7: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56</a:t>
            </a:fld>
            <a:endParaRPr/>
          </a:p>
        </p:txBody>
      </p:sp>
      <p:sp>
        <p:nvSpPr>
          <p:cNvPr id="330" name="Google Shape;330;p37: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37: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4:notes"/>
          <p:cNvSpPr txBox="1">
            <a:spLocks noGrp="1"/>
          </p:cNvSpPr>
          <p:nvPr>
            <p:ph type="body" idx="1"/>
          </p:nvPr>
        </p:nvSpPr>
        <p:spPr>
          <a:xfrm>
            <a:off x="935037" y="4416425"/>
            <a:ext cx="5140325" cy="4181475"/>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455" name="Google Shape;455;p54: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55: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58</a:t>
            </a:fld>
            <a:endParaRPr/>
          </a:p>
        </p:txBody>
      </p:sp>
      <p:sp>
        <p:nvSpPr>
          <p:cNvPr id="461" name="Google Shape;461;p55: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2" name="Google Shape;462;p55: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56: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59</a:t>
            </a:fld>
            <a:endParaRPr/>
          </a:p>
        </p:txBody>
      </p:sp>
      <p:sp>
        <p:nvSpPr>
          <p:cNvPr id="468" name="Google Shape;468;p56: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9" name="Google Shape;469;p56: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7: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60</a:t>
            </a:fld>
            <a:endParaRPr/>
          </a:p>
        </p:txBody>
      </p:sp>
      <p:sp>
        <p:nvSpPr>
          <p:cNvPr id="476" name="Google Shape;476;p57: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7" name="Google Shape;477;p57: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8: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61</a:t>
            </a:fld>
            <a:endParaRPr/>
          </a:p>
        </p:txBody>
      </p:sp>
      <p:sp>
        <p:nvSpPr>
          <p:cNvPr id="487" name="Google Shape;487;p58: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58: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59: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62</a:t>
            </a:fld>
            <a:endParaRPr/>
          </a:p>
        </p:txBody>
      </p:sp>
      <p:sp>
        <p:nvSpPr>
          <p:cNvPr id="498" name="Google Shape;498;p59: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p59: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6</a:t>
            </a:fld>
            <a:endParaRPr/>
          </a:p>
        </p:txBody>
      </p:sp>
      <p:sp>
        <p:nvSpPr>
          <p:cNvPr id="95" name="Google Shape;95;p6: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6: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60: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63</a:t>
            </a:fld>
            <a:endParaRPr/>
          </a:p>
        </p:txBody>
      </p:sp>
      <p:sp>
        <p:nvSpPr>
          <p:cNvPr id="505" name="Google Shape;505;p60: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6" name="Google Shape;506;p60: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1: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2" name="Google Shape;512;p61:notes"/>
          <p:cNvSpPr txBox="1">
            <a:spLocks noGrp="1"/>
          </p:cNvSpPr>
          <p:nvPr>
            <p:ph type="body" idx="1"/>
          </p:nvPr>
        </p:nvSpPr>
        <p:spPr>
          <a:xfrm>
            <a:off x="935037" y="4416425"/>
            <a:ext cx="5140325"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2: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65</a:t>
            </a:fld>
            <a:endParaRPr/>
          </a:p>
        </p:txBody>
      </p:sp>
      <p:sp>
        <p:nvSpPr>
          <p:cNvPr id="517" name="Google Shape;517;p62: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8" name="Google Shape;518;p62: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3: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66</a:t>
            </a:fld>
            <a:endParaRPr/>
          </a:p>
        </p:txBody>
      </p:sp>
      <p:sp>
        <p:nvSpPr>
          <p:cNvPr id="525" name="Google Shape;525;p63: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6" name="Google Shape;526;p63: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65: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67</a:t>
            </a:fld>
            <a:endParaRPr/>
          </a:p>
        </p:txBody>
      </p:sp>
      <p:sp>
        <p:nvSpPr>
          <p:cNvPr id="540" name="Google Shape;540;p65: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65: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69: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68</a:t>
            </a:fld>
            <a:endParaRPr/>
          </a:p>
        </p:txBody>
      </p:sp>
      <p:sp>
        <p:nvSpPr>
          <p:cNvPr id="568" name="Google Shape;568;p69: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9" name="Google Shape;569;p69: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70: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69</a:t>
            </a:fld>
            <a:endParaRPr/>
          </a:p>
        </p:txBody>
      </p:sp>
      <p:sp>
        <p:nvSpPr>
          <p:cNvPr id="575" name="Google Shape;575;p70: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6" name="Google Shape;576;p70: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71: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70</a:t>
            </a:fld>
            <a:endParaRPr/>
          </a:p>
        </p:txBody>
      </p:sp>
      <p:sp>
        <p:nvSpPr>
          <p:cNvPr id="582" name="Google Shape;582;p71: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3" name="Google Shape;583;p71:notes"/>
          <p:cNvSpPr txBox="1">
            <a:spLocks noGrp="1"/>
          </p:cNvSpPr>
          <p:nvPr>
            <p:ph type="body" idx="1"/>
          </p:nvPr>
        </p:nvSpPr>
        <p:spPr>
          <a:xfrm>
            <a:off x="935037" y="4416425"/>
            <a:ext cx="5140325"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72: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71</a:t>
            </a:fld>
            <a:endParaRPr/>
          </a:p>
        </p:txBody>
      </p:sp>
      <p:sp>
        <p:nvSpPr>
          <p:cNvPr id="589" name="Google Shape;589;p72: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0" name="Google Shape;590;p72: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73: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72</a:t>
            </a:fld>
            <a:endParaRPr/>
          </a:p>
        </p:txBody>
      </p:sp>
      <p:sp>
        <p:nvSpPr>
          <p:cNvPr id="598" name="Google Shape;598;p73: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9" name="Google Shape;599;p73:notes"/>
          <p:cNvSpPr txBox="1">
            <a:spLocks noGrp="1"/>
          </p:cNvSpPr>
          <p:nvPr>
            <p:ph type="body" idx="1"/>
          </p:nvPr>
        </p:nvSpPr>
        <p:spPr>
          <a:xfrm>
            <a:off x="935037" y="4416425"/>
            <a:ext cx="5140325"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7</a:t>
            </a:fld>
            <a:endParaRPr/>
          </a:p>
        </p:txBody>
      </p:sp>
      <p:sp>
        <p:nvSpPr>
          <p:cNvPr id="102" name="Google Shape;102;p7: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7: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74: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73</a:t>
            </a:fld>
            <a:endParaRPr/>
          </a:p>
        </p:txBody>
      </p:sp>
      <p:sp>
        <p:nvSpPr>
          <p:cNvPr id="606" name="Google Shape;606;p74: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7" name="Google Shape;607;p74: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75: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74</a:t>
            </a:fld>
            <a:endParaRPr/>
          </a:p>
        </p:txBody>
      </p:sp>
      <p:sp>
        <p:nvSpPr>
          <p:cNvPr id="613" name="Google Shape;613;p75: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4" name="Google Shape;614;p75:notes"/>
          <p:cNvSpPr txBox="1">
            <a:spLocks noGrp="1"/>
          </p:cNvSpPr>
          <p:nvPr>
            <p:ph type="body" idx="1"/>
          </p:nvPr>
        </p:nvSpPr>
        <p:spPr>
          <a:xfrm>
            <a:off x="935037" y="4416425"/>
            <a:ext cx="5140325"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6: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75</a:t>
            </a:fld>
            <a:endParaRPr/>
          </a:p>
        </p:txBody>
      </p:sp>
      <p:sp>
        <p:nvSpPr>
          <p:cNvPr id="621" name="Google Shape;621;p76: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76:notes"/>
          <p:cNvSpPr txBox="1">
            <a:spLocks noGrp="1"/>
          </p:cNvSpPr>
          <p:nvPr>
            <p:ph type="body" idx="1"/>
          </p:nvPr>
        </p:nvSpPr>
        <p:spPr>
          <a:xfrm>
            <a:off x="935037" y="4416425"/>
            <a:ext cx="5140325"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77: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76</a:t>
            </a:fld>
            <a:endParaRPr/>
          </a:p>
        </p:txBody>
      </p:sp>
      <p:sp>
        <p:nvSpPr>
          <p:cNvPr id="631" name="Google Shape;631;p77: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2" name="Google Shape;632;p77: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txBox="1"/>
          <p:nvPr/>
        </p:nvSpPr>
        <p:spPr>
          <a:xfrm>
            <a:off x="3973512" y="8832850"/>
            <a:ext cx="3036887" cy="46355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Helvetica Neue"/>
              <a:buNone/>
            </a:pPr>
            <a:fld id="{00000000-1234-1234-1234-123412341234}" type="slidenum">
              <a:rPr lang="en-US" sz="1200" b="0" i="0" u="none">
                <a:solidFill>
                  <a:srgbClr val="000000"/>
                </a:solidFill>
                <a:latin typeface="Helvetica Neue"/>
                <a:ea typeface="Helvetica Neue"/>
                <a:cs typeface="Helvetica Neue"/>
                <a:sym typeface="Helvetica Neue"/>
              </a:rPr>
              <a:t>8</a:t>
            </a:fld>
            <a:endParaRPr/>
          </a:p>
        </p:txBody>
      </p:sp>
      <p:sp>
        <p:nvSpPr>
          <p:cNvPr id="109" name="Google Shape;109;p8: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0" name="Google Shape;110;p8:notes"/>
          <p:cNvSpPr txBox="1">
            <a:spLocks noGrp="1"/>
          </p:cNvSpPr>
          <p:nvPr>
            <p:ph type="body" idx="1"/>
          </p:nvPr>
        </p:nvSpPr>
        <p:spPr>
          <a:xfrm>
            <a:off x="933450" y="4416425"/>
            <a:ext cx="5143500" cy="4181475"/>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9:notes"/>
          <p:cNvSpPr txBox="1">
            <a:spLocks noGrp="1"/>
          </p:cNvSpPr>
          <p:nvPr>
            <p:ph type="body" idx="1"/>
          </p:nvPr>
        </p:nvSpPr>
        <p:spPr>
          <a:xfrm>
            <a:off x="935037" y="4416425"/>
            <a:ext cx="5140325" cy="4181475"/>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endParaRPr/>
          </a:p>
        </p:txBody>
      </p:sp>
      <p:sp>
        <p:nvSpPr>
          <p:cNvPr id="116" name="Google Shape;116;p9:notes"/>
          <p:cNvSpPr>
            <a:spLocks noGrp="1" noRot="1" noChangeAspect="1"/>
          </p:cNvSpPr>
          <p:nvPr>
            <p:ph type="sldImg" idx="2"/>
          </p:nvPr>
        </p:nvSpPr>
        <p:spPr>
          <a:xfrm>
            <a:off x="1182687" y="698500"/>
            <a:ext cx="4645025" cy="34845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79"/>
          <p:cNvSpPr txBox="1">
            <a:spLocks noGrp="1"/>
          </p:cNvSpPr>
          <p:nvPr>
            <p:ph type="ctrTitle"/>
          </p:nvPr>
        </p:nvSpPr>
        <p:spPr>
          <a:xfrm>
            <a:off x="685800" y="2286000"/>
            <a:ext cx="7772400" cy="11430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solidFill>
                  <a:srgbClr val="CC330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 name="Google Shape;14;p7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30"/>
              </a:spcBef>
              <a:spcAft>
                <a:spcPts val="0"/>
              </a:spcAft>
              <a:buSzPts val="1620"/>
              <a:buFont typeface="Arial"/>
              <a:buNone/>
              <a:defRPr/>
            </a:lvl1pPr>
            <a:lvl2pPr lvl="1" algn="l">
              <a:spcBef>
                <a:spcPts val="630"/>
              </a:spcBef>
              <a:spcAft>
                <a:spcPts val="0"/>
              </a:spcAft>
              <a:buSzPts val="1440"/>
              <a:buChar char="●"/>
              <a:defRPr/>
            </a:lvl2pPr>
            <a:lvl3pPr lvl="2" algn="l">
              <a:spcBef>
                <a:spcPts val="630"/>
              </a:spcBef>
              <a:spcAft>
                <a:spcPts val="0"/>
              </a:spcAft>
              <a:buSzPts val="1350"/>
              <a:buChar char="4"/>
              <a:defRPr/>
            </a:lvl3pPr>
            <a:lvl4pPr lvl="3" algn="l">
              <a:spcBef>
                <a:spcPts val="630"/>
              </a:spcBef>
              <a:spcAft>
                <a:spcPts val="0"/>
              </a:spcAft>
              <a:buSzPts val="1800"/>
              <a:buChar char="–"/>
              <a:defRPr/>
            </a:lvl4pPr>
            <a:lvl5pPr lvl="4" algn="l">
              <a:spcBef>
                <a:spcPts val="630"/>
              </a:spcBef>
              <a:spcAft>
                <a:spcPts val="0"/>
              </a:spcAft>
              <a:buSzPts val="1350"/>
              <a:buChar char="»"/>
              <a:defRPr/>
            </a:lvl5pPr>
            <a:lvl6pPr lvl="5" algn="l">
              <a:spcBef>
                <a:spcPts val="630"/>
              </a:spcBef>
              <a:spcAft>
                <a:spcPts val="0"/>
              </a:spcAft>
              <a:buSzPts val="1350"/>
              <a:buChar char="»"/>
              <a:defRPr/>
            </a:lvl6pPr>
            <a:lvl7pPr lvl="6" algn="l">
              <a:spcBef>
                <a:spcPts val="630"/>
              </a:spcBef>
              <a:spcAft>
                <a:spcPts val="0"/>
              </a:spcAft>
              <a:buSzPts val="1350"/>
              <a:buChar char="»"/>
              <a:defRPr/>
            </a:lvl7pPr>
            <a:lvl8pPr lvl="7" algn="l">
              <a:spcBef>
                <a:spcPts val="630"/>
              </a:spcBef>
              <a:spcAft>
                <a:spcPts val="0"/>
              </a:spcAft>
              <a:buSzPts val="1350"/>
              <a:buChar char="»"/>
              <a:defRPr/>
            </a:lvl8pPr>
            <a:lvl9pPr lvl="8" algn="l">
              <a:spcBef>
                <a:spcPts val="630"/>
              </a:spcBef>
              <a:spcAft>
                <a:spcPts val="0"/>
              </a:spcAft>
              <a:buSzPts val="135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8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8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2160"/>
              <a:buNone/>
              <a:defRPr sz="2400" b="1"/>
            </a:lvl1pPr>
            <a:lvl2pPr marL="914400" lvl="1" indent="-228600" algn="l">
              <a:spcBef>
                <a:spcPts val="700"/>
              </a:spcBef>
              <a:spcAft>
                <a:spcPts val="0"/>
              </a:spcAft>
              <a:buSzPts val="1600"/>
              <a:buNone/>
              <a:defRPr sz="2000" b="1"/>
            </a:lvl2pPr>
            <a:lvl3pPr marL="1371600" lvl="2" indent="-228600" algn="l">
              <a:spcBef>
                <a:spcPts val="630"/>
              </a:spcBef>
              <a:spcAft>
                <a:spcPts val="0"/>
              </a:spcAft>
              <a:buSzPts val="1350"/>
              <a:buNone/>
              <a:defRPr sz="1800" b="1"/>
            </a:lvl3pPr>
            <a:lvl4pPr marL="1828800" lvl="3" indent="-228600" algn="l">
              <a:spcBef>
                <a:spcPts val="560"/>
              </a:spcBef>
              <a:spcAft>
                <a:spcPts val="0"/>
              </a:spcAft>
              <a:buSzPts val="1600"/>
              <a:buNone/>
              <a:defRPr sz="1600" b="1"/>
            </a:lvl4pPr>
            <a:lvl5pPr marL="2286000" lvl="4" indent="-228600" algn="l">
              <a:spcBef>
                <a:spcPts val="560"/>
              </a:spcBef>
              <a:spcAft>
                <a:spcPts val="0"/>
              </a:spcAft>
              <a:buSzPts val="1200"/>
              <a:buFont typeface="Helvetica Neue"/>
              <a:buNone/>
              <a:defRPr sz="1600" b="1"/>
            </a:lvl5pPr>
            <a:lvl6pPr marL="2743200" lvl="5" indent="-228600" algn="l">
              <a:spcBef>
                <a:spcPts val="560"/>
              </a:spcBef>
              <a:spcAft>
                <a:spcPts val="0"/>
              </a:spcAft>
              <a:buSzPts val="1200"/>
              <a:buFont typeface="Helvetica Neue"/>
              <a:buNone/>
              <a:defRPr sz="1600" b="1"/>
            </a:lvl6pPr>
            <a:lvl7pPr marL="3200400" lvl="6" indent="-228600" algn="l">
              <a:spcBef>
                <a:spcPts val="560"/>
              </a:spcBef>
              <a:spcAft>
                <a:spcPts val="0"/>
              </a:spcAft>
              <a:buSzPts val="1200"/>
              <a:buFont typeface="Helvetica Neue"/>
              <a:buNone/>
              <a:defRPr sz="1600" b="1"/>
            </a:lvl7pPr>
            <a:lvl8pPr marL="3657600" lvl="7" indent="-228600" algn="l">
              <a:spcBef>
                <a:spcPts val="560"/>
              </a:spcBef>
              <a:spcAft>
                <a:spcPts val="0"/>
              </a:spcAft>
              <a:buSzPts val="1200"/>
              <a:buFont typeface="Helvetica Neue"/>
              <a:buNone/>
              <a:defRPr sz="1600" b="1"/>
            </a:lvl8pPr>
            <a:lvl9pPr marL="4114800" lvl="8" indent="-228600" algn="l">
              <a:spcBef>
                <a:spcPts val="560"/>
              </a:spcBef>
              <a:spcAft>
                <a:spcPts val="0"/>
              </a:spcAft>
              <a:buSzPts val="1200"/>
              <a:buFont typeface="Helvetica Neue"/>
              <a:buNone/>
              <a:defRPr sz="1600" b="1"/>
            </a:lvl9pPr>
          </a:lstStyle>
          <a:p>
            <a:endParaRPr/>
          </a:p>
        </p:txBody>
      </p:sp>
      <p:sp>
        <p:nvSpPr>
          <p:cNvPr id="46" name="Google Shape;46;p8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65760" algn="l">
              <a:spcBef>
                <a:spcPts val="840"/>
              </a:spcBef>
              <a:spcAft>
                <a:spcPts val="0"/>
              </a:spcAft>
              <a:buSzPts val="2160"/>
              <a:buChar char="●"/>
              <a:defRPr sz="2400"/>
            </a:lvl1pPr>
            <a:lvl2pPr marL="914400" lvl="1" indent="-330200" algn="l">
              <a:spcBef>
                <a:spcPts val="700"/>
              </a:spcBef>
              <a:spcAft>
                <a:spcPts val="0"/>
              </a:spcAft>
              <a:buSzPts val="1600"/>
              <a:buChar char="●"/>
              <a:defRPr sz="2000"/>
            </a:lvl2pPr>
            <a:lvl3pPr marL="1371600" lvl="2" indent="-314325" algn="l">
              <a:spcBef>
                <a:spcPts val="630"/>
              </a:spcBef>
              <a:spcAft>
                <a:spcPts val="0"/>
              </a:spcAft>
              <a:buSzPts val="1350"/>
              <a:buChar char="4"/>
              <a:defRPr sz="1800"/>
            </a:lvl3pPr>
            <a:lvl4pPr marL="1828800" lvl="3" indent="-330200" algn="l">
              <a:spcBef>
                <a:spcPts val="560"/>
              </a:spcBef>
              <a:spcAft>
                <a:spcPts val="0"/>
              </a:spcAft>
              <a:buSzPts val="1600"/>
              <a:buChar char="–"/>
              <a:defRPr sz="1600"/>
            </a:lvl4pPr>
            <a:lvl5pPr marL="2286000" lvl="4" indent="-304800" algn="l">
              <a:spcBef>
                <a:spcPts val="560"/>
              </a:spcBef>
              <a:spcAft>
                <a:spcPts val="0"/>
              </a:spcAft>
              <a:buSzPts val="1200"/>
              <a:buFont typeface="Helvetica Neue"/>
              <a:buChar char="»"/>
              <a:defRPr sz="1600"/>
            </a:lvl5pPr>
            <a:lvl6pPr marL="2743200" lvl="5" indent="-304800" algn="l">
              <a:spcBef>
                <a:spcPts val="560"/>
              </a:spcBef>
              <a:spcAft>
                <a:spcPts val="0"/>
              </a:spcAft>
              <a:buSzPts val="1200"/>
              <a:buFont typeface="Helvetica Neue"/>
              <a:buChar char="»"/>
              <a:defRPr sz="1600"/>
            </a:lvl6pPr>
            <a:lvl7pPr marL="3200400" lvl="6" indent="-304800" algn="l">
              <a:spcBef>
                <a:spcPts val="560"/>
              </a:spcBef>
              <a:spcAft>
                <a:spcPts val="0"/>
              </a:spcAft>
              <a:buSzPts val="1200"/>
              <a:buFont typeface="Helvetica Neue"/>
              <a:buChar char="»"/>
              <a:defRPr sz="1600"/>
            </a:lvl7pPr>
            <a:lvl8pPr marL="3657600" lvl="7" indent="-304800" algn="l">
              <a:spcBef>
                <a:spcPts val="560"/>
              </a:spcBef>
              <a:spcAft>
                <a:spcPts val="0"/>
              </a:spcAft>
              <a:buSzPts val="1200"/>
              <a:buFont typeface="Helvetica Neue"/>
              <a:buChar char="»"/>
              <a:defRPr sz="1600"/>
            </a:lvl8pPr>
            <a:lvl9pPr marL="4114800" lvl="8" indent="-304800" algn="l">
              <a:spcBef>
                <a:spcPts val="560"/>
              </a:spcBef>
              <a:spcAft>
                <a:spcPts val="0"/>
              </a:spcAft>
              <a:buSzPts val="1200"/>
              <a:buFont typeface="Helvetica Neue"/>
              <a:buChar char="»"/>
              <a:defRPr sz="1600"/>
            </a:lvl9pPr>
          </a:lstStyle>
          <a:p>
            <a:endParaRPr/>
          </a:p>
        </p:txBody>
      </p:sp>
      <p:sp>
        <p:nvSpPr>
          <p:cNvPr id="47" name="Google Shape;47;p8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2160"/>
              <a:buNone/>
              <a:defRPr sz="2400" b="1"/>
            </a:lvl1pPr>
            <a:lvl2pPr marL="914400" lvl="1" indent="-228600" algn="l">
              <a:spcBef>
                <a:spcPts val="700"/>
              </a:spcBef>
              <a:spcAft>
                <a:spcPts val="0"/>
              </a:spcAft>
              <a:buSzPts val="1600"/>
              <a:buNone/>
              <a:defRPr sz="2000" b="1"/>
            </a:lvl2pPr>
            <a:lvl3pPr marL="1371600" lvl="2" indent="-228600" algn="l">
              <a:spcBef>
                <a:spcPts val="630"/>
              </a:spcBef>
              <a:spcAft>
                <a:spcPts val="0"/>
              </a:spcAft>
              <a:buSzPts val="1350"/>
              <a:buNone/>
              <a:defRPr sz="1800" b="1"/>
            </a:lvl3pPr>
            <a:lvl4pPr marL="1828800" lvl="3" indent="-228600" algn="l">
              <a:spcBef>
                <a:spcPts val="560"/>
              </a:spcBef>
              <a:spcAft>
                <a:spcPts val="0"/>
              </a:spcAft>
              <a:buSzPts val="1600"/>
              <a:buNone/>
              <a:defRPr sz="1600" b="1"/>
            </a:lvl4pPr>
            <a:lvl5pPr marL="2286000" lvl="4" indent="-228600" algn="l">
              <a:spcBef>
                <a:spcPts val="560"/>
              </a:spcBef>
              <a:spcAft>
                <a:spcPts val="0"/>
              </a:spcAft>
              <a:buSzPts val="1200"/>
              <a:buFont typeface="Helvetica Neue"/>
              <a:buNone/>
              <a:defRPr sz="1600" b="1"/>
            </a:lvl5pPr>
            <a:lvl6pPr marL="2743200" lvl="5" indent="-228600" algn="l">
              <a:spcBef>
                <a:spcPts val="560"/>
              </a:spcBef>
              <a:spcAft>
                <a:spcPts val="0"/>
              </a:spcAft>
              <a:buSzPts val="1200"/>
              <a:buFont typeface="Helvetica Neue"/>
              <a:buNone/>
              <a:defRPr sz="1600" b="1"/>
            </a:lvl6pPr>
            <a:lvl7pPr marL="3200400" lvl="6" indent="-228600" algn="l">
              <a:spcBef>
                <a:spcPts val="560"/>
              </a:spcBef>
              <a:spcAft>
                <a:spcPts val="0"/>
              </a:spcAft>
              <a:buSzPts val="1200"/>
              <a:buFont typeface="Helvetica Neue"/>
              <a:buNone/>
              <a:defRPr sz="1600" b="1"/>
            </a:lvl7pPr>
            <a:lvl8pPr marL="3657600" lvl="7" indent="-228600" algn="l">
              <a:spcBef>
                <a:spcPts val="560"/>
              </a:spcBef>
              <a:spcAft>
                <a:spcPts val="0"/>
              </a:spcAft>
              <a:buSzPts val="1200"/>
              <a:buFont typeface="Helvetica Neue"/>
              <a:buNone/>
              <a:defRPr sz="1600" b="1"/>
            </a:lvl8pPr>
            <a:lvl9pPr marL="4114800" lvl="8" indent="-228600" algn="l">
              <a:spcBef>
                <a:spcPts val="560"/>
              </a:spcBef>
              <a:spcAft>
                <a:spcPts val="0"/>
              </a:spcAft>
              <a:buSzPts val="1200"/>
              <a:buFont typeface="Helvetica Neue"/>
              <a:buNone/>
              <a:defRPr sz="1600" b="1"/>
            </a:lvl9pPr>
          </a:lstStyle>
          <a:p>
            <a:endParaRPr/>
          </a:p>
        </p:txBody>
      </p:sp>
      <p:sp>
        <p:nvSpPr>
          <p:cNvPr id="48" name="Google Shape;48;p8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65760" algn="l">
              <a:spcBef>
                <a:spcPts val="840"/>
              </a:spcBef>
              <a:spcAft>
                <a:spcPts val="0"/>
              </a:spcAft>
              <a:buSzPts val="2160"/>
              <a:buChar char="●"/>
              <a:defRPr sz="2400"/>
            </a:lvl1pPr>
            <a:lvl2pPr marL="914400" lvl="1" indent="-330200" algn="l">
              <a:spcBef>
                <a:spcPts val="700"/>
              </a:spcBef>
              <a:spcAft>
                <a:spcPts val="0"/>
              </a:spcAft>
              <a:buSzPts val="1600"/>
              <a:buChar char="●"/>
              <a:defRPr sz="2000"/>
            </a:lvl2pPr>
            <a:lvl3pPr marL="1371600" lvl="2" indent="-314325" algn="l">
              <a:spcBef>
                <a:spcPts val="630"/>
              </a:spcBef>
              <a:spcAft>
                <a:spcPts val="0"/>
              </a:spcAft>
              <a:buSzPts val="1350"/>
              <a:buChar char="4"/>
              <a:defRPr sz="1800"/>
            </a:lvl3pPr>
            <a:lvl4pPr marL="1828800" lvl="3" indent="-330200" algn="l">
              <a:spcBef>
                <a:spcPts val="560"/>
              </a:spcBef>
              <a:spcAft>
                <a:spcPts val="0"/>
              </a:spcAft>
              <a:buSzPts val="1600"/>
              <a:buChar char="–"/>
              <a:defRPr sz="1600"/>
            </a:lvl4pPr>
            <a:lvl5pPr marL="2286000" lvl="4" indent="-304800" algn="l">
              <a:spcBef>
                <a:spcPts val="560"/>
              </a:spcBef>
              <a:spcAft>
                <a:spcPts val="0"/>
              </a:spcAft>
              <a:buSzPts val="1200"/>
              <a:buFont typeface="Helvetica Neue"/>
              <a:buChar char="»"/>
              <a:defRPr sz="1600"/>
            </a:lvl5pPr>
            <a:lvl6pPr marL="2743200" lvl="5" indent="-304800" algn="l">
              <a:spcBef>
                <a:spcPts val="560"/>
              </a:spcBef>
              <a:spcAft>
                <a:spcPts val="0"/>
              </a:spcAft>
              <a:buSzPts val="1200"/>
              <a:buFont typeface="Helvetica Neue"/>
              <a:buChar char="»"/>
              <a:defRPr sz="1600"/>
            </a:lvl6pPr>
            <a:lvl7pPr marL="3200400" lvl="6" indent="-304800" algn="l">
              <a:spcBef>
                <a:spcPts val="560"/>
              </a:spcBef>
              <a:spcAft>
                <a:spcPts val="0"/>
              </a:spcAft>
              <a:buSzPts val="1200"/>
              <a:buFont typeface="Helvetica Neue"/>
              <a:buChar char="»"/>
              <a:defRPr sz="1600"/>
            </a:lvl7pPr>
            <a:lvl8pPr marL="3657600" lvl="7" indent="-304800" algn="l">
              <a:spcBef>
                <a:spcPts val="560"/>
              </a:spcBef>
              <a:spcAft>
                <a:spcPts val="0"/>
              </a:spcAft>
              <a:buSzPts val="1200"/>
              <a:buFont typeface="Helvetica Neue"/>
              <a:buChar char="»"/>
              <a:defRPr sz="1600"/>
            </a:lvl8pPr>
            <a:lvl9pPr marL="4114800" lvl="8" indent="-304800" algn="l">
              <a:spcBef>
                <a:spcPts val="560"/>
              </a:spcBef>
              <a:spcAft>
                <a:spcPts val="0"/>
              </a:spcAft>
              <a:buSzPts val="1200"/>
              <a:buFont typeface="Helvetica Neue"/>
              <a:buChar char="»"/>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9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90"/>
          <p:cNvSpPr txBox="1">
            <a:spLocks noGrp="1"/>
          </p:cNvSpPr>
          <p:nvPr>
            <p:ph type="body" idx="1"/>
          </p:nvPr>
        </p:nvSpPr>
        <p:spPr>
          <a:xfrm>
            <a:off x="814388" y="1093788"/>
            <a:ext cx="3754437" cy="4903787"/>
          </a:xfrm>
          <a:prstGeom prst="rect">
            <a:avLst/>
          </a:prstGeom>
          <a:noFill/>
          <a:ln>
            <a:noFill/>
          </a:ln>
        </p:spPr>
        <p:txBody>
          <a:bodyPr spcFirstLastPara="1" wrap="square" lIns="91425" tIns="45700" rIns="91425" bIns="45700" anchor="t" anchorCtr="0">
            <a:noAutofit/>
          </a:bodyPr>
          <a:lstStyle>
            <a:lvl1pPr marL="457200" lvl="0" indent="-388620" algn="l">
              <a:spcBef>
                <a:spcPts val="980"/>
              </a:spcBef>
              <a:spcAft>
                <a:spcPts val="0"/>
              </a:spcAft>
              <a:buSzPts val="2520"/>
              <a:buChar char="●"/>
              <a:defRPr sz="2800"/>
            </a:lvl1pPr>
            <a:lvl2pPr marL="914400" lvl="1" indent="-350519" algn="l">
              <a:spcBef>
                <a:spcPts val="840"/>
              </a:spcBef>
              <a:spcAft>
                <a:spcPts val="0"/>
              </a:spcAft>
              <a:buSzPts val="1920"/>
              <a:buChar char="●"/>
              <a:defRPr sz="2400"/>
            </a:lvl2pPr>
            <a:lvl3pPr marL="1371600" lvl="2" indent="-323850" algn="l">
              <a:spcBef>
                <a:spcPts val="700"/>
              </a:spcBef>
              <a:spcAft>
                <a:spcPts val="0"/>
              </a:spcAft>
              <a:buSzPts val="1500"/>
              <a:buChar char="4"/>
              <a:defRPr sz="2000"/>
            </a:lvl3pPr>
            <a:lvl4pPr marL="1828800" lvl="3" indent="-342900" algn="l">
              <a:spcBef>
                <a:spcPts val="630"/>
              </a:spcBef>
              <a:spcAft>
                <a:spcPts val="0"/>
              </a:spcAft>
              <a:buSzPts val="1800"/>
              <a:buChar char="–"/>
              <a:defRPr sz="1800"/>
            </a:lvl4pPr>
            <a:lvl5pPr marL="2286000" lvl="4" indent="-314325" algn="l">
              <a:spcBef>
                <a:spcPts val="630"/>
              </a:spcBef>
              <a:spcAft>
                <a:spcPts val="0"/>
              </a:spcAft>
              <a:buSzPts val="1350"/>
              <a:buFont typeface="Helvetica Neue"/>
              <a:buChar char="»"/>
              <a:defRPr sz="1800"/>
            </a:lvl5pPr>
            <a:lvl6pPr marL="2743200" lvl="5" indent="-314325" algn="l">
              <a:spcBef>
                <a:spcPts val="630"/>
              </a:spcBef>
              <a:spcAft>
                <a:spcPts val="0"/>
              </a:spcAft>
              <a:buSzPts val="1350"/>
              <a:buFont typeface="Helvetica Neue"/>
              <a:buChar char="»"/>
              <a:defRPr sz="1800"/>
            </a:lvl6pPr>
            <a:lvl7pPr marL="3200400" lvl="6" indent="-314325" algn="l">
              <a:spcBef>
                <a:spcPts val="630"/>
              </a:spcBef>
              <a:spcAft>
                <a:spcPts val="0"/>
              </a:spcAft>
              <a:buSzPts val="1350"/>
              <a:buFont typeface="Helvetica Neue"/>
              <a:buChar char="»"/>
              <a:defRPr sz="1800"/>
            </a:lvl7pPr>
            <a:lvl8pPr marL="3657600" lvl="7" indent="-314325" algn="l">
              <a:spcBef>
                <a:spcPts val="630"/>
              </a:spcBef>
              <a:spcAft>
                <a:spcPts val="0"/>
              </a:spcAft>
              <a:buSzPts val="1350"/>
              <a:buFont typeface="Helvetica Neue"/>
              <a:buChar char="»"/>
              <a:defRPr sz="1800"/>
            </a:lvl8pPr>
            <a:lvl9pPr marL="4114800" lvl="8" indent="-314325" algn="l">
              <a:spcBef>
                <a:spcPts val="630"/>
              </a:spcBef>
              <a:spcAft>
                <a:spcPts val="0"/>
              </a:spcAft>
              <a:buSzPts val="1350"/>
              <a:buFont typeface="Helvetica Neue"/>
              <a:buChar char="»"/>
              <a:defRPr sz="1800"/>
            </a:lvl9pPr>
          </a:lstStyle>
          <a:p>
            <a:endParaRPr/>
          </a:p>
        </p:txBody>
      </p:sp>
      <p:sp>
        <p:nvSpPr>
          <p:cNvPr id="52" name="Google Shape;52;p90"/>
          <p:cNvSpPr txBox="1">
            <a:spLocks noGrp="1"/>
          </p:cNvSpPr>
          <p:nvPr>
            <p:ph type="body" idx="2"/>
          </p:nvPr>
        </p:nvSpPr>
        <p:spPr>
          <a:xfrm>
            <a:off x="4721225" y="1093788"/>
            <a:ext cx="3754438" cy="4903787"/>
          </a:xfrm>
          <a:prstGeom prst="rect">
            <a:avLst/>
          </a:prstGeom>
          <a:noFill/>
          <a:ln>
            <a:noFill/>
          </a:ln>
        </p:spPr>
        <p:txBody>
          <a:bodyPr spcFirstLastPara="1" wrap="square" lIns="91425" tIns="45700" rIns="91425" bIns="45700" anchor="t" anchorCtr="0">
            <a:noAutofit/>
          </a:bodyPr>
          <a:lstStyle>
            <a:lvl1pPr marL="457200" lvl="0" indent="-388620" algn="l">
              <a:spcBef>
                <a:spcPts val="980"/>
              </a:spcBef>
              <a:spcAft>
                <a:spcPts val="0"/>
              </a:spcAft>
              <a:buSzPts val="2520"/>
              <a:buChar char="●"/>
              <a:defRPr sz="2800"/>
            </a:lvl1pPr>
            <a:lvl2pPr marL="914400" lvl="1" indent="-350519" algn="l">
              <a:spcBef>
                <a:spcPts val="840"/>
              </a:spcBef>
              <a:spcAft>
                <a:spcPts val="0"/>
              </a:spcAft>
              <a:buSzPts val="1920"/>
              <a:buChar char="●"/>
              <a:defRPr sz="2400"/>
            </a:lvl2pPr>
            <a:lvl3pPr marL="1371600" lvl="2" indent="-323850" algn="l">
              <a:spcBef>
                <a:spcPts val="700"/>
              </a:spcBef>
              <a:spcAft>
                <a:spcPts val="0"/>
              </a:spcAft>
              <a:buSzPts val="1500"/>
              <a:buChar char="4"/>
              <a:defRPr sz="2000"/>
            </a:lvl3pPr>
            <a:lvl4pPr marL="1828800" lvl="3" indent="-342900" algn="l">
              <a:spcBef>
                <a:spcPts val="630"/>
              </a:spcBef>
              <a:spcAft>
                <a:spcPts val="0"/>
              </a:spcAft>
              <a:buSzPts val="1800"/>
              <a:buChar char="–"/>
              <a:defRPr sz="1800"/>
            </a:lvl4pPr>
            <a:lvl5pPr marL="2286000" lvl="4" indent="-314325" algn="l">
              <a:spcBef>
                <a:spcPts val="630"/>
              </a:spcBef>
              <a:spcAft>
                <a:spcPts val="0"/>
              </a:spcAft>
              <a:buSzPts val="1350"/>
              <a:buFont typeface="Helvetica Neue"/>
              <a:buChar char="»"/>
              <a:defRPr sz="1800"/>
            </a:lvl5pPr>
            <a:lvl6pPr marL="2743200" lvl="5" indent="-314325" algn="l">
              <a:spcBef>
                <a:spcPts val="630"/>
              </a:spcBef>
              <a:spcAft>
                <a:spcPts val="0"/>
              </a:spcAft>
              <a:buSzPts val="1350"/>
              <a:buFont typeface="Helvetica Neue"/>
              <a:buChar char="»"/>
              <a:defRPr sz="1800"/>
            </a:lvl6pPr>
            <a:lvl7pPr marL="3200400" lvl="6" indent="-314325" algn="l">
              <a:spcBef>
                <a:spcPts val="630"/>
              </a:spcBef>
              <a:spcAft>
                <a:spcPts val="0"/>
              </a:spcAft>
              <a:buSzPts val="1350"/>
              <a:buFont typeface="Helvetica Neue"/>
              <a:buChar char="»"/>
              <a:defRPr sz="1800"/>
            </a:lvl7pPr>
            <a:lvl8pPr marL="3657600" lvl="7" indent="-314325" algn="l">
              <a:spcBef>
                <a:spcPts val="630"/>
              </a:spcBef>
              <a:spcAft>
                <a:spcPts val="0"/>
              </a:spcAft>
              <a:buSzPts val="1350"/>
              <a:buFont typeface="Helvetica Neue"/>
              <a:buChar char="»"/>
              <a:defRPr sz="1800"/>
            </a:lvl8pPr>
            <a:lvl9pPr marL="4114800" lvl="8" indent="-314325" algn="l">
              <a:spcBef>
                <a:spcPts val="630"/>
              </a:spcBef>
              <a:spcAft>
                <a:spcPts val="0"/>
              </a:spcAft>
              <a:buSzPts val="1350"/>
              <a:buFont typeface="Helvetica Neue"/>
              <a:buChar char="»"/>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9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700"/>
              </a:spcBef>
              <a:spcAft>
                <a:spcPts val="0"/>
              </a:spcAft>
              <a:buSzPts val="1800"/>
              <a:buNone/>
              <a:defRPr sz="2000"/>
            </a:lvl1pPr>
            <a:lvl2pPr marL="914400" lvl="1" indent="-228600" algn="l">
              <a:spcBef>
                <a:spcPts val="630"/>
              </a:spcBef>
              <a:spcAft>
                <a:spcPts val="0"/>
              </a:spcAft>
              <a:buSzPts val="1440"/>
              <a:buNone/>
              <a:defRPr sz="1800"/>
            </a:lvl2pPr>
            <a:lvl3pPr marL="1371600" lvl="2" indent="-228600" algn="l">
              <a:spcBef>
                <a:spcPts val="560"/>
              </a:spcBef>
              <a:spcAft>
                <a:spcPts val="0"/>
              </a:spcAft>
              <a:buSzPts val="1200"/>
              <a:buNone/>
              <a:defRPr sz="1600"/>
            </a:lvl3pPr>
            <a:lvl4pPr marL="1828800" lvl="3" indent="-228600" algn="l">
              <a:spcBef>
                <a:spcPts val="490"/>
              </a:spcBef>
              <a:spcAft>
                <a:spcPts val="0"/>
              </a:spcAft>
              <a:buSzPts val="1400"/>
              <a:buNone/>
              <a:defRPr sz="1400"/>
            </a:lvl4pPr>
            <a:lvl5pPr marL="2286000" lvl="4" indent="-228600" algn="l">
              <a:spcBef>
                <a:spcPts val="490"/>
              </a:spcBef>
              <a:spcAft>
                <a:spcPts val="0"/>
              </a:spcAft>
              <a:buSzPts val="1050"/>
              <a:buFont typeface="Helvetica Neue"/>
              <a:buNone/>
              <a:defRPr sz="1400"/>
            </a:lvl5pPr>
            <a:lvl6pPr marL="2743200" lvl="5" indent="-228600" algn="l">
              <a:spcBef>
                <a:spcPts val="490"/>
              </a:spcBef>
              <a:spcAft>
                <a:spcPts val="0"/>
              </a:spcAft>
              <a:buSzPts val="1050"/>
              <a:buFont typeface="Helvetica Neue"/>
              <a:buNone/>
              <a:defRPr sz="1400"/>
            </a:lvl6pPr>
            <a:lvl7pPr marL="3200400" lvl="6" indent="-228600" algn="l">
              <a:spcBef>
                <a:spcPts val="490"/>
              </a:spcBef>
              <a:spcAft>
                <a:spcPts val="0"/>
              </a:spcAft>
              <a:buSzPts val="1050"/>
              <a:buFont typeface="Helvetica Neue"/>
              <a:buNone/>
              <a:defRPr sz="1400"/>
            </a:lvl7pPr>
            <a:lvl8pPr marL="3657600" lvl="7" indent="-228600" algn="l">
              <a:spcBef>
                <a:spcPts val="490"/>
              </a:spcBef>
              <a:spcAft>
                <a:spcPts val="0"/>
              </a:spcAft>
              <a:buSzPts val="1050"/>
              <a:buFont typeface="Helvetica Neue"/>
              <a:buNone/>
              <a:defRPr sz="1400"/>
            </a:lvl8pPr>
            <a:lvl9pPr marL="4114800" lvl="8" indent="-228600" algn="l">
              <a:spcBef>
                <a:spcPts val="490"/>
              </a:spcBef>
              <a:spcAft>
                <a:spcPts val="0"/>
              </a:spcAft>
              <a:buSzPts val="1050"/>
              <a:buFont typeface="Helvetica Neue"/>
              <a:buNone/>
              <a:defRPr sz="1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8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81"/>
          <p:cNvSpPr txBox="1">
            <a:spLocks noGrp="1"/>
          </p:cNvSpPr>
          <p:nvPr>
            <p:ph type="body" idx="1"/>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8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26"/>
        <p:cNvGrpSpPr/>
        <p:nvPr/>
      </p:nvGrpSpPr>
      <p:grpSpPr>
        <a:xfrm>
          <a:off x="0" y="0"/>
          <a:ext cx="0" cy="0"/>
          <a:chOff x="0" y="0"/>
          <a:chExt cx="0" cy="0"/>
        </a:xfrm>
      </p:grpSpPr>
      <p:sp>
        <p:nvSpPr>
          <p:cNvPr id="27" name="Google Shape;27;p8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8" name="Google Shape;28;p8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30"/>
              </a:spcBef>
              <a:spcAft>
                <a:spcPts val="0"/>
              </a:spcAft>
              <a:buSzPts val="1620"/>
              <a:buNone/>
              <a:defRPr/>
            </a:lvl1pPr>
            <a:lvl2pPr lvl="1" algn="ctr">
              <a:spcBef>
                <a:spcPts val="630"/>
              </a:spcBef>
              <a:spcAft>
                <a:spcPts val="0"/>
              </a:spcAft>
              <a:buSzPts val="1440"/>
              <a:buNone/>
              <a:defRPr/>
            </a:lvl2pPr>
            <a:lvl3pPr lvl="2" algn="ctr">
              <a:spcBef>
                <a:spcPts val="630"/>
              </a:spcBef>
              <a:spcAft>
                <a:spcPts val="0"/>
              </a:spcAft>
              <a:buSzPts val="1350"/>
              <a:buNone/>
              <a:defRPr/>
            </a:lvl3pPr>
            <a:lvl4pPr lvl="3" algn="ctr">
              <a:spcBef>
                <a:spcPts val="630"/>
              </a:spcBef>
              <a:spcAft>
                <a:spcPts val="0"/>
              </a:spcAft>
              <a:buSzPts val="1800"/>
              <a:buNone/>
              <a:defRPr/>
            </a:lvl4pPr>
            <a:lvl5pPr lvl="4" algn="ctr">
              <a:spcBef>
                <a:spcPts val="630"/>
              </a:spcBef>
              <a:spcAft>
                <a:spcPts val="0"/>
              </a:spcAft>
              <a:buSzPts val="1350"/>
              <a:buFont typeface="Helvetica Neue"/>
              <a:buNone/>
              <a:defRPr/>
            </a:lvl5pPr>
            <a:lvl6pPr lvl="5" algn="ctr">
              <a:spcBef>
                <a:spcPts val="630"/>
              </a:spcBef>
              <a:spcAft>
                <a:spcPts val="0"/>
              </a:spcAft>
              <a:buSzPts val="1350"/>
              <a:buFont typeface="Helvetica Neue"/>
              <a:buNone/>
              <a:defRPr/>
            </a:lvl6pPr>
            <a:lvl7pPr lvl="6" algn="ctr">
              <a:spcBef>
                <a:spcPts val="630"/>
              </a:spcBef>
              <a:spcAft>
                <a:spcPts val="0"/>
              </a:spcAft>
              <a:buSzPts val="1350"/>
              <a:buFont typeface="Helvetica Neue"/>
              <a:buNone/>
              <a:defRPr/>
            </a:lvl7pPr>
            <a:lvl8pPr lvl="7" algn="ctr">
              <a:spcBef>
                <a:spcPts val="630"/>
              </a:spcBef>
              <a:spcAft>
                <a:spcPts val="0"/>
              </a:spcAft>
              <a:buSzPts val="1350"/>
              <a:buFont typeface="Helvetica Neue"/>
              <a:buNone/>
              <a:defRPr/>
            </a:lvl8pPr>
            <a:lvl9pPr lvl="8" algn="ctr">
              <a:spcBef>
                <a:spcPts val="630"/>
              </a:spcBef>
              <a:spcAft>
                <a:spcPts val="0"/>
              </a:spcAft>
              <a:buSzPts val="1350"/>
              <a:buFont typeface="Helvetica Neue"/>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9"/>
        <p:cNvGrpSpPr/>
        <p:nvPr/>
      </p:nvGrpSpPr>
      <p:grpSpPr>
        <a:xfrm>
          <a:off x="0" y="0"/>
          <a:ext cx="0" cy="0"/>
          <a:chOff x="0" y="0"/>
          <a:chExt cx="0" cy="0"/>
        </a:xfrm>
      </p:grpSpPr>
      <p:sp>
        <p:nvSpPr>
          <p:cNvPr id="30" name="Google Shape;30;p85"/>
          <p:cNvSpPr txBox="1">
            <a:spLocks noGrp="1"/>
          </p:cNvSpPr>
          <p:nvPr>
            <p:ph type="title"/>
          </p:nvPr>
        </p:nvSpPr>
        <p:spPr>
          <a:xfrm rot="5400000">
            <a:off x="4895850" y="2047875"/>
            <a:ext cx="5880100" cy="20193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85"/>
          <p:cNvSpPr txBox="1">
            <a:spLocks noGrp="1"/>
          </p:cNvSpPr>
          <p:nvPr>
            <p:ph type="body" idx="1"/>
          </p:nvPr>
        </p:nvSpPr>
        <p:spPr>
          <a:xfrm rot="5400000">
            <a:off x="781050" y="104775"/>
            <a:ext cx="5880100" cy="5905500"/>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
        <p:cNvGrpSpPr/>
        <p:nvPr/>
      </p:nvGrpSpPr>
      <p:grpSpPr>
        <a:xfrm>
          <a:off x="0" y="0"/>
          <a:ext cx="0" cy="0"/>
          <a:chOff x="0" y="0"/>
          <a:chExt cx="0" cy="0"/>
        </a:xfrm>
      </p:grpSpPr>
      <p:sp>
        <p:nvSpPr>
          <p:cNvPr id="33" name="Google Shape;33;p8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86"/>
          <p:cNvSpPr txBox="1">
            <a:spLocks noGrp="1"/>
          </p:cNvSpPr>
          <p:nvPr>
            <p:ph type="body" idx="1"/>
          </p:nvPr>
        </p:nvSpPr>
        <p:spPr>
          <a:xfrm rot="5400000">
            <a:off x="2193131" y="-284957"/>
            <a:ext cx="4903787" cy="7661275"/>
          </a:xfrm>
          <a:prstGeom prst="rect">
            <a:avLst/>
          </a:prstGeom>
          <a:noFill/>
          <a:ln>
            <a:noFill/>
          </a:ln>
        </p:spPr>
        <p:txBody>
          <a:bodyPr spcFirstLastPara="1" wrap="square" lIns="91425" tIns="45700" rIns="91425" bIns="45700" anchor="t" anchorCtr="0">
            <a:noAutofit/>
          </a:bodyPr>
          <a:lstStyle>
            <a:lvl1pPr marL="457200" lvl="0" indent="-331470" algn="l">
              <a:spcBef>
                <a:spcPts val="630"/>
              </a:spcBef>
              <a:spcAft>
                <a:spcPts val="0"/>
              </a:spcAft>
              <a:buSzPts val="1620"/>
              <a:buChar char="●"/>
              <a:defRPr/>
            </a:lvl1pPr>
            <a:lvl2pPr marL="914400" lvl="1" indent="-320040" algn="l">
              <a:spcBef>
                <a:spcPts val="630"/>
              </a:spcBef>
              <a:spcAft>
                <a:spcPts val="0"/>
              </a:spcAft>
              <a:buSzPts val="1440"/>
              <a:buChar char="●"/>
              <a:defRPr/>
            </a:lvl2pPr>
            <a:lvl3pPr marL="1371600" lvl="2" indent="-314325" algn="l">
              <a:spcBef>
                <a:spcPts val="630"/>
              </a:spcBef>
              <a:spcAft>
                <a:spcPts val="0"/>
              </a:spcAft>
              <a:buSzPts val="1350"/>
              <a:buChar char="4"/>
              <a:defRPr/>
            </a:lvl3pPr>
            <a:lvl4pPr marL="1828800" lvl="3" indent="-342900" algn="l">
              <a:spcBef>
                <a:spcPts val="630"/>
              </a:spcBef>
              <a:spcAft>
                <a:spcPts val="0"/>
              </a:spcAft>
              <a:buSzPts val="1800"/>
              <a:buChar char="–"/>
              <a:defRPr/>
            </a:lvl4pPr>
            <a:lvl5pPr marL="2286000" lvl="4" indent="-314325" algn="l">
              <a:spcBef>
                <a:spcPts val="630"/>
              </a:spcBef>
              <a:spcAft>
                <a:spcPts val="0"/>
              </a:spcAft>
              <a:buSzPts val="1350"/>
              <a:buChar char="»"/>
              <a:defRPr/>
            </a:lvl5pPr>
            <a:lvl6pPr marL="2743200" lvl="5" indent="-314325" algn="l">
              <a:spcBef>
                <a:spcPts val="630"/>
              </a:spcBef>
              <a:spcAft>
                <a:spcPts val="0"/>
              </a:spcAft>
              <a:buSzPts val="1350"/>
              <a:buChar char="»"/>
              <a:defRPr/>
            </a:lvl6pPr>
            <a:lvl7pPr marL="3200400" lvl="6" indent="-314325" algn="l">
              <a:spcBef>
                <a:spcPts val="630"/>
              </a:spcBef>
              <a:spcAft>
                <a:spcPts val="0"/>
              </a:spcAft>
              <a:buSzPts val="1350"/>
              <a:buChar char="»"/>
              <a:defRPr/>
            </a:lvl7pPr>
            <a:lvl8pPr marL="3657600" lvl="7" indent="-314325" algn="l">
              <a:spcBef>
                <a:spcPts val="630"/>
              </a:spcBef>
              <a:spcAft>
                <a:spcPts val="0"/>
              </a:spcAft>
              <a:buSzPts val="1350"/>
              <a:buChar char="»"/>
              <a:defRPr/>
            </a:lvl8pPr>
            <a:lvl9pPr marL="4114800" lvl="8" indent="-314325" algn="l">
              <a:spcBef>
                <a:spcPts val="630"/>
              </a:spcBef>
              <a:spcAft>
                <a:spcPts val="0"/>
              </a:spcAft>
              <a:buSzPts val="135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8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87"/>
          <p:cNvSpPr>
            <a:spLocks noGrp="1"/>
          </p:cNvSpPr>
          <p:nvPr>
            <p:ph type="pic" idx="2"/>
          </p:nvPr>
        </p:nvSpPr>
        <p:spPr>
          <a:xfrm>
            <a:off x="1792288" y="612775"/>
            <a:ext cx="5486400" cy="4114800"/>
          </a:xfrm>
          <a:prstGeom prst="rect">
            <a:avLst/>
          </a:prstGeom>
          <a:noFill/>
          <a:ln>
            <a:noFill/>
          </a:ln>
        </p:spPr>
      </p:sp>
      <p:sp>
        <p:nvSpPr>
          <p:cNvPr id="38" name="Google Shape;38;p8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490"/>
              </a:spcBef>
              <a:spcAft>
                <a:spcPts val="0"/>
              </a:spcAft>
              <a:buSzPts val="1260"/>
              <a:buNone/>
              <a:defRPr sz="1400"/>
            </a:lvl1pPr>
            <a:lvl2pPr marL="914400" lvl="1" indent="-228600" algn="l">
              <a:spcBef>
                <a:spcPts val="420"/>
              </a:spcBef>
              <a:spcAft>
                <a:spcPts val="0"/>
              </a:spcAft>
              <a:buSzPts val="960"/>
              <a:buNone/>
              <a:defRPr sz="1200"/>
            </a:lvl2pPr>
            <a:lvl3pPr marL="1371600" lvl="2" indent="-228600" algn="l">
              <a:spcBef>
                <a:spcPts val="350"/>
              </a:spcBef>
              <a:spcAft>
                <a:spcPts val="0"/>
              </a:spcAft>
              <a:buSzPts val="750"/>
              <a:buNone/>
              <a:defRPr sz="1000"/>
            </a:lvl3pPr>
            <a:lvl4pPr marL="1828800" lvl="3" indent="-228600" algn="l">
              <a:spcBef>
                <a:spcPts val="315"/>
              </a:spcBef>
              <a:spcAft>
                <a:spcPts val="0"/>
              </a:spcAft>
              <a:buSzPts val="900"/>
              <a:buNone/>
              <a:defRPr sz="900"/>
            </a:lvl4pPr>
            <a:lvl5pPr marL="2286000" lvl="4" indent="-228600" algn="l">
              <a:spcBef>
                <a:spcPts val="315"/>
              </a:spcBef>
              <a:spcAft>
                <a:spcPts val="0"/>
              </a:spcAft>
              <a:buSzPts val="675"/>
              <a:buFont typeface="Helvetica Neue"/>
              <a:buNone/>
              <a:defRPr sz="900"/>
            </a:lvl5pPr>
            <a:lvl6pPr marL="2743200" lvl="5" indent="-228600" algn="l">
              <a:spcBef>
                <a:spcPts val="315"/>
              </a:spcBef>
              <a:spcAft>
                <a:spcPts val="0"/>
              </a:spcAft>
              <a:buSzPts val="675"/>
              <a:buFont typeface="Helvetica Neue"/>
              <a:buNone/>
              <a:defRPr sz="900"/>
            </a:lvl6pPr>
            <a:lvl7pPr marL="3200400" lvl="6" indent="-228600" algn="l">
              <a:spcBef>
                <a:spcPts val="315"/>
              </a:spcBef>
              <a:spcAft>
                <a:spcPts val="0"/>
              </a:spcAft>
              <a:buSzPts val="675"/>
              <a:buFont typeface="Helvetica Neue"/>
              <a:buNone/>
              <a:defRPr sz="900"/>
            </a:lvl7pPr>
            <a:lvl8pPr marL="3657600" lvl="7" indent="-228600" algn="l">
              <a:spcBef>
                <a:spcPts val="315"/>
              </a:spcBef>
              <a:spcAft>
                <a:spcPts val="0"/>
              </a:spcAft>
              <a:buSzPts val="675"/>
              <a:buFont typeface="Helvetica Neue"/>
              <a:buNone/>
              <a:defRPr sz="900"/>
            </a:lvl8pPr>
            <a:lvl9pPr marL="4114800" lvl="8" indent="-228600" algn="l">
              <a:spcBef>
                <a:spcPts val="315"/>
              </a:spcBef>
              <a:spcAft>
                <a:spcPts val="0"/>
              </a:spcAft>
              <a:buSzPts val="675"/>
              <a:buFont typeface="Helvetica Neue"/>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8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8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11480" algn="l">
              <a:spcBef>
                <a:spcPts val="1120"/>
              </a:spcBef>
              <a:spcAft>
                <a:spcPts val="0"/>
              </a:spcAft>
              <a:buSzPts val="2880"/>
              <a:buChar char="●"/>
              <a:defRPr sz="3200"/>
            </a:lvl1pPr>
            <a:lvl2pPr marL="914400" lvl="1" indent="-370840" algn="l">
              <a:spcBef>
                <a:spcPts val="980"/>
              </a:spcBef>
              <a:spcAft>
                <a:spcPts val="0"/>
              </a:spcAft>
              <a:buSzPts val="2240"/>
              <a:buChar char="●"/>
              <a:defRPr sz="2800"/>
            </a:lvl2pPr>
            <a:lvl3pPr marL="1371600" lvl="2" indent="-342900" algn="l">
              <a:spcBef>
                <a:spcPts val="840"/>
              </a:spcBef>
              <a:spcAft>
                <a:spcPts val="0"/>
              </a:spcAft>
              <a:buSzPts val="1800"/>
              <a:buChar char="4"/>
              <a:defRPr sz="2400"/>
            </a:lvl3pPr>
            <a:lvl4pPr marL="1828800" lvl="3" indent="-355600" algn="l">
              <a:spcBef>
                <a:spcPts val="700"/>
              </a:spcBef>
              <a:spcAft>
                <a:spcPts val="0"/>
              </a:spcAft>
              <a:buSzPts val="2000"/>
              <a:buChar char="–"/>
              <a:defRPr sz="2000"/>
            </a:lvl4pPr>
            <a:lvl5pPr marL="2286000" lvl="4" indent="-323850" algn="l">
              <a:spcBef>
                <a:spcPts val="700"/>
              </a:spcBef>
              <a:spcAft>
                <a:spcPts val="0"/>
              </a:spcAft>
              <a:buSzPts val="1500"/>
              <a:buFont typeface="Helvetica Neue"/>
              <a:buChar char="»"/>
              <a:defRPr sz="2000"/>
            </a:lvl5pPr>
            <a:lvl6pPr marL="2743200" lvl="5" indent="-323850" algn="l">
              <a:spcBef>
                <a:spcPts val="700"/>
              </a:spcBef>
              <a:spcAft>
                <a:spcPts val="0"/>
              </a:spcAft>
              <a:buSzPts val="1500"/>
              <a:buFont typeface="Helvetica Neue"/>
              <a:buChar char="»"/>
              <a:defRPr sz="2000"/>
            </a:lvl6pPr>
            <a:lvl7pPr marL="3200400" lvl="6" indent="-323850" algn="l">
              <a:spcBef>
                <a:spcPts val="700"/>
              </a:spcBef>
              <a:spcAft>
                <a:spcPts val="0"/>
              </a:spcAft>
              <a:buSzPts val="1500"/>
              <a:buFont typeface="Helvetica Neue"/>
              <a:buChar char="»"/>
              <a:defRPr sz="2000"/>
            </a:lvl7pPr>
            <a:lvl8pPr marL="3657600" lvl="7" indent="-323850" algn="l">
              <a:spcBef>
                <a:spcPts val="700"/>
              </a:spcBef>
              <a:spcAft>
                <a:spcPts val="0"/>
              </a:spcAft>
              <a:buSzPts val="1500"/>
              <a:buFont typeface="Helvetica Neue"/>
              <a:buChar char="»"/>
              <a:defRPr sz="2000"/>
            </a:lvl8pPr>
            <a:lvl9pPr marL="4114800" lvl="8" indent="-323850" algn="l">
              <a:spcBef>
                <a:spcPts val="700"/>
              </a:spcBef>
              <a:spcAft>
                <a:spcPts val="0"/>
              </a:spcAft>
              <a:buSzPts val="1500"/>
              <a:buFont typeface="Helvetica Neue"/>
              <a:buChar char="»"/>
              <a:defRPr sz="2000"/>
            </a:lvl9pPr>
          </a:lstStyle>
          <a:p>
            <a:endParaRPr/>
          </a:p>
        </p:txBody>
      </p:sp>
      <p:sp>
        <p:nvSpPr>
          <p:cNvPr id="42" name="Google Shape;42;p8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490"/>
              </a:spcBef>
              <a:spcAft>
                <a:spcPts val="0"/>
              </a:spcAft>
              <a:buSzPts val="1260"/>
              <a:buNone/>
              <a:defRPr sz="1400"/>
            </a:lvl1pPr>
            <a:lvl2pPr marL="914400" lvl="1" indent="-228600" algn="l">
              <a:spcBef>
                <a:spcPts val="420"/>
              </a:spcBef>
              <a:spcAft>
                <a:spcPts val="0"/>
              </a:spcAft>
              <a:buSzPts val="960"/>
              <a:buNone/>
              <a:defRPr sz="1200"/>
            </a:lvl2pPr>
            <a:lvl3pPr marL="1371600" lvl="2" indent="-228600" algn="l">
              <a:spcBef>
                <a:spcPts val="350"/>
              </a:spcBef>
              <a:spcAft>
                <a:spcPts val="0"/>
              </a:spcAft>
              <a:buSzPts val="750"/>
              <a:buNone/>
              <a:defRPr sz="1000"/>
            </a:lvl3pPr>
            <a:lvl4pPr marL="1828800" lvl="3" indent="-228600" algn="l">
              <a:spcBef>
                <a:spcPts val="315"/>
              </a:spcBef>
              <a:spcAft>
                <a:spcPts val="0"/>
              </a:spcAft>
              <a:buSzPts val="900"/>
              <a:buNone/>
              <a:defRPr sz="900"/>
            </a:lvl4pPr>
            <a:lvl5pPr marL="2286000" lvl="4" indent="-228600" algn="l">
              <a:spcBef>
                <a:spcPts val="315"/>
              </a:spcBef>
              <a:spcAft>
                <a:spcPts val="0"/>
              </a:spcAft>
              <a:buSzPts val="675"/>
              <a:buFont typeface="Helvetica Neue"/>
              <a:buNone/>
              <a:defRPr sz="900"/>
            </a:lvl5pPr>
            <a:lvl6pPr marL="2743200" lvl="5" indent="-228600" algn="l">
              <a:spcBef>
                <a:spcPts val="315"/>
              </a:spcBef>
              <a:spcAft>
                <a:spcPts val="0"/>
              </a:spcAft>
              <a:buSzPts val="675"/>
              <a:buFont typeface="Helvetica Neue"/>
              <a:buNone/>
              <a:defRPr sz="900"/>
            </a:lvl6pPr>
            <a:lvl7pPr marL="3200400" lvl="6" indent="-228600" algn="l">
              <a:spcBef>
                <a:spcPts val="315"/>
              </a:spcBef>
              <a:spcAft>
                <a:spcPts val="0"/>
              </a:spcAft>
              <a:buSzPts val="675"/>
              <a:buFont typeface="Helvetica Neue"/>
              <a:buNone/>
              <a:defRPr sz="900"/>
            </a:lvl7pPr>
            <a:lvl8pPr marL="3657600" lvl="7" indent="-228600" algn="l">
              <a:spcBef>
                <a:spcPts val="315"/>
              </a:spcBef>
              <a:spcAft>
                <a:spcPts val="0"/>
              </a:spcAft>
              <a:buSzPts val="675"/>
              <a:buFont typeface="Helvetica Neue"/>
              <a:buNone/>
              <a:defRPr sz="900"/>
            </a:lvl8pPr>
            <a:lvl9pPr marL="4114800" lvl="8" indent="-228600" algn="l">
              <a:spcBef>
                <a:spcPts val="315"/>
              </a:spcBef>
              <a:spcAft>
                <a:spcPts val="0"/>
              </a:spcAft>
              <a:buSzPts val="675"/>
              <a:buFont typeface="Helvetica Neue"/>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sp>
        <p:nvSpPr>
          <p:cNvPr id="10" name="Google Shape;10;p78"/>
          <p:cNvSpPr txBox="1">
            <a:spLocks noGrp="1"/>
          </p:cNvSpPr>
          <p:nvPr>
            <p:ph type="body" idx="1"/>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lvl1pPr marL="457200" marR="0" lvl="0" indent="-331470" algn="l" rtl="0">
              <a:spcBef>
                <a:spcPts val="630"/>
              </a:spcBef>
              <a:spcAft>
                <a:spcPts val="0"/>
              </a:spcAft>
              <a:buClr>
                <a:schemeClr val="dk2"/>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chemeClr val="fo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1" name="Google Shape;11;p7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5"/>
        <p:cNvGrpSpPr/>
        <p:nvPr/>
      </p:nvGrpSpPr>
      <p:grpSpPr>
        <a:xfrm>
          <a:off x="0" y="0"/>
          <a:ext cx="0" cy="0"/>
          <a:chOff x="0" y="0"/>
          <a:chExt cx="0" cy="0"/>
        </a:xfrm>
      </p:grpSpPr>
      <p:sp>
        <p:nvSpPr>
          <p:cNvPr id="16" name="Google Shape;16;p80"/>
          <p:cNvSpPr txBox="1">
            <a:spLocks noGrp="1"/>
          </p:cNvSpPr>
          <p:nvPr>
            <p:ph type="body" idx="1"/>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lvl1pPr marL="457200" marR="0" lvl="0" indent="-331470" algn="l" rtl="0">
              <a:spcBef>
                <a:spcPts val="630"/>
              </a:spcBef>
              <a:spcAft>
                <a:spcPts val="0"/>
              </a:spcAft>
              <a:buClr>
                <a:schemeClr val="dk2"/>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spcBef>
                <a:spcPts val="630"/>
              </a:spcBef>
              <a:spcAft>
                <a:spcPts val="0"/>
              </a:spcAft>
              <a:buClr>
                <a:schemeClr val="fo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42900" algn="l" rtl="0">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17" name="Google Shape;17;p80"/>
          <p:cNvSpPr txBox="1"/>
          <p:nvPr/>
        </p:nvSpPr>
        <p:spPr>
          <a:xfrm>
            <a:off x="4532312" y="6613525"/>
            <a:ext cx="342900" cy="2460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1000"/>
              <a:buFont typeface="Helvetica Neue"/>
              <a:buNone/>
            </a:pPr>
            <a:fld id="{00000000-1234-1234-1234-123412341234}" type="slidenum">
              <a:rPr lang="en-US" sz="1000" b="1" i="0" u="none" strike="noStrike" cap="none">
                <a:solidFill>
                  <a:srgbClr val="000099"/>
                </a:solidFill>
                <a:latin typeface="Helvetica Neue"/>
                <a:ea typeface="Helvetica Neue"/>
                <a:cs typeface="Helvetica Neue"/>
                <a:sym typeface="Helvetica Neue"/>
              </a:rPr>
              <a:t>‹#›</a:t>
            </a:fld>
            <a:endParaRPr/>
          </a:p>
        </p:txBody>
      </p:sp>
      <p:sp>
        <p:nvSpPr>
          <p:cNvPr id="18" name="Google Shape;18;p8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1pPr>
            <a:lvl2pPr marR="0" lvl="1"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2pPr>
            <a:lvl3pPr marR="0" lvl="2"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3pPr>
            <a:lvl4pPr marR="0" lvl="3"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4pPr>
            <a:lvl5pPr marR="0" lvl="4"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5pPr>
            <a:lvl6pPr marR="0" lvl="5"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6pPr>
            <a:lvl7pPr marR="0" lvl="6"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7pPr>
            <a:lvl8pPr marR="0" lvl="7"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8pPr>
            <a:lvl9pPr marR="0" lvl="8" algn="ctr" rtl="0">
              <a:spcBef>
                <a:spcPts val="0"/>
              </a:spcBef>
              <a:spcAft>
                <a:spcPts val="0"/>
              </a:spcAft>
              <a:buSzPts val="1400"/>
              <a:buNone/>
              <a:defRPr sz="3200" b="1" i="0" u="none" strike="noStrike" cap="none">
                <a:solidFill>
                  <a:schemeClr val="dk2"/>
                </a:solidFill>
                <a:latin typeface="Helvetica Neue"/>
                <a:ea typeface="Helvetica Neue"/>
                <a:cs typeface="Helvetica Neue"/>
                <a:sym typeface="Helvetica Neue"/>
              </a:defRPr>
            </a:lvl9pPr>
          </a:lstStyle>
          <a:p>
            <a:endParaRPr/>
          </a:p>
        </p:txBody>
      </p:sp>
      <p:sp>
        <p:nvSpPr>
          <p:cNvPr id="19" name="Google Shape;19;p80"/>
          <p:cNvSpPr/>
          <p:nvPr/>
        </p:nvSpPr>
        <p:spPr>
          <a:xfrm>
            <a:off x="8916987" y="5445125"/>
            <a:ext cx="227012" cy="47625"/>
          </a:xfrm>
          <a:custGeom>
            <a:avLst/>
            <a:gdLst/>
            <a:ahLst/>
            <a:cxnLst/>
            <a:rect l="l" t="t" r="r" b="b"/>
            <a:pathLst>
              <a:path w="285" h="61" extrusionOk="0">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l.acm.org/toc/tods/1976/1/1"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s://doi.org/10.1145/320434.320440"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ctrTitle"/>
          </p:nvPr>
        </p:nvSpPr>
        <p:spPr>
          <a:xfrm>
            <a:off x="312737" y="2141537"/>
            <a:ext cx="8518525" cy="145097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CC3300"/>
              </a:buClr>
              <a:buSzPts val="3200"/>
              <a:buFont typeface="Helvetica Neue"/>
              <a:buNone/>
            </a:pPr>
            <a:r>
              <a:rPr lang="en-US" sz="3200" b="1" i="0" u="none">
                <a:solidFill>
                  <a:srgbClr val="CC3300"/>
                </a:solidFill>
                <a:latin typeface="Helvetica Neue"/>
                <a:ea typeface="Helvetica Neue"/>
                <a:cs typeface="Helvetica Neue"/>
                <a:sym typeface="Helvetica Neue"/>
              </a:rPr>
              <a:t>Entity-Relationship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0"/>
          <p:cNvSpPr txBox="1">
            <a:spLocks noGrp="1"/>
          </p:cNvSpPr>
          <p:nvPr>
            <p:ph type="title"/>
          </p:nvPr>
        </p:nvSpPr>
        <p:spPr>
          <a:xfrm>
            <a:off x="768350" y="65087"/>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Entity Sets -- </a:t>
            </a:r>
            <a:r>
              <a:rPr lang="en-US" sz="3200" b="1" i="1" u="none">
                <a:solidFill>
                  <a:schemeClr val="dk2"/>
                </a:solidFill>
                <a:latin typeface="Helvetica Neue"/>
                <a:ea typeface="Helvetica Neue"/>
                <a:cs typeface="Helvetica Neue"/>
                <a:sym typeface="Helvetica Neue"/>
              </a:rPr>
              <a:t>instructor </a:t>
            </a:r>
            <a:r>
              <a:rPr lang="en-US" sz="3200" b="1" i="0" u="none">
                <a:solidFill>
                  <a:schemeClr val="dk2"/>
                </a:solidFill>
                <a:latin typeface="Helvetica Neue"/>
                <a:ea typeface="Helvetica Neue"/>
                <a:cs typeface="Helvetica Neue"/>
                <a:sym typeface="Helvetica Neue"/>
              </a:rPr>
              <a:t>and </a:t>
            </a:r>
            <a:r>
              <a:rPr lang="en-US" sz="3200" b="1" i="1" u="none">
                <a:solidFill>
                  <a:schemeClr val="dk2"/>
                </a:solidFill>
                <a:latin typeface="Helvetica Neue"/>
                <a:ea typeface="Helvetica Neue"/>
                <a:cs typeface="Helvetica Neue"/>
                <a:sym typeface="Helvetica Neue"/>
              </a:rPr>
              <a:t>student</a:t>
            </a:r>
            <a:endParaRPr/>
          </a:p>
        </p:txBody>
      </p:sp>
      <p:sp>
        <p:nvSpPr>
          <p:cNvPr id="126" name="Google Shape;126;p10"/>
          <p:cNvSpPr txBox="1"/>
          <p:nvPr/>
        </p:nvSpPr>
        <p:spPr>
          <a:xfrm>
            <a:off x="1192212" y="1216025"/>
            <a:ext cx="7381875"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instructor_ID  instructor_name                                    student-ID   student_name</a:t>
            </a:r>
            <a:endParaRPr/>
          </a:p>
        </p:txBody>
      </p:sp>
      <p:pic>
        <p:nvPicPr>
          <p:cNvPr id="127" name="Google Shape;127;p10"/>
          <p:cNvPicPr preferRelativeResize="0"/>
          <p:nvPr/>
        </p:nvPicPr>
        <p:blipFill rotWithShape="1">
          <a:blip r:embed="rId3">
            <a:alphaModFix/>
          </a:blip>
          <a:srcRect/>
          <a:stretch/>
        </p:blipFill>
        <p:spPr>
          <a:xfrm>
            <a:off x="1328737" y="1679575"/>
            <a:ext cx="6354762" cy="35385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Relationship Sets</a:t>
            </a:r>
            <a:endParaRPr/>
          </a:p>
        </p:txBody>
      </p:sp>
      <p:sp>
        <p:nvSpPr>
          <p:cNvPr id="134" name="Google Shape;134;p11"/>
          <p:cNvSpPr txBox="1">
            <a:spLocks noGrp="1"/>
          </p:cNvSpPr>
          <p:nvPr>
            <p:ph type="body" idx="1"/>
          </p:nvPr>
        </p:nvSpPr>
        <p:spPr>
          <a:xfrm>
            <a:off x="855662" y="1222375"/>
            <a:ext cx="78486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a:t>
            </a:r>
            <a:r>
              <a:rPr lang="en-US" sz="1800" b="1" i="0" u="none">
                <a:solidFill>
                  <a:srgbClr val="000099"/>
                </a:solidFill>
                <a:latin typeface="Helvetica Neue"/>
                <a:ea typeface="Helvetica Neue"/>
                <a:cs typeface="Helvetica Neue"/>
                <a:sym typeface="Helvetica Neue"/>
              </a:rPr>
              <a:t>relationship</a:t>
            </a:r>
            <a:r>
              <a:rPr lang="en-US" sz="1800" b="0" i="0" u="none">
                <a:solidFill>
                  <a:schemeClr val="dk1"/>
                </a:solidFill>
                <a:latin typeface="Helvetica Neue"/>
                <a:ea typeface="Helvetica Neue"/>
                <a:cs typeface="Helvetica Neue"/>
                <a:sym typeface="Helvetica Neue"/>
              </a:rPr>
              <a:t> is an association among several entities</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Example:</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44553 (Peltier</a:t>
            </a:r>
            <a:r>
              <a:rPr lang="en-US" sz="1800" b="0" i="0" u="sng">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advisor</a:t>
            </a:r>
            <a:r>
              <a:rPr lang="en-US" sz="1800" b="0" i="0" u="none">
                <a:solidFill>
                  <a:schemeClr val="dk1"/>
                </a:solidFill>
                <a:latin typeface="Helvetica Neue"/>
                <a:ea typeface="Helvetica Neue"/>
                <a:cs typeface="Helvetica Neue"/>
                <a:sym typeface="Helvetica Neue"/>
              </a:rPr>
              <a:t>	 22222 (</a:t>
            </a:r>
            <a:r>
              <a:rPr lang="en-US" sz="1800" b="0" i="0" u="sng">
                <a:solidFill>
                  <a:schemeClr val="dk1"/>
                </a:solidFill>
                <a:latin typeface="Helvetica Neue"/>
                <a:ea typeface="Helvetica Neue"/>
                <a:cs typeface="Helvetica Neue"/>
                <a:sym typeface="Helvetica Neue"/>
              </a:rPr>
              <a:t>Einstein)</a:t>
            </a:r>
            <a:r>
              <a:rPr lang="en-US" sz="1800" b="0" i="0" u="none">
                <a:solidFill>
                  <a:schemeClr val="dk1"/>
                </a:solidFill>
                <a:latin typeface="Helvetica Neue"/>
                <a:ea typeface="Helvetica Neue"/>
                <a:cs typeface="Helvetica Neue"/>
                <a:sym typeface="Helvetica Neue"/>
              </a:rPr>
              <a:t> </a:t>
            </a:r>
            <a:br>
              <a:rPr lang="en-US" sz="1800" b="0" i="0" u="sng">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student</a:t>
            </a:r>
            <a:r>
              <a:rPr lang="en-US" sz="1800" b="0" i="0" u="none">
                <a:solidFill>
                  <a:schemeClr val="dk1"/>
                </a:solidFill>
                <a:latin typeface="Helvetica Neue"/>
                <a:ea typeface="Helvetica Neue"/>
                <a:cs typeface="Helvetica Neue"/>
                <a:sym typeface="Helvetica Neue"/>
              </a:rPr>
              <a:t> entity	relationship set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entity</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a:t>
            </a:r>
            <a:r>
              <a:rPr lang="en-US" sz="1800" b="1" i="0" u="none">
                <a:solidFill>
                  <a:srgbClr val="000099"/>
                </a:solidFill>
                <a:latin typeface="Helvetica Neue"/>
                <a:ea typeface="Helvetica Neue"/>
                <a:cs typeface="Helvetica Neue"/>
                <a:sym typeface="Helvetica Neue"/>
              </a:rPr>
              <a:t>relationship set</a:t>
            </a:r>
            <a:r>
              <a:rPr lang="en-US" sz="1800" b="0" i="0" u="none">
                <a:solidFill>
                  <a:schemeClr val="dk1"/>
                </a:solidFill>
                <a:latin typeface="Helvetica Neue"/>
                <a:ea typeface="Helvetica Neue"/>
                <a:cs typeface="Helvetica Neue"/>
                <a:sym typeface="Helvetica Neue"/>
              </a:rPr>
              <a:t> is a mathematical relation among </a:t>
            </a:r>
            <a:r>
              <a:rPr lang="en-US" sz="1800" b="0"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 2 entities, each taken from entity sets</a:t>
            </a:r>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e</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e</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e</a:t>
            </a:r>
            <a:r>
              <a:rPr lang="en-US" sz="1800" b="0" i="1" u="none" baseline="-25000">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e</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E</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e</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E</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e</a:t>
            </a:r>
            <a:r>
              <a:rPr lang="en-US" sz="1800" b="0" i="1" u="none" baseline="-25000">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E</a:t>
            </a:r>
            <a:r>
              <a:rPr lang="en-US" sz="1800" b="0" i="1" u="none" baseline="-25000">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a:t>
            </a:r>
            <a:br>
              <a:rPr lang="en-US" sz="1800" b="0" i="0" u="none">
                <a:solidFill>
                  <a:schemeClr val="dk1"/>
                </a:solidFill>
                <a:latin typeface="Helvetica Neue"/>
                <a:ea typeface="Helvetica Neue"/>
                <a:cs typeface="Helvetica Neue"/>
                <a:sym typeface="Helvetica Neue"/>
              </a:rPr>
            </a:b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where (</a:t>
            </a:r>
            <a:r>
              <a:rPr lang="en-US" sz="1800" b="0" i="1" u="none">
                <a:solidFill>
                  <a:schemeClr val="dk1"/>
                </a:solidFill>
                <a:latin typeface="Helvetica Neue"/>
                <a:ea typeface="Helvetica Neue"/>
                <a:cs typeface="Helvetica Neue"/>
                <a:sym typeface="Helvetica Neue"/>
              </a:rPr>
              <a:t>e</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e</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e</a:t>
            </a:r>
            <a:r>
              <a:rPr lang="en-US" sz="1800" b="0" i="1" u="none" baseline="-25000">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is a relationship</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Example: </a:t>
            </a:r>
            <a:endParaRPr/>
          </a:p>
          <a:p>
            <a:pPr marL="742950" lvl="1" indent="-28575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		        (44553,22222) ∈ </a:t>
            </a:r>
            <a:r>
              <a:rPr lang="en-US" sz="1800" b="0" i="1" u="none">
                <a:solidFill>
                  <a:schemeClr val="dk1"/>
                </a:solidFill>
                <a:latin typeface="Helvetica Neue"/>
                <a:ea typeface="Helvetica Neue"/>
                <a:cs typeface="Helvetica Neue"/>
                <a:sym typeface="Helvetica Neue"/>
              </a:rPr>
              <a:t>advisor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Selection of relationships</a:t>
            </a:r>
            <a:endParaRPr/>
          </a:p>
        </p:txBody>
      </p:sp>
      <p:sp>
        <p:nvSpPr>
          <p:cNvPr id="140" name="Google Shape;140;p12"/>
          <p:cNvSpPr txBox="1">
            <a:spLocks noGrp="1"/>
          </p:cNvSpPr>
          <p:nvPr>
            <p:ph type="body" idx="1"/>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marR="0" lvl="0" indent="-342900" algn="l" rtl="0">
              <a:lnSpc>
                <a:spcPct val="100000"/>
              </a:lnSpc>
              <a:spcBef>
                <a:spcPts val="840"/>
              </a:spcBef>
              <a:spcAft>
                <a:spcPts val="0"/>
              </a:spcAft>
              <a:buClr>
                <a:schemeClr val="dk2"/>
              </a:buClr>
              <a:buSzPts val="2160"/>
              <a:buFont typeface="Arial"/>
              <a:buNone/>
            </a:pPr>
            <a:r>
              <a:rPr lang="en-US" sz="2400" b="0" i="0" u="none">
                <a:solidFill>
                  <a:schemeClr val="dk1"/>
                </a:solidFill>
                <a:latin typeface="Helvetica Neue"/>
                <a:ea typeface="Helvetica Neue"/>
                <a:cs typeface="Helvetica Neue"/>
                <a:sym typeface="Helvetica Neue"/>
              </a:rPr>
              <a:t>Doctors ----------- Ward</a:t>
            </a:r>
            <a:endParaRPr/>
          </a:p>
          <a:p>
            <a:pPr marL="342900" marR="0" lvl="0" indent="-34290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marR="0" lvl="0" indent="-342900" algn="l" rtl="0">
              <a:lnSpc>
                <a:spcPct val="100000"/>
              </a:lnSpc>
              <a:spcBef>
                <a:spcPts val="980"/>
              </a:spcBef>
              <a:spcAft>
                <a:spcPts val="0"/>
              </a:spcAft>
              <a:buClr>
                <a:schemeClr val="dk2"/>
              </a:buClr>
              <a:buSzPts val="2520"/>
              <a:buFont typeface="Arial"/>
              <a:buNone/>
            </a:pPr>
            <a:r>
              <a:rPr lang="en-US" sz="2800" b="0" i="0" u="none">
                <a:solidFill>
                  <a:schemeClr val="dk1"/>
                </a:solidFill>
                <a:latin typeface="Helvetica Neue"/>
                <a:ea typeface="Helvetica Neue"/>
                <a:cs typeface="Helvetica Neue"/>
                <a:sym typeface="Helvetica Neue"/>
              </a:rPr>
              <a:t>Nurses ---------------- Ward</a:t>
            </a:r>
            <a:endParaRPr/>
          </a:p>
          <a:p>
            <a:pPr marL="342900" marR="0" lvl="0" indent="-34290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marR="0" lvl="0" indent="-342900" algn="l" rtl="0">
              <a:lnSpc>
                <a:spcPct val="100000"/>
              </a:lnSpc>
              <a:spcBef>
                <a:spcPts val="1120"/>
              </a:spcBef>
              <a:spcAft>
                <a:spcPts val="0"/>
              </a:spcAft>
              <a:buClr>
                <a:schemeClr val="dk2"/>
              </a:buClr>
              <a:buSzPts val="2880"/>
              <a:buFont typeface="Arial"/>
              <a:buNone/>
            </a:pPr>
            <a:r>
              <a:rPr lang="en-US" sz="3200" b="0" i="0" u="none">
                <a:solidFill>
                  <a:schemeClr val="dk1"/>
                </a:solidFill>
                <a:latin typeface="Helvetica Neue"/>
                <a:ea typeface="Helvetica Neue"/>
                <a:cs typeface="Helvetica Neue"/>
                <a:sym typeface="Helvetica Neue"/>
              </a:rPr>
              <a:t>Find others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Relationship Set </a:t>
            </a:r>
            <a:r>
              <a:rPr lang="en-US" sz="3200" b="1" i="1" u="none">
                <a:solidFill>
                  <a:schemeClr val="dk2"/>
                </a:solidFill>
                <a:latin typeface="Helvetica Neue"/>
                <a:ea typeface="Helvetica Neue"/>
                <a:cs typeface="Helvetica Neue"/>
                <a:sym typeface="Helvetica Neue"/>
              </a:rPr>
              <a:t>advisor</a:t>
            </a:r>
            <a:endParaRPr/>
          </a:p>
        </p:txBody>
      </p:sp>
      <p:pic>
        <p:nvPicPr>
          <p:cNvPr id="147" name="Google Shape;147;p13"/>
          <p:cNvPicPr preferRelativeResize="0"/>
          <p:nvPr/>
        </p:nvPicPr>
        <p:blipFill rotWithShape="1">
          <a:blip r:embed="rId3">
            <a:alphaModFix/>
          </a:blip>
          <a:srcRect/>
          <a:stretch/>
        </p:blipFill>
        <p:spPr>
          <a:xfrm>
            <a:off x="708025" y="1316037"/>
            <a:ext cx="8027987" cy="44529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Relationship Sets (Cont.)</a:t>
            </a:r>
            <a:endParaRPr/>
          </a:p>
        </p:txBody>
      </p:sp>
      <p:sp>
        <p:nvSpPr>
          <p:cNvPr id="154" name="Google Shape;154;p14"/>
          <p:cNvSpPr txBox="1">
            <a:spLocks noGrp="1"/>
          </p:cNvSpPr>
          <p:nvPr>
            <p:ph type="body" idx="1"/>
          </p:nvPr>
        </p:nvSpPr>
        <p:spPr>
          <a:xfrm>
            <a:off x="698500" y="1077912"/>
            <a:ext cx="7261225" cy="11715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An attribute can also be associated with a relationship set.</a:t>
            </a:r>
            <a:endParaRPr/>
          </a:p>
          <a:p>
            <a:pPr marL="342900" lvl="0" indent="-342900" algn="l" rtl="0">
              <a:lnSpc>
                <a:spcPct val="9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For instance, the </a:t>
            </a:r>
            <a:r>
              <a:rPr lang="en-US" sz="1800" b="0" i="1" u="none">
                <a:solidFill>
                  <a:schemeClr val="dk1"/>
                </a:solidFill>
                <a:latin typeface="Helvetica Neue"/>
                <a:ea typeface="Helvetica Neue"/>
                <a:cs typeface="Helvetica Neue"/>
                <a:sym typeface="Helvetica Neue"/>
              </a:rPr>
              <a:t>advisor </a:t>
            </a:r>
            <a:r>
              <a:rPr lang="en-US" sz="1800" b="0" i="0" u="none">
                <a:solidFill>
                  <a:schemeClr val="dk1"/>
                </a:solidFill>
                <a:latin typeface="Helvetica Neue"/>
                <a:ea typeface="Helvetica Neue"/>
                <a:cs typeface="Helvetica Neue"/>
                <a:sym typeface="Helvetica Neue"/>
              </a:rPr>
              <a:t>relationship set between entity sets </a:t>
            </a:r>
            <a:r>
              <a:rPr lang="en-US" sz="1800" b="0" i="1" u="none">
                <a:solidFill>
                  <a:schemeClr val="dk1"/>
                </a:solidFill>
                <a:latin typeface="Helvetica Neue"/>
                <a:ea typeface="Helvetica Neue"/>
                <a:cs typeface="Helvetica Neue"/>
                <a:sym typeface="Helvetica Neue"/>
              </a:rPr>
              <a:t>instructor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student </a:t>
            </a:r>
            <a:r>
              <a:rPr lang="en-US" sz="1800" b="0" i="0" u="none">
                <a:solidFill>
                  <a:schemeClr val="dk1"/>
                </a:solidFill>
                <a:latin typeface="Helvetica Neue"/>
                <a:ea typeface="Helvetica Neue"/>
                <a:cs typeface="Helvetica Neue"/>
                <a:sym typeface="Helvetica Neue"/>
              </a:rPr>
              <a:t>may have the attribute </a:t>
            </a:r>
            <a:r>
              <a:rPr lang="en-US" sz="1800" b="0" i="1" u="none">
                <a:solidFill>
                  <a:schemeClr val="dk1"/>
                </a:solidFill>
                <a:latin typeface="Helvetica Neue"/>
                <a:ea typeface="Helvetica Neue"/>
                <a:cs typeface="Helvetica Neue"/>
                <a:sym typeface="Helvetica Neue"/>
              </a:rPr>
              <a:t>date </a:t>
            </a:r>
            <a:r>
              <a:rPr lang="en-US" sz="1800" b="0" i="0" u="none">
                <a:solidFill>
                  <a:schemeClr val="dk1"/>
                </a:solidFill>
                <a:latin typeface="Helvetica Neue"/>
                <a:ea typeface="Helvetica Neue"/>
                <a:cs typeface="Helvetica Neue"/>
                <a:sym typeface="Helvetica Neue"/>
              </a:rPr>
              <a:t>which tracks when the student started being associated with the advisor</a:t>
            </a:r>
            <a:endParaRPr/>
          </a:p>
        </p:txBody>
      </p:sp>
      <p:pic>
        <p:nvPicPr>
          <p:cNvPr id="155" name="Google Shape;155;p14"/>
          <p:cNvPicPr preferRelativeResize="0"/>
          <p:nvPr/>
        </p:nvPicPr>
        <p:blipFill rotWithShape="1">
          <a:blip r:embed="rId3">
            <a:alphaModFix/>
          </a:blip>
          <a:srcRect/>
          <a:stretch/>
        </p:blipFill>
        <p:spPr>
          <a:xfrm>
            <a:off x="1443037" y="2578100"/>
            <a:ext cx="6621462" cy="3140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Degree of a Relationship Set</a:t>
            </a:r>
            <a:endParaRPr/>
          </a:p>
        </p:txBody>
      </p:sp>
      <p:sp>
        <p:nvSpPr>
          <p:cNvPr id="162" name="Google Shape;162;p15"/>
          <p:cNvSpPr txBox="1">
            <a:spLocks noGrp="1"/>
          </p:cNvSpPr>
          <p:nvPr>
            <p:ph type="body" idx="1"/>
          </p:nvPr>
        </p:nvSpPr>
        <p:spPr>
          <a:xfrm>
            <a:off x="814387" y="1093787"/>
            <a:ext cx="7221537" cy="41957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binary relationship</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involve two entity sets (or degree two).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most relationship sets in a database system are binary.</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Relationships between more than two entity sets are rare.  Most relationships are binary. (More on this later.)</a:t>
            </a:r>
            <a:endParaRPr/>
          </a:p>
          <a:p>
            <a:pPr marL="742950" lvl="1" indent="-285750" algn="l" rtl="0">
              <a:lnSpc>
                <a:spcPct val="100000"/>
              </a:lnSpc>
              <a:spcBef>
                <a:spcPts val="630"/>
              </a:spcBef>
              <a:spcAft>
                <a:spcPts val="0"/>
              </a:spcAft>
              <a:buClr>
                <a:srgbClr val="CC6600"/>
              </a:buClr>
              <a:buSzPts val="1890"/>
              <a:buFont typeface="Arimo"/>
              <a:buChar char="4"/>
            </a:pPr>
            <a:r>
              <a:rPr lang="en-US" sz="1800" b="0" i="0" u="none">
                <a:solidFill>
                  <a:schemeClr val="dk1"/>
                </a:solidFill>
                <a:latin typeface="Helvetica Neue"/>
                <a:ea typeface="Helvetica Neue"/>
                <a:cs typeface="Helvetica Neue"/>
                <a:sym typeface="Helvetica Neue"/>
              </a:rPr>
              <a:t>Example: </a:t>
            </a:r>
            <a:r>
              <a:rPr lang="en-US" sz="1800" b="0" i="1" u="none">
                <a:solidFill>
                  <a:schemeClr val="dk1"/>
                </a:solidFill>
                <a:latin typeface="Helvetica Neue"/>
                <a:ea typeface="Helvetica Neue"/>
                <a:cs typeface="Helvetica Neue"/>
                <a:sym typeface="Helvetica Neue"/>
              </a:rPr>
              <a:t>students</a:t>
            </a:r>
            <a:r>
              <a:rPr lang="en-US" sz="1800" b="0" i="0" u="none">
                <a:solidFill>
                  <a:schemeClr val="dk1"/>
                </a:solidFill>
                <a:latin typeface="Helvetica Neue"/>
                <a:ea typeface="Helvetica Neue"/>
                <a:cs typeface="Helvetica Neue"/>
                <a:sym typeface="Helvetica Neue"/>
              </a:rPr>
              <a:t> work on research </a:t>
            </a:r>
            <a:r>
              <a:rPr lang="en-US" sz="1800" b="0" i="1" u="none">
                <a:solidFill>
                  <a:schemeClr val="dk1"/>
                </a:solidFill>
                <a:latin typeface="Helvetica Neue"/>
                <a:ea typeface="Helvetica Neue"/>
                <a:cs typeface="Helvetica Neue"/>
                <a:sym typeface="Helvetica Neue"/>
              </a:rPr>
              <a:t>projects</a:t>
            </a:r>
            <a:r>
              <a:rPr lang="en-US" sz="1800" b="0" i="0" u="none">
                <a:solidFill>
                  <a:schemeClr val="dk1"/>
                </a:solidFill>
                <a:latin typeface="Helvetica Neue"/>
                <a:ea typeface="Helvetica Neue"/>
                <a:cs typeface="Helvetica Neue"/>
                <a:sym typeface="Helvetica Neue"/>
              </a:rPr>
              <a:t> under the guidance of an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a:t>
            </a:r>
            <a:endParaRPr/>
          </a:p>
          <a:p>
            <a:pPr marL="742950" lvl="1" indent="-285750" algn="l" rtl="0">
              <a:lnSpc>
                <a:spcPct val="100000"/>
              </a:lnSpc>
              <a:spcBef>
                <a:spcPts val="630"/>
              </a:spcBef>
              <a:spcAft>
                <a:spcPts val="0"/>
              </a:spcAft>
              <a:buClr>
                <a:srgbClr val="CC6600"/>
              </a:buClr>
              <a:buSzPts val="1890"/>
              <a:buFont typeface="Arimo"/>
              <a:buChar char="4"/>
            </a:pPr>
            <a:r>
              <a:rPr lang="en-US" sz="1800" b="0" i="0" u="none">
                <a:solidFill>
                  <a:schemeClr val="dk1"/>
                </a:solidFill>
                <a:latin typeface="Helvetica Neue"/>
                <a:ea typeface="Helvetica Neue"/>
                <a:cs typeface="Helvetica Neue"/>
                <a:sym typeface="Helvetica Neue"/>
              </a:rPr>
              <a:t>relationship </a:t>
            </a:r>
            <a:r>
              <a:rPr lang="en-US" sz="1800" b="0" i="1" u="none">
                <a:solidFill>
                  <a:schemeClr val="dk1"/>
                </a:solidFill>
                <a:latin typeface="Helvetica Neue"/>
                <a:ea typeface="Helvetica Neue"/>
                <a:cs typeface="Helvetica Neue"/>
                <a:sym typeface="Helvetica Neue"/>
              </a:rPr>
              <a:t>proj_guide</a:t>
            </a:r>
            <a:r>
              <a:rPr lang="en-US" sz="1800" b="0" i="0" u="none">
                <a:solidFill>
                  <a:schemeClr val="dk1"/>
                </a:solidFill>
                <a:latin typeface="Helvetica Neue"/>
                <a:ea typeface="Helvetica Neue"/>
                <a:cs typeface="Helvetica Neue"/>
                <a:sym typeface="Helvetica Neue"/>
              </a:rPr>
              <a:t> is a ternary relationship between </a:t>
            </a:r>
            <a:r>
              <a:rPr lang="en-US" sz="1800" b="0" i="1" u="none">
                <a:solidFill>
                  <a:schemeClr val="dk1"/>
                </a:solidFill>
                <a:latin typeface="Helvetica Neue"/>
                <a:ea typeface="Helvetica Neue"/>
                <a:cs typeface="Helvetica Neue"/>
                <a:sym typeface="Helvetica Neue"/>
              </a:rPr>
              <a:t>instructor, student,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project</a:t>
            </a:r>
            <a:endParaRPr sz="1800" b="0" i="0" u="none">
              <a:solidFill>
                <a:schemeClr val="dk1"/>
              </a:solidFill>
              <a:latin typeface="Helvetica Neue"/>
              <a:ea typeface="Helvetica Neue"/>
              <a:cs typeface="Helvetica Neue"/>
              <a:sym typeface="Helvetica Neue"/>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Mapping Cardinality Constraints</a:t>
            </a:r>
            <a:endParaRPr/>
          </a:p>
        </p:txBody>
      </p:sp>
      <p:sp>
        <p:nvSpPr>
          <p:cNvPr id="169" name="Google Shape;169;p16"/>
          <p:cNvSpPr txBox="1">
            <a:spLocks noGrp="1"/>
          </p:cNvSpPr>
          <p:nvPr>
            <p:ph type="body" idx="1"/>
          </p:nvPr>
        </p:nvSpPr>
        <p:spPr>
          <a:xfrm>
            <a:off x="814387" y="1093787"/>
            <a:ext cx="75057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Express the number of entities to which another entity can be associated via a relationship set.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Most useful in describing binary relationship sets.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For a binary relationship set the mapping cardinality must be one of the following types:</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One to one</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One to many</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Many to one</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Many to many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Mapping Cardinalities</a:t>
            </a:r>
            <a:endParaRPr/>
          </a:p>
        </p:txBody>
      </p:sp>
      <p:sp>
        <p:nvSpPr>
          <p:cNvPr id="176" name="Google Shape;176;p17"/>
          <p:cNvSpPr txBox="1"/>
          <p:nvPr/>
        </p:nvSpPr>
        <p:spPr>
          <a:xfrm>
            <a:off x="1895475" y="4883150"/>
            <a:ext cx="1416050"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One to one</a:t>
            </a:r>
            <a:endParaRPr/>
          </a:p>
        </p:txBody>
      </p:sp>
      <p:sp>
        <p:nvSpPr>
          <p:cNvPr id="177" name="Google Shape;177;p17"/>
          <p:cNvSpPr txBox="1"/>
          <p:nvPr/>
        </p:nvSpPr>
        <p:spPr>
          <a:xfrm>
            <a:off x="5935662" y="4868862"/>
            <a:ext cx="1487487"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One to many</a:t>
            </a:r>
            <a:endParaRPr/>
          </a:p>
        </p:txBody>
      </p:sp>
      <p:sp>
        <p:nvSpPr>
          <p:cNvPr id="178" name="Google Shape;178;p17"/>
          <p:cNvSpPr txBox="1"/>
          <p:nvPr/>
        </p:nvSpPr>
        <p:spPr>
          <a:xfrm>
            <a:off x="1025525" y="5426075"/>
            <a:ext cx="7007225"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Note: Some elements in </a:t>
            </a:r>
            <a:r>
              <a:rPr lang="en-US" sz="2000" b="0" i="1" u="none">
                <a:solidFill>
                  <a:schemeClr val="dk1"/>
                </a:solidFill>
                <a:latin typeface="Helvetica Neue"/>
                <a:ea typeface="Helvetica Neue"/>
                <a:cs typeface="Helvetica Neue"/>
                <a:sym typeface="Helvetica Neue"/>
              </a:rPr>
              <a:t>A</a:t>
            </a:r>
            <a:r>
              <a:rPr lang="en-US" sz="2000" b="0" i="0" u="none">
                <a:solidFill>
                  <a:schemeClr val="dk1"/>
                </a:solidFill>
                <a:latin typeface="Helvetica Neue"/>
                <a:ea typeface="Helvetica Neue"/>
                <a:cs typeface="Helvetica Neue"/>
                <a:sym typeface="Helvetica Neue"/>
              </a:rPr>
              <a:t> and </a:t>
            </a:r>
            <a:r>
              <a:rPr lang="en-US" sz="2000" b="0" i="1" u="none">
                <a:solidFill>
                  <a:schemeClr val="dk1"/>
                </a:solidFill>
                <a:latin typeface="Helvetica Neue"/>
                <a:ea typeface="Helvetica Neue"/>
                <a:cs typeface="Helvetica Neue"/>
                <a:sym typeface="Helvetica Neue"/>
              </a:rPr>
              <a:t>B</a:t>
            </a:r>
            <a:r>
              <a:rPr lang="en-US" sz="2000" b="0" i="0" u="none">
                <a:solidFill>
                  <a:schemeClr val="dk1"/>
                </a:solidFill>
                <a:latin typeface="Helvetica Neue"/>
                <a:ea typeface="Helvetica Neue"/>
                <a:cs typeface="Helvetica Neue"/>
                <a:sym typeface="Helvetica Neue"/>
              </a:rPr>
              <a:t> may not be mapped to any </a:t>
            </a:r>
            <a:endParaRPr/>
          </a:p>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elements in the other set</a:t>
            </a:r>
            <a:endParaRPr/>
          </a:p>
        </p:txBody>
      </p:sp>
      <p:pic>
        <p:nvPicPr>
          <p:cNvPr id="179" name="Google Shape;179;p17" descr="7"/>
          <p:cNvPicPr preferRelativeResize="0"/>
          <p:nvPr/>
        </p:nvPicPr>
        <p:blipFill rotWithShape="1">
          <a:blip r:embed="rId3">
            <a:alphaModFix/>
          </a:blip>
          <a:srcRect/>
          <a:stretch/>
        </p:blipFill>
        <p:spPr>
          <a:xfrm>
            <a:off x="1257300" y="1220787"/>
            <a:ext cx="6705600" cy="341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Mapping Cardinalities </a:t>
            </a:r>
            <a:endParaRPr/>
          </a:p>
        </p:txBody>
      </p:sp>
      <p:sp>
        <p:nvSpPr>
          <p:cNvPr id="186" name="Google Shape;186;p18"/>
          <p:cNvSpPr txBox="1"/>
          <p:nvPr/>
        </p:nvSpPr>
        <p:spPr>
          <a:xfrm>
            <a:off x="1992312" y="4849812"/>
            <a:ext cx="1436687"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Many to one</a:t>
            </a:r>
            <a:endParaRPr/>
          </a:p>
        </p:txBody>
      </p:sp>
      <p:sp>
        <p:nvSpPr>
          <p:cNvPr id="187" name="Google Shape;187;p18"/>
          <p:cNvSpPr txBox="1"/>
          <p:nvPr/>
        </p:nvSpPr>
        <p:spPr>
          <a:xfrm>
            <a:off x="5913437" y="4864100"/>
            <a:ext cx="1609725" cy="3667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Many to many</a:t>
            </a:r>
            <a:endParaRPr/>
          </a:p>
        </p:txBody>
      </p:sp>
      <p:sp>
        <p:nvSpPr>
          <p:cNvPr id="188" name="Google Shape;188;p18"/>
          <p:cNvSpPr txBox="1"/>
          <p:nvPr/>
        </p:nvSpPr>
        <p:spPr>
          <a:xfrm>
            <a:off x="1177925" y="5430837"/>
            <a:ext cx="7007225"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Note: Some elements in A and B may not be mapped to any </a:t>
            </a:r>
            <a:endParaRPr/>
          </a:p>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elements in the other set</a:t>
            </a:r>
            <a:endParaRPr/>
          </a:p>
        </p:txBody>
      </p:sp>
      <p:pic>
        <p:nvPicPr>
          <p:cNvPr id="189" name="Google Shape;189;p18" descr="7"/>
          <p:cNvPicPr preferRelativeResize="0"/>
          <p:nvPr/>
        </p:nvPicPr>
        <p:blipFill rotWithShape="1">
          <a:blip r:embed="rId3">
            <a:alphaModFix/>
          </a:blip>
          <a:srcRect/>
          <a:stretch/>
        </p:blipFill>
        <p:spPr>
          <a:xfrm>
            <a:off x="1514475" y="1452562"/>
            <a:ext cx="6324600" cy="33004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Complex Attributes</a:t>
            </a:r>
            <a:endParaRPr/>
          </a:p>
        </p:txBody>
      </p:sp>
      <p:sp>
        <p:nvSpPr>
          <p:cNvPr id="196" name="Google Shape;196;p19"/>
          <p:cNvSpPr txBox="1">
            <a:spLocks noGrp="1"/>
          </p:cNvSpPr>
          <p:nvPr>
            <p:ph type="body" idx="1"/>
          </p:nvPr>
        </p:nvSpPr>
        <p:spPr>
          <a:xfrm>
            <a:off x="855662" y="1222375"/>
            <a:ext cx="7966075" cy="53911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Attribute types:</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1" i="0" u="none">
                <a:solidFill>
                  <a:srgbClr val="000099"/>
                </a:solidFill>
                <a:latin typeface="Helvetica Neue"/>
                <a:ea typeface="Helvetica Neue"/>
                <a:cs typeface="Helvetica Neue"/>
                <a:sym typeface="Helvetica Neue"/>
              </a:rPr>
              <a:t>Simple</a:t>
            </a:r>
            <a:r>
              <a:rPr lang="en-US" sz="1800" b="0" i="0" u="none">
                <a:solidFill>
                  <a:schemeClr val="dk1"/>
                </a:solidFill>
                <a:latin typeface="Helvetica Neue"/>
                <a:ea typeface="Helvetica Neue"/>
                <a:cs typeface="Helvetica Neue"/>
                <a:sym typeface="Helvetica Neue"/>
              </a:rPr>
              <a:t> and </a:t>
            </a:r>
            <a:r>
              <a:rPr lang="en-US" sz="1800" b="1" i="0" u="none">
                <a:solidFill>
                  <a:srgbClr val="000099"/>
                </a:solidFill>
                <a:latin typeface="Helvetica Neue"/>
                <a:ea typeface="Helvetica Neue"/>
                <a:cs typeface="Helvetica Neue"/>
                <a:sym typeface="Helvetica Neue"/>
              </a:rPr>
              <a:t>composite</a:t>
            </a:r>
            <a:r>
              <a:rPr lang="en-US" sz="1800" b="0" i="0" u="none">
                <a:solidFill>
                  <a:schemeClr val="dk1"/>
                </a:solidFill>
                <a:latin typeface="Helvetica Neue"/>
                <a:ea typeface="Helvetica Neue"/>
                <a:cs typeface="Helvetica Neue"/>
                <a:sym typeface="Helvetica Neue"/>
              </a:rPr>
              <a:t> attributes.</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1" i="0" u="none">
                <a:solidFill>
                  <a:srgbClr val="000099"/>
                </a:solidFill>
                <a:latin typeface="Helvetica Neue"/>
                <a:ea typeface="Helvetica Neue"/>
                <a:cs typeface="Helvetica Neue"/>
                <a:sym typeface="Helvetica Neue"/>
              </a:rPr>
              <a:t>Single-valued</a:t>
            </a:r>
            <a:r>
              <a:rPr lang="en-US" sz="1800" b="0" i="0" u="none">
                <a:solidFill>
                  <a:schemeClr val="dk1"/>
                </a:solidFill>
                <a:latin typeface="Helvetica Neue"/>
                <a:ea typeface="Helvetica Neue"/>
                <a:cs typeface="Helvetica Neue"/>
                <a:sym typeface="Helvetica Neue"/>
              </a:rPr>
              <a:t> and </a:t>
            </a:r>
            <a:r>
              <a:rPr lang="en-US" sz="1800" b="1" i="0" u="none">
                <a:solidFill>
                  <a:srgbClr val="000099"/>
                </a:solidFill>
                <a:latin typeface="Helvetica Neue"/>
                <a:ea typeface="Helvetica Neue"/>
                <a:cs typeface="Helvetica Neue"/>
                <a:sym typeface="Helvetica Neue"/>
              </a:rPr>
              <a:t>multivalued</a:t>
            </a:r>
            <a:r>
              <a:rPr lang="en-US" sz="1800" b="0" i="0" u="none">
                <a:solidFill>
                  <a:schemeClr val="dk1"/>
                </a:solidFill>
                <a:latin typeface="Helvetica Neue"/>
                <a:ea typeface="Helvetica Neue"/>
                <a:cs typeface="Helvetica Neue"/>
                <a:sym typeface="Helvetica Neue"/>
              </a:rPr>
              <a:t> attributes</a:t>
            </a:r>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Example: multivalued attribute: </a:t>
            </a:r>
            <a:r>
              <a:rPr lang="en-US" sz="1800" b="0" i="1" u="none">
                <a:solidFill>
                  <a:schemeClr val="dk1"/>
                </a:solidFill>
                <a:latin typeface="Helvetica Neue"/>
                <a:ea typeface="Helvetica Neue"/>
                <a:cs typeface="Helvetica Neue"/>
                <a:sym typeface="Helvetica Neue"/>
              </a:rPr>
              <a:t>phone_numbers</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1" i="0" u="none">
                <a:solidFill>
                  <a:srgbClr val="000099"/>
                </a:solidFill>
                <a:latin typeface="Helvetica Neue"/>
                <a:ea typeface="Helvetica Neue"/>
                <a:cs typeface="Helvetica Neue"/>
                <a:sym typeface="Helvetica Neue"/>
              </a:rPr>
              <a:t>Derived</a:t>
            </a:r>
            <a:r>
              <a:rPr lang="en-US" sz="1800" b="0" i="0" u="none">
                <a:solidFill>
                  <a:schemeClr val="dk1"/>
                </a:solidFill>
                <a:latin typeface="Helvetica Neue"/>
                <a:ea typeface="Helvetica Neue"/>
                <a:cs typeface="Helvetica Neue"/>
                <a:sym typeface="Helvetica Neue"/>
              </a:rPr>
              <a:t> attributes</a:t>
            </a:r>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Can be computed from other attributes</a:t>
            </a:r>
            <a:endParaRPr/>
          </a:p>
          <a:p>
            <a:pPr marL="1085850" lvl="2" indent="-228600" algn="l" rtl="0">
              <a:lnSpc>
                <a:spcPct val="100000"/>
              </a:lnSpc>
              <a:spcBef>
                <a:spcPts val="630"/>
              </a:spcBef>
              <a:spcAft>
                <a:spcPts val="0"/>
              </a:spcAft>
              <a:buClr>
                <a:srgbClr val="33CC33"/>
              </a:buClr>
              <a:buSzPts val="1350"/>
              <a:buFont typeface="Arimo"/>
              <a:buChar char="4"/>
            </a:pPr>
            <a:r>
              <a:rPr lang="en-US" sz="1800" b="0" i="0" u="none">
                <a:solidFill>
                  <a:schemeClr val="dk1"/>
                </a:solidFill>
                <a:latin typeface="Helvetica Neue"/>
                <a:ea typeface="Helvetica Neue"/>
                <a:cs typeface="Helvetica Neue"/>
                <a:sym typeface="Helvetica Neue"/>
              </a:rPr>
              <a:t>Example:  age, given date_of_birth</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rgbClr val="000099"/>
                </a:solidFill>
                <a:latin typeface="Helvetica Neue"/>
                <a:ea typeface="Helvetica Neue"/>
                <a:cs typeface="Helvetica Neue"/>
                <a:sym typeface="Helvetica Neue"/>
              </a:rPr>
              <a:t>Domain</a:t>
            </a:r>
            <a:r>
              <a:rPr lang="en-US" sz="1800" b="0" i="0" u="none">
                <a:solidFill>
                  <a:schemeClr val="dk1"/>
                </a:solidFill>
                <a:latin typeface="Helvetica Neue"/>
                <a:ea typeface="Helvetica Neue"/>
                <a:cs typeface="Helvetica Neue"/>
                <a:sym typeface="Helvetica Neue"/>
              </a:rPr>
              <a:t> – the set of permitted values for each attribute </a:t>
            </a:r>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title"/>
          </p:nvPr>
        </p:nvSpPr>
        <p:spPr>
          <a:xfrm>
            <a:off x="852487" y="8572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Entity-Relationship Model</a:t>
            </a:r>
            <a:endParaRPr/>
          </a:p>
        </p:txBody>
      </p:sp>
      <p:sp>
        <p:nvSpPr>
          <p:cNvPr id="68" name="Google Shape;68;p2"/>
          <p:cNvSpPr txBox="1">
            <a:spLocks noGrp="1"/>
          </p:cNvSpPr>
          <p:nvPr>
            <p:ph type="body" idx="1"/>
          </p:nvPr>
        </p:nvSpPr>
        <p:spPr>
          <a:xfrm>
            <a:off x="855662" y="1222375"/>
            <a:ext cx="78486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Design Process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Modeling</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Constraints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E-R Diagram </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Design Issues </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Weak Entity Sets </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Extended E-R Features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Design of the Bank Database</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Reduction to Relation Schemas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Database Design</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UML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752475" y="104775"/>
            <a:ext cx="8391525"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Composite Attributes</a:t>
            </a:r>
            <a:endParaRPr/>
          </a:p>
        </p:txBody>
      </p:sp>
      <p:pic>
        <p:nvPicPr>
          <p:cNvPr id="203" name="Google Shape;203;p20"/>
          <p:cNvPicPr preferRelativeResize="0"/>
          <p:nvPr/>
        </p:nvPicPr>
        <p:blipFill rotWithShape="1">
          <a:blip r:embed="rId3">
            <a:alphaModFix/>
          </a:blip>
          <a:srcRect/>
          <a:stretch/>
        </p:blipFill>
        <p:spPr>
          <a:xfrm>
            <a:off x="665162" y="1330325"/>
            <a:ext cx="8093075" cy="25511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4"/>
          <p:cNvSpPr txBox="1">
            <a:spLocks noGrp="1"/>
          </p:cNvSpPr>
          <p:nvPr>
            <p:ph type="title"/>
          </p:nvPr>
        </p:nvSpPr>
        <p:spPr>
          <a:xfrm>
            <a:off x="469900" y="2736850"/>
            <a:ext cx="8267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E-R Diagrams</a:t>
            </a:r>
            <a:endParaRPr/>
          </a:p>
        </p:txBody>
      </p:sp>
      <p:sp>
        <p:nvSpPr>
          <p:cNvPr id="231" name="Google Shape;231;p24"/>
          <p:cNvSpPr txBox="1"/>
          <p:nvPr/>
        </p:nvSpPr>
        <p:spPr>
          <a:xfrm>
            <a:off x="1422400" y="2851150"/>
            <a:ext cx="6845300" cy="281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5"/>
          <p:cNvSpPr txBox="1">
            <a:spLocks noGrp="1"/>
          </p:cNvSpPr>
          <p:nvPr>
            <p:ph type="title"/>
          </p:nvPr>
        </p:nvSpPr>
        <p:spPr>
          <a:xfrm>
            <a:off x="469900" y="85725"/>
            <a:ext cx="8267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Entity Sets</a:t>
            </a:r>
            <a:endParaRPr/>
          </a:p>
        </p:txBody>
      </p:sp>
      <p:sp>
        <p:nvSpPr>
          <p:cNvPr id="238" name="Google Shape;238;p25"/>
          <p:cNvSpPr txBox="1"/>
          <p:nvPr/>
        </p:nvSpPr>
        <p:spPr>
          <a:xfrm>
            <a:off x="1022350" y="1109662"/>
            <a:ext cx="6845300" cy="1684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Entities can be represented graphically as follows:</a:t>
            </a:r>
            <a:endParaRPr/>
          </a:p>
          <a:p>
            <a:pPr marL="800100" marR="0" lvl="1"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Rectangles represent entity sets.</a:t>
            </a:r>
            <a:endParaRPr/>
          </a:p>
          <a:p>
            <a:pPr marL="800100" marR="0" lvl="1"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Attributes listed inside entity rectangle</a:t>
            </a:r>
            <a:endParaRPr/>
          </a:p>
          <a:p>
            <a:pPr marL="800100" marR="0" lvl="1"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Underline indicates primary key attributes</a:t>
            </a:r>
            <a:endParaRPr/>
          </a:p>
        </p:txBody>
      </p:sp>
      <p:pic>
        <p:nvPicPr>
          <p:cNvPr id="239" name="Google Shape;239;p25"/>
          <p:cNvPicPr preferRelativeResize="0"/>
          <p:nvPr/>
        </p:nvPicPr>
        <p:blipFill rotWithShape="1">
          <a:blip r:embed="rId3">
            <a:alphaModFix/>
          </a:blip>
          <a:srcRect/>
          <a:stretch/>
        </p:blipFill>
        <p:spPr>
          <a:xfrm>
            <a:off x="2178050" y="3059112"/>
            <a:ext cx="4579937" cy="16525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xfrm>
            <a:off x="469900" y="85725"/>
            <a:ext cx="8267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Relationship  Sets</a:t>
            </a:r>
            <a:endParaRPr/>
          </a:p>
        </p:txBody>
      </p:sp>
      <p:sp>
        <p:nvSpPr>
          <p:cNvPr id="246" name="Google Shape;246;p26"/>
          <p:cNvSpPr txBox="1"/>
          <p:nvPr/>
        </p:nvSpPr>
        <p:spPr>
          <a:xfrm>
            <a:off x="1069975" y="1374775"/>
            <a:ext cx="6859587" cy="8064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Diamonds represent relationship sets.</a:t>
            </a:r>
            <a:endParaRPr/>
          </a:p>
        </p:txBody>
      </p:sp>
      <p:pic>
        <p:nvPicPr>
          <p:cNvPr id="247" name="Google Shape;247;p26"/>
          <p:cNvPicPr preferRelativeResize="0"/>
          <p:nvPr/>
        </p:nvPicPr>
        <p:blipFill rotWithShape="1">
          <a:blip r:embed="rId3">
            <a:alphaModFix/>
          </a:blip>
          <a:srcRect/>
          <a:stretch/>
        </p:blipFill>
        <p:spPr>
          <a:xfrm>
            <a:off x="1806575" y="2170112"/>
            <a:ext cx="6221412" cy="127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a:spLocks noGrp="1"/>
          </p:cNvSpPr>
          <p:nvPr>
            <p:ph type="title"/>
          </p:nvPr>
        </p:nvSpPr>
        <p:spPr>
          <a:xfrm>
            <a:off x="469900" y="85725"/>
            <a:ext cx="8267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dirty="0"/>
              <a:t>ER Model Inventor</a:t>
            </a:r>
            <a:endParaRPr dirty="0"/>
          </a:p>
        </p:txBody>
      </p:sp>
      <p:sp>
        <p:nvSpPr>
          <p:cNvPr id="5" name="Rectangle 3">
            <a:extLst>
              <a:ext uri="{FF2B5EF4-FFF2-40B4-BE49-F238E27FC236}">
                <a16:creationId xmlns:a16="http://schemas.microsoft.com/office/drawing/2014/main" id="{8D638B71-53BA-46C2-9C05-8468911FF3A5}"/>
              </a:ext>
            </a:extLst>
          </p:cNvPr>
          <p:cNvSpPr>
            <a:spLocks noChangeArrowheads="1"/>
          </p:cNvSpPr>
          <p:nvPr/>
        </p:nvSpPr>
        <p:spPr bwMode="auto">
          <a:xfrm>
            <a:off x="253219" y="1309884"/>
            <a:ext cx="8484382"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Open Sans"/>
              </a:rPr>
              <a:t>The entity-relationship model—toward a unified view of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rgbClr val="000000"/>
                </a:solidFill>
                <a:effectLst/>
                <a:latin typeface="Open Sans"/>
              </a:rPr>
              <a:t>Author:</a:t>
            </a:r>
            <a:r>
              <a:rPr kumimoji="0" lang="en-US" altLang="en-US" sz="2800" b="0" i="0" u="none" strike="noStrike" cap="none" normalizeH="0" baseline="0" dirty="0">
                <a:ln>
                  <a:noFill/>
                </a:ln>
                <a:solidFill>
                  <a:srgbClr val="6B6B6B"/>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sng" strike="noStrike" cap="none" normalizeH="0" baseline="0" dirty="0">
                <a:ln>
                  <a:noFill/>
                </a:ln>
                <a:solidFill>
                  <a:srgbClr val="595959"/>
                </a:solidFill>
                <a:effectLst/>
                <a:latin typeface="Open Sans"/>
              </a:rPr>
              <a:t> Peter Pin-Shan Chen</a:t>
            </a:r>
            <a:endParaRPr kumimoji="0" lang="en-US" altLang="en-US" sz="2800" b="0" i="0" u="none" strike="noStrike" cap="none" normalizeH="0" baseline="0" dirty="0">
              <a:ln>
                <a:noFill/>
              </a:ln>
              <a:solidFill>
                <a:srgbClr val="6B6B6B"/>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6B6B6B"/>
                </a:solidFill>
                <a:effectLst/>
                <a:latin typeface="Open Sans"/>
                <a:hlinkClick r:id="rId3" tooltip="ACM Transactions on Database Systems"/>
              </a:rPr>
              <a:t>ACM Transactions on Database Systems</a:t>
            </a:r>
            <a:r>
              <a:rPr kumimoji="0" lang="en-US" altLang="en-US" sz="1800" b="0" i="0" u="none" strike="noStrike" cap="none" normalizeH="0" baseline="0" dirty="0">
                <a:ln>
                  <a:noFill/>
                </a:ln>
                <a:solidFill>
                  <a:srgbClr val="6B6B6B"/>
                </a:solidFill>
                <a:effectLst/>
                <a:latin typeface="Open Sans"/>
              </a:rPr>
              <a:t> </a:t>
            </a:r>
            <a:r>
              <a:rPr kumimoji="0" lang="en-US" altLang="en-US" sz="1800" b="0" i="0" u="none" strike="noStrike" cap="none" normalizeH="0" baseline="0" dirty="0">
                <a:ln>
                  <a:noFill/>
                </a:ln>
                <a:solidFill>
                  <a:srgbClr val="6B6B6B"/>
                </a:solidFill>
                <a:effectLst/>
                <a:latin typeface="Open Sans"/>
                <a:hlinkClick r:id="rId3"/>
              </a:rPr>
              <a:t>Volume 1Issue 1</a:t>
            </a:r>
            <a:r>
              <a:rPr kumimoji="0" lang="en-US" altLang="en-US" sz="1800" b="0" i="0" u="none" strike="noStrike" cap="none" normalizeH="0" baseline="0" dirty="0">
                <a:ln>
                  <a:noFill/>
                </a:ln>
                <a:solidFill>
                  <a:srgbClr val="6B6B6B"/>
                </a:solidFill>
                <a:effectLst/>
                <a:latin typeface="Open Sans"/>
              </a:rPr>
              <a:t>  pp 9–36 </a:t>
            </a:r>
            <a:r>
              <a:rPr kumimoji="0" lang="en-US" altLang="en-US" sz="1800" b="0" i="0" u="none" strike="noStrike" cap="none" normalizeH="0" baseline="0" dirty="0">
                <a:ln>
                  <a:noFill/>
                </a:ln>
                <a:solidFill>
                  <a:srgbClr val="6B6B6B"/>
                </a:solidFill>
                <a:effectLst/>
                <a:latin typeface="Open Sans"/>
                <a:hlinkClick r:id="rId4"/>
              </a:rPr>
              <a:t>https://doi.org/10.1145/320434.320440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AutoShape 4">
            <a:extLst>
              <a:ext uri="{FF2B5EF4-FFF2-40B4-BE49-F238E27FC236}">
                <a16:creationId xmlns:a16="http://schemas.microsoft.com/office/drawing/2014/main" id="{E9EDC0C9-AEEC-4FF0-9213-82135B6E1C1C}"/>
              </a:ext>
            </a:extLst>
          </p:cNvPr>
          <p:cNvSpPr>
            <a:spLocks noChangeAspect="1" noChangeArrowheads="1"/>
          </p:cNvSpPr>
          <p:nvPr/>
        </p:nvSpPr>
        <p:spPr bwMode="auto">
          <a:xfrm>
            <a:off x="397681" y="2190506"/>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8178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Many-to-Many Relationship</a:t>
            </a:r>
            <a:endParaRPr/>
          </a:p>
        </p:txBody>
      </p:sp>
      <p:sp>
        <p:nvSpPr>
          <p:cNvPr id="294" name="Google Shape;294;p32"/>
          <p:cNvSpPr txBox="1">
            <a:spLocks noGrp="1"/>
          </p:cNvSpPr>
          <p:nvPr>
            <p:ph type="body" idx="1"/>
          </p:nvPr>
        </p:nvSpPr>
        <p:spPr>
          <a:xfrm>
            <a:off x="814387" y="1093787"/>
            <a:ext cx="7029450" cy="15462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An instructor is associated with several (possibly 0) students via </a:t>
            </a:r>
            <a:r>
              <a:rPr lang="en-US" sz="1800" b="0" i="1" u="none">
                <a:solidFill>
                  <a:schemeClr val="dk1"/>
                </a:solidFill>
                <a:latin typeface="Helvetica Neue"/>
                <a:ea typeface="Helvetica Neue"/>
                <a:cs typeface="Helvetica Neue"/>
                <a:sym typeface="Helvetica Neue"/>
              </a:rPr>
              <a:t>advisor</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student is associated with several (possibly 0) instructors via </a:t>
            </a:r>
            <a:r>
              <a:rPr lang="en-US" sz="1800" b="0" i="1" u="none">
                <a:solidFill>
                  <a:schemeClr val="dk1"/>
                </a:solidFill>
                <a:latin typeface="Helvetica Neue"/>
                <a:ea typeface="Helvetica Neue"/>
                <a:cs typeface="Helvetica Neue"/>
                <a:sym typeface="Helvetica Neue"/>
              </a:rPr>
              <a:t>advisor</a:t>
            </a:r>
            <a:r>
              <a:rPr lang="en-US" sz="1800" b="0" i="0" u="none">
                <a:solidFill>
                  <a:schemeClr val="dk1"/>
                </a:solidFill>
                <a:latin typeface="Helvetica Neue"/>
                <a:ea typeface="Helvetica Neue"/>
                <a:cs typeface="Helvetica Neue"/>
                <a:sym typeface="Helvetica Neue"/>
              </a:rPr>
              <a:t> </a:t>
            </a:r>
            <a:endParaRPr/>
          </a:p>
        </p:txBody>
      </p:sp>
      <p:pic>
        <p:nvPicPr>
          <p:cNvPr id="295" name="Google Shape;295;p32"/>
          <p:cNvPicPr preferRelativeResize="0"/>
          <p:nvPr/>
        </p:nvPicPr>
        <p:blipFill rotWithShape="1">
          <a:blip r:embed="rId3">
            <a:alphaModFix/>
          </a:blip>
          <a:srcRect/>
          <a:stretch/>
        </p:blipFill>
        <p:spPr>
          <a:xfrm>
            <a:off x="1473200" y="2755900"/>
            <a:ext cx="6516687" cy="1333500"/>
          </a:xfrm>
          <a:prstGeom prst="rect">
            <a:avLst/>
          </a:prstGeom>
          <a:noFill/>
          <a:ln>
            <a:noFill/>
          </a:ln>
        </p:spPr>
      </p:pic>
    </p:spTree>
    <p:extLst>
      <p:ext uri="{BB962C8B-B14F-4D97-AF65-F5344CB8AC3E}">
        <p14:creationId xmlns:p14="http://schemas.microsoft.com/office/powerpoint/2010/main" val="1898826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Relationship Sets with Attributes</a:t>
            </a:r>
            <a:endParaRPr/>
          </a:p>
        </p:txBody>
      </p:sp>
      <p:pic>
        <p:nvPicPr>
          <p:cNvPr id="254" name="Google Shape;254;p27"/>
          <p:cNvPicPr preferRelativeResize="0"/>
          <p:nvPr/>
        </p:nvPicPr>
        <p:blipFill rotWithShape="1">
          <a:blip r:embed="rId3">
            <a:alphaModFix/>
          </a:blip>
          <a:srcRect/>
          <a:stretch/>
        </p:blipFill>
        <p:spPr>
          <a:xfrm>
            <a:off x="1403350" y="1587500"/>
            <a:ext cx="6932612" cy="2019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3"/>
          <p:cNvSpPr txBox="1">
            <a:spLocks noGrp="1"/>
          </p:cNvSpPr>
          <p:nvPr>
            <p:ph type="title"/>
          </p:nvPr>
        </p:nvSpPr>
        <p:spPr>
          <a:xfrm>
            <a:off x="1296987" y="233362"/>
            <a:ext cx="7427912" cy="45561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800"/>
              <a:buFont typeface="Helvetica Neue"/>
              <a:buNone/>
            </a:pPr>
            <a:r>
              <a:rPr lang="en-US" sz="2800" b="1" i="0" u="none">
                <a:solidFill>
                  <a:schemeClr val="dk2"/>
                </a:solidFill>
                <a:latin typeface="Helvetica Neue"/>
                <a:ea typeface="Helvetica Neue"/>
                <a:cs typeface="Helvetica Neue"/>
                <a:sym typeface="Helvetica Neue"/>
              </a:rPr>
              <a:t>Total  and Partial Participation</a:t>
            </a:r>
            <a:endParaRPr/>
          </a:p>
        </p:txBody>
      </p:sp>
      <p:sp>
        <p:nvSpPr>
          <p:cNvPr id="302" name="Google Shape;302;p33"/>
          <p:cNvSpPr txBox="1"/>
          <p:nvPr/>
        </p:nvSpPr>
        <p:spPr>
          <a:xfrm>
            <a:off x="855662" y="922337"/>
            <a:ext cx="7448550" cy="19208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Total participation (indicated by double line):  every entity in the entity set participates in at least one relationship in the relationship set</a:t>
            </a:r>
            <a:endParaRPr/>
          </a:p>
          <a:p>
            <a:pPr marL="342900" marR="0" lvl="0" indent="-24003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742950" marR="0" lvl="1" indent="-285750" algn="l" rtl="0">
              <a:lnSpc>
                <a:spcPct val="100000"/>
              </a:lnSpc>
              <a:spcBef>
                <a:spcPts val="630"/>
              </a:spcBef>
              <a:spcAft>
                <a:spcPts val="0"/>
              </a:spcAft>
              <a:buClr>
                <a:schemeClr val="dk1"/>
              </a:buClr>
              <a:buSzPts val="1800"/>
              <a:buFont typeface="Helvetica Neue"/>
              <a:buNone/>
            </a:pPr>
            <a:endParaRPr sz="1800" b="0" i="0" u="none" strike="noStrike" cap="none">
              <a:solidFill>
                <a:schemeClr val="dk1"/>
              </a:solidFill>
              <a:latin typeface="Helvetica Neue"/>
              <a:ea typeface="Helvetica Neue"/>
              <a:cs typeface="Helvetica Neue"/>
              <a:sym typeface="Helvetica Neue"/>
            </a:endParaRPr>
          </a:p>
          <a:p>
            <a:pPr marL="742950" marR="0" lvl="1" indent="-285750" algn="l" rtl="0">
              <a:lnSpc>
                <a:spcPct val="100000"/>
              </a:lnSpc>
              <a:spcBef>
                <a:spcPts val="630"/>
              </a:spcBef>
              <a:spcAft>
                <a:spcPts val="0"/>
              </a:spcAft>
              <a:buClr>
                <a:schemeClr val="dk1"/>
              </a:buClr>
              <a:buSzPts val="1800"/>
              <a:buFont typeface="Helvetica Neue"/>
              <a:buNone/>
            </a:pPr>
            <a:r>
              <a:rPr lang="en-US" sz="1800" b="0" i="0" u="none" strike="noStrike" cap="none">
                <a:solidFill>
                  <a:schemeClr val="dk1"/>
                </a:solidFill>
                <a:latin typeface="Helvetica Neue"/>
                <a:ea typeface="Helvetica Neue"/>
                <a:cs typeface="Helvetica Neue"/>
                <a:sym typeface="Helvetica Neue"/>
              </a:rPr>
              <a:t>participation of </a:t>
            </a:r>
            <a:r>
              <a:rPr lang="en-US" sz="1800" b="0" i="1" u="none" strike="noStrike" cap="none">
                <a:solidFill>
                  <a:schemeClr val="dk1"/>
                </a:solidFill>
                <a:latin typeface="Helvetica Neue"/>
                <a:ea typeface="Helvetica Neue"/>
                <a:cs typeface="Helvetica Neue"/>
                <a:sym typeface="Helvetica Neue"/>
              </a:rPr>
              <a:t>student  </a:t>
            </a:r>
            <a:r>
              <a:rPr lang="en-US" sz="1800" b="0" i="0" u="none" strike="noStrike" cap="none">
                <a:solidFill>
                  <a:schemeClr val="dk1"/>
                </a:solidFill>
                <a:latin typeface="Helvetica Neue"/>
                <a:ea typeface="Helvetica Neue"/>
                <a:cs typeface="Helvetica Neue"/>
                <a:sym typeface="Helvetica Neue"/>
              </a:rPr>
              <a:t>in </a:t>
            </a:r>
            <a:r>
              <a:rPr lang="en-US" sz="1800" b="0" i="1" u="none" strike="noStrike" cap="none">
                <a:solidFill>
                  <a:schemeClr val="dk1"/>
                </a:solidFill>
                <a:latin typeface="Helvetica Neue"/>
                <a:ea typeface="Helvetica Neue"/>
                <a:cs typeface="Helvetica Neue"/>
                <a:sym typeface="Helvetica Neue"/>
              </a:rPr>
              <a:t>advisor r</a:t>
            </a:r>
            <a:r>
              <a:rPr lang="en-US" sz="1800" b="0" i="0" u="none" strike="noStrike" cap="none">
                <a:solidFill>
                  <a:schemeClr val="dk1"/>
                </a:solidFill>
                <a:latin typeface="Helvetica Neue"/>
                <a:ea typeface="Helvetica Neue"/>
                <a:cs typeface="Helvetica Neue"/>
                <a:sym typeface="Helvetica Neue"/>
              </a:rPr>
              <a:t>elation is total</a:t>
            </a:r>
            <a:endParaRPr/>
          </a:p>
          <a:p>
            <a:pPr marL="1085850" marR="0" lvl="2" indent="-228600" algn="l" rtl="0">
              <a:lnSpc>
                <a:spcPct val="10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 every </a:t>
            </a:r>
            <a:r>
              <a:rPr lang="en-US" sz="1800" b="0" i="1" u="none" strike="noStrike" cap="none">
                <a:solidFill>
                  <a:schemeClr val="dk1"/>
                </a:solidFill>
                <a:latin typeface="Helvetica Neue"/>
                <a:ea typeface="Helvetica Neue"/>
                <a:cs typeface="Helvetica Neue"/>
                <a:sym typeface="Helvetica Neue"/>
              </a:rPr>
              <a:t>student </a:t>
            </a:r>
            <a:r>
              <a:rPr lang="en-US" sz="1800" b="0" i="0" u="none" strike="noStrike" cap="none">
                <a:solidFill>
                  <a:schemeClr val="dk1"/>
                </a:solidFill>
                <a:latin typeface="Helvetica Neue"/>
                <a:ea typeface="Helvetica Neue"/>
                <a:cs typeface="Helvetica Neue"/>
                <a:sym typeface="Helvetica Neue"/>
              </a:rPr>
              <a:t>must have an associated instructor</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Partial participation:  some entities may not participate in any relationship in the relationship set</a:t>
            </a:r>
            <a:endParaRPr/>
          </a:p>
          <a:p>
            <a:pPr marL="742950" marR="0" lvl="1" indent="-285750" algn="l" rtl="0">
              <a:lnSpc>
                <a:spcPct val="100000"/>
              </a:lnSpc>
              <a:spcBef>
                <a:spcPts val="630"/>
              </a:spcBef>
              <a:spcAft>
                <a:spcPts val="0"/>
              </a:spcAft>
              <a:buClr>
                <a:schemeClr va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Example: participation of </a:t>
            </a:r>
            <a:r>
              <a:rPr lang="en-US" sz="1800" b="0" i="1" u="none" strike="noStrike" cap="none">
                <a:solidFill>
                  <a:schemeClr val="dk1"/>
                </a:solidFill>
                <a:latin typeface="Helvetica Neue"/>
                <a:ea typeface="Helvetica Neue"/>
                <a:cs typeface="Helvetica Neue"/>
                <a:sym typeface="Helvetica Neue"/>
              </a:rPr>
              <a:t>instructor</a:t>
            </a:r>
            <a:r>
              <a:rPr lang="en-US" sz="1800" b="0" i="0" u="none" strike="noStrike" cap="none">
                <a:solidFill>
                  <a:schemeClr val="dk1"/>
                </a:solidFill>
                <a:latin typeface="Helvetica Neue"/>
                <a:ea typeface="Helvetica Neue"/>
                <a:cs typeface="Helvetica Neue"/>
                <a:sym typeface="Helvetica Neue"/>
              </a:rPr>
              <a:t> in </a:t>
            </a:r>
            <a:r>
              <a:rPr lang="en-US" sz="1800" b="0" i="1" u="none" strike="noStrike" cap="none">
                <a:solidFill>
                  <a:schemeClr val="dk1"/>
                </a:solidFill>
                <a:latin typeface="Helvetica Neue"/>
                <a:ea typeface="Helvetica Neue"/>
                <a:cs typeface="Helvetica Neue"/>
                <a:sym typeface="Helvetica Neue"/>
              </a:rPr>
              <a:t>advisor</a:t>
            </a:r>
            <a:r>
              <a:rPr lang="en-US" sz="1800" b="0" i="0" u="none" strike="noStrike" cap="none">
                <a:solidFill>
                  <a:schemeClr val="dk1"/>
                </a:solidFill>
                <a:latin typeface="Helvetica Neue"/>
                <a:ea typeface="Helvetica Neue"/>
                <a:cs typeface="Helvetica Neue"/>
                <a:sym typeface="Helvetica Neue"/>
              </a:rPr>
              <a:t> is partial</a:t>
            </a:r>
            <a:endParaRPr/>
          </a:p>
        </p:txBody>
      </p:sp>
      <p:pic>
        <p:nvPicPr>
          <p:cNvPr id="303" name="Google Shape;303;p33"/>
          <p:cNvPicPr preferRelativeResize="0"/>
          <p:nvPr/>
        </p:nvPicPr>
        <p:blipFill rotWithShape="1">
          <a:blip r:embed="rId3">
            <a:alphaModFix/>
          </a:blip>
          <a:srcRect/>
          <a:stretch/>
        </p:blipFill>
        <p:spPr>
          <a:xfrm>
            <a:off x="1524000" y="2095500"/>
            <a:ext cx="6643687" cy="1309687"/>
          </a:xfrm>
          <a:prstGeom prst="rect">
            <a:avLst/>
          </a:prstGeom>
          <a:noFill/>
          <a:ln>
            <a:noFill/>
          </a:ln>
        </p:spPr>
      </p:pic>
    </p:spTree>
    <p:extLst>
      <p:ext uri="{BB962C8B-B14F-4D97-AF65-F5344CB8AC3E}">
        <p14:creationId xmlns:p14="http://schemas.microsoft.com/office/powerpoint/2010/main" val="35681377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9"/>
          <p:cNvSpPr txBox="1">
            <a:spLocks noGrp="1"/>
          </p:cNvSpPr>
          <p:nvPr>
            <p:ph type="title"/>
          </p:nvPr>
        </p:nvSpPr>
        <p:spPr>
          <a:xfrm>
            <a:off x="885825" y="11430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Reduction to Relation Schemas</a:t>
            </a:r>
            <a:endParaRPr/>
          </a:p>
        </p:txBody>
      </p:sp>
      <p:sp>
        <p:nvSpPr>
          <p:cNvPr id="347" name="Google Shape;347;p39"/>
          <p:cNvSpPr txBox="1">
            <a:spLocks noGrp="1"/>
          </p:cNvSpPr>
          <p:nvPr>
            <p:ph type="body" idx="1"/>
          </p:nvPr>
        </p:nvSpPr>
        <p:spPr>
          <a:xfrm>
            <a:off x="814387" y="1093787"/>
            <a:ext cx="7670800" cy="41370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Entity sets and relationship sets can be expressed uniformly as </a:t>
            </a:r>
            <a:r>
              <a:rPr lang="en-US" sz="1800" b="0" i="1" u="none">
                <a:solidFill>
                  <a:schemeClr val="dk1"/>
                </a:solidFill>
                <a:latin typeface="Helvetica Neue"/>
                <a:ea typeface="Helvetica Neue"/>
                <a:cs typeface="Helvetica Neue"/>
                <a:sym typeface="Helvetica Neue"/>
              </a:rPr>
              <a:t>relation schemas </a:t>
            </a:r>
            <a:r>
              <a:rPr lang="en-US" sz="1800" b="0" i="0" u="none">
                <a:solidFill>
                  <a:schemeClr val="dk1"/>
                </a:solidFill>
                <a:latin typeface="Helvetica Neue"/>
                <a:ea typeface="Helvetica Neue"/>
                <a:cs typeface="Helvetica Neue"/>
                <a:sym typeface="Helvetica Neue"/>
              </a:rPr>
              <a:t>that represent the contents of the database.</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database which conforms to an E-R diagram can be represented by a collection of schemas.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For each entity set and relationship set there is a unique schema that is assigned the name of the corresponding entity set or relationship set.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Each schema has a number of columns (generally corresponding to attributes), which have unique names.</a:t>
            </a:r>
            <a:endParaRPr/>
          </a:p>
        </p:txBody>
      </p:sp>
    </p:spTree>
    <p:extLst>
      <p:ext uri="{BB962C8B-B14F-4D97-AF65-F5344CB8AC3E}">
        <p14:creationId xmlns:p14="http://schemas.microsoft.com/office/powerpoint/2010/main" val="1925051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txBox="1">
            <a:spLocks noGrp="1"/>
          </p:cNvSpPr>
          <p:nvPr>
            <p:ph type="title"/>
          </p:nvPr>
        </p:nvSpPr>
        <p:spPr>
          <a:xfrm>
            <a:off x="666750" y="96837"/>
            <a:ext cx="8429625" cy="60325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Representing Relationship Sets</a:t>
            </a:r>
            <a:endParaRPr/>
          </a:p>
        </p:txBody>
      </p:sp>
      <p:sp>
        <p:nvSpPr>
          <p:cNvPr id="362" name="Google Shape;362;p41"/>
          <p:cNvSpPr txBox="1">
            <a:spLocks noGrp="1"/>
          </p:cNvSpPr>
          <p:nvPr>
            <p:ph type="body" idx="1"/>
          </p:nvPr>
        </p:nvSpPr>
        <p:spPr>
          <a:xfrm>
            <a:off x="855662" y="1189037"/>
            <a:ext cx="7335837" cy="19669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many-to-many relationship set is represented as a schema with attributes for the primary keys of the two participating entity sets, and any descriptive attributes of the relationship set. </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Example: schema for relationship set </a:t>
            </a:r>
            <a:r>
              <a:rPr lang="en-US" sz="1800" b="0" i="1" u="none">
                <a:solidFill>
                  <a:schemeClr val="dk1"/>
                </a:solidFill>
                <a:latin typeface="Helvetica Neue"/>
                <a:ea typeface="Helvetica Neue"/>
                <a:cs typeface="Helvetica Neue"/>
                <a:sym typeface="Helvetica Neue"/>
              </a:rPr>
              <a:t>advisor</a:t>
            </a:r>
            <a:endParaRPr/>
          </a:p>
          <a:p>
            <a:pPr marL="342900" lvl="0" indent="-342900" algn="l" rtl="0">
              <a:lnSpc>
                <a:spcPct val="100000"/>
              </a:lnSpc>
              <a:spcBef>
                <a:spcPts val="280"/>
              </a:spcBef>
              <a:spcAft>
                <a:spcPts val="0"/>
              </a:spcAft>
              <a:buSzPts val="720"/>
              <a:buNone/>
            </a:pPr>
            <a:endParaRPr sz="800" b="0" i="1"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SzPts val="162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advisor = </a:t>
            </a:r>
            <a:r>
              <a:rPr lang="en-US" sz="1800" b="0" i="0" u="none">
                <a:solidFill>
                  <a:schemeClr val="dk1"/>
                </a:solidFill>
                <a:latin typeface="Helvetica Neue"/>
                <a:ea typeface="Helvetica Neue"/>
                <a:cs typeface="Helvetica Neue"/>
                <a:sym typeface="Helvetica Neue"/>
              </a:rPr>
              <a:t>(</a:t>
            </a:r>
            <a:r>
              <a:rPr lang="en-US" sz="1800" b="0" i="1" u="sng">
                <a:solidFill>
                  <a:schemeClr val="dk1"/>
                </a:solidFill>
                <a:latin typeface="Helvetica Neue"/>
                <a:ea typeface="Helvetica Neue"/>
                <a:cs typeface="Helvetica Neue"/>
                <a:sym typeface="Helvetica Neue"/>
              </a:rPr>
              <a:t>s_id, i_id</a:t>
            </a:r>
            <a:r>
              <a:rPr lang="en-US" sz="1800" b="0" i="0" u="none">
                <a:solidFill>
                  <a:schemeClr val="dk1"/>
                </a:solidFill>
                <a:latin typeface="Helvetica Neue"/>
                <a:ea typeface="Helvetica Neue"/>
                <a:cs typeface="Helvetica Neue"/>
                <a:sym typeface="Helvetica Neue"/>
              </a:rPr>
              <a:t>)</a:t>
            </a:r>
            <a:endParaRPr/>
          </a:p>
        </p:txBody>
      </p:sp>
      <p:sp>
        <p:nvSpPr>
          <p:cNvPr id="363" name="Google Shape;363;p41"/>
          <p:cNvSpPr txBox="1"/>
          <p:nvPr/>
        </p:nvSpPr>
        <p:spPr>
          <a:xfrm rot="-420000">
            <a:off x="2216150" y="3624262"/>
            <a:ext cx="1970087" cy="2809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pic>
        <p:nvPicPr>
          <p:cNvPr id="364" name="Google Shape;364;p41"/>
          <p:cNvPicPr preferRelativeResize="0"/>
          <p:nvPr/>
        </p:nvPicPr>
        <p:blipFill rotWithShape="1">
          <a:blip r:embed="rId3">
            <a:alphaModFix/>
          </a:blip>
          <a:srcRect/>
          <a:stretch/>
        </p:blipFill>
        <p:spPr>
          <a:xfrm>
            <a:off x="1584325" y="3371850"/>
            <a:ext cx="6019800" cy="1231900"/>
          </a:xfrm>
          <a:prstGeom prst="rect">
            <a:avLst/>
          </a:prstGeom>
          <a:noFill/>
          <a:ln>
            <a:noFill/>
          </a:ln>
        </p:spPr>
      </p:pic>
    </p:spTree>
    <p:extLst>
      <p:ext uri="{BB962C8B-B14F-4D97-AF65-F5344CB8AC3E}">
        <p14:creationId xmlns:p14="http://schemas.microsoft.com/office/powerpoint/2010/main" val="124549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a:spLocks noGrp="1"/>
          </p:cNvSpPr>
          <p:nvPr>
            <p:ph type="title" idx="4294967295"/>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3200"/>
              <a:buFont typeface="Helvetica Neue"/>
              <a:buNone/>
            </a:pPr>
            <a:r>
              <a:rPr lang="en-US" sz="3200" b="1" i="0" u="none" strike="noStrike" cap="none">
                <a:solidFill>
                  <a:schemeClr val="dk2"/>
                </a:solidFill>
                <a:latin typeface="Helvetica Neue"/>
                <a:ea typeface="Helvetica Neue"/>
                <a:cs typeface="Helvetica Neue"/>
                <a:sym typeface="Helvetica Neue"/>
              </a:rPr>
              <a:t>Design Phases</a:t>
            </a:r>
            <a:endParaRPr/>
          </a:p>
        </p:txBody>
      </p:sp>
      <p:sp>
        <p:nvSpPr>
          <p:cNvPr id="75" name="Google Shape;75;p3"/>
          <p:cNvSpPr txBox="1">
            <a:spLocks noGrp="1"/>
          </p:cNvSpPr>
          <p:nvPr>
            <p:ph type="body" idx="4294967295"/>
          </p:nvPr>
        </p:nvSpPr>
        <p:spPr>
          <a:xfrm>
            <a:off x="947737" y="793750"/>
            <a:ext cx="7011987" cy="42259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None/>
            </a:pPr>
            <a:endParaRPr sz="1800" b="0" i="1"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The initial phase of database design is to characterize fully the data needs of the prospective database users. </a:t>
            </a:r>
            <a:endParaRPr/>
          </a:p>
          <a:p>
            <a:pPr marL="342900" marR="0" lvl="0" indent="-240030" algn="l" rtl="0">
              <a:lnSpc>
                <a:spcPct val="10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Next, the designer chooses a data model and, by applying the concepts of the chosen data model, translates these requirements into a conceptual schema of the database.</a:t>
            </a:r>
            <a:endParaRPr/>
          </a:p>
          <a:p>
            <a:pPr marL="342900" marR="0" lvl="0" indent="-240030" algn="l" rtl="0">
              <a:lnSpc>
                <a:spcPct val="10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A fully developed conceptual schema also indicates the functional requirements of the enterprise. In a “specification of functional requirements”, users describe the kinds of operations (or transactions) that will be performed on the data.</a:t>
            </a:r>
            <a:endParaRPr/>
          </a:p>
          <a:p>
            <a:pPr marL="342900" marR="0" lvl="0" indent="-240030" algn="l" rtl="0">
              <a:lnSpc>
                <a:spcPct val="10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None/>
            </a:pPr>
            <a:r>
              <a:rPr lang="en-US" sz="1800" b="0" i="0" u="none" strike="noStrike" cap="none">
                <a:solidFill>
                  <a:schemeClr val="dk1"/>
                </a:solidFill>
                <a:latin typeface="Helvetica Neue"/>
                <a:ea typeface="Helvetica Neue"/>
                <a:cs typeface="Helvetica Neue"/>
                <a:sym typeface="Helvetica Neue"/>
              </a:rPr>
              <a:t>     </a:t>
            </a:r>
            <a:endParaRPr/>
          </a:p>
        </p:txBody>
      </p:sp>
      <p:sp>
        <p:nvSpPr>
          <p:cNvPr id="76" name="Google Shape;76;p3"/>
          <p:cNvSpPr txBox="1"/>
          <p:nvPr/>
        </p:nvSpPr>
        <p:spPr>
          <a:xfrm>
            <a:off x="927100" y="1074737"/>
            <a:ext cx="73279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Helvetica Neue"/>
              <a:buNone/>
            </a:pPr>
            <a:endParaRPr sz="1600" b="0" i="0" u="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1"/>
          <p:cNvSpPr txBox="1">
            <a:spLocks noGrp="1"/>
          </p:cNvSpPr>
          <p:nvPr>
            <p:ph type="title"/>
          </p:nvPr>
        </p:nvSpPr>
        <p:spPr>
          <a:xfrm>
            <a:off x="666750" y="96837"/>
            <a:ext cx="8429625" cy="60325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Representing Relationship Sets</a:t>
            </a:r>
            <a:endParaRPr/>
          </a:p>
        </p:txBody>
      </p:sp>
      <p:sp>
        <p:nvSpPr>
          <p:cNvPr id="363" name="Google Shape;363;p41"/>
          <p:cNvSpPr txBox="1"/>
          <p:nvPr/>
        </p:nvSpPr>
        <p:spPr>
          <a:xfrm rot="-420000">
            <a:off x="2216150" y="3624262"/>
            <a:ext cx="1970087" cy="2809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 name="Text Placeholder 2">
            <a:extLst>
              <a:ext uri="{FF2B5EF4-FFF2-40B4-BE49-F238E27FC236}">
                <a16:creationId xmlns:a16="http://schemas.microsoft.com/office/drawing/2014/main" id="{AD0A844B-DA88-480B-9C0E-8C43D47F6C51}"/>
              </a:ext>
            </a:extLst>
          </p:cNvPr>
          <p:cNvSpPr>
            <a:spLocks noGrp="1"/>
          </p:cNvSpPr>
          <p:nvPr>
            <p:ph type="body" idx="1"/>
          </p:nvPr>
        </p:nvSpPr>
        <p:spPr/>
        <p:txBody>
          <a:bodyPr/>
          <a:lstStyle/>
          <a:p>
            <a:pPr marL="125730" indent="0" algn="just">
              <a:buNone/>
            </a:pPr>
            <a:r>
              <a:rPr lang="en-US" dirty="0"/>
              <a:t>A teacher can teach many courses and a course can be taught by many teachers. A course has </a:t>
            </a:r>
            <a:r>
              <a:rPr lang="en-US" dirty="0" err="1"/>
              <a:t>course_id</a:t>
            </a:r>
            <a:r>
              <a:rPr lang="en-US" dirty="0"/>
              <a:t>, title and </a:t>
            </a:r>
            <a:r>
              <a:rPr lang="en-US" dirty="0" err="1"/>
              <a:t>credit_hour</a:t>
            </a:r>
            <a:r>
              <a:rPr lang="en-US" dirty="0"/>
              <a:t> and a teacher has </a:t>
            </a:r>
            <a:r>
              <a:rPr lang="en-US" dirty="0" err="1"/>
              <a:t>T_id</a:t>
            </a:r>
            <a:r>
              <a:rPr lang="en-US" dirty="0"/>
              <a:t>, name, designation salary. You have to record the semester and year of teaching of these courses by the teachers.</a:t>
            </a:r>
          </a:p>
          <a:p>
            <a:pPr marL="125730" indent="0" algn="just">
              <a:buNone/>
            </a:pPr>
            <a:endParaRPr lang="en-US" dirty="0"/>
          </a:p>
          <a:p>
            <a:pPr marL="125730" indent="0">
              <a:buNone/>
            </a:pPr>
            <a:r>
              <a:rPr lang="en-US" dirty="0"/>
              <a:t>Draw the ERD and transform the ERD into relational schema.</a:t>
            </a:r>
          </a:p>
          <a:p>
            <a:pPr marL="125730" indent="0">
              <a:buNone/>
            </a:pPr>
            <a:endParaRPr lang="en-US" dirty="0"/>
          </a:p>
        </p:txBody>
      </p:sp>
    </p:spTree>
    <p:extLst>
      <p:ext uri="{BB962C8B-B14F-4D97-AF65-F5344CB8AC3E}">
        <p14:creationId xmlns:p14="http://schemas.microsoft.com/office/powerpoint/2010/main" val="3930543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819150" y="95250"/>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One-to-Many Relationship</a:t>
            </a:r>
            <a:endParaRPr/>
          </a:p>
        </p:txBody>
      </p:sp>
      <p:sp>
        <p:nvSpPr>
          <p:cNvPr id="277" name="Google Shape;277;p30"/>
          <p:cNvSpPr txBox="1">
            <a:spLocks noGrp="1"/>
          </p:cNvSpPr>
          <p:nvPr>
            <p:ph type="body" idx="1"/>
          </p:nvPr>
        </p:nvSpPr>
        <p:spPr>
          <a:xfrm>
            <a:off x="893762" y="1131887"/>
            <a:ext cx="7480300" cy="18526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one-to-many relationship between an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and a </a:t>
            </a:r>
            <a:r>
              <a:rPr lang="en-US" sz="1800" b="0" i="1" u="none">
                <a:solidFill>
                  <a:schemeClr val="dk1"/>
                </a:solidFill>
                <a:latin typeface="Helvetica Neue"/>
                <a:ea typeface="Helvetica Neue"/>
                <a:cs typeface="Helvetica Neue"/>
                <a:sym typeface="Helvetica Neue"/>
              </a:rPr>
              <a:t>student</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 an instructor is associated with several (including 0) students    via </a:t>
            </a:r>
            <a:r>
              <a:rPr lang="en-US" sz="1800" b="0" i="1" u="none">
                <a:solidFill>
                  <a:schemeClr val="dk1"/>
                </a:solidFill>
                <a:latin typeface="Helvetica Neue"/>
                <a:ea typeface="Helvetica Neue"/>
                <a:cs typeface="Helvetica Neue"/>
                <a:sym typeface="Helvetica Neue"/>
              </a:rPr>
              <a:t>advisor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a student is associated with at most one instructor via advisor, </a:t>
            </a:r>
            <a:endParaRPr/>
          </a:p>
        </p:txBody>
      </p:sp>
      <p:pic>
        <p:nvPicPr>
          <p:cNvPr id="278" name="Google Shape;278;p30"/>
          <p:cNvPicPr preferRelativeResize="0"/>
          <p:nvPr/>
        </p:nvPicPr>
        <p:blipFill rotWithShape="1">
          <a:blip r:embed="rId3">
            <a:alphaModFix/>
          </a:blip>
          <a:srcRect t="31458" b="44697"/>
          <a:stretch/>
        </p:blipFill>
        <p:spPr>
          <a:xfrm>
            <a:off x="1909762" y="2678112"/>
            <a:ext cx="6000750" cy="1743075"/>
          </a:xfrm>
          <a:prstGeom prst="rect">
            <a:avLst/>
          </a:prstGeom>
          <a:noFill/>
          <a:ln>
            <a:noFill/>
          </a:ln>
        </p:spPr>
      </p:pic>
    </p:spTree>
    <p:extLst>
      <p:ext uri="{BB962C8B-B14F-4D97-AF65-F5344CB8AC3E}">
        <p14:creationId xmlns:p14="http://schemas.microsoft.com/office/powerpoint/2010/main" val="1936063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512762" y="238125"/>
            <a:ext cx="8113712"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Many-to-One Relationships</a:t>
            </a:r>
            <a:endParaRPr/>
          </a:p>
        </p:txBody>
      </p:sp>
      <p:sp>
        <p:nvSpPr>
          <p:cNvPr id="285" name="Google Shape;285;p31"/>
          <p:cNvSpPr txBox="1">
            <a:spLocks noGrp="1"/>
          </p:cNvSpPr>
          <p:nvPr>
            <p:ph type="body" idx="1"/>
          </p:nvPr>
        </p:nvSpPr>
        <p:spPr>
          <a:xfrm>
            <a:off x="855662" y="1144587"/>
            <a:ext cx="7310437" cy="18145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In a many-to-one relationship between an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and a </a:t>
            </a:r>
            <a:r>
              <a:rPr lang="en-US" sz="1800" b="0" i="1" u="none">
                <a:solidFill>
                  <a:schemeClr val="dk1"/>
                </a:solidFill>
                <a:latin typeface="Helvetica Neue"/>
                <a:ea typeface="Helvetica Neue"/>
                <a:cs typeface="Helvetica Neue"/>
                <a:sym typeface="Helvetica Neue"/>
              </a:rPr>
              <a:t>student,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an instructor</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is associated with at most one student via </a:t>
            </a:r>
            <a:r>
              <a:rPr lang="en-US" sz="1800" b="0" i="1" u="none">
                <a:solidFill>
                  <a:schemeClr val="dk1"/>
                </a:solidFill>
                <a:latin typeface="Helvetica Neue"/>
                <a:ea typeface="Helvetica Neue"/>
                <a:cs typeface="Helvetica Neue"/>
                <a:sym typeface="Helvetica Neue"/>
              </a:rPr>
              <a:t>advisor</a:t>
            </a:r>
            <a:r>
              <a:rPr lang="en-US" sz="1800" b="0" i="0" u="none">
                <a:solidFill>
                  <a:schemeClr val="dk1"/>
                </a:solidFill>
                <a:latin typeface="Helvetica Neue"/>
                <a:ea typeface="Helvetica Neue"/>
                <a:cs typeface="Helvetica Neue"/>
                <a:sym typeface="Helvetica Neue"/>
              </a:rPr>
              <a:t>,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and a student is associated with several (including 0) instructors via </a:t>
            </a:r>
            <a:r>
              <a:rPr lang="en-US" sz="1800" b="0" i="1" u="none">
                <a:solidFill>
                  <a:schemeClr val="dk1"/>
                </a:solidFill>
                <a:latin typeface="Helvetica Neue"/>
                <a:ea typeface="Helvetica Neue"/>
                <a:cs typeface="Helvetica Neue"/>
                <a:sym typeface="Helvetica Neue"/>
              </a:rPr>
              <a:t>advisor</a:t>
            </a:r>
            <a:endParaRPr/>
          </a:p>
        </p:txBody>
      </p:sp>
      <p:pic>
        <p:nvPicPr>
          <p:cNvPr id="286" name="Google Shape;286;p31"/>
          <p:cNvPicPr preferRelativeResize="0"/>
          <p:nvPr/>
        </p:nvPicPr>
        <p:blipFill rotWithShape="1">
          <a:blip r:embed="rId3">
            <a:alphaModFix/>
          </a:blip>
          <a:srcRect t="68164" b="6377"/>
          <a:stretch/>
        </p:blipFill>
        <p:spPr>
          <a:xfrm>
            <a:off x="1609725" y="3019425"/>
            <a:ext cx="5857875" cy="1814512"/>
          </a:xfrm>
          <a:prstGeom prst="rect">
            <a:avLst/>
          </a:prstGeom>
          <a:noFill/>
          <a:ln>
            <a:noFill/>
          </a:ln>
        </p:spPr>
      </p:pic>
      <p:cxnSp>
        <p:nvCxnSpPr>
          <p:cNvPr id="287" name="Google Shape;287;p31"/>
          <p:cNvCxnSpPr/>
          <p:nvPr/>
        </p:nvCxnSpPr>
        <p:spPr>
          <a:xfrm>
            <a:off x="5976937" y="3963987"/>
            <a:ext cx="228600" cy="1587"/>
          </a:xfrm>
          <a:prstGeom prst="straightConnector1">
            <a:avLst/>
          </a:prstGeom>
          <a:noFill/>
          <a:ln w="12700" cap="flat" cmpd="sng">
            <a:solidFill>
              <a:schemeClr val="dk1"/>
            </a:solidFill>
            <a:prstDash val="solid"/>
            <a:miter lim="800000"/>
            <a:headEnd type="none" w="med" len="med"/>
            <a:tailEnd type="stealth" w="lg" len="lg"/>
          </a:ln>
        </p:spPr>
      </p:cxnSp>
    </p:spTree>
    <p:extLst>
      <p:ext uri="{BB962C8B-B14F-4D97-AF65-F5344CB8AC3E}">
        <p14:creationId xmlns:p14="http://schemas.microsoft.com/office/powerpoint/2010/main" val="2387862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4"/>
          <p:cNvSpPr txBox="1">
            <a:spLocks noGrp="1"/>
          </p:cNvSpPr>
          <p:nvPr>
            <p:ph type="title"/>
          </p:nvPr>
        </p:nvSpPr>
        <p:spPr>
          <a:xfrm>
            <a:off x="742950" y="38100"/>
            <a:ext cx="8420100" cy="68262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400"/>
              <a:buFont typeface="Helvetica Neue"/>
              <a:buNone/>
            </a:pPr>
            <a:r>
              <a:rPr lang="en-US" sz="2400" b="1" i="0" u="none">
                <a:solidFill>
                  <a:schemeClr val="dk2"/>
                </a:solidFill>
                <a:latin typeface="Helvetica Neue"/>
                <a:ea typeface="Helvetica Neue"/>
                <a:cs typeface="Helvetica Neue"/>
                <a:sym typeface="Helvetica Neue"/>
              </a:rPr>
              <a:t>Notation for Expressing More Complex Constraints</a:t>
            </a:r>
            <a:endParaRPr/>
          </a:p>
        </p:txBody>
      </p:sp>
      <p:sp>
        <p:nvSpPr>
          <p:cNvPr id="310" name="Google Shape;310;p34"/>
          <p:cNvSpPr txBox="1"/>
          <p:nvPr/>
        </p:nvSpPr>
        <p:spPr>
          <a:xfrm>
            <a:off x="855662" y="1106487"/>
            <a:ext cx="7323137" cy="252571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line may have an associated minimum and maximum cardinality, shown in the form </a:t>
            </a:r>
            <a:r>
              <a:rPr lang="en-US" sz="1800" b="0" i="1" u="none">
                <a:solidFill>
                  <a:schemeClr val="dk1"/>
                </a:solidFill>
                <a:latin typeface="Helvetica Neue"/>
                <a:ea typeface="Helvetica Neue"/>
                <a:cs typeface="Helvetica Neue"/>
                <a:sym typeface="Helvetica Neue"/>
              </a:rPr>
              <a:t>l..h</a:t>
            </a:r>
            <a:r>
              <a:rPr lang="en-US" sz="1800" b="0" i="0" u="none">
                <a:solidFill>
                  <a:schemeClr val="dk1"/>
                </a:solidFill>
                <a:latin typeface="Helvetica Neue"/>
                <a:ea typeface="Helvetica Neue"/>
                <a:cs typeface="Helvetica Neue"/>
                <a:sym typeface="Helvetica Neue"/>
              </a:rPr>
              <a:t>, where </a:t>
            </a:r>
            <a:r>
              <a:rPr lang="en-US" sz="1800" b="0" i="1" u="none">
                <a:solidFill>
                  <a:schemeClr val="dk1"/>
                </a:solidFill>
                <a:latin typeface="Helvetica Neue"/>
                <a:ea typeface="Helvetica Neue"/>
                <a:cs typeface="Helvetica Neue"/>
                <a:sym typeface="Helvetica Neue"/>
              </a:rPr>
              <a:t>l</a:t>
            </a:r>
            <a:r>
              <a:rPr lang="en-US" sz="1800" b="0" i="0" u="none">
                <a:solidFill>
                  <a:schemeClr val="dk1"/>
                </a:solidFill>
                <a:latin typeface="Helvetica Neue"/>
                <a:ea typeface="Helvetica Neue"/>
                <a:cs typeface="Helvetica Neue"/>
                <a:sym typeface="Helvetica Neue"/>
              </a:rPr>
              <a:t> is the minimum and </a:t>
            </a:r>
            <a:r>
              <a:rPr lang="en-US" sz="1800" b="0" i="1" u="none">
                <a:solidFill>
                  <a:schemeClr val="dk1"/>
                </a:solidFill>
                <a:latin typeface="Helvetica Neue"/>
                <a:ea typeface="Helvetica Neue"/>
                <a:cs typeface="Helvetica Neue"/>
                <a:sym typeface="Helvetica Neue"/>
              </a:rPr>
              <a:t>h</a:t>
            </a:r>
            <a:r>
              <a:rPr lang="en-US" sz="1800" b="0" i="0" u="none">
                <a:solidFill>
                  <a:schemeClr val="dk1"/>
                </a:solidFill>
                <a:latin typeface="Helvetica Neue"/>
                <a:ea typeface="Helvetica Neue"/>
                <a:cs typeface="Helvetica Neue"/>
                <a:sym typeface="Helvetica Neue"/>
              </a:rPr>
              <a:t> the maximum cardinality</a:t>
            </a:r>
            <a:endParaRPr/>
          </a:p>
          <a:p>
            <a:pPr marL="800100" marR="0" lvl="1"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A minimum value of 1 indicates total participation.</a:t>
            </a:r>
            <a:endParaRPr/>
          </a:p>
          <a:p>
            <a:pPr marL="800100" marR="0" lvl="1"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A maximum value of 1 indicates that the entity participates  in at most one relationship</a:t>
            </a:r>
            <a:endParaRPr/>
          </a:p>
          <a:p>
            <a:pPr marL="800100" marR="0" lvl="1"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A maximum value of * indicates no limit.</a:t>
            </a:r>
            <a:endParaRPr/>
          </a:p>
          <a:p>
            <a:pPr marL="342900" marR="0" lvl="0" indent="-342900" algn="l" rtl="0">
              <a:lnSpc>
                <a:spcPct val="100000"/>
              </a:lnSpc>
              <a:spcBef>
                <a:spcPts val="630"/>
              </a:spcBef>
              <a:spcAft>
                <a:spcPts val="0"/>
              </a:spcAft>
              <a:buClr>
                <a:schemeClr val="dk1"/>
              </a:buClr>
              <a:buSzPts val="1800"/>
              <a:buFont typeface="Helvetica Neue"/>
              <a:buNone/>
            </a:pPr>
            <a:endParaRPr sz="1800" b="0" i="0" u="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800" b="0" i="0" u="none">
              <a:solidFill>
                <a:schemeClr val="dk1"/>
              </a:solidFill>
              <a:latin typeface="Helvetica Neue"/>
              <a:ea typeface="Helvetica Neue"/>
              <a:cs typeface="Helvetica Neue"/>
              <a:sym typeface="Helvetica Neue"/>
            </a:endParaRPr>
          </a:p>
        </p:txBody>
      </p:sp>
      <p:pic>
        <p:nvPicPr>
          <p:cNvPr id="311" name="Google Shape;311;p34"/>
          <p:cNvPicPr preferRelativeResize="0"/>
          <p:nvPr/>
        </p:nvPicPr>
        <p:blipFill rotWithShape="1">
          <a:blip r:embed="rId3">
            <a:alphaModFix/>
          </a:blip>
          <a:srcRect/>
          <a:stretch/>
        </p:blipFill>
        <p:spPr>
          <a:xfrm>
            <a:off x="2176462" y="3516312"/>
            <a:ext cx="5800725" cy="1133475"/>
          </a:xfrm>
          <a:prstGeom prst="rect">
            <a:avLst/>
          </a:prstGeom>
          <a:noFill/>
          <a:ln>
            <a:noFill/>
          </a:ln>
        </p:spPr>
      </p:pic>
      <p:sp>
        <p:nvSpPr>
          <p:cNvPr id="312" name="Google Shape;312;p34"/>
          <p:cNvSpPr txBox="1"/>
          <p:nvPr/>
        </p:nvSpPr>
        <p:spPr>
          <a:xfrm>
            <a:off x="1641475" y="4954587"/>
            <a:ext cx="6626225" cy="6461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Instructor can advise 0 or more students.  A student must have 1 advisor; cannot have multiple advisors</a:t>
            </a:r>
            <a:endParaRPr/>
          </a:p>
        </p:txBody>
      </p:sp>
    </p:spTree>
    <p:extLst>
      <p:ext uri="{BB962C8B-B14F-4D97-AF65-F5344CB8AC3E}">
        <p14:creationId xmlns:p14="http://schemas.microsoft.com/office/powerpoint/2010/main" val="1974970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dirty="0"/>
              <a:t>Reduction to Relation </a:t>
            </a:r>
            <a:r>
              <a:rPr lang="en-US" sz="3200" b="1" i="0" u="none" dirty="0">
                <a:solidFill>
                  <a:schemeClr val="dk2"/>
                </a:solidFill>
                <a:latin typeface="Helvetica Neue"/>
                <a:ea typeface="Helvetica Neue"/>
                <a:cs typeface="Helvetica Neue"/>
                <a:sym typeface="Helvetica Neue"/>
              </a:rPr>
              <a:t>Schemas</a:t>
            </a:r>
            <a:endParaRPr dirty="0"/>
          </a:p>
        </p:txBody>
      </p:sp>
      <p:sp>
        <p:nvSpPr>
          <p:cNvPr id="392" name="Google Shape;392;p45"/>
          <p:cNvSpPr txBox="1"/>
          <p:nvPr/>
        </p:nvSpPr>
        <p:spPr>
          <a:xfrm>
            <a:off x="636587" y="1079500"/>
            <a:ext cx="7758112" cy="21256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Many-to-one and one-to-many relationship sets that are total on the many-side can be represented by adding an extra attribute to the “many” side, containing the primary key of the “one” side</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Example: Instead of creating a schema for relationship set </a:t>
            </a:r>
            <a:r>
              <a:rPr lang="en-US" sz="1800" b="0" i="1" u="none">
                <a:solidFill>
                  <a:schemeClr val="dk1"/>
                </a:solidFill>
                <a:latin typeface="Helvetica Neue"/>
                <a:ea typeface="Helvetica Neue"/>
                <a:cs typeface="Helvetica Neue"/>
                <a:sym typeface="Helvetica Neue"/>
              </a:rPr>
              <a:t>inst_dept</a:t>
            </a:r>
            <a:r>
              <a:rPr lang="en-US" sz="1800" b="0" i="0" u="none">
                <a:solidFill>
                  <a:schemeClr val="dk1"/>
                </a:solidFill>
                <a:latin typeface="Helvetica Neue"/>
                <a:ea typeface="Helvetica Neue"/>
                <a:cs typeface="Helvetica Neue"/>
                <a:sym typeface="Helvetica Neue"/>
              </a:rPr>
              <a:t>, add an attribute </a:t>
            </a:r>
            <a:r>
              <a:rPr lang="en-US" sz="1800" b="0" i="1" u="none">
                <a:solidFill>
                  <a:schemeClr val="dk1"/>
                </a:solidFill>
                <a:latin typeface="Helvetica Neue"/>
                <a:ea typeface="Helvetica Neue"/>
                <a:cs typeface="Helvetica Neue"/>
                <a:sym typeface="Helvetica Neue"/>
              </a:rPr>
              <a:t>dept_name</a:t>
            </a:r>
            <a:r>
              <a:rPr lang="en-US" sz="1800" b="0" i="0" u="none">
                <a:solidFill>
                  <a:schemeClr val="dk1"/>
                </a:solidFill>
                <a:latin typeface="Helvetica Neue"/>
                <a:ea typeface="Helvetica Neue"/>
                <a:cs typeface="Helvetica Neue"/>
                <a:sym typeface="Helvetica Neue"/>
              </a:rPr>
              <a:t> to the schema arising from entity set </a:t>
            </a:r>
            <a:r>
              <a:rPr lang="en-US" sz="1800" b="0" i="1" u="none">
                <a:solidFill>
                  <a:schemeClr val="dk1"/>
                </a:solidFill>
                <a:latin typeface="Helvetica Neue"/>
                <a:ea typeface="Helvetica Neue"/>
                <a:cs typeface="Helvetica Neue"/>
                <a:sym typeface="Helvetica Neue"/>
              </a:rPr>
              <a:t>instructor</a:t>
            </a:r>
            <a:endParaRPr/>
          </a:p>
        </p:txBody>
      </p:sp>
      <p:sp>
        <p:nvSpPr>
          <p:cNvPr id="393" name="Google Shape;393;p45"/>
          <p:cNvSpPr txBox="1"/>
          <p:nvPr/>
        </p:nvSpPr>
        <p:spPr>
          <a:xfrm rot="-420000">
            <a:off x="1692275" y="3449637"/>
            <a:ext cx="1970087" cy="28098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grpSp>
        <p:nvGrpSpPr>
          <p:cNvPr id="394" name="Google Shape;394;p45"/>
          <p:cNvGrpSpPr/>
          <p:nvPr/>
        </p:nvGrpSpPr>
        <p:grpSpPr>
          <a:xfrm>
            <a:off x="1123950" y="2900362"/>
            <a:ext cx="6792912" cy="2622550"/>
            <a:chOff x="0" y="1413"/>
            <a:chExt cx="5483" cy="2545"/>
          </a:xfrm>
        </p:grpSpPr>
        <p:pic>
          <p:nvPicPr>
            <p:cNvPr id="395" name="Google Shape;395;p45"/>
            <p:cNvPicPr preferRelativeResize="0"/>
            <p:nvPr/>
          </p:nvPicPr>
          <p:blipFill rotWithShape="1">
            <a:blip r:embed="rId3">
              <a:alphaModFix/>
            </a:blip>
            <a:srcRect l="17951" t="422" r="7481" b="61654"/>
            <a:stretch/>
          </p:blipFill>
          <p:spPr>
            <a:xfrm>
              <a:off x="175" y="1413"/>
              <a:ext cx="5308" cy="2545"/>
            </a:xfrm>
            <a:prstGeom prst="rect">
              <a:avLst/>
            </a:prstGeom>
            <a:noFill/>
            <a:ln>
              <a:noFill/>
            </a:ln>
          </p:spPr>
        </p:pic>
        <p:sp>
          <p:nvSpPr>
            <p:cNvPr id="396" name="Google Shape;396;p45"/>
            <p:cNvSpPr txBox="1"/>
            <p:nvPr/>
          </p:nvSpPr>
          <p:spPr>
            <a:xfrm>
              <a:off x="0" y="1500"/>
              <a:ext cx="1956" cy="44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
          <p:nvSpPr>
            <p:cNvPr id="397" name="Google Shape;397;p45"/>
            <p:cNvSpPr txBox="1"/>
            <p:nvPr/>
          </p:nvSpPr>
          <p:spPr>
            <a:xfrm>
              <a:off x="1920" y="1690"/>
              <a:ext cx="374" cy="11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grpSp>
    </p:spTree>
    <p:extLst>
      <p:ext uri="{BB962C8B-B14F-4D97-AF65-F5344CB8AC3E}">
        <p14:creationId xmlns:p14="http://schemas.microsoft.com/office/powerpoint/2010/main" val="3889722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D370-C487-44D6-AB0E-620F153ED329}"/>
              </a:ext>
            </a:extLst>
          </p:cNvPr>
          <p:cNvSpPr>
            <a:spLocks noGrp="1"/>
          </p:cNvSpPr>
          <p:nvPr>
            <p:ph type="title"/>
          </p:nvPr>
        </p:nvSpPr>
        <p:spPr/>
        <p:txBody>
          <a:bodyPr/>
          <a:lstStyle/>
          <a:p>
            <a:r>
              <a:rPr lang="en-US" dirty="0"/>
              <a:t>Problem to Solve (One to Many)</a:t>
            </a:r>
          </a:p>
        </p:txBody>
      </p:sp>
      <p:sp>
        <p:nvSpPr>
          <p:cNvPr id="3" name="TextBox 2">
            <a:extLst>
              <a:ext uri="{FF2B5EF4-FFF2-40B4-BE49-F238E27FC236}">
                <a16:creationId xmlns:a16="http://schemas.microsoft.com/office/drawing/2014/main" id="{40F72512-72D8-485A-BA4F-8B3A43DFB083}"/>
              </a:ext>
            </a:extLst>
          </p:cNvPr>
          <p:cNvSpPr txBox="1"/>
          <p:nvPr/>
        </p:nvSpPr>
        <p:spPr>
          <a:xfrm>
            <a:off x="768350" y="1294228"/>
            <a:ext cx="7953619" cy="3631763"/>
          </a:xfrm>
          <a:prstGeom prst="rect">
            <a:avLst/>
          </a:prstGeom>
          <a:noFill/>
        </p:spPr>
        <p:txBody>
          <a:bodyPr wrap="square" rtlCol="0">
            <a:spAutoFit/>
          </a:bodyPr>
          <a:lstStyle/>
          <a:p>
            <a:pPr algn="just"/>
            <a:r>
              <a:rPr lang="en-US" sz="2400" dirty="0"/>
              <a:t>A mother can have many children and a child must have only one mother. A mother has birth registration (M_BRN)  number and a child have also birth registration number (C_BRN). A mother is described by date of birth, profession and income. A child is described by date of birth, height and weight. </a:t>
            </a:r>
          </a:p>
          <a:p>
            <a:pPr algn="just"/>
            <a:endParaRPr lang="en-US" sz="2400" dirty="0"/>
          </a:p>
          <a:p>
            <a:r>
              <a:rPr lang="en-US" sz="2400" dirty="0"/>
              <a:t>Draw the ERD and transform the ERD into relational schema.</a:t>
            </a:r>
          </a:p>
          <a:p>
            <a:endParaRPr lang="en-US" dirty="0"/>
          </a:p>
        </p:txBody>
      </p:sp>
    </p:spTree>
    <p:extLst>
      <p:ext uri="{BB962C8B-B14F-4D97-AF65-F5344CB8AC3E}">
        <p14:creationId xmlns:p14="http://schemas.microsoft.com/office/powerpoint/2010/main" val="2840080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Cardinality Constraints</a:t>
            </a:r>
            <a:endParaRPr/>
          </a:p>
        </p:txBody>
      </p:sp>
      <p:sp>
        <p:nvSpPr>
          <p:cNvPr id="269" name="Google Shape;269;p29"/>
          <p:cNvSpPr txBox="1">
            <a:spLocks noGrp="1"/>
          </p:cNvSpPr>
          <p:nvPr>
            <p:ph type="body" idx="1"/>
          </p:nvPr>
        </p:nvSpPr>
        <p:spPr>
          <a:xfrm>
            <a:off x="855662" y="1222375"/>
            <a:ext cx="7419975" cy="2744787"/>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We express cardinality constraints by drawing either a directed line (→), signifying “one,” or an undirected line (—), signifying “many,” between the relationship set and the entity set.</a:t>
            </a:r>
            <a:endParaRPr/>
          </a:p>
          <a:p>
            <a:pPr marL="342900" lvl="0" indent="-342900" algn="l" rtl="0">
              <a:lnSpc>
                <a:spcPct val="90000"/>
              </a:lnSpc>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a:p>
            <a:pPr marL="342900" lvl="0" indent="-342900" algn="l" rtl="0">
              <a:lnSpc>
                <a:spcPct val="9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One-to-one relationship between an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and a </a:t>
            </a:r>
            <a:r>
              <a:rPr lang="en-US" sz="1800" b="0" i="1" u="none">
                <a:solidFill>
                  <a:schemeClr val="dk1"/>
                </a:solidFill>
                <a:latin typeface="Helvetica Neue"/>
                <a:ea typeface="Helvetica Neue"/>
                <a:cs typeface="Helvetica Neue"/>
                <a:sym typeface="Helvetica Neue"/>
              </a:rPr>
              <a:t>student </a:t>
            </a:r>
            <a:r>
              <a:rPr lang="en-US" sz="1800" b="0" i="0" u="none">
                <a:solidFill>
                  <a:schemeClr val="dk1"/>
                </a:solidFill>
                <a:latin typeface="Helvetica Neue"/>
                <a:ea typeface="Helvetica Neue"/>
                <a:cs typeface="Helvetica Neue"/>
                <a:sym typeface="Helvetica Neue"/>
              </a:rPr>
              <a:t>:</a:t>
            </a:r>
            <a:endParaRPr/>
          </a:p>
          <a:p>
            <a:pPr marL="742950" lvl="1" indent="-285750" algn="l" rtl="0">
              <a:lnSpc>
                <a:spcPct val="9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A student is associated with at most one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via the relationship </a:t>
            </a:r>
            <a:r>
              <a:rPr lang="en-US" sz="1800" b="0" i="1" u="none">
                <a:solidFill>
                  <a:schemeClr val="dk1"/>
                </a:solidFill>
                <a:latin typeface="Helvetica Neue"/>
                <a:ea typeface="Helvetica Neue"/>
                <a:cs typeface="Helvetica Neue"/>
                <a:sym typeface="Helvetica Neue"/>
              </a:rPr>
              <a:t>advisor</a:t>
            </a:r>
            <a:endParaRPr/>
          </a:p>
          <a:p>
            <a:pPr marL="742950" lvl="1" indent="-285750" algn="l" rtl="0">
              <a:lnSpc>
                <a:spcPct val="9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A </a:t>
            </a:r>
            <a:r>
              <a:rPr lang="en-US" sz="1800" b="0" i="1" u="none">
                <a:solidFill>
                  <a:schemeClr val="dk1"/>
                </a:solidFill>
                <a:latin typeface="Helvetica Neue"/>
                <a:ea typeface="Helvetica Neue"/>
                <a:cs typeface="Helvetica Neue"/>
                <a:sym typeface="Helvetica Neue"/>
              </a:rPr>
              <a:t>student</a:t>
            </a:r>
            <a:r>
              <a:rPr lang="en-US" sz="1800" b="0" i="0" u="none">
                <a:solidFill>
                  <a:schemeClr val="dk1"/>
                </a:solidFill>
                <a:latin typeface="Helvetica Neue"/>
                <a:ea typeface="Helvetica Neue"/>
                <a:cs typeface="Helvetica Neue"/>
                <a:sym typeface="Helvetica Neue"/>
              </a:rPr>
              <a:t> is associated with at most one </a:t>
            </a:r>
            <a:r>
              <a:rPr lang="en-US" sz="1800" b="0" i="1" u="none">
                <a:solidFill>
                  <a:schemeClr val="dk1"/>
                </a:solidFill>
                <a:latin typeface="Helvetica Neue"/>
                <a:ea typeface="Helvetica Neue"/>
                <a:cs typeface="Helvetica Neue"/>
                <a:sym typeface="Helvetica Neue"/>
              </a:rPr>
              <a:t>department</a:t>
            </a:r>
            <a:r>
              <a:rPr lang="en-US" sz="1800" b="0" i="0" u="none">
                <a:solidFill>
                  <a:schemeClr val="dk1"/>
                </a:solidFill>
                <a:latin typeface="Helvetica Neue"/>
                <a:ea typeface="Helvetica Neue"/>
                <a:cs typeface="Helvetica Neue"/>
                <a:sym typeface="Helvetica Neue"/>
              </a:rPr>
              <a:t> via </a:t>
            </a:r>
            <a:r>
              <a:rPr lang="en-US" sz="1800" b="0" i="1" u="none">
                <a:solidFill>
                  <a:schemeClr val="dk1"/>
                </a:solidFill>
                <a:latin typeface="Helvetica Neue"/>
                <a:ea typeface="Helvetica Neue"/>
                <a:cs typeface="Helvetica Neue"/>
                <a:sym typeface="Helvetica Neue"/>
              </a:rPr>
              <a:t>stud_dept</a:t>
            </a:r>
            <a:endParaRPr/>
          </a:p>
        </p:txBody>
      </p:sp>
      <p:pic>
        <p:nvPicPr>
          <p:cNvPr id="270" name="Google Shape;270;p29"/>
          <p:cNvPicPr preferRelativeResize="0"/>
          <p:nvPr/>
        </p:nvPicPr>
        <p:blipFill rotWithShape="1">
          <a:blip r:embed="rId3">
            <a:alphaModFix/>
          </a:blip>
          <a:srcRect b="78417"/>
          <a:stretch/>
        </p:blipFill>
        <p:spPr>
          <a:xfrm>
            <a:off x="1957387" y="4151312"/>
            <a:ext cx="5845175" cy="15351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6"/>
          <p:cNvSpPr txBox="1">
            <a:spLocks noGrp="1"/>
          </p:cNvSpPr>
          <p:nvPr>
            <p:ph type="title" idx="4294967295"/>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lvl="0">
              <a:buClr>
                <a:schemeClr val="dk2"/>
              </a:buClr>
              <a:buSzPts val="3200"/>
            </a:pPr>
            <a:r>
              <a:rPr lang="en-US" dirty="0"/>
              <a:t>Reduction to Relation Schemas</a:t>
            </a:r>
            <a:endParaRPr dirty="0"/>
          </a:p>
        </p:txBody>
      </p:sp>
      <p:sp>
        <p:nvSpPr>
          <p:cNvPr id="404" name="Google Shape;404;p46"/>
          <p:cNvSpPr txBox="1">
            <a:spLocks noGrp="1"/>
          </p:cNvSpPr>
          <p:nvPr>
            <p:ph type="body" idx="4294967295"/>
          </p:nvPr>
        </p:nvSpPr>
        <p:spPr>
          <a:xfrm>
            <a:off x="938212" y="1289050"/>
            <a:ext cx="6659562" cy="36147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For one-to-one relationship sets, either side can be chosen to act as the “many” side</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That is, an extra attribute can be added to either of the tables corresponding to the two entity sets </a:t>
            </a:r>
            <a:endParaRPr/>
          </a:p>
          <a:p>
            <a:pPr marL="342900" marR="0" lvl="0" indent="-342900" algn="l" rtl="0">
              <a:lnSpc>
                <a:spcPct val="9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If participation is </a:t>
            </a:r>
            <a:r>
              <a:rPr lang="en-US" sz="1800" b="0" i="1" u="none">
                <a:solidFill>
                  <a:schemeClr val="dk1"/>
                </a:solidFill>
                <a:latin typeface="Helvetica Neue"/>
                <a:ea typeface="Helvetica Neue"/>
                <a:cs typeface="Helvetica Neue"/>
                <a:sym typeface="Helvetica Neue"/>
              </a:rPr>
              <a:t>partial</a:t>
            </a:r>
            <a:r>
              <a:rPr lang="en-US" sz="1800" b="0" i="0" u="none">
                <a:solidFill>
                  <a:schemeClr val="dk1"/>
                </a:solidFill>
                <a:latin typeface="Helvetica Neue"/>
                <a:ea typeface="Helvetica Neue"/>
                <a:cs typeface="Helvetica Neue"/>
                <a:sym typeface="Helvetica Neue"/>
              </a:rPr>
              <a:t> on the “many” side, replacing a schema by an extra attribute in the schema corresponding to the “many” side could result in null values</a:t>
            </a:r>
            <a:endParaRPr/>
          </a:p>
          <a:p>
            <a:pPr marL="342900" marR="0" lvl="0" indent="-240030" algn="l" rtl="0">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97632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8999-9C95-4A53-B41C-69CD5CDE7CCA}"/>
              </a:ext>
            </a:extLst>
          </p:cNvPr>
          <p:cNvSpPr>
            <a:spLocks noGrp="1"/>
          </p:cNvSpPr>
          <p:nvPr>
            <p:ph type="title"/>
          </p:nvPr>
        </p:nvSpPr>
        <p:spPr/>
        <p:txBody>
          <a:bodyPr/>
          <a:lstStyle/>
          <a:p>
            <a:r>
              <a:rPr lang="en-US" dirty="0"/>
              <a:t>Problem to Solve (One to One)</a:t>
            </a:r>
          </a:p>
        </p:txBody>
      </p:sp>
      <p:sp>
        <p:nvSpPr>
          <p:cNvPr id="3" name="TextBox 2">
            <a:extLst>
              <a:ext uri="{FF2B5EF4-FFF2-40B4-BE49-F238E27FC236}">
                <a16:creationId xmlns:a16="http://schemas.microsoft.com/office/drawing/2014/main" id="{EDECA673-2CB0-4DDE-AB98-173E61268818}"/>
              </a:ext>
            </a:extLst>
          </p:cNvPr>
          <p:cNvSpPr txBox="1"/>
          <p:nvPr/>
        </p:nvSpPr>
        <p:spPr>
          <a:xfrm>
            <a:off x="768350" y="1223889"/>
            <a:ext cx="8077200" cy="3416320"/>
          </a:xfrm>
          <a:prstGeom prst="rect">
            <a:avLst/>
          </a:prstGeom>
          <a:noFill/>
        </p:spPr>
        <p:txBody>
          <a:bodyPr wrap="square" rtlCol="0">
            <a:spAutoFit/>
          </a:bodyPr>
          <a:lstStyle/>
          <a:p>
            <a:pPr algn="just"/>
            <a:r>
              <a:rPr lang="en-US" sz="2400" dirty="0"/>
              <a:t>An apartment can be owned by exactly one person and a person can own maximum one apartment. There are many persons having no apartment. A person has NID, name, date of birth, street, city and income. An apartment has </a:t>
            </a:r>
            <a:r>
              <a:rPr lang="en-US" sz="2400" dirty="0" err="1"/>
              <a:t>app­_id</a:t>
            </a:r>
            <a:r>
              <a:rPr lang="en-US" sz="2400" dirty="0"/>
              <a:t>, size, </a:t>
            </a:r>
            <a:r>
              <a:rPr lang="en-US" sz="2400" dirty="0" err="1"/>
              <a:t>app_name</a:t>
            </a:r>
            <a:r>
              <a:rPr lang="en-US" sz="2400" dirty="0"/>
              <a:t>, </a:t>
            </a:r>
            <a:r>
              <a:rPr lang="en-US" sz="2400" dirty="0" err="1"/>
              <a:t>floor_number</a:t>
            </a:r>
            <a:r>
              <a:rPr lang="en-US" sz="2400" dirty="0"/>
              <a:t>, location and price.</a:t>
            </a:r>
          </a:p>
          <a:p>
            <a:pPr algn="just"/>
            <a:endParaRPr lang="en-US" sz="2400" dirty="0"/>
          </a:p>
          <a:p>
            <a:pPr algn="just"/>
            <a:r>
              <a:rPr lang="en-US" sz="2400" dirty="0"/>
              <a:t>Draw the ERD and transform the ERD into relational schema.</a:t>
            </a:r>
          </a:p>
        </p:txBody>
      </p:sp>
    </p:spTree>
    <p:extLst>
      <p:ext uri="{BB962C8B-B14F-4D97-AF65-F5344CB8AC3E}">
        <p14:creationId xmlns:p14="http://schemas.microsoft.com/office/powerpoint/2010/main" val="2536943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Roles</a:t>
            </a:r>
            <a:endParaRPr/>
          </a:p>
        </p:txBody>
      </p:sp>
      <p:sp>
        <p:nvSpPr>
          <p:cNvPr id="261" name="Google Shape;261;p28"/>
          <p:cNvSpPr txBox="1">
            <a:spLocks noGrp="1"/>
          </p:cNvSpPr>
          <p:nvPr>
            <p:ph type="body" idx="1"/>
          </p:nvPr>
        </p:nvSpPr>
        <p:spPr>
          <a:xfrm>
            <a:off x="855662" y="1222375"/>
            <a:ext cx="7791450" cy="11239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Entity sets of a relationship need not be distinct</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Each occurrence of an entity set plays a “role” in the relationship</a:t>
            </a:r>
            <a:endParaRPr sz="16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labels “</a:t>
            </a:r>
            <a:r>
              <a:rPr lang="en-US" sz="1800" b="0" i="1" u="none">
                <a:solidFill>
                  <a:schemeClr val="dk1"/>
                </a:solidFill>
                <a:latin typeface="Helvetica Neue"/>
                <a:ea typeface="Helvetica Neue"/>
                <a:cs typeface="Helvetica Neue"/>
                <a:sym typeface="Helvetica Neue"/>
              </a:rPr>
              <a:t>course_id</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prereq_id</a:t>
            </a:r>
            <a:r>
              <a:rPr lang="en-US" sz="1800" b="0" i="0" u="none">
                <a:solidFill>
                  <a:schemeClr val="dk1"/>
                </a:solidFill>
                <a:latin typeface="Helvetica Neue"/>
                <a:ea typeface="Helvetica Neue"/>
                <a:cs typeface="Helvetica Neue"/>
                <a:sym typeface="Helvetica Neue"/>
              </a:rPr>
              <a:t>” are called </a:t>
            </a:r>
            <a:r>
              <a:rPr lang="en-US" sz="1800" b="1" i="0" u="none">
                <a:solidFill>
                  <a:srgbClr val="000099"/>
                </a:solidFill>
                <a:latin typeface="Helvetica Neue"/>
                <a:ea typeface="Helvetica Neue"/>
                <a:cs typeface="Helvetica Neue"/>
                <a:sym typeface="Helvetica Neue"/>
              </a:rPr>
              <a:t>roles</a:t>
            </a:r>
            <a:r>
              <a:rPr lang="en-US" sz="1800" b="0" i="0" u="none">
                <a:solidFill>
                  <a:schemeClr val="dk1"/>
                </a:solidFill>
                <a:latin typeface="Helvetica Neue"/>
                <a:ea typeface="Helvetica Neue"/>
                <a:cs typeface="Helvetica Neue"/>
                <a:sym typeface="Helvetica Neue"/>
              </a:rPr>
              <a:t>.</a:t>
            </a:r>
            <a:endParaRPr/>
          </a:p>
        </p:txBody>
      </p:sp>
      <p:pic>
        <p:nvPicPr>
          <p:cNvPr id="262" name="Google Shape;262;p28"/>
          <p:cNvPicPr preferRelativeResize="0"/>
          <p:nvPr/>
        </p:nvPicPr>
        <p:blipFill rotWithShape="1">
          <a:blip r:embed="rId3">
            <a:alphaModFix/>
          </a:blip>
          <a:srcRect/>
          <a:stretch/>
        </p:blipFill>
        <p:spPr>
          <a:xfrm>
            <a:off x="1803400" y="2774950"/>
            <a:ext cx="6070600" cy="1790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4"/>
          <p:cNvSpPr txBox="1">
            <a:spLocks noGrp="1"/>
          </p:cNvSpPr>
          <p:nvPr>
            <p:ph type="title" idx="4294967295"/>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3200"/>
              <a:buFont typeface="Helvetica Neue"/>
              <a:buNone/>
            </a:pPr>
            <a:r>
              <a:rPr lang="en-US" sz="3200" b="1" i="0" u="none" strike="noStrike" cap="none">
                <a:solidFill>
                  <a:schemeClr val="dk2"/>
                </a:solidFill>
                <a:latin typeface="Helvetica Neue"/>
                <a:ea typeface="Helvetica Neue"/>
                <a:cs typeface="Helvetica Neue"/>
                <a:sym typeface="Helvetica Neue"/>
              </a:rPr>
              <a:t>Design Phases (Cont.)</a:t>
            </a:r>
            <a:endParaRPr/>
          </a:p>
        </p:txBody>
      </p:sp>
      <p:sp>
        <p:nvSpPr>
          <p:cNvPr id="83" name="Google Shape;83;p4"/>
          <p:cNvSpPr txBox="1">
            <a:spLocks noGrp="1"/>
          </p:cNvSpPr>
          <p:nvPr>
            <p:ph type="body" idx="4294967295"/>
          </p:nvPr>
        </p:nvSpPr>
        <p:spPr>
          <a:xfrm>
            <a:off x="1270000" y="1798637"/>
            <a:ext cx="6430962" cy="42259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None/>
            </a:pPr>
            <a:endParaRPr sz="1800" b="0" i="1"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Logical Design –  Deciding on the database schema. Database design requires that we find a “good” collection of relation schemas.</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Business decision – What attributes should we record in the database?</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Computer Science decision –  What relation schemas should we have and how should the attributes be distributed among the various relation schemas?</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Physical Design – Deciding on the physical layout of the database                </a:t>
            </a:r>
            <a:endParaRPr/>
          </a:p>
          <a:p>
            <a:pPr marL="342900" marR="0" lvl="0" indent="-342900" algn="l" rtl="0">
              <a:lnSpc>
                <a:spcPct val="100000"/>
              </a:lnSpc>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None/>
            </a:pPr>
            <a:r>
              <a:rPr lang="en-US" sz="1800" b="0" i="0" u="none" strike="noStrike" cap="none">
                <a:solidFill>
                  <a:schemeClr val="dk1"/>
                </a:solidFill>
                <a:latin typeface="Helvetica Neue"/>
                <a:ea typeface="Helvetica Neue"/>
                <a:cs typeface="Helvetica Neue"/>
                <a:sym typeface="Helvetica Neue"/>
              </a:rPr>
              <a:t>     </a:t>
            </a:r>
            <a:endParaRPr/>
          </a:p>
        </p:txBody>
      </p:sp>
      <p:sp>
        <p:nvSpPr>
          <p:cNvPr id="84" name="Google Shape;84;p4"/>
          <p:cNvSpPr txBox="1"/>
          <p:nvPr/>
        </p:nvSpPr>
        <p:spPr>
          <a:xfrm>
            <a:off x="927100" y="1074737"/>
            <a:ext cx="73279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Helvetica Neue"/>
              <a:buNone/>
            </a:pPr>
            <a:endParaRPr sz="1600" b="0" i="0" u="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 </a:t>
            </a:r>
            <a:endParaRPr/>
          </a:p>
        </p:txBody>
      </p:sp>
      <p:sp>
        <p:nvSpPr>
          <p:cNvPr id="85" name="Google Shape;85;p4"/>
          <p:cNvSpPr txBox="1"/>
          <p:nvPr/>
        </p:nvSpPr>
        <p:spPr>
          <a:xfrm>
            <a:off x="920750" y="1150937"/>
            <a:ext cx="7038975"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The process of moving from an abstract data model to the implementation of the database proceeds in two final design phases.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dirty="0">
                <a:solidFill>
                  <a:schemeClr val="dk2"/>
                </a:solidFill>
                <a:latin typeface="Helvetica Neue"/>
                <a:ea typeface="Helvetica Neue"/>
                <a:cs typeface="Helvetica Neue"/>
                <a:sym typeface="Helvetica Neue"/>
              </a:rPr>
              <a:t>Roles: Relation Schema</a:t>
            </a:r>
            <a:endParaRPr dirty="0"/>
          </a:p>
        </p:txBody>
      </p:sp>
      <p:sp>
        <p:nvSpPr>
          <p:cNvPr id="261" name="Google Shape;261;p28"/>
          <p:cNvSpPr txBox="1">
            <a:spLocks noGrp="1"/>
          </p:cNvSpPr>
          <p:nvPr>
            <p:ph type="body" idx="1"/>
          </p:nvPr>
        </p:nvSpPr>
        <p:spPr>
          <a:xfrm>
            <a:off x="855662" y="1222375"/>
            <a:ext cx="7791450" cy="11239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Entity sets of a relationship need not be distinct</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Each occurrence of an entity set plays a “role” in the relationship</a:t>
            </a:r>
            <a:endParaRPr sz="16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labels “</a:t>
            </a:r>
            <a:r>
              <a:rPr lang="en-US" sz="1800" b="0" i="1" u="none">
                <a:solidFill>
                  <a:schemeClr val="dk1"/>
                </a:solidFill>
                <a:latin typeface="Helvetica Neue"/>
                <a:ea typeface="Helvetica Neue"/>
                <a:cs typeface="Helvetica Neue"/>
                <a:sym typeface="Helvetica Neue"/>
              </a:rPr>
              <a:t>course_id</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prereq_id</a:t>
            </a:r>
            <a:r>
              <a:rPr lang="en-US" sz="1800" b="0" i="0" u="none">
                <a:solidFill>
                  <a:schemeClr val="dk1"/>
                </a:solidFill>
                <a:latin typeface="Helvetica Neue"/>
                <a:ea typeface="Helvetica Neue"/>
                <a:cs typeface="Helvetica Neue"/>
                <a:sym typeface="Helvetica Neue"/>
              </a:rPr>
              <a:t>” are called </a:t>
            </a:r>
            <a:r>
              <a:rPr lang="en-US" sz="1800" b="1" i="0" u="none">
                <a:solidFill>
                  <a:srgbClr val="000099"/>
                </a:solidFill>
                <a:latin typeface="Helvetica Neue"/>
                <a:ea typeface="Helvetica Neue"/>
                <a:cs typeface="Helvetica Neue"/>
                <a:sym typeface="Helvetica Neue"/>
              </a:rPr>
              <a:t>roles</a:t>
            </a:r>
            <a:r>
              <a:rPr lang="en-US" sz="1800" b="0" i="0" u="none">
                <a:solidFill>
                  <a:schemeClr val="dk1"/>
                </a:solidFill>
                <a:latin typeface="Helvetica Neue"/>
                <a:ea typeface="Helvetica Neue"/>
                <a:cs typeface="Helvetica Neue"/>
                <a:sym typeface="Helvetica Neue"/>
              </a:rPr>
              <a:t>.</a:t>
            </a:r>
            <a:endParaRPr/>
          </a:p>
        </p:txBody>
      </p:sp>
      <p:pic>
        <p:nvPicPr>
          <p:cNvPr id="262" name="Google Shape;262;p28"/>
          <p:cNvPicPr preferRelativeResize="0"/>
          <p:nvPr/>
        </p:nvPicPr>
        <p:blipFill rotWithShape="1">
          <a:blip r:embed="rId3">
            <a:alphaModFix/>
          </a:blip>
          <a:srcRect/>
          <a:stretch/>
        </p:blipFill>
        <p:spPr>
          <a:xfrm>
            <a:off x="1803400" y="2774950"/>
            <a:ext cx="6070600" cy="1790700"/>
          </a:xfrm>
          <a:prstGeom prst="rect">
            <a:avLst/>
          </a:prstGeom>
          <a:noFill/>
          <a:ln>
            <a:noFill/>
          </a:ln>
        </p:spPr>
      </p:pic>
      <p:sp>
        <p:nvSpPr>
          <p:cNvPr id="2" name="TextBox 1">
            <a:extLst>
              <a:ext uri="{FF2B5EF4-FFF2-40B4-BE49-F238E27FC236}">
                <a16:creationId xmlns:a16="http://schemas.microsoft.com/office/drawing/2014/main" id="{E0EFB917-E7CF-4B64-B344-7AA09EDBB10D}"/>
              </a:ext>
            </a:extLst>
          </p:cNvPr>
          <p:cNvSpPr txBox="1"/>
          <p:nvPr/>
        </p:nvSpPr>
        <p:spPr>
          <a:xfrm>
            <a:off x="1477108" y="4726745"/>
            <a:ext cx="5795889" cy="923330"/>
          </a:xfrm>
          <a:prstGeom prst="rect">
            <a:avLst/>
          </a:prstGeom>
          <a:noFill/>
        </p:spPr>
        <p:txBody>
          <a:bodyPr wrap="square" rtlCol="0">
            <a:spAutoFit/>
          </a:bodyPr>
          <a:lstStyle/>
          <a:p>
            <a:r>
              <a:rPr lang="en-US" sz="2000" dirty="0"/>
              <a:t>Course (</a:t>
            </a:r>
            <a:r>
              <a:rPr lang="en-US" sz="2000" dirty="0" err="1"/>
              <a:t>Course_id</a:t>
            </a:r>
            <a:r>
              <a:rPr lang="en-US" sz="2000" dirty="0"/>
              <a:t>, title, credits)</a:t>
            </a:r>
          </a:p>
          <a:p>
            <a:r>
              <a:rPr lang="en-US" sz="2000" dirty="0" err="1"/>
              <a:t>Prereq</a:t>
            </a:r>
            <a:r>
              <a:rPr lang="en-US" sz="2000" dirty="0"/>
              <a:t> (</a:t>
            </a:r>
            <a:r>
              <a:rPr lang="en-US" sz="2000" dirty="0" err="1"/>
              <a:t>course_id</a:t>
            </a:r>
            <a:r>
              <a:rPr lang="en-US" sz="2000" dirty="0"/>
              <a:t>, </a:t>
            </a:r>
            <a:r>
              <a:rPr lang="en-US" sz="2000" dirty="0" err="1"/>
              <a:t>prereq_id</a:t>
            </a:r>
            <a:r>
              <a:rPr lang="en-US" sz="2000" dirty="0"/>
              <a:t>)</a:t>
            </a:r>
          </a:p>
          <a:p>
            <a:endParaRPr lang="en-US" dirty="0"/>
          </a:p>
        </p:txBody>
      </p:sp>
    </p:spTree>
    <p:extLst>
      <p:ext uri="{BB962C8B-B14F-4D97-AF65-F5344CB8AC3E}">
        <p14:creationId xmlns:p14="http://schemas.microsoft.com/office/powerpoint/2010/main" val="3885903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A6B2-B58E-4777-A037-6A71E2CB8A41}"/>
              </a:ext>
            </a:extLst>
          </p:cNvPr>
          <p:cNvSpPr>
            <a:spLocks noGrp="1"/>
          </p:cNvSpPr>
          <p:nvPr>
            <p:ph type="title"/>
          </p:nvPr>
        </p:nvSpPr>
        <p:spPr/>
        <p:txBody>
          <a:bodyPr/>
          <a:lstStyle/>
          <a:p>
            <a:r>
              <a:rPr lang="en-US" dirty="0"/>
              <a:t>Problem to Solve</a:t>
            </a:r>
          </a:p>
        </p:txBody>
      </p:sp>
      <p:sp>
        <p:nvSpPr>
          <p:cNvPr id="3" name="TextBox 2">
            <a:extLst>
              <a:ext uri="{FF2B5EF4-FFF2-40B4-BE49-F238E27FC236}">
                <a16:creationId xmlns:a16="http://schemas.microsoft.com/office/drawing/2014/main" id="{9DDA883F-C987-47C7-ACB1-E9F81581CEFC}"/>
              </a:ext>
            </a:extLst>
          </p:cNvPr>
          <p:cNvSpPr txBox="1"/>
          <p:nvPr/>
        </p:nvSpPr>
        <p:spPr>
          <a:xfrm>
            <a:off x="768350" y="1252025"/>
            <a:ext cx="7925484" cy="2523768"/>
          </a:xfrm>
          <a:prstGeom prst="rect">
            <a:avLst/>
          </a:prstGeom>
          <a:noFill/>
        </p:spPr>
        <p:txBody>
          <a:bodyPr wrap="square" rtlCol="0">
            <a:spAutoFit/>
          </a:bodyPr>
          <a:lstStyle/>
          <a:p>
            <a:pPr algn="just"/>
            <a:r>
              <a:rPr lang="en-US" sz="2400" dirty="0"/>
              <a:t>There are many teachers in the university. Teacher has Id, name, salary. Among the teachers, Head of the department is appointed for a certain period of time (start date and end date). A teacher may be appointed Head many times. In different times, different teachers are appointed as Head.</a:t>
            </a:r>
          </a:p>
          <a:p>
            <a:endParaRPr lang="en-US" dirty="0"/>
          </a:p>
        </p:txBody>
      </p:sp>
    </p:spTree>
    <p:extLst>
      <p:ext uri="{BB962C8B-B14F-4D97-AF65-F5344CB8AC3E}">
        <p14:creationId xmlns:p14="http://schemas.microsoft.com/office/powerpoint/2010/main" val="3248948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5"/>
          <p:cNvSpPr txBox="1">
            <a:spLocks noGrp="1"/>
          </p:cNvSpPr>
          <p:nvPr>
            <p:ph type="title"/>
          </p:nvPr>
        </p:nvSpPr>
        <p:spPr>
          <a:xfrm>
            <a:off x="1017587" y="103187"/>
            <a:ext cx="7648575" cy="63976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400"/>
              <a:buFont typeface="Helvetica Neue"/>
              <a:buNone/>
            </a:pPr>
            <a:r>
              <a:rPr lang="en-US" sz="2400" b="1" i="0" u="none">
                <a:solidFill>
                  <a:schemeClr val="dk2"/>
                </a:solidFill>
                <a:latin typeface="Helvetica Neue"/>
                <a:ea typeface="Helvetica Neue"/>
                <a:cs typeface="Helvetica Neue"/>
                <a:sym typeface="Helvetica Neue"/>
              </a:rPr>
              <a:t>Notation to Express Entity with Complex Attributes</a:t>
            </a:r>
            <a:endParaRPr/>
          </a:p>
        </p:txBody>
      </p:sp>
      <p:pic>
        <p:nvPicPr>
          <p:cNvPr id="319" name="Google Shape;319;p35"/>
          <p:cNvPicPr preferRelativeResize="0"/>
          <p:nvPr/>
        </p:nvPicPr>
        <p:blipFill rotWithShape="1">
          <a:blip r:embed="rId3">
            <a:alphaModFix/>
          </a:blip>
          <a:srcRect/>
          <a:stretch/>
        </p:blipFill>
        <p:spPr>
          <a:xfrm>
            <a:off x="3598862" y="1300162"/>
            <a:ext cx="2159000" cy="4575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3"/>
          <p:cNvSpPr txBox="1">
            <a:spLocks noGrp="1"/>
          </p:cNvSpPr>
          <p:nvPr>
            <p:ph type="title" idx="4294967295"/>
          </p:nvPr>
        </p:nvSpPr>
        <p:spPr>
          <a:xfrm>
            <a:off x="773112" y="-11112"/>
            <a:ext cx="8370887"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2400"/>
              <a:buFont typeface="Helvetica Neue"/>
              <a:buNone/>
            </a:pPr>
            <a:r>
              <a:rPr lang="en-US" sz="2400" b="1" i="0" u="none" strike="noStrike" cap="none">
                <a:solidFill>
                  <a:schemeClr val="dk2"/>
                </a:solidFill>
                <a:latin typeface="Helvetica Neue"/>
                <a:ea typeface="Helvetica Neue"/>
                <a:cs typeface="Helvetica Neue"/>
                <a:sym typeface="Helvetica Neue"/>
              </a:rPr>
              <a:t>Representation of Entity Sets with Composite Attributes</a:t>
            </a:r>
            <a:endParaRPr/>
          </a:p>
        </p:txBody>
      </p:sp>
      <p:sp>
        <p:nvSpPr>
          <p:cNvPr id="377" name="Google Shape;377;p43"/>
          <p:cNvSpPr txBox="1">
            <a:spLocks noGrp="1"/>
          </p:cNvSpPr>
          <p:nvPr>
            <p:ph type="body" idx="4294967295"/>
          </p:nvPr>
        </p:nvSpPr>
        <p:spPr>
          <a:xfrm>
            <a:off x="2849562" y="1104900"/>
            <a:ext cx="6026150" cy="50974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Composite attributes are flattened out by creating a separate attribute for each component attribute</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Example: given entity set </a:t>
            </a:r>
            <a:r>
              <a:rPr lang="en-US" sz="1800" b="0" i="1" u="none" strike="noStrike" cap="none">
                <a:solidFill>
                  <a:schemeClr val="dk1"/>
                </a:solidFill>
                <a:latin typeface="Helvetica Neue"/>
                <a:ea typeface="Helvetica Neue"/>
                <a:cs typeface="Helvetica Neue"/>
                <a:sym typeface="Helvetica Neue"/>
              </a:rPr>
              <a:t>instructor</a:t>
            </a:r>
            <a:r>
              <a:rPr lang="en-US" sz="1800" b="0" i="0" u="none" strike="noStrike" cap="none">
                <a:solidFill>
                  <a:schemeClr val="dk1"/>
                </a:solidFill>
                <a:latin typeface="Helvetica Neue"/>
                <a:ea typeface="Helvetica Neue"/>
                <a:cs typeface="Helvetica Neue"/>
                <a:sym typeface="Helvetica Neue"/>
              </a:rPr>
              <a:t> with composite attribute </a:t>
            </a:r>
            <a:r>
              <a:rPr lang="en-US" sz="1800" b="0" i="1" u="none" strike="noStrike" cap="none">
                <a:solidFill>
                  <a:schemeClr val="dk1"/>
                </a:solidFill>
                <a:latin typeface="Helvetica Neue"/>
                <a:ea typeface="Helvetica Neue"/>
                <a:cs typeface="Helvetica Neue"/>
                <a:sym typeface="Helvetica Neue"/>
              </a:rPr>
              <a:t>name</a:t>
            </a:r>
            <a:r>
              <a:rPr lang="en-US" sz="1800" b="0" i="0" u="none" strike="noStrike" cap="none">
                <a:solidFill>
                  <a:schemeClr val="dk1"/>
                </a:solidFill>
                <a:latin typeface="Helvetica Neue"/>
                <a:ea typeface="Helvetica Neue"/>
                <a:cs typeface="Helvetica Neue"/>
                <a:sym typeface="Helvetica Neue"/>
              </a:rPr>
              <a:t> with component attributes </a:t>
            </a:r>
            <a:r>
              <a:rPr lang="en-US" sz="1800" b="0" i="1" u="none" strike="noStrike" cap="none">
                <a:solidFill>
                  <a:schemeClr val="dk1"/>
                </a:solidFill>
                <a:latin typeface="Helvetica Neue"/>
                <a:ea typeface="Helvetica Neue"/>
                <a:cs typeface="Helvetica Neue"/>
                <a:sym typeface="Helvetica Neue"/>
              </a:rPr>
              <a:t>first_name </a:t>
            </a:r>
            <a:r>
              <a:rPr lang="en-US" sz="1800" b="0" i="0" u="none" strike="noStrike" cap="none">
                <a:solidFill>
                  <a:schemeClr val="dk1"/>
                </a:solidFill>
                <a:latin typeface="Helvetica Neue"/>
                <a:ea typeface="Helvetica Neue"/>
                <a:cs typeface="Helvetica Neue"/>
                <a:sym typeface="Helvetica Neue"/>
              </a:rPr>
              <a:t>and </a:t>
            </a:r>
            <a:r>
              <a:rPr lang="en-US" sz="1800" b="0" i="1" u="none" strike="noStrike" cap="none">
                <a:solidFill>
                  <a:schemeClr val="dk1"/>
                </a:solidFill>
                <a:latin typeface="Helvetica Neue"/>
                <a:ea typeface="Helvetica Neue"/>
                <a:cs typeface="Helvetica Neue"/>
                <a:sym typeface="Helvetica Neue"/>
              </a:rPr>
              <a:t>last_name</a:t>
            </a:r>
            <a:r>
              <a:rPr lang="en-US" sz="1800" b="0" i="0" u="none" strike="noStrike" cap="none">
                <a:solidFill>
                  <a:schemeClr val="dk1"/>
                </a:solidFill>
                <a:latin typeface="Helvetica Neue"/>
                <a:ea typeface="Helvetica Neue"/>
                <a:cs typeface="Helvetica Neue"/>
                <a:sym typeface="Helvetica Neue"/>
              </a:rPr>
              <a:t> the schema corresponding to the entity set has two attributes </a:t>
            </a:r>
            <a:r>
              <a:rPr lang="en-US" sz="1800" b="0" i="1" u="none" strike="noStrike" cap="none">
                <a:solidFill>
                  <a:schemeClr val="dk1"/>
                </a:solidFill>
                <a:latin typeface="Helvetica Neue"/>
                <a:ea typeface="Helvetica Neue"/>
                <a:cs typeface="Helvetica Neue"/>
                <a:sym typeface="Helvetica Neue"/>
              </a:rPr>
              <a:t>name_first_name</a:t>
            </a:r>
            <a:r>
              <a:rPr lang="en-US" sz="1800" b="0" i="0" u="none" strike="noStrike" cap="none">
                <a:solidFill>
                  <a:schemeClr val="dk1"/>
                </a:solidFill>
                <a:latin typeface="Helvetica Neue"/>
                <a:ea typeface="Helvetica Neue"/>
                <a:cs typeface="Helvetica Neue"/>
                <a:sym typeface="Helvetica Neue"/>
              </a:rPr>
              <a:t>  and </a:t>
            </a:r>
            <a:r>
              <a:rPr lang="en-US" sz="1800" b="0" i="1" u="none" strike="noStrike" cap="none">
                <a:solidFill>
                  <a:schemeClr val="dk1"/>
                </a:solidFill>
                <a:latin typeface="Helvetica Neue"/>
                <a:ea typeface="Helvetica Neue"/>
                <a:cs typeface="Helvetica Neue"/>
                <a:sym typeface="Helvetica Neue"/>
              </a:rPr>
              <a:t>name_last_name</a:t>
            </a:r>
            <a:endParaRPr/>
          </a:p>
          <a:p>
            <a:pPr marL="1085850" marR="0" lvl="2" indent="-228600" algn="l" rtl="0">
              <a:lnSpc>
                <a:spcPct val="10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Prefix omitted if there is no ambiguity (</a:t>
            </a:r>
            <a:r>
              <a:rPr lang="en-US" sz="1800" b="0" i="1" u="none" strike="noStrike" cap="none">
                <a:solidFill>
                  <a:schemeClr val="dk1"/>
                </a:solidFill>
                <a:latin typeface="Helvetica Neue"/>
                <a:ea typeface="Helvetica Neue"/>
                <a:cs typeface="Helvetica Neue"/>
                <a:sym typeface="Helvetica Neue"/>
              </a:rPr>
              <a:t>name_first_name </a:t>
            </a:r>
            <a:r>
              <a:rPr lang="en-US" sz="1800" b="0" i="0" u="none" strike="noStrike" cap="none">
                <a:solidFill>
                  <a:schemeClr val="dk1"/>
                </a:solidFill>
                <a:latin typeface="Helvetica Neue"/>
                <a:ea typeface="Helvetica Neue"/>
                <a:cs typeface="Helvetica Neue"/>
                <a:sym typeface="Helvetica Neue"/>
              </a:rPr>
              <a:t>could be </a:t>
            </a:r>
            <a:r>
              <a:rPr lang="en-US" sz="1800" b="0" i="1" u="none" strike="noStrike" cap="none">
                <a:solidFill>
                  <a:schemeClr val="dk1"/>
                </a:solidFill>
                <a:latin typeface="Helvetica Neue"/>
                <a:ea typeface="Helvetica Neue"/>
                <a:cs typeface="Helvetica Neue"/>
                <a:sym typeface="Helvetica Neue"/>
              </a:rPr>
              <a:t>first_name)</a:t>
            </a:r>
            <a:endParaRPr sz="1800" b="0" i="0" u="none" strike="noStrike" cap="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Ignoring multivalued attributes, extended instructor schema is</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1" u="none" strike="noStrike" cap="none">
                <a:solidFill>
                  <a:schemeClr val="dk1"/>
                </a:solidFill>
                <a:latin typeface="Helvetica Neue"/>
                <a:ea typeface="Helvetica Neue"/>
                <a:cs typeface="Helvetica Neue"/>
                <a:sym typeface="Helvetica Neue"/>
              </a:rPr>
              <a:t>instructor(ID, </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first_name, middle_initial,  last_name,</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street_number, street_name,  </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apt_number, city, state, zip_code,  </a:t>
            </a:r>
            <a:br>
              <a:rPr lang="en-US" sz="1800" b="0" i="1" u="none" strike="noStrike" cap="none">
                <a:solidFill>
                  <a:schemeClr val="dk1"/>
                </a:solidFill>
                <a:latin typeface="Helvetica Neue"/>
                <a:ea typeface="Helvetica Neue"/>
                <a:cs typeface="Helvetica Neue"/>
                <a:sym typeface="Helvetica Neue"/>
              </a:rPr>
            </a:br>
            <a:r>
              <a:rPr lang="en-US" sz="1800" b="0" i="1" u="none" strike="noStrike" cap="none">
                <a:solidFill>
                  <a:schemeClr val="dk1"/>
                </a:solidFill>
                <a:latin typeface="Helvetica Neue"/>
                <a:ea typeface="Helvetica Neue"/>
                <a:cs typeface="Helvetica Neue"/>
                <a:sym typeface="Helvetica Neue"/>
              </a:rPr>
              <a:t>      date_of_birth)</a:t>
            </a:r>
            <a:endParaRPr/>
          </a:p>
          <a:p>
            <a:pPr marL="342900" marR="0" lvl="0" indent="-240030" algn="l" rtl="0">
              <a:spcBef>
                <a:spcPts val="630"/>
              </a:spcBef>
              <a:spcAft>
                <a:spcPts val="0"/>
              </a:spcAft>
              <a:buClr>
                <a:schemeClr val="dk2"/>
              </a:buClr>
              <a:buSzPts val="1620"/>
              <a:buFont typeface="Arial"/>
              <a:buNone/>
            </a:pPr>
            <a:endParaRPr sz="1800" b="0" i="1" u="none" strike="noStrike" cap="none">
              <a:solidFill>
                <a:schemeClr val="dk1"/>
              </a:solidFill>
              <a:latin typeface="Helvetica Neue"/>
              <a:ea typeface="Helvetica Neue"/>
              <a:cs typeface="Helvetica Neue"/>
              <a:sym typeface="Helvetica Neue"/>
            </a:endParaRPr>
          </a:p>
        </p:txBody>
      </p:sp>
      <p:pic>
        <p:nvPicPr>
          <p:cNvPr id="378" name="Google Shape;378;p43"/>
          <p:cNvPicPr preferRelativeResize="0"/>
          <p:nvPr/>
        </p:nvPicPr>
        <p:blipFill rotWithShape="1">
          <a:blip r:embed="rId3">
            <a:alphaModFix/>
          </a:blip>
          <a:srcRect/>
          <a:stretch/>
        </p:blipFill>
        <p:spPr>
          <a:xfrm>
            <a:off x="381000" y="1222375"/>
            <a:ext cx="2284412" cy="4841875"/>
          </a:xfrm>
          <a:prstGeom prst="rect">
            <a:avLst/>
          </a:prstGeom>
          <a:noFill/>
          <a:ln>
            <a:noFill/>
          </a:ln>
        </p:spPr>
      </p:pic>
    </p:spTree>
    <p:extLst>
      <p:ext uri="{BB962C8B-B14F-4D97-AF65-F5344CB8AC3E}">
        <p14:creationId xmlns:p14="http://schemas.microsoft.com/office/powerpoint/2010/main" val="4085005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4"/>
          <p:cNvSpPr txBox="1">
            <a:spLocks noGrp="1"/>
          </p:cNvSpPr>
          <p:nvPr>
            <p:ph type="title" idx="4294967295"/>
          </p:nvPr>
        </p:nvSpPr>
        <p:spPr>
          <a:xfrm>
            <a:off x="631825" y="47625"/>
            <a:ext cx="8537575"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2400"/>
              <a:buFont typeface="Helvetica Neue"/>
              <a:buNone/>
            </a:pPr>
            <a:r>
              <a:rPr lang="en-US" sz="2400" b="1" i="0" u="none" strike="noStrike" cap="none">
                <a:solidFill>
                  <a:schemeClr val="dk2"/>
                </a:solidFill>
                <a:latin typeface="Helvetica Neue"/>
                <a:ea typeface="Helvetica Neue"/>
                <a:cs typeface="Helvetica Neue"/>
                <a:sym typeface="Helvetica Neue"/>
              </a:rPr>
              <a:t>Representation of Entity Sets with Multivalued Attributes</a:t>
            </a:r>
            <a:endParaRPr/>
          </a:p>
        </p:txBody>
      </p:sp>
      <p:sp>
        <p:nvSpPr>
          <p:cNvPr id="385" name="Google Shape;385;p44"/>
          <p:cNvSpPr txBox="1">
            <a:spLocks noGrp="1"/>
          </p:cNvSpPr>
          <p:nvPr>
            <p:ph type="body" idx="4294967295"/>
          </p:nvPr>
        </p:nvSpPr>
        <p:spPr>
          <a:xfrm>
            <a:off x="1035050" y="1165225"/>
            <a:ext cx="7358062" cy="5160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multivalued attribute </a:t>
            </a:r>
            <a:r>
              <a:rPr lang="en-US" sz="1800" b="0" i="1" u="none">
                <a:solidFill>
                  <a:schemeClr val="dk1"/>
                </a:solidFill>
                <a:latin typeface="Helvetica Neue"/>
                <a:ea typeface="Helvetica Neue"/>
                <a:cs typeface="Helvetica Neue"/>
                <a:sym typeface="Helvetica Neue"/>
              </a:rPr>
              <a:t>M</a:t>
            </a:r>
            <a:r>
              <a:rPr lang="en-US" sz="1800" b="0" i="0" u="none">
                <a:solidFill>
                  <a:schemeClr val="dk1"/>
                </a:solidFill>
                <a:latin typeface="Helvetica Neue"/>
                <a:ea typeface="Helvetica Neue"/>
                <a:cs typeface="Helvetica Neue"/>
                <a:sym typeface="Helvetica Neue"/>
              </a:rPr>
              <a:t> of an entity </a:t>
            </a:r>
            <a:r>
              <a:rPr lang="en-US" sz="1800" b="0" i="1" u="none">
                <a:solidFill>
                  <a:schemeClr val="dk1"/>
                </a:solidFill>
                <a:latin typeface="Helvetica Neue"/>
                <a:ea typeface="Helvetica Neue"/>
                <a:cs typeface="Helvetica Neue"/>
                <a:sym typeface="Helvetica Neue"/>
              </a:rPr>
              <a:t>E</a:t>
            </a:r>
            <a:r>
              <a:rPr lang="en-US" sz="1800" b="0" i="0" u="none">
                <a:solidFill>
                  <a:schemeClr val="dk1"/>
                </a:solidFill>
                <a:latin typeface="Helvetica Neue"/>
                <a:ea typeface="Helvetica Neue"/>
                <a:cs typeface="Helvetica Neue"/>
                <a:sym typeface="Helvetica Neue"/>
              </a:rPr>
              <a:t> is represented by a separate schema </a:t>
            </a:r>
            <a:r>
              <a:rPr lang="en-US" sz="1800" b="0" i="1" u="none">
                <a:solidFill>
                  <a:schemeClr val="dk1"/>
                </a:solidFill>
                <a:latin typeface="Helvetica Neue"/>
                <a:ea typeface="Helvetica Neue"/>
                <a:cs typeface="Helvetica Neue"/>
                <a:sym typeface="Helvetica Neue"/>
              </a:rPr>
              <a:t>EM</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Schema </a:t>
            </a:r>
            <a:r>
              <a:rPr lang="en-US" sz="1800" b="0" i="1" u="none">
                <a:solidFill>
                  <a:schemeClr val="dk1"/>
                </a:solidFill>
                <a:latin typeface="Helvetica Neue"/>
                <a:ea typeface="Helvetica Neue"/>
                <a:cs typeface="Helvetica Neue"/>
                <a:sym typeface="Helvetica Neue"/>
              </a:rPr>
              <a:t>EM</a:t>
            </a:r>
            <a:r>
              <a:rPr lang="en-US" sz="1800" b="0" i="0" u="none">
                <a:solidFill>
                  <a:schemeClr val="dk1"/>
                </a:solidFill>
                <a:latin typeface="Helvetica Neue"/>
                <a:ea typeface="Helvetica Neue"/>
                <a:cs typeface="Helvetica Neue"/>
                <a:sym typeface="Helvetica Neue"/>
              </a:rPr>
              <a:t> has attributes corresponding to the primary key of </a:t>
            </a:r>
            <a:r>
              <a:rPr lang="en-US" sz="1800" b="0" i="1" u="none">
                <a:solidFill>
                  <a:schemeClr val="dk1"/>
                </a:solidFill>
                <a:latin typeface="Helvetica Neue"/>
                <a:ea typeface="Helvetica Neue"/>
                <a:cs typeface="Helvetica Neue"/>
                <a:sym typeface="Helvetica Neue"/>
              </a:rPr>
              <a:t>E</a:t>
            </a:r>
            <a:r>
              <a:rPr lang="en-US" sz="1800" b="0" i="0" u="none">
                <a:solidFill>
                  <a:schemeClr val="dk1"/>
                </a:solidFill>
                <a:latin typeface="Helvetica Neue"/>
                <a:ea typeface="Helvetica Neue"/>
                <a:cs typeface="Helvetica Neue"/>
                <a:sym typeface="Helvetica Neue"/>
              </a:rPr>
              <a:t> and an attribute corresponding to multivalued attribute </a:t>
            </a:r>
            <a:r>
              <a:rPr lang="en-US" sz="1800" b="0" i="1" u="none">
                <a:solidFill>
                  <a:schemeClr val="dk1"/>
                </a:solidFill>
                <a:latin typeface="Helvetica Neue"/>
                <a:ea typeface="Helvetica Neue"/>
                <a:cs typeface="Helvetica Neue"/>
                <a:sym typeface="Helvetica Neue"/>
              </a:rPr>
              <a:t>M</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Example:  Multivalued attribute </a:t>
            </a:r>
            <a:r>
              <a:rPr lang="en-US" sz="1800" b="0" i="1" u="none">
                <a:solidFill>
                  <a:schemeClr val="dk1"/>
                </a:solidFill>
                <a:latin typeface="Helvetica Neue"/>
                <a:ea typeface="Helvetica Neue"/>
                <a:cs typeface="Helvetica Neue"/>
                <a:sym typeface="Helvetica Neue"/>
              </a:rPr>
              <a:t>phone_number </a:t>
            </a:r>
            <a:r>
              <a:rPr lang="en-US" sz="1800" b="0" i="0" u="none">
                <a:solidFill>
                  <a:schemeClr val="dk1"/>
                </a:solidFill>
                <a:latin typeface="Helvetica Neue"/>
                <a:ea typeface="Helvetica Neue"/>
                <a:cs typeface="Helvetica Neue"/>
                <a:sym typeface="Helvetica Neue"/>
              </a:rPr>
              <a:t>of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is represented by a schema:</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inst_phone= </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ID</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phone_number</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 </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Each value of the multivalued attribute maps to a separate tuple of the relation on schema </a:t>
            </a:r>
            <a:r>
              <a:rPr lang="en-US" sz="1800" b="0" i="1" u="none">
                <a:solidFill>
                  <a:schemeClr val="dk1"/>
                </a:solidFill>
                <a:latin typeface="Helvetica Neue"/>
                <a:ea typeface="Helvetica Neue"/>
                <a:cs typeface="Helvetica Neue"/>
                <a:sym typeface="Helvetica Neue"/>
              </a:rPr>
              <a:t>EM</a:t>
            </a:r>
            <a:endParaRPr sz="1800" b="0" i="0" u="none">
              <a:solidFill>
                <a:schemeClr val="dk1"/>
              </a:solidFill>
              <a:latin typeface="Helvetica Neue"/>
              <a:ea typeface="Helvetica Neue"/>
              <a:cs typeface="Helvetica Neue"/>
              <a:sym typeface="Helvetica Neue"/>
            </a:endParaRPr>
          </a:p>
          <a:p>
            <a:pPr marL="742950" marR="0" lvl="1" indent="-285750" algn="l" rtl="0">
              <a:lnSpc>
                <a:spcPct val="100000"/>
              </a:lnSpc>
              <a:spcBef>
                <a:spcPts val="70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For example, an </a:t>
            </a:r>
            <a:r>
              <a:rPr lang="en-US" sz="1800" b="0" i="1" u="none" strike="noStrike" cap="none">
                <a:solidFill>
                  <a:schemeClr val="dk1"/>
                </a:solidFill>
                <a:latin typeface="Helvetica Neue"/>
                <a:ea typeface="Helvetica Neue"/>
                <a:cs typeface="Helvetica Neue"/>
                <a:sym typeface="Helvetica Neue"/>
              </a:rPr>
              <a:t>instructor</a:t>
            </a:r>
            <a:r>
              <a:rPr lang="en-US" sz="1800" b="0" i="0" u="none" strike="noStrike" cap="none">
                <a:solidFill>
                  <a:schemeClr val="dk1"/>
                </a:solidFill>
                <a:latin typeface="Helvetica Neue"/>
                <a:ea typeface="Helvetica Neue"/>
                <a:cs typeface="Helvetica Neue"/>
                <a:sym typeface="Helvetica Neue"/>
              </a:rPr>
              <a:t> entity with primary key  22222 and phone numbers 456-7890 and 123-4567 maps to two tuples:   </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   (22222, 456-7890) and (22222, 123-4567)</a:t>
            </a:r>
            <a:r>
              <a:rPr lang="en-US" sz="2000" b="0" i="0" u="none" strike="noStrike" cap="none">
                <a:solidFill>
                  <a:schemeClr val="dk1"/>
                </a:solidFill>
                <a:latin typeface="Helvetica Neue"/>
                <a:ea typeface="Helvetica Neue"/>
                <a:cs typeface="Helvetica Neue"/>
                <a:sym typeface="Helvetica Neue"/>
              </a:rPr>
              <a:t> </a:t>
            </a:r>
            <a:endParaRPr/>
          </a:p>
        </p:txBody>
      </p:sp>
    </p:spTree>
    <p:extLst>
      <p:ext uri="{BB962C8B-B14F-4D97-AF65-F5344CB8AC3E}">
        <p14:creationId xmlns:p14="http://schemas.microsoft.com/office/powerpoint/2010/main" val="123105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1"/>
          <p:cNvSpPr txBox="1">
            <a:spLocks noGrp="1"/>
          </p:cNvSpPr>
          <p:nvPr>
            <p:ph type="title"/>
          </p:nvPr>
        </p:nvSpPr>
        <p:spPr>
          <a:xfrm>
            <a:off x="647700" y="53975"/>
            <a:ext cx="84963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800"/>
              <a:buFont typeface="Helvetica Neue"/>
              <a:buNone/>
            </a:pPr>
            <a:r>
              <a:rPr lang="en-US" sz="2800" b="1" i="0" u="none">
                <a:solidFill>
                  <a:schemeClr val="dk2"/>
                </a:solidFill>
                <a:latin typeface="Helvetica Neue"/>
                <a:ea typeface="Helvetica Neue"/>
                <a:cs typeface="Helvetica Neue"/>
                <a:sym typeface="Helvetica Neue"/>
              </a:rPr>
              <a:t>Non-binary Relationship Sets</a:t>
            </a:r>
            <a:endParaRPr/>
          </a:p>
        </p:txBody>
      </p:sp>
      <p:sp>
        <p:nvSpPr>
          <p:cNvPr id="438" name="Google Shape;438;p51"/>
          <p:cNvSpPr txBox="1">
            <a:spLocks noGrp="1"/>
          </p:cNvSpPr>
          <p:nvPr>
            <p:ph type="body" idx="1"/>
          </p:nvPr>
        </p:nvSpPr>
        <p:spPr>
          <a:xfrm>
            <a:off x="1066970" y="671685"/>
            <a:ext cx="6634162" cy="131382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Most relationship sets are binary</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There are  occasions when it is more convenient to   represent relationships as non-binary.</a:t>
            </a:r>
            <a:endParaRPr dirty="0"/>
          </a:p>
          <a:p>
            <a:pPr marL="342900" lvl="0" indent="-342900" algn="l" rtl="0">
              <a:lnSpc>
                <a:spcPct val="100000"/>
              </a:lnSpc>
              <a:spcBef>
                <a:spcPts val="630"/>
              </a:spcBef>
              <a:spcAft>
                <a:spcPts val="0"/>
              </a:spcAft>
              <a:buClr>
                <a:schemeClr val="dk2"/>
              </a:buClr>
              <a:buSzPts val="1620"/>
              <a:buFont typeface="Arial"/>
              <a:buChar char="●"/>
            </a:pPr>
            <a:r>
              <a:rPr lang="en-US" sz="1800" b="0" i="0" u="none" dirty="0">
                <a:solidFill>
                  <a:schemeClr val="dk1"/>
                </a:solidFill>
                <a:latin typeface="Helvetica Neue"/>
                <a:ea typeface="Helvetica Neue"/>
                <a:cs typeface="Helvetica Neue"/>
                <a:sym typeface="Helvetica Neue"/>
              </a:rPr>
              <a:t>E-R Diagram with a Ternary Relationship</a:t>
            </a:r>
            <a:endParaRPr dirty="0"/>
          </a:p>
          <a:p>
            <a:pPr marL="342900" lvl="0" indent="-240030" algn="l" rtl="0">
              <a:lnSpc>
                <a:spcPct val="100000"/>
              </a:lnSpc>
              <a:spcBef>
                <a:spcPts val="630"/>
              </a:spcBef>
              <a:spcAft>
                <a:spcPts val="0"/>
              </a:spcAft>
              <a:buClr>
                <a:schemeClr val="dk2"/>
              </a:buClr>
              <a:buSzPts val="1620"/>
              <a:buFont typeface="Arial"/>
              <a:buNone/>
            </a:pPr>
            <a:endParaRPr sz="1800" b="0" i="0" u="none" dirty="0">
              <a:solidFill>
                <a:schemeClr val="dk1"/>
              </a:solidFill>
              <a:latin typeface="Helvetica Neue"/>
              <a:ea typeface="Helvetica Neue"/>
              <a:cs typeface="Helvetica Neue"/>
              <a:sym typeface="Helvetica Neue"/>
            </a:endParaRPr>
          </a:p>
          <a:p>
            <a:pPr marL="342900" lvl="0" indent="-240030" algn="l" rtl="0">
              <a:spcBef>
                <a:spcPts val="630"/>
              </a:spcBef>
              <a:spcAft>
                <a:spcPts val="0"/>
              </a:spcAft>
              <a:buSzPts val="1620"/>
              <a:buNone/>
            </a:pPr>
            <a:endParaRPr sz="1800" b="0" i="0" u="none" dirty="0">
              <a:solidFill>
                <a:schemeClr val="dk1"/>
              </a:solidFill>
              <a:latin typeface="Helvetica Neue"/>
              <a:ea typeface="Helvetica Neue"/>
              <a:cs typeface="Helvetica Neue"/>
              <a:sym typeface="Helvetica Neue"/>
            </a:endParaRPr>
          </a:p>
        </p:txBody>
      </p:sp>
      <p:pic>
        <p:nvPicPr>
          <p:cNvPr id="439" name="Google Shape;439;p51"/>
          <p:cNvPicPr preferRelativeResize="0"/>
          <p:nvPr/>
        </p:nvPicPr>
        <p:blipFill rotWithShape="1">
          <a:blip r:embed="rId3">
            <a:alphaModFix/>
          </a:blip>
          <a:srcRect/>
          <a:stretch/>
        </p:blipFill>
        <p:spPr>
          <a:xfrm>
            <a:off x="1231728" y="2108737"/>
            <a:ext cx="5316537" cy="2033587"/>
          </a:xfrm>
          <a:prstGeom prst="rect">
            <a:avLst/>
          </a:prstGeom>
          <a:noFill/>
          <a:ln>
            <a:noFill/>
          </a:ln>
        </p:spPr>
      </p:pic>
      <p:sp>
        <p:nvSpPr>
          <p:cNvPr id="5" name="Google Shape;431;p50">
            <a:extLst>
              <a:ext uri="{FF2B5EF4-FFF2-40B4-BE49-F238E27FC236}">
                <a16:creationId xmlns:a16="http://schemas.microsoft.com/office/drawing/2014/main" id="{9D9BCC17-4733-4D77-AB7F-786AD8FE7504}"/>
              </a:ext>
            </a:extLst>
          </p:cNvPr>
          <p:cNvSpPr txBox="1">
            <a:spLocks/>
          </p:cNvSpPr>
          <p:nvPr/>
        </p:nvSpPr>
        <p:spPr>
          <a:xfrm>
            <a:off x="741362" y="4613127"/>
            <a:ext cx="7661275" cy="15731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1470" algn="l" rtl="0">
              <a:lnSpc>
                <a:spcPct val="100000"/>
              </a:lnSpc>
              <a:spcBef>
                <a:spcPts val="630"/>
              </a:spcBef>
              <a:spcAft>
                <a:spcPts val="0"/>
              </a:spcAft>
              <a:buClr>
                <a:schemeClr val="dk2"/>
              </a:buClr>
              <a:buSzPts val="162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20040" algn="l" rtl="0">
              <a:lnSpc>
                <a:spcPct val="100000"/>
              </a:lnSpc>
              <a:spcBef>
                <a:spcPts val="630"/>
              </a:spcBef>
              <a:spcAft>
                <a:spcPts val="0"/>
              </a:spcAft>
              <a:buClr>
                <a:schemeClr val="folHlink"/>
              </a:buClr>
              <a:buSzPts val="1440"/>
              <a:buFont typeface="Arial"/>
              <a:buChar char="●"/>
              <a:defRPr sz="1800" b="0" i="0" u="none" strike="noStrike" cap="none">
                <a:solidFill>
                  <a:schemeClr val="dk1"/>
                </a:solidFill>
                <a:latin typeface="Helvetica Neue"/>
                <a:ea typeface="Helvetica Neue"/>
                <a:cs typeface="Helvetica Neue"/>
                <a:sym typeface="Helvetica Neue"/>
              </a:defRPr>
            </a:lvl2pPr>
            <a:lvl3pPr marL="1371600" marR="0" lvl="2" indent="-314325" algn="l" rtl="0">
              <a:lnSpc>
                <a:spcPct val="100000"/>
              </a:lnSpc>
              <a:spcBef>
                <a:spcPts val="630"/>
              </a:spcBef>
              <a:spcAft>
                <a:spcPts val="0"/>
              </a:spcAft>
              <a:buClr>
                <a:srgbClr val="33CC33"/>
              </a:buClr>
              <a:buSzPts val="1350"/>
              <a:buFont typeface="Arimo"/>
              <a:buChar char="4"/>
              <a:defRPr sz="18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100000"/>
              </a:lnSpc>
              <a:spcBef>
                <a:spcPts val="630"/>
              </a:spcBef>
              <a:spcAft>
                <a:spcPts val="0"/>
              </a:spcAft>
              <a:buClr>
                <a:schemeClr val="hlink"/>
              </a:buClr>
              <a:buSzPts val="1800"/>
              <a:buFont typeface="Times New Roman"/>
              <a:buChar char="–"/>
              <a:defRPr sz="1800" b="0" i="0" u="none" strike="noStrike" cap="none">
                <a:solidFill>
                  <a:schemeClr val="dk1"/>
                </a:solidFill>
                <a:latin typeface="Helvetica Neue"/>
                <a:ea typeface="Helvetica Neue"/>
                <a:cs typeface="Helvetica Neue"/>
                <a:sym typeface="Helvetica Neue"/>
              </a:defRPr>
            </a:lvl4pPr>
            <a:lvl5pPr marL="2286000" marR="0" lvl="4" indent="-314325" algn="l" rtl="0">
              <a:lnSpc>
                <a:spcPct val="100000"/>
              </a:lnSpc>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5pPr>
            <a:lvl6pPr marL="2743200" marR="0" lvl="5" indent="-314325" algn="l" rtl="0">
              <a:lnSpc>
                <a:spcPct val="100000"/>
              </a:lnSpc>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rtl="0">
              <a:lnSpc>
                <a:spcPct val="100000"/>
              </a:lnSpc>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rtl="0">
              <a:lnSpc>
                <a:spcPct val="100000"/>
              </a:lnSpc>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rtl="0">
              <a:lnSpc>
                <a:spcPct val="100000"/>
              </a:lnSpc>
              <a:spcBef>
                <a:spcPts val="630"/>
              </a:spcBef>
              <a:spcAft>
                <a:spcPts val="0"/>
              </a:spcAft>
              <a:buClr>
                <a:schemeClr val="dk2"/>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pPr marL="342900" indent="-342900" algn="just">
              <a:spcBef>
                <a:spcPts val="0"/>
              </a:spcBef>
              <a:buSzPts val="2160"/>
            </a:pPr>
            <a:r>
              <a:rPr lang="en-US" dirty="0"/>
              <a:t>There are many projects developed by many students and supervised by instructors. An instructor can supervise many projects developed by many students but any project-student pair must be supervised by only one instructor. A project has </a:t>
            </a:r>
            <a:r>
              <a:rPr lang="en-US" dirty="0" err="1"/>
              <a:t>pid</a:t>
            </a:r>
            <a:r>
              <a:rPr lang="en-US" dirty="0"/>
              <a:t> and title. </a:t>
            </a:r>
          </a:p>
          <a:p>
            <a:pPr marL="0" indent="0" algn="just">
              <a:spcBef>
                <a:spcPts val="0"/>
              </a:spcBef>
              <a:buSzPts val="2160"/>
              <a:buNone/>
            </a:pPr>
            <a:r>
              <a:rPr lang="en-US" dirty="0"/>
              <a:t>     Draw ERD and transform into relation schema</a:t>
            </a:r>
          </a:p>
        </p:txBody>
      </p:sp>
    </p:spTree>
    <p:extLst>
      <p:ext uri="{BB962C8B-B14F-4D97-AF65-F5344CB8AC3E}">
        <p14:creationId xmlns:p14="http://schemas.microsoft.com/office/powerpoint/2010/main" val="392691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2"/>
          <p:cNvSpPr txBox="1">
            <a:spLocks noGrp="1"/>
          </p:cNvSpPr>
          <p:nvPr>
            <p:ph type="title"/>
          </p:nvPr>
        </p:nvSpPr>
        <p:spPr>
          <a:xfrm>
            <a:off x="647700" y="53975"/>
            <a:ext cx="84963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800"/>
              <a:buFont typeface="Helvetica Neue"/>
              <a:buNone/>
            </a:pPr>
            <a:r>
              <a:rPr lang="en-US" sz="2800" b="1" i="0" u="none">
                <a:solidFill>
                  <a:schemeClr val="dk2"/>
                </a:solidFill>
                <a:latin typeface="Helvetica Neue"/>
                <a:ea typeface="Helvetica Neue"/>
                <a:cs typeface="Helvetica Neue"/>
                <a:sym typeface="Helvetica Neue"/>
              </a:rPr>
              <a:t>Cardinality Constraints on Ternary Relationship</a:t>
            </a:r>
            <a:endParaRPr/>
          </a:p>
        </p:txBody>
      </p:sp>
      <p:sp>
        <p:nvSpPr>
          <p:cNvPr id="446" name="Google Shape;446;p52"/>
          <p:cNvSpPr txBox="1">
            <a:spLocks noGrp="1"/>
          </p:cNvSpPr>
          <p:nvPr>
            <p:ph type="body" idx="1"/>
          </p:nvPr>
        </p:nvSpPr>
        <p:spPr>
          <a:xfrm>
            <a:off x="955675" y="1130300"/>
            <a:ext cx="7235825" cy="51895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We allow at most one arrow out of a ternary (or greater degree) relationship to indicate a cardinality constraint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For exampe, an arrow from </a:t>
            </a:r>
            <a:r>
              <a:rPr lang="en-US" sz="1800" b="0" i="1" u="none">
                <a:solidFill>
                  <a:schemeClr val="dk1"/>
                </a:solidFill>
                <a:latin typeface="Helvetica Neue"/>
                <a:ea typeface="Helvetica Neue"/>
                <a:cs typeface="Helvetica Neue"/>
                <a:sym typeface="Helvetica Neue"/>
              </a:rPr>
              <a:t>proj_guide</a:t>
            </a:r>
            <a:r>
              <a:rPr lang="en-US" sz="1800" b="0" i="0" u="none">
                <a:solidFill>
                  <a:schemeClr val="dk1"/>
                </a:solidFill>
                <a:latin typeface="Helvetica Neue"/>
                <a:ea typeface="Helvetica Neue"/>
                <a:cs typeface="Helvetica Neue"/>
                <a:sym typeface="Helvetica Neue"/>
              </a:rPr>
              <a:t> to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indicates each student has at most one guide for a project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If there is more than one arrow, there are two ways of defining the meaning.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For example, a ternary relationship </a:t>
            </a:r>
            <a:r>
              <a:rPr lang="en-US" sz="1800" b="0" i="1" u="none">
                <a:solidFill>
                  <a:schemeClr val="dk1"/>
                </a:solidFill>
                <a:latin typeface="Helvetica Neue"/>
                <a:ea typeface="Helvetica Neue"/>
                <a:cs typeface="Helvetica Neue"/>
                <a:sym typeface="Helvetica Neue"/>
              </a:rPr>
              <a:t>R </a:t>
            </a:r>
            <a:r>
              <a:rPr lang="en-US" sz="1800" b="0" i="0" u="none">
                <a:solidFill>
                  <a:schemeClr val="dk1"/>
                </a:solidFill>
                <a:latin typeface="Helvetica Neue"/>
                <a:ea typeface="Helvetica Neue"/>
                <a:cs typeface="Helvetica Neue"/>
                <a:sym typeface="Helvetica Neue"/>
              </a:rPr>
              <a:t>between </a:t>
            </a:r>
            <a:r>
              <a:rPr lang="en-US" sz="1800" b="0" i="1" u="none">
                <a:solidFill>
                  <a:schemeClr val="dk1"/>
                </a:solidFill>
                <a:latin typeface="Helvetica Neue"/>
                <a:ea typeface="Helvetica Neue"/>
                <a:cs typeface="Helvetica Neue"/>
                <a:sym typeface="Helvetica Neue"/>
              </a:rPr>
              <a:t>A</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 B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C </a:t>
            </a:r>
            <a:r>
              <a:rPr lang="en-US" sz="1800" b="0" i="0" u="none">
                <a:solidFill>
                  <a:schemeClr val="dk1"/>
                </a:solidFill>
                <a:latin typeface="Helvetica Neue"/>
                <a:ea typeface="Helvetica Neue"/>
                <a:cs typeface="Helvetica Neue"/>
                <a:sym typeface="Helvetica Neue"/>
              </a:rPr>
              <a:t>with arrows to </a:t>
            </a:r>
            <a:r>
              <a:rPr lang="en-US" sz="1800" b="0" i="1" u="none">
                <a:solidFill>
                  <a:schemeClr val="dk1"/>
                </a:solidFill>
                <a:latin typeface="Helvetica Neue"/>
                <a:ea typeface="Helvetica Neue"/>
                <a:cs typeface="Helvetica Neue"/>
                <a:sym typeface="Helvetica Neue"/>
              </a:rPr>
              <a:t>B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C </a:t>
            </a:r>
            <a:r>
              <a:rPr lang="en-US" sz="1800" b="0" i="0" u="none">
                <a:solidFill>
                  <a:schemeClr val="dk1"/>
                </a:solidFill>
                <a:latin typeface="Helvetica Neue"/>
                <a:ea typeface="Helvetica Neue"/>
                <a:cs typeface="Helvetica Neue"/>
                <a:sym typeface="Helvetica Neue"/>
              </a:rPr>
              <a:t>could mean</a:t>
            </a:r>
            <a:endParaRPr/>
          </a:p>
          <a:p>
            <a:pPr marL="800100" lvl="2" indent="0" algn="l" rtl="0">
              <a:lnSpc>
                <a:spcPct val="100000"/>
              </a:lnSpc>
              <a:spcBef>
                <a:spcPts val="630"/>
              </a:spcBef>
              <a:spcAft>
                <a:spcPts val="0"/>
              </a:spcAft>
              <a:buSzPts val="1350"/>
              <a:buNone/>
            </a:pPr>
            <a:r>
              <a:rPr lang="en-US" sz="1800" b="0" i="0" u="none">
                <a:solidFill>
                  <a:schemeClr val="dk1"/>
                </a:solidFill>
                <a:latin typeface="Helvetica Neue"/>
                <a:ea typeface="Helvetica Neue"/>
                <a:cs typeface="Helvetica Neue"/>
                <a:sym typeface="Helvetica Neue"/>
              </a:rPr>
              <a:t>	     1.	Each </a:t>
            </a:r>
            <a:r>
              <a:rPr lang="en-US" sz="1800" b="0" i="1" u="none">
                <a:solidFill>
                  <a:schemeClr val="dk1"/>
                </a:solidFill>
                <a:latin typeface="Helvetica Neue"/>
                <a:ea typeface="Helvetica Neue"/>
                <a:cs typeface="Helvetica Neue"/>
                <a:sym typeface="Helvetica Neue"/>
              </a:rPr>
              <a:t>A </a:t>
            </a:r>
            <a:r>
              <a:rPr lang="en-US" sz="1800" b="0" i="0" u="none">
                <a:solidFill>
                  <a:schemeClr val="dk1"/>
                </a:solidFill>
                <a:latin typeface="Helvetica Neue"/>
                <a:ea typeface="Helvetica Neue"/>
                <a:cs typeface="Helvetica Neue"/>
                <a:sym typeface="Helvetica Neue"/>
              </a:rPr>
              <a:t>entity is associated with a unique entity 		from </a:t>
            </a:r>
            <a:r>
              <a:rPr lang="en-US" sz="1800" b="0" i="1" u="none">
                <a:solidFill>
                  <a:schemeClr val="dk1"/>
                </a:solidFill>
                <a:latin typeface="Helvetica Neue"/>
                <a:ea typeface="Helvetica Neue"/>
                <a:cs typeface="Helvetica Neue"/>
                <a:sym typeface="Helvetica Neue"/>
              </a:rPr>
              <a:t>B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C </a:t>
            </a:r>
            <a:r>
              <a:rPr lang="en-US" sz="1800" b="0" i="0" u="none">
                <a:solidFill>
                  <a:schemeClr val="dk1"/>
                </a:solidFill>
                <a:latin typeface="Helvetica Neue"/>
                <a:ea typeface="Helvetica Neue"/>
                <a:cs typeface="Helvetica Neue"/>
                <a:sym typeface="Helvetica Neue"/>
              </a:rPr>
              <a:t>or </a:t>
            </a:r>
            <a:endParaRPr/>
          </a:p>
          <a:p>
            <a:pPr marL="800100" lvl="2" indent="0" algn="l" rtl="0">
              <a:lnSpc>
                <a:spcPct val="100000"/>
              </a:lnSpc>
              <a:spcBef>
                <a:spcPts val="630"/>
              </a:spcBef>
              <a:spcAft>
                <a:spcPts val="0"/>
              </a:spcAft>
              <a:buSzPts val="1350"/>
              <a:buNone/>
            </a:pPr>
            <a:r>
              <a:rPr lang="en-US" sz="1800" b="0" i="0" u="none">
                <a:solidFill>
                  <a:schemeClr val="dk1"/>
                </a:solidFill>
                <a:latin typeface="Helvetica Neue"/>
                <a:ea typeface="Helvetica Neue"/>
                <a:cs typeface="Helvetica Neue"/>
                <a:sym typeface="Helvetica Neue"/>
              </a:rPr>
              <a:t>	   2.  	Each pair of entities from (</a:t>
            </a:r>
            <a:r>
              <a:rPr lang="en-US" sz="1800" b="0" i="1" u="none">
                <a:solidFill>
                  <a:schemeClr val="dk1"/>
                </a:solidFill>
                <a:latin typeface="Helvetica Neue"/>
                <a:ea typeface="Helvetica Neue"/>
                <a:cs typeface="Helvetica Neue"/>
                <a:sym typeface="Helvetica Neue"/>
              </a:rPr>
              <a:t>A, B</a:t>
            </a:r>
            <a:r>
              <a:rPr lang="en-US" sz="1800" b="0" i="0" u="none">
                <a:solidFill>
                  <a:schemeClr val="dk1"/>
                </a:solidFill>
                <a:latin typeface="Helvetica Neue"/>
                <a:ea typeface="Helvetica Neue"/>
                <a:cs typeface="Helvetica Neue"/>
                <a:sym typeface="Helvetica Neue"/>
              </a:rPr>
              <a:t>) is associated with a 	unique  </a:t>
            </a:r>
            <a:r>
              <a:rPr lang="en-US" sz="1800" b="0" i="1" u="none">
                <a:solidFill>
                  <a:schemeClr val="dk1"/>
                </a:solidFill>
                <a:latin typeface="Helvetica Neue"/>
                <a:ea typeface="Helvetica Neue"/>
                <a:cs typeface="Helvetica Neue"/>
                <a:sym typeface="Helvetica Neue"/>
              </a:rPr>
              <a:t>C </a:t>
            </a:r>
            <a:r>
              <a:rPr lang="en-US" sz="1800" b="0" i="0" u="none">
                <a:solidFill>
                  <a:schemeClr val="dk1"/>
                </a:solidFill>
                <a:latin typeface="Helvetica Neue"/>
                <a:ea typeface="Helvetica Neue"/>
                <a:cs typeface="Helvetica Neue"/>
                <a:sym typeface="Helvetica Neue"/>
              </a:rPr>
              <a:t>entity, and each pair (</a:t>
            </a:r>
            <a:r>
              <a:rPr lang="en-US" sz="1800" b="0" i="1" u="none">
                <a:solidFill>
                  <a:schemeClr val="dk1"/>
                </a:solidFill>
                <a:latin typeface="Helvetica Neue"/>
                <a:ea typeface="Helvetica Neue"/>
                <a:cs typeface="Helvetica Neue"/>
                <a:sym typeface="Helvetica Neue"/>
              </a:rPr>
              <a:t>A, C</a:t>
            </a:r>
            <a:r>
              <a:rPr lang="en-US" sz="1800" b="0" i="0" u="none">
                <a:solidFill>
                  <a:schemeClr val="dk1"/>
                </a:solidFill>
                <a:latin typeface="Helvetica Neue"/>
                <a:ea typeface="Helvetica Neue"/>
                <a:cs typeface="Helvetica Neue"/>
                <a:sym typeface="Helvetica Neue"/>
              </a:rPr>
              <a:t>) is associated 	with a unique </a:t>
            </a:r>
            <a:r>
              <a:rPr lang="en-US" sz="1800" b="0" i="1" u="none">
                <a:solidFill>
                  <a:schemeClr val="dk1"/>
                </a:solidFill>
                <a:latin typeface="Helvetica Neue"/>
                <a:ea typeface="Helvetica Neue"/>
                <a:cs typeface="Helvetica Neue"/>
                <a:sym typeface="Helvetica Neue"/>
              </a:rPr>
              <a:t>B</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Each alternative has been used in different formalisms</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To avoid confusion we outlaw more than one arrow</a:t>
            </a:r>
            <a:endParaRPr/>
          </a:p>
        </p:txBody>
      </p:sp>
    </p:spTree>
    <p:extLst>
      <p:ext uri="{BB962C8B-B14F-4D97-AF65-F5344CB8AC3E}">
        <p14:creationId xmlns:p14="http://schemas.microsoft.com/office/powerpoint/2010/main" val="100463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2"/>
          <p:cNvSpPr txBox="1">
            <a:spLocks noGrp="1"/>
          </p:cNvSpPr>
          <p:nvPr>
            <p:ph type="title"/>
          </p:nvPr>
        </p:nvSpPr>
        <p:spPr>
          <a:xfrm>
            <a:off x="0" y="140677"/>
            <a:ext cx="9144000" cy="98962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800"/>
              <a:buFont typeface="Helvetica Neue"/>
              <a:buNone/>
            </a:pPr>
            <a:r>
              <a:rPr lang="en-US" sz="2800" b="1" i="0" u="none" dirty="0">
                <a:solidFill>
                  <a:schemeClr val="dk2"/>
                </a:solidFill>
                <a:latin typeface="Helvetica Neue"/>
                <a:ea typeface="Helvetica Neue"/>
                <a:cs typeface="Helvetica Neue"/>
                <a:sym typeface="Helvetica Neue"/>
              </a:rPr>
              <a:t> Ternary Relationship: </a:t>
            </a:r>
            <a:br>
              <a:rPr lang="en-US" sz="2800" b="1" i="0" u="none" dirty="0">
                <a:solidFill>
                  <a:schemeClr val="dk2"/>
                </a:solidFill>
                <a:latin typeface="Helvetica Neue"/>
                <a:ea typeface="Helvetica Neue"/>
                <a:cs typeface="Helvetica Neue"/>
                <a:sym typeface="Helvetica Neue"/>
              </a:rPr>
            </a:br>
            <a:r>
              <a:rPr lang="en-US" sz="2800" b="1" i="0" u="none" dirty="0">
                <a:solidFill>
                  <a:schemeClr val="dk2"/>
                </a:solidFill>
                <a:latin typeface="Helvetica Neue"/>
                <a:ea typeface="Helvetica Neue"/>
                <a:cs typeface="Helvetica Neue"/>
                <a:sym typeface="Helvetica Neue"/>
              </a:rPr>
              <a:t>Reduction to Relation Schema</a:t>
            </a:r>
            <a:endParaRPr dirty="0"/>
          </a:p>
        </p:txBody>
      </p:sp>
      <p:sp>
        <p:nvSpPr>
          <p:cNvPr id="446" name="Google Shape;446;p52"/>
          <p:cNvSpPr txBox="1">
            <a:spLocks noGrp="1"/>
          </p:cNvSpPr>
          <p:nvPr>
            <p:ph type="body" idx="1"/>
          </p:nvPr>
        </p:nvSpPr>
        <p:spPr>
          <a:xfrm>
            <a:off x="955675" y="1130302"/>
            <a:ext cx="7235825" cy="8391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1620"/>
              <a:buNone/>
            </a:pPr>
            <a:r>
              <a:rPr lang="en-US" sz="2000" dirty="0"/>
              <a:t>Relationship must has a schema and the attributes will be the primary keys of the connecting entity sets.</a:t>
            </a:r>
          </a:p>
          <a:p>
            <a:pPr marL="0" lvl="0" indent="0" algn="l" rtl="0">
              <a:lnSpc>
                <a:spcPct val="100000"/>
              </a:lnSpc>
              <a:spcBef>
                <a:spcPts val="0"/>
              </a:spcBef>
              <a:spcAft>
                <a:spcPts val="0"/>
              </a:spcAft>
              <a:buClr>
                <a:schemeClr val="dk2"/>
              </a:buClr>
              <a:buSzPts val="1620"/>
              <a:buNone/>
            </a:pPr>
            <a:endParaRPr lang="en-US" sz="2000" dirty="0"/>
          </a:p>
        </p:txBody>
      </p:sp>
      <p:sp>
        <p:nvSpPr>
          <p:cNvPr id="2" name="Rectangle 1">
            <a:extLst>
              <a:ext uri="{FF2B5EF4-FFF2-40B4-BE49-F238E27FC236}">
                <a16:creationId xmlns:a16="http://schemas.microsoft.com/office/drawing/2014/main" id="{161C904C-A690-4F68-BCE3-9D67137C5F3F}"/>
              </a:ext>
            </a:extLst>
          </p:cNvPr>
          <p:cNvSpPr/>
          <p:nvPr/>
        </p:nvSpPr>
        <p:spPr>
          <a:xfrm>
            <a:off x="190159" y="2505418"/>
            <a:ext cx="3147015" cy="1754326"/>
          </a:xfrm>
          <a:prstGeom prst="rect">
            <a:avLst/>
          </a:prstGeom>
        </p:spPr>
        <p:txBody>
          <a:bodyPr wrap="none">
            <a:spAutoFit/>
          </a:bodyPr>
          <a:lstStyle/>
          <a:p>
            <a:pPr lvl="0">
              <a:buClr>
                <a:schemeClr val="dk2"/>
              </a:buClr>
              <a:buSzPts val="1620"/>
            </a:pPr>
            <a:r>
              <a:rPr lang="en-US" sz="1800" dirty="0"/>
              <a:t>Relation schema</a:t>
            </a:r>
          </a:p>
          <a:p>
            <a:pPr lvl="0">
              <a:buClr>
                <a:schemeClr val="dk2"/>
              </a:buClr>
              <a:buSzPts val="1620"/>
            </a:pPr>
            <a:endParaRPr lang="en-US" sz="1800" dirty="0"/>
          </a:p>
          <a:p>
            <a:pPr lvl="0">
              <a:buClr>
                <a:schemeClr val="dk2"/>
              </a:buClr>
              <a:buSzPts val="1620"/>
            </a:pPr>
            <a:r>
              <a:rPr lang="en-US" sz="1800" dirty="0"/>
              <a:t>Instructor(ID, name, salary)</a:t>
            </a:r>
          </a:p>
          <a:p>
            <a:pPr lvl="0">
              <a:buClr>
                <a:schemeClr val="dk2"/>
              </a:buClr>
              <a:buSzPts val="1620"/>
            </a:pPr>
            <a:r>
              <a:rPr lang="en-US" sz="1800" dirty="0"/>
              <a:t>Student (ID, name, </a:t>
            </a:r>
            <a:r>
              <a:rPr lang="en-US" sz="1800" dirty="0" err="1"/>
              <a:t>tot_cred</a:t>
            </a:r>
            <a:r>
              <a:rPr lang="en-US" sz="1800" dirty="0"/>
              <a:t>)</a:t>
            </a:r>
          </a:p>
          <a:p>
            <a:pPr lvl="0">
              <a:buClr>
                <a:schemeClr val="dk2"/>
              </a:buClr>
              <a:buSzPts val="1620"/>
            </a:pPr>
            <a:r>
              <a:rPr lang="en-US" sz="1800" dirty="0"/>
              <a:t>Project (ID, title, budget)</a:t>
            </a:r>
          </a:p>
          <a:p>
            <a:pPr lvl="0">
              <a:buClr>
                <a:schemeClr val="dk2"/>
              </a:buClr>
              <a:buSzPts val="1620"/>
            </a:pPr>
            <a:r>
              <a:rPr lang="en-US" sz="1800" dirty="0" err="1">
                <a:solidFill>
                  <a:srgbClr val="0000FF"/>
                </a:solidFill>
              </a:rPr>
              <a:t>Proj_guide</a:t>
            </a:r>
            <a:r>
              <a:rPr lang="en-US" sz="1800" dirty="0">
                <a:solidFill>
                  <a:srgbClr val="0000FF"/>
                </a:solidFill>
              </a:rPr>
              <a:t>(I_ID, S_ID, P_ID)</a:t>
            </a:r>
          </a:p>
        </p:txBody>
      </p:sp>
      <p:pic>
        <p:nvPicPr>
          <p:cNvPr id="5" name="Google Shape;439;p51">
            <a:extLst>
              <a:ext uri="{FF2B5EF4-FFF2-40B4-BE49-F238E27FC236}">
                <a16:creationId xmlns:a16="http://schemas.microsoft.com/office/drawing/2014/main" id="{47E58684-7B5E-4AD0-9B71-E653B760080C}"/>
              </a:ext>
            </a:extLst>
          </p:cNvPr>
          <p:cNvPicPr preferRelativeResize="0"/>
          <p:nvPr/>
        </p:nvPicPr>
        <p:blipFill rotWithShape="1">
          <a:blip r:embed="rId3">
            <a:alphaModFix/>
          </a:blip>
          <a:srcRect/>
          <a:stretch/>
        </p:blipFill>
        <p:spPr>
          <a:xfrm>
            <a:off x="3595100" y="1969478"/>
            <a:ext cx="5316537" cy="2033587"/>
          </a:xfrm>
          <a:prstGeom prst="rect">
            <a:avLst/>
          </a:prstGeom>
          <a:noFill/>
          <a:ln>
            <a:noFill/>
          </a:ln>
        </p:spPr>
      </p:pic>
    </p:spTree>
    <p:extLst>
      <p:ext uri="{BB962C8B-B14F-4D97-AF65-F5344CB8AC3E}">
        <p14:creationId xmlns:p14="http://schemas.microsoft.com/office/powerpoint/2010/main" val="26687869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66"/>
          <p:cNvSpPr txBox="1">
            <a:spLocks noGrp="1"/>
          </p:cNvSpPr>
          <p:nvPr>
            <p:ph type="title" idx="4294967295"/>
          </p:nvPr>
        </p:nvSpPr>
        <p:spPr>
          <a:xfrm>
            <a:off x="855662" y="6985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2400"/>
              <a:buFont typeface="Helvetica Neue"/>
              <a:buNone/>
            </a:pPr>
            <a:r>
              <a:rPr lang="en-US" sz="2400" b="1" i="0" u="none" strike="noStrike" cap="none">
                <a:solidFill>
                  <a:schemeClr val="dk2"/>
                </a:solidFill>
                <a:latin typeface="Helvetica Neue"/>
                <a:ea typeface="Helvetica Neue"/>
                <a:cs typeface="Helvetica Neue"/>
                <a:sym typeface="Helvetica Neue"/>
              </a:rPr>
              <a:t>Converting Non-Binary Relationships to Binary Form</a:t>
            </a:r>
            <a:endParaRPr/>
          </a:p>
        </p:txBody>
      </p:sp>
      <p:sp>
        <p:nvSpPr>
          <p:cNvPr id="551" name="Google Shape;551;p66"/>
          <p:cNvSpPr txBox="1">
            <a:spLocks noGrp="1"/>
          </p:cNvSpPr>
          <p:nvPr>
            <p:ph type="body" idx="4294967295"/>
          </p:nvPr>
        </p:nvSpPr>
        <p:spPr>
          <a:xfrm>
            <a:off x="855662" y="1050925"/>
            <a:ext cx="7783512" cy="35464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In general, any non-binary relationship can be represented using binary relationships by creating an artificial entity set.</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Replace </a:t>
            </a:r>
            <a:r>
              <a:rPr lang="en-US" sz="1800" b="0" i="1" u="none" strike="noStrike" cap="none">
                <a:solidFill>
                  <a:schemeClr val="dk1"/>
                </a:solidFill>
                <a:latin typeface="Helvetica Neue"/>
                <a:ea typeface="Helvetica Neue"/>
                <a:cs typeface="Helvetica Neue"/>
                <a:sym typeface="Helvetica Neue"/>
              </a:rPr>
              <a:t>R </a:t>
            </a:r>
            <a:r>
              <a:rPr lang="en-US" sz="1800" b="0" i="0" u="none" strike="noStrike" cap="none">
                <a:solidFill>
                  <a:schemeClr val="dk1"/>
                </a:solidFill>
                <a:latin typeface="Helvetica Neue"/>
                <a:ea typeface="Helvetica Neue"/>
                <a:cs typeface="Helvetica Neue"/>
                <a:sym typeface="Helvetica Neue"/>
              </a:rPr>
              <a:t>between entity sets A, B and C</a:t>
            </a:r>
            <a:r>
              <a:rPr lang="en-US" sz="18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by an entity set </a:t>
            </a:r>
            <a:r>
              <a:rPr lang="en-US" sz="1800" b="0" i="1" u="none" strike="noStrike" cap="none">
                <a:solidFill>
                  <a:schemeClr val="dk1"/>
                </a:solidFill>
                <a:latin typeface="Helvetica Neue"/>
                <a:ea typeface="Helvetica Neue"/>
                <a:cs typeface="Helvetica Neue"/>
                <a:sym typeface="Helvetica Neue"/>
              </a:rPr>
              <a:t>E</a:t>
            </a:r>
            <a:r>
              <a:rPr lang="en-US" sz="1800" b="0" i="0" u="none" strike="noStrike" cap="none">
                <a:solidFill>
                  <a:schemeClr val="dk1"/>
                </a:solidFill>
                <a:latin typeface="Helvetica Neue"/>
                <a:ea typeface="Helvetica Neue"/>
                <a:cs typeface="Helvetica Neue"/>
                <a:sym typeface="Helvetica Neue"/>
              </a:rPr>
              <a:t>, and three relationship sets: </a:t>
            </a:r>
            <a:endParaRPr/>
          </a:p>
          <a:p>
            <a:pPr marL="342900" marR="0" lvl="0" indent="-342900" algn="l" rtl="0">
              <a:lnSpc>
                <a:spcPct val="90000"/>
              </a:lnSpc>
              <a:spcBef>
                <a:spcPts val="630"/>
              </a:spcBef>
              <a:spcAft>
                <a:spcPts val="0"/>
              </a:spcAft>
              <a:buClr>
                <a:schemeClr val="dk2"/>
              </a:buClr>
              <a:buSzPts val="1620"/>
              <a:buFont typeface="Arial"/>
              <a:buNone/>
            </a:pPr>
            <a:r>
              <a:rPr lang="en-US" sz="1800" b="0" i="0" u="none">
                <a:solidFill>
                  <a:schemeClr val="dk1"/>
                </a:solidFill>
                <a:latin typeface="Helvetica Neue"/>
                <a:ea typeface="Helvetica Neue"/>
                <a:cs typeface="Helvetica Neue"/>
                <a:sym typeface="Helvetica Neue"/>
              </a:rPr>
              <a:t>		1.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A</a:t>
            </a:r>
            <a:r>
              <a:rPr lang="en-US" sz="1800" b="0" i="0" u="none">
                <a:solidFill>
                  <a:schemeClr val="dk1"/>
                </a:solidFill>
                <a:latin typeface="Helvetica Neue"/>
                <a:ea typeface="Helvetica Neue"/>
                <a:cs typeface="Helvetica Neue"/>
                <a:sym typeface="Helvetica Neue"/>
              </a:rPr>
              <a:t>, relating </a:t>
            </a:r>
            <a:r>
              <a:rPr lang="en-US" sz="1800" b="0" i="1" u="none">
                <a:solidFill>
                  <a:schemeClr val="dk1"/>
                </a:solidFill>
                <a:latin typeface="Helvetica Neue"/>
                <a:ea typeface="Helvetica Neue"/>
                <a:cs typeface="Helvetica Neue"/>
                <a:sym typeface="Helvetica Neue"/>
              </a:rPr>
              <a:t>E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A        </a:t>
            </a:r>
            <a:r>
              <a:rPr lang="en-US" sz="1800" b="0" i="0" u="none">
                <a:solidFill>
                  <a:schemeClr val="dk1"/>
                </a:solidFill>
                <a:latin typeface="Helvetica Neue"/>
                <a:ea typeface="Helvetica Neue"/>
                <a:cs typeface="Helvetica Neue"/>
                <a:sym typeface="Helvetica Neue"/>
              </a:rPr>
              <a:t>2.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B</a:t>
            </a:r>
            <a:r>
              <a:rPr lang="en-US" sz="1800" b="0" i="0" u="none">
                <a:solidFill>
                  <a:schemeClr val="dk1"/>
                </a:solidFill>
                <a:latin typeface="Helvetica Neue"/>
                <a:ea typeface="Helvetica Neue"/>
                <a:cs typeface="Helvetica Neue"/>
                <a:sym typeface="Helvetica Neue"/>
              </a:rPr>
              <a:t>, relating </a:t>
            </a:r>
            <a:r>
              <a:rPr lang="en-US" sz="1800" b="0" i="1" u="none">
                <a:solidFill>
                  <a:schemeClr val="dk1"/>
                </a:solidFill>
                <a:latin typeface="Helvetica Neue"/>
                <a:ea typeface="Helvetica Neue"/>
                <a:cs typeface="Helvetica Neue"/>
                <a:sym typeface="Helvetica Neue"/>
              </a:rPr>
              <a:t>E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B      </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3.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C</a:t>
            </a:r>
            <a:r>
              <a:rPr lang="en-US" sz="1800" b="0" i="0" u="none">
                <a:solidFill>
                  <a:schemeClr val="dk1"/>
                </a:solidFill>
                <a:latin typeface="Helvetica Neue"/>
                <a:ea typeface="Helvetica Neue"/>
                <a:cs typeface="Helvetica Neue"/>
                <a:sym typeface="Helvetica Neue"/>
              </a:rPr>
              <a:t>, relating </a:t>
            </a:r>
            <a:r>
              <a:rPr lang="en-US" sz="1800" b="0" i="1" u="none">
                <a:solidFill>
                  <a:schemeClr val="dk1"/>
                </a:solidFill>
                <a:latin typeface="Helvetica Neue"/>
                <a:ea typeface="Helvetica Neue"/>
                <a:cs typeface="Helvetica Neue"/>
                <a:sym typeface="Helvetica Neue"/>
              </a:rPr>
              <a:t>E </a:t>
            </a:r>
            <a:r>
              <a:rPr lang="en-US" sz="1800" b="0" i="0" u="none">
                <a:solidFill>
                  <a:schemeClr val="dk1"/>
                </a:solidFill>
                <a:latin typeface="Helvetica Neue"/>
                <a:ea typeface="Helvetica Neue"/>
                <a:cs typeface="Helvetica Neue"/>
                <a:sym typeface="Helvetica Neue"/>
              </a:rPr>
              <a:t>and </a:t>
            </a:r>
            <a:r>
              <a:rPr lang="en-US" sz="1800" b="0" i="1" u="none">
                <a:solidFill>
                  <a:schemeClr val="dk1"/>
                </a:solidFill>
                <a:latin typeface="Helvetica Neue"/>
                <a:ea typeface="Helvetica Neue"/>
                <a:cs typeface="Helvetica Neue"/>
                <a:sym typeface="Helvetica Neue"/>
              </a:rPr>
              <a:t>C</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Create an identifying attribute for </a:t>
            </a:r>
            <a:r>
              <a:rPr lang="en-US" sz="1800" b="0" i="1" u="none" strike="noStrike" cap="none">
                <a:solidFill>
                  <a:schemeClr val="dk1"/>
                </a:solidFill>
                <a:latin typeface="Helvetica Neue"/>
                <a:ea typeface="Helvetica Neue"/>
                <a:cs typeface="Helvetica Neue"/>
                <a:sym typeface="Helvetica Neue"/>
              </a:rPr>
              <a:t>E and </a:t>
            </a:r>
            <a:r>
              <a:rPr lang="en-US" sz="1800" b="0" i="0" u="none" strike="noStrike" cap="none">
                <a:solidFill>
                  <a:schemeClr val="dk1"/>
                </a:solidFill>
                <a:latin typeface="Helvetica Neue"/>
                <a:ea typeface="Helvetica Neue"/>
                <a:cs typeface="Helvetica Neue"/>
                <a:sym typeface="Helvetica Neue"/>
              </a:rPr>
              <a:t>add any attributes of </a:t>
            </a:r>
            <a:r>
              <a:rPr lang="en-US" sz="1800" b="0" i="1" u="none" strike="noStrike" cap="none">
                <a:solidFill>
                  <a:schemeClr val="dk1"/>
                </a:solidFill>
                <a:latin typeface="Helvetica Neue"/>
                <a:ea typeface="Helvetica Neue"/>
                <a:cs typeface="Helvetica Neue"/>
                <a:sym typeface="Helvetica Neue"/>
              </a:rPr>
              <a:t>R </a:t>
            </a:r>
            <a:r>
              <a:rPr lang="en-US" sz="1800" b="0" i="0" u="none" strike="noStrike" cap="none">
                <a:solidFill>
                  <a:schemeClr val="dk1"/>
                </a:solidFill>
                <a:latin typeface="Helvetica Neue"/>
                <a:ea typeface="Helvetica Neue"/>
                <a:cs typeface="Helvetica Neue"/>
                <a:sym typeface="Helvetica Neue"/>
              </a:rPr>
              <a:t>to </a:t>
            </a:r>
            <a:r>
              <a:rPr lang="en-US" sz="1800" b="0" i="1" u="none" strike="noStrike" cap="none">
                <a:solidFill>
                  <a:schemeClr val="dk1"/>
                </a:solidFill>
                <a:latin typeface="Helvetica Neue"/>
                <a:ea typeface="Helvetica Neue"/>
                <a:cs typeface="Helvetica Neue"/>
                <a:sym typeface="Helvetica Neue"/>
              </a:rPr>
              <a:t>E </a:t>
            </a:r>
            <a:endParaRPr/>
          </a:p>
          <a:p>
            <a:pPr marL="742950" marR="0" lvl="1" indent="-285750" algn="l" rtl="0">
              <a:lnSpc>
                <a:spcPct val="9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For each relationship (</a:t>
            </a:r>
            <a:r>
              <a:rPr lang="en-US" sz="1800" b="0" i="1" u="none" strike="noStrike" cap="none">
                <a:solidFill>
                  <a:schemeClr val="dk1"/>
                </a:solidFill>
                <a:latin typeface="Helvetica Neue"/>
                <a:ea typeface="Helvetica Neue"/>
                <a:cs typeface="Helvetica Neue"/>
                <a:sym typeface="Helvetica Neue"/>
              </a:rPr>
              <a:t>a</a:t>
            </a:r>
            <a:r>
              <a:rPr lang="en-US" sz="1800" b="0" i="1" u="none" strike="noStrike" cap="none" baseline="-25000">
                <a:solidFill>
                  <a:schemeClr val="dk1"/>
                </a:solidFill>
                <a:latin typeface="Helvetica Neue"/>
                <a:ea typeface="Helvetica Neue"/>
                <a:cs typeface="Helvetica Neue"/>
                <a:sym typeface="Helvetica Neue"/>
              </a:rPr>
              <a:t>i</a:t>
            </a:r>
            <a:r>
              <a:rPr lang="en-US" sz="1800" b="0" i="1" u="none" strike="noStrike" cap="none">
                <a:solidFill>
                  <a:schemeClr val="dk1"/>
                </a:solidFill>
                <a:latin typeface="Helvetica Neue"/>
                <a:ea typeface="Helvetica Neue"/>
                <a:cs typeface="Helvetica Neue"/>
                <a:sym typeface="Helvetica Neue"/>
              </a:rPr>
              <a:t> , b</a:t>
            </a:r>
            <a:r>
              <a:rPr lang="en-US" sz="1800" b="0" i="1" u="none" strike="noStrike" cap="none" baseline="-25000">
                <a:solidFill>
                  <a:schemeClr val="dk1"/>
                </a:solidFill>
                <a:latin typeface="Helvetica Neue"/>
                <a:ea typeface="Helvetica Neue"/>
                <a:cs typeface="Helvetica Neue"/>
                <a:sym typeface="Helvetica Neue"/>
              </a:rPr>
              <a:t>i</a:t>
            </a:r>
            <a:r>
              <a:rPr lang="en-US" sz="1800" b="0" i="1" u="none" strike="noStrike" cap="none">
                <a:solidFill>
                  <a:schemeClr val="dk1"/>
                </a:solidFill>
                <a:latin typeface="Helvetica Neue"/>
                <a:ea typeface="Helvetica Neue"/>
                <a:cs typeface="Helvetica Neue"/>
                <a:sym typeface="Helvetica Neue"/>
              </a:rPr>
              <a:t> , c</a:t>
            </a:r>
            <a:r>
              <a:rPr lang="en-US" sz="1800" b="0" i="1" u="none" strike="noStrike" cap="none" baseline="-25000">
                <a:solidFill>
                  <a:schemeClr val="dk1"/>
                </a:solidFill>
                <a:latin typeface="Helvetica Neue"/>
                <a:ea typeface="Helvetica Neue"/>
                <a:cs typeface="Helvetica Neue"/>
                <a:sym typeface="Helvetica Neue"/>
              </a:rPr>
              <a:t>i</a:t>
            </a:r>
            <a:r>
              <a:rPr lang="en-US" sz="1800" b="0" i="0" u="none" strike="noStrike" cap="none">
                <a:solidFill>
                  <a:schemeClr val="dk1"/>
                </a:solidFill>
                <a:latin typeface="Helvetica Neue"/>
                <a:ea typeface="Helvetica Neue"/>
                <a:cs typeface="Helvetica Neue"/>
                <a:sym typeface="Helvetica Neue"/>
              </a:rPr>
              <a:t>) in </a:t>
            </a:r>
            <a:r>
              <a:rPr lang="en-US" sz="1800" b="0" i="1" u="none" strike="noStrike" cap="none">
                <a:solidFill>
                  <a:schemeClr val="dk1"/>
                </a:solidFill>
                <a:latin typeface="Helvetica Neue"/>
                <a:ea typeface="Helvetica Neue"/>
                <a:cs typeface="Helvetica Neue"/>
                <a:sym typeface="Helvetica Neue"/>
              </a:rPr>
              <a:t>R,</a:t>
            </a:r>
            <a:r>
              <a:rPr lang="en-US" sz="1800" b="0" i="0" u="none" strike="noStrike" cap="none">
                <a:solidFill>
                  <a:schemeClr val="dk1"/>
                </a:solidFill>
                <a:latin typeface="Helvetica Neue"/>
                <a:ea typeface="Helvetica Neue"/>
                <a:cs typeface="Helvetica Neue"/>
                <a:sym typeface="Helvetica Neue"/>
              </a:rPr>
              <a:t> create </a:t>
            </a:r>
            <a:endParaRPr/>
          </a:p>
          <a:p>
            <a:pPr marL="342900" marR="0" lvl="0" indent="-342900" algn="l" rtl="0">
              <a:lnSpc>
                <a:spcPct val="90000"/>
              </a:lnSpc>
              <a:spcBef>
                <a:spcPts val="630"/>
              </a:spcBef>
              <a:spcAft>
                <a:spcPts val="0"/>
              </a:spcAft>
              <a:buClr>
                <a:schemeClr val="dk2"/>
              </a:buClr>
              <a:buSzPts val="1620"/>
              <a:buFont typeface="Arial"/>
              <a:buNone/>
            </a:pPr>
            <a:r>
              <a:rPr lang="en-US" sz="1800" b="0" i="0" u="none">
                <a:solidFill>
                  <a:schemeClr val="dk1"/>
                </a:solidFill>
                <a:latin typeface="Helvetica Neue"/>
                <a:ea typeface="Helvetica Neue"/>
                <a:cs typeface="Helvetica Neue"/>
                <a:sym typeface="Helvetica Neue"/>
              </a:rPr>
              <a:t>	      1. a new entity </a:t>
            </a:r>
            <a:r>
              <a:rPr lang="en-US" sz="1800" b="0" i="1" u="none">
                <a:solidFill>
                  <a:schemeClr val="dk1"/>
                </a:solidFill>
                <a:latin typeface="Helvetica Neue"/>
                <a:ea typeface="Helvetica Neue"/>
                <a:cs typeface="Helvetica Neue"/>
                <a:sym typeface="Helvetica Neue"/>
              </a:rPr>
              <a:t>e</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in the entity set </a:t>
            </a:r>
            <a:r>
              <a:rPr lang="en-US" sz="1800" b="0" i="1" u="none">
                <a:solidFill>
                  <a:schemeClr val="dk1"/>
                </a:solidFill>
                <a:latin typeface="Helvetica Neue"/>
                <a:ea typeface="Helvetica Neue"/>
                <a:cs typeface="Helvetica Neue"/>
                <a:sym typeface="Helvetica Neue"/>
              </a:rPr>
              <a:t>E       </a:t>
            </a:r>
            <a:r>
              <a:rPr lang="en-US" sz="1800" b="0" i="0" u="none">
                <a:solidFill>
                  <a:schemeClr val="dk1"/>
                </a:solidFill>
                <a:latin typeface="Helvetica Neue"/>
                <a:ea typeface="Helvetica Neue"/>
                <a:cs typeface="Helvetica Neue"/>
                <a:sym typeface="Helvetica Neue"/>
              </a:rPr>
              <a:t>2. add (</a:t>
            </a:r>
            <a:r>
              <a:rPr lang="en-US" sz="1800" b="0" i="1" u="none">
                <a:solidFill>
                  <a:schemeClr val="dk1"/>
                </a:solidFill>
                <a:latin typeface="Helvetica Neue"/>
                <a:ea typeface="Helvetica Neue"/>
                <a:cs typeface="Helvetica Neue"/>
                <a:sym typeface="Helvetica Neue"/>
              </a:rPr>
              <a:t>e</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 a</a:t>
            </a:r>
            <a:r>
              <a:rPr lang="en-US" sz="1800" b="0" i="1" u="none" baseline="-25000">
                <a:solidFill>
                  <a:schemeClr val="dk1"/>
                </a:solidFill>
                <a:latin typeface="Helvetica Neue"/>
                <a:ea typeface="Helvetica Neue"/>
                <a:cs typeface="Helvetica Neue"/>
                <a:sym typeface="Helvetica Neue"/>
              </a:rPr>
              <a:t>i </a:t>
            </a:r>
            <a:r>
              <a:rPr lang="en-US" sz="1800" b="0" i="0" u="none">
                <a:solidFill>
                  <a:schemeClr val="dk1"/>
                </a:solidFill>
                <a:latin typeface="Helvetica Neue"/>
                <a:ea typeface="Helvetica Neue"/>
                <a:cs typeface="Helvetica Neue"/>
                <a:sym typeface="Helvetica Neue"/>
              </a:rPr>
              <a:t>) to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A</a:t>
            </a:r>
            <a:endParaRPr/>
          </a:p>
          <a:p>
            <a:pPr marL="342900" marR="0" lvl="0" indent="-342900" algn="l" rtl="0">
              <a:lnSpc>
                <a:spcPct val="90000"/>
              </a:lnSpc>
              <a:spcBef>
                <a:spcPts val="630"/>
              </a:spcBef>
              <a:spcAft>
                <a:spcPts val="0"/>
              </a:spcAft>
              <a:buClr>
                <a:schemeClr val="dk2"/>
              </a:buClr>
              <a:buSzPts val="1620"/>
              <a:buFont typeface="Arial"/>
              <a:buNone/>
            </a:pPr>
            <a:r>
              <a:rPr lang="en-US" sz="1800" b="0" i="0" u="none">
                <a:solidFill>
                  <a:schemeClr val="dk1"/>
                </a:solidFill>
                <a:latin typeface="Helvetica Neue"/>
                <a:ea typeface="Helvetica Neue"/>
                <a:cs typeface="Helvetica Neue"/>
                <a:sym typeface="Helvetica Neue"/>
              </a:rPr>
              <a:t>	      3. add (</a:t>
            </a:r>
            <a:r>
              <a:rPr lang="en-US" sz="1800" b="0" i="1" u="none">
                <a:solidFill>
                  <a:schemeClr val="dk1"/>
                </a:solidFill>
                <a:latin typeface="Helvetica Neue"/>
                <a:ea typeface="Helvetica Neue"/>
                <a:cs typeface="Helvetica Neue"/>
                <a:sym typeface="Helvetica Neue"/>
              </a:rPr>
              <a:t>e</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 b</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to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B</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4. add (</a:t>
            </a:r>
            <a:r>
              <a:rPr lang="en-US" sz="1800" b="0" i="1" u="none">
                <a:solidFill>
                  <a:schemeClr val="dk1"/>
                </a:solidFill>
                <a:latin typeface="Helvetica Neue"/>
                <a:ea typeface="Helvetica Neue"/>
                <a:cs typeface="Helvetica Neue"/>
                <a:sym typeface="Helvetica Neue"/>
              </a:rPr>
              <a:t>e</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 c</a:t>
            </a:r>
            <a:r>
              <a:rPr lang="en-US" sz="1800" b="0" i="1" u="none" baseline="-25000">
                <a:solidFill>
                  <a:schemeClr val="dk1"/>
                </a:solidFill>
                <a:latin typeface="Helvetica Neue"/>
                <a:ea typeface="Helvetica Neue"/>
                <a:cs typeface="Helvetica Neue"/>
                <a:sym typeface="Helvetica Neue"/>
              </a:rPr>
              <a:t>i </a:t>
            </a:r>
            <a:r>
              <a:rPr lang="en-US" sz="1800" b="0" i="0" u="none">
                <a:solidFill>
                  <a:schemeClr val="dk1"/>
                </a:solidFill>
                <a:latin typeface="Helvetica Neue"/>
                <a:ea typeface="Helvetica Neue"/>
                <a:cs typeface="Helvetica Neue"/>
                <a:sym typeface="Helvetica Neue"/>
              </a:rPr>
              <a:t>) to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C</a:t>
            </a:r>
            <a:endParaRPr/>
          </a:p>
        </p:txBody>
      </p:sp>
      <p:pic>
        <p:nvPicPr>
          <p:cNvPr id="552" name="Google Shape;552;p66"/>
          <p:cNvPicPr preferRelativeResize="0"/>
          <p:nvPr/>
        </p:nvPicPr>
        <p:blipFill rotWithShape="1">
          <a:blip r:embed="rId3">
            <a:alphaModFix/>
          </a:blip>
          <a:srcRect/>
          <a:stretch/>
        </p:blipFill>
        <p:spPr>
          <a:xfrm>
            <a:off x="2101850" y="4308475"/>
            <a:ext cx="5608637" cy="1903412"/>
          </a:xfrm>
          <a:prstGeom prst="rect">
            <a:avLst/>
          </a:prstGeom>
          <a:noFill/>
          <a:ln>
            <a:noFill/>
          </a:ln>
        </p:spPr>
      </p:pic>
    </p:spTree>
    <p:extLst>
      <p:ext uri="{BB962C8B-B14F-4D97-AF65-F5344CB8AC3E}">
        <p14:creationId xmlns:p14="http://schemas.microsoft.com/office/powerpoint/2010/main" val="902107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7"/>
          <p:cNvSpPr txBox="1">
            <a:spLocks noGrp="1"/>
          </p:cNvSpPr>
          <p:nvPr>
            <p:ph type="title" idx="4294967295"/>
          </p:nvPr>
        </p:nvSpPr>
        <p:spPr>
          <a:xfrm>
            <a:off x="781050" y="-15875"/>
            <a:ext cx="8096250" cy="696912"/>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2800"/>
              <a:buFont typeface="Helvetica Neue"/>
              <a:buNone/>
            </a:pPr>
            <a:r>
              <a:rPr lang="en-US" sz="2800" b="1" i="0" u="none" strike="noStrike" cap="none">
                <a:solidFill>
                  <a:schemeClr val="dk2"/>
                </a:solidFill>
                <a:latin typeface="Helvetica Neue"/>
                <a:ea typeface="Helvetica Neue"/>
                <a:cs typeface="Helvetica Neue"/>
                <a:sym typeface="Helvetica Neue"/>
              </a:rPr>
              <a:t>Converting Non-Binary Relationships (Cont.)</a:t>
            </a:r>
            <a:endParaRPr/>
          </a:p>
        </p:txBody>
      </p:sp>
      <p:sp>
        <p:nvSpPr>
          <p:cNvPr id="559" name="Google Shape;559;p67"/>
          <p:cNvSpPr txBox="1">
            <a:spLocks noGrp="1"/>
          </p:cNvSpPr>
          <p:nvPr>
            <p:ph type="body" idx="4294967295"/>
          </p:nvPr>
        </p:nvSpPr>
        <p:spPr>
          <a:xfrm>
            <a:off x="814387" y="1160462"/>
            <a:ext cx="7194550" cy="34337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Also need to translate constraints</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Translating all constraints may not be possible</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There may be instances in the translated schema that</a:t>
            </a:r>
            <a:br>
              <a:rPr lang="en-US" sz="1800" b="0" i="0" u="none" strike="noStrike" cap="none">
                <a:solidFill>
                  <a:schemeClr val="dk1"/>
                </a:solidFill>
                <a:latin typeface="Helvetica Neue"/>
                <a:ea typeface="Helvetica Neue"/>
                <a:cs typeface="Helvetica Neue"/>
                <a:sym typeface="Helvetica Neue"/>
              </a:rPr>
            </a:br>
            <a:r>
              <a:rPr lang="en-US" sz="1800" b="0" i="0" u="none" strike="noStrike" cap="none">
                <a:solidFill>
                  <a:schemeClr val="dk1"/>
                </a:solidFill>
                <a:latin typeface="Helvetica Neue"/>
                <a:ea typeface="Helvetica Neue"/>
                <a:cs typeface="Helvetica Neue"/>
                <a:sym typeface="Helvetica Neue"/>
              </a:rPr>
              <a:t>cannot correspond to any instance of </a:t>
            </a:r>
            <a:r>
              <a:rPr lang="en-US" sz="1800" b="0" i="1" u="none" strike="noStrike" cap="none">
                <a:solidFill>
                  <a:schemeClr val="dk1"/>
                </a:solidFill>
                <a:latin typeface="Helvetica Neue"/>
                <a:ea typeface="Helvetica Neue"/>
                <a:cs typeface="Helvetica Neue"/>
                <a:sym typeface="Helvetica Neue"/>
              </a:rPr>
              <a:t>R</a:t>
            </a:r>
            <a:endParaRPr/>
          </a:p>
          <a:p>
            <a:pPr marL="1085850" marR="0" lvl="2" indent="-228600" algn="l" rtl="0">
              <a:lnSpc>
                <a:spcPct val="10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Exercise:</a:t>
            </a:r>
            <a:r>
              <a:rPr lang="en-US" sz="1800" b="0" i="1" u="none" strike="noStrike" cap="none">
                <a:solidFill>
                  <a:schemeClr val="dk1"/>
                </a:solidFill>
                <a:latin typeface="Helvetica Neue"/>
                <a:ea typeface="Helvetica Neue"/>
                <a:cs typeface="Helvetica Neue"/>
                <a:sym typeface="Helvetica Neue"/>
              </a:rPr>
              <a:t>  add constraints to the relationships R</a:t>
            </a:r>
            <a:r>
              <a:rPr lang="en-US" sz="1800" b="0" i="1" u="none" strike="noStrike" cap="none" baseline="-25000">
                <a:solidFill>
                  <a:schemeClr val="dk1"/>
                </a:solidFill>
                <a:latin typeface="Helvetica Neue"/>
                <a:ea typeface="Helvetica Neue"/>
                <a:cs typeface="Helvetica Neue"/>
                <a:sym typeface="Helvetica Neue"/>
              </a:rPr>
              <a:t>A</a:t>
            </a:r>
            <a:r>
              <a:rPr lang="en-US" sz="1800" b="0" i="1" u="none" strike="noStrike" cap="none">
                <a:solidFill>
                  <a:schemeClr val="dk1"/>
                </a:solidFill>
                <a:latin typeface="Helvetica Neue"/>
                <a:ea typeface="Helvetica Neue"/>
                <a:cs typeface="Helvetica Neue"/>
                <a:sym typeface="Helvetica Neue"/>
              </a:rPr>
              <a:t>, R</a:t>
            </a:r>
            <a:r>
              <a:rPr lang="en-US" sz="1800" b="0" i="1" u="none" strike="noStrike" cap="none" baseline="-25000">
                <a:solidFill>
                  <a:schemeClr val="dk1"/>
                </a:solidFill>
                <a:latin typeface="Helvetica Neue"/>
                <a:ea typeface="Helvetica Neue"/>
                <a:cs typeface="Helvetica Neue"/>
                <a:sym typeface="Helvetica Neue"/>
              </a:rPr>
              <a:t>B</a:t>
            </a:r>
            <a:r>
              <a:rPr lang="en-US" sz="1800" b="0" i="1" u="none" strike="noStrike" cap="none">
                <a:solidFill>
                  <a:schemeClr val="dk1"/>
                </a:solidFill>
                <a:latin typeface="Helvetica Neue"/>
                <a:ea typeface="Helvetica Neue"/>
                <a:cs typeface="Helvetica Neue"/>
                <a:sym typeface="Helvetica Neue"/>
              </a:rPr>
              <a:t> and R</a:t>
            </a:r>
            <a:r>
              <a:rPr lang="en-US" sz="1800" b="0" i="1" u="none" strike="noStrike" cap="none" baseline="-25000">
                <a:solidFill>
                  <a:schemeClr val="dk1"/>
                </a:solidFill>
                <a:latin typeface="Helvetica Neue"/>
                <a:ea typeface="Helvetica Neue"/>
                <a:cs typeface="Helvetica Neue"/>
                <a:sym typeface="Helvetica Neue"/>
              </a:rPr>
              <a:t>C </a:t>
            </a:r>
            <a:r>
              <a:rPr lang="en-US" sz="1800" b="0" i="0" u="none" strike="noStrike" cap="none">
                <a:solidFill>
                  <a:schemeClr val="dk1"/>
                </a:solidFill>
                <a:latin typeface="Helvetica Neue"/>
                <a:ea typeface="Helvetica Neue"/>
                <a:cs typeface="Helvetica Neue"/>
                <a:sym typeface="Helvetica Neue"/>
              </a:rPr>
              <a:t>to ensure that a newly created entity corresponds to exactly one entity in each of entity sets </a:t>
            </a:r>
            <a:r>
              <a:rPr lang="en-US" sz="1800" b="0" i="1" u="none" strike="noStrike" cap="none">
                <a:solidFill>
                  <a:schemeClr val="dk1"/>
                </a:solidFill>
                <a:latin typeface="Helvetica Neue"/>
                <a:ea typeface="Helvetica Neue"/>
                <a:cs typeface="Helvetica Neue"/>
                <a:sym typeface="Helvetica Neue"/>
              </a:rPr>
              <a:t>A, B</a:t>
            </a:r>
            <a:r>
              <a:rPr lang="en-US" sz="1800" b="0" i="0" u="none" strike="noStrike" cap="none">
                <a:solidFill>
                  <a:schemeClr val="dk1"/>
                </a:solidFill>
                <a:latin typeface="Helvetica Neue"/>
                <a:ea typeface="Helvetica Neue"/>
                <a:cs typeface="Helvetica Neue"/>
                <a:sym typeface="Helvetica Neue"/>
              </a:rPr>
              <a:t> and </a:t>
            </a:r>
            <a:r>
              <a:rPr lang="en-US" sz="1800" b="0" i="1" u="none" strike="noStrike" cap="none">
                <a:solidFill>
                  <a:schemeClr val="dk1"/>
                </a:solidFill>
                <a:latin typeface="Helvetica Neue"/>
                <a:ea typeface="Helvetica Neue"/>
                <a:cs typeface="Helvetica Neue"/>
                <a:sym typeface="Helvetica Neue"/>
              </a:rPr>
              <a:t>C</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We can avoid creating an identifying attribute by making E a weak entity set (described shortly) identified by the three relationship sets </a:t>
            </a:r>
            <a:endParaRPr/>
          </a:p>
          <a:p>
            <a:pPr marL="342900" marR="0" lvl="0" indent="-240030" algn="l" rtl="0">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86896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5"/>
          <p:cNvSpPr txBox="1">
            <a:spLocks noGrp="1"/>
          </p:cNvSpPr>
          <p:nvPr>
            <p:ph type="title" idx="4294967295"/>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3200"/>
              <a:buFont typeface="Helvetica Neue"/>
              <a:buNone/>
            </a:pPr>
            <a:r>
              <a:rPr lang="en-US" sz="3200" b="1" i="0" u="none" strike="noStrike" cap="none">
                <a:solidFill>
                  <a:schemeClr val="dk2"/>
                </a:solidFill>
                <a:latin typeface="Helvetica Neue"/>
                <a:ea typeface="Helvetica Neue"/>
                <a:cs typeface="Helvetica Neue"/>
                <a:sym typeface="Helvetica Neue"/>
              </a:rPr>
              <a:t>Design Approaches</a:t>
            </a:r>
            <a:endParaRPr/>
          </a:p>
        </p:txBody>
      </p:sp>
      <p:sp>
        <p:nvSpPr>
          <p:cNvPr id="92" name="Google Shape;92;p5"/>
          <p:cNvSpPr txBox="1">
            <a:spLocks noGrp="1"/>
          </p:cNvSpPr>
          <p:nvPr>
            <p:ph type="body" idx="4294967295"/>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Entity Relationship Model (covered in this chapter)</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Models an enterprise as a collection of </a:t>
            </a:r>
            <a:r>
              <a:rPr lang="en-US" sz="1800" b="0" i="1" u="none" strike="noStrike" cap="none">
                <a:solidFill>
                  <a:schemeClr val="dk1"/>
                </a:solidFill>
                <a:latin typeface="Helvetica Neue"/>
                <a:ea typeface="Helvetica Neue"/>
                <a:cs typeface="Helvetica Neue"/>
                <a:sym typeface="Helvetica Neue"/>
              </a:rPr>
              <a:t>entities </a:t>
            </a:r>
            <a:r>
              <a:rPr lang="en-US" sz="1800" b="0" i="0" u="none" strike="noStrike" cap="none">
                <a:solidFill>
                  <a:schemeClr val="dk1"/>
                </a:solidFill>
                <a:latin typeface="Helvetica Neue"/>
                <a:ea typeface="Helvetica Neue"/>
                <a:cs typeface="Helvetica Neue"/>
                <a:sym typeface="Helvetica Neue"/>
              </a:rPr>
              <a:t>and </a:t>
            </a:r>
            <a:r>
              <a:rPr lang="en-US" sz="1800" b="0" i="1" u="none" strike="noStrike" cap="none">
                <a:solidFill>
                  <a:schemeClr val="dk1"/>
                </a:solidFill>
                <a:latin typeface="Helvetica Neue"/>
                <a:ea typeface="Helvetica Neue"/>
                <a:cs typeface="Helvetica Neue"/>
                <a:sym typeface="Helvetica Neue"/>
              </a:rPr>
              <a:t>relationships</a:t>
            </a:r>
            <a:endParaRPr/>
          </a:p>
          <a:p>
            <a:pPr marL="1085850" marR="0" lvl="2" indent="-228600" algn="l" rtl="0">
              <a:lnSpc>
                <a:spcPct val="10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Entity: a “thing” or “object” in the enterprise that is distinguishable from other objects</a:t>
            </a:r>
            <a:endParaRPr/>
          </a:p>
          <a:p>
            <a:pPr marL="1428750" marR="0" lvl="3" indent="-228600" algn="l" rtl="0">
              <a:lnSpc>
                <a:spcPct val="100000"/>
              </a:lnSpc>
              <a:spcBef>
                <a:spcPts val="630"/>
              </a:spcBef>
              <a:spcAft>
                <a:spcPts val="0"/>
              </a:spcAft>
              <a:buClr>
                <a:schemeClr val="hlink"/>
              </a:buClr>
              <a:buSzPts val="1800"/>
              <a:buFont typeface="Times New Roman"/>
              <a:buChar char="–"/>
            </a:pPr>
            <a:r>
              <a:rPr lang="en-US" sz="1800" b="0" i="0" u="none" strike="noStrike" cap="none">
                <a:solidFill>
                  <a:schemeClr val="dk1"/>
                </a:solidFill>
                <a:latin typeface="Helvetica Neue"/>
                <a:ea typeface="Helvetica Neue"/>
                <a:cs typeface="Helvetica Neue"/>
                <a:sym typeface="Helvetica Neue"/>
              </a:rPr>
              <a:t>Described by a set of </a:t>
            </a:r>
            <a:r>
              <a:rPr lang="en-US" sz="1800" b="0" i="1" u="none" strike="noStrike" cap="none">
                <a:solidFill>
                  <a:schemeClr val="dk1"/>
                </a:solidFill>
                <a:latin typeface="Helvetica Neue"/>
                <a:ea typeface="Helvetica Neue"/>
                <a:cs typeface="Helvetica Neue"/>
                <a:sym typeface="Helvetica Neue"/>
              </a:rPr>
              <a:t>attributes</a:t>
            </a:r>
            <a:endParaRPr sz="1800" b="0" i="0" u="none" strike="noStrike" cap="none">
              <a:solidFill>
                <a:schemeClr val="dk1"/>
              </a:solidFill>
              <a:latin typeface="Helvetica Neue"/>
              <a:ea typeface="Helvetica Neue"/>
              <a:cs typeface="Helvetica Neue"/>
              <a:sym typeface="Helvetica Neue"/>
            </a:endParaRPr>
          </a:p>
          <a:p>
            <a:pPr marL="1085850" marR="0" lvl="2" indent="-228600" algn="l" rtl="0">
              <a:lnSpc>
                <a:spcPct val="10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Relationship: an association among several entities</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Represented diagrammatically by an </a:t>
            </a:r>
            <a:r>
              <a:rPr lang="en-US" sz="1800" b="0" i="1" u="none" strike="noStrike" cap="none">
                <a:solidFill>
                  <a:schemeClr val="dk1"/>
                </a:solidFill>
                <a:latin typeface="Helvetica Neue"/>
                <a:ea typeface="Helvetica Neue"/>
                <a:cs typeface="Helvetica Neue"/>
                <a:sym typeface="Helvetica Neue"/>
              </a:rPr>
              <a:t>entity-relationship diagram:</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strike="noStrike" cap="none">
                <a:solidFill>
                  <a:schemeClr val="dk1"/>
                </a:solidFill>
                <a:latin typeface="Helvetica Neue"/>
                <a:ea typeface="Helvetica Neue"/>
                <a:cs typeface="Helvetica Neue"/>
                <a:sym typeface="Helvetica Neue"/>
              </a:rPr>
              <a:t>Normalization Theory</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Formalize what designs are bad, and test for them</a:t>
            </a:r>
            <a:endParaRPr/>
          </a:p>
          <a:p>
            <a:pPr marL="342900" marR="0" lvl="0" indent="-240030" algn="l" rtl="0">
              <a:spcBef>
                <a:spcPts val="630"/>
              </a:spcBef>
              <a:spcAft>
                <a:spcPts val="0"/>
              </a:spcAft>
              <a:buClr>
                <a:schemeClr val="dk2"/>
              </a:buClr>
              <a:buSzPts val="1620"/>
              <a:buFont typeface="Arial"/>
              <a:buNone/>
            </a:pPr>
            <a:endParaRPr sz="18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Weak Entity Sets</a:t>
            </a:r>
            <a:endParaRPr/>
          </a:p>
        </p:txBody>
      </p:sp>
      <p:sp>
        <p:nvSpPr>
          <p:cNvPr id="210" name="Google Shape;210;p21"/>
          <p:cNvSpPr txBox="1">
            <a:spLocks noGrp="1"/>
          </p:cNvSpPr>
          <p:nvPr>
            <p:ph type="body" idx="1"/>
          </p:nvPr>
        </p:nvSpPr>
        <p:spPr>
          <a:xfrm>
            <a:off x="855662" y="1222375"/>
            <a:ext cx="7496175"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Consider a </a:t>
            </a:r>
            <a:r>
              <a:rPr lang="en-US" sz="1800" b="0" i="1" u="none">
                <a:solidFill>
                  <a:schemeClr val="dk1"/>
                </a:solidFill>
                <a:latin typeface="Helvetica Neue"/>
                <a:ea typeface="Helvetica Neue"/>
                <a:cs typeface="Helvetica Neue"/>
                <a:sym typeface="Helvetica Neue"/>
              </a:rPr>
              <a:t>section</a:t>
            </a:r>
            <a:r>
              <a:rPr lang="en-US" sz="1800" b="0" i="0" u="none">
                <a:solidFill>
                  <a:schemeClr val="dk1"/>
                </a:solidFill>
                <a:latin typeface="Helvetica Neue"/>
                <a:ea typeface="Helvetica Neue"/>
                <a:cs typeface="Helvetica Neue"/>
                <a:sym typeface="Helvetica Neue"/>
              </a:rPr>
              <a:t> entity, which is uniquely identified by a </a:t>
            </a:r>
            <a:r>
              <a:rPr lang="en-US" sz="1800" b="0" i="1" u="none">
                <a:solidFill>
                  <a:schemeClr val="dk1"/>
                </a:solidFill>
                <a:latin typeface="Helvetica Neue"/>
                <a:ea typeface="Helvetica Neue"/>
                <a:cs typeface="Helvetica Neue"/>
                <a:sym typeface="Helvetica Neue"/>
              </a:rPr>
              <a:t>course_id</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semester, year</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sec_id</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Clearly, section entities are related to course entities. Suppose we create a relationship set </a:t>
            </a:r>
            <a:r>
              <a:rPr lang="en-US" sz="1800" b="0" i="1" u="none">
                <a:solidFill>
                  <a:schemeClr val="dk1"/>
                </a:solidFill>
                <a:latin typeface="Helvetica Neue"/>
                <a:ea typeface="Helvetica Neue"/>
                <a:cs typeface="Helvetica Neue"/>
                <a:sym typeface="Helvetica Neue"/>
              </a:rPr>
              <a:t>sec_course</a:t>
            </a:r>
            <a:r>
              <a:rPr lang="en-US" sz="1800" b="0" i="0" u="none">
                <a:solidFill>
                  <a:schemeClr val="dk1"/>
                </a:solidFill>
                <a:latin typeface="Helvetica Neue"/>
                <a:ea typeface="Helvetica Neue"/>
                <a:cs typeface="Helvetica Neue"/>
                <a:sym typeface="Helvetica Neue"/>
              </a:rPr>
              <a:t> between entity sets </a:t>
            </a:r>
            <a:r>
              <a:rPr lang="en-US" sz="1800" b="0" i="1" u="none">
                <a:solidFill>
                  <a:schemeClr val="dk1"/>
                </a:solidFill>
                <a:latin typeface="Helvetica Neue"/>
                <a:ea typeface="Helvetica Neue"/>
                <a:cs typeface="Helvetica Neue"/>
                <a:sym typeface="Helvetica Neue"/>
              </a:rPr>
              <a:t>section</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course</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Note that the information in </a:t>
            </a:r>
            <a:r>
              <a:rPr lang="en-US" sz="1800" b="0" i="1" u="none">
                <a:solidFill>
                  <a:schemeClr val="dk1"/>
                </a:solidFill>
                <a:latin typeface="Helvetica Neue"/>
                <a:ea typeface="Helvetica Neue"/>
                <a:cs typeface="Helvetica Neue"/>
                <a:sym typeface="Helvetica Neue"/>
              </a:rPr>
              <a:t>sec_course</a:t>
            </a:r>
            <a:r>
              <a:rPr lang="en-US" sz="1800" b="0" i="0" u="none">
                <a:solidFill>
                  <a:schemeClr val="dk1"/>
                </a:solidFill>
                <a:latin typeface="Helvetica Neue"/>
                <a:ea typeface="Helvetica Neue"/>
                <a:cs typeface="Helvetica Neue"/>
                <a:sym typeface="Helvetica Neue"/>
              </a:rPr>
              <a:t> is redundant, since </a:t>
            </a:r>
            <a:r>
              <a:rPr lang="en-US" sz="1800" b="0" i="1" u="none">
                <a:solidFill>
                  <a:schemeClr val="dk1"/>
                </a:solidFill>
                <a:latin typeface="Helvetica Neue"/>
                <a:ea typeface="Helvetica Neue"/>
                <a:cs typeface="Helvetica Neue"/>
                <a:sym typeface="Helvetica Neue"/>
              </a:rPr>
              <a:t>section</a:t>
            </a:r>
            <a:r>
              <a:rPr lang="en-US" sz="1800" b="0" i="0" u="none">
                <a:solidFill>
                  <a:schemeClr val="dk1"/>
                </a:solidFill>
                <a:latin typeface="Helvetica Neue"/>
                <a:ea typeface="Helvetica Neue"/>
                <a:cs typeface="Helvetica Neue"/>
                <a:sym typeface="Helvetica Neue"/>
              </a:rPr>
              <a:t> already has an attribute </a:t>
            </a:r>
            <a:r>
              <a:rPr lang="en-US" sz="1800" b="0" i="1" u="none">
                <a:solidFill>
                  <a:schemeClr val="dk1"/>
                </a:solidFill>
                <a:latin typeface="Helvetica Neue"/>
                <a:ea typeface="Helvetica Neue"/>
                <a:cs typeface="Helvetica Neue"/>
                <a:sym typeface="Helvetica Neue"/>
              </a:rPr>
              <a:t>course_id</a:t>
            </a:r>
            <a:r>
              <a:rPr lang="en-US" sz="1800" b="0" i="0" u="none">
                <a:solidFill>
                  <a:schemeClr val="dk1"/>
                </a:solidFill>
                <a:latin typeface="Helvetica Neue"/>
                <a:ea typeface="Helvetica Neue"/>
                <a:cs typeface="Helvetica Neue"/>
                <a:sym typeface="Helvetica Neue"/>
              </a:rPr>
              <a:t>, which identifies the course with which the section is related. </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One option to deal with this redundancy is to get rid of the relationship s</a:t>
            </a:r>
            <a:r>
              <a:rPr lang="en-US" sz="1800" b="0" i="1" u="none">
                <a:solidFill>
                  <a:schemeClr val="dk1"/>
                </a:solidFill>
                <a:latin typeface="Helvetica Neue"/>
                <a:ea typeface="Helvetica Neue"/>
                <a:cs typeface="Helvetica Neue"/>
                <a:sym typeface="Helvetica Neue"/>
              </a:rPr>
              <a:t>ec_course</a:t>
            </a:r>
            <a:r>
              <a:rPr lang="en-US" sz="1800" b="0" i="0" u="none">
                <a:solidFill>
                  <a:schemeClr val="dk1"/>
                </a:solidFill>
                <a:latin typeface="Helvetica Neue"/>
                <a:ea typeface="Helvetica Neue"/>
                <a:cs typeface="Helvetica Neue"/>
                <a:sym typeface="Helvetica Neue"/>
              </a:rPr>
              <a:t>;  however, by doing so the relationship between </a:t>
            </a:r>
            <a:r>
              <a:rPr lang="en-US" sz="1800" b="0" i="1" u="none">
                <a:solidFill>
                  <a:schemeClr val="dk1"/>
                </a:solidFill>
                <a:latin typeface="Helvetica Neue"/>
                <a:ea typeface="Helvetica Neue"/>
                <a:cs typeface="Helvetica Neue"/>
                <a:sym typeface="Helvetica Neue"/>
              </a:rPr>
              <a:t>section</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course </a:t>
            </a:r>
            <a:r>
              <a:rPr lang="en-US" sz="1800" b="0" i="0" u="none">
                <a:solidFill>
                  <a:schemeClr val="dk1"/>
                </a:solidFill>
                <a:latin typeface="Helvetica Neue"/>
                <a:ea typeface="Helvetica Neue"/>
                <a:cs typeface="Helvetica Neue"/>
                <a:sym typeface="Helvetica Neue"/>
              </a:rPr>
              <a:t>becomes implicit in an attribute, which is not desirable.</a:t>
            </a:r>
            <a:endParaRPr/>
          </a:p>
        </p:txBody>
      </p:sp>
    </p:spTree>
    <p:extLst>
      <p:ext uri="{BB962C8B-B14F-4D97-AF65-F5344CB8AC3E}">
        <p14:creationId xmlns:p14="http://schemas.microsoft.com/office/powerpoint/2010/main" val="38863480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Weak Entity Sets (Cont.)</a:t>
            </a:r>
            <a:endParaRPr/>
          </a:p>
        </p:txBody>
      </p:sp>
      <p:sp>
        <p:nvSpPr>
          <p:cNvPr id="217" name="Google Shape;217;p22"/>
          <p:cNvSpPr txBox="1">
            <a:spLocks noGrp="1"/>
          </p:cNvSpPr>
          <p:nvPr>
            <p:ph type="body" idx="1"/>
          </p:nvPr>
        </p:nvSpPr>
        <p:spPr>
          <a:xfrm>
            <a:off x="855662" y="1222375"/>
            <a:ext cx="7496175"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An alternative way to deal with this redundancy is to not store the attribute </a:t>
            </a:r>
            <a:r>
              <a:rPr lang="en-US" sz="1800" b="0" i="1" u="none">
                <a:solidFill>
                  <a:schemeClr val="dk1"/>
                </a:solidFill>
                <a:latin typeface="Helvetica Neue"/>
                <a:ea typeface="Helvetica Neue"/>
                <a:cs typeface="Helvetica Neue"/>
                <a:sym typeface="Helvetica Neue"/>
              </a:rPr>
              <a:t>course_id</a:t>
            </a:r>
            <a:r>
              <a:rPr lang="en-US" sz="1800" b="0" i="0" u="none">
                <a:solidFill>
                  <a:schemeClr val="dk1"/>
                </a:solidFill>
                <a:latin typeface="Helvetica Neue"/>
                <a:ea typeface="Helvetica Neue"/>
                <a:cs typeface="Helvetica Neue"/>
                <a:sym typeface="Helvetica Neue"/>
              </a:rPr>
              <a:t> in the </a:t>
            </a:r>
            <a:r>
              <a:rPr lang="en-US" sz="1800" b="0" i="1" u="none">
                <a:solidFill>
                  <a:schemeClr val="dk1"/>
                </a:solidFill>
                <a:latin typeface="Helvetica Neue"/>
                <a:ea typeface="Helvetica Neue"/>
                <a:cs typeface="Helvetica Neue"/>
                <a:sym typeface="Helvetica Neue"/>
              </a:rPr>
              <a:t>section</a:t>
            </a:r>
            <a:r>
              <a:rPr lang="en-US" sz="1800" b="0" i="0" u="none">
                <a:solidFill>
                  <a:schemeClr val="dk1"/>
                </a:solidFill>
                <a:latin typeface="Helvetica Neue"/>
                <a:ea typeface="Helvetica Neue"/>
                <a:cs typeface="Helvetica Neue"/>
                <a:sym typeface="Helvetica Neue"/>
              </a:rPr>
              <a:t> entity and to only store the remaining attributes </a:t>
            </a:r>
            <a:r>
              <a:rPr lang="en-US" sz="1800" b="0" i="1" u="none">
                <a:solidFill>
                  <a:schemeClr val="dk1"/>
                </a:solidFill>
                <a:latin typeface="Helvetica Neue"/>
                <a:ea typeface="Helvetica Neue"/>
                <a:cs typeface="Helvetica Neue"/>
                <a:sym typeface="Helvetica Neue"/>
              </a:rPr>
              <a:t>section_id</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year</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semester. </a:t>
            </a:r>
            <a:r>
              <a:rPr lang="en-US" sz="1800" b="0" i="0" u="none">
                <a:solidFill>
                  <a:schemeClr val="dk1"/>
                </a:solidFill>
                <a:latin typeface="Helvetica Neue"/>
                <a:ea typeface="Helvetica Neue"/>
                <a:cs typeface="Helvetica Neue"/>
                <a:sym typeface="Helvetica Neue"/>
              </a:rPr>
              <a:t>However, the entity set </a:t>
            </a:r>
            <a:r>
              <a:rPr lang="en-US" sz="1800" b="0" i="1" u="none">
                <a:solidFill>
                  <a:schemeClr val="dk1"/>
                </a:solidFill>
                <a:latin typeface="Helvetica Neue"/>
                <a:ea typeface="Helvetica Neue"/>
                <a:cs typeface="Helvetica Neue"/>
                <a:sym typeface="Helvetica Neue"/>
              </a:rPr>
              <a:t>section</a:t>
            </a:r>
            <a:r>
              <a:rPr lang="en-US" sz="1800" b="0" i="0" u="none">
                <a:solidFill>
                  <a:schemeClr val="dk1"/>
                </a:solidFill>
                <a:latin typeface="Helvetica Neue"/>
                <a:ea typeface="Helvetica Neue"/>
                <a:cs typeface="Helvetica Neue"/>
                <a:sym typeface="Helvetica Neue"/>
              </a:rPr>
              <a:t> then does not have enough attributes to identify a particular </a:t>
            </a:r>
            <a:r>
              <a:rPr lang="en-US" sz="1800" b="0" i="1" u="none">
                <a:solidFill>
                  <a:schemeClr val="dk1"/>
                </a:solidFill>
                <a:latin typeface="Helvetica Neue"/>
                <a:ea typeface="Helvetica Neue"/>
                <a:cs typeface="Helvetica Neue"/>
                <a:sym typeface="Helvetica Neue"/>
              </a:rPr>
              <a:t>section</a:t>
            </a:r>
            <a:r>
              <a:rPr lang="en-US" sz="1800" b="0" i="0" u="none">
                <a:solidFill>
                  <a:schemeClr val="dk1"/>
                </a:solidFill>
                <a:latin typeface="Helvetica Neue"/>
                <a:ea typeface="Helvetica Neue"/>
                <a:cs typeface="Helvetica Neue"/>
                <a:sym typeface="Helvetica Neue"/>
              </a:rPr>
              <a:t> entity uniquely; although each </a:t>
            </a:r>
            <a:r>
              <a:rPr lang="en-US" sz="1800" b="0" i="1" u="none">
                <a:solidFill>
                  <a:schemeClr val="dk1"/>
                </a:solidFill>
                <a:latin typeface="Helvetica Neue"/>
                <a:ea typeface="Helvetica Neue"/>
                <a:cs typeface="Helvetica Neue"/>
                <a:sym typeface="Helvetica Neue"/>
              </a:rPr>
              <a:t>section</a:t>
            </a:r>
            <a:r>
              <a:rPr lang="en-US" sz="1800" b="0" i="0" u="none">
                <a:solidFill>
                  <a:schemeClr val="dk1"/>
                </a:solidFill>
                <a:latin typeface="Helvetica Neue"/>
                <a:ea typeface="Helvetica Neue"/>
                <a:cs typeface="Helvetica Neue"/>
                <a:sym typeface="Helvetica Neue"/>
              </a:rPr>
              <a:t> entity is distinct, sections for different courses may share the same s</a:t>
            </a:r>
            <a:r>
              <a:rPr lang="en-US" sz="1800" b="0" i="1" u="none">
                <a:solidFill>
                  <a:schemeClr val="dk1"/>
                </a:solidFill>
                <a:latin typeface="Helvetica Neue"/>
                <a:ea typeface="Helvetica Neue"/>
                <a:cs typeface="Helvetica Neue"/>
                <a:sym typeface="Helvetica Neue"/>
              </a:rPr>
              <a:t>ection_id</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year</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semester</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To deal with this problem, we treat the relationship </a:t>
            </a:r>
            <a:r>
              <a:rPr lang="en-US" sz="1800" b="0" i="1" u="none">
                <a:solidFill>
                  <a:schemeClr val="dk1"/>
                </a:solidFill>
                <a:latin typeface="Helvetica Neue"/>
                <a:ea typeface="Helvetica Neue"/>
                <a:cs typeface="Helvetica Neue"/>
                <a:sym typeface="Helvetica Neue"/>
              </a:rPr>
              <a:t>sec_course</a:t>
            </a:r>
            <a:r>
              <a:rPr lang="en-US" sz="1800" b="0" i="0" u="none">
                <a:solidFill>
                  <a:schemeClr val="dk1"/>
                </a:solidFill>
                <a:latin typeface="Helvetica Neue"/>
                <a:ea typeface="Helvetica Neue"/>
                <a:cs typeface="Helvetica Neue"/>
                <a:sym typeface="Helvetica Neue"/>
              </a:rPr>
              <a:t> as a special relationship that provides extra information, in this case, the </a:t>
            </a:r>
            <a:r>
              <a:rPr lang="en-US" sz="1800" b="0" i="1" u="none">
                <a:solidFill>
                  <a:schemeClr val="dk1"/>
                </a:solidFill>
                <a:latin typeface="Helvetica Neue"/>
                <a:ea typeface="Helvetica Neue"/>
                <a:cs typeface="Helvetica Neue"/>
                <a:sym typeface="Helvetica Neue"/>
              </a:rPr>
              <a:t>course_id</a:t>
            </a:r>
            <a:r>
              <a:rPr lang="en-US" sz="1800" b="0" i="0" u="none">
                <a:solidFill>
                  <a:schemeClr val="dk1"/>
                </a:solidFill>
                <a:latin typeface="Helvetica Neue"/>
                <a:ea typeface="Helvetica Neue"/>
                <a:cs typeface="Helvetica Neue"/>
                <a:sym typeface="Helvetica Neue"/>
              </a:rPr>
              <a:t>, required to identify </a:t>
            </a:r>
            <a:r>
              <a:rPr lang="en-US" sz="1800" b="0" i="1" u="none">
                <a:solidFill>
                  <a:schemeClr val="dk1"/>
                </a:solidFill>
                <a:latin typeface="Helvetica Neue"/>
                <a:ea typeface="Helvetica Neue"/>
                <a:cs typeface="Helvetica Neue"/>
                <a:sym typeface="Helvetica Neue"/>
              </a:rPr>
              <a:t>section</a:t>
            </a:r>
            <a:r>
              <a:rPr lang="en-US" sz="1800" b="0" i="0" u="none">
                <a:solidFill>
                  <a:schemeClr val="dk1"/>
                </a:solidFill>
                <a:latin typeface="Helvetica Neue"/>
                <a:ea typeface="Helvetica Neue"/>
                <a:cs typeface="Helvetica Neue"/>
                <a:sym typeface="Helvetica Neue"/>
              </a:rPr>
              <a:t>  entities uniquely.</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notion of </a:t>
            </a:r>
            <a:r>
              <a:rPr lang="en-US" sz="1800" b="1" i="0" u="none">
                <a:solidFill>
                  <a:srgbClr val="000099"/>
                </a:solidFill>
                <a:latin typeface="Helvetica Neue"/>
                <a:ea typeface="Helvetica Neue"/>
                <a:cs typeface="Helvetica Neue"/>
                <a:sym typeface="Helvetica Neue"/>
              </a:rPr>
              <a:t>weak entity set </a:t>
            </a:r>
            <a:r>
              <a:rPr lang="en-US" sz="1800" b="0" i="0" u="none">
                <a:solidFill>
                  <a:schemeClr val="dk1"/>
                </a:solidFill>
                <a:latin typeface="Helvetica Neue"/>
                <a:ea typeface="Helvetica Neue"/>
                <a:cs typeface="Helvetica Neue"/>
                <a:sym typeface="Helvetica Neue"/>
              </a:rPr>
              <a:t>formalizes the above intuition. A weak entity set is one whose existence is dependent on another entity, called its </a:t>
            </a:r>
            <a:r>
              <a:rPr lang="en-US" sz="1800" b="1" i="0" u="none">
                <a:solidFill>
                  <a:srgbClr val="000099"/>
                </a:solidFill>
                <a:latin typeface="Helvetica Neue"/>
                <a:ea typeface="Helvetica Neue"/>
                <a:cs typeface="Helvetica Neue"/>
                <a:sym typeface="Helvetica Neue"/>
              </a:rPr>
              <a:t>identifying entity</a:t>
            </a:r>
            <a:r>
              <a:rPr lang="en-US" sz="1800" b="0" i="0" u="none">
                <a:solidFill>
                  <a:schemeClr val="dk1"/>
                </a:solidFill>
                <a:latin typeface="Helvetica Neue"/>
                <a:ea typeface="Helvetica Neue"/>
                <a:cs typeface="Helvetica Neue"/>
                <a:sym typeface="Helvetica Neue"/>
              </a:rPr>
              <a:t>; instead of associating a primary key with a weak entity, we use the identifying entity, along with extra attributes called </a:t>
            </a:r>
            <a:r>
              <a:rPr lang="en-US" sz="1800" b="1" i="0" u="none">
                <a:solidFill>
                  <a:srgbClr val="000099"/>
                </a:solidFill>
                <a:latin typeface="Helvetica Neue"/>
                <a:ea typeface="Helvetica Neue"/>
                <a:cs typeface="Helvetica Neue"/>
                <a:sym typeface="Helvetica Neue"/>
              </a:rPr>
              <a:t>discriminator</a:t>
            </a:r>
            <a:r>
              <a:rPr lang="en-US" sz="1800" b="0" i="0" u="none">
                <a:solidFill>
                  <a:schemeClr val="dk1"/>
                </a:solidFill>
                <a:latin typeface="Helvetica Neue"/>
                <a:ea typeface="Helvetica Neue"/>
                <a:cs typeface="Helvetica Neue"/>
                <a:sym typeface="Helvetica Neue"/>
              </a:rPr>
              <a:t> to uniquely identify a weak entity. An entity set that is not a weak entity set is termed a </a:t>
            </a:r>
            <a:r>
              <a:rPr lang="en-US" sz="1800" b="1" i="0" u="none">
                <a:solidFill>
                  <a:srgbClr val="000099"/>
                </a:solidFill>
                <a:latin typeface="Helvetica Neue"/>
                <a:ea typeface="Helvetica Neue"/>
                <a:cs typeface="Helvetica Neue"/>
                <a:sym typeface="Helvetica Neue"/>
              </a:rPr>
              <a:t>strong entity set.</a:t>
            </a:r>
            <a:endParaRPr/>
          </a:p>
          <a:p>
            <a:pPr marL="342900" lvl="0" indent="-240030" algn="l" rtl="0">
              <a:spcBef>
                <a:spcPts val="630"/>
              </a:spcBef>
              <a:spcAft>
                <a:spcPts val="0"/>
              </a:spcAft>
              <a:buSzPts val="1620"/>
              <a:buNone/>
            </a:pPr>
            <a:endParaRPr sz="1800" b="1" i="0" u="none">
              <a:solidFill>
                <a:srgbClr val="000099"/>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45600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Weak Entity Sets (Cont.)</a:t>
            </a:r>
            <a:endParaRPr/>
          </a:p>
        </p:txBody>
      </p:sp>
      <p:sp>
        <p:nvSpPr>
          <p:cNvPr id="224" name="Google Shape;224;p23"/>
          <p:cNvSpPr txBox="1">
            <a:spLocks noGrp="1"/>
          </p:cNvSpPr>
          <p:nvPr>
            <p:ph type="body" idx="1"/>
          </p:nvPr>
        </p:nvSpPr>
        <p:spPr>
          <a:xfrm>
            <a:off x="855662" y="1222375"/>
            <a:ext cx="67818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Every weak entity must be associated with an identifying entity; that is, the weak entity set is said to be </a:t>
            </a:r>
            <a:r>
              <a:rPr lang="en-US" sz="1800" b="1" i="0" u="none">
                <a:solidFill>
                  <a:srgbClr val="000099"/>
                </a:solidFill>
                <a:latin typeface="Helvetica Neue"/>
                <a:ea typeface="Helvetica Neue"/>
                <a:cs typeface="Helvetica Neue"/>
                <a:sym typeface="Helvetica Neue"/>
              </a:rPr>
              <a:t>existence dependent</a:t>
            </a:r>
            <a:r>
              <a:rPr lang="en-US" sz="1800" b="0" i="0" u="none">
                <a:solidFill>
                  <a:schemeClr val="dk1"/>
                </a:solidFill>
                <a:latin typeface="Helvetica Neue"/>
                <a:ea typeface="Helvetica Neue"/>
                <a:cs typeface="Helvetica Neue"/>
                <a:sym typeface="Helvetica Neue"/>
              </a:rPr>
              <a:t> on the identifying entity set. The identifying entity set is said to </a:t>
            </a:r>
            <a:r>
              <a:rPr lang="en-US" sz="1800" b="1" i="0" u="none">
                <a:solidFill>
                  <a:srgbClr val="000099"/>
                </a:solidFill>
                <a:latin typeface="Helvetica Neue"/>
                <a:ea typeface="Helvetica Neue"/>
                <a:cs typeface="Helvetica Neue"/>
                <a:sym typeface="Helvetica Neue"/>
              </a:rPr>
              <a:t>own</a:t>
            </a:r>
            <a:r>
              <a:rPr lang="en-US" sz="1800" b="0" i="0" u="none">
                <a:solidFill>
                  <a:schemeClr val="dk1"/>
                </a:solidFill>
                <a:latin typeface="Helvetica Neue"/>
                <a:ea typeface="Helvetica Neue"/>
                <a:cs typeface="Helvetica Neue"/>
                <a:sym typeface="Helvetica Neue"/>
              </a:rPr>
              <a:t> the weak entity set that it identifies. The relationship associating the weak entity set with the identifying entity set is called the </a:t>
            </a:r>
            <a:r>
              <a:rPr lang="en-US" sz="1800" b="1" i="0" u="none">
                <a:solidFill>
                  <a:srgbClr val="000099"/>
                </a:solidFill>
                <a:latin typeface="Helvetica Neue"/>
                <a:ea typeface="Helvetica Neue"/>
                <a:cs typeface="Helvetica Neue"/>
                <a:sym typeface="Helvetica Neue"/>
              </a:rPr>
              <a:t>identifying relationship</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Note that the relational schema we eventually create from the entity set </a:t>
            </a:r>
            <a:r>
              <a:rPr lang="en-US" sz="1800" b="0" i="1" u="none">
                <a:solidFill>
                  <a:schemeClr val="dk1"/>
                </a:solidFill>
                <a:latin typeface="Helvetica Neue"/>
                <a:ea typeface="Helvetica Neue"/>
                <a:cs typeface="Helvetica Neue"/>
                <a:sym typeface="Helvetica Neue"/>
              </a:rPr>
              <a:t>section</a:t>
            </a:r>
            <a:r>
              <a:rPr lang="en-US" sz="1800" b="0" i="0" u="none">
                <a:solidFill>
                  <a:schemeClr val="dk1"/>
                </a:solidFill>
                <a:latin typeface="Helvetica Neue"/>
                <a:ea typeface="Helvetica Neue"/>
                <a:cs typeface="Helvetica Neue"/>
                <a:sym typeface="Helvetica Neue"/>
              </a:rPr>
              <a:t> does have the attribute </a:t>
            </a:r>
            <a:r>
              <a:rPr lang="en-US" sz="1800" b="0" i="1" u="none">
                <a:solidFill>
                  <a:schemeClr val="dk1"/>
                </a:solidFill>
                <a:latin typeface="Helvetica Neue"/>
                <a:ea typeface="Helvetica Neue"/>
                <a:cs typeface="Helvetica Neue"/>
                <a:sym typeface="Helvetica Neue"/>
              </a:rPr>
              <a:t>course_id</a:t>
            </a:r>
            <a:r>
              <a:rPr lang="en-US" sz="1800" b="0" i="0" u="none">
                <a:solidFill>
                  <a:schemeClr val="dk1"/>
                </a:solidFill>
                <a:latin typeface="Helvetica Neue"/>
                <a:ea typeface="Helvetica Neue"/>
                <a:cs typeface="Helvetica Neue"/>
                <a:sym typeface="Helvetica Neue"/>
              </a:rPr>
              <a:t>, for reasons that will become clear later, even though we have dropped the attribute </a:t>
            </a:r>
            <a:r>
              <a:rPr lang="en-US" sz="1800" b="0" i="1" u="none">
                <a:solidFill>
                  <a:schemeClr val="dk1"/>
                </a:solidFill>
                <a:latin typeface="Helvetica Neue"/>
                <a:ea typeface="Helvetica Neue"/>
                <a:cs typeface="Helvetica Neue"/>
                <a:sym typeface="Helvetica Neue"/>
              </a:rPr>
              <a:t>course_id</a:t>
            </a:r>
            <a:r>
              <a:rPr lang="en-US" sz="1800" b="0" i="0" u="none">
                <a:solidFill>
                  <a:schemeClr val="dk1"/>
                </a:solidFill>
                <a:latin typeface="Helvetica Neue"/>
                <a:ea typeface="Helvetica Neue"/>
                <a:cs typeface="Helvetica Neue"/>
                <a:sym typeface="Helvetica Neue"/>
              </a:rPr>
              <a:t>  from the entity set </a:t>
            </a:r>
            <a:r>
              <a:rPr lang="en-US" sz="1800" b="0" i="1" u="none">
                <a:solidFill>
                  <a:schemeClr val="dk1"/>
                </a:solidFill>
                <a:latin typeface="Helvetica Neue"/>
                <a:ea typeface="Helvetica Neue"/>
                <a:cs typeface="Helvetica Neue"/>
                <a:sym typeface="Helvetica Neue"/>
              </a:rPr>
              <a:t>section.</a:t>
            </a:r>
            <a:endParaRPr/>
          </a:p>
        </p:txBody>
      </p:sp>
    </p:spTree>
    <p:extLst>
      <p:ext uri="{BB962C8B-B14F-4D97-AF65-F5344CB8AC3E}">
        <p14:creationId xmlns:p14="http://schemas.microsoft.com/office/powerpoint/2010/main" val="1715819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6"/>
          <p:cNvSpPr txBox="1">
            <a:spLocks noGrp="1"/>
          </p:cNvSpPr>
          <p:nvPr>
            <p:ph type="title"/>
          </p:nvPr>
        </p:nvSpPr>
        <p:spPr>
          <a:xfrm>
            <a:off x="539750" y="8572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800"/>
              <a:buFont typeface="Helvetica Neue"/>
              <a:buNone/>
            </a:pPr>
            <a:r>
              <a:rPr lang="en-US" sz="2800" b="1" i="0" u="none">
                <a:solidFill>
                  <a:schemeClr val="dk2"/>
                </a:solidFill>
                <a:latin typeface="Helvetica Neue"/>
                <a:ea typeface="Helvetica Neue"/>
                <a:cs typeface="Helvetica Neue"/>
                <a:sym typeface="Helvetica Neue"/>
              </a:rPr>
              <a:t>Expressing Weak Entity Sets</a:t>
            </a:r>
            <a:endParaRPr/>
          </a:p>
        </p:txBody>
      </p:sp>
      <p:sp>
        <p:nvSpPr>
          <p:cNvPr id="326" name="Google Shape;326;p36"/>
          <p:cNvSpPr txBox="1">
            <a:spLocks noGrp="1"/>
          </p:cNvSpPr>
          <p:nvPr>
            <p:ph type="body" idx="1"/>
          </p:nvPr>
        </p:nvSpPr>
        <p:spPr>
          <a:xfrm>
            <a:off x="814387" y="1093787"/>
            <a:ext cx="7519987" cy="24415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In E-R diagrams, a weak entity set is depicted via a double rectangle.</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We underline the discriminator of a weak entity set  with a dashed line.</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relationship set connecting the  weak entity set to the identifying strong entity set is depicted by a double diamond. </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Primary key for </a:t>
            </a:r>
            <a:r>
              <a:rPr lang="en-US" sz="1800" b="0" i="1" u="none">
                <a:solidFill>
                  <a:schemeClr val="dk1"/>
                </a:solidFill>
                <a:latin typeface="Helvetica Neue"/>
                <a:ea typeface="Helvetica Neue"/>
                <a:cs typeface="Helvetica Neue"/>
                <a:sym typeface="Helvetica Neue"/>
              </a:rPr>
              <a:t>section </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course_id, sec_id, semester, year</a:t>
            </a:r>
            <a:r>
              <a:rPr lang="en-US" sz="1800" b="0" i="0" u="none">
                <a:solidFill>
                  <a:schemeClr val="dk1"/>
                </a:solidFill>
                <a:latin typeface="Helvetica Neue"/>
                <a:ea typeface="Helvetica Neue"/>
                <a:cs typeface="Helvetica Neue"/>
                <a:sym typeface="Helvetica Neue"/>
              </a:rPr>
              <a:t>)</a:t>
            </a:r>
            <a:endParaRPr/>
          </a:p>
        </p:txBody>
      </p:sp>
      <p:pic>
        <p:nvPicPr>
          <p:cNvPr id="327" name="Google Shape;327;p36"/>
          <p:cNvPicPr preferRelativeResize="0"/>
          <p:nvPr/>
        </p:nvPicPr>
        <p:blipFill rotWithShape="1">
          <a:blip r:embed="rId3">
            <a:alphaModFix/>
          </a:blip>
          <a:srcRect/>
          <a:stretch/>
        </p:blipFill>
        <p:spPr>
          <a:xfrm>
            <a:off x="1216025" y="3832225"/>
            <a:ext cx="6400800" cy="13589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0"/>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Representing Entity Sets</a:t>
            </a:r>
            <a:endParaRPr/>
          </a:p>
        </p:txBody>
      </p:sp>
      <p:sp>
        <p:nvSpPr>
          <p:cNvPr id="354" name="Google Shape;354;p40"/>
          <p:cNvSpPr txBox="1">
            <a:spLocks noGrp="1"/>
          </p:cNvSpPr>
          <p:nvPr>
            <p:ph type="body" idx="1"/>
          </p:nvPr>
        </p:nvSpPr>
        <p:spPr>
          <a:xfrm>
            <a:off x="852487" y="1141412"/>
            <a:ext cx="7223125" cy="25288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strong entity set reduces to a schema with the same attributes</a:t>
            </a:r>
            <a:endParaRPr/>
          </a:p>
          <a:p>
            <a:pPr marL="342900" lvl="0" indent="-342900" algn="l" rtl="0">
              <a:lnSpc>
                <a:spcPct val="100000"/>
              </a:lnSpc>
              <a:spcBef>
                <a:spcPts val="630"/>
              </a:spcBef>
              <a:spcAft>
                <a:spcPts val="0"/>
              </a:spcAft>
              <a:buSzPts val="810"/>
              <a:buNone/>
            </a:pPr>
            <a:br>
              <a:rPr lang="en-US" sz="900" b="0" i="0" u="none">
                <a:solidFill>
                  <a:schemeClr val="dk1"/>
                </a:solidFill>
                <a:latin typeface="Helvetica Neue"/>
                <a:ea typeface="Helvetica Neue"/>
                <a:cs typeface="Helvetica Neue"/>
                <a:sym typeface="Helvetica Neue"/>
              </a:rPr>
            </a:br>
            <a:r>
              <a:rPr lang="en-US" sz="9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student(</a:t>
            </a:r>
            <a:r>
              <a:rPr lang="en-US" sz="1800" b="0" i="1" u="sng">
                <a:solidFill>
                  <a:schemeClr val="dk1"/>
                </a:solidFill>
                <a:latin typeface="Helvetica Neue"/>
                <a:ea typeface="Helvetica Neue"/>
                <a:cs typeface="Helvetica Neue"/>
                <a:sym typeface="Helvetica Neue"/>
              </a:rPr>
              <a:t>ID</a:t>
            </a:r>
            <a:r>
              <a:rPr lang="en-US" sz="1800" b="0" i="1" u="none">
                <a:solidFill>
                  <a:schemeClr val="dk1"/>
                </a:solidFill>
                <a:latin typeface="Helvetica Neue"/>
                <a:ea typeface="Helvetica Neue"/>
                <a:cs typeface="Helvetica Neue"/>
                <a:sym typeface="Helvetica Neue"/>
              </a:rPr>
              <a:t>, name, tot_cred)</a:t>
            </a:r>
            <a:endParaRPr/>
          </a:p>
          <a:p>
            <a:pPr marL="342900" lvl="0" indent="-342900" algn="l" rtl="0">
              <a:lnSpc>
                <a:spcPct val="100000"/>
              </a:lnSpc>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weak entity set becomes a table that includes a column for the primary key of the identifying strong entity set </a:t>
            </a:r>
            <a:endParaRPr/>
          </a:p>
          <a:p>
            <a:pPr marL="342900" lvl="0" indent="-342900" algn="l" rtl="0">
              <a:lnSpc>
                <a:spcPct val="100000"/>
              </a:lnSpc>
              <a:spcBef>
                <a:spcPts val="630"/>
              </a:spcBef>
              <a:spcAft>
                <a:spcPts val="0"/>
              </a:spcAft>
              <a:buSzPts val="720"/>
              <a:buNone/>
            </a:pPr>
            <a:br>
              <a:rPr lang="en-US" sz="800" b="0" i="0" u="none">
                <a:solidFill>
                  <a:schemeClr val="dk1"/>
                </a:solidFill>
                <a:latin typeface="Helvetica Neue"/>
                <a:ea typeface="Helvetica Neue"/>
                <a:cs typeface="Helvetica Neue"/>
                <a:sym typeface="Helvetica Neue"/>
              </a:rPr>
            </a:br>
            <a:r>
              <a:rPr lang="en-US" sz="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section ( </a:t>
            </a:r>
            <a:r>
              <a:rPr lang="en-US" sz="1800" b="0" i="1" u="sng">
                <a:solidFill>
                  <a:schemeClr val="dk1"/>
                </a:solidFill>
                <a:latin typeface="Helvetica Neue"/>
                <a:ea typeface="Helvetica Neue"/>
                <a:cs typeface="Helvetica Neue"/>
                <a:sym typeface="Helvetica Neue"/>
              </a:rPr>
              <a:t>course_id, sec_id, sem, year</a:t>
            </a:r>
            <a:r>
              <a:rPr lang="en-US" sz="1800" b="0" i="1" u="none">
                <a:solidFill>
                  <a:schemeClr val="dk1"/>
                </a:solidFill>
                <a:latin typeface="Helvetica Neue"/>
                <a:ea typeface="Helvetica Neue"/>
                <a:cs typeface="Helvetica Neue"/>
                <a:sym typeface="Helvetica Neue"/>
              </a:rPr>
              <a:t> )</a:t>
            </a:r>
            <a:endParaRPr/>
          </a:p>
        </p:txBody>
      </p:sp>
      <p:pic>
        <p:nvPicPr>
          <p:cNvPr id="355" name="Google Shape;355;p40"/>
          <p:cNvPicPr preferRelativeResize="0"/>
          <p:nvPr/>
        </p:nvPicPr>
        <p:blipFill rotWithShape="1">
          <a:blip r:embed="rId3">
            <a:alphaModFix/>
          </a:blip>
          <a:srcRect/>
          <a:stretch/>
        </p:blipFill>
        <p:spPr>
          <a:xfrm>
            <a:off x="1524000" y="3851275"/>
            <a:ext cx="5707062" cy="121126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8"/>
          <p:cNvSpPr txBox="1">
            <a:spLocks noGrp="1"/>
          </p:cNvSpPr>
          <p:nvPr>
            <p:ph type="title"/>
          </p:nvPr>
        </p:nvSpPr>
        <p:spPr>
          <a:xfrm>
            <a:off x="469900" y="2736850"/>
            <a:ext cx="8267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Advanced Topics</a:t>
            </a:r>
            <a:endParaRPr/>
          </a:p>
        </p:txBody>
      </p:sp>
      <p:sp>
        <p:nvSpPr>
          <p:cNvPr id="419" name="Google Shape;419;p48"/>
          <p:cNvSpPr txBox="1"/>
          <p:nvPr/>
        </p:nvSpPr>
        <p:spPr>
          <a:xfrm>
            <a:off x="1422400" y="2851150"/>
            <a:ext cx="6845300" cy="281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7"/>
          <p:cNvSpPr txBox="1">
            <a:spLocks noGrp="1"/>
          </p:cNvSpPr>
          <p:nvPr>
            <p:ph type="title"/>
          </p:nvPr>
        </p:nvSpPr>
        <p:spPr>
          <a:xfrm>
            <a:off x="742950" y="38100"/>
            <a:ext cx="8420100" cy="68262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E-R Diagram for a University Enterprise</a:t>
            </a:r>
            <a:endParaRPr/>
          </a:p>
        </p:txBody>
      </p:sp>
      <p:pic>
        <p:nvPicPr>
          <p:cNvPr id="334" name="Google Shape;334;p37"/>
          <p:cNvPicPr preferRelativeResize="0"/>
          <p:nvPr/>
        </p:nvPicPr>
        <p:blipFill rotWithShape="1">
          <a:blip r:embed="rId3">
            <a:alphaModFix/>
          </a:blip>
          <a:srcRect/>
          <a:stretch/>
        </p:blipFill>
        <p:spPr>
          <a:xfrm>
            <a:off x="1622425" y="927100"/>
            <a:ext cx="5657850" cy="53784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National Data Bank</a:t>
            </a:r>
            <a:endParaRPr/>
          </a:p>
        </p:txBody>
      </p:sp>
      <p:sp>
        <p:nvSpPr>
          <p:cNvPr id="458" name="Google Shape;458;p54"/>
          <p:cNvSpPr txBox="1">
            <a:spLocks noGrp="1"/>
          </p:cNvSpPr>
          <p:nvPr>
            <p:ph type="body" idx="1"/>
          </p:nvPr>
        </p:nvSpPr>
        <p:spPr>
          <a:xfrm>
            <a:off x="814387" y="1093787"/>
            <a:ext cx="7661275" cy="49037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800"/>
              <a:buFont typeface="Arial"/>
              <a:buNone/>
            </a:pPr>
            <a:r>
              <a:rPr lang="en-US" sz="2000" b="0" i="0" u="none">
                <a:solidFill>
                  <a:schemeClr val="dk1"/>
                </a:solidFill>
                <a:latin typeface="Helvetica Neue"/>
                <a:ea typeface="Helvetica Neue"/>
                <a:cs typeface="Helvetica Neue"/>
                <a:sym typeface="Helvetica Neue"/>
              </a:rPr>
              <a:t>A person has id, name, present address and permanent address. A person may be employee, business man, farmer, unemployed, senior citizens or others. Employees may be government or private. Each employee must have organization work  for, basic salary, educational qualification. A business man must have trade license id, vat  registration number. A farmer must have land size, location. An unemployed person must have previous employment status, qualification and age. A senior citizen shall have a seniority position and honorarium. Others have type and priority.</a:t>
            </a:r>
            <a:endParaRPr/>
          </a:p>
          <a:p>
            <a:pPr marL="342900" marR="0" lvl="0" indent="-228600" algn="l" rtl="0">
              <a:spcBef>
                <a:spcPts val="700"/>
              </a:spcBef>
              <a:spcAft>
                <a:spcPts val="0"/>
              </a:spcAft>
              <a:buClr>
                <a:schemeClr val="dk2"/>
              </a:buClr>
              <a:buSzPts val="1800"/>
              <a:buFont typeface="Arial"/>
              <a:buNone/>
            </a:pPr>
            <a:endParaRPr sz="20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5"/>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Specialization</a:t>
            </a:r>
            <a:endParaRPr/>
          </a:p>
        </p:txBody>
      </p:sp>
      <p:sp>
        <p:nvSpPr>
          <p:cNvPr id="465" name="Google Shape;465;p55"/>
          <p:cNvSpPr txBox="1">
            <a:spLocks noGrp="1"/>
          </p:cNvSpPr>
          <p:nvPr>
            <p:ph type="body" idx="1"/>
          </p:nvPr>
        </p:nvSpPr>
        <p:spPr>
          <a:xfrm>
            <a:off x="682625" y="1208087"/>
            <a:ext cx="6908800" cy="39449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Top-down design process; we designate sub-groupings within an entity set that are distinctive from other entities in the set.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These sub-groupings become lower-level entity sets that have attributes or participate in relationships that do not apply to the higher-level entity set.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Depicted by a </a:t>
            </a:r>
            <a:r>
              <a:rPr lang="en-US" sz="1800" b="0" i="1" u="none">
                <a:solidFill>
                  <a:schemeClr val="dk1"/>
                </a:solidFill>
                <a:latin typeface="Helvetica Neue"/>
                <a:ea typeface="Helvetica Neue"/>
                <a:cs typeface="Helvetica Neue"/>
                <a:sym typeface="Helvetica Neue"/>
              </a:rPr>
              <a:t>triangle</a:t>
            </a:r>
            <a:r>
              <a:rPr lang="en-US" sz="1800" b="0" i="0" u="none">
                <a:solidFill>
                  <a:schemeClr val="dk1"/>
                </a:solidFill>
                <a:latin typeface="Helvetica Neue"/>
                <a:ea typeface="Helvetica Neue"/>
                <a:cs typeface="Helvetica Neue"/>
                <a:sym typeface="Helvetica Neue"/>
              </a:rPr>
              <a:t> component labeled ISA (e.g.,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“is a” </a:t>
            </a:r>
            <a:r>
              <a:rPr lang="en-US" sz="1800" b="0" i="1" u="none">
                <a:solidFill>
                  <a:schemeClr val="dk1"/>
                </a:solidFill>
                <a:latin typeface="Helvetica Neue"/>
                <a:ea typeface="Helvetica Neue"/>
                <a:cs typeface="Helvetica Neue"/>
                <a:sym typeface="Helvetica Neue"/>
              </a:rPr>
              <a:t>person</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rgbClr val="000099"/>
                </a:solidFill>
                <a:latin typeface="Helvetica Neue"/>
                <a:ea typeface="Helvetica Neue"/>
                <a:cs typeface="Helvetica Neue"/>
                <a:sym typeface="Helvetica Neue"/>
              </a:rPr>
              <a:t>Attribute inheritance</a:t>
            </a:r>
            <a:r>
              <a:rPr lang="en-US" sz="1800" b="0" i="0" u="none">
                <a:solidFill>
                  <a:schemeClr val="dk1"/>
                </a:solidFill>
                <a:latin typeface="Helvetica Neue"/>
                <a:ea typeface="Helvetica Neue"/>
                <a:cs typeface="Helvetica Neue"/>
                <a:sym typeface="Helvetica Neue"/>
              </a:rPr>
              <a:t> – a lower-level entity set inherits all the attributes and relationship participation of the higher-level entity set to which it is linked.</a:t>
            </a:r>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Specialization Example</a:t>
            </a:r>
            <a:endParaRPr/>
          </a:p>
        </p:txBody>
      </p:sp>
      <p:sp>
        <p:nvSpPr>
          <p:cNvPr id="472" name="Google Shape;472;p56"/>
          <p:cNvSpPr txBox="1">
            <a:spLocks noGrp="1"/>
          </p:cNvSpPr>
          <p:nvPr>
            <p:ph type="body" idx="1"/>
          </p:nvPr>
        </p:nvSpPr>
        <p:spPr>
          <a:xfrm>
            <a:off x="839787" y="993775"/>
            <a:ext cx="6989762" cy="26749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rgbClr val="000099"/>
                </a:solidFill>
                <a:latin typeface="Helvetica Neue"/>
                <a:ea typeface="Helvetica Neue"/>
                <a:cs typeface="Helvetica Neue"/>
                <a:sym typeface="Helvetica Neue"/>
              </a:rPr>
              <a:t>Overlapping</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employee</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student</a:t>
            </a:r>
            <a:endParaRPr/>
          </a:p>
          <a:p>
            <a:pPr marL="342900" lvl="0" indent="-342900" algn="l" rtl="0">
              <a:lnSpc>
                <a:spcPct val="100000"/>
              </a:lnSpc>
              <a:spcBef>
                <a:spcPts val="630"/>
              </a:spcBef>
              <a:spcAft>
                <a:spcPts val="0"/>
              </a:spcAft>
              <a:buClr>
                <a:schemeClr val="dk2"/>
              </a:buClr>
              <a:buSzPts val="1620"/>
              <a:buFont typeface="Arial"/>
              <a:buChar char="●"/>
            </a:pPr>
            <a:r>
              <a:rPr lang="en-US" sz="1800" b="1" i="0" u="none">
                <a:solidFill>
                  <a:srgbClr val="000099"/>
                </a:solidFill>
                <a:latin typeface="Helvetica Neue"/>
                <a:ea typeface="Helvetica Neue"/>
                <a:cs typeface="Helvetica Neue"/>
                <a:sym typeface="Helvetica Neue"/>
              </a:rPr>
              <a:t>Disjoint</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instructor</a:t>
            </a:r>
            <a:r>
              <a:rPr lang="en-US" sz="1800" b="0" i="0" u="none">
                <a:solidFill>
                  <a:schemeClr val="dk1"/>
                </a:solidFill>
                <a:latin typeface="Helvetica Neue"/>
                <a:ea typeface="Helvetica Neue"/>
                <a:cs typeface="Helvetica Neue"/>
                <a:sym typeface="Helvetica Neue"/>
              </a:rPr>
              <a:t> and </a:t>
            </a:r>
            <a:r>
              <a:rPr lang="en-US" sz="1800" b="0" i="1" u="none">
                <a:solidFill>
                  <a:schemeClr val="dk1"/>
                </a:solidFill>
                <a:latin typeface="Helvetica Neue"/>
                <a:ea typeface="Helvetica Neue"/>
                <a:cs typeface="Helvetica Neue"/>
                <a:sym typeface="Helvetica Neue"/>
              </a:rPr>
              <a:t>secretary</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Total and partial</a:t>
            </a:r>
            <a:endParaRPr/>
          </a:p>
        </p:txBody>
      </p:sp>
      <p:pic>
        <p:nvPicPr>
          <p:cNvPr id="473" name="Google Shape;473;p56"/>
          <p:cNvPicPr preferRelativeResize="0"/>
          <p:nvPr/>
        </p:nvPicPr>
        <p:blipFill rotWithShape="1">
          <a:blip r:embed="rId3">
            <a:alphaModFix/>
          </a:blip>
          <a:srcRect/>
          <a:stretch/>
        </p:blipFill>
        <p:spPr>
          <a:xfrm>
            <a:off x="2447925" y="2119312"/>
            <a:ext cx="3667125" cy="378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469900" y="2736850"/>
            <a:ext cx="82677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Outline of the ER Model</a:t>
            </a:r>
            <a:endParaRPr/>
          </a:p>
        </p:txBody>
      </p:sp>
      <p:sp>
        <p:nvSpPr>
          <p:cNvPr id="99" name="Google Shape;99;p6"/>
          <p:cNvSpPr txBox="1"/>
          <p:nvPr/>
        </p:nvSpPr>
        <p:spPr>
          <a:xfrm>
            <a:off x="1422400" y="2851150"/>
            <a:ext cx="6845300" cy="281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6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7"/>
          <p:cNvSpPr txBox="1">
            <a:spLocks noGrp="1"/>
          </p:cNvSpPr>
          <p:nvPr>
            <p:ph type="title" idx="4294967295"/>
          </p:nvPr>
        </p:nvSpPr>
        <p:spPr>
          <a:xfrm>
            <a:off x="808037" y="49212"/>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2800"/>
              <a:buFont typeface="Helvetica Neue"/>
              <a:buNone/>
            </a:pPr>
            <a:r>
              <a:rPr lang="en-US" sz="2800" b="1" i="0" u="none" strike="noStrike" cap="none">
                <a:solidFill>
                  <a:schemeClr val="dk2"/>
                </a:solidFill>
                <a:latin typeface="Helvetica Neue"/>
                <a:ea typeface="Helvetica Neue"/>
                <a:cs typeface="Helvetica Neue"/>
                <a:sym typeface="Helvetica Neue"/>
              </a:rPr>
              <a:t>Representing Specialization via Schemas</a:t>
            </a:r>
            <a:endParaRPr/>
          </a:p>
        </p:txBody>
      </p:sp>
      <p:sp>
        <p:nvSpPr>
          <p:cNvPr id="480" name="Google Shape;480;p57"/>
          <p:cNvSpPr txBox="1">
            <a:spLocks noGrp="1"/>
          </p:cNvSpPr>
          <p:nvPr>
            <p:ph type="body" idx="4294967295"/>
          </p:nvPr>
        </p:nvSpPr>
        <p:spPr>
          <a:xfrm>
            <a:off x="901700" y="1157287"/>
            <a:ext cx="7389812" cy="45037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Method 1: </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Form a schema for the higher-level entity </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Form a schema for each lower-level entity set, include primary key of higher-level entity set and local attributes</a:t>
            </a:r>
            <a:br>
              <a:rPr lang="en-US" sz="1800" b="0" i="0" u="none" strike="noStrike" cap="none">
                <a:solidFill>
                  <a:schemeClr val="dk1"/>
                </a:solidFill>
                <a:latin typeface="Helvetica Neue"/>
                <a:ea typeface="Helvetica Neue"/>
                <a:cs typeface="Helvetica Neue"/>
                <a:sym typeface="Helvetica Neue"/>
              </a:rPr>
            </a:br>
            <a:br>
              <a:rPr lang="en-US" sz="1800" b="0" i="0" u="none" strike="noStrike" cap="none">
                <a:solidFill>
                  <a:schemeClr val="dk1"/>
                </a:solidFill>
                <a:latin typeface="Helvetica Neue"/>
                <a:ea typeface="Helvetica Neue"/>
                <a:cs typeface="Helvetica Neue"/>
                <a:sym typeface="Helvetica Neue"/>
              </a:rPr>
            </a:br>
            <a:endParaRPr/>
          </a:p>
          <a:p>
            <a:pPr marL="742950" marR="0" lvl="1" indent="-194309" algn="l" rtl="0">
              <a:lnSpc>
                <a:spcPct val="100000"/>
              </a:lnSpc>
              <a:spcBef>
                <a:spcPts val="630"/>
              </a:spcBef>
              <a:spcAft>
                <a:spcPts val="0"/>
              </a:spcAft>
              <a:buClr>
                <a:schemeClr val="folHlink"/>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a:p>
            <a:pPr marL="742950" marR="0" lvl="1" indent="-194309" algn="l" rtl="0">
              <a:lnSpc>
                <a:spcPct val="100000"/>
              </a:lnSpc>
              <a:spcBef>
                <a:spcPts val="630"/>
              </a:spcBef>
              <a:spcAft>
                <a:spcPts val="0"/>
              </a:spcAft>
              <a:buClr>
                <a:schemeClr val="folHlink"/>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a:p>
            <a:pPr marL="742950" marR="0" lvl="1" indent="-194309" algn="l" rtl="0">
              <a:lnSpc>
                <a:spcPct val="100000"/>
              </a:lnSpc>
              <a:spcBef>
                <a:spcPts val="630"/>
              </a:spcBef>
              <a:spcAft>
                <a:spcPts val="0"/>
              </a:spcAft>
              <a:buClr>
                <a:schemeClr val="folHlink"/>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Drawback:  getting information about, an </a:t>
            </a:r>
            <a:r>
              <a:rPr lang="en-US" sz="1800" b="0" i="1" u="none" strike="noStrike" cap="none">
                <a:solidFill>
                  <a:schemeClr val="dk1"/>
                </a:solidFill>
                <a:latin typeface="Helvetica Neue"/>
                <a:ea typeface="Helvetica Neue"/>
                <a:cs typeface="Helvetica Neue"/>
                <a:sym typeface="Helvetica Neue"/>
              </a:rPr>
              <a:t>employee</a:t>
            </a:r>
            <a:r>
              <a:rPr lang="en-US" sz="1800" b="0" i="0" u="none" strike="noStrike" cap="none">
                <a:solidFill>
                  <a:schemeClr val="dk1"/>
                </a:solidFill>
                <a:latin typeface="Helvetica Neue"/>
                <a:ea typeface="Helvetica Neue"/>
                <a:cs typeface="Helvetica Neue"/>
                <a:sym typeface="Helvetica Neue"/>
              </a:rPr>
              <a:t> requires accessing two relations, the one corresponding to the low-level schema and the one corresponding to the high-level schema</a:t>
            </a:r>
            <a:endParaRPr/>
          </a:p>
        </p:txBody>
      </p:sp>
      <p:grpSp>
        <p:nvGrpSpPr>
          <p:cNvPr id="481" name="Google Shape;481;p57"/>
          <p:cNvGrpSpPr/>
          <p:nvPr/>
        </p:nvGrpSpPr>
        <p:grpSpPr>
          <a:xfrm>
            <a:off x="2044700" y="2743200"/>
            <a:ext cx="5622925" cy="1200150"/>
            <a:chOff x="1931353" y="2917825"/>
            <a:chExt cx="5623133" cy="1200150"/>
          </a:xfrm>
        </p:grpSpPr>
        <p:cxnSp>
          <p:nvCxnSpPr>
            <p:cNvPr id="482" name="Google Shape;482;p57"/>
            <p:cNvCxnSpPr/>
            <p:nvPr/>
          </p:nvCxnSpPr>
          <p:spPr>
            <a:xfrm>
              <a:off x="1978025" y="3257550"/>
              <a:ext cx="3797300" cy="0"/>
            </a:xfrm>
            <a:prstGeom prst="straightConnector1">
              <a:avLst/>
            </a:prstGeom>
            <a:noFill/>
            <a:ln w="9525" cap="flat" cmpd="sng">
              <a:solidFill>
                <a:schemeClr val="dk1"/>
              </a:solidFill>
              <a:prstDash val="solid"/>
              <a:miter lim="800000"/>
              <a:headEnd type="none" w="med" len="med"/>
              <a:tailEnd type="none" w="med" len="med"/>
            </a:ln>
          </p:spPr>
        </p:cxnSp>
        <p:cxnSp>
          <p:nvCxnSpPr>
            <p:cNvPr id="483" name="Google Shape;483;p57"/>
            <p:cNvCxnSpPr/>
            <p:nvPr/>
          </p:nvCxnSpPr>
          <p:spPr>
            <a:xfrm>
              <a:off x="3402013" y="2917825"/>
              <a:ext cx="0" cy="1200150"/>
            </a:xfrm>
            <a:prstGeom prst="straightConnector1">
              <a:avLst/>
            </a:prstGeom>
            <a:noFill/>
            <a:ln w="9525" cap="flat" cmpd="sng">
              <a:solidFill>
                <a:schemeClr val="dk1"/>
              </a:solidFill>
              <a:prstDash val="solid"/>
              <a:miter lim="800000"/>
              <a:headEnd type="none" w="med" len="med"/>
              <a:tailEnd type="none" w="med" len="med"/>
            </a:ln>
          </p:spPr>
        </p:cxnSp>
        <p:sp>
          <p:nvSpPr>
            <p:cNvPr id="484" name="Google Shape;484;p57"/>
            <p:cNvSpPr txBox="1"/>
            <p:nvPr/>
          </p:nvSpPr>
          <p:spPr>
            <a:xfrm>
              <a:off x="1931353" y="2965338"/>
              <a:ext cx="56231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600"/>
                <a:buFont typeface="Helvetica Neue"/>
                <a:buNone/>
              </a:pPr>
              <a:r>
                <a:rPr lang="en-US" sz="1600" b="0" i="0" u="none">
                  <a:solidFill>
                    <a:srgbClr val="000099"/>
                  </a:solidFill>
                  <a:latin typeface="Helvetica Neue"/>
                  <a:ea typeface="Helvetica Neue"/>
                  <a:cs typeface="Helvetica Neue"/>
                  <a:sym typeface="Helvetica Neue"/>
                </a:rPr>
                <a:t>schema              attributes</a:t>
              </a:r>
              <a:endParaRPr/>
            </a:p>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person	           ID, name, street, city</a:t>
              </a:r>
              <a:endParaRPr/>
            </a:p>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student	           ID, tot_cred</a:t>
              </a:r>
              <a:endParaRPr/>
            </a:p>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employee	           ID, salary</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8"/>
          <p:cNvSpPr txBox="1">
            <a:spLocks noGrp="1"/>
          </p:cNvSpPr>
          <p:nvPr>
            <p:ph type="title" idx="4294967295"/>
          </p:nvPr>
        </p:nvSpPr>
        <p:spPr>
          <a:xfrm>
            <a:off x="514350" y="60325"/>
            <a:ext cx="8786812"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2800"/>
              <a:buFont typeface="Helvetica Neue"/>
              <a:buNone/>
            </a:pPr>
            <a:r>
              <a:rPr lang="en-US" sz="2800" b="1" i="0" u="none" strike="noStrike" cap="none">
                <a:solidFill>
                  <a:schemeClr val="dk2"/>
                </a:solidFill>
                <a:latin typeface="Helvetica Neue"/>
                <a:ea typeface="Helvetica Neue"/>
                <a:cs typeface="Helvetica Neue"/>
                <a:sym typeface="Helvetica Neue"/>
              </a:rPr>
              <a:t>Representing Specialization as Schemas (Cont.)</a:t>
            </a:r>
            <a:endParaRPr/>
          </a:p>
        </p:txBody>
      </p:sp>
      <p:sp>
        <p:nvSpPr>
          <p:cNvPr id="491" name="Google Shape;491;p58"/>
          <p:cNvSpPr txBox="1">
            <a:spLocks noGrp="1"/>
          </p:cNvSpPr>
          <p:nvPr>
            <p:ph type="body" idx="4294967295"/>
          </p:nvPr>
        </p:nvSpPr>
        <p:spPr>
          <a:xfrm>
            <a:off x="900112" y="1184275"/>
            <a:ext cx="7229475" cy="51562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Method 2:  </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Form a schema for each entity set with all local and inherited attributes</a:t>
            </a:r>
            <a:endParaRPr/>
          </a:p>
          <a:p>
            <a:pPr marL="742950" marR="0" lvl="1" indent="-285750" algn="l" rtl="0">
              <a:lnSpc>
                <a:spcPct val="100000"/>
              </a:lnSpc>
              <a:spcBef>
                <a:spcPts val="630"/>
              </a:spcBef>
              <a:spcAft>
                <a:spcPts val="0"/>
              </a:spcAft>
              <a:buClr>
                <a:schemeClr val="folHlink"/>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a:p>
            <a:pPr marL="742950" marR="0" lvl="1" indent="-285750" algn="l" rtl="0">
              <a:lnSpc>
                <a:spcPct val="100000"/>
              </a:lnSpc>
              <a:spcBef>
                <a:spcPts val="630"/>
              </a:spcBef>
              <a:spcAft>
                <a:spcPts val="0"/>
              </a:spcAft>
              <a:buClr>
                <a:schemeClr val="folHlink"/>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a:p>
            <a:pPr marL="742950" marR="0" lvl="1" indent="-285750" algn="l" rtl="0">
              <a:lnSpc>
                <a:spcPct val="100000"/>
              </a:lnSpc>
              <a:spcBef>
                <a:spcPts val="630"/>
              </a:spcBef>
              <a:spcAft>
                <a:spcPts val="0"/>
              </a:spcAft>
              <a:buClr>
                <a:schemeClr val="folHlink"/>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a:p>
            <a:pPr marL="742950" marR="0" lvl="1" indent="-285750" algn="l" rtl="0">
              <a:lnSpc>
                <a:spcPct val="100000"/>
              </a:lnSpc>
              <a:spcBef>
                <a:spcPts val="630"/>
              </a:spcBef>
              <a:spcAft>
                <a:spcPts val="0"/>
              </a:spcAft>
              <a:buClr>
                <a:schemeClr val="folHlink"/>
              </a:buClr>
              <a:buSzPts val="1440"/>
              <a:buFont typeface="Arial"/>
              <a:buNone/>
            </a:pPr>
            <a:endParaRPr sz="1800" b="0" i="0" u="none" strike="noStrike" cap="none">
              <a:solidFill>
                <a:schemeClr val="dk1"/>
              </a:solidFill>
              <a:latin typeface="Helvetica Neue"/>
              <a:ea typeface="Helvetica Neue"/>
              <a:cs typeface="Helvetica Neue"/>
              <a:sym typeface="Helvetica Neue"/>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Drawback:  </a:t>
            </a:r>
            <a:r>
              <a:rPr lang="en-US" sz="1800" b="0" i="1" u="none" strike="noStrike" cap="none">
                <a:solidFill>
                  <a:schemeClr val="dk1"/>
                </a:solidFill>
                <a:latin typeface="Helvetica Neue"/>
                <a:ea typeface="Helvetica Neue"/>
                <a:cs typeface="Helvetica Neue"/>
                <a:sym typeface="Helvetica Neue"/>
              </a:rPr>
              <a:t>name, street</a:t>
            </a:r>
            <a:r>
              <a:rPr lang="en-US" sz="1800" b="0" i="0" u="none" strike="noStrike" cap="none">
                <a:solidFill>
                  <a:schemeClr val="dk1"/>
                </a:solidFill>
                <a:latin typeface="Helvetica Neue"/>
                <a:ea typeface="Helvetica Neue"/>
                <a:cs typeface="Helvetica Neue"/>
                <a:sym typeface="Helvetica Neue"/>
              </a:rPr>
              <a:t> and </a:t>
            </a:r>
            <a:r>
              <a:rPr lang="en-US" sz="1800" b="0" i="1" u="none" strike="noStrike" cap="none">
                <a:solidFill>
                  <a:schemeClr val="dk1"/>
                </a:solidFill>
                <a:latin typeface="Helvetica Neue"/>
                <a:ea typeface="Helvetica Neue"/>
                <a:cs typeface="Helvetica Neue"/>
                <a:sym typeface="Helvetica Neue"/>
              </a:rPr>
              <a:t>city</a:t>
            </a:r>
            <a:r>
              <a:rPr lang="en-US" sz="1800" b="0" i="0" u="none" strike="noStrike" cap="none">
                <a:solidFill>
                  <a:schemeClr val="dk1"/>
                </a:solidFill>
                <a:latin typeface="Helvetica Neue"/>
                <a:ea typeface="Helvetica Neue"/>
                <a:cs typeface="Helvetica Neue"/>
                <a:sym typeface="Helvetica Neue"/>
              </a:rPr>
              <a:t> may be stored redundantly for people who are both students and employees</a:t>
            </a:r>
            <a:endParaRPr/>
          </a:p>
        </p:txBody>
      </p:sp>
      <p:grpSp>
        <p:nvGrpSpPr>
          <p:cNvPr id="492" name="Google Shape;492;p58"/>
          <p:cNvGrpSpPr/>
          <p:nvPr/>
        </p:nvGrpSpPr>
        <p:grpSpPr>
          <a:xfrm>
            <a:off x="2033587" y="2376487"/>
            <a:ext cx="5622925" cy="1200150"/>
            <a:chOff x="1820258" y="2430715"/>
            <a:chExt cx="5623133" cy="1200150"/>
          </a:xfrm>
        </p:grpSpPr>
        <p:cxnSp>
          <p:nvCxnSpPr>
            <p:cNvPr id="493" name="Google Shape;493;p58"/>
            <p:cNvCxnSpPr/>
            <p:nvPr/>
          </p:nvCxnSpPr>
          <p:spPr>
            <a:xfrm>
              <a:off x="1866930" y="2770440"/>
              <a:ext cx="4362954" cy="0"/>
            </a:xfrm>
            <a:prstGeom prst="straightConnector1">
              <a:avLst/>
            </a:prstGeom>
            <a:noFill/>
            <a:ln w="9525" cap="flat" cmpd="sng">
              <a:solidFill>
                <a:schemeClr val="dk1"/>
              </a:solidFill>
              <a:prstDash val="solid"/>
              <a:miter lim="800000"/>
              <a:headEnd type="none" w="med" len="med"/>
              <a:tailEnd type="none" w="med" len="med"/>
            </a:ln>
          </p:spPr>
        </p:cxnSp>
        <p:cxnSp>
          <p:nvCxnSpPr>
            <p:cNvPr id="494" name="Google Shape;494;p58"/>
            <p:cNvCxnSpPr/>
            <p:nvPr/>
          </p:nvCxnSpPr>
          <p:spPr>
            <a:xfrm>
              <a:off x="3290918" y="2430715"/>
              <a:ext cx="0" cy="1200150"/>
            </a:xfrm>
            <a:prstGeom prst="straightConnector1">
              <a:avLst/>
            </a:prstGeom>
            <a:noFill/>
            <a:ln w="9525" cap="flat" cmpd="sng">
              <a:solidFill>
                <a:schemeClr val="dk1"/>
              </a:solidFill>
              <a:prstDash val="solid"/>
              <a:miter lim="800000"/>
              <a:headEnd type="none" w="med" len="med"/>
              <a:tailEnd type="none" w="med" len="med"/>
            </a:ln>
          </p:spPr>
        </p:cxnSp>
        <p:sp>
          <p:nvSpPr>
            <p:cNvPr id="495" name="Google Shape;495;p58"/>
            <p:cNvSpPr txBox="1"/>
            <p:nvPr/>
          </p:nvSpPr>
          <p:spPr>
            <a:xfrm>
              <a:off x="1820258" y="2478228"/>
              <a:ext cx="56231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1600"/>
                <a:buFont typeface="Helvetica Neue"/>
                <a:buNone/>
              </a:pPr>
              <a:r>
                <a:rPr lang="en-US" sz="1600" b="0" i="0" u="none">
                  <a:solidFill>
                    <a:srgbClr val="000099"/>
                  </a:solidFill>
                  <a:latin typeface="Helvetica Neue"/>
                  <a:ea typeface="Helvetica Neue"/>
                  <a:cs typeface="Helvetica Neue"/>
                  <a:sym typeface="Helvetica Neue"/>
                </a:rPr>
                <a:t>schema              attributes</a:t>
              </a:r>
              <a:endParaRPr/>
            </a:p>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person	           ID, name, street, city</a:t>
              </a:r>
              <a:endParaRPr/>
            </a:p>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student	           ID, name, street, city, tot_cred</a:t>
              </a:r>
              <a:endParaRPr/>
            </a:p>
            <a:p>
              <a:pPr marL="0" marR="0" lvl="0" indent="0" algn="l" rtl="0">
                <a:lnSpc>
                  <a:spcPct val="100000"/>
                </a:lnSpc>
                <a:spcBef>
                  <a:spcPts val="0"/>
                </a:spcBef>
                <a:spcAft>
                  <a:spcPts val="0"/>
                </a:spcAft>
                <a:buClr>
                  <a:schemeClr val="dk1"/>
                </a:buClr>
                <a:buSzPts val="1600"/>
                <a:buFont typeface="Helvetica Neue"/>
                <a:buNone/>
              </a:pPr>
              <a:r>
                <a:rPr lang="en-US" sz="1600" b="0" i="0" u="none">
                  <a:solidFill>
                    <a:schemeClr val="dk1"/>
                  </a:solidFill>
                  <a:latin typeface="Helvetica Neue"/>
                  <a:ea typeface="Helvetica Neue"/>
                  <a:cs typeface="Helvetica Neue"/>
                  <a:sym typeface="Helvetica Neue"/>
                </a:rPr>
                <a:t>employee	           ID, name, street, city, salary</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Generalization</a:t>
            </a:r>
            <a:endParaRPr/>
          </a:p>
        </p:txBody>
      </p:sp>
      <p:sp>
        <p:nvSpPr>
          <p:cNvPr id="502" name="Google Shape;502;p59"/>
          <p:cNvSpPr txBox="1">
            <a:spLocks noGrp="1"/>
          </p:cNvSpPr>
          <p:nvPr>
            <p:ph type="body" idx="1"/>
          </p:nvPr>
        </p:nvSpPr>
        <p:spPr>
          <a:xfrm>
            <a:off x="814387" y="1206500"/>
            <a:ext cx="6989762" cy="26749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rgbClr val="000099"/>
                </a:solidFill>
                <a:latin typeface="Helvetica Neue"/>
                <a:ea typeface="Helvetica Neue"/>
                <a:cs typeface="Helvetica Neue"/>
                <a:sym typeface="Helvetica Neue"/>
              </a:rPr>
              <a:t>A bottom-up design process</a:t>
            </a:r>
            <a:r>
              <a:rPr lang="en-US" sz="1800" b="0" i="0" u="none">
                <a:solidFill>
                  <a:schemeClr val="dk1"/>
                </a:solidFill>
                <a:latin typeface="Helvetica Neue"/>
                <a:ea typeface="Helvetica Neue"/>
                <a:cs typeface="Helvetica Neue"/>
                <a:sym typeface="Helvetica Neue"/>
              </a:rPr>
              <a:t> – combine a number of entity sets that share the same features into a higher-level entity set.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Specialization and generalization are simple inversions of each other; they are represented in an E-R diagram in the same way.</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terms specialization and generalization are used interchangeably.</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0"/>
          <p:cNvSpPr txBox="1">
            <a:spLocks noGrp="1"/>
          </p:cNvSpPr>
          <p:nvPr>
            <p:ph type="title"/>
          </p:nvPr>
        </p:nvSpPr>
        <p:spPr>
          <a:xfrm>
            <a:off x="855662" y="114300"/>
            <a:ext cx="8077200" cy="56197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400"/>
              <a:buFont typeface="Helvetica Neue"/>
              <a:buNone/>
            </a:pPr>
            <a:r>
              <a:rPr lang="en-US" sz="2400" b="1" i="0" u="none">
                <a:solidFill>
                  <a:schemeClr val="dk2"/>
                </a:solidFill>
                <a:latin typeface="Helvetica Neue"/>
                <a:ea typeface="Helvetica Neue"/>
                <a:cs typeface="Helvetica Neue"/>
                <a:sym typeface="Helvetica Neue"/>
              </a:rPr>
              <a:t>Design Constraints on a Specialization/Generalization</a:t>
            </a:r>
            <a:endParaRPr/>
          </a:p>
        </p:txBody>
      </p:sp>
      <p:sp>
        <p:nvSpPr>
          <p:cNvPr id="509" name="Google Shape;509;p60"/>
          <p:cNvSpPr txBox="1">
            <a:spLocks noGrp="1"/>
          </p:cNvSpPr>
          <p:nvPr>
            <p:ph type="body" idx="1"/>
          </p:nvPr>
        </p:nvSpPr>
        <p:spPr>
          <a:xfrm>
            <a:off x="1001712" y="1187450"/>
            <a:ext cx="7281862" cy="50911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rgbClr val="000099"/>
                </a:solidFill>
                <a:latin typeface="Helvetica Neue"/>
                <a:ea typeface="Helvetica Neue"/>
                <a:cs typeface="Helvetica Neue"/>
                <a:sym typeface="Helvetica Neue"/>
              </a:rPr>
              <a:t>Completeness constraint</a:t>
            </a:r>
            <a:r>
              <a:rPr lang="en-US" sz="1800" b="0" i="0" u="none">
                <a:solidFill>
                  <a:schemeClr val="dk1"/>
                </a:solidFill>
                <a:latin typeface="Helvetica Neue"/>
                <a:ea typeface="Helvetica Neue"/>
                <a:cs typeface="Helvetica Neue"/>
                <a:sym typeface="Helvetica Neue"/>
              </a:rPr>
              <a:t> -- specifies whether or not an entity in the higher-level entity set must belong to at least one of the lower-level entity sets within a generalization.</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1" i="0" u="none">
                <a:solidFill>
                  <a:srgbClr val="000099"/>
                </a:solidFill>
                <a:latin typeface="Helvetica Neue"/>
                <a:ea typeface="Helvetica Neue"/>
                <a:cs typeface="Helvetica Neue"/>
                <a:sym typeface="Helvetica Neue"/>
              </a:rPr>
              <a:t>total</a:t>
            </a:r>
            <a:r>
              <a:rPr lang="en-US" sz="1800" b="0" i="0" u="none">
                <a:solidFill>
                  <a:schemeClr val="dk1"/>
                </a:solidFill>
                <a:latin typeface="Helvetica Neue"/>
                <a:ea typeface="Helvetica Neue"/>
                <a:cs typeface="Helvetica Neue"/>
                <a:sym typeface="Helvetica Neue"/>
              </a:rPr>
              <a:t>: an entity must belong to one of the lower-level entity sets</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1" i="0" u="none">
                <a:solidFill>
                  <a:srgbClr val="000099"/>
                </a:solidFill>
                <a:latin typeface="Helvetica Neue"/>
                <a:ea typeface="Helvetica Neue"/>
                <a:cs typeface="Helvetica Neue"/>
                <a:sym typeface="Helvetica Neue"/>
              </a:rPr>
              <a:t>partial</a:t>
            </a:r>
            <a:r>
              <a:rPr lang="en-US" sz="1800" b="0" i="0" u="none">
                <a:solidFill>
                  <a:schemeClr val="dk1"/>
                </a:solidFill>
                <a:latin typeface="Helvetica Neue"/>
                <a:ea typeface="Helvetica Neue"/>
                <a:cs typeface="Helvetica Neue"/>
                <a:sym typeface="Helvetica Neue"/>
              </a:rPr>
              <a:t>: an entity need not belong to one of the lower-level entity sets</a:t>
            </a:r>
            <a:endParaRPr/>
          </a:p>
          <a:p>
            <a:pPr marL="342900" lvl="0" indent="-342900" algn="l" rtl="0">
              <a:lnSpc>
                <a:spcPct val="100000"/>
              </a:lnSpc>
              <a:spcBef>
                <a:spcPts val="560"/>
              </a:spcBef>
              <a:spcAft>
                <a:spcPts val="0"/>
              </a:spcAft>
              <a:buClr>
                <a:schemeClr val="dk2"/>
              </a:buClr>
              <a:buSzPts val="1440"/>
              <a:buFont typeface="Arial"/>
              <a:buChar char="●"/>
            </a:pPr>
            <a:r>
              <a:rPr lang="en-US" sz="1600" b="0" i="0" u="none">
                <a:solidFill>
                  <a:schemeClr val="dk1"/>
                </a:solidFill>
                <a:latin typeface="Helvetica Neue"/>
                <a:ea typeface="Helvetica Neue"/>
                <a:cs typeface="Helvetica Neue"/>
                <a:sym typeface="Helvetica Neue"/>
              </a:rPr>
              <a:t>Partial generalization is the default.  We can specify total generalization in an ER diagram by adding the keyword </a:t>
            </a:r>
            <a:r>
              <a:rPr lang="en-US" sz="1600" b="1" i="0" u="none">
                <a:solidFill>
                  <a:schemeClr val="dk1"/>
                </a:solidFill>
                <a:latin typeface="Helvetica Neue"/>
                <a:ea typeface="Helvetica Neue"/>
                <a:cs typeface="Helvetica Neue"/>
                <a:sym typeface="Helvetica Neue"/>
              </a:rPr>
              <a:t>total</a:t>
            </a:r>
            <a:r>
              <a:rPr lang="en-US" sz="1600" b="0" i="0" u="none">
                <a:solidFill>
                  <a:schemeClr val="dk1"/>
                </a:solidFill>
                <a:latin typeface="Helvetica Neue"/>
                <a:ea typeface="Helvetica Neue"/>
                <a:cs typeface="Helvetica Neue"/>
                <a:sym typeface="Helvetica Neue"/>
              </a:rPr>
              <a:t> in the diagram and drawing a dashed line from the keyword to the corresponding hollow arrow-head to which it applies (for a total generalization), or to the set of hollow arrow-heads to which it applies (for an overlapping generalization).</a:t>
            </a:r>
            <a:endParaRPr/>
          </a:p>
          <a:p>
            <a:pPr marL="342900" lvl="0" indent="-342900" algn="l" rtl="0">
              <a:lnSpc>
                <a:spcPct val="100000"/>
              </a:lnSpc>
              <a:spcBef>
                <a:spcPts val="560"/>
              </a:spcBef>
              <a:spcAft>
                <a:spcPts val="0"/>
              </a:spcAft>
              <a:buClr>
                <a:schemeClr val="dk2"/>
              </a:buClr>
              <a:buSzPts val="1440"/>
              <a:buFont typeface="Arial"/>
              <a:buChar char="●"/>
            </a:pPr>
            <a:r>
              <a:rPr lang="en-US" sz="1600" b="0" i="0" u="none">
                <a:solidFill>
                  <a:schemeClr val="dk1"/>
                </a:solidFill>
                <a:latin typeface="Helvetica Neue"/>
                <a:ea typeface="Helvetica Neue"/>
                <a:cs typeface="Helvetica Neue"/>
                <a:sym typeface="Helvetica Neue"/>
              </a:rPr>
              <a:t>The </a:t>
            </a:r>
            <a:r>
              <a:rPr lang="en-US" sz="1600" b="0" i="1" u="none">
                <a:solidFill>
                  <a:schemeClr val="dk1"/>
                </a:solidFill>
                <a:latin typeface="Helvetica Neue"/>
                <a:ea typeface="Helvetica Neue"/>
                <a:cs typeface="Helvetica Neue"/>
                <a:sym typeface="Helvetica Neue"/>
              </a:rPr>
              <a:t>student</a:t>
            </a:r>
            <a:r>
              <a:rPr lang="en-US" sz="1600" b="0" i="0" u="none">
                <a:solidFill>
                  <a:schemeClr val="dk1"/>
                </a:solidFill>
                <a:latin typeface="Helvetica Neue"/>
                <a:ea typeface="Helvetica Neue"/>
                <a:cs typeface="Helvetica Neue"/>
                <a:sym typeface="Helvetica Neue"/>
              </a:rPr>
              <a:t> generalization is total: All student entities must be either graduate or undergraduate. Because the higher-level entity set arrived at through generalization is generally composed of only those entities in the lower-level entity sets, the completeness constraint for a generalized higher-level entity set is usually total</a:t>
            </a:r>
            <a:endParaRPr/>
          </a:p>
          <a:p>
            <a:pPr marL="342900" lvl="0" indent="-251459" algn="l" rtl="0">
              <a:lnSpc>
                <a:spcPct val="100000"/>
              </a:lnSpc>
              <a:spcBef>
                <a:spcPts val="560"/>
              </a:spcBef>
              <a:spcAft>
                <a:spcPts val="0"/>
              </a:spcAft>
              <a:buClr>
                <a:schemeClr val="dk2"/>
              </a:buClr>
              <a:buSzPts val="1440"/>
              <a:buFont typeface="Arial"/>
              <a:buNone/>
            </a:pPr>
            <a:endParaRPr sz="1600" b="0" i="0" u="none">
              <a:solidFill>
                <a:schemeClr val="dk1"/>
              </a:solidFill>
              <a:latin typeface="Helvetica Neue"/>
              <a:ea typeface="Helvetica Neue"/>
              <a:cs typeface="Helvetica Neue"/>
              <a:sym typeface="Helvetica Neue"/>
            </a:endParaRPr>
          </a:p>
          <a:p>
            <a:pPr marL="342900" lvl="0" indent="-24003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240030" algn="l" rtl="0">
              <a:lnSpc>
                <a:spcPct val="100000"/>
              </a:lnSpc>
              <a:spcBef>
                <a:spcPts val="630"/>
              </a:spcBef>
              <a:spcAft>
                <a:spcPts val="0"/>
              </a:spcAft>
              <a:buClr>
                <a:schemeClr val="dk2"/>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6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Design Issues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2"/>
          <p:cNvSpPr txBox="1">
            <a:spLocks noGrp="1"/>
          </p:cNvSpPr>
          <p:nvPr>
            <p:ph type="title" idx="4294967295"/>
          </p:nvPr>
        </p:nvSpPr>
        <p:spPr>
          <a:xfrm>
            <a:off x="852487" y="42862"/>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3200"/>
              <a:buFont typeface="Helvetica Neue"/>
              <a:buNone/>
            </a:pPr>
            <a:r>
              <a:rPr lang="en-US" sz="3200" b="1" i="0" u="none" strike="noStrike" cap="none">
                <a:solidFill>
                  <a:schemeClr val="dk2"/>
                </a:solidFill>
                <a:latin typeface="Helvetica Neue"/>
                <a:ea typeface="Helvetica Neue"/>
                <a:cs typeface="Helvetica Neue"/>
                <a:sym typeface="Helvetica Neue"/>
              </a:rPr>
              <a:t>Entities vs. Attributes</a:t>
            </a:r>
            <a:endParaRPr/>
          </a:p>
        </p:txBody>
      </p:sp>
      <p:sp>
        <p:nvSpPr>
          <p:cNvPr id="521" name="Google Shape;521;p62"/>
          <p:cNvSpPr txBox="1">
            <a:spLocks noGrp="1"/>
          </p:cNvSpPr>
          <p:nvPr>
            <p:ph type="body" idx="4294967295"/>
          </p:nvPr>
        </p:nvSpPr>
        <p:spPr>
          <a:xfrm>
            <a:off x="712787" y="1093787"/>
            <a:ext cx="7918450" cy="538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Use of entity sets vs. attributes</a:t>
            </a:r>
            <a:br>
              <a:rPr lang="en-US" sz="1800" b="0" i="0" u="none">
                <a:solidFill>
                  <a:schemeClr val="dk1"/>
                </a:solidFill>
                <a:latin typeface="Helvetica Neue"/>
                <a:ea typeface="Helvetica Neue"/>
                <a:cs typeface="Helvetica Neue"/>
                <a:sym typeface="Helvetica Neue"/>
              </a:rPr>
            </a:br>
            <a:br>
              <a:rPr lang="en-US" sz="2000" b="1" i="0" u="none">
                <a:solidFill>
                  <a:schemeClr val="dk2"/>
                </a:solidFill>
                <a:latin typeface="Helvetica Neue"/>
                <a:ea typeface="Helvetica Neue"/>
                <a:cs typeface="Helvetica Neue"/>
                <a:sym typeface="Helvetica Neue"/>
              </a:rPr>
            </a:br>
            <a:br>
              <a:rPr lang="en-US" sz="2000" b="0" i="0" u="none">
                <a:solidFill>
                  <a:schemeClr val="dk1"/>
                </a:solidFill>
                <a:latin typeface="Helvetica Neue"/>
                <a:ea typeface="Helvetica Neue"/>
                <a:cs typeface="Helvetica Neue"/>
                <a:sym typeface="Helvetica Neue"/>
              </a:rPr>
            </a:br>
            <a:br>
              <a:rPr lang="en-US" sz="2000" b="0" i="0" u="none">
                <a:solidFill>
                  <a:schemeClr val="dk1"/>
                </a:solidFill>
                <a:latin typeface="Helvetica Neue"/>
                <a:ea typeface="Helvetica Neue"/>
                <a:cs typeface="Helvetica Neue"/>
                <a:sym typeface="Helvetica Neue"/>
              </a:rPr>
            </a:br>
            <a:br>
              <a:rPr lang="en-US" sz="2000" b="0" i="0" u="none">
                <a:solidFill>
                  <a:schemeClr val="dk1"/>
                </a:solidFill>
                <a:latin typeface="Helvetica Neue"/>
                <a:ea typeface="Helvetica Neue"/>
                <a:cs typeface="Helvetica Neue"/>
                <a:sym typeface="Helvetica Neue"/>
              </a:rPr>
            </a:br>
            <a:endParaRPr/>
          </a:p>
          <a:p>
            <a:pPr marL="342900" marR="0" lvl="0" indent="-228600" algn="l" rtl="0">
              <a:lnSpc>
                <a:spcPct val="100000"/>
              </a:lnSpc>
              <a:spcBef>
                <a:spcPts val="700"/>
              </a:spcBef>
              <a:spcAft>
                <a:spcPts val="0"/>
              </a:spcAft>
              <a:buClr>
                <a:schemeClr val="dk2"/>
              </a:buClr>
              <a:buSzPts val="1800"/>
              <a:buFont typeface="Arial"/>
              <a:buNone/>
            </a:pPr>
            <a:endParaRPr sz="2000" b="0" i="0" u="none">
              <a:solidFill>
                <a:schemeClr val="dk1"/>
              </a:solidFill>
              <a:latin typeface="Helvetica Neue"/>
              <a:ea typeface="Helvetica Neue"/>
              <a:cs typeface="Helvetica Neue"/>
              <a:sym typeface="Helvetica Neue"/>
            </a:endParaRPr>
          </a:p>
          <a:p>
            <a:pPr marL="342900" marR="0" lvl="0" indent="-228600" algn="l" rtl="0">
              <a:lnSpc>
                <a:spcPct val="100000"/>
              </a:lnSpc>
              <a:spcBef>
                <a:spcPts val="700"/>
              </a:spcBef>
              <a:spcAft>
                <a:spcPts val="0"/>
              </a:spcAft>
              <a:buClr>
                <a:schemeClr val="dk2"/>
              </a:buClr>
              <a:buSzPts val="1800"/>
              <a:buFont typeface="Arial"/>
              <a:buNone/>
            </a:pPr>
            <a:endParaRPr sz="2000" b="0" i="0" u="none">
              <a:solidFill>
                <a:schemeClr val="dk1"/>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Use of phone as an entity allows extra information about phone numbers (plus multiple phone numbers)</a:t>
            </a:r>
            <a:endParaRPr/>
          </a:p>
        </p:txBody>
      </p:sp>
      <p:pic>
        <p:nvPicPr>
          <p:cNvPr id="522" name="Google Shape;522;p62"/>
          <p:cNvPicPr preferRelativeResize="0"/>
          <p:nvPr/>
        </p:nvPicPr>
        <p:blipFill rotWithShape="1">
          <a:blip r:embed="rId3">
            <a:alphaModFix/>
          </a:blip>
          <a:srcRect b="18641"/>
          <a:stretch/>
        </p:blipFill>
        <p:spPr>
          <a:xfrm>
            <a:off x="1312862" y="1873250"/>
            <a:ext cx="6089650" cy="132556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63"/>
          <p:cNvSpPr txBox="1">
            <a:spLocks noGrp="1"/>
          </p:cNvSpPr>
          <p:nvPr>
            <p:ph type="title" idx="4294967295"/>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3200"/>
              <a:buFont typeface="Helvetica Neue"/>
              <a:buNone/>
            </a:pPr>
            <a:r>
              <a:rPr lang="en-US" sz="3200" b="1" i="0" u="none" strike="noStrike" cap="none">
                <a:solidFill>
                  <a:schemeClr val="dk2"/>
                </a:solidFill>
                <a:latin typeface="Helvetica Neue"/>
                <a:ea typeface="Helvetica Neue"/>
                <a:cs typeface="Helvetica Neue"/>
                <a:sym typeface="Helvetica Neue"/>
              </a:rPr>
              <a:t>Entities vs. Relationship sets</a:t>
            </a:r>
            <a:endParaRPr/>
          </a:p>
        </p:txBody>
      </p:sp>
      <p:sp>
        <p:nvSpPr>
          <p:cNvPr id="529" name="Google Shape;529;p63"/>
          <p:cNvSpPr txBox="1">
            <a:spLocks noGrp="1"/>
          </p:cNvSpPr>
          <p:nvPr>
            <p:ph type="body" idx="4294967295"/>
          </p:nvPr>
        </p:nvSpPr>
        <p:spPr>
          <a:xfrm>
            <a:off x="712787" y="1093787"/>
            <a:ext cx="6884987" cy="15668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1" i="0" u="none">
                <a:solidFill>
                  <a:srgbClr val="000099"/>
                </a:solidFill>
                <a:latin typeface="Helvetica Neue"/>
                <a:ea typeface="Helvetica Neue"/>
                <a:cs typeface="Helvetica Neue"/>
                <a:sym typeface="Helvetica Neue"/>
              </a:rPr>
              <a:t>Use of entity sets vs. relationship sets</a:t>
            </a:r>
            <a:endParaRPr/>
          </a:p>
          <a:p>
            <a:pPr marL="342900" marR="0" lvl="0" indent="-342900" algn="l" rtl="0">
              <a:lnSpc>
                <a:spcPct val="100000"/>
              </a:lnSpc>
              <a:spcBef>
                <a:spcPts val="630"/>
              </a:spcBef>
              <a:spcAft>
                <a:spcPts val="0"/>
              </a:spcAft>
              <a:buClr>
                <a:schemeClr val="dk2"/>
              </a:buClr>
              <a:buSzPts val="1620"/>
              <a:buFont typeface="Arial"/>
              <a:buNone/>
            </a:pPr>
            <a:r>
              <a:rPr lang="en-US" sz="1800" b="0" i="0" u="none">
                <a:solidFill>
                  <a:schemeClr val="dk1"/>
                </a:solidFill>
                <a:latin typeface="Helvetica Neue"/>
                <a:ea typeface="Helvetica Neue"/>
                <a:cs typeface="Helvetica Neue"/>
                <a:sym typeface="Helvetica Neue"/>
              </a:rPr>
              <a:t>      Possible guideline is to designate a relationship set to describe an action that occurs between entities</a:t>
            </a:r>
            <a:endParaRPr sz="1800" b="1" i="0" u="none">
              <a:solidFill>
                <a:srgbClr val="000099"/>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a:p>
            <a:pPr marL="342900" marR="0" lvl="0" indent="-342900" algn="l" rtl="0">
              <a:lnSpc>
                <a:spcPct val="100000"/>
              </a:lnSpc>
              <a:spcBef>
                <a:spcPts val="630"/>
              </a:spcBef>
              <a:spcAft>
                <a:spcPts val="0"/>
              </a:spcAft>
              <a:buClr>
                <a:schemeClr val="dk2"/>
              </a:buClr>
              <a:buSzPts val="1620"/>
              <a:buFont typeface="Arial"/>
              <a:buChar char="●"/>
            </a:pPr>
            <a:r>
              <a:rPr lang="en-US" sz="1800" b="1" i="0" u="none">
                <a:solidFill>
                  <a:srgbClr val="000099"/>
                </a:solidFill>
                <a:latin typeface="Helvetica Neue"/>
                <a:ea typeface="Helvetica Neue"/>
                <a:cs typeface="Helvetica Neue"/>
                <a:sym typeface="Helvetica Neue"/>
              </a:rPr>
              <a:t>Placement of relationship attributes</a:t>
            </a:r>
            <a:endParaRPr/>
          </a:p>
          <a:p>
            <a:pPr marL="342900" marR="0" lvl="0" indent="-240030" algn="l" rtl="0">
              <a:lnSpc>
                <a:spcPct val="100000"/>
              </a:lnSpc>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a:p>
            <a:pPr marL="342900" marR="0" lvl="0" indent="-240030" algn="l" rtl="0">
              <a:lnSpc>
                <a:spcPct val="100000"/>
              </a:lnSpc>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a:p>
            <a:pPr marL="342900" marR="0" lvl="0" indent="-240030" algn="l" rtl="0">
              <a:spcBef>
                <a:spcPts val="630"/>
              </a:spcBef>
              <a:spcAft>
                <a:spcPts val="0"/>
              </a:spcAft>
              <a:buClr>
                <a:schemeClr val="dk2"/>
              </a:buClr>
              <a:buSzPts val="1620"/>
              <a:buFont typeface="Arial"/>
              <a:buNone/>
            </a:pPr>
            <a:endParaRPr sz="1800" b="1" i="0" u="none">
              <a:solidFill>
                <a:srgbClr val="000099"/>
              </a:solidFill>
              <a:latin typeface="Helvetica Neue"/>
              <a:ea typeface="Helvetica Neue"/>
              <a:cs typeface="Helvetica Neue"/>
              <a:sym typeface="Helvetica Neue"/>
            </a:endParaRPr>
          </a:p>
        </p:txBody>
      </p:sp>
      <p:pic>
        <p:nvPicPr>
          <p:cNvPr id="530" name="Google Shape;530;p63"/>
          <p:cNvPicPr preferRelativeResize="0"/>
          <p:nvPr/>
        </p:nvPicPr>
        <p:blipFill rotWithShape="1">
          <a:blip r:embed="rId3">
            <a:alphaModFix/>
          </a:blip>
          <a:srcRect/>
          <a:stretch/>
        </p:blipFill>
        <p:spPr>
          <a:xfrm>
            <a:off x="1951037" y="2305050"/>
            <a:ext cx="5694362" cy="2093912"/>
          </a:xfrm>
          <a:prstGeom prst="rect">
            <a:avLst/>
          </a:prstGeom>
          <a:noFill/>
          <a:ln>
            <a:noFill/>
          </a:ln>
        </p:spPr>
      </p:pic>
      <p:sp>
        <p:nvSpPr>
          <p:cNvPr id="531" name="Google Shape;531;p63"/>
          <p:cNvSpPr txBox="1"/>
          <p:nvPr/>
        </p:nvSpPr>
        <p:spPr>
          <a:xfrm>
            <a:off x="1238250" y="5173662"/>
            <a:ext cx="5961062"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For example, attribute date as attribute of advisor or as attribute of student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65"/>
          <p:cNvSpPr txBox="1">
            <a:spLocks noGrp="1"/>
          </p:cNvSpPr>
          <p:nvPr>
            <p:ph type="title" idx="4294967295"/>
          </p:nvPr>
        </p:nvSpPr>
        <p:spPr>
          <a:xfrm>
            <a:off x="838200" y="95250"/>
            <a:ext cx="8077200" cy="609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2"/>
              </a:buClr>
              <a:buSzPts val="3200"/>
              <a:buFont typeface="Helvetica Neue"/>
              <a:buNone/>
            </a:pPr>
            <a:r>
              <a:rPr lang="en-US" sz="3200" b="1" i="0" u="none" strike="noStrike" cap="none">
                <a:solidFill>
                  <a:schemeClr val="dk2"/>
                </a:solidFill>
                <a:latin typeface="Helvetica Neue"/>
                <a:ea typeface="Helvetica Neue"/>
                <a:cs typeface="Helvetica Neue"/>
                <a:sym typeface="Helvetica Neue"/>
              </a:rPr>
              <a:t>Binary Vs. Non-Binary Relationships</a:t>
            </a:r>
            <a:endParaRPr/>
          </a:p>
        </p:txBody>
      </p:sp>
      <p:sp>
        <p:nvSpPr>
          <p:cNvPr id="544" name="Google Shape;544;p65"/>
          <p:cNvSpPr txBox="1">
            <a:spLocks noGrp="1"/>
          </p:cNvSpPr>
          <p:nvPr>
            <p:ph type="body" idx="4294967295"/>
          </p:nvPr>
        </p:nvSpPr>
        <p:spPr>
          <a:xfrm>
            <a:off x="855662" y="1222375"/>
            <a:ext cx="7258050" cy="469582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Although it is possible to replace any non-binary (</a:t>
            </a:r>
            <a:r>
              <a:rPr lang="en-US" sz="1800" b="0"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-ary, for </a:t>
            </a:r>
            <a:r>
              <a:rPr lang="en-US" sz="1800" b="0"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&gt; 2) relationship set by a number of distinct binary relationship sets, a </a:t>
            </a:r>
            <a:r>
              <a:rPr lang="en-US" sz="1800" b="0"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-ary relationship set shows more clearly that several entities participate in a single relationship.</a:t>
            </a:r>
            <a:endParaRPr/>
          </a:p>
          <a:p>
            <a:pPr marL="342900" marR="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Some relationships that appear to be non-binary may be better represented using binary relationships</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For example,  a ternary relationship </a:t>
            </a:r>
            <a:r>
              <a:rPr lang="en-US" sz="1800" b="0" i="1" u="none" strike="noStrike" cap="none">
                <a:solidFill>
                  <a:schemeClr val="dk1"/>
                </a:solidFill>
                <a:latin typeface="Helvetica Neue"/>
                <a:ea typeface="Helvetica Neue"/>
                <a:cs typeface="Helvetica Neue"/>
                <a:sym typeface="Helvetica Neue"/>
              </a:rPr>
              <a:t>parents</a:t>
            </a:r>
            <a:r>
              <a:rPr lang="en-US" sz="1800" b="0" i="0" u="none" strike="noStrike" cap="none">
                <a:solidFill>
                  <a:schemeClr val="dk1"/>
                </a:solidFill>
                <a:latin typeface="Helvetica Neue"/>
                <a:ea typeface="Helvetica Neue"/>
                <a:cs typeface="Helvetica Neue"/>
                <a:sym typeface="Helvetica Neue"/>
              </a:rPr>
              <a:t>, relating a child to his/her father and mother, is best replaced by two binary relationships,  </a:t>
            </a:r>
            <a:r>
              <a:rPr lang="en-US" sz="1800" b="0" i="1" u="none" strike="noStrike" cap="none">
                <a:solidFill>
                  <a:schemeClr val="dk1"/>
                </a:solidFill>
                <a:latin typeface="Helvetica Neue"/>
                <a:ea typeface="Helvetica Neue"/>
                <a:cs typeface="Helvetica Neue"/>
                <a:sym typeface="Helvetica Neue"/>
              </a:rPr>
              <a:t>father</a:t>
            </a:r>
            <a:r>
              <a:rPr lang="en-US" sz="1800" b="0" i="0" u="none" strike="noStrike" cap="none">
                <a:solidFill>
                  <a:schemeClr val="dk1"/>
                </a:solidFill>
                <a:latin typeface="Helvetica Neue"/>
                <a:ea typeface="Helvetica Neue"/>
                <a:cs typeface="Helvetica Neue"/>
                <a:sym typeface="Helvetica Neue"/>
              </a:rPr>
              <a:t> and </a:t>
            </a:r>
            <a:r>
              <a:rPr lang="en-US" sz="1800" b="0" i="1" u="none" strike="noStrike" cap="none">
                <a:solidFill>
                  <a:schemeClr val="dk1"/>
                </a:solidFill>
                <a:latin typeface="Helvetica Neue"/>
                <a:ea typeface="Helvetica Neue"/>
                <a:cs typeface="Helvetica Neue"/>
                <a:sym typeface="Helvetica Neue"/>
              </a:rPr>
              <a:t>mother</a:t>
            </a:r>
            <a:endParaRPr/>
          </a:p>
          <a:p>
            <a:pPr marL="1085850" marR="0" lvl="2" indent="-228600" algn="l" rtl="0">
              <a:lnSpc>
                <a:spcPct val="10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Using two binary relationships allows partial information (e.g., only mother being known)</a:t>
            </a:r>
            <a:endParaRPr/>
          </a:p>
          <a:p>
            <a:pPr marL="742950" marR="0" lvl="1" indent="-285750" algn="l" rtl="0">
              <a:lnSpc>
                <a:spcPct val="100000"/>
              </a:lnSpc>
              <a:spcBef>
                <a:spcPts val="630"/>
              </a:spcBef>
              <a:spcAft>
                <a:spcPts val="0"/>
              </a:spcAft>
              <a:buClr>
                <a:schemeClr val="folHlink"/>
              </a:buClr>
              <a:buSzPts val="1440"/>
              <a:buFont typeface="Arial"/>
              <a:buChar char="●"/>
            </a:pPr>
            <a:r>
              <a:rPr lang="en-US" sz="1800" b="0" i="0" u="none" strike="noStrike" cap="none">
                <a:solidFill>
                  <a:schemeClr val="dk1"/>
                </a:solidFill>
                <a:latin typeface="Helvetica Neue"/>
                <a:ea typeface="Helvetica Neue"/>
                <a:cs typeface="Helvetica Neue"/>
                <a:sym typeface="Helvetica Neue"/>
              </a:rPr>
              <a:t>But there are some relationships that are naturally non-binary</a:t>
            </a:r>
            <a:endParaRPr/>
          </a:p>
          <a:p>
            <a:pPr marL="1085850" marR="0" lvl="2" indent="-228600" algn="l" rtl="0">
              <a:lnSpc>
                <a:spcPct val="100000"/>
              </a:lnSpc>
              <a:spcBef>
                <a:spcPts val="630"/>
              </a:spcBef>
              <a:spcAft>
                <a:spcPts val="0"/>
              </a:spcAft>
              <a:buClr>
                <a:srgbClr val="33CC33"/>
              </a:buClr>
              <a:buSzPts val="1350"/>
              <a:buFont typeface="Arimo"/>
              <a:buChar char="4"/>
            </a:pPr>
            <a:r>
              <a:rPr lang="en-US" sz="1800" b="0" i="0" u="none" strike="noStrike" cap="none">
                <a:solidFill>
                  <a:schemeClr val="dk1"/>
                </a:solidFill>
                <a:latin typeface="Helvetica Neue"/>
                <a:ea typeface="Helvetica Neue"/>
                <a:cs typeface="Helvetica Neue"/>
                <a:sym typeface="Helvetica Neue"/>
              </a:rPr>
              <a:t>Example: </a:t>
            </a:r>
            <a:r>
              <a:rPr lang="en-US" sz="1800" b="0" i="1" u="none" strike="noStrike" cap="none">
                <a:solidFill>
                  <a:schemeClr val="dk1"/>
                </a:solidFill>
                <a:latin typeface="Helvetica Neue"/>
                <a:ea typeface="Helvetica Neue"/>
                <a:cs typeface="Helvetica Neue"/>
                <a:sym typeface="Helvetica Neue"/>
              </a:rPr>
              <a:t>proj_guide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E-R Design Decisions</a:t>
            </a:r>
            <a:endParaRPr/>
          </a:p>
        </p:txBody>
      </p:sp>
      <p:sp>
        <p:nvSpPr>
          <p:cNvPr id="572" name="Google Shape;572;p69"/>
          <p:cNvSpPr txBox="1">
            <a:spLocks noGrp="1"/>
          </p:cNvSpPr>
          <p:nvPr>
            <p:ph type="body" idx="1"/>
          </p:nvPr>
        </p:nvSpPr>
        <p:spPr>
          <a:xfrm>
            <a:off x="814387" y="1093787"/>
            <a:ext cx="7397750" cy="468788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use of an attribute or entity set to represent an object.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Whether a real-world concept is best expressed by an entity set or a relationship set.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use of a ternary relationship versus a pair of binary relationships.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use of a strong or weak entity set.</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use of specialization/generalization – contributes to modularity in the design.</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use of aggregation – can treat the aggregate entity set as a single unit without concern for the details of its internal structure.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0"/>
          <p:cNvSpPr txBox="1">
            <a:spLocks noGrp="1"/>
          </p:cNvSpPr>
          <p:nvPr>
            <p:ph type="title"/>
          </p:nvPr>
        </p:nvSpPr>
        <p:spPr>
          <a:xfrm>
            <a:off x="469900" y="155575"/>
            <a:ext cx="8867775" cy="477837"/>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2800"/>
              <a:buFont typeface="Helvetica Neue"/>
              <a:buNone/>
            </a:pPr>
            <a:r>
              <a:rPr lang="en-US" sz="2800" b="1" i="0" u="none">
                <a:solidFill>
                  <a:schemeClr val="dk2"/>
                </a:solidFill>
                <a:latin typeface="Helvetica Neue"/>
                <a:ea typeface="Helvetica Neue"/>
                <a:cs typeface="Helvetica Neue"/>
                <a:sym typeface="Helvetica Neue"/>
              </a:rPr>
              <a:t>Summary of Symbols Used in E-R Notation</a:t>
            </a:r>
            <a:endParaRPr/>
          </a:p>
        </p:txBody>
      </p:sp>
      <p:pic>
        <p:nvPicPr>
          <p:cNvPr id="579" name="Google Shape;579;p70"/>
          <p:cNvPicPr preferRelativeResize="0"/>
          <p:nvPr/>
        </p:nvPicPr>
        <p:blipFill rotWithShape="1">
          <a:blip r:embed="rId3">
            <a:alphaModFix/>
          </a:blip>
          <a:srcRect b="53855"/>
          <a:stretch/>
        </p:blipFill>
        <p:spPr>
          <a:xfrm>
            <a:off x="596900" y="1128712"/>
            <a:ext cx="8012112" cy="45958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ER model -- Database Modeling</a:t>
            </a:r>
            <a:endParaRPr/>
          </a:p>
        </p:txBody>
      </p:sp>
      <p:sp>
        <p:nvSpPr>
          <p:cNvPr id="106" name="Google Shape;106;p7"/>
          <p:cNvSpPr txBox="1">
            <a:spLocks noGrp="1"/>
          </p:cNvSpPr>
          <p:nvPr>
            <p:ph type="body" idx="1"/>
          </p:nvPr>
        </p:nvSpPr>
        <p:spPr>
          <a:xfrm>
            <a:off x="855662" y="1222375"/>
            <a:ext cx="7348537"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ER data model was developed to facilitate database design by allowing specification of an </a:t>
            </a:r>
            <a:r>
              <a:rPr lang="en-US" sz="1800" b="0" i="0" u="none">
                <a:solidFill>
                  <a:srgbClr val="000099"/>
                </a:solidFill>
                <a:latin typeface="Helvetica Neue"/>
                <a:ea typeface="Helvetica Neue"/>
                <a:cs typeface="Helvetica Neue"/>
                <a:sym typeface="Helvetica Neue"/>
              </a:rPr>
              <a:t>enterprise schema </a:t>
            </a:r>
            <a:r>
              <a:rPr lang="en-US" sz="1800" b="0" i="0" u="none">
                <a:solidFill>
                  <a:schemeClr val="dk1"/>
                </a:solidFill>
                <a:latin typeface="Helvetica Neue"/>
                <a:ea typeface="Helvetica Neue"/>
                <a:cs typeface="Helvetica Neue"/>
                <a:sym typeface="Helvetica Neue"/>
              </a:rPr>
              <a:t>that represents the overall logical structure of a database.</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ER model is very useful in mapping the meanings and interactions of real-world enterprises onto a conceptual schema.  Because of this usefulness, many database-design tools draw on concepts from the ER model.</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ER data model employs three basic concepts: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entity sets,</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relationship sets, </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attributes.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ER model also has an associated diagrammatic representation, the ER diagram, which can express the overall logical structure of a database graphically.</a:t>
            </a:r>
            <a:endParaRPr/>
          </a:p>
          <a:p>
            <a:pPr marL="342900" lvl="0" indent="-342900" algn="l" rtl="0">
              <a:lnSpc>
                <a:spcPct val="100000"/>
              </a:lnSpc>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1"/>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Symbols Used in E-R Notation (Cont.)</a:t>
            </a:r>
            <a:endParaRPr/>
          </a:p>
        </p:txBody>
      </p:sp>
      <p:pic>
        <p:nvPicPr>
          <p:cNvPr id="586" name="Google Shape;586;p71"/>
          <p:cNvPicPr preferRelativeResize="0"/>
          <p:nvPr/>
        </p:nvPicPr>
        <p:blipFill rotWithShape="1">
          <a:blip r:embed="rId3">
            <a:alphaModFix/>
          </a:blip>
          <a:srcRect t="45372"/>
          <a:stretch/>
        </p:blipFill>
        <p:spPr>
          <a:xfrm>
            <a:off x="1196975" y="979487"/>
            <a:ext cx="7435850" cy="50482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72"/>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Alternative ER Notations</a:t>
            </a:r>
            <a:endParaRPr/>
          </a:p>
        </p:txBody>
      </p:sp>
      <p:sp>
        <p:nvSpPr>
          <p:cNvPr id="593" name="Google Shape;593;p72"/>
          <p:cNvSpPr txBox="1">
            <a:spLocks noGrp="1"/>
          </p:cNvSpPr>
          <p:nvPr>
            <p:ph type="body" idx="1"/>
          </p:nvPr>
        </p:nvSpPr>
        <p:spPr>
          <a:xfrm>
            <a:off x="814387" y="1093787"/>
            <a:ext cx="7661275" cy="6064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800"/>
              <a:buFont typeface="Arial"/>
              <a:buChar char="●"/>
            </a:pPr>
            <a:r>
              <a:rPr lang="en-US" sz="2000" b="0"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Chen, IDE1FX, …</a:t>
            </a:r>
            <a:endParaRPr/>
          </a:p>
        </p:txBody>
      </p:sp>
      <p:pic>
        <p:nvPicPr>
          <p:cNvPr id="594" name="Google Shape;594;p72"/>
          <p:cNvPicPr preferRelativeResize="0"/>
          <p:nvPr/>
        </p:nvPicPr>
        <p:blipFill rotWithShape="1">
          <a:blip r:embed="rId3">
            <a:alphaModFix/>
          </a:blip>
          <a:srcRect r="15593" b="76594"/>
          <a:stretch/>
        </p:blipFill>
        <p:spPr>
          <a:xfrm>
            <a:off x="1065212" y="1760537"/>
            <a:ext cx="6831012" cy="1773237"/>
          </a:xfrm>
          <a:prstGeom prst="rect">
            <a:avLst/>
          </a:prstGeom>
          <a:noFill/>
          <a:ln>
            <a:noFill/>
          </a:ln>
        </p:spPr>
      </p:pic>
      <p:pic>
        <p:nvPicPr>
          <p:cNvPr id="595" name="Google Shape;595;p72"/>
          <p:cNvPicPr preferRelativeResize="0"/>
          <p:nvPr/>
        </p:nvPicPr>
        <p:blipFill rotWithShape="1">
          <a:blip r:embed="rId3">
            <a:alphaModFix/>
          </a:blip>
          <a:srcRect t="87551"/>
          <a:stretch/>
        </p:blipFill>
        <p:spPr>
          <a:xfrm>
            <a:off x="514350" y="4040187"/>
            <a:ext cx="8478837" cy="9874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3"/>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Alternative ER Notations</a:t>
            </a:r>
            <a:endParaRPr/>
          </a:p>
        </p:txBody>
      </p:sp>
      <p:sp>
        <p:nvSpPr>
          <p:cNvPr id="602" name="Google Shape;602;p73"/>
          <p:cNvSpPr txBox="1">
            <a:spLocks noGrp="1"/>
          </p:cNvSpPr>
          <p:nvPr>
            <p:ph type="body" idx="1"/>
          </p:nvPr>
        </p:nvSpPr>
        <p:spPr>
          <a:xfrm>
            <a:off x="639762" y="1266825"/>
            <a:ext cx="8232775" cy="622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1620"/>
              <a:buNone/>
            </a:pPr>
            <a:r>
              <a:rPr lang="en-US" sz="1800" b="1" i="0" u="none">
                <a:solidFill>
                  <a:schemeClr val="dk1"/>
                </a:solidFill>
                <a:latin typeface="Helvetica Neue"/>
                <a:ea typeface="Helvetica Neue"/>
                <a:cs typeface="Helvetica Neue"/>
                <a:sym typeface="Helvetica Neue"/>
              </a:rPr>
              <a:t>                                             Chen                      IDE1FX (Crows feet notation)</a:t>
            </a:r>
            <a:endParaRPr/>
          </a:p>
        </p:txBody>
      </p:sp>
      <p:pic>
        <p:nvPicPr>
          <p:cNvPr id="603" name="Google Shape;603;p73"/>
          <p:cNvPicPr preferRelativeResize="0"/>
          <p:nvPr/>
        </p:nvPicPr>
        <p:blipFill rotWithShape="1">
          <a:blip r:embed="rId3">
            <a:alphaModFix/>
          </a:blip>
          <a:srcRect t="22715" b="11974"/>
          <a:stretch/>
        </p:blipFill>
        <p:spPr>
          <a:xfrm>
            <a:off x="1223962" y="1784350"/>
            <a:ext cx="7554912" cy="46196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74"/>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UML	</a:t>
            </a:r>
            <a:endParaRPr/>
          </a:p>
        </p:txBody>
      </p:sp>
      <p:sp>
        <p:nvSpPr>
          <p:cNvPr id="610" name="Google Shape;610;p74"/>
          <p:cNvSpPr txBox="1">
            <a:spLocks noGrp="1"/>
          </p:cNvSpPr>
          <p:nvPr>
            <p:ph type="body" idx="1"/>
          </p:nvPr>
        </p:nvSpPr>
        <p:spPr>
          <a:xfrm>
            <a:off x="855662" y="1222375"/>
            <a:ext cx="7419975"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1" i="0" u="none">
                <a:solidFill>
                  <a:srgbClr val="000099"/>
                </a:solidFill>
                <a:latin typeface="Helvetica Neue"/>
                <a:ea typeface="Helvetica Neue"/>
                <a:cs typeface="Helvetica Neue"/>
                <a:sym typeface="Helvetica Neue"/>
              </a:rPr>
              <a:t>UML</a:t>
            </a:r>
            <a:r>
              <a:rPr lang="en-US" sz="1800" b="0" i="0" u="none">
                <a:solidFill>
                  <a:schemeClr val="dk1"/>
                </a:solidFill>
                <a:latin typeface="Helvetica Neue"/>
                <a:ea typeface="Helvetica Neue"/>
                <a:cs typeface="Helvetica Neue"/>
                <a:sym typeface="Helvetica Neue"/>
              </a:rPr>
              <a:t>: Unified Modeling Language</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UML has many components to graphically model different aspects of an entire software system</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UML Class Diagrams correspond to E-R Diagram, but several differences.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5"/>
          <p:cNvSpPr txBox="1">
            <a:spLocks noGrp="1"/>
          </p:cNvSpPr>
          <p:nvPr>
            <p:ph type="title"/>
          </p:nvPr>
        </p:nvSpPr>
        <p:spPr>
          <a:xfrm>
            <a:off x="858837" y="1047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ER vs. UML Class Diagrams</a:t>
            </a:r>
            <a:endParaRPr/>
          </a:p>
        </p:txBody>
      </p:sp>
      <p:sp>
        <p:nvSpPr>
          <p:cNvPr id="617" name="Google Shape;617;p75"/>
          <p:cNvSpPr txBox="1"/>
          <p:nvPr/>
        </p:nvSpPr>
        <p:spPr>
          <a:xfrm>
            <a:off x="1673225" y="6007100"/>
            <a:ext cx="61023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1800"/>
              <a:buFont typeface="Helvetica Neue"/>
              <a:buNone/>
            </a:pPr>
            <a:r>
              <a:rPr lang="en-US" sz="1800" b="0" i="0" u="none">
                <a:solidFill>
                  <a:schemeClr val="dk2"/>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Note reversal of position in cardinality constraint depiction</a:t>
            </a:r>
            <a:endParaRPr/>
          </a:p>
        </p:txBody>
      </p:sp>
      <p:pic>
        <p:nvPicPr>
          <p:cNvPr id="618" name="Google Shape;618;p75"/>
          <p:cNvPicPr preferRelativeResize="0"/>
          <p:nvPr/>
        </p:nvPicPr>
        <p:blipFill rotWithShape="1">
          <a:blip r:embed="rId3">
            <a:alphaModFix/>
          </a:blip>
          <a:srcRect b="44093"/>
          <a:stretch/>
        </p:blipFill>
        <p:spPr>
          <a:xfrm>
            <a:off x="569912" y="1065212"/>
            <a:ext cx="8280400" cy="46958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6"/>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ER vs. UML Class Diagrams</a:t>
            </a:r>
            <a:endParaRPr/>
          </a:p>
        </p:txBody>
      </p:sp>
      <p:sp>
        <p:nvSpPr>
          <p:cNvPr id="625" name="Google Shape;625;p76"/>
          <p:cNvSpPr txBox="1"/>
          <p:nvPr/>
        </p:nvSpPr>
        <p:spPr>
          <a:xfrm>
            <a:off x="1630362" y="1058862"/>
            <a:ext cx="2335212" cy="376237"/>
          </a:xfrm>
          <a:prstGeom prst="rect">
            <a:avLst/>
          </a:prstGeom>
          <a:noFill/>
          <a:ln>
            <a:noFill/>
          </a:ln>
        </p:spPr>
        <p:txBody>
          <a:bodyPr spcFirstLastPara="1" wrap="square" lIns="90000" tIns="45000" rIns="90000" bIns="45000" anchor="t" anchorCtr="0">
            <a:noAutofit/>
          </a:bodyPr>
          <a:lstStyle/>
          <a:p>
            <a:pPr marL="0" marR="0" lvl="0" indent="0" algn="l" rtl="0">
              <a:lnSpc>
                <a:spcPct val="104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ER Diagram Notation</a:t>
            </a:r>
            <a:endParaRPr/>
          </a:p>
        </p:txBody>
      </p:sp>
      <p:sp>
        <p:nvSpPr>
          <p:cNvPr id="626" name="Google Shape;626;p76"/>
          <p:cNvSpPr txBox="1"/>
          <p:nvPr/>
        </p:nvSpPr>
        <p:spPr>
          <a:xfrm>
            <a:off x="5378450" y="1087437"/>
            <a:ext cx="2030412" cy="376237"/>
          </a:xfrm>
          <a:prstGeom prst="rect">
            <a:avLst/>
          </a:prstGeom>
          <a:noFill/>
          <a:ln>
            <a:noFill/>
          </a:ln>
        </p:spPr>
        <p:txBody>
          <a:bodyPr spcFirstLastPara="1" wrap="square" lIns="90000" tIns="45000" rIns="90000" bIns="45000" anchor="t" anchorCtr="0">
            <a:noAutofit/>
          </a:bodyPr>
          <a:lstStyle/>
          <a:p>
            <a:pPr marL="0" marR="0" lvl="0" indent="0" algn="l" rtl="0">
              <a:lnSpc>
                <a:spcPct val="104000"/>
              </a:lnSpc>
              <a:spcBef>
                <a:spcPts val="0"/>
              </a:spcBef>
              <a:spcAft>
                <a:spcPts val="0"/>
              </a:spcAft>
              <a:buClr>
                <a:srgbClr val="000000"/>
              </a:buClr>
              <a:buSzPts val="1800"/>
              <a:buFont typeface="Arial"/>
              <a:buNone/>
            </a:pPr>
            <a:r>
              <a:rPr lang="en-US" sz="1800" b="1" i="0" u="none">
                <a:solidFill>
                  <a:srgbClr val="000000"/>
                </a:solidFill>
                <a:latin typeface="Arial"/>
                <a:ea typeface="Arial"/>
                <a:cs typeface="Arial"/>
                <a:sym typeface="Arial"/>
              </a:rPr>
              <a:t>Equivalent in UML</a:t>
            </a:r>
            <a:endParaRPr/>
          </a:p>
        </p:txBody>
      </p:sp>
      <p:sp>
        <p:nvSpPr>
          <p:cNvPr id="627" name="Google Shape;627;p76"/>
          <p:cNvSpPr txBox="1"/>
          <p:nvPr/>
        </p:nvSpPr>
        <p:spPr>
          <a:xfrm>
            <a:off x="1158875" y="5829300"/>
            <a:ext cx="67373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1800"/>
              <a:buFont typeface="Helvetica Neue"/>
              <a:buNone/>
            </a:pPr>
            <a:r>
              <a:rPr lang="en-US" sz="1800" b="0" i="0" u="none">
                <a:solidFill>
                  <a:schemeClr val="dk2"/>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Generalization can use merged or separate arrows independent</a:t>
            </a:r>
            <a:endParaRPr/>
          </a:p>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  of disjoint/overlapping</a:t>
            </a:r>
            <a:endParaRPr/>
          </a:p>
        </p:txBody>
      </p:sp>
      <p:pic>
        <p:nvPicPr>
          <p:cNvPr id="628" name="Google Shape;628;p76"/>
          <p:cNvPicPr preferRelativeResize="0"/>
          <p:nvPr/>
        </p:nvPicPr>
        <p:blipFill rotWithShape="1">
          <a:blip r:embed="rId3">
            <a:alphaModFix/>
          </a:blip>
          <a:srcRect t="56211" r="11428"/>
          <a:stretch/>
        </p:blipFill>
        <p:spPr>
          <a:xfrm>
            <a:off x="846137" y="1641475"/>
            <a:ext cx="7870825" cy="3948112"/>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77"/>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UML Class Diagrams (Cont.)</a:t>
            </a:r>
            <a:endParaRPr/>
          </a:p>
        </p:txBody>
      </p:sp>
      <p:sp>
        <p:nvSpPr>
          <p:cNvPr id="635" name="Google Shape;635;p77"/>
          <p:cNvSpPr txBox="1">
            <a:spLocks noGrp="1"/>
          </p:cNvSpPr>
          <p:nvPr>
            <p:ph type="body" idx="1"/>
          </p:nvPr>
        </p:nvSpPr>
        <p:spPr>
          <a:xfrm>
            <a:off x="855662" y="1222375"/>
            <a:ext cx="7359650" cy="5029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Binary relationship sets are represented in UML by just drawing a line connecting the entity sets. The relationship set name is written adjacent to the line.  </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role played by an entity set in a relationship set may also be specified by writing the role name on the line, adjacent to the entity set. </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The relationship set name may alternatively be written in a box, along with attributes of the relationship set, and the box is connected, using a dotted line, to the line depicting the  relationship 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Entity Sets</a:t>
            </a:r>
            <a:endParaRPr/>
          </a:p>
        </p:txBody>
      </p:sp>
      <p:sp>
        <p:nvSpPr>
          <p:cNvPr id="113" name="Google Shape;113;p8"/>
          <p:cNvSpPr txBox="1">
            <a:spLocks noGrp="1"/>
          </p:cNvSpPr>
          <p:nvPr>
            <p:ph type="body" idx="1"/>
          </p:nvPr>
        </p:nvSpPr>
        <p:spPr>
          <a:xfrm>
            <a:off x="855662" y="1222375"/>
            <a:ext cx="6746875"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An </a:t>
            </a:r>
            <a:r>
              <a:rPr lang="en-US" sz="1800" b="1" i="0" u="none">
                <a:solidFill>
                  <a:srgbClr val="000099"/>
                </a:solidFill>
                <a:latin typeface="Helvetica Neue"/>
                <a:ea typeface="Helvetica Neue"/>
                <a:cs typeface="Helvetica Neue"/>
                <a:sym typeface="Helvetica Neue"/>
              </a:rPr>
              <a:t>entity</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is an object that exists and is distinguishable from other objects.</a:t>
            </a:r>
            <a:endParaRPr/>
          </a:p>
          <a:p>
            <a:pPr marL="742950" lvl="1" indent="-285750" algn="l" rtl="0">
              <a:lnSpc>
                <a:spcPct val="100000"/>
              </a:lnSpc>
              <a:spcBef>
                <a:spcPts val="700"/>
              </a:spcBef>
              <a:spcAft>
                <a:spcPts val="0"/>
              </a:spcAft>
              <a:buClr>
                <a:schemeClr val="folHlink"/>
              </a:buClr>
              <a:buSzPts val="1600"/>
              <a:buFont typeface="Arial"/>
              <a:buChar char="●"/>
            </a:pPr>
            <a:r>
              <a:rPr lang="en-US" sz="2000" b="0" i="0" u="none">
                <a:solidFill>
                  <a:schemeClr val="dk1"/>
                </a:solidFill>
                <a:latin typeface="Helvetica Neue"/>
                <a:ea typeface="Helvetica Neue"/>
                <a:cs typeface="Helvetica Neue"/>
                <a:sym typeface="Helvetica Neue"/>
              </a:rPr>
              <a:t>Example:  specific person, company, event, plant</a:t>
            </a: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An </a:t>
            </a:r>
            <a:r>
              <a:rPr lang="en-US" sz="1800" b="1" i="0" u="none">
                <a:solidFill>
                  <a:srgbClr val="000099"/>
                </a:solidFill>
                <a:latin typeface="Helvetica Neue"/>
                <a:ea typeface="Helvetica Neue"/>
                <a:cs typeface="Helvetica Neue"/>
                <a:sym typeface="Helvetica Neue"/>
              </a:rPr>
              <a:t>entity set</a:t>
            </a:r>
            <a:r>
              <a:rPr lang="en-US" sz="1800" b="0" i="0" u="none">
                <a:solidFill>
                  <a:schemeClr val="dk1"/>
                </a:solidFill>
                <a:latin typeface="Helvetica Neue"/>
                <a:ea typeface="Helvetica Neue"/>
                <a:cs typeface="Helvetica Neue"/>
                <a:sym typeface="Helvetica Neue"/>
              </a:rPr>
              <a:t> is a set of entities of the same type that share the same properties.</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Example: set of all persons, companies, trees, holidays</a:t>
            </a:r>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An entity is represented by a set of </a:t>
            </a:r>
            <a:r>
              <a:rPr lang="en-US" sz="1800" b="1" i="0" u="none">
                <a:solidFill>
                  <a:srgbClr val="000099"/>
                </a:solidFill>
                <a:latin typeface="Helvetica Neue"/>
                <a:ea typeface="Helvetica Neue"/>
                <a:cs typeface="Helvetica Neue"/>
                <a:sym typeface="Helvetica Neue"/>
              </a:rPr>
              <a:t>attributes</a:t>
            </a:r>
            <a:r>
              <a:rPr lang="en-US" sz="1800" b="0" i="0" u="none">
                <a:solidFill>
                  <a:schemeClr val="dk1"/>
                </a:solidFill>
                <a:latin typeface="Helvetica Neue"/>
                <a:ea typeface="Helvetica Neue"/>
                <a:cs typeface="Helvetica Neue"/>
                <a:sym typeface="Helvetica Neue"/>
              </a:rPr>
              <a:t>; i.e., descriptive properties possessed by all members of an entity set.</a:t>
            </a:r>
            <a:endParaRPr/>
          </a:p>
          <a:p>
            <a:pPr marL="742950" lvl="1" indent="-285750" algn="l" rtl="0">
              <a:lnSpc>
                <a:spcPct val="100000"/>
              </a:lnSpc>
              <a:spcBef>
                <a:spcPts val="630"/>
              </a:spcBef>
              <a:spcAft>
                <a:spcPts val="0"/>
              </a:spcAft>
              <a:buClr>
                <a:schemeClr val="folHlink"/>
              </a:buClr>
              <a:buSzPts val="1440"/>
              <a:buFont typeface="Arial"/>
              <a:buChar char="●"/>
            </a:pPr>
            <a:r>
              <a:rPr lang="en-US" sz="1800" b="0" i="0" u="none">
                <a:solidFill>
                  <a:schemeClr val="dk1"/>
                </a:solidFill>
                <a:latin typeface="Helvetica Neue"/>
                <a:ea typeface="Helvetica Neue"/>
                <a:cs typeface="Helvetica Neue"/>
                <a:sym typeface="Helvetica Neue"/>
              </a:rPr>
              <a:t>Example: </a:t>
            </a:r>
            <a:endParaRPr/>
          </a:p>
          <a:p>
            <a:pPr marL="742950" lvl="1" indent="-285750" algn="l" rtl="0">
              <a:lnSpc>
                <a:spcPct val="100000"/>
              </a:lnSpc>
              <a:spcBef>
                <a:spcPts val="630"/>
              </a:spcBef>
              <a:spcAft>
                <a:spcPts val="0"/>
              </a:spcAft>
              <a:buSzPts val="1440"/>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instructor = </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ID, name, street, city, salary </a:t>
            </a:r>
            <a:r>
              <a:rPr lang="en-US" sz="1800" b="0" i="0" u="none">
                <a:solidFill>
                  <a:schemeClr val="dk1"/>
                </a:solidFill>
                <a:latin typeface="Helvetica Neue"/>
                <a:ea typeface="Helvetica Neue"/>
                <a:cs typeface="Helvetica Neue"/>
                <a:sym typeface="Helvetica Neue"/>
              </a:rPr>
              <a:t>)</a:t>
            </a:r>
            <a:br>
              <a:rPr lang="en-US" sz="1800" b="0" i="1" u="none">
                <a:solidFill>
                  <a:schemeClr val="dk1"/>
                </a:solidFill>
                <a:latin typeface="Helvetica Neue"/>
                <a:ea typeface="Helvetica Neue"/>
                <a:cs typeface="Helvetica Neue"/>
                <a:sym typeface="Helvetica Neue"/>
              </a:rPr>
            </a:br>
            <a:r>
              <a:rPr lang="en-US" sz="1800" b="0" i="1" u="none">
                <a:solidFill>
                  <a:schemeClr val="dk1"/>
                </a:solidFill>
                <a:latin typeface="Helvetica Neue"/>
                <a:ea typeface="Helvetica Neue"/>
                <a:cs typeface="Helvetica Neue"/>
                <a:sym typeface="Helvetica Neue"/>
              </a:rPr>
              <a:t>	course= </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course_id, title, credits</a:t>
            </a:r>
            <a:r>
              <a:rPr lang="en-US" sz="1800" b="0" i="0" u="none">
                <a:solidFill>
                  <a:schemeClr val="dk1"/>
                </a:solidFill>
                <a:latin typeface="Helvetica Neue"/>
                <a:ea typeface="Helvetica Neue"/>
                <a:cs typeface="Helvetica Neue"/>
                <a:sym typeface="Helvetica Neue"/>
              </a:rPr>
              <a:t>)</a:t>
            </a:r>
            <a:endParaRPr sz="1800" b="0" i="1" u="none">
              <a:solidFill>
                <a:schemeClr val="dk2"/>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2"/>
              </a:buClr>
              <a:buSzPts val="1620"/>
              <a:buFont typeface="Arial"/>
              <a:buChar char="●"/>
            </a:pPr>
            <a:r>
              <a:rPr lang="en-US" sz="1800" b="0" i="0" u="none">
                <a:solidFill>
                  <a:schemeClr val="dk1"/>
                </a:solidFill>
                <a:latin typeface="Helvetica Neue"/>
                <a:ea typeface="Helvetica Neue"/>
                <a:cs typeface="Helvetica Neue"/>
                <a:sym typeface="Helvetica Neue"/>
              </a:rPr>
              <a:t>A subset of the attributes form a  </a:t>
            </a:r>
            <a:r>
              <a:rPr lang="en-US" sz="1800" b="1" i="0" u="none">
                <a:solidFill>
                  <a:srgbClr val="000099"/>
                </a:solidFill>
                <a:latin typeface="Helvetica Neue"/>
                <a:ea typeface="Helvetica Neue"/>
                <a:cs typeface="Helvetica Neue"/>
                <a:sym typeface="Helvetica Neue"/>
              </a:rPr>
              <a:t>primary key </a:t>
            </a:r>
            <a:r>
              <a:rPr lang="en-US" sz="1800" b="0" i="0" u="none">
                <a:solidFill>
                  <a:schemeClr val="dk1"/>
                </a:solidFill>
                <a:latin typeface="Helvetica Neue"/>
                <a:ea typeface="Helvetica Neue"/>
                <a:cs typeface="Helvetica Neue"/>
                <a:sym typeface="Helvetica Neue"/>
              </a:rPr>
              <a:t>of the entity set; i.e., uniquely identifiying each member of the set.</a:t>
            </a:r>
            <a:endParaRPr/>
          </a:p>
          <a:p>
            <a:pPr marL="342900" lvl="0" indent="-240030" algn="l" rtl="0">
              <a:spcBef>
                <a:spcPts val="630"/>
              </a:spcBef>
              <a:spcAft>
                <a:spcPts val="0"/>
              </a:spcAft>
              <a:buSzPts val="1620"/>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9"/>
          <p:cNvSpPr txBox="1">
            <a:spLocks noGrp="1"/>
          </p:cNvSpPr>
          <p:nvPr>
            <p:ph type="title"/>
          </p:nvPr>
        </p:nvSpPr>
        <p:spPr>
          <a:xfrm>
            <a:off x="768350" y="117475"/>
            <a:ext cx="8077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Helvetica Neue"/>
              <a:buNone/>
            </a:pPr>
            <a:r>
              <a:rPr lang="en-US" sz="3200" b="1" i="0" u="none">
                <a:solidFill>
                  <a:schemeClr val="dk2"/>
                </a:solidFill>
                <a:latin typeface="Helvetica Neue"/>
                <a:ea typeface="Helvetica Neue"/>
                <a:cs typeface="Helvetica Neue"/>
                <a:sym typeface="Helvetica Neue"/>
              </a:rPr>
              <a:t>Selection of Entity sets</a:t>
            </a:r>
            <a:endParaRPr/>
          </a:p>
        </p:txBody>
      </p:sp>
      <p:sp>
        <p:nvSpPr>
          <p:cNvPr id="119" name="Google Shape;119;p9"/>
          <p:cNvSpPr txBox="1">
            <a:spLocks noGrp="1"/>
          </p:cNvSpPr>
          <p:nvPr>
            <p:ph type="body" idx="1"/>
          </p:nvPr>
        </p:nvSpPr>
        <p:spPr>
          <a:xfrm>
            <a:off x="254000" y="1093787"/>
            <a:ext cx="8453437" cy="541972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2"/>
              </a:buClr>
              <a:buSzPts val="1800"/>
              <a:buFont typeface="Arial"/>
              <a:buNone/>
            </a:pPr>
            <a:r>
              <a:rPr lang="en-US" sz="2000" b="0" i="0" u="none">
                <a:solidFill>
                  <a:schemeClr val="dk1"/>
                </a:solidFill>
                <a:latin typeface="Helvetica Neue"/>
                <a:ea typeface="Helvetica Neue"/>
                <a:cs typeface="Helvetica Neue"/>
                <a:sym typeface="Helvetica Neue"/>
              </a:rPr>
              <a:t>A typical hospital management system contains information about doctors, patients, nurses, and other employees. A doctor can have a unique id, name, address, mobile numbers, working days, and specialization. One doctor called registrar  will be responsible for a ward. In each ward, there will have many doctors and nurses. Among the nurses, there will be a staff nurse who will be the supervisor of all nurses of the ward. A nurse will be identified by nurse id. The other information for a nurse is name, present address, permanent address, duty shift, and mobile number. In the hospital, there will be many wards and each ward will contain many beds and each bed will have a bed id and rent.  Each ward will have an id and type. Each patient will have an id, name, address, ward number / cabin number, disease name, disease severity, special note and bed no. Medicine will be supplied from the store of the hospital. Doctors will give prescriptions to patients from the list of medicines. Each medicine has id, name, price and date of expiry.</a:t>
            </a:r>
            <a:endParaRPr/>
          </a:p>
          <a:p>
            <a:pPr marL="342900" marR="0" lvl="0" indent="-228600" algn="l" rtl="0">
              <a:spcBef>
                <a:spcPts val="700"/>
              </a:spcBef>
              <a:spcAft>
                <a:spcPts val="0"/>
              </a:spcAft>
              <a:buClr>
                <a:schemeClr val="dk2"/>
              </a:buClr>
              <a:buSzPts val="1800"/>
              <a:buFont typeface="Arial"/>
              <a:buNone/>
            </a:pPr>
            <a:endParaRPr sz="2000" b="0" i="0" u="none">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4174</Words>
  <Application>Microsoft Office PowerPoint</Application>
  <PresentationFormat>On-screen Show (4:3)</PresentationFormat>
  <Paragraphs>458</Paragraphs>
  <Slides>76</Slides>
  <Notes>73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76</vt:i4>
      </vt:variant>
    </vt:vector>
  </HeadingPairs>
  <TitlesOfParts>
    <vt:vector size="83" baseType="lpstr">
      <vt:lpstr>Arial</vt:lpstr>
      <vt:lpstr>Arimo</vt:lpstr>
      <vt:lpstr>Times New Roman</vt:lpstr>
      <vt:lpstr>Open Sans</vt:lpstr>
      <vt:lpstr>Helvetica Neue</vt:lpstr>
      <vt:lpstr>3_db-5-grey</vt:lpstr>
      <vt:lpstr>2_db-5-grey</vt:lpstr>
      <vt:lpstr>Entity-Relationship Model</vt:lpstr>
      <vt:lpstr>Entity-Relationship Model</vt:lpstr>
      <vt:lpstr>Design Phases</vt:lpstr>
      <vt:lpstr>Design Phases (Cont.)</vt:lpstr>
      <vt:lpstr>Design Approaches</vt:lpstr>
      <vt:lpstr>Outline of the ER Model</vt:lpstr>
      <vt:lpstr>ER model -- Database Modeling</vt:lpstr>
      <vt:lpstr>Entity Sets</vt:lpstr>
      <vt:lpstr>Selection of Entity sets</vt:lpstr>
      <vt:lpstr>Entity Sets -- instructor and student</vt:lpstr>
      <vt:lpstr>Relationship Sets</vt:lpstr>
      <vt:lpstr>Selection of relationships</vt:lpstr>
      <vt:lpstr>Relationship Set advisor</vt:lpstr>
      <vt:lpstr>Relationship Sets (Cont.)</vt:lpstr>
      <vt:lpstr>Degree of a Relationship Set</vt:lpstr>
      <vt:lpstr>Mapping Cardinality Constraints</vt:lpstr>
      <vt:lpstr>Mapping Cardinalities</vt:lpstr>
      <vt:lpstr>Mapping Cardinalities </vt:lpstr>
      <vt:lpstr>Complex Attributes</vt:lpstr>
      <vt:lpstr>Composite Attributes</vt:lpstr>
      <vt:lpstr>E-R Diagrams</vt:lpstr>
      <vt:lpstr>Entity Sets</vt:lpstr>
      <vt:lpstr>Relationship  Sets</vt:lpstr>
      <vt:lpstr>ER Model Inventor</vt:lpstr>
      <vt:lpstr>Many-to-Many Relationship</vt:lpstr>
      <vt:lpstr>Relationship Sets with Attributes</vt:lpstr>
      <vt:lpstr>Total  and Partial Participation</vt:lpstr>
      <vt:lpstr>Reduction to Relation Schemas</vt:lpstr>
      <vt:lpstr>Representing Relationship Sets</vt:lpstr>
      <vt:lpstr>Representing Relationship Sets</vt:lpstr>
      <vt:lpstr>One-to-Many Relationship</vt:lpstr>
      <vt:lpstr>Many-to-One Relationships</vt:lpstr>
      <vt:lpstr>Notation for Expressing More Complex Constraints</vt:lpstr>
      <vt:lpstr>Reduction to Relation Schemas</vt:lpstr>
      <vt:lpstr>Problem to Solve (One to Many)</vt:lpstr>
      <vt:lpstr>Cardinality Constraints</vt:lpstr>
      <vt:lpstr>Reduction to Relation Schemas</vt:lpstr>
      <vt:lpstr>Problem to Solve (One to One)</vt:lpstr>
      <vt:lpstr>Roles</vt:lpstr>
      <vt:lpstr>Roles: Relation Schema</vt:lpstr>
      <vt:lpstr>Problem to Solve</vt:lpstr>
      <vt:lpstr>Notation to Express Entity with Complex Attributes</vt:lpstr>
      <vt:lpstr>Representation of Entity Sets with Composite Attributes</vt:lpstr>
      <vt:lpstr>Representation of Entity Sets with Multivalued Attributes</vt:lpstr>
      <vt:lpstr>Non-binary Relationship Sets</vt:lpstr>
      <vt:lpstr>Cardinality Constraints on Ternary Relationship</vt:lpstr>
      <vt:lpstr> Ternary Relationship:  Reduction to Relation Schema</vt:lpstr>
      <vt:lpstr>Converting Non-Binary Relationships to Binary Form</vt:lpstr>
      <vt:lpstr>Converting Non-Binary Relationships (Cont.)</vt:lpstr>
      <vt:lpstr>Weak Entity Sets</vt:lpstr>
      <vt:lpstr>Weak Entity Sets (Cont.)</vt:lpstr>
      <vt:lpstr>Weak Entity Sets (Cont.)</vt:lpstr>
      <vt:lpstr>Expressing Weak Entity Sets</vt:lpstr>
      <vt:lpstr>Representing Entity Sets</vt:lpstr>
      <vt:lpstr>Advanced Topics</vt:lpstr>
      <vt:lpstr>E-R Diagram for a University Enterprise</vt:lpstr>
      <vt:lpstr>National Data Bank</vt:lpstr>
      <vt:lpstr>Specialization</vt:lpstr>
      <vt:lpstr>Specialization Example</vt:lpstr>
      <vt:lpstr>Representing Specialization via Schemas</vt:lpstr>
      <vt:lpstr>Representing Specialization as Schemas (Cont.)</vt:lpstr>
      <vt:lpstr>Generalization</vt:lpstr>
      <vt:lpstr>Design Constraints on a Specialization/Generalization</vt:lpstr>
      <vt:lpstr>Design Issues</vt:lpstr>
      <vt:lpstr>Entities vs. Attributes</vt:lpstr>
      <vt:lpstr>Entities vs. Relationship sets</vt:lpstr>
      <vt:lpstr>Binary Vs. Non-Binary Relationships</vt:lpstr>
      <vt:lpstr>E-R Design Decisions</vt:lpstr>
      <vt:lpstr>Summary of Symbols Used in E-R Notation</vt:lpstr>
      <vt:lpstr>Symbols Used in E-R Notation (Cont.)</vt:lpstr>
      <vt:lpstr>Alternative ER Notations</vt:lpstr>
      <vt:lpstr>Alternative ER Notations</vt:lpstr>
      <vt:lpstr>UML </vt:lpstr>
      <vt:lpstr>ER vs. UML Class Diagrams</vt:lpstr>
      <vt:lpstr>ER vs. UML Class Diagrams</vt:lpstr>
      <vt:lpstr>UML Class Diagrams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Entity-Relationship Model</dc:title>
  <dc:creator>Marilyn Turnamian</dc:creator>
  <cp:lastModifiedBy>NSU</cp:lastModifiedBy>
  <cp:revision>15</cp:revision>
  <dcterms:created xsi:type="dcterms:W3CDTF">2009-12-21T15:40:15Z</dcterms:created>
  <dcterms:modified xsi:type="dcterms:W3CDTF">2023-08-14T01:46:54Z</dcterms:modified>
</cp:coreProperties>
</file>